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heme/theme2.xml" ContentType="application/vnd.openxmlformats-officedocument.theme+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theme/theme3.xml" ContentType="application/vnd.openxmlformats-officedocument.theme+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4.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5.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theme/theme6.xml" ContentType="application/vnd.openxmlformats-officedocument.theme+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theme/theme7.xml" ContentType="application/vnd.openxmlformats-officedocument.theme+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8.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theme/theme9.xml" ContentType="application/vnd.openxmlformats-officedocument.theme+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theme/theme10.xml" ContentType="application/vnd.openxmlformats-officedocument.theme+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theme/theme11.xml" ContentType="application/vnd.openxmlformats-officedocument.theme+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theme/theme12.xml" ContentType="application/vnd.openxmlformats-officedocument.theme+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slideLayouts/slideLayout265.xml" ContentType="application/vnd.openxmlformats-officedocument.presentationml.slideLayout+xml"/>
  <Override PartName="/ppt/slideLayouts/slideLayout266.xml" ContentType="application/vnd.openxmlformats-officedocument.presentationml.slideLayout+xml"/>
  <Override PartName="/ppt/slideLayouts/slideLayout267.xml" ContentType="application/vnd.openxmlformats-officedocument.presentationml.slideLayout+xml"/>
  <Override PartName="/ppt/slideLayouts/slideLayout268.xml" ContentType="application/vnd.openxmlformats-officedocument.presentationml.slideLayout+xml"/>
  <Override PartName="/ppt/theme/theme13.xml" ContentType="application/vnd.openxmlformats-officedocument.theme+xml"/>
  <Override PartName="/ppt/slideLayouts/slideLayout269.xml" ContentType="application/vnd.openxmlformats-officedocument.presentationml.slideLayout+xml"/>
  <Override PartName="/ppt/slideLayouts/slideLayout270.xml" ContentType="application/vnd.openxmlformats-officedocument.presentationml.slideLayout+xml"/>
  <Override PartName="/ppt/slideLayouts/slideLayout271.xml" ContentType="application/vnd.openxmlformats-officedocument.presentationml.slideLayout+xml"/>
  <Override PartName="/ppt/slideLayouts/slideLayout272.xml" ContentType="application/vnd.openxmlformats-officedocument.presentationml.slideLayout+xml"/>
  <Override PartName="/ppt/slideLayouts/slideLayout273.xml" ContentType="application/vnd.openxmlformats-officedocument.presentationml.slideLayout+xml"/>
  <Override PartName="/ppt/slideLayouts/slideLayout274.xml" ContentType="application/vnd.openxmlformats-officedocument.presentationml.slideLayout+xml"/>
  <Override PartName="/ppt/slideLayouts/slideLayout275.xml" ContentType="application/vnd.openxmlformats-officedocument.presentationml.slideLayout+xml"/>
  <Override PartName="/ppt/slideLayouts/slideLayout276.xml" ContentType="application/vnd.openxmlformats-officedocument.presentationml.slideLayout+xml"/>
  <Override PartName="/ppt/slideLayouts/slideLayout277.xml" ContentType="application/vnd.openxmlformats-officedocument.presentationml.slideLayout+xml"/>
  <Override PartName="/ppt/slideLayouts/slideLayout278.xml" ContentType="application/vnd.openxmlformats-officedocument.presentationml.slideLayout+xml"/>
  <Override PartName="/ppt/slideLayouts/slideLayout279.xml" ContentType="application/vnd.openxmlformats-officedocument.presentationml.slideLayout+xml"/>
  <Override PartName="/ppt/slideLayouts/slideLayout280.xml" ContentType="application/vnd.openxmlformats-officedocument.presentationml.slideLayout+xml"/>
  <Override PartName="/ppt/theme/theme14.xml" ContentType="application/vnd.openxmlformats-officedocument.theme+xml"/>
  <Override PartName="/ppt/slideLayouts/slideLayout281.xml" ContentType="application/vnd.openxmlformats-officedocument.presentationml.slideLayout+xml"/>
  <Override PartName="/ppt/slideLayouts/slideLayout282.xml" ContentType="application/vnd.openxmlformats-officedocument.presentationml.slideLayout+xml"/>
  <Override PartName="/ppt/slideLayouts/slideLayout283.xml" ContentType="application/vnd.openxmlformats-officedocument.presentationml.slideLayout+xml"/>
  <Override PartName="/ppt/slideLayouts/slideLayout284.xml" ContentType="application/vnd.openxmlformats-officedocument.presentationml.slideLayout+xml"/>
  <Override PartName="/ppt/slideLayouts/slideLayout285.xml" ContentType="application/vnd.openxmlformats-officedocument.presentationml.slideLayout+xml"/>
  <Override PartName="/ppt/slideLayouts/slideLayout286.xml" ContentType="application/vnd.openxmlformats-officedocument.presentationml.slideLayout+xml"/>
  <Override PartName="/ppt/slideLayouts/slideLayout287.xml" ContentType="application/vnd.openxmlformats-officedocument.presentationml.slideLayout+xml"/>
  <Override PartName="/ppt/slideLayouts/slideLayout288.xml" ContentType="application/vnd.openxmlformats-officedocument.presentationml.slideLayout+xml"/>
  <Override PartName="/ppt/slideLayouts/slideLayout289.xml" ContentType="application/vnd.openxmlformats-officedocument.presentationml.slideLayout+xml"/>
  <Override PartName="/ppt/slideLayouts/slideLayout290.xml" ContentType="application/vnd.openxmlformats-officedocument.presentationml.slideLayout+xml"/>
  <Override PartName="/ppt/slideLayouts/slideLayout291.xml" ContentType="application/vnd.openxmlformats-officedocument.presentationml.slideLayout+xml"/>
  <Override PartName="/ppt/slideLayouts/slideLayout292.xml" ContentType="application/vnd.openxmlformats-officedocument.presentationml.slideLayout+xml"/>
  <Override PartName="/ppt/slideLayouts/slideLayout293.xml" ContentType="application/vnd.openxmlformats-officedocument.presentationml.slideLayout+xml"/>
  <Override PartName="/ppt/slideLayouts/slideLayout294.xml" ContentType="application/vnd.openxmlformats-officedocument.presentationml.slideLayout+xml"/>
  <Override PartName="/ppt/slideLayouts/slideLayout295.xml" ContentType="application/vnd.openxmlformats-officedocument.presentationml.slideLayout+xml"/>
  <Override PartName="/ppt/slideLayouts/slideLayout296.xml" ContentType="application/vnd.openxmlformats-officedocument.presentationml.slideLayout+xml"/>
  <Override PartName="/ppt/slideLayouts/slideLayout297.xml" ContentType="application/vnd.openxmlformats-officedocument.presentationml.slideLayout+xml"/>
  <Override PartName="/ppt/slideLayouts/slideLayout298.xml" ContentType="application/vnd.openxmlformats-officedocument.presentationml.slideLayout+xml"/>
  <Override PartName="/ppt/slideLayouts/slideLayout299.xml" ContentType="application/vnd.openxmlformats-officedocument.presentationml.slideLayout+xml"/>
  <Override PartName="/ppt/slideLayouts/slideLayout300.xml" ContentType="application/vnd.openxmlformats-officedocument.presentationml.slideLayout+xml"/>
  <Override PartName="/ppt/slideLayouts/slideLayout301.xml" ContentType="application/vnd.openxmlformats-officedocument.presentationml.slideLayout+xml"/>
  <Override PartName="/ppt/slideLayouts/slideLayout302.xml" ContentType="application/vnd.openxmlformats-officedocument.presentationml.slideLayout+xml"/>
  <Override PartName="/ppt/slideLayouts/slideLayout303.xml" ContentType="application/vnd.openxmlformats-officedocument.presentationml.slideLayout+xml"/>
  <Override PartName="/ppt/slideLayouts/slideLayout304.xml" ContentType="application/vnd.openxmlformats-officedocument.presentationml.slideLayout+xml"/>
  <Override PartName="/ppt/slideLayouts/slideLayout305.xml" ContentType="application/vnd.openxmlformats-officedocument.presentationml.slideLayout+xml"/>
  <Override PartName="/ppt/slideLayouts/slideLayout306.xml" ContentType="application/vnd.openxmlformats-officedocument.presentationml.slideLayout+xml"/>
  <Override PartName="/ppt/theme/theme15.xml" ContentType="application/vnd.openxmlformats-officedocument.theme+xml"/>
  <Override PartName="/ppt/slideLayouts/slideLayout307.xml" ContentType="application/vnd.openxmlformats-officedocument.presentationml.slideLayout+xml"/>
  <Override PartName="/ppt/slideLayouts/slideLayout308.xml" ContentType="application/vnd.openxmlformats-officedocument.presentationml.slideLayout+xml"/>
  <Override PartName="/ppt/slideLayouts/slideLayout309.xml" ContentType="application/vnd.openxmlformats-officedocument.presentationml.slideLayout+xml"/>
  <Override PartName="/ppt/slideLayouts/slideLayout310.xml" ContentType="application/vnd.openxmlformats-officedocument.presentationml.slideLayout+xml"/>
  <Override PartName="/ppt/slideLayouts/slideLayout311.xml" ContentType="application/vnd.openxmlformats-officedocument.presentationml.slideLayout+xml"/>
  <Override PartName="/ppt/theme/theme16.xml" ContentType="application/vnd.openxmlformats-officedocument.theme+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5"/>
    <p:sldMasterId id="2147484187" r:id="rId6"/>
    <p:sldMasterId id="2147484530" r:id="rId7"/>
    <p:sldMasterId id="2147484215" r:id="rId8"/>
    <p:sldMasterId id="2147484243" r:id="rId9"/>
    <p:sldMasterId id="2147484349" r:id="rId10"/>
    <p:sldMasterId id="2147484404" r:id="rId11"/>
    <p:sldMasterId id="2147484424" r:id="rId12"/>
    <p:sldMasterId id="2147484443" r:id="rId13"/>
    <p:sldMasterId id="2147484462" r:id="rId14"/>
    <p:sldMasterId id="2147484481" r:id="rId15"/>
    <p:sldMasterId id="2147484500" r:id="rId16"/>
    <p:sldMasterId id="2147484550" r:id="rId17"/>
    <p:sldMasterId id="2147484586" r:id="rId18"/>
    <p:sldMasterId id="2147484600" r:id="rId19"/>
    <p:sldMasterId id="2147484627" r:id="rId20"/>
  </p:sldMasterIdLst>
  <p:notesMasterIdLst>
    <p:notesMasterId r:id="rId50"/>
  </p:notesMasterIdLst>
  <p:handoutMasterIdLst>
    <p:handoutMasterId r:id="rId51"/>
  </p:handoutMasterIdLst>
  <p:sldIdLst>
    <p:sldId id="545" r:id="rId21"/>
    <p:sldId id="640" r:id="rId22"/>
    <p:sldId id="626" r:id="rId23"/>
    <p:sldId id="627" r:id="rId24"/>
    <p:sldId id="641" r:id="rId25"/>
    <p:sldId id="546" r:id="rId26"/>
    <p:sldId id="587" r:id="rId27"/>
    <p:sldId id="590" r:id="rId28"/>
    <p:sldId id="614" r:id="rId29"/>
    <p:sldId id="628" r:id="rId30"/>
    <p:sldId id="618" r:id="rId31"/>
    <p:sldId id="592" r:id="rId32"/>
    <p:sldId id="629" r:id="rId33"/>
    <p:sldId id="639" r:id="rId34"/>
    <p:sldId id="595" r:id="rId35"/>
    <p:sldId id="597" r:id="rId36"/>
    <p:sldId id="619" r:id="rId37"/>
    <p:sldId id="605" r:id="rId38"/>
    <p:sldId id="608" r:id="rId39"/>
    <p:sldId id="610" r:id="rId40"/>
    <p:sldId id="602" r:id="rId41"/>
    <p:sldId id="603" r:id="rId42"/>
    <p:sldId id="609" r:id="rId43"/>
    <p:sldId id="611" r:id="rId44"/>
    <p:sldId id="630" r:id="rId45"/>
    <p:sldId id="632" r:id="rId46"/>
    <p:sldId id="633" r:id="rId47"/>
    <p:sldId id="625" r:id="rId48"/>
    <p:sldId id="616" r:id="rId49"/>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27DEBE1E-137E-47D8-B6D5-1C86530FE15E}">
          <p14:sldIdLst>
            <p14:sldId id="545"/>
          </p14:sldIdLst>
        </p14:section>
        <p14:section name="Azure Value Prop" id="{1AE7BF00-D8F4-4621-8B93-F8564ED2C022}">
          <p14:sldIdLst>
            <p14:sldId id="640"/>
            <p14:sldId id="626"/>
            <p14:sldId id="627"/>
            <p14:sldId id="641"/>
          </p14:sldIdLst>
        </p14:section>
        <p14:section name="Storage Market &amp; Challenges" id="{98BCB632-D935-4A77-9E34-5B3E9480D40A}">
          <p14:sldIdLst>
            <p14:sldId id="546"/>
            <p14:sldId id="587"/>
          </p14:sldIdLst>
        </p14:section>
        <p14:section name="Azure Storage" id="{69FF0E2F-B7B2-44B4-B09C-EF8DA8B37F9B}">
          <p14:sldIdLst>
            <p14:sldId id="590"/>
            <p14:sldId id="614"/>
          </p14:sldIdLst>
        </p14:section>
        <p14:section name="Top Use Cases for Azure Storage" id="{8846F7CD-655C-470B-8881-AA5185B77960}">
          <p14:sldIdLst>
            <p14:sldId id="628"/>
            <p14:sldId id="618"/>
            <p14:sldId id="592"/>
            <p14:sldId id="629"/>
            <p14:sldId id="639"/>
            <p14:sldId id="595"/>
            <p14:sldId id="597"/>
            <p14:sldId id="619"/>
            <p14:sldId id="605"/>
            <p14:sldId id="608"/>
            <p14:sldId id="610"/>
          </p14:sldIdLst>
        </p14:section>
        <p14:section name="How to Get Started" id="{486C4063-8A32-4854-9D1B-8CF4E149F996}">
          <p14:sldIdLst>
            <p14:sldId id="602"/>
            <p14:sldId id="603"/>
            <p14:sldId id="609"/>
            <p14:sldId id="611"/>
            <p14:sldId id="630"/>
            <p14:sldId id="632"/>
            <p14:sldId id="633"/>
            <p14:sldId id="625"/>
            <p14:sldId id="616"/>
          </p14:sldIdLst>
        </p14:section>
      </p14:sectionLst>
    </p:ext>
    <p:ext uri="{EFAFB233-063F-42B5-8137-9DF3F51BA10A}">
      <p15:sldGuideLst xmlns:p15="http://schemas.microsoft.com/office/powerpoint/2012/main">
        <p15:guide id="2" pos="3917">
          <p15:clr>
            <a:srgbClr val="A4A3A4"/>
          </p15:clr>
        </p15:guide>
        <p15:guide id="3" pos="293" userDrawn="1">
          <p15:clr>
            <a:srgbClr val="F26B43"/>
          </p15:clr>
        </p15:guide>
        <p15:guide id="4" orient="horz" pos="979" userDrawn="1">
          <p15:clr>
            <a:srgbClr val="F26B43"/>
          </p15:clr>
        </p15:guide>
        <p15:guide id="5" orient="horz" pos="1579" userDrawn="1">
          <p15:clr>
            <a:srgbClr val="A4A3A4"/>
          </p15:clr>
        </p15:guide>
        <p15:guide id="6" orient="horz" pos="2299"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cKenzie Huneke" initials="MH" lastIdx="20" clrIdx="0">
    <p:extLst>
      <p:ext uri="{19B8F6BF-5375-455C-9EA6-DF929625EA0E}">
        <p15:presenceInfo xmlns:p15="http://schemas.microsoft.com/office/powerpoint/2012/main" userId="McKenzie Hunek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D74C6"/>
    <a:srgbClr val="EEEEEE"/>
    <a:srgbClr val="079DAD"/>
    <a:srgbClr val="4BC1BF"/>
    <a:srgbClr val="E81123"/>
    <a:srgbClr val="DA4026"/>
    <a:srgbClr val="108B44"/>
    <a:srgbClr val="682A7A"/>
    <a:srgbClr val="F78C1F"/>
    <a:srgbClr val="9696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097" autoAdjust="0"/>
    <p:restoredTop sz="81714" autoAdjust="0"/>
  </p:normalViewPr>
  <p:slideViewPr>
    <p:cSldViewPr snapToGrid="0">
      <p:cViewPr varScale="1">
        <p:scale>
          <a:sx n="69" d="100"/>
          <a:sy n="69" d="100"/>
        </p:scale>
        <p:origin x="1524" y="78"/>
      </p:cViewPr>
      <p:guideLst>
        <p:guide pos="3917"/>
        <p:guide pos="293"/>
        <p:guide orient="horz" pos="979"/>
        <p:guide orient="horz" pos="1579"/>
        <p:guide orient="horz" pos="2299"/>
      </p:guideLst>
    </p:cSldViewPr>
  </p:slideViewPr>
  <p:outlineViewPr>
    <p:cViewPr>
      <p:scale>
        <a:sx n="33" d="100"/>
        <a:sy n="33" d="100"/>
      </p:scale>
      <p:origin x="0" y="-7164"/>
    </p:cViewPr>
  </p:outlineViewPr>
  <p:notesTextViewPr>
    <p:cViewPr>
      <p:scale>
        <a:sx n="3" d="2"/>
        <a:sy n="3" d="2"/>
      </p:scale>
      <p:origin x="0" y="0"/>
    </p:cViewPr>
  </p:notesTextViewPr>
  <p:sorterViewPr>
    <p:cViewPr varScale="1">
      <p:scale>
        <a:sx n="1" d="1"/>
        <a:sy n="1" d="1"/>
      </p:scale>
      <p:origin x="0" y="-1517"/>
    </p:cViewPr>
  </p:sorterViewPr>
  <p:notesViewPr>
    <p:cSldViewPr snapToGrid="0" showGuides="1">
      <p:cViewPr varScale="1">
        <p:scale>
          <a:sx n="88" d="100"/>
          <a:sy n="88" d="100"/>
        </p:scale>
        <p:origin x="-3822" y="-12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9.xml"/><Relationship Id="rId18" Type="http://schemas.openxmlformats.org/officeDocument/2006/relationships/slideMaster" Target="slideMasters/slideMaster14.xml"/><Relationship Id="rId26" Type="http://schemas.openxmlformats.org/officeDocument/2006/relationships/slide" Target="slides/slide6.xml"/><Relationship Id="rId39" Type="http://schemas.openxmlformats.org/officeDocument/2006/relationships/slide" Target="slides/slide19.xml"/><Relationship Id="rId21" Type="http://schemas.openxmlformats.org/officeDocument/2006/relationships/slide" Target="slides/slide1.xml"/><Relationship Id="rId34" Type="http://schemas.openxmlformats.org/officeDocument/2006/relationships/slide" Target="slides/slide14.xml"/><Relationship Id="rId42" Type="http://schemas.openxmlformats.org/officeDocument/2006/relationships/slide" Target="slides/slide22.xml"/><Relationship Id="rId47" Type="http://schemas.openxmlformats.org/officeDocument/2006/relationships/slide" Target="slides/slide27.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Master" Target="slideMasters/slideMaster12.xml"/><Relationship Id="rId29" Type="http://schemas.openxmlformats.org/officeDocument/2006/relationships/slide" Target="slides/slide9.xml"/><Relationship Id="rId11" Type="http://schemas.openxmlformats.org/officeDocument/2006/relationships/slideMaster" Target="slideMasters/slideMaster7.xml"/><Relationship Id="rId24" Type="http://schemas.openxmlformats.org/officeDocument/2006/relationships/slide" Target="slides/slide4.xml"/><Relationship Id="rId32" Type="http://schemas.openxmlformats.org/officeDocument/2006/relationships/slide" Target="slides/slide12.xml"/><Relationship Id="rId37" Type="http://schemas.openxmlformats.org/officeDocument/2006/relationships/slide" Target="slides/slide17.xml"/><Relationship Id="rId40" Type="http://schemas.openxmlformats.org/officeDocument/2006/relationships/slide" Target="slides/slide20.xml"/><Relationship Id="rId45" Type="http://schemas.openxmlformats.org/officeDocument/2006/relationships/slide" Target="slides/slide25.xml"/><Relationship Id="rId53" Type="http://schemas.openxmlformats.org/officeDocument/2006/relationships/presProps" Target="presProps.xml"/><Relationship Id="rId5" Type="http://schemas.openxmlformats.org/officeDocument/2006/relationships/slideMaster" Target="slideMasters/slideMaster1.xml"/><Relationship Id="rId10" Type="http://schemas.openxmlformats.org/officeDocument/2006/relationships/slideMaster" Target="slideMasters/slideMaster6.xml"/><Relationship Id="rId19" Type="http://schemas.openxmlformats.org/officeDocument/2006/relationships/slideMaster" Target="slideMasters/slideMaster15.xml"/><Relationship Id="rId31" Type="http://schemas.openxmlformats.org/officeDocument/2006/relationships/slide" Target="slides/slide11.xml"/><Relationship Id="rId44" Type="http://schemas.openxmlformats.org/officeDocument/2006/relationships/slide" Target="slides/slide24.xml"/><Relationship Id="rId52" Type="http://schemas.openxmlformats.org/officeDocument/2006/relationships/commentAuthors" Target="commentAuthors.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Master" Target="slideMasters/slideMaster10.xml"/><Relationship Id="rId22" Type="http://schemas.openxmlformats.org/officeDocument/2006/relationships/slide" Target="slides/slide2.xml"/><Relationship Id="rId27" Type="http://schemas.openxmlformats.org/officeDocument/2006/relationships/slide" Target="slides/slide7.xml"/><Relationship Id="rId30" Type="http://schemas.openxmlformats.org/officeDocument/2006/relationships/slide" Target="slides/slide10.xml"/><Relationship Id="rId35" Type="http://schemas.openxmlformats.org/officeDocument/2006/relationships/slide" Target="slides/slide15.xml"/><Relationship Id="rId43" Type="http://schemas.openxmlformats.org/officeDocument/2006/relationships/slide" Target="slides/slide23.xml"/><Relationship Id="rId48" Type="http://schemas.openxmlformats.org/officeDocument/2006/relationships/slide" Target="slides/slide28.xml"/><Relationship Id="rId56" Type="http://schemas.openxmlformats.org/officeDocument/2006/relationships/tableStyles" Target="tableStyles.xml"/><Relationship Id="rId8" Type="http://schemas.openxmlformats.org/officeDocument/2006/relationships/slideMaster" Target="slideMasters/slideMaster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Master" Target="slideMasters/slideMaster8.xml"/><Relationship Id="rId17" Type="http://schemas.openxmlformats.org/officeDocument/2006/relationships/slideMaster" Target="slideMasters/slideMaster13.xml"/><Relationship Id="rId25" Type="http://schemas.openxmlformats.org/officeDocument/2006/relationships/slide" Target="slides/slide5.xml"/><Relationship Id="rId33" Type="http://schemas.openxmlformats.org/officeDocument/2006/relationships/slide" Target="slides/slide13.xml"/><Relationship Id="rId38" Type="http://schemas.openxmlformats.org/officeDocument/2006/relationships/slide" Target="slides/slide18.xml"/><Relationship Id="rId46" Type="http://schemas.openxmlformats.org/officeDocument/2006/relationships/slide" Target="slides/slide26.xml"/><Relationship Id="rId20" Type="http://schemas.openxmlformats.org/officeDocument/2006/relationships/slideMaster" Target="slideMasters/slideMaster16.xml"/><Relationship Id="rId41" Type="http://schemas.openxmlformats.org/officeDocument/2006/relationships/slide" Target="slides/slide21.xml"/><Relationship Id="rId54" Type="http://schemas.openxmlformats.org/officeDocument/2006/relationships/viewProps" Target="viewProps.xml"/><Relationship Id="rId6" Type="http://schemas.openxmlformats.org/officeDocument/2006/relationships/slideMaster" Target="slideMasters/slideMaster2.xml"/><Relationship Id="rId15" Type="http://schemas.openxmlformats.org/officeDocument/2006/relationships/slideMaster" Target="slideMasters/slideMaster11.xml"/><Relationship Id="rId23" Type="http://schemas.openxmlformats.org/officeDocument/2006/relationships/slide" Target="slides/slide3.xml"/><Relationship Id="rId28" Type="http://schemas.openxmlformats.org/officeDocument/2006/relationships/slide" Target="slides/slide8.xml"/><Relationship Id="rId36" Type="http://schemas.openxmlformats.org/officeDocument/2006/relationships/slide" Target="slides/slide16.xml"/><Relationship Id="rId49" Type="http://schemas.openxmlformats.org/officeDocument/2006/relationships/slide" Target="slides/slide29.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Segoe UI" pitchFamily="34" charset="0"/>
              </a:rPr>
              <a:t>Server and Cloud 2013 Template</a:t>
            </a:r>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8D34AC8-E01F-4FBF-B65F-21ABDE98B385}" type="datetime8">
              <a:rPr lang="en-US" smtClean="0">
                <a:latin typeface="Segoe UI" pitchFamily="34" charset="0"/>
              </a:rPr>
              <a:t>1/24/2016 12:31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dirty="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64CFA94A-519F-445C-B30C-9E76FA6A2031}" type="datetime8">
              <a:rPr lang="en-US" smtClean="0"/>
              <a:t>1/24/2016 12:31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azure.microsoft.com/en-us/services/mobile-engagement/" TargetMode="External"/><Relationship Id="rId2" Type="http://schemas.openxmlformats.org/officeDocument/2006/relationships/slide" Target="../slides/slide21.xml"/><Relationship Id="rId1" Type="http://schemas.openxmlformats.org/officeDocument/2006/relationships/notesMaster" Target="../notesMasters/notesMaster1.xml"/><Relationship Id="rId4" Type="http://schemas.openxmlformats.org/officeDocument/2006/relationships/hyperlink" Target="http://azure.microsoft.com/en-us/pricing/details/mobile-engagement/" TargetMode="Externa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a:t>
            </a:r>
          </a:p>
          <a:p>
            <a:r>
              <a:rPr lang="en-US" dirty="0" smtClean="0"/>
              <a:t>Today</a:t>
            </a:r>
            <a:r>
              <a:rPr lang="en-US" baseline="0" dirty="0" smtClean="0"/>
              <a:t> we would like to have a conversation around your strategy for data storage and management.</a:t>
            </a:r>
            <a:endParaRPr lang="en-US" dirty="0" smtClean="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57256564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Let’s talk about the</a:t>
            </a:r>
            <a:r>
              <a:rPr lang="en-US" baseline="0" dirty="0" smtClean="0"/>
              <a:t> top use cases for Azure Storage:</a:t>
            </a:r>
            <a:endParaRPr lang="en-US" dirty="0" smtClean="0"/>
          </a:p>
          <a:p>
            <a:pPr marL="171450" indent="-171450">
              <a:buFont typeface="Arial" panose="020B0604020202020204" pitchFamily="34" charset="0"/>
              <a:buChar char="•"/>
            </a:pPr>
            <a:r>
              <a:rPr lang="en-US" dirty="0" smtClean="0"/>
              <a:t>Backup and Disaster Recovery: Easily backup VMs and data on Azure Storage and orchestrate recovery</a:t>
            </a:r>
          </a:p>
          <a:p>
            <a:pPr marL="171450" indent="-171450">
              <a:buFont typeface="Arial" panose="020B0604020202020204" pitchFamily="34" charset="0"/>
              <a:buChar char="•"/>
            </a:pPr>
            <a:r>
              <a:rPr lang="en-US" dirty="0" smtClean="0"/>
              <a:t>Hybrid Cloud Storage with </a:t>
            </a:r>
            <a:r>
              <a:rPr lang="en-US" dirty="0" err="1" smtClean="0"/>
              <a:t>StorSimple</a:t>
            </a:r>
            <a:r>
              <a:rPr lang="en-US" dirty="0" smtClean="0"/>
              <a:t>: Use a tiered, limitless storage solution spanning on-premises to cloud</a:t>
            </a:r>
          </a:p>
          <a:p>
            <a:pPr marL="171450" indent="-171450">
              <a:buFont typeface="Arial" panose="020B0604020202020204" pitchFamily="34" charset="0"/>
              <a:buChar char="•"/>
            </a:pPr>
            <a:r>
              <a:rPr lang="en-US" dirty="0" smtClean="0"/>
              <a:t>Enterprise Applications using Premium Storage: Seamlessly run high performance on-premises workloads on Azure</a:t>
            </a:r>
          </a:p>
          <a:p>
            <a:pPr marL="171450" indent="-171450">
              <a:buFont typeface="Arial" panose="020B0604020202020204" pitchFamily="34" charset="0"/>
              <a:buChar char="•"/>
            </a:pPr>
            <a:r>
              <a:rPr lang="en-US" dirty="0" smtClean="0"/>
              <a:t>Managed Cloud File Share: Reduce costs by moving File Server and Share to the Cloud</a:t>
            </a:r>
          </a:p>
          <a:p>
            <a:pPr marL="171450" indent="-171450">
              <a:buFont typeface="Arial" panose="020B0604020202020204" pitchFamily="34" charset="0"/>
              <a:buChar char="•"/>
            </a:pPr>
            <a:r>
              <a:rPr lang="en-US" dirty="0" smtClean="0"/>
              <a:t>Modern Born-in-the-Cloud Applications: Build modern applications with hyper-scale needs using Azure Storage</a:t>
            </a:r>
          </a:p>
          <a:p>
            <a:pPr marL="171450" indent="-171450">
              <a:buFont typeface="Arial" panose="020B0604020202020204" pitchFamily="34" charset="0"/>
              <a:buChar char="•"/>
            </a:pPr>
            <a:r>
              <a:rPr lang="en-US" dirty="0" smtClean="0"/>
              <a:t>Big Data &amp; Analytics: Gain actionable insight based on your data in Azure Storage</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10</a:t>
            </a:fld>
            <a:endParaRPr lang="en-US" dirty="0"/>
          </a:p>
        </p:txBody>
      </p:sp>
    </p:spTree>
    <p:extLst>
      <p:ext uri="{BB962C8B-B14F-4D97-AF65-F5344CB8AC3E}">
        <p14:creationId xmlns:p14="http://schemas.microsoft.com/office/powerpoint/2010/main" val="13860298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marL="228600" marR="0" indent="-228600" algn="l" defTabSz="932742" rtl="0" eaLnBrk="1" fontAlgn="auto" latinLnBrk="0" hangingPunct="1">
              <a:lnSpc>
                <a:spcPct val="90000"/>
              </a:lnSpc>
              <a:spcBef>
                <a:spcPts val="0"/>
              </a:spcBef>
              <a:spcAft>
                <a:spcPts val="340"/>
              </a:spcAft>
              <a:buClrTx/>
              <a:buSzTx/>
              <a:buFontTx/>
              <a:buAutoNum type="arabicPeriod"/>
              <a:tabLst/>
              <a:defRPr/>
            </a:pPr>
            <a:r>
              <a:rPr lang="en-US" baseline="0" dirty="0" smtClean="0"/>
              <a:t>Gain credibility with customers explaining back up is about protection of workload and data; DR is about how quickly they can be back in business if disaster strikes their data center</a:t>
            </a:r>
          </a:p>
          <a:p>
            <a:pPr marL="228600" indent="-228600">
              <a:buAutoNum type="arabicPeriod"/>
            </a:pPr>
            <a:r>
              <a:rPr lang="en-US" baseline="0" dirty="0" smtClean="0"/>
              <a:t>Start with understanding what %age of mission critical and non-mission critical workloads have back up and DR; we hear around 25-30% are mission critical and have back-up and DR </a:t>
            </a:r>
            <a:r>
              <a:rPr lang="en-US" baseline="0" dirty="0" err="1" smtClean="0"/>
              <a:t>soln</a:t>
            </a:r>
            <a:r>
              <a:rPr lang="en-US" baseline="0" dirty="0" smtClean="0"/>
              <a:t>; the non-mission critical workloads are not backed up with DR solution because of </a:t>
            </a:r>
          </a:p>
          <a:p>
            <a:pPr marL="228600" indent="-228600">
              <a:buAutoNum type="arabicPeriod"/>
            </a:pPr>
            <a:r>
              <a:rPr lang="en-US" baseline="0" dirty="0" smtClean="0"/>
              <a:t>Share Microsoft solution for back up and DR via ASR, Backup. Most of customers who have SC 2012 or WS 2012 can buy OMS suite add-on and get ASR and Backup as part of it. They still pay for Azure Storage cost for workload and data stored on Azure.</a:t>
            </a:r>
          </a:p>
          <a:p>
            <a:pPr marL="228600" indent="-228600">
              <a:buAutoNum type="arabicPeriod"/>
            </a:pPr>
            <a:r>
              <a:rPr lang="en-US" baseline="0" dirty="0" smtClean="0"/>
              <a:t>Customers can have back-up and DR solution from a single vendor. Also ASR helps customers get back in business within mins.</a:t>
            </a:r>
          </a:p>
          <a:p>
            <a:pPr marL="228600" marR="0" indent="-228600" algn="l" defTabSz="932742" rtl="0" eaLnBrk="1" fontAlgn="auto" latinLnBrk="0" hangingPunct="1">
              <a:lnSpc>
                <a:spcPct val="90000"/>
              </a:lnSpc>
              <a:spcBef>
                <a:spcPts val="0"/>
              </a:spcBef>
              <a:spcAft>
                <a:spcPts val="340"/>
              </a:spcAft>
              <a:buClrTx/>
              <a:buSzTx/>
              <a:buFontTx/>
              <a:buAutoNum type="arabicPeriod"/>
              <a:tabLst/>
              <a:defRPr/>
            </a:pPr>
            <a:r>
              <a:rPr lang="en-US" baseline="0" dirty="0" smtClean="0"/>
              <a:t>Share the customer story if possible  - https://customers.microsoft.com/Pages/CustomerStory.aspx?recid=23023</a:t>
            </a:r>
            <a:endParaRPr lang="en-US" dirty="0" smtClean="0"/>
          </a:p>
          <a:p>
            <a:pPr marL="228600" marR="0" indent="-228600" algn="l" defTabSz="932742" rtl="0" eaLnBrk="1" fontAlgn="auto" latinLnBrk="0" hangingPunct="1">
              <a:lnSpc>
                <a:spcPct val="90000"/>
              </a:lnSpc>
              <a:spcBef>
                <a:spcPts val="0"/>
              </a:spcBef>
              <a:spcAft>
                <a:spcPts val="340"/>
              </a:spcAft>
              <a:buClrTx/>
              <a:buSzTx/>
              <a:buFontTx/>
              <a:buAutoNum type="arabicPeriod"/>
              <a:tabLst/>
              <a:defRPr/>
            </a:pPr>
            <a:endParaRPr lang="en-US" baseline="0" dirty="0" smtClean="0"/>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sz="900" dirty="0" smtClean="0"/>
              <a:t>Easily backup VMs and data on Azure Storage and orchestrate recovery:</a:t>
            </a:r>
          </a:p>
          <a:p>
            <a:pPr lvl="2"/>
            <a:r>
              <a:rPr lang="en-US" sz="900" kern="1200" dirty="0" smtClean="0">
                <a:solidFill>
                  <a:schemeClr val="tx1"/>
                </a:solidFill>
                <a:effectLst/>
                <a:latin typeface="Segoe UI Light" pitchFamily="34" charset="0"/>
                <a:ea typeface="+mn-ea"/>
                <a:cs typeface="+mn-cs"/>
              </a:rPr>
              <a:t>Protect important data off-site with automated backup to Azure</a:t>
            </a:r>
          </a:p>
          <a:p>
            <a:pPr lvl="2"/>
            <a:r>
              <a:rPr lang="en-US" sz="900" kern="1200" dirty="0" smtClean="0">
                <a:solidFill>
                  <a:schemeClr val="tx1"/>
                </a:solidFill>
                <a:effectLst/>
                <a:latin typeface="Segoe UI Light" pitchFamily="34" charset="0"/>
                <a:ea typeface="+mn-ea"/>
                <a:cs typeface="+mn-cs"/>
              </a:rPr>
              <a:t>Ensure continuity</a:t>
            </a:r>
          </a:p>
          <a:p>
            <a:pPr lvl="2"/>
            <a:r>
              <a:rPr lang="en-US" sz="900" kern="1200" dirty="0" smtClean="0">
                <a:solidFill>
                  <a:schemeClr val="tx1"/>
                </a:solidFill>
                <a:effectLst/>
                <a:latin typeface="Segoe UI Light" pitchFamily="34" charset="0"/>
                <a:ea typeface="+mn-ea"/>
                <a:cs typeface="+mn-cs"/>
              </a:rPr>
              <a:t>Consistent tools for backup &amp; recovery to local disk or Azure storage</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11</a:t>
            </a:fld>
            <a:endParaRPr lang="en-US" dirty="0"/>
          </a:p>
        </p:txBody>
      </p:sp>
    </p:spTree>
    <p:extLst>
      <p:ext uri="{BB962C8B-B14F-4D97-AF65-F5344CB8AC3E}">
        <p14:creationId xmlns:p14="http://schemas.microsoft.com/office/powerpoint/2010/main" val="7558546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marL="0" marR="0" indent="0" algn="l" defTabSz="932742" rtl="0" eaLnBrk="1" fontAlgn="auto" latinLnBrk="0" hangingPunct="1">
              <a:lnSpc>
                <a:spcPct val="90000"/>
              </a:lnSpc>
              <a:spcBef>
                <a:spcPts val="0"/>
              </a:spcBef>
              <a:spcAft>
                <a:spcPts val="340"/>
              </a:spcAft>
              <a:buClrTx/>
              <a:buSzTx/>
              <a:buFontTx/>
              <a:buNone/>
              <a:tabLst/>
              <a:defRPr/>
            </a:pPr>
            <a:r>
              <a:rPr lang="en-US" sz="900" i="0" kern="1200" dirty="0" smtClean="0">
                <a:solidFill>
                  <a:schemeClr val="bg1"/>
                </a:solidFill>
                <a:effectLst/>
                <a:latin typeface="Segoe UI Light" pitchFamily="34" charset="0"/>
                <a:ea typeface="+mn-ea"/>
                <a:cs typeface="+mn-cs"/>
              </a:rPr>
              <a:t>Hybrid</a:t>
            </a:r>
            <a:r>
              <a:rPr lang="en-US" sz="900" i="0" kern="1200" baseline="0" dirty="0" smtClean="0">
                <a:solidFill>
                  <a:schemeClr val="bg1"/>
                </a:solidFill>
                <a:effectLst/>
                <a:latin typeface="Segoe UI Light" pitchFamily="34" charset="0"/>
                <a:ea typeface="+mn-ea"/>
                <a:cs typeface="+mn-cs"/>
              </a:rPr>
              <a:t> Cloud Storage with Azure gives you </a:t>
            </a:r>
            <a:r>
              <a:rPr lang="en-US" sz="900" i="0" kern="1200" dirty="0" smtClean="0">
                <a:solidFill>
                  <a:schemeClr val="tx1"/>
                </a:solidFill>
                <a:effectLst/>
                <a:latin typeface="Segoe UI Light" pitchFamily="34" charset="0"/>
                <a:ea typeface="+mn-ea"/>
                <a:cs typeface="+mn-cs"/>
              </a:rPr>
              <a:t>a tiered bottomless storage solution spanning on-</a:t>
            </a:r>
            <a:r>
              <a:rPr lang="en-US" sz="900" i="0" kern="1200" dirty="0" err="1" smtClean="0">
                <a:solidFill>
                  <a:schemeClr val="tx1"/>
                </a:solidFill>
                <a:effectLst/>
                <a:latin typeface="Segoe UI Light" pitchFamily="34" charset="0"/>
                <a:ea typeface="+mn-ea"/>
                <a:cs typeface="+mn-cs"/>
              </a:rPr>
              <a:t>prem</a:t>
            </a:r>
            <a:r>
              <a:rPr lang="en-US" sz="900" i="0" kern="1200" dirty="0" smtClean="0">
                <a:solidFill>
                  <a:schemeClr val="tx1"/>
                </a:solidFill>
                <a:effectLst/>
                <a:latin typeface="Segoe UI Light" pitchFamily="34" charset="0"/>
                <a:ea typeface="+mn-ea"/>
                <a:cs typeface="+mn-cs"/>
              </a:rPr>
              <a:t> and cloud:</a:t>
            </a:r>
          </a:p>
          <a:p>
            <a:pPr lvl="2"/>
            <a:r>
              <a:rPr lang="en-US" sz="900" kern="1200" dirty="0" smtClean="0">
                <a:solidFill>
                  <a:schemeClr val="tx1"/>
                </a:solidFill>
                <a:effectLst/>
                <a:latin typeface="Segoe UI Light" pitchFamily="34" charset="0"/>
                <a:ea typeface="+mn-ea"/>
                <a:cs typeface="+mn-cs"/>
              </a:rPr>
              <a:t>Microsoft is the only company which has the necessary assets across virtualization, identity, data platform, development and management to provide a consistent experiences across on-premises, our cloud and 3rd party service providers.</a:t>
            </a:r>
          </a:p>
          <a:p>
            <a:pPr lvl="2"/>
            <a:r>
              <a:rPr lang="en-US" sz="900" kern="1200" dirty="0" smtClean="0">
                <a:solidFill>
                  <a:schemeClr val="tx1"/>
                </a:solidFill>
                <a:effectLst/>
                <a:latin typeface="Segoe UI Light" pitchFamily="34" charset="0"/>
                <a:ea typeface="+mn-ea"/>
                <a:cs typeface="+mn-cs"/>
              </a:rPr>
              <a:t>Get the flexibility to keep mission-critical, on-</a:t>
            </a:r>
            <a:r>
              <a:rPr lang="en-US" sz="900" kern="1200" dirty="0" err="1" smtClean="0">
                <a:solidFill>
                  <a:schemeClr val="tx1"/>
                </a:solidFill>
                <a:effectLst/>
                <a:latin typeface="Segoe UI Light" pitchFamily="34" charset="0"/>
                <a:ea typeface="+mn-ea"/>
                <a:cs typeface="+mn-cs"/>
              </a:rPr>
              <a:t>prem</a:t>
            </a:r>
            <a:r>
              <a:rPr lang="en-US" sz="900" kern="1200" dirty="0" smtClean="0">
                <a:solidFill>
                  <a:schemeClr val="tx1"/>
                </a:solidFill>
                <a:effectLst/>
                <a:latin typeface="Segoe UI Light" pitchFamily="34" charset="0"/>
                <a:ea typeface="+mn-ea"/>
                <a:cs typeface="+mn-cs"/>
              </a:rPr>
              <a:t> workloads local</a:t>
            </a:r>
            <a:r>
              <a:rPr lang="en-US" sz="900" kern="1200" baseline="0" dirty="0" smtClean="0">
                <a:solidFill>
                  <a:schemeClr val="tx1"/>
                </a:solidFill>
                <a:effectLst/>
                <a:latin typeface="Segoe UI Light" pitchFamily="34" charset="0"/>
                <a:ea typeface="+mn-ea"/>
                <a:cs typeface="+mn-cs"/>
              </a:rPr>
              <a:t> or in the cloud, with t</a:t>
            </a:r>
            <a:r>
              <a:rPr lang="en-US" sz="900" kern="1200" dirty="0" smtClean="0">
                <a:solidFill>
                  <a:schemeClr val="tx1"/>
                </a:solidFill>
                <a:effectLst/>
                <a:latin typeface="Segoe UI Light" pitchFamily="34" charset="0"/>
                <a:ea typeface="+mn-ea"/>
                <a:cs typeface="+mn-cs"/>
              </a:rPr>
              <a:t>he scalability you need</a:t>
            </a:r>
          </a:p>
          <a:p>
            <a:pPr lvl="2"/>
            <a:r>
              <a:rPr lang="en-US" sz="900" kern="1200" dirty="0" smtClean="0">
                <a:solidFill>
                  <a:schemeClr val="tx1"/>
                </a:solidFill>
                <a:effectLst/>
                <a:latin typeface="Segoe UI Light" pitchFamily="34" charset="0"/>
                <a:ea typeface="+mn-ea"/>
                <a:cs typeface="+mn-cs"/>
              </a:rPr>
              <a:t>Rely on familiar &amp; trusted Windows environment and leverage existing on-</a:t>
            </a:r>
            <a:r>
              <a:rPr lang="en-US" sz="900" kern="1200" dirty="0" err="1" smtClean="0">
                <a:solidFill>
                  <a:schemeClr val="tx1"/>
                </a:solidFill>
                <a:effectLst/>
                <a:latin typeface="Segoe UI Light" pitchFamily="34" charset="0"/>
                <a:ea typeface="+mn-ea"/>
                <a:cs typeface="+mn-cs"/>
              </a:rPr>
              <a:t>prem</a:t>
            </a:r>
            <a:r>
              <a:rPr lang="en-US" sz="900" kern="1200" dirty="0" smtClean="0">
                <a:solidFill>
                  <a:schemeClr val="tx1"/>
                </a:solidFill>
                <a:effectLst/>
                <a:latin typeface="Segoe UI Light" pitchFamily="34" charset="0"/>
                <a:ea typeface="+mn-ea"/>
                <a:cs typeface="+mn-cs"/>
              </a:rPr>
              <a:t> IT investments</a:t>
            </a:r>
          </a:p>
          <a:p>
            <a:pPr lvl="2"/>
            <a:r>
              <a:rPr lang="en-US" sz="900" kern="1200" dirty="0" smtClean="0">
                <a:solidFill>
                  <a:schemeClr val="tx1"/>
                </a:solidFill>
                <a:effectLst/>
                <a:latin typeface="Segoe UI Light" pitchFamily="34" charset="0"/>
                <a:ea typeface="+mn-ea"/>
                <a:cs typeface="+mn-cs"/>
              </a:rPr>
              <a:t>Use </a:t>
            </a:r>
            <a:r>
              <a:rPr lang="en-US" sz="900" kern="1200" dirty="0" err="1" smtClean="0">
                <a:solidFill>
                  <a:schemeClr val="tx1"/>
                </a:solidFill>
                <a:effectLst/>
                <a:latin typeface="Segoe UI Light" pitchFamily="34" charset="0"/>
                <a:ea typeface="+mn-ea"/>
                <a:cs typeface="+mn-cs"/>
              </a:rPr>
              <a:t>StorSimple</a:t>
            </a:r>
            <a:r>
              <a:rPr lang="en-US" sz="900" kern="1200" dirty="0" smtClean="0">
                <a:solidFill>
                  <a:schemeClr val="tx1"/>
                </a:solidFill>
                <a:effectLst/>
                <a:latin typeface="Segoe UI Light" pitchFamily="34" charset="0"/>
                <a:ea typeface="+mn-ea"/>
                <a:cs typeface="+mn-cs"/>
              </a:rPr>
              <a:t> to</a:t>
            </a:r>
            <a:r>
              <a:rPr lang="en-US" sz="900" kern="1200" baseline="0" dirty="0" smtClean="0">
                <a:solidFill>
                  <a:schemeClr val="tx1"/>
                </a:solidFill>
                <a:effectLst/>
                <a:latin typeface="Segoe UI Light" pitchFamily="34" charset="0"/>
                <a:ea typeface="+mn-ea"/>
                <a:cs typeface="+mn-cs"/>
              </a:rPr>
              <a:t> Windows, Linux and VMware servers to Azure Storage in minutes with no application modification</a:t>
            </a:r>
          </a:p>
          <a:p>
            <a:pPr lvl="2"/>
            <a:endParaRPr lang="en-US" sz="900" kern="1200" dirty="0" smtClean="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12</a:t>
            </a:fld>
            <a:endParaRPr lang="en-US" dirty="0"/>
          </a:p>
        </p:txBody>
      </p:sp>
    </p:spTree>
    <p:extLst>
      <p:ext uri="{BB962C8B-B14F-4D97-AF65-F5344CB8AC3E}">
        <p14:creationId xmlns:p14="http://schemas.microsoft.com/office/powerpoint/2010/main" val="218284581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lvl="2"/>
            <a:r>
              <a:rPr lang="en-US" sz="900" kern="1200" dirty="0" smtClean="0">
                <a:solidFill>
                  <a:schemeClr val="tx1"/>
                </a:solidFill>
                <a:effectLst/>
                <a:latin typeface="Segoe UI Light" pitchFamily="34" charset="0"/>
                <a:ea typeface="+mn-ea"/>
                <a:cs typeface="+mn-cs"/>
              </a:rPr>
              <a:t>Premium Storage provides:</a:t>
            </a:r>
          </a:p>
          <a:p>
            <a:pPr lvl="3"/>
            <a:r>
              <a:rPr lang="en-US" sz="900" kern="1200" dirty="0" smtClean="0">
                <a:solidFill>
                  <a:schemeClr val="tx1"/>
                </a:solidFill>
                <a:effectLst/>
                <a:latin typeface="Segoe UI Light" pitchFamily="34" charset="0"/>
                <a:ea typeface="+mn-ea"/>
                <a:cs typeface="+mn-cs"/>
              </a:rPr>
              <a:t>High I/O performance and low latency</a:t>
            </a:r>
          </a:p>
          <a:p>
            <a:pPr lvl="3"/>
            <a:r>
              <a:rPr lang="en-US" sz="900" kern="1200" dirty="0" smtClean="0">
                <a:solidFill>
                  <a:schemeClr val="tx1"/>
                </a:solidFill>
                <a:effectLst/>
                <a:latin typeface="Segoe UI Light" pitchFamily="34" charset="0"/>
                <a:ea typeface="+mn-ea"/>
                <a:cs typeface="+mn-cs"/>
              </a:rPr>
              <a:t>SSD-based hardware</a:t>
            </a:r>
          </a:p>
          <a:p>
            <a:pPr lvl="3"/>
            <a:r>
              <a:rPr lang="en-US" sz="900" kern="1200" dirty="0" smtClean="0">
                <a:solidFill>
                  <a:schemeClr val="tx1"/>
                </a:solidFill>
                <a:effectLst/>
                <a:latin typeface="Segoe UI Light" pitchFamily="34" charset="0"/>
                <a:ea typeface="+mn-ea"/>
                <a:cs typeface="+mn-cs"/>
              </a:rPr>
              <a:t>Ideal for I/O intensive workloads</a:t>
            </a:r>
            <a:r>
              <a:rPr lang="en-US" sz="500"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pPr lvl="2"/>
            <a:r>
              <a:rPr lang="en-US" sz="900" kern="1200" dirty="0" smtClean="0">
                <a:solidFill>
                  <a:schemeClr val="tx1"/>
                </a:solidFill>
                <a:effectLst/>
                <a:latin typeface="Segoe UI Light" pitchFamily="34" charset="0"/>
                <a:ea typeface="+mn-ea"/>
                <a:cs typeface="+mn-cs"/>
              </a:rPr>
              <a:t>You can now run high-performance enterprise workload such as SQL Server, SharePoint on Azure using premium storage which is SSD based solution and D</a:t>
            </a:r>
            <a:r>
              <a:rPr lang="en-US" sz="900" kern="1200" baseline="0" dirty="0" smtClean="0">
                <a:solidFill>
                  <a:schemeClr val="tx1"/>
                </a:solidFill>
                <a:effectLst/>
                <a:latin typeface="Segoe UI Light" pitchFamily="34" charset="0"/>
                <a:ea typeface="+mn-ea"/>
                <a:cs typeface="+mn-cs"/>
              </a:rPr>
              <a:t> or G series VMs</a:t>
            </a:r>
            <a:endParaRPr lang="en-US" sz="900" kern="1200" dirty="0" smtClean="0">
              <a:solidFill>
                <a:schemeClr val="tx1"/>
              </a:solidFill>
              <a:effectLst/>
              <a:latin typeface="Segoe UI Light" pitchFamily="34" charset="0"/>
              <a:ea typeface="+mn-ea"/>
              <a:cs typeface="+mn-cs"/>
            </a:endParaRPr>
          </a:p>
          <a:p>
            <a:pPr marL="334664" marR="0" lvl="2" indent="-117403" algn="l" defTabSz="932742" rtl="0" eaLnBrk="1" fontAlgn="auto" latinLnBrk="0" hangingPunct="1">
              <a:lnSpc>
                <a:spcPct val="90000"/>
              </a:lnSpc>
              <a:spcBef>
                <a:spcPts val="0"/>
              </a:spcBef>
              <a:spcAft>
                <a:spcPts val="340"/>
              </a:spcAft>
              <a:buClrTx/>
              <a:buSzTx/>
              <a:buFont typeface="Arial" pitchFamily="34" charset="0"/>
              <a:buChar char="•"/>
              <a:tabLst/>
              <a:defRPr/>
            </a:pPr>
            <a:r>
              <a:rPr lang="en-US" baseline="0" dirty="0" smtClean="0"/>
              <a:t>It has industry leading perf with 80K IOPS/VM and 2,000MBs/Sec</a:t>
            </a:r>
          </a:p>
          <a:p>
            <a:pPr marL="334664" marR="0" lvl="2" indent="-117403" algn="l" defTabSz="932742" rtl="0" eaLnBrk="1" fontAlgn="auto" latinLnBrk="0" hangingPunct="1">
              <a:lnSpc>
                <a:spcPct val="90000"/>
              </a:lnSpc>
              <a:spcBef>
                <a:spcPts val="0"/>
              </a:spcBef>
              <a:spcAft>
                <a:spcPts val="340"/>
              </a:spcAft>
              <a:buClrTx/>
              <a:buSzTx/>
              <a:buFont typeface="Arial" pitchFamily="34" charset="0"/>
              <a:buChar char="•"/>
              <a:tabLst/>
              <a:defRPr/>
            </a:pPr>
            <a:r>
              <a:rPr lang="en-US" baseline="0" dirty="0" smtClean="0"/>
              <a:t>Premium storage offering on Azure is more economical than competitors offer. Give an example – for about $125/month premium storage cost (doesn’t include VM cost) customers get 1TB disk size, 5,000 IOPs and 200 MB/sec throughput which is 30% higher IOPs than what customers will get for same price)</a:t>
            </a:r>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13</a:t>
            </a:fld>
            <a:endParaRPr lang="en-US" dirty="0"/>
          </a:p>
        </p:txBody>
      </p:sp>
    </p:spTree>
    <p:extLst>
      <p:ext uri="{BB962C8B-B14F-4D97-AF65-F5344CB8AC3E}">
        <p14:creationId xmlns:p14="http://schemas.microsoft.com/office/powerpoint/2010/main" val="35813130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marL="0" marR="0" indent="0" algn="l" defTabSz="932742" rtl="0" eaLnBrk="1" fontAlgn="auto" latinLnBrk="0" hangingPunct="1">
              <a:lnSpc>
                <a:spcPct val="90000"/>
              </a:lnSpc>
              <a:spcBef>
                <a:spcPts val="0"/>
              </a:spcBef>
              <a:spcAft>
                <a:spcPts val="340"/>
              </a:spcAft>
              <a:buClrTx/>
              <a:buSzTx/>
              <a:buFontTx/>
              <a:buNone/>
              <a:tabLst/>
              <a:defRPr/>
            </a:pPr>
            <a:r>
              <a:rPr lang="en-US" sz="900" kern="1200" dirty="0" smtClean="0">
                <a:solidFill>
                  <a:schemeClr val="bg1"/>
                </a:solidFill>
                <a:effectLst/>
                <a:latin typeface="Segoe UI Light" pitchFamily="34" charset="0"/>
                <a:ea typeface="+mn-ea"/>
                <a:cs typeface="+mn-cs"/>
              </a:rPr>
              <a:t>Manage Cloud</a:t>
            </a:r>
            <a:r>
              <a:rPr lang="en-US" sz="900" kern="1200" baseline="0" dirty="0" smtClean="0">
                <a:solidFill>
                  <a:schemeClr val="bg1"/>
                </a:solidFill>
                <a:effectLst/>
                <a:latin typeface="Segoe UI Light" pitchFamily="34" charset="0"/>
                <a:ea typeface="+mn-ea"/>
                <a:cs typeface="+mn-cs"/>
              </a:rPr>
              <a:t> File Share with </a:t>
            </a:r>
            <a:r>
              <a:rPr lang="en-US" sz="900" kern="1200" dirty="0" smtClean="0">
                <a:solidFill>
                  <a:schemeClr val="bg1"/>
                </a:solidFill>
                <a:effectLst/>
                <a:latin typeface="Segoe UI Light" pitchFamily="34" charset="0"/>
                <a:ea typeface="+mn-ea"/>
                <a:cs typeface="+mn-cs"/>
              </a:rPr>
              <a:t>Azure</a:t>
            </a:r>
            <a:r>
              <a:rPr lang="en-US" sz="900" kern="1200" baseline="0" dirty="0" smtClean="0">
                <a:solidFill>
                  <a:schemeClr val="bg1"/>
                </a:solidFill>
                <a:effectLst/>
                <a:latin typeface="Segoe UI Light" pitchFamily="34" charset="0"/>
                <a:ea typeface="+mn-ea"/>
                <a:cs typeface="+mn-cs"/>
              </a:rPr>
              <a:t> Storage helps you reduce costs by moving File Server and Share to the Cloud:</a:t>
            </a:r>
            <a:endParaRPr lang="en-US" sz="900" kern="1200" dirty="0" smtClean="0">
              <a:solidFill>
                <a:schemeClr val="tx1"/>
              </a:solidFill>
              <a:effectLst/>
              <a:latin typeface="Segoe UI Light" pitchFamily="34" charset="0"/>
              <a:ea typeface="+mn-ea"/>
              <a:cs typeface="+mn-cs"/>
            </a:endParaRPr>
          </a:p>
          <a:p>
            <a:pPr lvl="2"/>
            <a:r>
              <a:rPr lang="en-US" sz="900" kern="1200" dirty="0" smtClean="0">
                <a:solidFill>
                  <a:schemeClr val="tx1"/>
                </a:solidFill>
                <a:effectLst/>
                <a:latin typeface="Segoe UI Light" pitchFamily="34" charset="0"/>
                <a:ea typeface="+mn-ea"/>
                <a:cs typeface="+mn-cs"/>
              </a:rPr>
              <a:t>Managed File Server/Share </a:t>
            </a:r>
            <a:r>
              <a:rPr lang="en-US" sz="900" kern="1200" baseline="0" dirty="0" smtClean="0">
                <a:solidFill>
                  <a:schemeClr val="tx1"/>
                </a:solidFill>
                <a:effectLst/>
                <a:latin typeface="Segoe UI Light" pitchFamily="34" charset="0"/>
                <a:ea typeface="+mn-ea"/>
                <a:cs typeface="+mn-cs"/>
              </a:rPr>
              <a:t>means n</a:t>
            </a:r>
            <a:r>
              <a:rPr lang="en-US" sz="900" kern="1200" dirty="0" smtClean="0">
                <a:solidFill>
                  <a:schemeClr val="tx1"/>
                </a:solidFill>
                <a:effectLst/>
                <a:latin typeface="Segoe UI Light" pitchFamily="34" charset="0"/>
                <a:ea typeface="+mn-ea"/>
                <a:cs typeface="+mn-cs"/>
              </a:rPr>
              <a:t>o hardware required</a:t>
            </a:r>
          </a:p>
          <a:p>
            <a:pPr lvl="2"/>
            <a:r>
              <a:rPr lang="en-US" sz="900" kern="1200" dirty="0" smtClean="0">
                <a:solidFill>
                  <a:schemeClr val="tx1"/>
                </a:solidFill>
                <a:effectLst/>
                <a:latin typeface="Segoe UI Light" pitchFamily="34" charset="0"/>
                <a:ea typeface="+mn-ea"/>
                <a:cs typeface="+mn-cs"/>
              </a:rPr>
              <a:t>Highly available, geo replicated across regions</a:t>
            </a:r>
          </a:p>
          <a:p>
            <a:pPr lvl="2"/>
            <a:r>
              <a:rPr lang="en-US" sz="900" kern="1200" dirty="0" smtClean="0">
                <a:solidFill>
                  <a:schemeClr val="tx1"/>
                </a:solidFill>
                <a:effectLst/>
                <a:latin typeface="Segoe UI Light" pitchFamily="34" charset="0"/>
                <a:ea typeface="+mn-ea"/>
                <a:cs typeface="+mn-cs"/>
              </a:rPr>
              <a:t>SMB 3.0 gives</a:t>
            </a:r>
            <a:r>
              <a:rPr lang="en-US" sz="900" kern="1200" baseline="0" dirty="0" smtClean="0">
                <a:solidFill>
                  <a:schemeClr val="tx1"/>
                </a:solidFill>
                <a:effectLst/>
                <a:latin typeface="Segoe UI Light" pitchFamily="34" charset="0"/>
                <a:ea typeface="+mn-ea"/>
                <a:cs typeface="+mn-cs"/>
              </a:rPr>
              <a:t> you a</a:t>
            </a:r>
            <a:r>
              <a:rPr lang="en-US" sz="900" kern="1200" dirty="0" smtClean="0">
                <a:solidFill>
                  <a:schemeClr val="tx1"/>
                </a:solidFill>
                <a:effectLst/>
                <a:latin typeface="Segoe UI Light" pitchFamily="34" charset="0"/>
                <a:ea typeface="+mn-ea"/>
                <a:cs typeface="+mn-cs"/>
              </a:rPr>
              <a:t> secure and reliable connection</a:t>
            </a:r>
          </a:p>
          <a:p>
            <a:pPr lvl="2"/>
            <a:r>
              <a:rPr lang="en-US" sz="900" kern="1200" dirty="0" smtClean="0">
                <a:solidFill>
                  <a:schemeClr val="tx1"/>
                </a:solidFill>
                <a:effectLst/>
                <a:latin typeface="Segoe UI Light" pitchFamily="34" charset="0"/>
                <a:ea typeface="+mn-ea"/>
                <a:cs typeface="+mn-cs"/>
              </a:rPr>
              <a:t>Mount Files to on-premises or cloud virtual</a:t>
            </a:r>
            <a:r>
              <a:rPr lang="en-US" sz="900" kern="1200" baseline="0" dirty="0" smtClean="0">
                <a:solidFill>
                  <a:schemeClr val="tx1"/>
                </a:solidFill>
                <a:effectLst/>
                <a:latin typeface="Segoe UI Light" pitchFamily="34" charset="0"/>
                <a:ea typeface="+mn-ea"/>
                <a:cs typeface="+mn-cs"/>
              </a:rPr>
              <a:t> machines</a:t>
            </a:r>
          </a:p>
          <a:p>
            <a:pPr lvl="2"/>
            <a:r>
              <a:rPr lang="en-US" sz="900" kern="1200" baseline="0" dirty="0" smtClean="0">
                <a:solidFill>
                  <a:schemeClr val="tx1"/>
                </a:solidFill>
                <a:effectLst/>
                <a:latin typeface="Segoe UI Light" pitchFamily="34" charset="0"/>
                <a:ea typeface="+mn-ea"/>
                <a:cs typeface="+mn-cs"/>
              </a:rPr>
              <a:t>No code change required</a:t>
            </a:r>
            <a:endParaRPr lang="en-US" sz="900" kern="1200" dirty="0" smtClean="0">
              <a:solidFill>
                <a:schemeClr val="tx1"/>
              </a:solidFill>
              <a:effectLst/>
              <a:latin typeface="Segoe UI Light" pitchFamily="34" charset="0"/>
              <a:ea typeface="+mn-ea"/>
              <a:cs typeface="+mn-cs"/>
            </a:endParaRPr>
          </a:p>
          <a:p>
            <a:r>
              <a:rPr lang="en-US" dirty="0" smtClean="0"/>
              <a:t>Key Scenarios customers</a:t>
            </a:r>
            <a:r>
              <a:rPr lang="en-US" baseline="0" dirty="0" smtClean="0"/>
              <a:t> can run on Azure File Storage:</a:t>
            </a:r>
          </a:p>
          <a:p>
            <a:pPr marL="228600" indent="-228600">
              <a:buAutoNum type="arabicPeriod"/>
            </a:pPr>
            <a:r>
              <a:rPr lang="en-US" sz="900" b="0" kern="1200" dirty="0" smtClean="0">
                <a:solidFill>
                  <a:schemeClr val="tx1"/>
                </a:solidFill>
                <a:effectLst/>
                <a:latin typeface="Segoe UI Light" pitchFamily="34" charset="0"/>
                <a:ea typeface="+mn-ea"/>
                <a:cs typeface="+mn-cs"/>
              </a:rPr>
              <a:t>Migrate Applications to the Cloud with no code changes: </a:t>
            </a:r>
            <a:r>
              <a:rPr lang="en-US" sz="900" kern="1200" dirty="0" smtClean="0">
                <a:solidFill>
                  <a:schemeClr val="tx1"/>
                </a:solidFill>
                <a:effectLst/>
                <a:latin typeface="Segoe UI Light" pitchFamily="34" charset="0"/>
                <a:ea typeface="+mn-ea"/>
                <a:cs typeface="+mn-cs"/>
              </a:rPr>
              <a:t>Customers  can migrate </a:t>
            </a:r>
            <a:r>
              <a:rPr lang="en-US" sz="900" kern="1200" dirty="0" err="1" smtClean="0">
                <a:solidFill>
                  <a:schemeClr val="tx1"/>
                </a:solidFill>
                <a:effectLst/>
                <a:latin typeface="Segoe UI Light" pitchFamily="34" charset="0"/>
                <a:ea typeface="+mn-ea"/>
                <a:cs typeface="+mn-cs"/>
              </a:rPr>
              <a:t>on-premise</a:t>
            </a:r>
            <a:r>
              <a:rPr lang="en-US" sz="900" kern="1200" dirty="0" smtClean="0">
                <a:solidFill>
                  <a:schemeClr val="tx1"/>
                </a:solidFill>
                <a:effectLst/>
                <a:latin typeface="Segoe UI Light" pitchFamily="34" charset="0"/>
                <a:ea typeface="+mn-ea"/>
                <a:cs typeface="+mn-cs"/>
              </a:rPr>
              <a:t> file or file share based applications to Azure with no code change by using Azure File Storage. </a:t>
            </a:r>
          </a:p>
          <a:p>
            <a:pPr marL="228600" indent="-228600">
              <a:buAutoNum type="arabicPeriod"/>
            </a:pPr>
            <a:r>
              <a:rPr lang="en-US" sz="900" kern="1200" dirty="0" smtClean="0">
                <a:solidFill>
                  <a:schemeClr val="tx1"/>
                </a:solidFill>
                <a:effectLst/>
                <a:latin typeface="Segoe UI Light" pitchFamily="34" charset="0"/>
                <a:ea typeface="+mn-ea"/>
                <a:cs typeface="+mn-cs"/>
              </a:rPr>
              <a:t>Integrate Modern Applications with Azure File Storage: Azure File Storage bridges </a:t>
            </a:r>
            <a:r>
              <a:rPr lang="en-US" sz="900" kern="1200" dirty="0" err="1" smtClean="0">
                <a:solidFill>
                  <a:schemeClr val="tx1"/>
                </a:solidFill>
                <a:effectLst/>
                <a:latin typeface="Segoe UI Light" pitchFamily="34" charset="0"/>
                <a:ea typeface="+mn-ea"/>
                <a:cs typeface="+mn-cs"/>
              </a:rPr>
              <a:t>on-premise</a:t>
            </a:r>
            <a:r>
              <a:rPr lang="en-US" sz="900" kern="1200" dirty="0" smtClean="0">
                <a:solidFill>
                  <a:schemeClr val="tx1"/>
                </a:solidFill>
                <a:effectLst/>
                <a:latin typeface="Segoe UI Light" pitchFamily="34" charset="0"/>
                <a:ea typeface="+mn-ea"/>
                <a:cs typeface="+mn-cs"/>
              </a:rPr>
              <a:t> and Cloud, legacy and modern applications, the REST API it offers complement file system API enabled integration with modern Cloud applications. </a:t>
            </a:r>
          </a:p>
          <a:p>
            <a:pPr marL="228600" marR="0" indent="-228600" algn="l" defTabSz="932742" rtl="0" eaLnBrk="1" fontAlgn="auto" latinLnBrk="0" hangingPunct="1">
              <a:lnSpc>
                <a:spcPct val="90000"/>
              </a:lnSpc>
              <a:spcBef>
                <a:spcPts val="0"/>
              </a:spcBef>
              <a:spcAft>
                <a:spcPts val="340"/>
              </a:spcAft>
              <a:buClrTx/>
              <a:buSzTx/>
              <a:buFontTx/>
              <a:buAutoNum type="arabicPeriod"/>
              <a:tabLst/>
              <a:defRPr/>
            </a:pPr>
            <a:r>
              <a:rPr lang="en-US" sz="900" b="0" kern="1200" dirty="0" smtClean="0">
                <a:solidFill>
                  <a:schemeClr val="tx1"/>
                </a:solidFill>
                <a:effectLst/>
                <a:latin typeface="Segoe UI Light" pitchFamily="34" charset="0"/>
                <a:ea typeface="+mn-ea"/>
                <a:cs typeface="+mn-cs"/>
              </a:rPr>
              <a:t>Simplify Hosting High Availability (HA) Workload Data: </a:t>
            </a:r>
            <a:r>
              <a:rPr lang="en-US" sz="900" kern="1200" dirty="0" smtClean="0">
                <a:solidFill>
                  <a:schemeClr val="tx1"/>
                </a:solidFill>
                <a:effectLst/>
                <a:latin typeface="Segoe UI Light" pitchFamily="34" charset="0"/>
                <a:ea typeface="+mn-ea"/>
                <a:cs typeface="+mn-cs"/>
              </a:rPr>
              <a:t>Azure File Storage delivers continuous availability so it simplifies the effort to host HA workload data in Cloud. </a:t>
            </a:r>
            <a:endParaRPr lang="en-US" sz="900" b="0" kern="1200" dirty="0" smtClean="0">
              <a:solidFill>
                <a:schemeClr val="tx1"/>
              </a:solidFill>
              <a:effectLst/>
              <a:latin typeface="Segoe UI Light" pitchFamily="34" charset="0"/>
              <a:ea typeface="+mn-ea"/>
              <a:cs typeface="+mn-cs"/>
            </a:endParaRPr>
          </a:p>
          <a:p>
            <a:pPr marL="228600" indent="-228600">
              <a:buAutoNum type="arabicPeriod"/>
            </a:pPr>
            <a:endParaRPr lang="en-US" sz="900" b="0" kern="1200" dirty="0" smtClean="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14</a:t>
            </a:fld>
            <a:endParaRPr lang="en-US" dirty="0"/>
          </a:p>
        </p:txBody>
      </p:sp>
    </p:spTree>
    <p:extLst>
      <p:ext uri="{BB962C8B-B14F-4D97-AF65-F5344CB8AC3E}">
        <p14:creationId xmlns:p14="http://schemas.microsoft.com/office/powerpoint/2010/main" val="11039255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endParaRPr lang="en-US" dirty="0" smtClean="0"/>
          </a:p>
          <a:p>
            <a:r>
              <a:rPr lang="en-US" dirty="0" smtClean="0"/>
              <a:t>Because Azure is the best option for cloud applications</a:t>
            </a:r>
            <a:r>
              <a:rPr lang="en-US" baseline="0" dirty="0" smtClean="0"/>
              <a:t>, you can b</a:t>
            </a:r>
            <a:r>
              <a:rPr lang="en-US" dirty="0" smtClean="0"/>
              <a:t>uild modern applications with hyper scale needs using Azure Storage:</a:t>
            </a:r>
          </a:p>
          <a:p>
            <a:pPr marL="171450" indent="-171450">
              <a:buFont typeface="Arial" panose="020B0604020202020204" pitchFamily="34" charset="0"/>
              <a:buChar char="•"/>
            </a:pPr>
            <a:r>
              <a:rPr lang="en-US" dirty="0" smtClean="0"/>
              <a:t>Create modern apps that are personal, contextual, always connected, and accessible via all forms of devices, evolving continuously</a:t>
            </a:r>
          </a:p>
          <a:p>
            <a:pPr marL="171450" indent="-171450">
              <a:buFont typeface="Arial" panose="020B0604020202020204" pitchFamily="34" charset="0"/>
              <a:buChar char="•"/>
            </a:pPr>
            <a:r>
              <a:rPr lang="en-US" dirty="0" smtClean="0"/>
              <a:t>Provide a platform that can store the large amount of data these apps create (they can only be stored at scale in cloud) </a:t>
            </a:r>
          </a:p>
          <a:p>
            <a:endParaRPr lang="en-US"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Share Delphi story - https://customers.microsoft.com/Pages/CustomerStory.aspx?recid=19123</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15</a:t>
            </a:fld>
            <a:endParaRPr lang="en-US" dirty="0"/>
          </a:p>
        </p:txBody>
      </p:sp>
    </p:spTree>
    <p:extLst>
      <p:ext uri="{BB962C8B-B14F-4D97-AF65-F5344CB8AC3E}">
        <p14:creationId xmlns:p14="http://schemas.microsoft.com/office/powerpoint/2010/main" val="42516747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sz="900" kern="1200" dirty="0" smtClean="0">
                <a:solidFill>
                  <a:schemeClr val="tx1"/>
                </a:solidFill>
                <a:effectLst/>
                <a:latin typeface="Segoe UI Light" pitchFamily="34" charset="0"/>
                <a:ea typeface="+mn-ea"/>
                <a:cs typeface="+mn-cs"/>
              </a:rPr>
              <a:t>In today’s world, enterprises are gathering massive amounts of data on their business</a:t>
            </a:r>
            <a:r>
              <a:rPr lang="en-US" sz="900" kern="1200" baseline="0" dirty="0" smtClean="0">
                <a:solidFill>
                  <a:schemeClr val="tx1"/>
                </a:solidFill>
                <a:effectLst/>
                <a:latin typeface="Segoe UI Light" pitchFamily="34" charset="0"/>
                <a:ea typeface="+mn-ea"/>
                <a:cs typeface="+mn-cs"/>
              </a:rPr>
              <a:t> and their customers.</a:t>
            </a:r>
            <a:r>
              <a:rPr lang="en-US" sz="900" kern="1200" dirty="0" smtClean="0">
                <a:solidFill>
                  <a:schemeClr val="tx1"/>
                </a:solidFill>
                <a:effectLst/>
                <a:latin typeface="Segoe UI Light" pitchFamily="34" charset="0"/>
                <a:ea typeface="+mn-ea"/>
                <a:cs typeface="+mn-cs"/>
              </a:rPr>
              <a:t> To make critical business decisions,</a:t>
            </a:r>
            <a:r>
              <a:rPr lang="en-US" sz="900" kern="1200" baseline="0" dirty="0" smtClean="0">
                <a:solidFill>
                  <a:schemeClr val="tx1"/>
                </a:solidFill>
                <a:effectLst/>
                <a:latin typeface="Segoe UI Light" pitchFamily="34" charset="0"/>
                <a:ea typeface="+mn-ea"/>
                <a:cs typeface="+mn-cs"/>
              </a:rPr>
              <a:t> enterprises need to </a:t>
            </a:r>
            <a:r>
              <a:rPr lang="en-US" sz="900" kern="1200" dirty="0" smtClean="0">
                <a:solidFill>
                  <a:schemeClr val="tx1"/>
                </a:solidFill>
                <a:effectLst/>
                <a:latin typeface="Segoe UI Light" pitchFamily="34" charset="0"/>
                <a:ea typeface="+mn-ea"/>
                <a:cs typeface="+mn-cs"/>
              </a:rPr>
              <a:t>look at the their historical data retrospectively, their real-time to perform analytics, and both past and real-time data to predict what could</a:t>
            </a:r>
            <a:r>
              <a:rPr lang="en-US" sz="900" kern="1200" baseline="0" dirty="0" smtClean="0">
                <a:solidFill>
                  <a:schemeClr val="tx1"/>
                </a:solidFill>
                <a:effectLst/>
                <a:latin typeface="Segoe UI Light" pitchFamily="34" charset="0"/>
                <a:ea typeface="+mn-ea"/>
                <a:cs typeface="+mn-cs"/>
              </a:rPr>
              <a:t> occur </a:t>
            </a:r>
            <a:r>
              <a:rPr lang="en-US" sz="900" kern="1200" dirty="0" smtClean="0">
                <a:solidFill>
                  <a:schemeClr val="tx1"/>
                </a:solidFill>
                <a:effectLst/>
                <a:latin typeface="Segoe UI Light" pitchFamily="34" charset="0"/>
                <a:ea typeface="+mn-ea"/>
                <a:cs typeface="+mn-cs"/>
              </a:rPr>
              <a:t>in the future.</a:t>
            </a:r>
            <a:r>
              <a:rPr lang="en-US" sz="900" kern="1200" baseline="0" dirty="0" smtClean="0">
                <a:solidFill>
                  <a:schemeClr val="tx1"/>
                </a:solidFill>
                <a:effectLst/>
                <a:latin typeface="Segoe UI Light" pitchFamily="34" charset="0"/>
                <a:ea typeface="+mn-ea"/>
                <a:cs typeface="+mn-cs"/>
              </a:rPr>
              <a:t> And enterprises may also want to build each of these data categories into</a:t>
            </a:r>
            <a:r>
              <a:rPr lang="en-US" sz="900" kern="1200" dirty="0" smtClean="0">
                <a:solidFill>
                  <a:schemeClr val="tx1"/>
                </a:solidFill>
                <a:effectLst/>
                <a:latin typeface="Segoe UI Light" pitchFamily="34" charset="0"/>
                <a:ea typeface="+mn-ea"/>
                <a:cs typeface="+mn-cs"/>
              </a:rPr>
              <a:t> intelligent </a:t>
            </a:r>
            <a:r>
              <a:rPr lang="en-US" sz="900" kern="1200" dirty="0" err="1" smtClean="0">
                <a:solidFill>
                  <a:schemeClr val="tx1"/>
                </a:solidFill>
                <a:effectLst/>
                <a:latin typeface="Segoe UI Light" pitchFamily="34" charset="0"/>
                <a:ea typeface="+mn-ea"/>
                <a:cs typeface="+mn-cs"/>
              </a:rPr>
              <a:t>Saas</a:t>
            </a:r>
            <a:r>
              <a:rPr lang="en-US" sz="900" kern="1200" dirty="0" smtClean="0">
                <a:solidFill>
                  <a:schemeClr val="tx1"/>
                </a:solidFill>
                <a:effectLst/>
                <a:latin typeface="Segoe UI Light" pitchFamily="34" charset="0"/>
                <a:ea typeface="+mn-ea"/>
                <a:cs typeface="+mn-cs"/>
              </a:rPr>
              <a:t> applications. To achieve this, an organization must ingest a large amount of data, process it, and then pull it out somewhere into a usable format. This requires storage</a:t>
            </a:r>
            <a:r>
              <a:rPr lang="en-US" sz="900" kern="1200" baseline="0" dirty="0" smtClean="0">
                <a:solidFill>
                  <a:schemeClr val="tx1"/>
                </a:solidFill>
                <a:effectLst/>
                <a:latin typeface="Segoe UI Light" pitchFamily="34" charset="0"/>
                <a:ea typeface="+mn-ea"/>
                <a:cs typeface="+mn-cs"/>
              </a:rPr>
              <a:t> management with</a:t>
            </a:r>
            <a:r>
              <a:rPr lang="en-US" sz="900" kern="1200" dirty="0" smtClean="0">
                <a:solidFill>
                  <a:schemeClr val="tx1"/>
                </a:solidFill>
                <a:effectLst/>
                <a:latin typeface="Segoe UI Light" pitchFamily="34" charset="0"/>
                <a:ea typeface="+mn-ea"/>
                <a:cs typeface="+mn-cs"/>
              </a:rPr>
              <a:t> limitless scale.</a:t>
            </a:r>
          </a:p>
          <a:p>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Azure Storage helps</a:t>
            </a:r>
            <a:r>
              <a:rPr lang="en-US" sz="900" kern="1200" baseline="0" dirty="0" smtClean="0">
                <a:solidFill>
                  <a:schemeClr val="tx1"/>
                </a:solidFill>
                <a:effectLst/>
                <a:latin typeface="Segoe UI Light" pitchFamily="34" charset="0"/>
                <a:ea typeface="+mn-ea"/>
                <a:cs typeface="+mn-cs"/>
              </a:rPr>
              <a:t> you address your Big Data &amp; Analytics needs:</a:t>
            </a:r>
            <a:endParaRPr lang="en-US" sz="900" kern="1200" dirty="0" smtClean="0">
              <a:solidFill>
                <a:schemeClr val="tx1"/>
              </a:solidFill>
              <a:effectLst/>
              <a:latin typeface="Segoe UI Light" pitchFamily="34" charset="0"/>
              <a:ea typeface="+mn-ea"/>
              <a:cs typeface="+mn-cs"/>
            </a:endParaRPr>
          </a:p>
          <a:p>
            <a:pPr lvl="2"/>
            <a:r>
              <a:rPr lang="en-US" sz="900" kern="1200" dirty="0" smtClean="0">
                <a:solidFill>
                  <a:schemeClr val="tx1"/>
                </a:solidFill>
                <a:effectLst/>
                <a:latin typeface="Segoe UI Light" pitchFamily="34" charset="0"/>
                <a:ea typeface="+mn-ea"/>
                <a:cs typeface="+mn-cs"/>
              </a:rPr>
              <a:t>Massive amount of data produced that can only be shared in cloud and not in on </a:t>
            </a:r>
            <a:r>
              <a:rPr lang="en-US" sz="900" kern="1200" dirty="0" err="1" smtClean="0">
                <a:solidFill>
                  <a:schemeClr val="tx1"/>
                </a:solidFill>
                <a:effectLst/>
                <a:latin typeface="Segoe UI Light" pitchFamily="34" charset="0"/>
                <a:ea typeface="+mn-ea"/>
                <a:cs typeface="+mn-cs"/>
              </a:rPr>
              <a:t>prem</a:t>
            </a:r>
            <a:r>
              <a:rPr lang="en-US" sz="900" kern="1200" dirty="0" smtClean="0">
                <a:solidFill>
                  <a:schemeClr val="tx1"/>
                </a:solidFill>
                <a:effectLst/>
                <a:latin typeface="Segoe UI Light" pitchFamily="34" charset="0"/>
                <a:ea typeface="+mn-ea"/>
                <a:cs typeface="+mn-cs"/>
              </a:rPr>
              <a:t> DCs.</a:t>
            </a:r>
          </a:p>
          <a:p>
            <a:pPr lvl="2"/>
            <a:r>
              <a:rPr lang="en-US" sz="900" kern="1200" dirty="0" smtClean="0">
                <a:solidFill>
                  <a:schemeClr val="tx1"/>
                </a:solidFill>
                <a:effectLst/>
                <a:latin typeface="Segoe UI Light" pitchFamily="34" charset="0"/>
                <a:ea typeface="+mn-ea"/>
                <a:cs typeface="+mn-cs"/>
              </a:rPr>
              <a:t>Azure Storage is best place as it is integrated with other Microsoft products such as HDInsight, stream analytics, data lake.</a:t>
            </a:r>
          </a:p>
          <a:p>
            <a:pPr lvl="2"/>
            <a:r>
              <a:rPr lang="en-US" sz="900" kern="1200" dirty="0" smtClean="0">
                <a:solidFill>
                  <a:schemeClr val="tx1"/>
                </a:solidFill>
                <a:effectLst/>
                <a:latin typeface="Segoe UI Light" pitchFamily="34" charset="0"/>
                <a:ea typeface="+mn-ea"/>
                <a:cs typeface="+mn-cs"/>
              </a:rPr>
              <a:t>You can now get insightful info using Azure storage and other MS products</a:t>
            </a:r>
          </a:p>
          <a:p>
            <a:endParaRPr lang="en-US" sz="900" kern="1200" dirty="0" smtClean="0">
              <a:solidFill>
                <a:schemeClr val="tx1"/>
              </a:solidFill>
              <a:effectLst/>
              <a:latin typeface="Segoe UI Light" pitchFamily="34" charset="0"/>
              <a:ea typeface="+mn-ea"/>
              <a:cs typeface="+mn-cs"/>
            </a:endParaRPr>
          </a:p>
          <a:p>
            <a:endParaRPr lang="en-US" sz="900" kern="1200" dirty="0" smtClean="0">
              <a:solidFill>
                <a:schemeClr val="tx1"/>
              </a:solidFill>
              <a:effectLst/>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16</a:t>
            </a:fld>
            <a:endParaRPr lang="en-US" dirty="0"/>
          </a:p>
        </p:txBody>
      </p:sp>
    </p:spTree>
    <p:extLst>
      <p:ext uri="{BB962C8B-B14F-4D97-AF65-F5344CB8AC3E}">
        <p14:creationId xmlns:p14="http://schemas.microsoft.com/office/powerpoint/2010/main" val="1970248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marL="0" marR="0" indent="0" algn="l" defTabSz="932742" rtl="0" eaLnBrk="1" fontAlgn="auto" latinLnBrk="0" hangingPunct="1">
              <a:lnSpc>
                <a:spcPct val="90000"/>
              </a:lnSpc>
              <a:spcBef>
                <a:spcPts val="0"/>
              </a:spcBef>
              <a:spcAft>
                <a:spcPts val="340"/>
              </a:spcAft>
              <a:buClrTx/>
              <a:buSzTx/>
              <a:buFontTx/>
              <a:buNone/>
              <a:tabLst/>
              <a:defRPr/>
            </a:pPr>
            <a:r>
              <a:rPr lang="en-US" sz="900" i="0" kern="1200" dirty="0" smtClean="0">
                <a:solidFill>
                  <a:schemeClr val="bg1"/>
                </a:solidFill>
                <a:effectLst/>
                <a:latin typeface="Segoe UI Light" pitchFamily="34" charset="0"/>
                <a:ea typeface="+mn-ea"/>
                <a:cs typeface="+mn-cs"/>
              </a:rPr>
              <a:t>Take advantage of Azure’s broad support</a:t>
            </a:r>
            <a:r>
              <a:rPr lang="en-US" sz="900" i="0" kern="1200" baseline="0" dirty="0" smtClean="0">
                <a:solidFill>
                  <a:schemeClr val="bg1"/>
                </a:solidFill>
                <a:effectLst/>
                <a:latin typeface="Segoe UI Light" pitchFamily="34" charset="0"/>
                <a:ea typeface="+mn-ea"/>
                <a:cs typeface="+mn-cs"/>
              </a:rPr>
              <a:t> for partner solutions. </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17</a:t>
            </a:fld>
            <a:endParaRPr lang="en-US" dirty="0"/>
          </a:p>
        </p:txBody>
      </p:sp>
    </p:spTree>
    <p:extLst>
      <p:ext uri="{BB962C8B-B14F-4D97-AF65-F5344CB8AC3E}">
        <p14:creationId xmlns:p14="http://schemas.microsoft.com/office/powerpoint/2010/main" val="29858788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First, Azure Storage gives you tremendous</a:t>
            </a:r>
            <a:r>
              <a:rPr lang="en-US" baseline="0" dirty="0" smtClean="0"/>
              <a:t> advantages</a:t>
            </a:r>
            <a:r>
              <a:rPr lang="en-US" dirty="0" smtClean="0"/>
              <a:t> over storage in a traditional</a:t>
            </a:r>
            <a:r>
              <a:rPr lang="en-US" baseline="0" dirty="0" smtClean="0"/>
              <a:t> datacenter. You can increase p</a:t>
            </a:r>
            <a:r>
              <a:rPr lang="en-US" sz="900" kern="1200" dirty="0" smtClean="0">
                <a:solidFill>
                  <a:schemeClr val="tx1"/>
                </a:solidFill>
                <a:effectLst/>
                <a:latin typeface="Segoe UI Light" pitchFamily="34" charset="0"/>
                <a:ea typeface="+mn-ea"/>
                <a:cs typeface="+mn-cs"/>
              </a:rPr>
              <a:t>roductivity,</a:t>
            </a:r>
            <a:r>
              <a:rPr lang="en-US" sz="900" kern="1200" baseline="0" dirty="0" smtClean="0">
                <a:solidFill>
                  <a:schemeClr val="tx1"/>
                </a:solidFill>
                <a:effectLst/>
                <a:latin typeface="Segoe UI Light" pitchFamily="34" charset="0"/>
                <a:ea typeface="+mn-ea"/>
                <a:cs typeface="+mn-cs"/>
              </a:rPr>
              <a:t> shorten </a:t>
            </a:r>
            <a:r>
              <a:rPr lang="en-US" sz="900" kern="1200" dirty="0" smtClean="0">
                <a:solidFill>
                  <a:schemeClr val="tx1"/>
                </a:solidFill>
                <a:effectLst/>
                <a:latin typeface="Segoe UI Light" pitchFamily="34" charset="0"/>
                <a:ea typeface="+mn-ea"/>
                <a:cs typeface="+mn-cs"/>
              </a:rPr>
              <a:t>time to market, reduce</a:t>
            </a:r>
            <a:r>
              <a:rPr lang="en-US" sz="900" kern="1200" baseline="0" dirty="0" smtClean="0">
                <a:solidFill>
                  <a:schemeClr val="tx1"/>
                </a:solidFill>
                <a:effectLst/>
                <a:latin typeface="Segoe UI Light" pitchFamily="34" charset="0"/>
                <a:ea typeface="+mn-ea"/>
                <a:cs typeface="+mn-cs"/>
              </a:rPr>
              <a:t> costs related to s</a:t>
            </a:r>
            <a:r>
              <a:rPr lang="en-US" sz="900" kern="1200" dirty="0" smtClean="0">
                <a:solidFill>
                  <a:schemeClr val="tx1"/>
                </a:solidFill>
                <a:effectLst/>
                <a:latin typeface="Segoe UI Light" pitchFamily="34" charset="0"/>
                <a:ea typeface="+mn-ea"/>
                <a:cs typeface="+mn-cs"/>
              </a:rPr>
              <a:t>erver infrastructure and managing outdated storage servers, increase your</a:t>
            </a:r>
            <a:r>
              <a:rPr lang="en-US" sz="900" kern="1200" baseline="0" dirty="0" smtClean="0">
                <a:solidFill>
                  <a:schemeClr val="tx1"/>
                </a:solidFill>
                <a:effectLst/>
                <a:latin typeface="Segoe UI Light" pitchFamily="34" charset="0"/>
                <a:ea typeface="+mn-ea"/>
                <a:cs typeface="+mn-cs"/>
              </a:rPr>
              <a:t> s</a:t>
            </a:r>
            <a:r>
              <a:rPr lang="en-US" sz="900" kern="1200" dirty="0" smtClean="0">
                <a:solidFill>
                  <a:schemeClr val="tx1"/>
                </a:solidFill>
                <a:effectLst/>
                <a:latin typeface="Segoe UI Light" pitchFamily="34" charset="0"/>
                <a:ea typeface="+mn-ea"/>
                <a:cs typeface="+mn-cs"/>
              </a:rPr>
              <a:t>calability limitlessly,</a:t>
            </a:r>
            <a:r>
              <a:rPr lang="en-US" sz="900" kern="1200" baseline="0" dirty="0" smtClean="0">
                <a:solidFill>
                  <a:schemeClr val="tx1"/>
                </a:solidFill>
                <a:effectLst/>
                <a:latin typeface="Segoe UI Light" pitchFamily="34" charset="0"/>
                <a:ea typeface="+mn-ea"/>
                <a:cs typeface="+mn-cs"/>
              </a:rPr>
              <a:t> and enable </a:t>
            </a:r>
            <a:r>
              <a:rPr lang="en-US" sz="900" kern="1200" dirty="0" smtClean="0">
                <a:solidFill>
                  <a:schemeClr val="tx1"/>
                </a:solidFill>
                <a:effectLst/>
                <a:latin typeface="Segoe UI Light" pitchFamily="34" charset="0"/>
                <a:ea typeface="+mn-ea"/>
                <a:cs typeface="+mn-cs"/>
              </a:rPr>
              <a:t>IT agility that</a:t>
            </a:r>
            <a:r>
              <a:rPr lang="en-US" sz="900" kern="1200" baseline="0" dirty="0" smtClean="0">
                <a:solidFill>
                  <a:schemeClr val="tx1"/>
                </a:solidFill>
                <a:effectLst/>
                <a:latin typeface="Segoe UI Light" pitchFamily="34" charset="0"/>
                <a:ea typeface="+mn-ea"/>
                <a:cs typeface="+mn-cs"/>
              </a:rPr>
              <a:t> opens the door for faster</a:t>
            </a:r>
            <a:r>
              <a:rPr lang="en-US" sz="900" kern="1200" dirty="0" smtClean="0">
                <a:solidFill>
                  <a:schemeClr val="tx1"/>
                </a:solidFill>
                <a:effectLst/>
                <a:latin typeface="Segoe UI Light" pitchFamily="34" charset="0"/>
                <a:ea typeface="+mn-ea"/>
                <a:cs typeface="+mn-cs"/>
              </a:rPr>
              <a:t> innovation and improved overall economics.</a:t>
            </a:r>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18</a:t>
            </a:fld>
            <a:endParaRPr lang="en-US" dirty="0"/>
          </a:p>
        </p:txBody>
      </p:sp>
    </p:spTree>
    <p:extLst>
      <p:ext uri="{BB962C8B-B14F-4D97-AF65-F5344CB8AC3E}">
        <p14:creationId xmlns:p14="http://schemas.microsoft.com/office/powerpoint/2010/main" val="7663003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Azure Storage</a:t>
            </a:r>
            <a:r>
              <a:rPr lang="en-US" baseline="0" dirty="0" smtClean="0"/>
              <a:t> has a robust roadmap with constantly expanding capabilities.</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19</a:t>
            </a:fld>
            <a:endParaRPr lang="en-US" dirty="0"/>
          </a:p>
        </p:txBody>
      </p:sp>
    </p:spTree>
    <p:extLst>
      <p:ext uri="{BB962C8B-B14F-4D97-AF65-F5344CB8AC3E}">
        <p14:creationId xmlns:p14="http://schemas.microsoft.com/office/powerpoint/2010/main" val="29832009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4" name="Header Placeholder 3"/>
          <p:cNvSpPr>
            <a:spLocks noGrp="1"/>
          </p:cNvSpPr>
          <p:nvPr>
            <p:ph type="hdr" sz="quarter" idx="10"/>
          </p:nvPr>
        </p:nvSpPr>
        <p:spPr/>
        <p:txBody>
          <a:bodyPr/>
          <a:lstStyle/>
          <a:p>
            <a:pPr defTabSz="932468">
              <a:defRPr/>
            </a:pP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defRPr/>
            </a:pPr>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defTabSz="932468">
              <a:defRPr/>
            </a:pPr>
            <a:fld id="{A3B99157-4E25-4C8A-B5D7-B2DBEBED22F8}" type="datetime1">
              <a:rPr lang="en-US" smtClean="0">
                <a:solidFill>
                  <a:prstClr val="black"/>
                </a:solidFill>
              </a:rPr>
              <a:pPr defTabSz="932468">
                <a:def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pPr defTabSz="932468">
              <a:defRPr/>
            </a:pPr>
            <a:fld id="{B4008EB6-D09E-4580-8CD6-DDB14511944F}" type="slidenum">
              <a:rPr lang="en-US" smtClean="0">
                <a:solidFill>
                  <a:prstClr val="black"/>
                </a:solidFill>
              </a:rPr>
              <a:pPr defTabSz="932468">
                <a:defRPr/>
              </a:pPr>
              <a:t>2</a:t>
            </a:fld>
            <a:endParaRPr lang="en-US" dirty="0">
              <a:solidFill>
                <a:prstClr val="black"/>
              </a:solidFill>
            </a:endParaRPr>
          </a:p>
        </p:txBody>
      </p:sp>
      <p:sp>
        <p:nvSpPr>
          <p:cNvPr id="8" name="Notes Placeholder 7"/>
          <p:cNvSpPr>
            <a:spLocks noGrp="1"/>
          </p:cNvSpPr>
          <p:nvPr>
            <p:ph type="body" sz="quarter" idx="14"/>
          </p:nvPr>
        </p:nvSpPr>
        <p:spPr/>
        <p:txBody>
          <a:bodyPr/>
          <a:lstStyle/>
          <a:p>
            <a:endParaRPr lang="en-US"/>
          </a:p>
        </p:txBody>
      </p:sp>
      <p:sp>
        <p:nvSpPr>
          <p:cNvPr id="9" name="Notes Placeholder 8"/>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7996631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Examples</a:t>
            </a:r>
            <a:r>
              <a:rPr lang="en-US" baseline="0" dirty="0" smtClean="0"/>
              <a:t> of customers on Azure Storage. Highlight key numbers that helps customer understand data growth and Azure Storage scale</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20</a:t>
            </a:fld>
            <a:endParaRPr lang="en-US" dirty="0"/>
          </a:p>
        </p:txBody>
      </p:sp>
    </p:spTree>
    <p:extLst>
      <p:ext uri="{BB962C8B-B14F-4D97-AF65-F5344CB8AC3E}">
        <p14:creationId xmlns:p14="http://schemas.microsoft.com/office/powerpoint/2010/main" val="14013996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smtClean="0"/>
              <a:t>Speaker Notes: </a:t>
            </a:r>
          </a:p>
          <a:p>
            <a:r>
              <a:rPr lang="en-US" dirty="0" smtClean="0"/>
              <a:t>Get started</a:t>
            </a:r>
            <a:r>
              <a:rPr lang="en-US" baseline="0" dirty="0" smtClean="0"/>
              <a:t> today!</a:t>
            </a:r>
          </a:p>
          <a:p>
            <a:endParaRPr lang="en-US" baseline="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aseline="0" dirty="0" smtClean="0"/>
              <a:t>To learn more about Mobile Engagement on Azure, visit: </a:t>
            </a:r>
            <a:r>
              <a:rPr lang="en-US" sz="800" kern="1200" dirty="0" smtClean="0">
                <a:solidFill>
                  <a:schemeClr val="tx1"/>
                </a:solidFill>
                <a:latin typeface="Segoe UI Light" pitchFamily="34" charset="0"/>
                <a:ea typeface="+mn-ea"/>
                <a:cs typeface="+mn-cs"/>
                <a:hlinkClick r:id="rId3"/>
              </a:rPr>
              <a:t>http://azure.microsoft.com/en-us/services/mobile-engagement/</a:t>
            </a:r>
            <a:r>
              <a:rPr lang="en-US" sz="800" kern="1200" dirty="0" smtClean="0">
                <a:solidFill>
                  <a:schemeClr val="tx1"/>
                </a:solidFill>
                <a:latin typeface="Segoe UI Light" pitchFamily="34" charset="0"/>
                <a:ea typeface="+mn-ea"/>
                <a:cs typeface="+mn-cs"/>
              </a:rPr>
              <a:t>.</a:t>
            </a:r>
          </a:p>
          <a:p>
            <a:pPr marL="0" marR="0" indent="0" algn="l" defTabSz="932742" rtl="0" eaLnBrk="1" fontAlgn="auto" latinLnBrk="0" hangingPunct="1">
              <a:lnSpc>
                <a:spcPct val="90000"/>
              </a:lnSpc>
              <a:spcBef>
                <a:spcPts val="0"/>
              </a:spcBef>
              <a:spcAft>
                <a:spcPts val="340"/>
              </a:spcAft>
              <a:buClrTx/>
              <a:buSzTx/>
              <a:buFontTx/>
              <a:buNone/>
              <a:tabLst/>
              <a:defRPr/>
            </a:pPr>
            <a:endParaRPr lang="en-US" sz="800" kern="1200" dirty="0" smtClean="0">
              <a:solidFill>
                <a:schemeClr val="tx1"/>
              </a:solidFill>
              <a:latin typeface="Segoe UI Light" pitchFamily="34" charset="0"/>
              <a:ea typeface="+mn-ea"/>
              <a:cs typeface="+mn-cs"/>
            </a:endParaRPr>
          </a:p>
          <a:p>
            <a:pPr marL="0" marR="0" indent="0" algn="l" defTabSz="932742" rtl="0" eaLnBrk="1" fontAlgn="auto" latinLnBrk="0" hangingPunct="1">
              <a:lnSpc>
                <a:spcPct val="90000"/>
              </a:lnSpc>
              <a:spcBef>
                <a:spcPts val="0"/>
              </a:spcBef>
              <a:spcAft>
                <a:spcPts val="340"/>
              </a:spcAft>
              <a:buClrTx/>
              <a:buSzTx/>
              <a:buFontTx/>
              <a:buNone/>
              <a:tabLst/>
              <a:defRPr/>
            </a:pPr>
            <a:r>
              <a:rPr lang="en-US" sz="800" kern="1200" dirty="0" smtClean="0">
                <a:solidFill>
                  <a:schemeClr val="tx1"/>
                </a:solidFill>
                <a:latin typeface="Segoe UI Light" pitchFamily="34" charset="0"/>
                <a:ea typeface="+mn-ea"/>
                <a:cs typeface="+mn-cs"/>
              </a:rPr>
              <a:t>Details</a:t>
            </a:r>
            <a:r>
              <a:rPr lang="en-US" sz="800" kern="1200" baseline="0" dirty="0" smtClean="0">
                <a:solidFill>
                  <a:schemeClr val="tx1"/>
                </a:solidFill>
                <a:latin typeface="Segoe UI Light" pitchFamily="34" charset="0"/>
                <a:ea typeface="+mn-ea"/>
                <a:cs typeface="+mn-cs"/>
              </a:rPr>
              <a:t> on pricing can be found here: </a:t>
            </a:r>
            <a:r>
              <a:rPr lang="en-US" sz="800" kern="1200" dirty="0" smtClean="0">
                <a:solidFill>
                  <a:schemeClr val="tx1"/>
                </a:solidFill>
                <a:latin typeface="Segoe UI Light" pitchFamily="34" charset="0"/>
                <a:ea typeface="+mn-ea"/>
                <a:cs typeface="+mn-cs"/>
                <a:hlinkClick r:id="rId4"/>
              </a:rPr>
              <a:t>http://azure.microsoft.com/en-us/pricing/details/mobile-engagement/</a:t>
            </a:r>
            <a:r>
              <a:rPr lang="en-US" sz="800" kern="1200" dirty="0" smtClean="0">
                <a:solidFill>
                  <a:schemeClr val="tx1"/>
                </a:solidFill>
                <a:latin typeface="Segoe UI Light" pitchFamily="34" charset="0"/>
                <a:ea typeface="+mn-ea"/>
                <a:cs typeface="+mn-cs"/>
              </a:rPr>
              <a:t> </a:t>
            </a:r>
          </a:p>
          <a:p>
            <a:pPr marL="0" marR="0" indent="0" algn="l" defTabSz="932742" rtl="0" eaLnBrk="1" fontAlgn="auto" latinLnBrk="0" hangingPunct="1">
              <a:lnSpc>
                <a:spcPct val="90000"/>
              </a:lnSpc>
              <a:spcBef>
                <a:spcPts val="0"/>
              </a:spcBef>
              <a:spcAft>
                <a:spcPts val="340"/>
              </a:spcAft>
              <a:buClrTx/>
              <a:buSzTx/>
              <a:buFontTx/>
              <a:buNone/>
              <a:tabLst/>
              <a:defRPr/>
            </a:pPr>
            <a:endParaRPr lang="en-US" sz="800" kern="1200" dirty="0" smtClean="0">
              <a:solidFill>
                <a:schemeClr val="tx1"/>
              </a:solidFill>
              <a:latin typeface="Segoe UI Light" pitchFamily="34" charset="0"/>
              <a:ea typeface="+mn-ea"/>
              <a:cs typeface="+mn-cs"/>
            </a:endParaRP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21</a:t>
            </a:fld>
            <a:endParaRPr lang="en-US" dirty="0"/>
          </a:p>
        </p:txBody>
      </p:sp>
    </p:spTree>
    <p:extLst>
      <p:ext uri="{BB962C8B-B14F-4D97-AF65-F5344CB8AC3E}">
        <p14:creationId xmlns:p14="http://schemas.microsoft.com/office/powerpoint/2010/main" val="379213372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Text</a:t>
            </a:r>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solidFill>
                  <a:prstClr val="black"/>
                </a:solidFill>
              </a:rPr>
              <a:pPr/>
              <a:t>1/24/2016 12:31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7569203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Text</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9210535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Developer</a:t>
            </a:r>
            <a:r>
              <a:rPr lang="en-US" baseline="0" dirty="0" smtClean="0"/>
              <a:t> friendly </a:t>
            </a:r>
            <a:r>
              <a:rPr lang="en-US" baseline="0" dirty="0" err="1" smtClean="0"/>
              <a:t>apis</a:t>
            </a:r>
            <a:r>
              <a:rPr lang="en-US" baseline="0" dirty="0" smtClean="0"/>
              <a:t> for different Azure storage services</a:t>
            </a:r>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6108414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Secondly,</a:t>
            </a:r>
            <a:r>
              <a:rPr lang="en-US" baseline="0" dirty="0" smtClean="0"/>
              <a:t> Azure Storage has industry-leading availability and reliability. </a:t>
            </a:r>
          </a:p>
          <a:p>
            <a:r>
              <a:rPr lang="en-US" baseline="0" dirty="0" smtClean="0"/>
              <a:t>Azure Storage offers customers different availability options: LRS, ZRS, GRS and GRS-RA</a:t>
            </a:r>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25</a:t>
            </a:fld>
            <a:endParaRPr lang="en-US" dirty="0"/>
          </a:p>
        </p:txBody>
      </p:sp>
    </p:spTree>
    <p:extLst>
      <p:ext uri="{BB962C8B-B14F-4D97-AF65-F5344CB8AC3E}">
        <p14:creationId xmlns:p14="http://schemas.microsoft.com/office/powerpoint/2010/main" val="851167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Text</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26</a:t>
            </a:fld>
            <a:endParaRPr lang="en-US" dirty="0"/>
          </a:p>
        </p:txBody>
      </p:sp>
    </p:spTree>
    <p:extLst>
      <p:ext uri="{BB962C8B-B14F-4D97-AF65-F5344CB8AC3E}">
        <p14:creationId xmlns:p14="http://schemas.microsoft.com/office/powerpoint/2010/main" val="10976127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Text</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27</a:t>
            </a:fld>
            <a:endParaRPr lang="en-US" dirty="0"/>
          </a:p>
        </p:txBody>
      </p:sp>
    </p:spTree>
    <p:extLst>
      <p:ext uri="{BB962C8B-B14F-4D97-AF65-F5344CB8AC3E}">
        <p14:creationId xmlns:p14="http://schemas.microsoft.com/office/powerpoint/2010/main" val="309844721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marL="0" marR="0" indent="0" algn="l" defTabSz="932742" rtl="0" eaLnBrk="1" fontAlgn="auto" latinLnBrk="0" hangingPunct="1">
              <a:lnSpc>
                <a:spcPct val="90000"/>
              </a:lnSpc>
              <a:spcBef>
                <a:spcPts val="0"/>
              </a:spcBef>
              <a:spcAft>
                <a:spcPts val="340"/>
              </a:spcAft>
              <a:buClrTx/>
              <a:buSzTx/>
              <a:buFontTx/>
              <a:buNone/>
              <a:tabLst/>
              <a:defRPr/>
            </a:pPr>
            <a:r>
              <a:rPr lang="en-US" sz="900" i="0" kern="1200" dirty="0" smtClean="0">
                <a:solidFill>
                  <a:schemeClr val="bg1"/>
                </a:solidFill>
                <a:effectLst/>
                <a:latin typeface="Segoe UI Light" pitchFamily="34" charset="0"/>
                <a:ea typeface="+mn-ea"/>
                <a:cs typeface="+mn-cs"/>
              </a:rPr>
              <a:t>Take advantage of Azure’s broad support</a:t>
            </a:r>
            <a:r>
              <a:rPr lang="en-US" sz="900" i="0" kern="1200" baseline="0" dirty="0" smtClean="0">
                <a:solidFill>
                  <a:schemeClr val="bg1"/>
                </a:solidFill>
                <a:effectLst/>
                <a:latin typeface="Segoe UI Light" pitchFamily="34" charset="0"/>
                <a:ea typeface="+mn-ea"/>
                <a:cs typeface="+mn-cs"/>
              </a:rPr>
              <a:t> for partner solutions. Seamlessly run high performance on-premises workloads on Azure.</a:t>
            </a:r>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solidFill>
                  <a:prstClr val="black"/>
                </a:solidFill>
              </a:rPr>
              <a:pPr/>
              <a:t>1/24/2016 12:31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30119611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Text</a:t>
            </a:r>
          </a:p>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29</a:t>
            </a:fld>
            <a:endParaRPr lang="en-US" dirty="0"/>
          </a:p>
        </p:txBody>
      </p:sp>
    </p:spTree>
    <p:extLst>
      <p:ext uri="{BB962C8B-B14F-4D97-AF65-F5344CB8AC3E}">
        <p14:creationId xmlns:p14="http://schemas.microsoft.com/office/powerpoint/2010/main" val="310567599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0"/>
          </p:nvPr>
        </p:nvSpPr>
        <p:spPr/>
        <p:txBody>
          <a:bodyPr/>
          <a:lstStyle/>
          <a:p>
            <a:fld id="{F22B3E36-5CE0-4CB7-82DE-38A88C71BFA8}" type="datetime1">
              <a:rPr lang="en-US" smtClean="0">
                <a:solidFill>
                  <a:prstClr val="black"/>
                </a:solidFill>
              </a:rPr>
              <a:pPr/>
              <a:t>1/24/2016</a:t>
            </a:fld>
            <a:endParaRPr lang="en-US" dirty="0">
              <a:solidFill>
                <a:prstClr val="black"/>
              </a:solidFill>
            </a:endParaRPr>
          </a:p>
        </p:txBody>
      </p:sp>
      <p:sp>
        <p:nvSpPr>
          <p:cNvPr id="6" name="Footer Placeholder 5"/>
          <p:cNvSpPr>
            <a:spLocks noGrp="1"/>
          </p:cNvSpPr>
          <p:nvPr>
            <p:ph type="ftr" sz="quarter" idx="11"/>
          </p:nvPr>
        </p:nvSpPr>
        <p:spPr/>
        <p:txBody>
          <a:bodyPr/>
          <a:lstStyle/>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Windows Vista and other product names are or may be registered trademarks and/or trademarks in the U.S. and/or other countries.</a:t>
            </a:r>
          </a:p>
          <a:p>
            <a:pPr defTabSz="91409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br>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12"/>
          </p:nvPr>
        </p:nvSpPr>
        <p:spPr/>
        <p:txBody>
          <a:bodyPr/>
          <a:lstStyle/>
          <a:p>
            <a:fld id="{8B263312-38AA-4E1E-B2B5-0F8F122B24FE}" type="slidenum">
              <a:rPr lang="en-US" smtClean="0">
                <a:solidFill>
                  <a:prstClr val="black"/>
                </a:solidFill>
              </a:rPr>
              <a:pPr/>
              <a:t>3</a:t>
            </a:fld>
            <a:endParaRPr lang="en-US" dirty="0">
              <a:solidFill>
                <a:prstClr val="black"/>
              </a:solidFill>
            </a:endParaRPr>
          </a:p>
        </p:txBody>
      </p:sp>
      <p:sp>
        <p:nvSpPr>
          <p:cNvPr id="8" name="Header Placeholder 7"/>
          <p:cNvSpPr>
            <a:spLocks noGrp="1"/>
          </p:cNvSpPr>
          <p:nvPr>
            <p:ph type="hdr" sz="quarter" idx="13"/>
          </p:nvPr>
        </p:nvSpPr>
        <p:spPr/>
        <p:txBody>
          <a:bodyPr/>
          <a:lstStyle/>
          <a:p>
            <a:r>
              <a:rPr lang="en-US" dirty="0">
                <a:solidFill>
                  <a:prstClr val="black"/>
                </a:solidFill>
              </a:rPr>
              <a:t>Tech Ready 15</a:t>
            </a:r>
          </a:p>
        </p:txBody>
      </p:sp>
    </p:spTree>
    <p:extLst>
      <p:ext uri="{BB962C8B-B14F-4D97-AF65-F5344CB8AC3E}">
        <p14:creationId xmlns:p14="http://schemas.microsoft.com/office/powerpoint/2010/main" val="2674880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400" b="1" kern="1200" dirty="0" smtClean="0">
                <a:solidFill>
                  <a:schemeClr val="tx1"/>
                </a:solidFill>
                <a:effectLst/>
                <a:latin typeface="Segoe UI Light" pitchFamily="34" charset="0"/>
                <a:ea typeface="ＭＳ Ｐゴシック" charset="0"/>
                <a:cs typeface="ＭＳ Ｐゴシック" charset="0"/>
              </a:rPr>
              <a:t>Why this Slide:</a:t>
            </a:r>
          </a:p>
          <a:p>
            <a:pPr marL="0" marR="0" lvl="0" indent="0" algn="l" defTabSz="932425" rtl="0" eaLnBrk="1" fontAlgn="auto" latinLnBrk="0" hangingPunct="1">
              <a:lnSpc>
                <a:spcPct val="100000"/>
              </a:lnSpc>
              <a:spcBef>
                <a:spcPts val="0"/>
              </a:spcBef>
              <a:spcAft>
                <a:spcPts val="0"/>
              </a:spcAft>
              <a:buClrTx/>
              <a:buSzTx/>
              <a:buFontTx/>
              <a:buNone/>
              <a:tabLst/>
              <a:defRPr/>
            </a:pPr>
            <a:r>
              <a:rPr lang="en-US" sz="1400" kern="1200" baseline="0" dirty="0" smtClean="0">
                <a:solidFill>
                  <a:schemeClr val="tx1"/>
                </a:solidFill>
                <a:effectLst/>
                <a:latin typeface="Segoe UI Light" pitchFamily="34" charset="0"/>
                <a:ea typeface="ＭＳ Ｐゴシック" charset="0"/>
                <a:cs typeface="ＭＳ Ｐゴシック" charset="0"/>
              </a:rPr>
              <a:t>It shows we have a very broad platform.  It about BOTH IaaS and PaaS, that these work together.  It shows that we continue to lead in world class IT capabilities and that there’s really nothing missing.</a:t>
            </a:r>
          </a:p>
          <a:p>
            <a:pPr lvl="0"/>
            <a:endParaRPr lang="en-US" sz="1400" b="1" kern="1200" dirty="0" smtClean="0">
              <a:solidFill>
                <a:schemeClr val="tx1"/>
              </a:solidFill>
              <a:effectLst/>
              <a:latin typeface="Segoe UI Light" pitchFamily="34" charset="0"/>
              <a:ea typeface="ＭＳ Ｐゴシック" charset="0"/>
              <a:cs typeface="ＭＳ Ｐゴシック" charset="0"/>
            </a:endParaRPr>
          </a:p>
          <a:p>
            <a:pPr lvl="0"/>
            <a:r>
              <a:rPr lang="en-US" sz="1400" b="1" kern="1200" dirty="0" smtClean="0">
                <a:solidFill>
                  <a:schemeClr val="tx1"/>
                </a:solidFill>
                <a:effectLst/>
                <a:latin typeface="Segoe UI Light" pitchFamily="34" charset="0"/>
                <a:ea typeface="ＭＳ Ｐゴシック" charset="0"/>
                <a:cs typeface="ＭＳ Ｐゴシック" charset="0"/>
              </a:rPr>
              <a:t>Key</a:t>
            </a:r>
            <a:r>
              <a:rPr lang="en-US" sz="1400" b="1" kern="1200" baseline="0" dirty="0" smtClean="0">
                <a:solidFill>
                  <a:schemeClr val="tx1"/>
                </a:solidFill>
                <a:effectLst/>
                <a:latin typeface="Segoe UI Light" pitchFamily="34" charset="0"/>
                <a:ea typeface="ＭＳ Ｐゴシック" charset="0"/>
                <a:cs typeface="ＭＳ Ｐゴシック" charset="0"/>
              </a:rPr>
              <a:t> Points:</a:t>
            </a:r>
          </a:p>
          <a:p>
            <a:pPr marL="171450" lvl="0" indent="-171450">
              <a:buFont typeface="Arial" panose="020B0604020202020204" pitchFamily="34" charset="0"/>
              <a:buChar char="•"/>
            </a:pPr>
            <a:r>
              <a:rPr lang="en-US" sz="1400" kern="1200" baseline="0" dirty="0" smtClean="0">
                <a:solidFill>
                  <a:schemeClr val="tx1"/>
                </a:solidFill>
                <a:effectLst/>
                <a:latin typeface="Segoe UI Light" pitchFamily="34" charset="0"/>
                <a:ea typeface="ＭＳ Ｐゴシック" charset="0"/>
                <a:cs typeface="ＭＳ Ｐゴシック" charset="0"/>
              </a:rPr>
              <a:t>We have already seen how the Azure Platform is IaaS + Pass – but I want you to understand that this is a huge number of capabilities – IT building blocks if you will.</a:t>
            </a:r>
          </a:p>
          <a:p>
            <a:pPr marL="171450" lvl="0" indent="-171450">
              <a:buFont typeface="Arial" panose="020B0604020202020204" pitchFamily="34" charset="0"/>
              <a:buChar char="•"/>
            </a:pPr>
            <a:r>
              <a:rPr lang="en-US" sz="1400" kern="1200" baseline="0" dirty="0" smtClean="0">
                <a:solidFill>
                  <a:schemeClr val="tx1"/>
                </a:solidFill>
                <a:effectLst/>
                <a:latin typeface="Segoe UI Light" pitchFamily="34" charset="0"/>
                <a:ea typeface="ＭＳ Ｐゴシック" charset="0"/>
                <a:cs typeface="ＭＳ Ｐゴシック" charset="0"/>
              </a:rPr>
              <a:t>Every one of these blocks you provision anytime, self-service anywhere in the world 24x7.  You pay for what you use, you can get more or less anytime and you can fully automate everything…</a:t>
            </a:r>
          </a:p>
          <a:p>
            <a:pPr marL="171450" lvl="0" indent="-171450">
              <a:buFont typeface="Arial" panose="020B0604020202020204" pitchFamily="34" charset="0"/>
              <a:buChar char="•"/>
            </a:pPr>
            <a:r>
              <a:rPr lang="en-US" sz="1400" kern="1200" baseline="0" dirty="0" smtClean="0">
                <a:solidFill>
                  <a:schemeClr val="tx1"/>
                </a:solidFill>
                <a:effectLst/>
                <a:latin typeface="Segoe UI Light" pitchFamily="34" charset="0"/>
                <a:ea typeface="ＭＳ Ｐゴシック" charset="0"/>
                <a:cs typeface="ＭＳ Ｐゴシック" charset="0"/>
              </a:rPr>
              <a:t>DON’T spent too much time on this slide – you are going to DEMO (aren’t you!!!)…  DON’T go through each block…</a:t>
            </a:r>
          </a:p>
          <a:p>
            <a:pPr marL="0" marR="0">
              <a:lnSpc>
                <a:spcPct val="107000"/>
              </a:lnSpc>
              <a:spcBef>
                <a:spcPts val="0"/>
              </a:spcBef>
              <a:spcAft>
                <a:spcPts val="800"/>
              </a:spcAft>
            </a:pPr>
            <a:endParaRPr lang="en-US" sz="1400" baseline="0" dirty="0" smtClean="0"/>
          </a:p>
          <a:p>
            <a:pPr marL="0" marR="0">
              <a:lnSpc>
                <a:spcPct val="107000"/>
              </a:lnSpc>
              <a:spcBef>
                <a:spcPts val="0"/>
              </a:spcBef>
              <a:spcAft>
                <a:spcPts val="800"/>
              </a:spcAft>
            </a:pPr>
            <a:r>
              <a:rPr lang="en-US" sz="1400" b="1" baseline="0" dirty="0" smtClean="0"/>
              <a:t>Transition to NEXT Slide:</a:t>
            </a:r>
            <a:r>
              <a:rPr lang="en-US" sz="1400" baseline="0" dirty="0" smtClean="0"/>
              <a:t>  Make the build go backwards to show JUST IaaS and then you will go to the demo to show it.</a:t>
            </a:r>
            <a:endParaRPr lang="en-US" dirty="0" smtClean="0"/>
          </a:p>
          <a:p>
            <a:endParaRPr lang="en-US" dirty="0"/>
          </a:p>
        </p:txBody>
      </p:sp>
      <p:sp>
        <p:nvSpPr>
          <p:cNvPr id="4" name="Slide Number Placeholder 3"/>
          <p:cNvSpPr>
            <a:spLocks noGrp="1"/>
          </p:cNvSpPr>
          <p:nvPr>
            <p:ph type="sldNum" sz="quarter" idx="10"/>
          </p:nvPr>
        </p:nvSpPr>
        <p:spPr/>
        <p:txBody>
          <a:bodyPr/>
          <a:lstStyle/>
          <a:p>
            <a:fld id="{01EFE40D-E08A-464F-96D6-CEB0B2DD69BC}"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42881507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Mission Critical attributes – Scalable , highly available ( resilience ,fault tolerance )  , performance</a:t>
            </a:r>
          </a:p>
          <a:p>
            <a:endParaRPr lang="en-US" dirty="0" smtClean="0"/>
          </a:p>
          <a:p>
            <a:r>
              <a:rPr lang="en-US" sz="900" kern="1200" dirty="0" smtClean="0">
                <a:solidFill>
                  <a:schemeClr val="tx1"/>
                </a:solidFill>
                <a:effectLst/>
                <a:latin typeface="Segoe UI Light" pitchFamily="34" charset="0"/>
                <a:ea typeface="+mn-ea"/>
                <a:cs typeface="+mn-cs"/>
              </a:rPr>
              <a:t>Talking points for each competitive positioning pillar:</a:t>
            </a:r>
          </a:p>
          <a:p>
            <a:r>
              <a:rPr lang="en-US" sz="900" b="1" kern="1200" dirty="0" smtClean="0">
                <a:solidFill>
                  <a:schemeClr val="tx1"/>
                </a:solidFill>
                <a:effectLst/>
                <a:latin typeface="Segoe UI Light" pitchFamily="34" charset="0"/>
                <a:ea typeface="+mn-ea"/>
                <a:cs typeface="+mn-cs"/>
              </a:rPr>
              <a:t>1. Hybrid IT: </a:t>
            </a:r>
            <a:r>
              <a:rPr lang="en-US" sz="900" kern="1200" dirty="0" smtClean="0">
                <a:solidFill>
                  <a:schemeClr val="tx1"/>
                </a:solidFill>
                <a:effectLst/>
                <a:latin typeface="Segoe UI Light" pitchFamily="34" charset="0"/>
                <a:ea typeface="+mn-ea"/>
                <a:cs typeface="+mn-cs"/>
              </a:rPr>
              <a:t>Microsoft provides consistent platform across traditional, private and public cloud with a common set of technologies that enable customers to build and deploy across these environments with common skills and technologies </a:t>
            </a:r>
          </a:p>
          <a:p>
            <a:r>
              <a:rPr lang="en-US" sz="900" b="1" kern="1200" dirty="0" smtClean="0">
                <a:solidFill>
                  <a:schemeClr val="tx1"/>
                </a:solidFill>
                <a:effectLst/>
                <a:latin typeface="Segoe UI Light" pitchFamily="34" charset="0"/>
                <a:ea typeface="+mn-ea"/>
                <a:cs typeface="+mn-cs"/>
              </a:rPr>
              <a:t>[AWS is only focused on providing services in public cloud they lack the traditional on-premises and private cloud environment. AWS recently announced partnership with a startup called Eucalyptus that provide private cloud environment that’s compatible with AWS APIs. In reality, it means AWS has just provided the Eucalyptus license to their API and may provide some technical support. </a:t>
            </a:r>
            <a:r>
              <a:rPr lang="en-US" sz="900" kern="1200" dirty="0" smtClean="0">
                <a:solidFill>
                  <a:schemeClr val="tx1"/>
                </a:solidFill>
                <a:effectLst/>
                <a:latin typeface="Segoe UI Light" pitchFamily="34" charset="0"/>
                <a:ea typeface="+mn-ea"/>
                <a:cs typeface="+mn-cs"/>
              </a:rPr>
              <a:t>AWS and Eucalyptus are not working jointly to innovate the private cloud offering or to build new technology that offers compatibility of broader AWS services with Eucalyptus. This is not an exclusive partnership with Eucalyptus. Eucalyptus in turn is facing fierce competition from open stack; it does not run on Windows and support Hyper-V]  </a:t>
            </a:r>
          </a:p>
          <a:p>
            <a:pPr lvl="0"/>
            <a:endParaRPr lang="en-US" sz="900" b="1" kern="1200" dirty="0" smtClean="0">
              <a:solidFill>
                <a:schemeClr val="tx1"/>
              </a:solidFill>
              <a:effectLst/>
              <a:latin typeface="Segoe UI Light" pitchFamily="34" charset="0"/>
              <a:ea typeface="+mn-ea"/>
              <a:cs typeface="+mn-cs"/>
            </a:endParaRPr>
          </a:p>
          <a:p>
            <a:pPr lvl="0"/>
            <a:r>
              <a:rPr lang="en-US" sz="900" b="1" kern="1200" dirty="0" smtClean="0">
                <a:solidFill>
                  <a:schemeClr val="tx1"/>
                </a:solidFill>
                <a:effectLst/>
                <a:latin typeface="Segoe UI Light" pitchFamily="34" charset="0"/>
                <a:ea typeface="+mn-ea"/>
                <a:cs typeface="+mn-cs"/>
              </a:rPr>
              <a:t>Common Virtualization -</a:t>
            </a:r>
            <a:r>
              <a:rPr lang="en-US" sz="900" kern="1200" dirty="0" smtClean="0">
                <a:solidFill>
                  <a:schemeClr val="tx1"/>
                </a:solidFill>
                <a:effectLst/>
                <a:latin typeface="Segoe UI Light" pitchFamily="34" charset="0"/>
                <a:ea typeface="+mn-ea"/>
                <a:cs typeface="+mn-cs"/>
              </a:rPr>
              <a:t> </a:t>
            </a:r>
            <a:r>
              <a:rPr lang="en-US" sz="900" b="1" kern="1200" dirty="0" smtClean="0">
                <a:solidFill>
                  <a:schemeClr val="tx1"/>
                </a:solidFill>
                <a:effectLst/>
                <a:latin typeface="Segoe UI Light" pitchFamily="34" charset="0"/>
                <a:ea typeface="+mn-ea"/>
                <a:cs typeface="+mn-cs"/>
              </a:rPr>
              <a:t>Move Virtual Machines easily between your datacenter, a third-party </a:t>
            </a:r>
            <a:r>
              <a:rPr lang="en-US" sz="900" b="1" kern="1200" dirty="0" err="1" smtClean="0">
                <a:solidFill>
                  <a:schemeClr val="tx1"/>
                </a:solidFill>
                <a:effectLst/>
                <a:latin typeface="Segoe UI Light" pitchFamily="34" charset="0"/>
                <a:ea typeface="+mn-ea"/>
                <a:cs typeface="+mn-cs"/>
              </a:rPr>
              <a:t>hoster</a:t>
            </a:r>
            <a:r>
              <a:rPr lang="en-US" sz="900" b="1" kern="1200" dirty="0" smtClean="0">
                <a:solidFill>
                  <a:schemeClr val="tx1"/>
                </a:solidFill>
                <a:effectLst/>
                <a:latin typeface="Segoe UI Light" pitchFamily="34" charset="0"/>
                <a:ea typeface="+mn-ea"/>
                <a:cs typeface="+mn-cs"/>
              </a:rPr>
              <a:t>, or Windows Azure</a:t>
            </a:r>
            <a:r>
              <a:rPr lang="en-US" sz="900" kern="1200" dirty="0" smtClean="0">
                <a:solidFill>
                  <a:schemeClr val="tx1"/>
                </a:solidFill>
                <a:effectLst/>
                <a:latin typeface="Segoe UI Light" pitchFamily="34" charset="0"/>
                <a:ea typeface="+mn-ea"/>
                <a:cs typeface="+mn-cs"/>
              </a:rPr>
              <a:t> - Windows Azure  (IaaS) supports the standard VHD format allowing you to move your VMs “as-is” back and forth between on-premises and the Cloud or a 3</a:t>
            </a:r>
            <a:r>
              <a:rPr lang="en-US" sz="900" kern="1200" baseline="30000" dirty="0" smtClean="0">
                <a:solidFill>
                  <a:schemeClr val="tx1"/>
                </a:solidFill>
                <a:effectLst/>
                <a:latin typeface="Segoe UI Light" pitchFamily="34" charset="0"/>
                <a:ea typeface="+mn-ea"/>
                <a:cs typeface="+mn-cs"/>
              </a:rPr>
              <a:t>rd</a:t>
            </a:r>
            <a:r>
              <a:rPr lang="en-US" sz="900" kern="1200" dirty="0" smtClean="0">
                <a:solidFill>
                  <a:schemeClr val="tx1"/>
                </a:solidFill>
                <a:effectLst/>
                <a:latin typeface="Segoe UI Light" pitchFamily="34" charset="0"/>
                <a:ea typeface="+mn-ea"/>
                <a:cs typeface="+mn-cs"/>
              </a:rPr>
              <a:t> party </a:t>
            </a:r>
            <a:r>
              <a:rPr lang="en-US" sz="900" kern="1200" dirty="0" err="1" smtClean="0">
                <a:solidFill>
                  <a:schemeClr val="tx1"/>
                </a:solidFill>
                <a:effectLst/>
                <a:latin typeface="Segoe UI Light" pitchFamily="34" charset="0"/>
                <a:ea typeface="+mn-ea"/>
                <a:cs typeface="+mn-cs"/>
              </a:rPr>
              <a:t>hoster</a:t>
            </a:r>
            <a:r>
              <a:rPr lang="en-US" sz="900" kern="1200" dirty="0" smtClean="0">
                <a:solidFill>
                  <a:schemeClr val="tx1"/>
                </a:solidFill>
                <a:effectLst/>
                <a:latin typeface="Segoe UI Light" pitchFamily="34" charset="0"/>
                <a:ea typeface="+mn-ea"/>
                <a:cs typeface="+mn-cs"/>
              </a:rPr>
              <a:t>. We’re committed to interoperability through Open Specification Promise that covers the VHD format. </a:t>
            </a:r>
            <a:r>
              <a:rPr lang="en-US" sz="900" b="1" kern="1200" dirty="0" smtClean="0">
                <a:solidFill>
                  <a:schemeClr val="tx1"/>
                </a:solidFill>
                <a:effectLst/>
                <a:latin typeface="Segoe UI Light" pitchFamily="34" charset="0"/>
                <a:ea typeface="+mn-ea"/>
                <a:cs typeface="+mn-cs"/>
              </a:rPr>
              <a:t>[Competitors like AWS lock you in by converting VMs into proprietary AMI format and making it hard to move back to on-premises]</a:t>
            </a:r>
          </a:p>
          <a:p>
            <a:pPr lvl="0"/>
            <a:endParaRPr lang="en-US" sz="900" b="1" kern="1200" dirty="0" smtClean="0">
              <a:solidFill>
                <a:schemeClr val="tx1"/>
              </a:solidFill>
              <a:effectLst/>
              <a:latin typeface="Segoe UI Light" pitchFamily="34" charset="0"/>
              <a:ea typeface="+mn-ea"/>
              <a:cs typeface="+mn-cs"/>
            </a:endParaRPr>
          </a:p>
          <a:p>
            <a:pPr lvl="0"/>
            <a:r>
              <a:rPr lang="en-US" sz="900" b="1" kern="1200" dirty="0" smtClean="0">
                <a:solidFill>
                  <a:schemeClr val="tx1"/>
                </a:solidFill>
                <a:effectLst/>
                <a:latin typeface="Segoe UI Light" pitchFamily="34" charset="0"/>
                <a:ea typeface="+mn-ea"/>
                <a:cs typeface="+mn-cs"/>
              </a:rPr>
              <a:t>Common Management</a:t>
            </a:r>
            <a:r>
              <a:rPr lang="en-US" sz="900" kern="1200" dirty="0" smtClean="0">
                <a:solidFill>
                  <a:schemeClr val="tx1"/>
                </a:solidFill>
                <a:effectLst/>
                <a:latin typeface="Segoe UI Light" pitchFamily="34" charset="0"/>
                <a:ea typeface="+mn-ea"/>
                <a:cs typeface="+mn-cs"/>
              </a:rPr>
              <a:t> – System Center 2012 allows managing both private and public clouds from one console.[AWS has</a:t>
            </a:r>
            <a:r>
              <a:rPr lang="en-US" sz="900" kern="1200" baseline="0" dirty="0" smtClean="0">
                <a:solidFill>
                  <a:schemeClr val="tx1"/>
                </a:solidFill>
                <a:effectLst/>
                <a:latin typeface="Segoe UI Light" pitchFamily="34" charset="0"/>
                <a:ea typeface="+mn-ea"/>
                <a:cs typeface="+mn-cs"/>
              </a:rPr>
              <a:t> limited integration with the on-premises management tool suite and has very weak asset management capabilities]</a:t>
            </a:r>
            <a:endParaRPr lang="en-US" sz="900" kern="1200" dirty="0" smtClean="0">
              <a:solidFill>
                <a:schemeClr val="tx1"/>
              </a:solidFill>
              <a:effectLst/>
              <a:latin typeface="Segoe UI Light" pitchFamily="34" charset="0"/>
              <a:ea typeface="+mn-ea"/>
              <a:cs typeface="+mn-cs"/>
            </a:endParaRPr>
          </a:p>
          <a:p>
            <a:pPr lvl="0"/>
            <a:endParaRPr lang="en-US" sz="900" kern="1200" dirty="0" smtClean="0">
              <a:solidFill>
                <a:schemeClr val="tx1"/>
              </a:solidFill>
              <a:effectLst/>
              <a:latin typeface="Segoe UI Light" pitchFamily="34" charset="0"/>
              <a:ea typeface="+mn-ea"/>
              <a:cs typeface="+mn-cs"/>
            </a:endParaRPr>
          </a:p>
          <a:p>
            <a:pPr lvl="0"/>
            <a:r>
              <a:rPr lang="en-US" sz="900" b="1" kern="1200" dirty="0" smtClean="0">
                <a:solidFill>
                  <a:schemeClr val="tx1"/>
                </a:solidFill>
                <a:effectLst/>
                <a:latin typeface="Segoe UI Light" pitchFamily="34" charset="0"/>
                <a:ea typeface="+mn-ea"/>
                <a:cs typeface="+mn-cs"/>
              </a:rPr>
              <a:t>Rich Cross</a:t>
            </a:r>
            <a:r>
              <a:rPr lang="en-US" sz="900" b="1" kern="1200" baseline="0" dirty="0" smtClean="0">
                <a:solidFill>
                  <a:schemeClr val="tx1"/>
                </a:solidFill>
                <a:effectLst/>
                <a:latin typeface="Segoe UI Light" pitchFamily="34" charset="0"/>
                <a:ea typeface="+mn-ea"/>
                <a:cs typeface="+mn-cs"/>
              </a:rPr>
              <a:t>-premises network connectivity </a:t>
            </a:r>
            <a:r>
              <a:rPr lang="en-US" sz="900" b="1" kern="1200" dirty="0" smtClean="0">
                <a:solidFill>
                  <a:schemeClr val="tx1"/>
                </a:solidFill>
                <a:effectLst/>
                <a:latin typeface="Segoe UI Light" pitchFamily="34" charset="0"/>
                <a:ea typeface="+mn-ea"/>
                <a:cs typeface="+mn-cs"/>
              </a:rPr>
              <a:t>: </a:t>
            </a:r>
            <a:r>
              <a:rPr lang="en-US" sz="900" kern="1200" dirty="0" smtClean="0">
                <a:solidFill>
                  <a:schemeClr val="tx1"/>
                </a:solidFill>
                <a:effectLst/>
                <a:latin typeface="Segoe UI Light" pitchFamily="34" charset="0"/>
                <a:ea typeface="+mn-ea"/>
                <a:cs typeface="+mn-cs"/>
              </a:rPr>
              <a:t>We have a comprehensive cross-premises connectivity stack, from Database (DB Sync) to App to App (</a:t>
            </a:r>
            <a:r>
              <a:rPr lang="en-US" sz="900" kern="1200" dirty="0" err="1" smtClean="0">
                <a:solidFill>
                  <a:schemeClr val="tx1"/>
                </a:solidFill>
                <a:effectLst/>
                <a:latin typeface="Segoe UI Light" pitchFamily="34" charset="0"/>
                <a:ea typeface="+mn-ea"/>
                <a:cs typeface="+mn-cs"/>
              </a:rPr>
              <a:t>ServiceBus</a:t>
            </a:r>
            <a:r>
              <a:rPr lang="en-US" sz="900" kern="1200" dirty="0" smtClean="0">
                <a:solidFill>
                  <a:schemeClr val="tx1"/>
                </a:solidFill>
                <a:effectLst/>
                <a:latin typeface="Segoe UI Light" pitchFamily="34" charset="0"/>
                <a:ea typeface="+mn-ea"/>
                <a:cs typeface="+mn-cs"/>
              </a:rPr>
              <a:t>) to IP-level connectivity (Azure Connect for machine-to-machine connectivity and Virtual Network for site-to-site connectivity). AWS only provides site-to-site connectivity through VPC</a:t>
            </a:r>
            <a:r>
              <a:rPr lang="en-US" dirty="0" smtClean="0"/>
              <a:t> </a:t>
            </a:r>
            <a:r>
              <a:rPr lang="en-US" b="1" dirty="0" smtClean="0"/>
              <a:t>(network level connectivity</a:t>
            </a:r>
            <a:r>
              <a:rPr lang="en-US" b="1" baseline="0" dirty="0" smtClean="0"/>
              <a:t> only)</a:t>
            </a:r>
          </a:p>
          <a:p>
            <a:pPr lvl="0"/>
            <a:endParaRPr lang="en-US" b="1" baseline="0" dirty="0" smtClean="0"/>
          </a:p>
          <a:p>
            <a:r>
              <a:rPr lang="en-US" sz="900" b="1" kern="1200" dirty="0" smtClean="0">
                <a:solidFill>
                  <a:schemeClr val="tx1"/>
                </a:solidFill>
                <a:effectLst/>
                <a:latin typeface="Segoe UI Light" pitchFamily="34" charset="0"/>
                <a:ea typeface="+mn-ea"/>
                <a:cs typeface="+mn-cs"/>
              </a:rPr>
              <a:t>2. Flexible App Model</a:t>
            </a:r>
            <a:endParaRPr lang="en-US" sz="900" kern="1200" dirty="0" smtClean="0">
              <a:solidFill>
                <a:schemeClr val="tx1"/>
              </a:solidFill>
              <a:effectLst/>
              <a:latin typeface="Segoe UI Light" pitchFamily="34" charset="0"/>
              <a:ea typeface="+mn-ea"/>
              <a:cs typeface="+mn-cs"/>
            </a:endParaRPr>
          </a:p>
          <a:p>
            <a:pPr lvl="0"/>
            <a:r>
              <a:rPr lang="en-US" sz="900" b="1" kern="1200" dirty="0" smtClean="0">
                <a:solidFill>
                  <a:schemeClr val="tx1"/>
                </a:solidFill>
                <a:effectLst/>
                <a:latin typeface="Segoe UI Light" pitchFamily="34" charset="0"/>
                <a:ea typeface="+mn-ea"/>
                <a:cs typeface="+mn-cs"/>
              </a:rPr>
              <a:t>Quickly build apps by combining Virtual Machines (IaaS), Cloud Services and Web Sites (PaaS)</a:t>
            </a:r>
            <a:r>
              <a:rPr lang="en-US" sz="900" kern="1200" dirty="0" smtClean="0">
                <a:solidFill>
                  <a:schemeClr val="tx1"/>
                </a:solidFill>
                <a:effectLst/>
                <a:latin typeface="Segoe UI Light" pitchFamily="34" charset="0"/>
                <a:ea typeface="+mn-ea"/>
                <a:cs typeface="+mn-cs"/>
              </a:rPr>
              <a:t> - We have architected our IaaS in a way that gives customers the ability to mix and match VMs (IaaS), with cloud services and web Sites (PaaS) to quickly develop apps while leveraging all of the platform goodness (all of the services, language support and tooling) –  ‘mixed mode’ apps. [This differentiates us from competitors like AWS who primarily provide an IaaS offering.] </a:t>
            </a:r>
          </a:p>
          <a:p>
            <a:pPr lvl="1"/>
            <a:r>
              <a:rPr lang="en-US" sz="900" kern="1200" dirty="0" smtClean="0">
                <a:solidFill>
                  <a:schemeClr val="tx1"/>
                </a:solidFill>
                <a:effectLst/>
                <a:latin typeface="Segoe UI Light" pitchFamily="34" charset="0"/>
                <a:ea typeface="+mn-ea"/>
                <a:cs typeface="+mn-cs"/>
              </a:rPr>
              <a:t>AWS pseudo</a:t>
            </a:r>
            <a:r>
              <a:rPr lang="en-US" sz="900" kern="1200" baseline="0" dirty="0" smtClean="0">
                <a:solidFill>
                  <a:schemeClr val="tx1"/>
                </a:solidFill>
                <a:effectLst/>
                <a:latin typeface="Segoe UI Light" pitchFamily="34" charset="0"/>
                <a:ea typeface="+mn-ea"/>
                <a:cs typeface="+mn-cs"/>
              </a:rPr>
              <a:t> pass offering Beanstalk is still in Beta , you can not place Beanstalk app on a VPC, available in limited regions, AWS has not made major innovation in this area expected they added support for additional languages like .NET , PHP. </a:t>
            </a:r>
            <a:endParaRPr lang="en-US" sz="900" kern="1200" dirty="0" smtClean="0">
              <a:solidFill>
                <a:schemeClr val="tx1"/>
              </a:solidFill>
              <a:effectLst/>
              <a:latin typeface="Segoe UI Light" pitchFamily="34" charset="0"/>
              <a:ea typeface="+mn-ea"/>
              <a:cs typeface="+mn-cs"/>
            </a:endParaRPr>
          </a:p>
          <a:p>
            <a:pPr lvl="0"/>
            <a:endParaRPr lang="en-US" sz="900" b="1" kern="1200" dirty="0" smtClean="0">
              <a:solidFill>
                <a:schemeClr val="tx1"/>
              </a:solidFill>
              <a:effectLst/>
              <a:latin typeface="Segoe UI Light" pitchFamily="34" charset="0"/>
              <a:ea typeface="+mn-ea"/>
              <a:cs typeface="+mn-cs"/>
            </a:endParaRPr>
          </a:p>
          <a:p>
            <a:pPr lvl="0"/>
            <a:r>
              <a:rPr lang="en-US" sz="900" b="1" kern="1200" dirty="0" smtClean="0">
                <a:solidFill>
                  <a:schemeClr val="tx1"/>
                </a:solidFill>
                <a:effectLst/>
                <a:latin typeface="Segoe UI Light" pitchFamily="34" charset="0"/>
                <a:ea typeface="+mn-ea"/>
                <a:cs typeface="+mn-cs"/>
              </a:rPr>
              <a:t>Extend the power of Virtual Machines with services like application messaging, caching and storage</a:t>
            </a:r>
            <a:r>
              <a:rPr lang="en-US" sz="900" kern="1200" dirty="0" smtClean="0">
                <a:solidFill>
                  <a:schemeClr val="tx1"/>
                </a:solidFill>
                <a:effectLst/>
                <a:latin typeface="Segoe UI Light" pitchFamily="34" charset="0"/>
                <a:ea typeface="+mn-ea"/>
                <a:cs typeface="+mn-cs"/>
              </a:rPr>
              <a:t> – With VMs, you can build powerful apps by using ‘out-of-box’ services like Service Bus (and its relay feature), Caching and SQL DB. </a:t>
            </a:r>
          </a:p>
          <a:p>
            <a:pPr lvl="0"/>
            <a:endParaRPr lang="en-US" sz="900" b="1" kern="1200" dirty="0" smtClean="0">
              <a:solidFill>
                <a:schemeClr val="tx1"/>
              </a:solidFill>
              <a:effectLst/>
              <a:latin typeface="Segoe UI Light" pitchFamily="34" charset="0"/>
              <a:ea typeface="+mn-ea"/>
              <a:cs typeface="+mn-cs"/>
            </a:endParaRPr>
          </a:p>
          <a:p>
            <a:pPr lvl="0"/>
            <a:r>
              <a:rPr lang="en-US" sz="900" b="1" kern="1200" dirty="0" smtClean="0">
                <a:solidFill>
                  <a:schemeClr val="tx1"/>
                </a:solidFill>
                <a:effectLst/>
                <a:latin typeface="Segoe UI Light" pitchFamily="34" charset="0"/>
                <a:ea typeface="+mn-ea"/>
                <a:cs typeface="+mn-cs"/>
              </a:rPr>
              <a:t>Build and deploy apps in Virtual Machines with languages,  Operating Systems and deployment tools of your choice</a:t>
            </a:r>
            <a:r>
              <a:rPr lang="en-US" sz="900" kern="1200" dirty="0" smtClean="0">
                <a:solidFill>
                  <a:schemeClr val="tx1"/>
                </a:solidFill>
                <a:effectLst/>
                <a:latin typeface="Segoe UI Light" pitchFamily="34" charset="0"/>
                <a:ea typeface="+mn-ea"/>
                <a:cs typeface="+mn-cs"/>
              </a:rPr>
              <a:t> </a:t>
            </a:r>
          </a:p>
          <a:p>
            <a:pPr lvl="0"/>
            <a:endParaRPr lang="en-US" sz="900" kern="1200" dirty="0" smtClean="0">
              <a:solidFill>
                <a:schemeClr val="tx1"/>
              </a:solidFill>
              <a:effectLst/>
              <a:latin typeface="Segoe UI Light" pitchFamily="34" charset="0"/>
              <a:ea typeface="+mn-ea"/>
              <a:cs typeface="+mn-cs"/>
            </a:endParaRPr>
          </a:p>
          <a:p>
            <a:pPr lvl="0"/>
            <a:r>
              <a:rPr lang="en-US" sz="900" kern="1200" dirty="0" smtClean="0">
                <a:solidFill>
                  <a:schemeClr val="tx1"/>
                </a:solidFill>
                <a:effectLst/>
                <a:latin typeface="Segoe UI Light" pitchFamily="34" charset="0"/>
                <a:ea typeface="+mn-ea"/>
                <a:cs typeface="+mn-cs"/>
              </a:rPr>
              <a:t>3. </a:t>
            </a:r>
            <a:r>
              <a:rPr lang="en-US" sz="900" b="1" kern="1200" dirty="0" smtClean="0">
                <a:solidFill>
                  <a:schemeClr val="tx1"/>
                </a:solidFill>
                <a:effectLst/>
                <a:latin typeface="Segoe UI Light" pitchFamily="34" charset="0"/>
                <a:ea typeface="+mn-ea"/>
                <a:cs typeface="+mn-cs"/>
              </a:rPr>
              <a:t>Enterprise</a:t>
            </a:r>
            <a:r>
              <a:rPr lang="en-US" sz="900" b="1" kern="1200" baseline="0" dirty="0" smtClean="0">
                <a:solidFill>
                  <a:schemeClr val="tx1"/>
                </a:solidFill>
                <a:effectLst/>
                <a:latin typeface="Segoe UI Light" pitchFamily="34" charset="0"/>
                <a:ea typeface="+mn-ea"/>
                <a:cs typeface="+mn-cs"/>
              </a:rPr>
              <a:t> Ready – Core Platform </a:t>
            </a:r>
          </a:p>
          <a:p>
            <a:pPr lvl="0"/>
            <a:r>
              <a:rPr lang="en-US" sz="900" b="0" kern="1200" baseline="0" dirty="0" smtClean="0">
                <a:solidFill>
                  <a:schemeClr val="tx1"/>
                </a:solidFill>
                <a:effectLst/>
                <a:latin typeface="Segoe UI Light" pitchFamily="34" charset="0"/>
                <a:ea typeface="+mn-ea"/>
                <a:cs typeface="+mn-cs"/>
              </a:rPr>
              <a:t>With Azure its easy to build mission critical applications [highly scalable , highly available and performance] – </a:t>
            </a:r>
          </a:p>
          <a:p>
            <a:pPr marL="171450" lvl="0" indent="-171450">
              <a:buFont typeface="Arial" pitchFamily="34" charset="0"/>
              <a:buChar char="•"/>
            </a:pPr>
            <a:r>
              <a:rPr lang="en-US" sz="900" b="1" kern="1200" dirty="0" smtClean="0">
                <a:solidFill>
                  <a:schemeClr val="tx1"/>
                </a:solidFill>
                <a:effectLst/>
                <a:latin typeface="Segoe UI Light" pitchFamily="34" charset="0"/>
                <a:ea typeface="+mn-ea"/>
                <a:cs typeface="+mn-cs"/>
              </a:rPr>
              <a:t>Virtual Machines built on a durable storage system that automatically replicates within datacenters and across geographies</a:t>
            </a:r>
            <a:r>
              <a:rPr lang="en-US" sz="900" kern="1200" dirty="0" smtClean="0">
                <a:solidFill>
                  <a:schemeClr val="tx1"/>
                </a:solidFill>
                <a:effectLst/>
                <a:latin typeface="Segoe UI Light" pitchFamily="34" charset="0"/>
                <a:ea typeface="+mn-ea"/>
                <a:cs typeface="+mn-cs"/>
              </a:rPr>
              <a:t> - Persistence in the VMs </a:t>
            </a:r>
            <a:r>
              <a:rPr lang="en-US" sz="900" u="sng" kern="1200" dirty="0" smtClean="0">
                <a:solidFill>
                  <a:schemeClr val="tx1"/>
                </a:solidFill>
                <a:effectLst/>
                <a:latin typeface="Segoe UI Light" pitchFamily="34" charset="0"/>
                <a:ea typeface="+mn-ea"/>
                <a:cs typeface="+mn-cs"/>
              </a:rPr>
              <a:t>automatically</a:t>
            </a:r>
            <a:r>
              <a:rPr lang="en-US" sz="900" kern="1200" dirty="0" smtClean="0">
                <a:solidFill>
                  <a:schemeClr val="tx1"/>
                </a:solidFill>
                <a:effectLst/>
                <a:latin typeface="Segoe UI Light" pitchFamily="34" charset="0"/>
                <a:ea typeface="+mn-ea"/>
                <a:cs typeface="+mn-cs"/>
              </a:rPr>
              <a:t> leverages the durability of the Windows Azure storage system (we provide equivalent redundancy of three replicas and additionally replicate data across datacenters that are 100’s miles apart). [With AWS, customers have to remember to take snapshots of EBS and put them in S3. Even then, S3 is replicated in the same physical location]</a:t>
            </a:r>
          </a:p>
          <a:p>
            <a:pPr marL="171450" lvl="0" indent="-171450">
              <a:buFont typeface="Arial" pitchFamily="34" charset="0"/>
              <a:buChar char="•"/>
            </a:pPr>
            <a:r>
              <a:rPr lang="en-US" sz="900" b="1" kern="1200" dirty="0" smtClean="0">
                <a:solidFill>
                  <a:schemeClr val="tx1"/>
                </a:solidFill>
                <a:effectLst/>
                <a:latin typeface="Segoe UI Light" pitchFamily="34" charset="0"/>
                <a:ea typeface="+mn-ea"/>
                <a:cs typeface="+mn-cs"/>
              </a:rPr>
              <a:t>Easily build highly available apps by placing Virtual Machines in ‘availability sets’ </a:t>
            </a:r>
            <a:r>
              <a:rPr lang="en-US" sz="900" kern="1200" dirty="0" smtClean="0">
                <a:solidFill>
                  <a:schemeClr val="tx1"/>
                </a:solidFill>
                <a:effectLst/>
                <a:latin typeface="Segoe UI Light" pitchFamily="34" charset="0"/>
                <a:ea typeface="+mn-ea"/>
                <a:cs typeface="+mn-cs"/>
              </a:rPr>
              <a:t>- We make it easier to build highly available apps with VMs as well, just adding VMs into an ‘availability set’ takes care of it. [With AWS, you have to place  instances in separate availability regions, and place a load balancer in front of them].</a:t>
            </a:r>
          </a:p>
          <a:p>
            <a:pPr marL="171450" lvl="0" indent="-171450">
              <a:buFont typeface="Arial" pitchFamily="34" charset="0"/>
              <a:buChar char="•"/>
            </a:pPr>
            <a:r>
              <a:rPr lang="en-US" sz="900" b="1" kern="1200" dirty="0" smtClean="0">
                <a:solidFill>
                  <a:schemeClr val="tx1"/>
                </a:solidFill>
                <a:effectLst/>
                <a:latin typeface="Segoe UI Light" pitchFamily="34" charset="0"/>
                <a:ea typeface="+mn-ea"/>
                <a:cs typeface="+mn-cs"/>
              </a:rPr>
              <a:t>Free load balancing</a:t>
            </a:r>
            <a:r>
              <a:rPr lang="en-US" sz="900" kern="1200" dirty="0" smtClean="0">
                <a:solidFill>
                  <a:schemeClr val="tx1"/>
                </a:solidFill>
                <a:effectLst/>
                <a:latin typeface="Segoe UI Light" pitchFamily="34" charset="0"/>
                <a:ea typeface="+mn-ea"/>
                <a:cs typeface="+mn-cs"/>
              </a:rPr>
              <a:t> - Load balancing is easy to set up and free on Azure. (With AWS, you’re charged for using their elastic </a:t>
            </a:r>
            <a:r>
              <a:rPr lang="en-US" sz="900" kern="1200" dirty="0" err="1" smtClean="0">
                <a:solidFill>
                  <a:schemeClr val="tx1"/>
                </a:solidFill>
                <a:effectLst/>
                <a:latin typeface="Segoe UI Light" pitchFamily="34" charset="0"/>
                <a:ea typeface="+mn-ea"/>
                <a:cs typeface="+mn-cs"/>
              </a:rPr>
              <a:t>loadbalancer</a:t>
            </a:r>
            <a:r>
              <a:rPr lang="en-US" sz="900" kern="1200" dirty="0" smtClean="0">
                <a:solidFill>
                  <a:schemeClr val="tx1"/>
                </a:solidFill>
                <a:effectLst/>
                <a:latin typeface="Segoe UI Light" pitchFamily="34" charset="0"/>
                <a:ea typeface="+mn-ea"/>
                <a:cs typeface="+mn-cs"/>
              </a:rPr>
              <a:t>) </a:t>
            </a:r>
          </a:p>
          <a:p>
            <a:pPr marL="0" marR="0" lvl="0" indent="0" algn="l" defTabSz="914363" rtl="0" eaLnBrk="1" fontAlgn="auto" latinLnBrk="0" hangingPunct="1">
              <a:lnSpc>
                <a:spcPct val="90000"/>
              </a:lnSpc>
              <a:spcBef>
                <a:spcPts val="0"/>
              </a:spcBef>
              <a:spcAft>
                <a:spcPts val="333"/>
              </a:spcAft>
              <a:buClrTx/>
              <a:buSzTx/>
              <a:buFontTx/>
              <a:buNone/>
              <a:tabLst/>
              <a:defRPr/>
            </a:pPr>
            <a:r>
              <a:rPr lang="en-US" sz="900" b="1" kern="1200" dirty="0" smtClean="0">
                <a:solidFill>
                  <a:schemeClr val="tx1"/>
                </a:solidFill>
                <a:effectLst/>
                <a:latin typeface="Segoe UI Light" pitchFamily="34" charset="0"/>
                <a:ea typeface="+mn-ea"/>
                <a:cs typeface="+mn-cs"/>
              </a:rPr>
              <a:t>Single instance SLA of 99.9%, Multiple SLA of 99.95%</a:t>
            </a:r>
            <a:r>
              <a:rPr lang="en-US" sz="900" kern="1200" dirty="0" smtClean="0">
                <a:solidFill>
                  <a:schemeClr val="tx1"/>
                </a:solidFill>
                <a:effectLst/>
                <a:latin typeface="Segoe UI Light" pitchFamily="34" charset="0"/>
                <a:ea typeface="+mn-ea"/>
                <a:cs typeface="+mn-cs"/>
              </a:rPr>
              <a:t> - Windows Azure plans to provide single instance SLA of 99.9% (in addition to SLA  of 99.95% for multiple instances ). AWS EC2 provides SLAs for multiple instances only.</a:t>
            </a:r>
          </a:p>
          <a:p>
            <a:pPr lvl="0"/>
            <a:endParaRPr lang="en-US" b="1" baseline="0" dirty="0" smtClean="0"/>
          </a:p>
          <a:p>
            <a:pPr lvl="0"/>
            <a:r>
              <a:rPr lang="en-US" b="1" dirty="0" smtClean="0"/>
              <a:t>4. </a:t>
            </a:r>
            <a:r>
              <a:rPr lang="en-US" sz="900" b="1" dirty="0" smtClean="0"/>
              <a:t>Trusted partner</a:t>
            </a:r>
            <a:r>
              <a:rPr lang="en-US" sz="900" dirty="0" smtClean="0"/>
              <a:t>: We know transformation to the Cloud can be risky. From procurement to getting support, you’re in trusted hands with Microsoft. </a:t>
            </a:r>
          </a:p>
          <a:p>
            <a:pPr marL="167970" indent="-167970">
              <a:buFont typeface="Arial" pitchFamily="34" charset="0"/>
              <a:buChar char="•"/>
            </a:pPr>
            <a:r>
              <a:rPr lang="en-US" sz="900" dirty="0" smtClean="0"/>
              <a:t>Existing trusted relationships: Leverage current relationships with Microsoft for world class support (account managers) [ AWS is still learning how to sell to enterprise,</a:t>
            </a:r>
            <a:r>
              <a:rPr lang="en-US" sz="900" baseline="0" dirty="0" smtClean="0"/>
              <a:t> enterprise sales team is not available in every state in US ]</a:t>
            </a:r>
            <a:endParaRPr lang="en-US" sz="900" dirty="0" smtClean="0"/>
          </a:p>
          <a:p>
            <a:pPr marL="167970" indent="-167970">
              <a:buFont typeface="Arial" pitchFamily="34" charset="0"/>
              <a:buChar char="•"/>
            </a:pPr>
            <a:r>
              <a:rPr lang="en-US" sz="900" dirty="0" smtClean="0"/>
              <a:t>Multiple procurement options: In addition to consumption based model, Windows Azure is well integrated with regular procurement channel – Enterprise Agreements, so enterprises don’t have to negotiate a new agreement. Negotiating EA with AWS can be challenging (per Gartner report: it can take 6-12 months to negotiate a customer agreement with AWS).</a:t>
            </a:r>
          </a:p>
          <a:p>
            <a:pPr marL="167970" indent="-167970">
              <a:buFont typeface="Arial" pitchFamily="34" charset="0"/>
              <a:buChar char="•"/>
            </a:pPr>
            <a:r>
              <a:rPr lang="en-US" sz="900" dirty="0" smtClean="0"/>
              <a:t>Release cycle: Organizations prefer predictable life cycles. Windows Azure has 6-month cadence (Fall, Spring). AWS makes multiple announcements per week drowning customers in news.</a:t>
            </a:r>
          </a:p>
          <a:p>
            <a:pPr marL="167970" indent="-167970">
              <a:buFont typeface="Arial" pitchFamily="34" charset="0"/>
              <a:buChar char="•"/>
            </a:pPr>
            <a:r>
              <a:rPr lang="en-US" sz="900" dirty="0" smtClean="0"/>
              <a:t>With Microsoft customers</a:t>
            </a:r>
            <a:r>
              <a:rPr lang="en-US" sz="900" baseline="0" dirty="0" smtClean="0"/>
              <a:t> leverage the existing support channels like Premier services . Microsoft provide single point of support for the Microsoft applications like SQL Server and SharePoint deployed on Windows Azure </a:t>
            </a:r>
          </a:p>
          <a:p>
            <a:pPr marL="0" indent="0">
              <a:buFont typeface="Arial" pitchFamily="34" charset="0"/>
              <a:buNone/>
            </a:pPr>
            <a:r>
              <a:rPr lang="en-US" sz="900" baseline="0" dirty="0" smtClean="0"/>
              <a:t>Customers can leverage large ecosystem of Microsoft partners and developers who offer various services such as consulting , products that integrate with Windows Azure example </a:t>
            </a:r>
            <a:r>
              <a:rPr lang="en-US" sz="900" baseline="0" dirty="0" err="1" smtClean="0"/>
              <a:t>CommVault</a:t>
            </a:r>
            <a:r>
              <a:rPr lang="en-US" sz="900" baseline="0" dirty="0" smtClean="0"/>
              <a:t> and </a:t>
            </a:r>
            <a:r>
              <a:rPr lang="en-US" sz="900" baseline="0" dirty="0" err="1" smtClean="0"/>
              <a:t>StorSimple</a:t>
            </a:r>
            <a:r>
              <a:rPr lang="en-US" sz="900" baseline="0" dirty="0" smtClean="0"/>
              <a:t> Storage appliances , ISVs offering services on top of windows azure. </a:t>
            </a:r>
            <a:r>
              <a:rPr lang="en-US" sz="900" b="1" baseline="0" dirty="0" smtClean="0"/>
              <a:t>[AWS often develop services that partner offer example of this AWS storage gateway that tick off their partners ]</a:t>
            </a:r>
            <a:endParaRPr lang="en-US" sz="900" b="1" dirty="0" smtClean="0"/>
          </a:p>
          <a:p>
            <a:pPr lvl="0"/>
            <a:endParaRPr lang="en-US" b="1" dirty="0"/>
          </a:p>
        </p:txBody>
      </p:sp>
      <p:sp>
        <p:nvSpPr>
          <p:cNvPr id="4" name="Header Placeholder 3"/>
          <p:cNvSpPr>
            <a:spLocks noGrp="1"/>
          </p:cNvSpPr>
          <p:nvPr>
            <p:ph type="hdr" sz="quarter" idx="10"/>
          </p:nvPr>
        </p:nvSpPr>
        <p:spPr/>
        <p:txBody>
          <a:bodyPr/>
          <a:lstStyle/>
          <a:p>
            <a:endParaRPr lang="en-US">
              <a:solidFill>
                <a:prstClr val="black"/>
              </a:solidFill>
            </a:endParaRPr>
          </a:p>
        </p:txBody>
      </p:sp>
      <p:sp>
        <p:nvSpPr>
          <p:cNvPr id="5" name="Footer Placeholder 4"/>
          <p:cNvSpPr>
            <a:spLocks noGrp="1"/>
          </p:cNvSpPr>
          <p:nvPr>
            <p:ph type="ftr" sz="quarter" idx="11"/>
          </p:nvPr>
        </p:nvSpPr>
        <p:spPr/>
        <p:txBody>
          <a:bodyPr/>
          <a:lstStyle/>
          <a:p>
            <a:pPr defTabSz="91401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18"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934907-477C-4893-B2D0-50FA0533CC2B}" type="datetime1">
              <a:rPr lang="en-US" smtClean="0">
                <a:solidFill>
                  <a:prstClr val="black"/>
                </a:solidFill>
              </a:rPr>
              <a:pPr/>
              <a:t>1/24/2016</a:t>
            </a:fld>
            <a:endParaRPr lang="en-US">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23265310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ctr"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pPr fontAlgn="ctr"/>
            <a:r>
              <a:rPr lang="en-US" sz="900" kern="1200" dirty="0" smtClean="0">
                <a:solidFill>
                  <a:schemeClr val="tx1"/>
                </a:solidFill>
                <a:effectLst/>
                <a:latin typeface="Segoe UI Light" pitchFamily="34" charset="0"/>
                <a:ea typeface="+mn-ea"/>
                <a:cs typeface="+mn-cs"/>
              </a:rPr>
              <a:t>As enterprises rapidly increase their investment in cloud technologies, data storage and management</a:t>
            </a:r>
            <a:r>
              <a:rPr lang="en-US" sz="900" kern="1200" baseline="0" dirty="0" smtClean="0">
                <a:solidFill>
                  <a:schemeClr val="tx1"/>
                </a:solidFill>
                <a:effectLst/>
                <a:latin typeface="Segoe UI Light" pitchFamily="34" charset="0"/>
                <a:ea typeface="+mn-ea"/>
                <a:cs typeface="+mn-cs"/>
              </a:rPr>
              <a:t> </a:t>
            </a:r>
            <a:r>
              <a:rPr lang="en-US" sz="900" kern="1200" dirty="0" smtClean="0">
                <a:solidFill>
                  <a:schemeClr val="tx1"/>
                </a:solidFill>
                <a:effectLst/>
                <a:latin typeface="Segoe UI Light" pitchFamily="34" charset="0"/>
                <a:ea typeface="+mn-ea"/>
                <a:cs typeface="+mn-cs"/>
              </a:rPr>
              <a:t>is more important than ever</a:t>
            </a:r>
            <a:r>
              <a:rPr lang="en-US" sz="900" kern="1200" baseline="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pPr lvl="1" fontAlgn="ctr"/>
            <a:r>
              <a:rPr lang="en-US" sz="900" kern="1200" dirty="0" smtClean="0">
                <a:solidFill>
                  <a:schemeClr val="tx1"/>
                </a:solidFill>
                <a:effectLst/>
                <a:latin typeface="Segoe UI Light" pitchFamily="34" charset="0"/>
                <a:ea typeface="+mn-ea"/>
                <a:cs typeface="+mn-cs"/>
              </a:rPr>
              <a:t>Adoption of cloud services worldwide continues to accelerate</a:t>
            </a:r>
            <a:r>
              <a:rPr lang="en-US" sz="900" kern="1200" baseline="0" dirty="0" smtClean="0">
                <a:solidFill>
                  <a:schemeClr val="tx1"/>
                </a:solidFill>
                <a:effectLst/>
                <a:latin typeface="Segoe UI Light" pitchFamily="34" charset="0"/>
                <a:ea typeface="+mn-ea"/>
                <a:cs typeface="+mn-cs"/>
              </a:rPr>
              <a:t> and CIOs</a:t>
            </a:r>
            <a:r>
              <a:rPr lang="en-US" sz="900" kern="1200" dirty="0" smtClean="0">
                <a:solidFill>
                  <a:schemeClr val="tx1"/>
                </a:solidFill>
                <a:effectLst/>
                <a:latin typeface="Segoe UI Light" pitchFamily="34" charset="0"/>
                <a:ea typeface="+mn-ea"/>
                <a:cs typeface="+mn-cs"/>
              </a:rPr>
              <a:t> consider cloud-based delivery the preferred choice when implementing new services. (IDC) It’s estimated that enterprises with over 1,000 employees will increase their cloud spending by 52%. (Computerworld Forecast)</a:t>
            </a:r>
          </a:p>
          <a:p>
            <a:pPr lvl="1" fontAlgn="ctr"/>
            <a:r>
              <a:rPr lang="en-US" sz="900" b="0" kern="1200" dirty="0" smtClean="0">
                <a:solidFill>
                  <a:schemeClr val="tx1"/>
                </a:solidFill>
                <a:effectLst/>
                <a:latin typeface="Segoe UI Light" pitchFamily="34" charset="0"/>
                <a:ea typeface="+mn-ea"/>
                <a:cs typeface="+mn-cs"/>
              </a:rPr>
              <a:t>The portion of this spend for storage is growing at one of the fastest rates, given the rapid acceleration of data that enterprises must manage and the ever-increasing need to find new 'homes' for this data</a:t>
            </a:r>
            <a:r>
              <a:rPr lang="en-US" sz="900" b="0" kern="1200" baseline="0" dirty="0" smtClean="0">
                <a:solidFill>
                  <a:schemeClr val="tx1"/>
                </a:solidFill>
                <a:effectLst/>
                <a:latin typeface="Segoe UI Light" pitchFamily="34" charset="0"/>
                <a:ea typeface="+mn-ea"/>
                <a:cs typeface="+mn-cs"/>
              </a:rPr>
              <a:t> – in fact, s</a:t>
            </a:r>
            <a:r>
              <a:rPr lang="en-US" sz="900" kern="1200" dirty="0" smtClean="0">
                <a:solidFill>
                  <a:schemeClr val="tx1"/>
                </a:solidFill>
                <a:effectLst/>
                <a:latin typeface="Segoe UI Light" pitchFamily="34" charset="0"/>
                <a:ea typeface="+mn-ea"/>
                <a:cs typeface="+mn-cs"/>
              </a:rPr>
              <a:t>pending on storage management will grow by 40% this year. (Forrester)</a:t>
            </a:r>
          </a:p>
          <a:p>
            <a:pPr lvl="1" fontAlgn="ctr"/>
            <a:endParaRPr lang="en-US" sz="900" kern="1200" dirty="0" smtClean="0">
              <a:solidFill>
                <a:schemeClr val="tx1"/>
              </a:solidFill>
              <a:effectLst/>
              <a:latin typeface="Segoe UI Light" pitchFamily="34" charset="0"/>
              <a:ea typeface="+mn-ea"/>
              <a:cs typeface="+mn-cs"/>
            </a:endParaRPr>
          </a:p>
          <a:p>
            <a:pPr marL="109306" lvl="1" indent="0" fontAlgn="ctr">
              <a:buNone/>
            </a:pPr>
            <a:r>
              <a:rPr lang="en-US" sz="900" kern="1200" dirty="0" smtClean="0">
                <a:solidFill>
                  <a:schemeClr val="tx1"/>
                </a:solidFill>
                <a:effectLst/>
                <a:latin typeface="Segoe UI Light" pitchFamily="34" charset="0"/>
                <a:ea typeface="+mn-ea"/>
                <a:cs typeface="+mn-cs"/>
              </a:rPr>
              <a:t>Sources: </a:t>
            </a:r>
          </a:p>
          <a:p>
            <a:pPr marL="337906" lvl="1" indent="-228600" fontAlgn="ctr">
              <a:buAutoNum type="arabicParenR"/>
            </a:pPr>
            <a:r>
              <a:rPr lang="en-US" sz="900" kern="1200" dirty="0" smtClean="0">
                <a:solidFill>
                  <a:schemeClr val="tx1"/>
                </a:solidFill>
                <a:effectLst/>
                <a:latin typeface="Segoe UI Light" pitchFamily="34" charset="0"/>
                <a:ea typeface="+mn-ea"/>
                <a:cs typeface="+mn-cs"/>
              </a:rPr>
              <a:t>Computerworld</a:t>
            </a:r>
            <a:r>
              <a:rPr lang="en-US" sz="900" kern="1200" baseline="0" dirty="0" smtClean="0">
                <a:solidFill>
                  <a:schemeClr val="tx1"/>
                </a:solidFill>
                <a:effectLst/>
                <a:latin typeface="Segoe UI Light" pitchFamily="34" charset="0"/>
                <a:ea typeface="+mn-ea"/>
                <a:cs typeface="+mn-cs"/>
              </a:rPr>
              <a:t> Forecast Study 2015: http://www.idgenterprise.com/report/computerworld-forecast-study-2015</a:t>
            </a:r>
          </a:p>
          <a:p>
            <a:pPr marL="337906" lvl="1" indent="-228600" fontAlgn="ctr">
              <a:buAutoNum type="arabicParenR"/>
            </a:pPr>
            <a:r>
              <a:rPr lang="en-US" sz="900" kern="1200" baseline="0" dirty="0" smtClean="0">
                <a:solidFill>
                  <a:schemeClr val="tx1"/>
                </a:solidFill>
                <a:effectLst/>
                <a:latin typeface="Segoe UI Light" pitchFamily="34" charset="0"/>
                <a:ea typeface="+mn-ea"/>
                <a:cs typeface="+mn-cs"/>
              </a:rPr>
              <a:t>Microsoft TBD</a:t>
            </a:r>
          </a:p>
          <a:p>
            <a:pPr marL="337906" lvl="1" indent="-228600" fontAlgn="ctr">
              <a:buAutoNum type="arabicParenR"/>
            </a:pPr>
            <a:r>
              <a:rPr lang="en-US" sz="900" kern="1200" baseline="0" dirty="0" smtClean="0">
                <a:solidFill>
                  <a:schemeClr val="tx1"/>
                </a:solidFill>
                <a:effectLst/>
                <a:latin typeface="Segoe UI Light" pitchFamily="34" charset="0"/>
                <a:ea typeface="+mn-ea"/>
                <a:cs typeface="+mn-cs"/>
              </a:rPr>
              <a:t>Forrester Industry Outlook 2015: http://www.forbes.com/sites/louiscolumbus/2015/01/24/roundup-of-cloud-computing-forecasts-and-market-estimates-2015/</a:t>
            </a:r>
          </a:p>
          <a:p>
            <a:pPr marL="109306" lvl="1" indent="0" fontAlgn="ctr">
              <a:buNone/>
            </a:pPr>
            <a:endParaRPr lang="en-US" sz="900" kern="1200" dirty="0" smtClean="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6</a:t>
            </a:fld>
            <a:endParaRPr lang="en-US" dirty="0"/>
          </a:p>
        </p:txBody>
      </p:sp>
    </p:spTree>
    <p:extLst>
      <p:ext uri="{BB962C8B-B14F-4D97-AF65-F5344CB8AC3E}">
        <p14:creationId xmlns:p14="http://schemas.microsoft.com/office/powerpoint/2010/main" val="39430539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Storage is a critical factor that can determine how well an enterprise is able to take advantage the benefits of</a:t>
            </a:r>
            <a:r>
              <a:rPr lang="en-US" baseline="0" dirty="0" smtClean="0"/>
              <a:t> cloud computing – including speed and </a:t>
            </a:r>
            <a:r>
              <a:rPr lang="en-US" dirty="0" smtClean="0"/>
              <a:t>time to market, agility, scale, and economic benefits.</a:t>
            </a:r>
            <a:r>
              <a:rPr lang="en-US" baseline="0" dirty="0" smtClean="0"/>
              <a:t> </a:t>
            </a:r>
            <a:r>
              <a:rPr lang="en-US" dirty="0" smtClean="0"/>
              <a:t>Organizations face these challenges related to data storage and management:</a:t>
            </a:r>
          </a:p>
          <a:p>
            <a:pPr marL="171450" indent="-171450">
              <a:buFont typeface="Arial" panose="020B0604020202020204" pitchFamily="34" charset="0"/>
              <a:buChar char="•"/>
            </a:pPr>
            <a:r>
              <a:rPr lang="en-US" dirty="0" smtClean="0"/>
              <a:t>Capacity Charges:</a:t>
            </a:r>
            <a:r>
              <a:rPr lang="en-US" baseline="0" dirty="0" smtClean="0"/>
              <a:t> As s</a:t>
            </a:r>
            <a:r>
              <a:rPr lang="en-US" dirty="0" smtClean="0"/>
              <a:t>torage costs keep increasing due to unending capacity purchases, budget is a key challenge for organizations.</a:t>
            </a:r>
          </a:p>
          <a:p>
            <a:pPr marL="171450" marR="0" indent="-171450" algn="l" defTabSz="932742" rtl="0" eaLnBrk="1" fontAlgn="auto" latinLnBrk="0" hangingPunct="1">
              <a:lnSpc>
                <a:spcPct val="90000"/>
              </a:lnSpc>
              <a:spcBef>
                <a:spcPts val="0"/>
              </a:spcBef>
              <a:spcAft>
                <a:spcPts val="340"/>
              </a:spcAft>
              <a:buClrTx/>
              <a:buSzTx/>
              <a:buFont typeface="Arial" panose="020B0604020202020204" pitchFamily="34" charset="0"/>
              <a:buChar char="•"/>
              <a:tabLst/>
              <a:defRPr/>
            </a:pPr>
            <a:r>
              <a:rPr lang="en-US" dirty="0" smtClean="0"/>
              <a:t>Backup &amp; Disaster Recovery:</a:t>
            </a:r>
            <a:r>
              <a:rPr lang="en-US" baseline="0" dirty="0" smtClean="0"/>
              <a:t> As d</a:t>
            </a:r>
            <a:r>
              <a:rPr lang="en-US" dirty="0" smtClean="0"/>
              <a:t>ata volumes</a:t>
            </a:r>
            <a:r>
              <a:rPr lang="en-US" baseline="0" dirty="0" smtClean="0"/>
              <a:t> grow</a:t>
            </a:r>
            <a:r>
              <a:rPr lang="en-US" dirty="0" smtClean="0"/>
              <a:t>, it’s more difficult backup data </a:t>
            </a:r>
            <a:r>
              <a:rPr lang="en-US" baseline="0" dirty="0" smtClean="0"/>
              <a:t>and recover it in the event of a unexpected event.</a:t>
            </a:r>
            <a:endParaRPr lang="en-US" dirty="0" smtClean="0"/>
          </a:p>
          <a:p>
            <a:pPr marL="171450" indent="-171450">
              <a:buFont typeface="Arial" panose="020B0604020202020204" pitchFamily="34" charset="0"/>
              <a:buChar char="•"/>
            </a:pPr>
            <a:r>
              <a:rPr lang="en-US" dirty="0" smtClean="0"/>
              <a:t>Unmanageable complexity: </a:t>
            </a:r>
            <a:r>
              <a:rPr lang="en-US" baseline="0" dirty="0" smtClean="0"/>
              <a:t>Rapid </a:t>
            </a:r>
            <a:r>
              <a:rPr lang="en-US" dirty="0" smtClean="0"/>
              <a:t>growth of data causes storage sprawl</a:t>
            </a:r>
            <a:r>
              <a:rPr lang="en-US" baseline="0" dirty="0" smtClean="0"/>
              <a:t> that is difficult manage, pushing c</a:t>
            </a:r>
            <a:r>
              <a:rPr lang="en-US" dirty="0" smtClean="0"/>
              <a:t>urrent infrastructure</a:t>
            </a:r>
            <a:r>
              <a:rPr lang="en-US" baseline="0" dirty="0" smtClean="0"/>
              <a:t> to its limits.</a:t>
            </a:r>
            <a:endParaRPr lang="en-US" dirty="0" smtClean="0"/>
          </a:p>
          <a:p>
            <a:pPr marL="171450" indent="-171450">
              <a:buFont typeface="Arial" panose="020B0604020202020204" pitchFamily="34" charset="0"/>
              <a:buChar char="•"/>
            </a:pPr>
            <a:r>
              <a:rPr lang="en-US" dirty="0" smtClean="0"/>
              <a:t>Limited IT agility: Without</a:t>
            </a:r>
            <a:r>
              <a:rPr lang="en-US" baseline="0" dirty="0" smtClean="0"/>
              <a:t> room for data, </a:t>
            </a:r>
            <a:r>
              <a:rPr lang="en-US" dirty="0" smtClean="0"/>
              <a:t>IT is not agile enough to support new workloads or respond to evolving business needs.</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7</a:t>
            </a:fld>
            <a:endParaRPr lang="en-US" dirty="0"/>
          </a:p>
        </p:txBody>
      </p:sp>
    </p:spTree>
    <p:extLst>
      <p:ext uri="{BB962C8B-B14F-4D97-AF65-F5344CB8AC3E}">
        <p14:creationId xmlns:p14="http://schemas.microsoft.com/office/powerpoint/2010/main" val="34681671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sz="900" kern="1200" dirty="0" smtClean="0">
                <a:solidFill>
                  <a:schemeClr val="tx1"/>
                </a:solidFill>
                <a:effectLst/>
                <a:latin typeface="Segoe UI Light" pitchFamily="34" charset="0"/>
                <a:ea typeface="+mn-ea"/>
                <a:cs typeface="+mn-cs"/>
              </a:rPr>
              <a:t>Azure Storage is reliable, economical cloud storage for data big and small. Cloud computing enables new scenarios for applications requiring scalable, durable, and highly available storage for their data – which is exactly why Microsoft developed Azure Storage. </a:t>
            </a:r>
          </a:p>
          <a:p>
            <a:r>
              <a:rPr lang="en-US" sz="900" kern="1200" dirty="0" smtClean="0">
                <a:solidFill>
                  <a:schemeClr val="tx1"/>
                </a:solidFill>
                <a:effectLst/>
                <a:latin typeface="Segoe UI Light" pitchFamily="34" charset="0"/>
                <a:ea typeface="+mn-ea"/>
                <a:cs typeface="+mn-cs"/>
              </a:rPr>
              <a:t>Key benefits</a:t>
            </a:r>
            <a:r>
              <a:rPr lang="en-US" sz="900" kern="1200" baseline="0" dirty="0" smtClean="0">
                <a:solidFill>
                  <a:schemeClr val="tx1"/>
                </a:solidFill>
                <a:effectLst/>
                <a:latin typeface="Segoe UI Light" pitchFamily="34" charset="0"/>
                <a:ea typeface="+mn-ea"/>
                <a:cs typeface="+mn-cs"/>
              </a:rPr>
              <a:t> of Azure Storage include:</a:t>
            </a:r>
            <a:endParaRPr lang="en-US" sz="900" kern="1200" dirty="0" smtClean="0">
              <a:solidFill>
                <a:schemeClr val="tx1"/>
              </a:solidFill>
              <a:effectLst/>
              <a:latin typeface="Segoe UI Light" pitchFamily="34" charset="0"/>
              <a:ea typeface="+mn-ea"/>
              <a:cs typeface="+mn-cs"/>
            </a:endParaRPr>
          </a:p>
          <a:p>
            <a:pPr marL="171450" marR="0" indent="-171450" algn="l" defTabSz="932742" rtl="0" eaLnBrk="1" fontAlgn="auto" latinLnBrk="0" hangingPunct="1">
              <a:lnSpc>
                <a:spcPct val="90000"/>
              </a:lnSpc>
              <a:spcBef>
                <a:spcPts val="1600"/>
              </a:spcBef>
              <a:spcAft>
                <a:spcPts val="340"/>
              </a:spcAft>
              <a:buClrTx/>
              <a:buSzTx/>
              <a:buFont typeface="Arial" panose="020B0604020202020204" pitchFamily="34" charset="0"/>
              <a:buChar char="•"/>
              <a:tabLst/>
              <a:defRPr/>
            </a:pPr>
            <a:r>
              <a:rPr lang="en-US" sz="900" dirty="0" smtClean="0"/>
              <a:t>Highly scalable cloud storage with built-in security, durability, and reliability</a:t>
            </a:r>
            <a:endParaRPr lang="en-US" sz="900" dirty="0" smtClean="0">
              <a:solidFill>
                <a:schemeClr val="tx1"/>
              </a:solidFill>
            </a:endParaRPr>
          </a:p>
          <a:p>
            <a:pPr marL="171450" indent="-171450">
              <a:spcBef>
                <a:spcPts val="1600"/>
              </a:spcBef>
              <a:buFont typeface="Arial" panose="020B0604020202020204" pitchFamily="34" charset="0"/>
              <a:buChar char="•"/>
            </a:pPr>
            <a:r>
              <a:rPr lang="en-US" sz="900" dirty="0" smtClean="0">
                <a:solidFill>
                  <a:schemeClr val="tx1"/>
                </a:solidFill>
              </a:rPr>
              <a:t>Manage petabytes of data</a:t>
            </a:r>
          </a:p>
          <a:p>
            <a:pPr marL="171450" indent="-171450">
              <a:spcBef>
                <a:spcPts val="1600"/>
              </a:spcBef>
              <a:buFont typeface="Arial" panose="020B0604020202020204" pitchFamily="34" charset="0"/>
              <a:buChar char="•"/>
            </a:pPr>
            <a:r>
              <a:rPr lang="en-US" sz="900" dirty="0" smtClean="0">
                <a:solidFill>
                  <a:schemeClr val="tx1"/>
                </a:solidFill>
              </a:rPr>
              <a:t>Fastest performance in the industry (according</a:t>
            </a:r>
            <a:r>
              <a:rPr lang="en-US" sz="900" baseline="0" dirty="0" smtClean="0">
                <a:solidFill>
                  <a:schemeClr val="tx1"/>
                </a:solidFill>
              </a:rPr>
              <a:t> to </a:t>
            </a:r>
            <a:r>
              <a:rPr lang="en-US" sz="900" dirty="0" err="1" smtClean="0"/>
              <a:t>Nasuni</a:t>
            </a:r>
            <a:r>
              <a:rPr lang="en-US" sz="900" dirty="0" smtClean="0"/>
              <a:t> 2015 State of Cloud Storage Report)</a:t>
            </a:r>
            <a:endParaRPr lang="en-US" sz="900" dirty="0" smtClean="0">
              <a:solidFill>
                <a:schemeClr val="tx1"/>
              </a:solidFill>
            </a:endParaRPr>
          </a:p>
          <a:p>
            <a:pPr marL="171450" indent="-171450">
              <a:spcBef>
                <a:spcPts val="1600"/>
              </a:spcBef>
              <a:buFont typeface="Arial" panose="020B0604020202020204" pitchFamily="34" charset="0"/>
              <a:buChar char="•"/>
            </a:pPr>
            <a:r>
              <a:rPr lang="en-US" sz="900" dirty="0" smtClean="0">
                <a:solidFill>
                  <a:schemeClr val="tx1"/>
                </a:solidFill>
              </a:rPr>
              <a:t>Geo-redundant and available to 99.99%</a:t>
            </a:r>
          </a:p>
          <a:p>
            <a:pPr marL="171450" indent="-171450">
              <a:spcBef>
                <a:spcPts val="1600"/>
              </a:spcBef>
              <a:buFont typeface="Arial" panose="020B0604020202020204" pitchFamily="34" charset="0"/>
              <a:buChar char="•"/>
            </a:pPr>
            <a:r>
              <a:rPr lang="en-US" sz="900" dirty="0" smtClean="0"/>
              <a:t>Security, privacy, transparency, and disaster recovery</a:t>
            </a:r>
          </a:p>
          <a:p>
            <a:pPr marL="171450" indent="-171450">
              <a:spcBef>
                <a:spcPts val="1600"/>
              </a:spcBef>
              <a:buFont typeface="Arial" panose="020B0604020202020204" pitchFamily="34" charset="0"/>
              <a:buChar char="•"/>
            </a:pPr>
            <a:r>
              <a:rPr lang="en-US" sz="900" dirty="0" smtClean="0"/>
              <a:t>Developer-friendly experience with Restful</a:t>
            </a:r>
            <a:r>
              <a:rPr lang="en-US" sz="900" baseline="0" dirty="0" smtClean="0"/>
              <a:t> APIs, libraries for .NET, Java, and other open source technologies</a:t>
            </a:r>
            <a:endParaRPr lang="en-US" sz="900" dirty="0" smtClean="0"/>
          </a:p>
          <a:p>
            <a:endParaRPr lang="en-US" dirty="0" smtClean="0"/>
          </a:p>
          <a:p>
            <a:r>
              <a:rPr lang="en-US" b="1" dirty="0" smtClean="0"/>
              <a:t>Azure Storage Services</a:t>
            </a:r>
            <a:r>
              <a:rPr lang="en-US" dirty="0" smtClean="0"/>
              <a:t>: Azure Storage consists</a:t>
            </a:r>
            <a:r>
              <a:rPr lang="en-US" baseline="0" dirty="0" smtClean="0"/>
              <a:t> of following services:</a:t>
            </a:r>
          </a:p>
          <a:p>
            <a:r>
              <a:rPr lang="en-US" baseline="0" dirty="0" smtClean="0"/>
              <a:t>1. </a:t>
            </a:r>
            <a:r>
              <a:rPr lang="en-US" dirty="0" smtClean="0"/>
              <a:t>Blobs, 2. Disks (premium and </a:t>
            </a:r>
            <a:r>
              <a:rPr lang="en-US" dirty="0" err="1" smtClean="0"/>
              <a:t>std</a:t>
            </a:r>
            <a:r>
              <a:rPr lang="en-US" dirty="0" smtClean="0"/>
              <a:t> disks</a:t>
            </a:r>
            <a:r>
              <a:rPr lang="en-US" baseline="0" dirty="0" smtClean="0"/>
              <a:t> for VMs</a:t>
            </a:r>
            <a:r>
              <a:rPr lang="en-US" dirty="0" smtClean="0"/>
              <a:t>), 3. Files,</a:t>
            </a:r>
            <a:r>
              <a:rPr lang="en-US" baseline="0" dirty="0" smtClean="0"/>
              <a:t> 4. Tables, 5. Queues</a:t>
            </a:r>
            <a:endParaRPr lang="en-US" dirty="0" smtClean="0"/>
          </a:p>
          <a:p>
            <a:endParaRPr lang="en-US"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b="1" dirty="0" smtClean="0"/>
              <a:t>Azure</a:t>
            </a:r>
            <a:r>
              <a:rPr lang="en-US" b="1" baseline="0" dirty="0" smtClean="0"/>
              <a:t> Import/Export: </a:t>
            </a:r>
            <a:r>
              <a:rPr lang="en-US" sz="900" dirty="0" smtClean="0"/>
              <a:t>Ship data in hard disk drives through FedEx to our data centers</a:t>
            </a:r>
            <a:br>
              <a:rPr lang="en-US" sz="900" dirty="0" smtClean="0"/>
            </a:br>
            <a:r>
              <a:rPr lang="en-US" b="1" dirty="0" err="1" smtClean="0"/>
              <a:t>AZCopy</a:t>
            </a:r>
            <a:r>
              <a:rPr lang="en-US" b="1" dirty="0" smtClean="0"/>
              <a:t>:</a:t>
            </a:r>
            <a:r>
              <a:rPr lang="en-US" b="1" baseline="0" dirty="0" smtClean="0"/>
              <a:t> </a:t>
            </a:r>
            <a:r>
              <a:rPr lang="en-US" baseline="0" dirty="0" smtClean="0"/>
              <a:t>Command-line utility for h</a:t>
            </a:r>
            <a:r>
              <a:rPr lang="en-US" dirty="0" smtClean="0"/>
              <a:t>igh-performance uploading, downloading, and copying data to and from Microsoft Azure Blob, File, and Table storage</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8</a:t>
            </a:fld>
            <a:endParaRPr lang="en-US" dirty="0"/>
          </a:p>
        </p:txBody>
      </p:sp>
    </p:spTree>
    <p:extLst>
      <p:ext uri="{BB962C8B-B14F-4D97-AF65-F5344CB8AC3E}">
        <p14:creationId xmlns:p14="http://schemas.microsoft.com/office/powerpoint/2010/main" val="12735648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bg1"/>
                </a:solidFill>
                <a:latin typeface="Segoe UI Light" pitchFamily="34" charset="0"/>
                <a:ea typeface="+mn-ea"/>
                <a:cs typeface="+mn-cs"/>
              </a:rPr>
              <a:t>Speaker Notes</a:t>
            </a:r>
            <a:r>
              <a:rPr lang="en-US" sz="900" kern="1200" dirty="0" smtClean="0">
                <a:solidFill>
                  <a:schemeClr val="bg1"/>
                </a:solidFill>
                <a:latin typeface="Segoe UI Light" pitchFamily="34" charset="0"/>
                <a:ea typeface="+mn-ea"/>
                <a:cs typeface="+mn-cs"/>
              </a:rPr>
              <a:t>:</a:t>
            </a:r>
          </a:p>
          <a:p>
            <a:r>
              <a:rPr lang="en-US" dirty="0" smtClean="0"/>
              <a:t>Gartner research recently published their Magic Quadrant for Public Cloud Storage Services and recognized Microsoft Azure as a leader for the second year in a row based on completeness of our vision and ability to execute. This comes at the heel of recent independent research report by </a:t>
            </a:r>
            <a:r>
              <a:rPr lang="en-US" dirty="0" err="1" smtClean="0"/>
              <a:t>Nasuni</a:t>
            </a:r>
            <a:r>
              <a:rPr lang="en-US" dirty="0" smtClean="0"/>
              <a:t> where Azure Storage is recognized as the best performer in benchmark tests. Gartner’s report further substantiates Microsoft’s position as the only vendor named a leader across Gartner Magic Quadrants for IaaS, Application PaaS, and Cloud Storage.</a:t>
            </a:r>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t>1/24/2016 12:31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9</a:t>
            </a:fld>
            <a:endParaRPr lang="en-US" dirty="0"/>
          </a:p>
        </p:txBody>
      </p:sp>
    </p:spTree>
    <p:extLst>
      <p:ext uri="{BB962C8B-B14F-4D97-AF65-F5344CB8AC3E}">
        <p14:creationId xmlns:p14="http://schemas.microsoft.com/office/powerpoint/2010/main" val="7697098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g"/><Relationship Id="rId1" Type="http://schemas.openxmlformats.org/officeDocument/2006/relationships/slideMaster" Target="../slideMasters/slideMaster13.xml"/><Relationship Id="rId4" Type="http://schemas.openxmlformats.org/officeDocument/2006/relationships/image" Target="../media/image12.png"/></Relationships>
</file>

<file path=ppt/slideLayouts/_rels/slideLayout23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3.jpg"/><Relationship Id="rId1" Type="http://schemas.openxmlformats.org/officeDocument/2006/relationships/slideMaster" Target="../slideMasters/slideMaster13.xml"/><Relationship Id="rId4" Type="http://schemas.openxmlformats.org/officeDocument/2006/relationships/image" Target="../media/image11.png"/></Relationships>
</file>

<file path=ppt/slideLayouts/_rels/slideLayout23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3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3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24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4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4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4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3.xml"/></Relationships>
</file>

<file path=ppt/slideLayouts/_rels/slideLayout25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3.xml"/><Relationship Id="rId5" Type="http://schemas.openxmlformats.org/officeDocument/2006/relationships/image" Target="../media/image16.jpg"/><Relationship Id="rId4" Type="http://schemas.openxmlformats.org/officeDocument/2006/relationships/image" Target="../media/image15.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3.xml"/><Relationship Id="rId4" Type="http://schemas.openxmlformats.org/officeDocument/2006/relationships/image" Target="../media/image17.jpg"/></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2.png"/><Relationship Id="rId1" Type="http://schemas.openxmlformats.org/officeDocument/2006/relationships/slideMaster" Target="../slideMasters/slideMaster13.xml"/><Relationship Id="rId4" Type="http://schemas.openxmlformats.org/officeDocument/2006/relationships/image" Target="../media/image15.jpg"/></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eg"/><Relationship Id="rId1" Type="http://schemas.openxmlformats.org/officeDocument/2006/relationships/slideMaster" Target="../slideMasters/slideMaster1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Master" Target="../slideMasters/slideMaster14.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4.xml"/></Relationships>
</file>

<file path=ppt/slideLayouts/_rels/slideLayout28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5.xml"/></Relationships>
</file>

<file path=ppt/slideLayouts/_rels/slideLayout28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5.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5.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chemeClr val="tx1"/>
                    </a:gs>
                    <a:gs pos="53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9143937" cy="1828007"/>
          </a:xfrm>
          <a:noFill/>
        </p:spPr>
        <p:txBody>
          <a:bodyPr lIns="182880" tIns="146304" rIns="182880" bIns="146304">
            <a:noAutofit/>
          </a:bodyPr>
          <a:lstStyle>
            <a:lvl1pPr marL="0" indent="0">
              <a:spcBef>
                <a:spcPts val="0"/>
              </a:spcBef>
              <a:buNone/>
              <a:defRPr sz="3600" spc="0" baseline="0">
                <a:gradFill>
                  <a:gsLst>
                    <a:gs pos="5833">
                      <a:schemeClr val="tx1"/>
                    </a:gs>
                    <a:gs pos="53000">
                      <a:schemeClr val="tx1"/>
                    </a:gs>
                  </a:gsLst>
                  <a:lin ang="5400000" scaled="0"/>
                </a:gradFill>
                <a:latin typeface="+mj-lt"/>
              </a:defRPr>
            </a:lvl1pPr>
          </a:lstStyle>
          <a:p>
            <a:pPr lvl="0"/>
            <a:r>
              <a:rPr lang="en-US" dirty="0" smtClean="0"/>
              <a:t>Speaker Name</a:t>
            </a:r>
          </a:p>
        </p:txBody>
      </p:sp>
      <p:sp>
        <p:nvSpPr>
          <p:cNvPr id="3" name="Slide Number Placeholder 2"/>
          <p:cNvSpPr>
            <a:spLocks noGrp="1"/>
          </p:cNvSpPr>
          <p:nvPr>
            <p:ph type="sldNum" sz="quarter" idx="14"/>
          </p:nvPr>
        </p:nvSpPr>
        <p:spPr/>
        <p:txBody>
          <a:bodyPr/>
          <a:lstStyle/>
          <a:p>
            <a:fld id="{27258FFF-F925-446B-8502-81C933981705}" type="slidenum">
              <a:rPr lang="en-US" smtClean="0"/>
              <a:pPr/>
              <a:t>‹#›</a:t>
            </a:fld>
            <a:endParaRPr lang="en-US" dirty="0"/>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64354" y="479775"/>
            <a:ext cx="1639084" cy="359162"/>
          </a:xfrm>
          <a:prstGeom prst="rect">
            <a:avLst/>
          </a:prstGeom>
        </p:spPr>
      </p:pic>
    </p:spTree>
    <p:extLst>
      <p:ext uri="{BB962C8B-B14F-4D97-AF65-F5344CB8AC3E}">
        <p14:creationId xmlns:p14="http://schemas.microsoft.com/office/powerpoint/2010/main" val="13412447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Ref idx="1001">
        <a:schemeClr val="bg1"/>
      </p:bgRef>
    </p:b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74638" y="1493710"/>
            <a:ext cx="11889246" cy="5203954"/>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dirty="0" smtClean="0"/>
              <a:t>Click to edit Master text styles</a:t>
            </a:r>
          </a:p>
        </p:txBody>
      </p:sp>
      <p:sp>
        <p:nvSpPr>
          <p:cNvPr id="5" name="Title 1"/>
          <p:cNvSpPr>
            <a:spLocks noGrp="1"/>
          </p:cNvSpPr>
          <p:nvPr>
            <p:ph type="title"/>
          </p:nvPr>
        </p:nvSpPr>
        <p:spPr>
          <a:xfrm>
            <a:off x="274320" y="296897"/>
            <a:ext cx="11889564" cy="917575"/>
          </a:xfrm>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729180743"/>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Slide Purple">
    <p:bg bwMode="gray">
      <p:bgPr>
        <a:solidFill>
          <a:schemeClr val="bg1"/>
        </a:solidFill>
        <a:effectLst/>
      </p:bgPr>
    </p:bg>
    <p:spTree>
      <p:nvGrpSpPr>
        <p:cNvPr id="1" name=""/>
        <p:cNvGrpSpPr/>
        <p:nvPr/>
      </p:nvGrpSpPr>
      <p:grpSpPr>
        <a:xfrm>
          <a:off x="0" y="0"/>
          <a:ext cx="0" cy="0"/>
          <a:chOff x="0" y="0"/>
          <a:chExt cx="0" cy="0"/>
        </a:xfrm>
      </p:grpSpPr>
      <p:sp>
        <p:nvSpPr>
          <p:cNvPr id="6" name="Picture Placeholder 5"/>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9" name="Title 1"/>
          <p:cNvSpPr>
            <a:spLocks noGrp="1"/>
          </p:cNvSpPr>
          <p:nvPr>
            <p:ph type="title" hasCustomPrompt="1"/>
          </p:nvPr>
        </p:nvSpPr>
        <p:spPr>
          <a:xfrm>
            <a:off x="274703" y="296863"/>
            <a:ext cx="5486335" cy="1828800"/>
          </a:xfrm>
          <a:noFill/>
        </p:spPr>
        <p:txBody>
          <a:bodyPr lIns="182880" tIns="146304" rIns="182880" bIns="146304" anchor="t" anchorCtr="0"/>
          <a:lstStyle>
            <a:lvl1pPr>
              <a:defRPr sz="4800" spc="-100" baseline="0">
                <a:gradFill>
                  <a:gsLst>
                    <a:gs pos="46903">
                      <a:srgbClr val="FFFFFF"/>
                    </a:gs>
                    <a:gs pos="83000">
                      <a:srgbClr val="FFFFFF"/>
                    </a:gs>
                  </a:gsLst>
                  <a:lin ang="5400000" scaled="1"/>
                </a:gradFill>
              </a:defRPr>
            </a:lvl1pPr>
          </a:lstStyle>
          <a:p>
            <a:r>
              <a:rPr lang="en-US" dirty="0" smtClean="0"/>
              <a:t>Presentation title</a:t>
            </a:r>
            <a:endParaRPr lang="en-US" dirty="0"/>
          </a:p>
        </p:txBody>
      </p:sp>
    </p:spTree>
    <p:extLst>
      <p:ext uri="{BB962C8B-B14F-4D97-AF65-F5344CB8AC3E}">
        <p14:creationId xmlns:p14="http://schemas.microsoft.com/office/powerpoint/2010/main" val="392299357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mp; Photo Purple">
    <p:bg bwMode="ltGray">
      <p:bgPr>
        <a:solidFill>
          <a:schemeClr val="accent4"/>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4218160292"/>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Blank Purple">
    <p:bg bwMode="ltGray">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3516750"/>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9018288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Small Title Only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1494251560"/>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Section Title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955865348"/>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itle &amp; 8 Categories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4">
              <a:lumMod val="50000"/>
            </a:schemeClr>
          </a:solidFill>
          <a:ln>
            <a:noFill/>
          </a:ln>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4">
              <a:lumMod val="50000"/>
            </a:schemeClr>
          </a:solidFill>
          <a:ln>
            <a:noFill/>
          </a:ln>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4">
              <a:lumMod val="50000"/>
            </a:schemeClr>
          </a:solidFill>
          <a:ln>
            <a:noFill/>
          </a:ln>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4">
              <a:lumMod val="50000"/>
            </a:schemeClr>
          </a:solidFill>
          <a:ln>
            <a:noFill/>
          </a:ln>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1291151875"/>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3991512247"/>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4402535"/>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423546889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2 Gray">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99115">
                      <a:schemeClr val="tx1"/>
                    </a:gs>
                    <a:gs pos="87611">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517065"/>
          </a:xfrm>
        </p:spPr>
        <p:txBody>
          <a:bodyPr/>
          <a:lstStyle>
            <a:lvl1pPr marL="0" indent="0">
              <a:buNone/>
              <a:defRPr sz="2400">
                <a:gradFill>
                  <a:gsLst>
                    <a:gs pos="14159">
                      <a:schemeClr val="tx1"/>
                    </a:gs>
                    <a:gs pos="31000">
                      <a:schemeClr val="tx1"/>
                    </a:gs>
                  </a:gsLst>
                  <a:lin ang="5400000" scaled="0"/>
                </a:gradFill>
                <a:latin typeface="+mn-lt"/>
              </a:defRPr>
            </a:lvl1pPr>
            <a:lvl2pPr>
              <a:defRPr sz="2400">
                <a:gradFill>
                  <a:gsLst>
                    <a:gs pos="5224">
                      <a:srgbClr val="FFFFFF"/>
                    </a:gs>
                    <a:gs pos="31000">
                      <a:srgbClr val="FFFFFF"/>
                    </a:gs>
                  </a:gsLst>
                  <a:lin ang="5400000" scaled="0"/>
                </a:gradFill>
              </a:defRPr>
            </a:lvl2pPr>
            <a:lvl3pPr>
              <a:defRPr sz="2400">
                <a:gradFill>
                  <a:gsLst>
                    <a:gs pos="5224">
                      <a:srgbClr val="FFFFFF"/>
                    </a:gs>
                    <a:gs pos="31000">
                      <a:srgbClr val="FFFFFF"/>
                    </a:gs>
                  </a:gsLst>
                  <a:lin ang="5400000" scaled="0"/>
                </a:gradFill>
              </a:defRPr>
            </a:lvl3pPr>
            <a:lvl4pPr>
              <a:defRPr sz="2400">
                <a:gradFill>
                  <a:gsLst>
                    <a:gs pos="5224">
                      <a:srgbClr val="FFFFFF"/>
                    </a:gs>
                    <a:gs pos="31000">
                      <a:srgbClr val="FFFFFF"/>
                    </a:gs>
                  </a:gsLst>
                  <a:lin ang="5400000" scaled="0"/>
                </a:gradFill>
              </a:defRPr>
            </a:lvl4pPr>
            <a:lvl5pPr>
              <a:defRPr sz="2400">
                <a:gradFill>
                  <a:gsLst>
                    <a:gs pos="5224">
                      <a:srgbClr val="FFFFFF"/>
                    </a:gs>
                    <a:gs pos="31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160361863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59056615"/>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amp; Content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4110011199"/>
      </p:ext>
    </p:extLst>
  </p:cSld>
  <p:clrMapOvr>
    <a:masterClrMapping/>
  </p:clrMapOvr>
  <p:transition>
    <p:fade/>
  </p:transition>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1_Title &amp; Content Purpl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227168406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Title Only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4128841800"/>
      </p:ext>
    </p:extLst>
  </p:cSld>
  <p:clrMapOvr>
    <a:masterClrMapping/>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539379637"/>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722734778"/>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553692024"/>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6614342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userDrawn="1">
  <p:cSld name="Title Slide Blue">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38532970"/>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Title Slide Blue">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8968773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Content 2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85821">
                      <a:schemeClr val="tx1"/>
                    </a:gs>
                    <a:gs pos="61194">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517065"/>
          </a:xfrm>
        </p:spPr>
        <p:txBody>
          <a:bodyPr/>
          <a:lstStyle>
            <a:lvl1pPr marL="0" indent="0">
              <a:buNone/>
              <a:defRPr sz="2400">
                <a:gradFill>
                  <a:gsLst>
                    <a:gs pos="54867">
                      <a:schemeClr val="tx1"/>
                    </a:gs>
                    <a:gs pos="31000">
                      <a:schemeClr val="tx1"/>
                    </a:gs>
                  </a:gsLst>
                  <a:lin ang="5400000" scaled="0"/>
                </a:gradFill>
                <a:latin typeface="+mn-lt"/>
              </a:defRPr>
            </a:lvl1pPr>
            <a:lvl2pPr>
              <a:defRPr sz="2400">
                <a:gradFill>
                  <a:gsLst>
                    <a:gs pos="5224">
                      <a:srgbClr val="FFFFFF"/>
                    </a:gs>
                    <a:gs pos="31000">
                      <a:srgbClr val="FFFFFF"/>
                    </a:gs>
                  </a:gsLst>
                  <a:lin ang="5400000" scaled="0"/>
                </a:gradFill>
              </a:defRPr>
            </a:lvl2pPr>
            <a:lvl3pPr>
              <a:defRPr sz="2400">
                <a:gradFill>
                  <a:gsLst>
                    <a:gs pos="5224">
                      <a:srgbClr val="FFFFFF"/>
                    </a:gs>
                    <a:gs pos="31000">
                      <a:srgbClr val="FFFFFF"/>
                    </a:gs>
                  </a:gsLst>
                  <a:lin ang="5400000" scaled="0"/>
                </a:gradFill>
              </a:defRPr>
            </a:lvl3pPr>
            <a:lvl4pPr>
              <a:defRPr sz="2400">
                <a:gradFill>
                  <a:gsLst>
                    <a:gs pos="5224">
                      <a:srgbClr val="FFFFFF"/>
                    </a:gs>
                    <a:gs pos="31000">
                      <a:srgbClr val="FFFFFF"/>
                    </a:gs>
                  </a:gsLst>
                  <a:lin ang="5400000" scaled="0"/>
                </a:gradFill>
              </a:defRPr>
            </a:lvl4pPr>
            <a:lvl5pPr>
              <a:defRPr sz="2400">
                <a:gradFill>
                  <a:gsLst>
                    <a:gs pos="5224">
                      <a:srgbClr val="FFFFFF"/>
                    </a:gs>
                    <a:gs pos="31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339942973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Title Box &amp; Photo">
    <p:bg bwMode="ltGray">
      <p:bgPr>
        <a:solidFill>
          <a:schemeClr val="accent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164707078"/>
      </p:ext>
    </p:extLst>
  </p:cSld>
  <p:clrMapOvr>
    <a:masterClrMapping/>
  </p:clrMapOvr>
  <p:transition>
    <p:fade/>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nk Blue">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4773943"/>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2644316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Small 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1494563087"/>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Section Title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95370961"/>
      </p:ext>
    </p:extLst>
  </p:cSld>
  <p:clrMapOvr>
    <a:masterClrMapping/>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Title &amp; 8 Categories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rgbClr val="00188F"/>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3393262334"/>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200763401"/>
      </p:ext>
    </p:extLst>
  </p:cSld>
  <p:clrMapOvr>
    <a:masterClrMapping/>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45317181"/>
      </p:ext>
    </p:extLst>
  </p:cSld>
  <p:clrMapOvr>
    <a:masterClrMapping/>
  </p:clrMapOvr>
  <p:transition>
    <p:fade/>
  </p:transition>
  <p:timing>
    <p:tnLst>
      <p:par>
        <p:cTn id="1" dur="indefinite" restart="never" nodeType="tmRoot"/>
      </p:par>
    </p:tnLst>
  </p:timing>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98616248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4022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61957897"/>
      </p:ext>
    </p:extLst>
  </p:cSld>
  <p:clrMapOvr>
    <a:masterClrMapping/>
  </p:clrMapOvr>
  <p:transition>
    <p:fade/>
  </p:transition>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mp;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2812920424"/>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407443395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94489580"/>
      </p:ext>
    </p:extLst>
  </p:cSld>
  <p:clrMapOvr>
    <a:masterClrMapping/>
  </p:clrMapOvr>
  <p:transition>
    <p:fade/>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Only">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465955030"/>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51570423"/>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68136677"/>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42050631"/>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1064822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userDrawn="1">
  <p:cSld name="Title &amp; 8 Categories">
    <p:bg bwMode="ltGray">
      <p:bgRef idx="1001">
        <a:schemeClr val="bg1"/>
      </p:bgRef>
    </p:bg>
    <p:spTree>
      <p:nvGrpSpPr>
        <p:cNvPr id="1" name=""/>
        <p:cNvGrpSpPr/>
        <p:nvPr/>
      </p:nvGrpSpPr>
      <p:grpSpPr>
        <a:xfrm>
          <a:off x="0" y="0"/>
          <a:ext cx="0" cy="0"/>
          <a:chOff x="0" y="0"/>
          <a:chExt cx="0" cy="0"/>
        </a:xfrm>
      </p:grpSpPr>
      <p:sp>
        <p:nvSpPr>
          <p:cNvPr id="10" name="Text Placeholder 4"/>
          <p:cNvSpPr>
            <a:spLocks noGrp="1"/>
          </p:cNvSpPr>
          <p:nvPr>
            <p:ph type="body" sz="quarter" idx="10"/>
          </p:nvPr>
        </p:nvSpPr>
        <p:spPr>
          <a:xfrm>
            <a:off x="274819" y="276986"/>
            <a:ext cx="6400614" cy="654538"/>
          </a:xfrm>
          <a:prstGeom prst="rect">
            <a:avLst/>
          </a:prstGeom>
        </p:spPr>
        <p:txBody>
          <a:bodyPr lIns="182880" tIns="146304" rIns="182880" bIns="146304" anchor="t" anchorCtr="0">
            <a:noAutofit/>
          </a:bodyPr>
          <a:lstStyle>
            <a:lvl1pPr marL="0" indent="0">
              <a:lnSpc>
                <a:spcPts val="2800"/>
              </a:lnSpc>
              <a:spcBef>
                <a:spcPts val="0"/>
              </a:spcBef>
              <a:buFontTx/>
              <a:buNone/>
              <a:defRPr sz="2400">
                <a:gradFill>
                  <a:gsLst>
                    <a:gs pos="46903">
                      <a:schemeClr val="tx1"/>
                    </a:gs>
                    <a:gs pos="83000">
                      <a:schemeClr val="tx1"/>
                    </a:gs>
                  </a:gsLst>
                  <a:lin ang="5400000" scaled="0"/>
                </a:gradFill>
                <a:latin typeface="+mj-lt"/>
              </a:defRPr>
            </a:lvl1pPr>
            <a:lvl2pPr marL="342867" indent="0">
              <a:buFontTx/>
              <a:buNone/>
              <a:defRPr sz="2400">
                <a:latin typeface="Segoe Pro Light"/>
              </a:defRPr>
            </a:lvl2pPr>
            <a:lvl3pPr marL="571444" indent="0">
              <a:buFontTx/>
              <a:buNone/>
              <a:defRPr sz="2400">
                <a:latin typeface="Segoe Pro Light"/>
              </a:defRPr>
            </a:lvl3pPr>
            <a:lvl4pPr marL="800021" indent="0">
              <a:buFontTx/>
              <a:buNone/>
              <a:defRPr sz="2400">
                <a:latin typeface="Segoe Pro Light"/>
              </a:defRPr>
            </a:lvl4pPr>
            <a:lvl5pPr marL="1028598" indent="0">
              <a:buFontTx/>
              <a:buNone/>
              <a:defRPr sz="2400">
                <a:latin typeface="Segoe Pro Light"/>
              </a:defRPr>
            </a:lvl5pPr>
          </a:lstStyle>
          <a:p>
            <a:pPr lvl="0"/>
            <a:r>
              <a:rPr lang="en-US" smtClean="0"/>
              <a:t>Click to edit Master text styles</a:t>
            </a:r>
          </a:p>
        </p:txBody>
      </p:sp>
      <p:sp>
        <p:nvSpPr>
          <p:cNvPr id="9" name="Text Placeholder 26"/>
          <p:cNvSpPr>
            <a:spLocks noGrp="1"/>
          </p:cNvSpPr>
          <p:nvPr>
            <p:ph type="body" sz="quarter" idx="38" hasCustomPrompt="1"/>
          </p:nvPr>
        </p:nvSpPr>
        <p:spPr>
          <a:xfrm>
            <a:off x="278045" y="4137018"/>
            <a:ext cx="2743200" cy="2560671"/>
          </a:xfrm>
          <a:prstGeom prst="rect">
            <a:avLst/>
          </a:prstGeom>
          <a:solidFill>
            <a:srgbClr val="00188F"/>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1" name="Text Placeholder 26"/>
          <p:cNvSpPr>
            <a:spLocks noGrp="1"/>
          </p:cNvSpPr>
          <p:nvPr>
            <p:ph type="body" sz="quarter" idx="39" hasCustomPrompt="1"/>
          </p:nvPr>
        </p:nvSpPr>
        <p:spPr>
          <a:xfrm>
            <a:off x="3143336"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2" name="Text Placeholder 26"/>
          <p:cNvSpPr>
            <a:spLocks noGrp="1"/>
          </p:cNvSpPr>
          <p:nvPr>
            <p:ph type="body" sz="quarter" idx="41" hasCustomPrompt="1"/>
          </p:nvPr>
        </p:nvSpPr>
        <p:spPr>
          <a:xfrm>
            <a:off x="8873347"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3" name="Text Placeholder 26"/>
          <p:cNvSpPr>
            <a:spLocks noGrp="1"/>
          </p:cNvSpPr>
          <p:nvPr>
            <p:ph type="body" sz="quarter" idx="42" hasCustomPrompt="1"/>
          </p:nvPr>
        </p:nvSpPr>
        <p:spPr>
          <a:xfrm>
            <a:off x="6008341"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22124">
                      <a:srgbClr val="FFFFFF"/>
                    </a:gs>
                    <a:gs pos="46903">
                      <a:srgbClr val="FFFFFF"/>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4" name="Text Placeholder 26"/>
          <p:cNvSpPr>
            <a:spLocks noGrp="1"/>
          </p:cNvSpPr>
          <p:nvPr>
            <p:ph type="body" sz="quarter" idx="29" hasCustomPrompt="1"/>
          </p:nvPr>
        </p:nvSpPr>
        <p:spPr>
          <a:xfrm>
            <a:off x="278045" y="1274472"/>
            <a:ext cx="2743200"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5" name="Text Placeholder 26"/>
          <p:cNvSpPr>
            <a:spLocks noGrp="1"/>
          </p:cNvSpPr>
          <p:nvPr>
            <p:ph type="body" sz="quarter" idx="30" hasCustomPrompt="1"/>
          </p:nvPr>
        </p:nvSpPr>
        <p:spPr>
          <a:xfrm>
            <a:off x="3143251" y="1274472"/>
            <a:ext cx="2742914"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6" name="Text Placeholder 26"/>
          <p:cNvSpPr>
            <a:spLocks noGrp="1"/>
          </p:cNvSpPr>
          <p:nvPr>
            <p:ph type="body" sz="quarter" idx="32" hasCustomPrompt="1"/>
          </p:nvPr>
        </p:nvSpPr>
        <p:spPr>
          <a:xfrm>
            <a:off x="6008171" y="1274472"/>
            <a:ext cx="2742914"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17" name="Text Placeholder 26"/>
          <p:cNvSpPr>
            <a:spLocks noGrp="1"/>
          </p:cNvSpPr>
          <p:nvPr>
            <p:ph type="body" sz="quarter" idx="33" hasCustomPrompt="1"/>
          </p:nvPr>
        </p:nvSpPr>
        <p:spPr>
          <a:xfrm>
            <a:off x="8873092" y="1274472"/>
            <a:ext cx="2742914" cy="2743200"/>
          </a:xfrm>
          <a:prstGeom prst="rect">
            <a:avLst/>
          </a:prstGeom>
          <a:solidFill>
            <a:schemeClr val="bg2"/>
          </a:solidFill>
        </p:spPr>
        <p:txBody>
          <a:bodyPr lIns="182880" tIns="146304" rIns="182880" bIns="146304">
            <a:noAutofit/>
          </a:bodyPr>
          <a:lstStyle>
            <a:lvl1pPr marL="0" indent="0">
              <a:lnSpc>
                <a:spcPct val="90000"/>
              </a:lnSpc>
              <a:buFontTx/>
              <a:buNone/>
              <a:defRPr sz="2400">
                <a:gradFill>
                  <a:gsLst>
                    <a:gs pos="46903">
                      <a:schemeClr val="tx1"/>
                    </a:gs>
                    <a:gs pos="83000">
                      <a:schemeClr val="tx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11107388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7279193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Photo &amp; Content Only">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0" y="-1"/>
            <a:ext cx="6002338" cy="6994525"/>
          </a:xfrm>
        </p:spPr>
        <p:txBody>
          <a:bodyPr/>
          <a:lstStyle>
            <a:lvl1pPr marL="0" indent="0">
              <a:buNone/>
              <a:defRPr/>
            </a:lvl1pPr>
          </a:lstStyle>
          <a:p>
            <a:r>
              <a:rPr lang="en-US" dirty="0" smtClean="0"/>
              <a:t>Click icon to add picture</a:t>
            </a:r>
            <a:endParaRPr lang="en-US" dirty="0"/>
          </a:p>
        </p:txBody>
      </p:sp>
      <p:sp>
        <p:nvSpPr>
          <p:cNvPr id="6" name="Content Placeholder 5"/>
          <p:cNvSpPr>
            <a:spLocks noGrp="1"/>
          </p:cNvSpPr>
          <p:nvPr>
            <p:ph sz="quarter" idx="10"/>
          </p:nvPr>
        </p:nvSpPr>
        <p:spPr>
          <a:xfrm>
            <a:off x="5761038" y="1211263"/>
            <a:ext cx="6400800" cy="600164"/>
          </a:xfrm>
        </p:spPr>
        <p:txBody>
          <a:bodyPr/>
          <a:lstStyle>
            <a:lvl1pPr marL="0" indent="0">
              <a:buNone/>
              <a:defRPr sz="3000"/>
            </a:lvl1pPr>
          </a:lstStyle>
          <a:p>
            <a:pPr lvl="0"/>
            <a:r>
              <a:rPr lang="en-US" smtClean="0"/>
              <a:t>Click to edit Master text styles</a:t>
            </a:r>
          </a:p>
        </p:txBody>
      </p:sp>
    </p:spTree>
    <p:extLst>
      <p:ext uri="{BB962C8B-B14F-4D97-AF65-F5344CB8AC3E}">
        <p14:creationId xmlns:p14="http://schemas.microsoft.com/office/powerpoint/2010/main" val="2354108573"/>
      </p:ext>
    </p:extLst>
  </p:cSld>
  <p:clrMapOvr>
    <a:masterClrMapping/>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4164150419"/>
      </p:ext>
    </p:extLst>
  </p:cSld>
  <p:clrMapOvr>
    <a:masterClrMapping/>
  </p:clrMapOvr>
  <p:transition>
    <p:fade/>
  </p:transition>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1119956378"/>
      </p:ext>
    </p:extLst>
  </p:cSld>
  <p:clrMapOvr>
    <a:masterClrMapping/>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75864699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4213714287"/>
      </p:ext>
    </p:extLst>
  </p:cSld>
  <p:clrMapOvr>
    <a:masterClrMapping/>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896676789"/>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1"/>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623391374"/>
      </p:ext>
    </p:extLst>
  </p:cSld>
  <p:clrMapOvr>
    <a:masterClrMapping/>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3231513535"/>
      </p:ext>
    </p:extLst>
  </p:cSld>
  <p:clrMapOvr>
    <a:masterClrMapping/>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7014058"/>
      </p:ext>
    </p:extLst>
  </p:cSld>
  <p:clrMapOvr>
    <a:masterClrMapping/>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9656488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822532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Only">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276977059"/>
      </p:ext>
    </p:extLst>
  </p:cSld>
  <p:clrMapOvr>
    <a:masterClrMapping/>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244886251"/>
      </p:ext>
    </p:extLst>
  </p:cSld>
  <p:clrMapOvr>
    <a:masterClrMapping/>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25147762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99917935"/>
      </p:ext>
    </p:extLst>
  </p:cSld>
  <p:clrMapOvr>
    <a:masterClrMapping/>
  </p:clrMapOvr>
  <p:transition>
    <p:fade/>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03974139"/>
      </p:ext>
    </p:extLst>
  </p:cSld>
  <p:clrMapOvr>
    <a:masterClrMapping/>
  </p:clrMapOvr>
  <p:transition>
    <p:fade/>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25258506"/>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843964790"/>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11715517"/>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3530356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02158639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062628613"/>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itle Only_subtitle">
    <p:bg bwMode="gray">
      <p:bgRef idx="1001">
        <a:schemeClr val="bg1"/>
      </p:bgRef>
    </p:bg>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320" y="1044506"/>
            <a:ext cx="11888787" cy="517065"/>
          </a:xfrm>
        </p:spPr>
        <p:txBody>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lang="en-US" sz="2400" kern="1200" spc="0" baseline="0" dirty="0" smtClean="0">
                <a:gradFill>
                  <a:gsLst>
                    <a:gs pos="1250">
                      <a:schemeClr val="tx1"/>
                    </a:gs>
                    <a:gs pos="100000">
                      <a:schemeClr val="tx1"/>
                    </a:gs>
                  </a:gsLst>
                  <a:lin ang="5400000" scaled="0"/>
                </a:gradFill>
                <a:latin typeface="+mj-lt"/>
                <a:ea typeface="+mn-ea"/>
                <a:cs typeface="+mn-cs"/>
              </a:defRPr>
            </a:lvl1pPr>
            <a:lvl4pPr>
              <a:defRPr lang="en-US" sz="2400" kern="1200" spc="0" baseline="0" dirty="0" smtClean="0">
                <a:gradFill>
                  <a:gsLst>
                    <a:gs pos="1250">
                      <a:schemeClr val="tx1"/>
                    </a:gs>
                    <a:gs pos="100000">
                      <a:schemeClr val="tx1"/>
                    </a:gs>
                  </a:gsLst>
                  <a:lin ang="5400000" scaled="0"/>
                </a:gradFill>
                <a:latin typeface="+mj-lt"/>
                <a:ea typeface="+mn-ea"/>
                <a:cs typeface="+mn-cs"/>
              </a:defRPr>
            </a:lvl4pPr>
          </a:lstStyle>
          <a:p>
            <a:pPr lvl="0"/>
            <a:r>
              <a:rPr lang="en-US" dirty="0" smtClean="0"/>
              <a:t>Click to edit Master text styles</a:t>
            </a:r>
            <a:endParaRPr lang="en-US" dirty="0"/>
          </a:p>
        </p:txBody>
      </p:sp>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010541360"/>
      </p:ext>
    </p:extLst>
  </p:cSld>
  <p:clrMapOvr>
    <a:masterClrMapping/>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421515"/>
      </p:ext>
    </p:extLst>
  </p:cSld>
  <p:clrMapOvr>
    <a:masterClrMapping/>
  </p:clrMapOvr>
  <p:transition>
    <p:fade/>
  </p:transition>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7084730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1402717316"/>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71579632"/>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1"/>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1583968444"/>
      </p:ext>
    </p:extLst>
  </p:cSld>
  <p:clrMapOvr>
    <a:masterClrMapping/>
  </p:clrMapOvr>
  <p:transition>
    <p:fade/>
  </p:transition>
  <p:timing>
    <p:tnLst>
      <p:par>
        <p:cTn id="1" dur="indefinite" restart="never" nodeType="tmRoot"/>
      </p:par>
    </p:tnLst>
  </p:timing>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628530857"/>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701606433"/>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223536372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275932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701190787"/>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mall Title &amp; Conten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38"/>
            <a:ext cx="9144000" cy="683264"/>
          </a:xfrm>
        </p:spPr>
        <p:txBody>
          <a:bodyPr/>
          <a:lstStyle>
            <a:lvl1pPr marL="0" indent="0">
              <a:buNone/>
              <a:defRPr sz="3600"/>
            </a:lvl1pPr>
            <a:lvl2pPr>
              <a:defRPr sz="3600"/>
            </a:lvl2pPr>
            <a:lvl3pPr>
              <a:defRPr sz="3600"/>
            </a:lvl3pPr>
            <a:lvl4pPr>
              <a:defRPr sz="3600"/>
            </a:lvl4pPr>
            <a:lvl5pPr>
              <a:defRPr sz="3600"/>
            </a:lvl5pPr>
          </a:lstStyle>
          <a:p>
            <a:pPr lvl="0"/>
            <a:r>
              <a:rPr lang="en-US" smtClean="0"/>
              <a:t>Click to edit Master text styles</a:t>
            </a:r>
          </a:p>
        </p:txBody>
      </p:sp>
    </p:spTree>
    <p:extLst>
      <p:ext uri="{BB962C8B-B14F-4D97-AF65-F5344CB8AC3E}">
        <p14:creationId xmlns:p14="http://schemas.microsoft.com/office/powerpoint/2010/main" val="2041885242"/>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26782039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448707873"/>
      </p:ext>
    </p:extLst>
  </p:cSld>
  <p:clrMapOvr>
    <a:masterClrMapping/>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560123997"/>
      </p:ext>
    </p:extLst>
  </p:cSld>
  <p:clrMapOvr>
    <a:masterClrMapping/>
  </p:clrMapOvr>
  <p:transition>
    <p:fade/>
  </p:transition>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63775580"/>
      </p:ext>
    </p:extLst>
  </p:cSld>
  <p:clrMapOvr>
    <a:masterClrMapping/>
  </p:clrMapOvr>
  <p:transition>
    <p:fade/>
  </p:transition>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121741223"/>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948909777"/>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109433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95764324"/>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3539566907"/>
      </p:ext>
    </p:extLst>
  </p:cSld>
  <p:clrMapOvr>
    <a:masterClrMapping/>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629747"/>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Content box">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3657600" cy="433965"/>
          </a:xfrm>
        </p:spPr>
        <p:txBody>
          <a:bodyPr/>
          <a:lstStyle>
            <a:lvl1pPr marL="0" indent="0">
              <a:buNone/>
              <a:defRPr sz="1800">
                <a:latin typeface="+mn-lt"/>
              </a:defRPr>
            </a:lvl1pPr>
            <a:lvl2pPr>
              <a:defRPr sz="1800"/>
            </a:lvl2pPr>
            <a:lvl3pPr>
              <a:defRPr sz="1800"/>
            </a:lvl3pPr>
            <a:lvl4pPr>
              <a:defRPr sz="1800"/>
            </a:lvl4pPr>
            <a:lvl5pPr>
              <a:defRPr sz="1800"/>
            </a:lvl5pPr>
          </a:lstStyle>
          <a:p>
            <a:pPr lvl="0"/>
            <a:r>
              <a:rPr lang="en-US" smtClean="0"/>
              <a:t>Click to edit Master text styles</a:t>
            </a:r>
          </a:p>
        </p:txBody>
      </p:sp>
    </p:spTree>
    <p:extLst>
      <p:ext uri="{BB962C8B-B14F-4D97-AF65-F5344CB8AC3E}">
        <p14:creationId xmlns:p14="http://schemas.microsoft.com/office/powerpoint/2010/main" val="1336828959"/>
      </p:ext>
    </p:extLst>
  </p:cSld>
  <p:clrMapOvr>
    <a:masterClrMapping/>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5889045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4282798338"/>
      </p:ext>
    </p:extLst>
  </p:cSld>
  <p:clrMapOvr>
    <a:masterClrMapping/>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155680834"/>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1"/>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2197157519"/>
      </p:ext>
    </p:extLst>
  </p:cSld>
  <p:clrMapOvr>
    <a:masterClrMapping/>
  </p:clrMapOvr>
  <p:transition>
    <p:fade/>
  </p:transition>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387404599"/>
      </p:ext>
    </p:extLst>
  </p:cSld>
  <p:clrMapOvr>
    <a:masterClrMapping/>
  </p:clrMapOvr>
  <p:transition>
    <p:fade/>
  </p:transition>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46756463"/>
      </p:ext>
    </p:extLst>
  </p:cSld>
  <p:clrMapOvr>
    <a:masterClrMapping/>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09117702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7638669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3050137229"/>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239314597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mp; photo">
    <p:bg bwMode="ltGray">
      <p:bgRef idx="1001">
        <a:schemeClr val="bg1"/>
      </p:bgRef>
    </p:bg>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0"/>
            <a:ext cx="12436475" cy="6994525"/>
          </a:xfrm>
        </p:spPr>
        <p:txBody>
          <a:bodyPr/>
          <a:lstStyle/>
          <a:p>
            <a:r>
              <a:rPr lang="en-US" dirty="0" smtClean="0"/>
              <a:t>Click icon to add picture</a:t>
            </a:r>
            <a:endParaRPr lang="en-US" dirty="0"/>
          </a:p>
        </p:txBody>
      </p:sp>
      <p:sp>
        <p:nvSpPr>
          <p:cNvPr id="2" name="Title 1"/>
          <p:cNvSpPr>
            <a:spLocks noGrp="1"/>
          </p:cNvSpPr>
          <p:nvPr>
            <p:ph type="title"/>
          </p:nvPr>
        </p:nvSpPr>
        <p:spPr/>
        <p:txBody>
          <a:bodyPr/>
          <a:lstStyle>
            <a:lvl1pPr>
              <a:defRPr sz="4800">
                <a:gradFill>
                  <a:gsLst>
                    <a:gs pos="69027">
                      <a:schemeClr val="tx1"/>
                    </a:gs>
                    <a:gs pos="22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141639646"/>
      </p:ext>
    </p:extLst>
  </p:cSld>
  <p:clrMapOvr>
    <a:masterClrMapping/>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2868249396"/>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954709886"/>
      </p:ext>
    </p:extLst>
  </p:cSld>
  <p:clrMapOvr>
    <a:masterClrMapping/>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657063378"/>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780977867"/>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911341115"/>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035962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0418331"/>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2023279152"/>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05336373"/>
      </p:ext>
    </p:extLst>
  </p:cSld>
  <p:clrMapOvr>
    <a:masterClrMapping/>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9257052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3"/>
          </p:nvPr>
        </p:nvSpPr>
        <p:spPr>
          <a:xfrm>
            <a:off x="0" y="-1"/>
            <a:ext cx="12436475" cy="6994525"/>
          </a:xfrm>
        </p:spPr>
        <p:txBody>
          <a:bodyPr/>
          <a:lstStyle>
            <a:lvl1pPr marL="0" indent="0">
              <a:buNone/>
              <a:defRPr/>
            </a:lvl1pPr>
          </a:lstStyle>
          <a:p>
            <a:r>
              <a:rPr lang="en-US" dirty="0" smtClean="0"/>
              <a:t>Click icon to add picture</a:t>
            </a:r>
            <a:endParaRPr lang="en-US" dirty="0"/>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8530"/>
          <a:stretch/>
        </p:blipFill>
        <p:spPr>
          <a:xfrm>
            <a:off x="262937" y="832966"/>
            <a:ext cx="11910600" cy="5876623"/>
          </a:xfrm>
          <a:prstGeom prst="rect">
            <a:avLst/>
          </a:prstGeom>
          <a:noFill/>
          <a:ln>
            <a:noFill/>
          </a:ln>
        </p:spPr>
      </p:pic>
      <p:sp>
        <p:nvSpPr>
          <p:cNvPr id="5" name="Text Placeholder 4"/>
          <p:cNvSpPr>
            <a:spLocks noGrp="1"/>
          </p:cNvSpPr>
          <p:nvPr>
            <p:ph type="body" sz="quarter" idx="12" hasCustomPrompt="1"/>
          </p:nvPr>
        </p:nvSpPr>
        <p:spPr>
          <a:xfrm>
            <a:off x="276540" y="3954457"/>
            <a:ext cx="5197379" cy="1018969"/>
          </a:xfrm>
          <a:noFill/>
        </p:spPr>
        <p:txBody>
          <a:bodyPr lIns="182880" tIns="146304" rIns="182880" bIns="146304">
            <a:noAutofit/>
          </a:bodyPr>
          <a:lstStyle>
            <a:lvl1pPr marL="0" indent="0">
              <a:spcBef>
                <a:spcPts val="0"/>
              </a:spcBef>
              <a:buNone/>
              <a:defRPr sz="3600" spc="0" baseline="0">
                <a:gradFill>
                  <a:gsLst>
                    <a:gs pos="7965">
                      <a:schemeClr val="tx1"/>
                    </a:gs>
                    <a:gs pos="8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5187450" cy="1828800"/>
          </a:xfrm>
          <a:noFill/>
        </p:spPr>
        <p:txBody>
          <a:bodyPr lIns="146304" tIns="91440" rIns="146304" bIns="91440" anchor="t" anchorCtr="0"/>
          <a:lstStyle>
            <a:lvl1pPr>
              <a:defRPr sz="6000" spc="-100" baseline="0">
                <a:gradFill>
                  <a:gsLst>
                    <a:gs pos="7965">
                      <a:schemeClr val="tx1"/>
                    </a:gs>
                    <a:gs pos="8000">
                      <a:schemeClr val="tx1"/>
                    </a:gs>
                  </a:gsLst>
                  <a:lin ang="5400000" scaled="0"/>
                </a:gradFill>
              </a:defRPr>
            </a:lvl1pPr>
          </a:lstStyle>
          <a:p>
            <a:r>
              <a:rPr lang="en-US" dirty="0" smtClean="0"/>
              <a:t>Presentation title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16749" t="685"/>
          <a:stretch/>
        </p:blipFill>
        <p:spPr>
          <a:xfrm>
            <a:off x="2257797" y="328910"/>
            <a:ext cx="9915740" cy="6380679"/>
          </a:xfrm>
          <a:prstGeom prst="rect">
            <a:avLst/>
          </a:prstGeom>
          <a:noFill/>
          <a:ln>
            <a:noFill/>
          </a:ln>
        </p:spPr>
      </p:pic>
    </p:spTree>
    <p:extLst>
      <p:ext uri="{BB962C8B-B14F-4D97-AF65-F5344CB8AC3E}">
        <p14:creationId xmlns:p14="http://schemas.microsoft.com/office/powerpoint/2010/main" val="180694437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itle &amp; 4 Categories">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9564" cy="752093"/>
          </a:xfrm>
        </p:spPr>
        <p:txBody>
          <a:bodyPr/>
          <a:lstStyle>
            <a:lvl1pPr>
              <a:defRPr sz="3600"/>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040063"/>
            <a:ext cx="11887200" cy="517065"/>
          </a:xfrm>
        </p:spPr>
        <p:txBody>
          <a:bodyPr/>
          <a:lstStyle>
            <a:lvl1pPr marL="0" indent="0">
              <a:buNone/>
              <a:defRPr sz="2400"/>
            </a:lvl1pPr>
          </a:lstStyle>
          <a:p>
            <a:pPr lvl="0"/>
            <a:r>
              <a:rPr lang="en-US" smtClean="0"/>
              <a:t>Click to edit Master text styles</a:t>
            </a:r>
          </a:p>
        </p:txBody>
      </p:sp>
      <p:sp>
        <p:nvSpPr>
          <p:cNvPr id="6" name="Content Placeholder 5"/>
          <p:cNvSpPr>
            <a:spLocks noGrp="1"/>
          </p:cNvSpPr>
          <p:nvPr>
            <p:ph sz="quarter" idx="11"/>
          </p:nvPr>
        </p:nvSpPr>
        <p:spPr>
          <a:xfrm>
            <a:off x="274638"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
        <p:nvSpPr>
          <p:cNvPr id="7" name="Content Placeholder 5"/>
          <p:cNvSpPr>
            <a:spLocks noGrp="1"/>
          </p:cNvSpPr>
          <p:nvPr>
            <p:ph sz="quarter" idx="12"/>
          </p:nvPr>
        </p:nvSpPr>
        <p:spPr>
          <a:xfrm>
            <a:off x="3321740"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
        <p:nvSpPr>
          <p:cNvPr id="8" name="Content Placeholder 5"/>
          <p:cNvSpPr>
            <a:spLocks noGrp="1"/>
          </p:cNvSpPr>
          <p:nvPr>
            <p:ph sz="quarter" idx="13"/>
          </p:nvPr>
        </p:nvSpPr>
        <p:spPr>
          <a:xfrm>
            <a:off x="6368842"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
        <p:nvSpPr>
          <p:cNvPr id="9" name="Content Placeholder 5"/>
          <p:cNvSpPr>
            <a:spLocks noGrp="1"/>
          </p:cNvSpPr>
          <p:nvPr>
            <p:ph sz="quarter" idx="14"/>
          </p:nvPr>
        </p:nvSpPr>
        <p:spPr>
          <a:xfrm>
            <a:off x="9415945"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2912629929"/>
      </p:ext>
    </p:extLst>
  </p:cSld>
  <p:clrMapOvr>
    <a:masterClrMapping/>
  </p:clrMapOvr>
  <p:transition>
    <p:fade/>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1264444489"/>
      </p:ext>
    </p:extLst>
  </p:cSld>
  <p:clrMapOvr>
    <a:masterClrMapping/>
  </p:clrMapOvr>
  <p:transition>
    <p:fade/>
  </p:transition>
  <p:timing>
    <p:tnLst>
      <p:par>
        <p:cTn id="1" dur="indefinite" restart="never" nodeType="tmRoot"/>
      </p:par>
    </p:tnLst>
  </p:timing>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06578734"/>
      </p:ext>
    </p:extLst>
  </p:cSld>
  <p:clrMapOvr>
    <a:masterClrMapping/>
  </p:clrMapOvr>
  <p:transition>
    <p:fade/>
  </p:transition>
  <p:timing>
    <p:tnLst>
      <p:par>
        <p:cTn id="1" dur="indefinite" restart="never" nodeType="tmRoot"/>
      </p:par>
    </p:tnLst>
  </p:timing>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1"/>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1"/>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203455301"/>
      </p:ext>
    </p:extLst>
  </p:cSld>
  <p:clrMapOvr>
    <a:masterClrMapping/>
  </p:clrMapOvr>
  <p:transition>
    <p:fade/>
  </p:transition>
  <p:timing>
    <p:tnLst>
      <p:par>
        <p:cTn id="1" dur="indefinite" restart="never" nodeType="tmRoot"/>
      </p:par>
    </p:tnLst>
  </p:timing>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134850731"/>
      </p:ext>
    </p:extLst>
  </p:cSld>
  <p:clrMapOvr>
    <a:masterClrMapping/>
  </p:clrMapOvr>
  <p:transition>
    <p:fade/>
  </p:transition>
  <p:timing>
    <p:tnLst>
      <p:par>
        <p:cTn id="1" dur="indefinite" restart="never" nodeType="tmRoot"/>
      </p:par>
    </p:tnLst>
  </p:timing>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73571400"/>
      </p:ext>
    </p:extLst>
  </p:cSld>
  <p:clrMapOvr>
    <a:masterClrMapping/>
  </p:clrMapOvr>
  <p:transition>
    <p:fade/>
  </p:transition>
  <p:timing>
    <p:tnLst>
      <p:par>
        <p:cTn id="1" dur="indefinite" restart="never" nodeType="tmRoot"/>
      </p:par>
    </p:tnLst>
  </p:timing>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211431242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909168624"/>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4062901043"/>
      </p:ext>
    </p:extLst>
  </p:cSld>
  <p:clrMapOvr>
    <a:masterClrMapping/>
  </p:clrMapOvr>
  <p:transition>
    <p:fade/>
  </p:transition>
  <p:timing>
    <p:tnLst>
      <p:par>
        <p:cTn id="1" dur="indefinite" restart="never" nodeType="tmRoot"/>
      </p:par>
    </p:tnLst>
  </p:timing>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342034250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152306235"/>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itle &amp; Dark Content Box">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37"/>
            <a:ext cx="5486400" cy="5000626"/>
          </a:xfrm>
          <a:solidFill>
            <a:schemeClr val="accent1">
              <a:alpha val="90000"/>
            </a:schemeClr>
          </a:solidFill>
        </p:spPr>
        <p:txBody>
          <a:bodyPr lIns="182880" tIns="146304" rIns="182880" bIns="146304">
            <a:noAutofit/>
          </a:bodyPr>
          <a:lstStyle>
            <a:lvl1pPr marL="0" indent="0">
              <a:buNone/>
              <a:defRPr sz="2400">
                <a:gradFill>
                  <a:gsLst>
                    <a:gs pos="10619">
                      <a:schemeClr val="bg1"/>
                    </a:gs>
                    <a:gs pos="33000">
                      <a:schemeClr val="bg1"/>
                    </a:gs>
                  </a:gsLst>
                  <a:lin ang="5400000" scaled="0"/>
                </a:gradFill>
              </a:defRPr>
            </a:lvl1pPr>
            <a:lvl2pPr>
              <a:defRPr sz="2000"/>
            </a:lvl2pPr>
            <a:lvl3pPr>
              <a:defRPr sz="2000"/>
            </a:lvl3pPr>
            <a:lvl4pPr>
              <a:defRPr sz="1800"/>
            </a:lvl4pPr>
            <a:lvl5pPr>
              <a:defRPr sz="1800"/>
            </a:lvl5pPr>
          </a:lstStyle>
          <a:p>
            <a:pPr lvl="0"/>
            <a:r>
              <a:rPr lang="en-US" smtClean="0"/>
              <a:t>Click to edit Master text styles</a:t>
            </a:r>
          </a:p>
        </p:txBody>
      </p:sp>
    </p:spTree>
    <p:extLst>
      <p:ext uri="{BB962C8B-B14F-4D97-AF65-F5344CB8AC3E}">
        <p14:creationId xmlns:p14="http://schemas.microsoft.com/office/powerpoint/2010/main" val="3290819153"/>
      </p:ext>
    </p:extLst>
  </p:cSld>
  <p:clrMapOvr>
    <a:masterClrMapping/>
  </p:clrMapOvr>
  <p:transition>
    <p:fade/>
  </p:transition>
  <p:timing>
    <p:tnLst>
      <p:par>
        <p:cTn id="1" dur="indefinite" restart="never" nodeType="tmRoot"/>
      </p:par>
    </p:tnLst>
  </p:timing>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989306842"/>
      </p:ext>
    </p:extLst>
  </p:cSld>
  <p:clrMapOvr>
    <a:masterClrMapping/>
  </p:clrMapOvr>
  <p:transition>
    <p:fade/>
  </p:transition>
  <p:timing>
    <p:tnLst>
      <p:par>
        <p:cTn id="1" dur="indefinite" restart="never" nodeType="tmRoot"/>
      </p:par>
    </p:tnLst>
  </p:timing>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5639941"/>
      </p:ext>
    </p:extLst>
  </p:cSld>
  <p:clrMapOvr>
    <a:masterClrMapping/>
  </p:clrMapOvr>
  <p:transition>
    <p:fade/>
  </p:transition>
  <p:timing>
    <p:tnLst>
      <p:par>
        <p:cTn id="1" dur="indefinite" restart="never" nodeType="tmRoot"/>
      </p:par>
    </p:tnLst>
  </p:timing>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33160437"/>
      </p:ext>
    </p:extLst>
  </p:cSld>
  <p:clrMapOvr>
    <a:masterClrMapping/>
  </p:clrMapOvr>
  <p:transition>
    <p:fade/>
  </p:transition>
  <p:timing>
    <p:tnLst>
      <p:par>
        <p:cTn id="1" dur="indefinite" restart="never" nodeType="tmRoot"/>
      </p:par>
    </p:tnLst>
  </p:timing>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46037164"/>
      </p:ext>
    </p:extLst>
  </p:cSld>
  <p:clrMapOvr>
    <a:masterClrMapping/>
  </p:clrMapOvr>
  <p:transition>
    <p:fade/>
  </p:transition>
  <p:timing>
    <p:tnLst>
      <p:par>
        <p:cTn id="1" dur="indefinite" restart="never" nodeType="tmRoot"/>
      </p:par>
    </p:tnLst>
  </p:timing>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3653120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Title Slide Blue">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48619809"/>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Title Box &amp; Photo">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4278300970"/>
      </p:ext>
    </p:extLst>
  </p:cSld>
  <p:clrMapOvr>
    <a:masterClrMapping/>
  </p:clrMapOvr>
  <p:transition>
    <p:fade/>
  </p:transition>
  <p:timing>
    <p:tnLst>
      <p:par>
        <p:cTn id="1" dur="indefinite" restart="never" nodeType="tmRoot"/>
      </p:par>
    </p:tnLst>
  </p:timing>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Blank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8085659"/>
      </p:ext>
    </p:extLst>
  </p:cSld>
  <p:clrMapOvr>
    <a:masterClrMapping/>
  </p:clrMapOvr>
  <p:transition>
    <p:fade/>
  </p:transition>
  <p:timing>
    <p:tnLst>
      <p:par>
        <p:cTn id="1" dur="indefinite" restart="never" nodeType="tmRoot"/>
      </p:par>
    </p:tnLst>
  </p:timing>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0038371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Small Title Only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3591401164"/>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mall Title Only">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smtClean="0"/>
              <a:t>Click to edit Master title style</a:t>
            </a:r>
            <a:endParaRPr lang="en-US" dirty="0"/>
          </a:p>
        </p:txBody>
      </p:sp>
    </p:spTree>
    <p:extLst>
      <p:ext uri="{BB962C8B-B14F-4D97-AF65-F5344CB8AC3E}">
        <p14:creationId xmlns:p14="http://schemas.microsoft.com/office/powerpoint/2010/main" val="740400867"/>
      </p:ext>
    </p:extLst>
  </p:cSld>
  <p:clrMapOvr>
    <a:masterClrMapping/>
  </p:clrMapOvr>
  <p:transition>
    <p:fade/>
  </p:transition>
  <p:timing>
    <p:tnLst>
      <p:par>
        <p:cTn id="1" dur="indefinite" restart="never" nodeType="tmRoot"/>
      </p:par>
    </p:tnLst>
  </p:timing>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Section Title Blu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01426380"/>
      </p:ext>
    </p:extLst>
  </p:cSld>
  <p:clrMapOvr>
    <a:masterClrMapping/>
  </p:clrMapOvr>
  <p:transition>
    <p:fade/>
  </p:transition>
  <p:timing>
    <p:tnLst>
      <p:par>
        <p:cTn id="1" dur="indefinite" restart="never" nodeType="tmRoot"/>
      </p:par>
    </p:tnLst>
  </p:timing>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Title &amp; 8 Categories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5"/>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5"/>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5"/>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5"/>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2731394919"/>
      </p:ext>
    </p:extLst>
  </p:cSld>
  <p:clrMapOvr>
    <a:masterClrMapping/>
  </p:clrMapOvr>
  <p:transition>
    <p:fade/>
  </p:transition>
  <p:timing>
    <p:tnLst>
      <p:par>
        <p:cTn id="1" dur="indefinite" restart="never" nodeType="tmRoot"/>
      </p:par>
    </p:tnLst>
  </p:timing>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Title and Content 2">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967262280"/>
      </p:ext>
    </p:extLst>
  </p:cSld>
  <p:clrMapOvr>
    <a:masterClrMapping/>
  </p:clrMapOvr>
  <p:transition>
    <p:fade/>
  </p:transition>
  <p:timing>
    <p:tnLst>
      <p:par>
        <p:cTn id="1" dur="indefinite" restart="never" nodeType="tmRoot"/>
      </p:par>
    </p:tnLst>
  </p:timing>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51418600"/>
      </p:ext>
    </p:extLst>
  </p:cSld>
  <p:clrMapOvr>
    <a:masterClrMapping/>
  </p:clrMapOvr>
  <p:transition>
    <p:fade/>
  </p:transition>
  <p:timing>
    <p:tnLst>
      <p:par>
        <p:cTn id="1" dur="indefinite" restart="never" nodeType="tmRoot"/>
      </p:par>
    </p:tnLst>
  </p:timing>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300266953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1907286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Title &amp; Content Blu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776612325"/>
      </p:ext>
    </p:extLst>
  </p:cSld>
  <p:clrMapOvr>
    <a:masterClrMapping/>
  </p:clrMapOvr>
  <p:transition>
    <p:fade/>
  </p:transition>
  <p:timing>
    <p:tnLst>
      <p:par>
        <p:cTn id="1" dur="indefinite" restart="never" nodeType="tmRoot"/>
      </p:par>
    </p:tnLst>
  </p:timing>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18599747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Title Only Blue">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868673636"/>
      </p:ext>
    </p:extLst>
  </p:cSld>
  <p:clrMapOvr>
    <a:masterClrMapping/>
  </p:clrMapOvr>
  <p:transition>
    <p:fade/>
  </p:transition>
  <p:timing>
    <p:tnLst>
      <p:par>
        <p:cTn id="1" dur="indefinite" restart="never" nodeType="tmRoot"/>
      </p:par>
    </p:tnLst>
  </p:timing>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78481800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p:bg bwMode="gray">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5390026"/>
      </p:ext>
    </p:extLst>
  </p:cSld>
  <p:clrMapOvr>
    <a:masterClrMapping/>
  </p:clrMapOvr>
  <p:transition>
    <p:fade/>
  </p:transition>
  <p:timing>
    <p:tnLst>
      <p:par>
        <p:cTn id="1" dur="indefinite" restart="never" nodeType="tmRoot"/>
      </p:par>
    </p:tnLst>
  </p:timing>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Demo slide 2">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958413"/>
      </p:ext>
    </p:extLst>
  </p:cSld>
  <p:clrMapOvr>
    <a:masterClrMapping/>
  </p:clrMapOvr>
  <p:transition>
    <p:fade/>
  </p:transition>
  <p:timing>
    <p:tnLst>
      <p:par>
        <p:cTn id="1" dur="indefinite" restart="never" nodeType="tmRoot"/>
      </p:par>
    </p:tnLst>
  </p:timing>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97936895"/>
      </p:ext>
    </p:extLst>
  </p:cSld>
  <p:clrMapOvr>
    <a:masterClrMapping/>
  </p:clrMapOvr>
  <p:transition>
    <p:fade/>
  </p:transition>
  <p:timing>
    <p:tnLst>
      <p:par>
        <p:cTn id="1" dur="indefinite" restart="never" nodeType="tmRoot"/>
      </p:par>
    </p:tnLst>
  </p:timing>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Section Title Accent Color 1">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70469323"/>
      </p:ext>
    </p:extLst>
  </p:cSld>
  <p:clrMapOvr>
    <a:masterClrMapping/>
  </p:clrMapOvr>
  <p:transition>
    <p:fade/>
  </p:transition>
  <p:timing>
    <p:tnLst>
      <p:par>
        <p:cTn id="1" dur="indefinite" restart="never" nodeType="tmRoot"/>
      </p:par>
    </p:tnLst>
  </p:timing>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5547801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Walkin">
    <p:bg bwMode="gray">
      <p:bgPr>
        <a:solidFill>
          <a:srgbClr val="00000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407"/>
            <a:ext cx="12436475" cy="6993118"/>
          </a:xfrm>
          <a:prstGeom prst="rect">
            <a:avLst/>
          </a:prstGeom>
        </p:spPr>
      </p:pic>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71539" y="483677"/>
            <a:ext cx="1811112" cy="387966"/>
          </a:xfrm>
          <a:prstGeom prst="rect">
            <a:avLst/>
          </a:prstGeom>
        </p:spPr>
      </p:pic>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Tree>
    <p:extLst>
      <p:ext uri="{BB962C8B-B14F-4D97-AF65-F5344CB8AC3E}">
        <p14:creationId xmlns:p14="http://schemas.microsoft.com/office/powerpoint/2010/main" val="271233216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15937" r="3431" b="2608"/>
          <a:stretch/>
        </p:blipFill>
        <p:spPr>
          <a:xfrm>
            <a:off x="1" y="-7938"/>
            <a:ext cx="12466637" cy="7010400"/>
          </a:xfrm>
          <a:prstGeom prst="rect">
            <a:avLst/>
          </a:prstGeom>
        </p:spPr>
      </p:pic>
      <p:sp>
        <p:nvSpPr>
          <p:cNvPr id="19" name="Dark gradation top"/>
          <p:cNvSpPr/>
          <p:nvPr userDrawn="1"/>
        </p:nvSpPr>
        <p:spPr bwMode="gray">
          <a:xfrm>
            <a:off x="1" y="-7938"/>
            <a:ext cx="12348978" cy="6699372"/>
          </a:xfrm>
          <a:prstGeom prst="rect">
            <a:avLst/>
          </a:prstGeom>
          <a:gradFill flip="none" rotWithShape="1">
            <a:gsLst>
              <a:gs pos="0">
                <a:srgbClr val="000000">
                  <a:alpha val="7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0" name="Picture 9"/>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18" name="Rectangle 17"/>
          <p:cNvSpPr/>
          <p:nvPr userDrawn="1"/>
        </p:nvSpPr>
        <p:spPr bwMode="gray">
          <a:xfrm>
            <a:off x="274639" y="2125663"/>
            <a:ext cx="6019799" cy="3657600"/>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3051" y="2125662"/>
            <a:ext cx="6021387" cy="2103119"/>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274639" y="4228783"/>
            <a:ext cx="6019799" cy="1554478"/>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1" name="MS logo white"/>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262923975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5" name="Text Placeholder 4"/>
          <p:cNvSpPr>
            <a:spLocks noGrp="1"/>
          </p:cNvSpPr>
          <p:nvPr>
            <p:ph type="body" sz="quarter" idx="12" hasCustomPrompt="1"/>
          </p:nvPr>
        </p:nvSpPr>
        <p:spPr>
          <a:xfrm>
            <a:off x="276540" y="3954458"/>
            <a:ext cx="6399213" cy="1830388"/>
          </a:xfrm>
          <a:noFill/>
        </p:spPr>
        <p:txBody>
          <a:bodyPr lIns="146304" tIns="109728" rIns="146304" bIns="109728">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17165"/>
            <a:ext cx="8229535" cy="1837298"/>
          </a:xfrm>
          <a:noFill/>
        </p:spPr>
        <p:txBody>
          <a:bodyPr lIns="146304" tIns="91440" rIns="146304" bIns="91440" anchor="t" anchorCtr="0"/>
          <a:lstStyle>
            <a:lvl1pPr>
              <a:defRPr sz="5999"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58332" y="6182441"/>
            <a:ext cx="1552931" cy="332660"/>
          </a:xfrm>
          <a:prstGeom prst="rect">
            <a:avLst/>
          </a:prstGeom>
        </p:spPr>
      </p:pic>
    </p:spTree>
    <p:extLst>
      <p:ext uri="{BB962C8B-B14F-4D97-AF65-F5344CB8AC3E}">
        <p14:creationId xmlns:p14="http://schemas.microsoft.com/office/powerpoint/2010/main" val="4188076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3" name="Rectangle 2"/>
          <p:cNvSpPr/>
          <p:nvPr userDrawn="1"/>
        </p:nvSpPr>
        <p:spPr bwMode="auto">
          <a:xfrm>
            <a:off x="274638" y="2125663"/>
            <a:ext cx="8229600" cy="36576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3" y="2125678"/>
            <a:ext cx="8229536" cy="1828786"/>
          </a:xfrm>
          <a:noFill/>
        </p:spPr>
        <p:txBody>
          <a:bodyPr lIns="146304" tIns="91440" rIns="146304" bIns="91440" anchor="t" anchorCtr="0"/>
          <a:lstStyle>
            <a:lvl1pPr>
              <a:defRPr sz="5999"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8229537" cy="1828007"/>
          </a:xfrm>
          <a:noFill/>
        </p:spPr>
        <p:txBody>
          <a:bodyPr lIns="146304" tIns="109728" rIns="146304" bIns="109728">
            <a:noAutofit/>
          </a:bodyPr>
          <a:lstStyle>
            <a:lvl1pPr marL="0" indent="0">
              <a:spcBef>
                <a:spcPts val="0"/>
              </a:spcBef>
              <a:buNone/>
              <a:defRPr sz="3599" spc="0" baseline="0">
                <a:gradFill>
                  <a:gsLst>
                    <a:gs pos="2917">
                      <a:srgbClr val="FFFFFF"/>
                    </a:gs>
                    <a:gs pos="30000">
                      <a:srgbClr val="FFFFFF"/>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bwMode="invGray">
          <a:xfrm>
            <a:off x="458332" y="6182441"/>
            <a:ext cx="1552931" cy="332660"/>
          </a:xfrm>
          <a:prstGeom prst="rect">
            <a:avLst/>
          </a:prstGeom>
        </p:spPr>
      </p:pic>
    </p:spTree>
    <p:extLst>
      <p:ext uri="{BB962C8B-B14F-4D97-AF65-F5344CB8AC3E}">
        <p14:creationId xmlns:p14="http://schemas.microsoft.com/office/powerpoint/2010/main" val="7608982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bg2"/>
        </a:solidFill>
        <a:effectLst/>
      </p:bgPr>
    </p:bg>
    <p:spTree>
      <p:nvGrpSpPr>
        <p:cNvPr id="1" name=""/>
        <p:cNvGrpSpPr/>
        <p:nvPr/>
      </p:nvGrpSpPr>
      <p:grpSpPr>
        <a:xfrm>
          <a:off x="0" y="0"/>
          <a:ext cx="0" cy="0"/>
          <a:chOff x="0" y="0"/>
          <a:chExt cx="0" cy="0"/>
        </a:xfrm>
      </p:grpSpPr>
      <p:pic>
        <p:nvPicPr>
          <p:cNvPr id="9" name="Picture 8"/>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3954464"/>
            <a:ext cx="8229589" cy="1829593"/>
          </a:xfrm>
          <a:noFill/>
        </p:spPr>
        <p:txBody>
          <a:bodyPr lIns="182880" tIns="146304" rIns="182880" bIns="146304">
            <a:noAutofit/>
          </a:bodyPr>
          <a:lstStyle>
            <a:lvl1pPr marL="0" indent="0">
              <a:spcBef>
                <a:spcPts val="0"/>
              </a:spcBef>
              <a:buNone/>
              <a:defRPr sz="3599" spc="0" baseline="0">
                <a:gradFill>
                  <a:gsLst>
                    <a:gs pos="0">
                      <a:srgbClr val="FFFFFF"/>
                    </a:gs>
                    <a:gs pos="100000">
                      <a:srgbClr val="FFFFFF"/>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144381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bg2"/>
        </a:solidFill>
        <a:effectLst/>
      </p:bgPr>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4" name="Rectangle 3"/>
          <p:cNvSpPr/>
          <p:nvPr userDrawn="1"/>
        </p:nvSpPr>
        <p:spPr bwMode="auto">
          <a:xfrm>
            <a:off x="274703" y="1211287"/>
            <a:ext cx="82295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40" y="1209973"/>
            <a:ext cx="8229599" cy="2751698"/>
          </a:xfrm>
          <a:noFill/>
        </p:spPr>
        <p:txBody>
          <a:bodyPr tIns="91440" bIns="91440" anchor="t" anchorCtr="0"/>
          <a:lstStyle>
            <a:lvl1pPr>
              <a:defRPr sz="7198"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4979828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ection Title 1">
    <p:bg bwMode="ltGray">
      <p:bgRef idx="1001">
        <a:schemeClr val="bg1"/>
      </p:bgRef>
    </p:bg>
    <p:spTree>
      <p:nvGrpSpPr>
        <p:cNvPr id="1" name=""/>
        <p:cNvGrpSpPr/>
        <p:nvPr/>
      </p:nvGrpSpPr>
      <p:grpSpPr>
        <a:xfrm>
          <a:off x="0" y="0"/>
          <a:ext cx="0" cy="0"/>
          <a:chOff x="0" y="0"/>
          <a:chExt cx="0" cy="0"/>
        </a:xfrm>
      </p:grpSpPr>
      <p:grpSp>
        <p:nvGrpSpPr>
          <p:cNvPr id="3" name="Group 2"/>
          <p:cNvGrpSpPr/>
          <p:nvPr userDrawn="1"/>
        </p:nvGrpSpPr>
        <p:grpSpPr>
          <a:xfrm>
            <a:off x="278608" y="296863"/>
            <a:ext cx="11887200" cy="6247693"/>
            <a:chOff x="274638" y="297107"/>
            <a:chExt cx="11887200" cy="6247693"/>
          </a:xfrm>
        </p:grpSpPr>
        <p:pic>
          <p:nvPicPr>
            <p:cNvPr id="4" name="Picture 3"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638" y="298483"/>
              <a:ext cx="3657356" cy="3657356"/>
            </a:xfrm>
            <a:prstGeom prst="rect">
              <a:avLst/>
            </a:prstGeom>
          </p:spPr>
        </p:pic>
        <p:pic>
          <p:nvPicPr>
            <p:cNvPr id="5" name="Picture 4"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89838" y="298727"/>
              <a:ext cx="3657356" cy="3657356"/>
            </a:xfrm>
            <a:prstGeom prst="rect">
              <a:avLst/>
            </a:prstGeom>
          </p:spPr>
        </p:pic>
        <p:pic>
          <p:nvPicPr>
            <p:cNvPr id="6" name="Picture 5"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32482" y="298483"/>
              <a:ext cx="3657356" cy="3657356"/>
            </a:xfrm>
            <a:prstGeom prst="rect">
              <a:avLst/>
            </a:prstGeom>
          </p:spPr>
        </p:pic>
        <p:pic>
          <p:nvPicPr>
            <p:cNvPr id="7" name="Picture 6" descr="NewGridTile_8x8.png"/>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274882" y="3954584"/>
              <a:ext cx="3657356" cy="2583015"/>
            </a:xfrm>
            <a:prstGeom prst="rect">
              <a:avLst/>
            </a:prstGeom>
          </p:spPr>
        </p:pic>
        <p:pic>
          <p:nvPicPr>
            <p:cNvPr id="8" name="Picture 7"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7589838" y="3954707"/>
              <a:ext cx="3657356" cy="2590093"/>
            </a:xfrm>
            <a:prstGeom prst="rect">
              <a:avLst/>
            </a:prstGeom>
          </p:spPr>
        </p:pic>
        <p:pic>
          <p:nvPicPr>
            <p:cNvPr id="9" name="Picture 8"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3932482" y="3954463"/>
              <a:ext cx="3657356" cy="2590337"/>
            </a:xfrm>
            <a:prstGeom prst="rect">
              <a:avLst/>
            </a:prstGeom>
          </p:spPr>
        </p:pic>
        <p:pic>
          <p:nvPicPr>
            <p:cNvPr id="10" name="Picture 9" descr="NewGridTile_8x8.png"/>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11247438" y="297107"/>
              <a:ext cx="914400" cy="3657356"/>
            </a:xfrm>
            <a:prstGeom prst="rect">
              <a:avLst/>
            </a:prstGeom>
          </p:spPr>
        </p:pic>
        <p:pic>
          <p:nvPicPr>
            <p:cNvPr id="11" name="Picture 10" descr="NewGridTile_8x8.png"/>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11247438" y="3952515"/>
              <a:ext cx="914400" cy="2590093"/>
            </a:xfrm>
            <a:prstGeom prst="rect">
              <a:avLst/>
            </a:prstGeom>
          </p:spPr>
        </p:pic>
      </p:grpSp>
      <p:sp>
        <p:nvSpPr>
          <p:cNvPr id="2" name="Title 1"/>
          <p:cNvSpPr>
            <a:spLocks noGrp="1"/>
          </p:cNvSpPr>
          <p:nvPr>
            <p:ph type="title"/>
          </p:nvPr>
        </p:nvSpPr>
        <p:spPr>
          <a:xfrm>
            <a:off x="274320" y="2122488"/>
            <a:ext cx="11889564" cy="2746375"/>
          </a:xfrm>
        </p:spPr>
        <p:txBody>
          <a:bodyPr/>
          <a:lstStyle>
            <a:lvl1pPr>
              <a:defRPr sz="8800">
                <a:gradFill>
                  <a:gsLst>
                    <a:gs pos="885">
                      <a:schemeClr val="tx1"/>
                    </a:gs>
                    <a:gs pos="11194">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63825493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79745806"/>
      </p:ext>
    </p:extLst>
  </p:cSld>
  <p:clrMapOvr>
    <a:masterClrMapping/>
  </p:clrMapOvr>
  <p:transition>
    <p:fade/>
  </p:transition>
  <p:timing>
    <p:tnLst>
      <p:par>
        <p:cTn id="1" dur="indefinite" restart="never" nodeType="tmRoot"/>
      </p:par>
    </p:tnLst>
  </p:timing>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defRPr sz="8799"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18909818"/>
      </p:ext>
    </p:extLst>
  </p:cSld>
  <p:clrMapOvr>
    <a:masterClrMapping/>
  </p:clrMapOvr>
  <p:transition>
    <p:fade/>
  </p:transition>
  <p:timing>
    <p:tnLst>
      <p:par>
        <p:cTn id="1" dur="indefinite" restart="never" nodeType="tmRoot"/>
      </p:par>
    </p:tnLst>
  </p:timing>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644378971"/>
      </p:ext>
    </p:extLst>
  </p:cSld>
  <p:clrMapOvr>
    <a:masterClrMapping/>
  </p:clrMapOvr>
  <p:transition>
    <p:fade/>
  </p:transition>
  <p:timing>
    <p:tnLst>
      <p:par>
        <p:cTn id="1" dur="indefinite" restart="never" nodeType="tmRoot"/>
      </p:par>
    </p:tnLst>
  </p:timing>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9" y="2125663"/>
            <a:ext cx="11887200" cy="1831975"/>
          </a:xfrm>
          <a:noFill/>
        </p:spPr>
        <p:txBody>
          <a:bodyPr tIns="91440" bIns="91440" anchor="t" anchorCtr="0"/>
          <a:lstStyle>
            <a:lvl1pPr algn="l" defTabSz="932563" rtl="0" eaLnBrk="1" latinLnBrk="0" hangingPunct="1">
              <a:lnSpc>
                <a:spcPct val="90000"/>
              </a:lnSpc>
              <a:spcBef>
                <a:spcPct val="0"/>
              </a:spcBef>
              <a:buNone/>
              <a:defRPr lang="en-US" sz="8799" b="0" kern="1200" cap="none" spc="-100"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990302822"/>
      </p:ext>
    </p:extLst>
  </p:cSld>
  <p:clrMapOvr>
    <a:masterClrMapping/>
  </p:clrMapOvr>
  <p:transition>
    <p:fade/>
  </p:transition>
  <p:timing>
    <p:tnLst>
      <p:par>
        <p:cTn id="1" dur="indefinite" restart="never" nodeType="tmRoot"/>
      </p:par>
    </p:tnLst>
  </p:timing>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amp;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85186102"/>
      </p:ext>
    </p:extLst>
  </p:cSld>
  <p:clrMapOvr>
    <a:masterClrMapping/>
  </p:clrMapOvr>
  <p:transition>
    <p:fade/>
  </p:transition>
  <p:timing>
    <p:tnLst>
      <p:par>
        <p:cTn id="1" dur="indefinite" restart="never" nodeType="tmRoot"/>
      </p:par>
    </p:tnLst>
  </p:timing>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50"/>
            <a:ext cx="11889564" cy="2059025"/>
          </a:xfrm>
        </p:spPr>
        <p:txBody>
          <a:bodyPr/>
          <a:lstStyle>
            <a:lvl1pPr marL="0" indent="0">
              <a:buNone/>
              <a:defRPr>
                <a:gradFill>
                  <a:gsLst>
                    <a:gs pos="2920">
                      <a:schemeClr val="tx1"/>
                    </a:gs>
                    <a:gs pos="100000">
                      <a:schemeClr val="tx1"/>
                    </a:gs>
                  </a:gsLst>
                  <a:lin ang="5400000" scaled="0"/>
                </a:gradFill>
              </a:defRPr>
            </a:lvl1pPr>
            <a:lvl2pPr marL="28569" indent="0">
              <a:buNone/>
              <a:defRPr sz="2000"/>
            </a:lvl2pPr>
            <a:lvl3pPr marL="223795" indent="0">
              <a:buNone/>
              <a:defRPr sz="2000"/>
            </a:lvl3pPr>
            <a:lvl4pPr marL="476159" indent="0">
              <a:buNone/>
              <a:defRPr sz="1800"/>
            </a:lvl4pPr>
            <a:lvl5pPr marL="739632"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90666275"/>
      </p:ext>
    </p:extLst>
  </p:cSld>
  <p:clrMapOvr>
    <a:masterClrMapping/>
  </p:clrMapOvr>
  <p:transition>
    <p:fade/>
  </p:transition>
  <p:timing>
    <p:tnLst>
      <p:par>
        <p:cTn id="1" dur="indefinite" restart="never" nodeType="tmRoot"/>
      </p:par>
    </p:tnLst>
  </p:timing>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69208988"/>
      </p:ext>
    </p:extLst>
  </p:cSld>
  <p:clrMapOvr>
    <a:masterClrMapping/>
  </p:clrMapOvr>
  <p:transition>
    <p:fade/>
  </p:transition>
  <p:timing>
    <p:tnLst>
      <p:par>
        <p:cTn id="1" dur="indefinite" restart="never" nodeType="tmRoot"/>
      </p:par>
    </p:tnLst>
  </p:timing>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Title and 2-color bulleted">
    <p:bg>
      <p:bgPr>
        <a:solidFill>
          <a:schemeClr val="bg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0"/>
            <a:ext cx="11887200" cy="2228302"/>
          </a:xfrm>
        </p:spPr>
        <p:txBody>
          <a:bodyPr>
            <a:spAutoFit/>
          </a:bodyPr>
          <a:lstStyle>
            <a:lvl1pPr>
              <a:buClr>
                <a:schemeClr val="tx2"/>
              </a:buClr>
              <a:defRPr>
                <a:gradFill>
                  <a:gsLst>
                    <a:gs pos="0">
                      <a:schemeClr val="tx1"/>
                    </a:gs>
                    <a:gs pos="100000">
                      <a:schemeClr val="tx1"/>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80127096"/>
      </p:ext>
    </p:extLst>
  </p:cSld>
  <p:clrMapOvr>
    <a:masterClrMapping/>
  </p:clrMapOvr>
  <p:transition>
    <p:fade/>
  </p:transition>
  <p:timing>
    <p:tnLst>
      <p:par>
        <p:cTn id="1" dur="indefinite" restart="never" nodeType="tmRoot"/>
      </p:par>
    </p:tnLst>
  </p:timing>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Two Column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9349"/>
          </a:xfrm>
        </p:spPr>
        <p:txBody>
          <a:bodyPr wrap="square">
            <a:spAutoFit/>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420918"/>
      </p:ext>
    </p:extLst>
  </p:cSld>
  <p:clrMapOvr>
    <a:masterClrMapping/>
  </p:clrMapOvr>
  <p:transition>
    <p:fade/>
  </p:transition>
  <p:timing>
    <p:tnLst>
      <p:par>
        <p:cTn id="1" dur="indefinite" restart="never" nodeType="tmRoot"/>
      </p:par>
    </p:tnLst>
  </p:timing>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536079"/>
          </a:xfrm>
        </p:spPr>
        <p:txBody>
          <a:bodyPr wrap="square">
            <a:spAutoFit/>
          </a:bodyPr>
          <a:lstStyle>
            <a:lvl1pPr marL="0" indent="0">
              <a:spcBef>
                <a:spcPts val="1224"/>
              </a:spcBef>
              <a:buClr>
                <a:schemeClr val="tx1"/>
              </a:buClr>
              <a:buFont typeface="Wingdings" pitchFamily="2" charset="2"/>
              <a:buNone/>
              <a:defRPr sz="3599">
                <a:solidFill>
                  <a:schemeClr val="tx1"/>
                </a:soli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03136375"/>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ection Title 2">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122488"/>
            <a:ext cx="11889564" cy="2746375"/>
          </a:xfrm>
        </p:spPr>
        <p:txBody>
          <a:bodyPr/>
          <a:lstStyle>
            <a:lvl1pPr>
              <a:defRPr sz="8800">
                <a:gradFill>
                  <a:gsLst>
                    <a:gs pos="0">
                      <a:schemeClr val="tx1"/>
                    </a:gs>
                    <a:gs pos="11194">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18178581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1"/>
              </a:buClr>
              <a:buFontTx/>
              <a:buBlip>
                <a:blip r:embed="rId2"/>
              </a:buBlip>
              <a:defRPr sz="35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52178755"/>
      </p:ext>
    </p:extLst>
  </p:cSld>
  <p:clrMapOvr>
    <a:masterClrMapping/>
  </p:clrMapOvr>
  <p:transition>
    <p:fade/>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wo Column 2-color Bullet text">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50"/>
            <a:ext cx="5486399" cy="2603790"/>
          </a:xfrm>
        </p:spPr>
        <p:txBody>
          <a:bodyPr wrap="square">
            <a:spAutoFit/>
          </a:bodyPr>
          <a:lstStyle>
            <a:lvl1pPr marL="287282" indent="-287282">
              <a:spcBef>
                <a:spcPts val="1224"/>
              </a:spcBef>
              <a:buClr>
                <a:schemeClr val="tx2"/>
              </a:buClr>
              <a:buFontTx/>
              <a:buBlip>
                <a:blip r:embed="rId2"/>
              </a:buBlip>
              <a:defRPr sz="3599">
                <a:solidFill>
                  <a:schemeClr val="tx1"/>
                </a:soli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8325324"/>
      </p:ext>
    </p:extLst>
  </p:cSld>
  <p:clrMapOvr>
    <a:masterClrMapping/>
  </p:clrMapOvr>
  <p:transition>
    <p:fade/>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320484762"/>
      </p:ext>
    </p:extLst>
  </p:cSld>
  <p:clrMapOvr>
    <a:masterClrMapping/>
  </p:clrMapOvr>
  <p:transition>
    <p:fade/>
  </p:transition>
  <p:timing>
    <p:tnLst>
      <p:par>
        <p:cTn id="1" dur="indefinite" restart="never" nodeType="tmRoot"/>
      </p:par>
    </p:tnLst>
  </p:timing>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4"/>
            <a:ext cx="11889564" cy="917575"/>
          </a:xfrm>
        </p:spPr>
        <p:txBody>
          <a:bodyPr/>
          <a:lstStyle>
            <a:lvl1pPr>
              <a:defRPr sz="7198" baseline="0"/>
            </a:lvl1pPr>
          </a:lstStyle>
          <a:p>
            <a:r>
              <a:rPr lang="en-US" smtClean="0"/>
              <a:t>Click to edit Master title style</a:t>
            </a:r>
            <a:endParaRPr lang="en-US" dirty="0"/>
          </a:p>
        </p:txBody>
      </p:sp>
    </p:spTree>
    <p:extLst>
      <p:ext uri="{BB962C8B-B14F-4D97-AF65-F5344CB8AC3E}">
        <p14:creationId xmlns:p14="http://schemas.microsoft.com/office/powerpoint/2010/main" val="4229385216"/>
      </p:ext>
    </p:extLst>
  </p:cSld>
  <p:clrMapOvr>
    <a:masterClrMapping/>
  </p:clrMapOvr>
  <p:transition>
    <p:fade/>
  </p:transition>
  <p:timing>
    <p:tnLst>
      <p:par>
        <p:cTn id="1" dur="indefinite" restart="never" nodeType="tmRoot"/>
      </p:par>
    </p:tnLst>
  </p:timing>
</p:sldLayout>
</file>

<file path=ppt/slideLayouts/slideLayout254.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812118698"/>
      </p:ext>
    </p:extLst>
  </p:cSld>
  <p:clrMapOvr>
    <a:masterClrMapping/>
  </p:clrMapOvr>
  <p:transition>
    <p:fade/>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6" y="2125664"/>
            <a:ext cx="8219813" cy="1828800"/>
          </a:xfrm>
        </p:spPr>
        <p:txBody>
          <a:bodyPr/>
          <a:lstStyle>
            <a:lvl1pPr>
              <a:defRPr sz="5999" baseline="0"/>
            </a:lvl1pPr>
          </a:lstStyle>
          <a:p>
            <a:r>
              <a:rPr lang="en-US" smtClean="0"/>
              <a:t>Click to edit Master title style</a:t>
            </a:r>
            <a:endParaRPr lang="en-US" dirty="0"/>
          </a:p>
        </p:txBody>
      </p:sp>
    </p:spTree>
    <p:extLst>
      <p:ext uri="{BB962C8B-B14F-4D97-AF65-F5344CB8AC3E}">
        <p14:creationId xmlns:p14="http://schemas.microsoft.com/office/powerpoint/2010/main" val="3478244869"/>
      </p:ext>
    </p:extLst>
  </p:cSld>
  <p:clrMapOvr>
    <a:masterClrMapping/>
  </p:clrMapOvr>
  <p:transition>
    <p:fade/>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7"/>
            <a:ext cx="10058399" cy="917575"/>
          </a:xfrm>
        </p:spPr>
        <p:txBody>
          <a:bodyPr/>
          <a:lstStyle>
            <a:lvl1pPr marL="233318" indent="-233318">
              <a:defRPr sz="5999"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199"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2829611033"/>
      </p:ext>
    </p:extLst>
  </p:cSld>
  <p:clrMapOvr>
    <a:masterClrMapping/>
  </p:clrMapOvr>
  <p:transition>
    <p:fade/>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bg2"/>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4"/>
            <a:ext cx="10058399" cy="917575"/>
          </a:xfrm>
        </p:spPr>
        <p:txBody>
          <a:bodyPr/>
          <a:lstStyle>
            <a:lvl1pPr marL="282520" indent="-282520">
              <a:tabLst>
                <a:tab pos="282520" algn="l"/>
              </a:tabLst>
              <a:defRPr sz="5999"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199"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279014692"/>
      </p:ext>
    </p:extLst>
  </p:cSld>
  <p:clrMapOvr>
    <a:masterClrMapping/>
  </p:clrMapOvr>
  <p:transition>
    <p:fade/>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preserve="1" userDrawn="1">
  <p:cSld name="Big Idea &amp; 3 Points">
    <p:bg>
      <p:bgPr>
        <a:solidFill>
          <a:schemeClr val="bg2"/>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7" y="2430463"/>
            <a:ext cx="11887200" cy="932563"/>
          </a:xfrm>
        </p:spPr>
        <p:txBody>
          <a:bodyPr/>
          <a:lstStyle>
            <a:lvl1pPr marL="0" indent="0">
              <a:buNone/>
              <a:defRPr sz="5399">
                <a:gradFill>
                  <a:gsLst>
                    <a:gs pos="3333">
                      <a:schemeClr val="tx1"/>
                    </a:gs>
                    <a:gs pos="3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p:txBody>
      </p:sp>
      <p:sp>
        <p:nvSpPr>
          <p:cNvPr id="4" name="Title 1"/>
          <p:cNvSpPr>
            <a:spLocks noGrp="1"/>
          </p:cNvSpPr>
          <p:nvPr>
            <p:ph type="title"/>
          </p:nvPr>
        </p:nvSpPr>
        <p:spPr>
          <a:xfrm>
            <a:off x="282576" y="1211264"/>
            <a:ext cx="11889564" cy="917575"/>
          </a:xfrm>
        </p:spPr>
        <p:txBody>
          <a:bodyPr/>
          <a:lstStyle>
            <a:lvl1pPr>
              <a:defRPr sz="7198"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658913928"/>
      </p:ext>
    </p:extLst>
  </p:cSld>
  <p:clrMapOvr>
    <a:masterClrMapping/>
  </p:clrMapOvr>
  <p:transition>
    <p:fade/>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preserve="1" userDrawn="1">
  <p:cSld name="1_50-50 Right Photo Layout_02">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pic>
        <p:nvPicPr>
          <p:cNvPr id="9" name="Picture Placeholder 4"/>
          <p:cNvPicPr>
            <a:picLocks noChangeAspect="1"/>
          </p:cNvPicPr>
          <p:nvPr userDrawn="1"/>
        </p:nvPicPr>
        <p:blipFill rotWithShape="1">
          <a:blip r:embed="rId5">
            <a:extLst>
              <a:ext uri="{28A0092B-C50C-407E-A947-70E740481C1C}">
                <a14:useLocalDpi xmlns:a14="http://schemas.microsoft.com/office/drawing/2010/main" val="0"/>
              </a:ext>
            </a:extLst>
          </a:blip>
          <a:srcRect l="-503" t="26090" r="67" b="-1"/>
          <a:stretch/>
        </p:blipFill>
        <p:spPr>
          <a:xfrm>
            <a:off x="6270259" y="-7938"/>
            <a:ext cx="6196378" cy="7010400"/>
          </a:xfrm>
          <a:prstGeom prst="rect">
            <a:avLst/>
          </a:prstGeom>
        </p:spPr>
      </p:pic>
    </p:spTree>
    <p:extLst>
      <p:ext uri="{BB962C8B-B14F-4D97-AF65-F5344CB8AC3E}">
        <p14:creationId xmlns:p14="http://schemas.microsoft.com/office/powerpoint/2010/main" val="2795765704"/>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ection Title 3">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64"/>
            <a:ext cx="11889564" cy="1828800"/>
          </a:xfrm>
        </p:spPr>
        <p:txBody>
          <a:bodyPr/>
          <a:lstStyle>
            <a:lvl1pPr>
              <a:defRPr sz="5400">
                <a:gradFill>
                  <a:gsLst>
                    <a:gs pos="885">
                      <a:schemeClr val="tx1"/>
                    </a:gs>
                    <a:gs pos="11194">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5029279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0.xml><?xml version="1.0" encoding="utf-8"?>
<p:sldLayout xmlns:a="http://schemas.openxmlformats.org/drawingml/2006/main" xmlns:r="http://schemas.openxmlformats.org/officeDocument/2006/relationships" xmlns:p="http://schemas.openxmlformats.org/presentationml/2006/main" preserve="1" userDrawn="1">
  <p:cSld name="1_50-50 Right Photo Layout_03">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1536" t="114" r="36245" b="-114"/>
          <a:stretch/>
        </p:blipFill>
        <p:spPr>
          <a:xfrm>
            <a:off x="6294436" y="2"/>
            <a:ext cx="6172201" cy="6994524"/>
          </a:xfrm>
          <a:prstGeom prst="rect">
            <a:avLst/>
          </a:prstGeom>
        </p:spPr>
      </p:pic>
    </p:spTree>
    <p:extLst>
      <p:ext uri="{BB962C8B-B14F-4D97-AF65-F5344CB8AC3E}">
        <p14:creationId xmlns:p14="http://schemas.microsoft.com/office/powerpoint/2010/main" val="2825080040"/>
      </p:ext>
    </p:extLst>
  </p:cSld>
  <p:clrMapOvr>
    <a:masterClrMapping/>
  </p:clrMapOvr>
  <p:transition>
    <p:fade/>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5260975"/>
      </p:ext>
    </p:extLst>
  </p:cSld>
  <p:clrMapOvr>
    <a:masterClrMapping/>
  </p:clrMapOvr>
  <p:transition>
    <p:fade/>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9128166"/>
      </p:ext>
    </p:extLst>
  </p:cSld>
  <p:clrMapOvr>
    <a:masterClrMapping/>
  </p:clrMapOvr>
  <p:transition>
    <p:fade/>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580970"/>
      </p:ext>
    </p:extLst>
  </p:cSld>
  <p:clrMapOvr>
    <a:masterClrMapping/>
  </p:clrMapOvr>
  <p:transition>
    <p:fade/>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58466388"/>
      </p:ext>
    </p:extLst>
  </p:cSld>
  <p:clrMapOvr>
    <a:masterClrMapping/>
  </p:clrMapOvr>
  <p:transition>
    <p:fade/>
  </p:transition>
  <p:timing>
    <p:tnLst>
      <p:par>
        <p:cTn id="1" dur="indefinite" restart="never" nodeType="tmRoot"/>
      </p:par>
    </p:tnLst>
  </p:timing>
</p:sldLayout>
</file>

<file path=ppt/slideLayouts/slideLayout26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2"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8396790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6.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9" y="1212851"/>
            <a:ext cx="11887200" cy="2443746"/>
          </a:xfrm>
          <a:prstGeom prst="rect">
            <a:avLst/>
          </a:prstGeom>
        </p:spPr>
        <p:txBody>
          <a:bodyPr/>
          <a:lstStyle>
            <a:lvl1pPr marL="290457" indent="-290457">
              <a:buClr>
                <a:schemeClr val="tx1"/>
              </a:buClr>
              <a:buSzPct val="90000"/>
              <a:buFont typeface="Wingdings" panose="05000000000000000000" pitchFamily="2" charset="2"/>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Wingdings" panose="05000000000000000000" pitchFamily="2" charset="2"/>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79662698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7.xml><?xml version="1.0" encoding="utf-8"?>
<p:sldLayout xmlns:a="http://schemas.openxmlformats.org/drawingml/2006/main" xmlns:r="http://schemas.openxmlformats.org/officeDocument/2006/relationships" xmlns:p="http://schemas.openxmlformats.org/presentationml/2006/main" userDrawn="1">
  <p:cSld name="50-50 Right Photo Layout">
    <p:bg bwMode="auto">
      <p:bgPr>
        <a:solidFill>
          <a:schemeClr val="bg2"/>
        </a:solidFill>
        <a:effectLst/>
      </p:bgPr>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9621" y="449261"/>
            <a:ext cx="2929050" cy="1344905"/>
          </a:xfrm>
          <a:prstGeom prst="rect">
            <a:avLst/>
          </a:prstGeom>
        </p:spPr>
      </p:pic>
      <p:sp>
        <p:nvSpPr>
          <p:cNvPr id="4" name="Title 1"/>
          <p:cNvSpPr>
            <a:spLocks noGrp="1"/>
          </p:cNvSpPr>
          <p:nvPr>
            <p:ph type="title" hasCustomPrompt="1"/>
          </p:nvPr>
        </p:nvSpPr>
        <p:spPr bwMode="invGray">
          <a:xfrm>
            <a:off x="274639" y="2137696"/>
            <a:ext cx="5486400" cy="2731168"/>
          </a:xfrm>
          <a:noFill/>
        </p:spPr>
        <p:txBody>
          <a:bodyPr vert="horz" wrap="square" lIns="146304" tIns="91440" rIns="146304" bIns="91440" rtlCol="0" anchor="t" anchorCtr="0">
            <a:noAutofit/>
          </a:bodyPr>
          <a:lstStyle>
            <a:lvl1pPr>
              <a:defRPr lang="en-US" sz="5999" spc="-100" baseline="0" dirty="0">
                <a:gradFill>
                  <a:gsLst>
                    <a:gs pos="5833">
                      <a:srgbClr val="FFFFFF"/>
                    </a:gs>
                    <a:gs pos="18000">
                      <a:srgbClr val="FFFFFF"/>
                    </a:gs>
                  </a:gsLst>
                  <a:lin ang="5400000" scaled="0"/>
                </a:gradFill>
              </a:defRPr>
            </a:lvl1pPr>
          </a:lstStyle>
          <a:p>
            <a:pPr lvl="0"/>
            <a:r>
              <a:rPr lang="en-US" dirty="0" smtClean="0"/>
              <a:t>Section title</a:t>
            </a:r>
            <a:endParaRPr lang="en-US" dirty="0"/>
          </a:p>
        </p:txBody>
      </p:sp>
      <p:sp>
        <p:nvSpPr>
          <p:cNvPr id="6" name="Text Placeholder 2"/>
          <p:cNvSpPr>
            <a:spLocks noGrp="1"/>
          </p:cNvSpPr>
          <p:nvPr>
            <p:ph type="body" sz="quarter" idx="14" hasCustomPrompt="1"/>
          </p:nvPr>
        </p:nvSpPr>
        <p:spPr bwMode="invGray">
          <a:xfrm>
            <a:off x="276273" y="4868864"/>
            <a:ext cx="5485039" cy="914399"/>
          </a:xfrm>
        </p:spPr>
        <p:txBody>
          <a:bodyPr tIns="109728" bIns="109728">
            <a:noAutofit/>
          </a:bodyPr>
          <a:lstStyle>
            <a:lvl1pPr marL="0" indent="0">
              <a:spcBef>
                <a:spcPts val="0"/>
              </a:spcBef>
              <a:buNone/>
              <a:defRPr sz="3199">
                <a:gradFill>
                  <a:gsLst>
                    <a:gs pos="1250">
                      <a:srgbClr val="FFFFFF"/>
                    </a:gs>
                    <a:gs pos="99000">
                      <a:srgbClr val="FFFFFF"/>
                    </a:gs>
                  </a:gsLst>
                  <a:lin ang="5400000" scaled="0"/>
                </a:gradFill>
              </a:defRPr>
            </a:lvl1pPr>
          </a:lstStyle>
          <a:p>
            <a:pPr lvl="0"/>
            <a:r>
              <a:rPr lang="en-US" dirty="0" smtClean="0"/>
              <a:t>Speaker Name</a:t>
            </a:r>
            <a:endParaRPr lang="en-US" dirty="0"/>
          </a:p>
        </p:txBody>
      </p:sp>
      <p:pic>
        <p:nvPicPr>
          <p:cNvPr id="10"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invGray">
          <a:xfrm>
            <a:off x="457201" y="6182441"/>
            <a:ext cx="1552931" cy="332660"/>
          </a:xfrm>
          <a:prstGeom prst="rect">
            <a:avLst/>
          </a:prstGeom>
        </p:spPr>
      </p:pic>
      <p:pic>
        <p:nvPicPr>
          <p:cNvPr id="8" name="Picture Placeholder 4"/>
          <p:cNvPicPr>
            <a:picLocks noChangeAspect="1"/>
          </p:cNvPicPr>
          <p:nvPr userDrawn="1"/>
        </p:nvPicPr>
        <p:blipFill rotWithShape="1">
          <a:blip r:embed="rId4">
            <a:extLst>
              <a:ext uri="{28A0092B-C50C-407E-A947-70E740481C1C}">
                <a14:useLocalDpi xmlns:a14="http://schemas.microsoft.com/office/drawing/2010/main" val="0"/>
              </a:ext>
            </a:extLst>
          </a:blip>
          <a:srcRect l="23279" r="17893"/>
          <a:stretch/>
        </p:blipFill>
        <p:spPr>
          <a:xfrm>
            <a:off x="6294436" y="0"/>
            <a:ext cx="6172201" cy="6994525"/>
          </a:xfrm>
          <a:prstGeom prst="rect">
            <a:avLst/>
          </a:prstGeom>
        </p:spPr>
      </p:pic>
    </p:spTree>
    <p:extLst>
      <p:ext uri="{BB962C8B-B14F-4D97-AF65-F5344CB8AC3E}">
        <p14:creationId xmlns:p14="http://schemas.microsoft.com/office/powerpoint/2010/main" val="3583753864"/>
      </p:ext>
    </p:extLst>
  </p:cSld>
  <p:clrMapOvr>
    <a:masterClrMapping/>
  </p:clrMapOvr>
  <p:transition>
    <p:fade/>
  </p:transition>
  <p:timing>
    <p:tnLst>
      <p:par>
        <p:cTn id="1" dur="indefinite" restart="never" nodeType="tmRoot"/>
      </p:par>
    </p:tnLst>
  </p:timing>
</p:sldLayout>
</file>

<file path=ppt/slideLayouts/slideLayout268.xml><?xml version="1.0" encoding="utf-8"?>
<p:sldLayout xmlns:a="http://schemas.openxmlformats.org/drawingml/2006/main" xmlns:r="http://schemas.openxmlformats.org/officeDocument/2006/relationships" xmlns:p="http://schemas.openxmlformats.org/presentationml/2006/main"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2" tIns="46632" rIns="46632" bIns="46632" numCol="1" spcCol="0" rtlCol="0" fromWordArt="0" anchor="ctr" anchorCtr="0" forceAA="0" compatLnSpc="1">
            <a:prstTxWarp prst="textNoShape">
              <a:avLst/>
            </a:prstTxWarp>
            <a:noAutofit/>
          </a:bodyPr>
          <a:lstStyle/>
          <a:p>
            <a:pPr algn="ctr" defTabSz="932293"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3"/>
            <a:ext cx="11887199" cy="2131353"/>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954254"/>
      </p:ext>
    </p:extLst>
  </p:cSld>
  <p:clrMapOvr>
    <a:masterClrMapping/>
  </p:clrMapOvr>
  <p:transition>
    <p:fade/>
  </p:transition>
  <p:timing>
    <p:tnLst>
      <p:par>
        <p:cTn id="1" dur="indefinite" restart="never" nodeType="tmRoot"/>
      </p:par>
    </p:tnLst>
  </p:timing>
</p:sldLayout>
</file>

<file path=ppt/slideLayouts/slideLayout269.xml><?xml version="1.0" encoding="utf-8"?>
<p:sldLayout xmlns:a="http://schemas.openxmlformats.org/drawingml/2006/main" xmlns:r="http://schemas.openxmlformats.org/officeDocument/2006/relationships" xmlns:p="http://schemas.openxmlformats.org/presentationml/2006/main" userDrawn="1">
  <p:cSld name="8_Title Slide Solid">
    <p:spTree>
      <p:nvGrpSpPr>
        <p:cNvPr id="1" name=""/>
        <p:cNvGrpSpPr/>
        <p:nvPr/>
      </p:nvGrpSpPr>
      <p:grpSpPr>
        <a:xfrm>
          <a:off x="0" y="0"/>
          <a:ext cx="0" cy="0"/>
          <a:chOff x="0" y="0"/>
          <a:chExt cx="0" cy="0"/>
        </a:xfrm>
      </p:grpSpPr>
      <p:pic>
        <p:nvPicPr>
          <p:cNvPr id="15" name="Picture 14"/>
          <p:cNvPicPr>
            <a:picLocks noChangeAspect="1"/>
          </p:cNvPicPr>
          <p:nvPr userDrawn="1"/>
        </p:nvPicPr>
        <p:blipFill rotWithShape="1">
          <a:blip r:embed="rId2" cstate="screen">
            <a:extLst>
              <a:ext uri="{28A0092B-C50C-407E-A947-70E740481C1C}">
                <a14:useLocalDpi xmlns:a14="http://schemas.microsoft.com/office/drawing/2010/main" val="0"/>
              </a:ext>
            </a:extLst>
          </a:blip>
          <a:srcRect/>
          <a:stretch/>
        </p:blipFill>
        <p:spPr>
          <a:xfrm>
            <a:off x="0" y="0"/>
            <a:ext cx="12436475" cy="6994525"/>
          </a:xfrm>
          <a:prstGeom prst="rect">
            <a:avLst/>
          </a:prstGeom>
        </p:spPr>
      </p:pic>
      <p:sp>
        <p:nvSpPr>
          <p:cNvPr id="6" name="Rectangle 5"/>
          <p:cNvSpPr/>
          <p:nvPr userDrawn="1"/>
        </p:nvSpPr>
        <p:spPr bwMode="auto">
          <a:xfrm>
            <a:off x="274638" y="296868"/>
            <a:ext cx="6402388" cy="6403975"/>
          </a:xfrm>
          <a:prstGeom prst="rect">
            <a:avLst/>
          </a:prstGeom>
          <a:solidFill>
            <a:srgbClr val="00BCF2">
              <a:alpha val="90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182828" tIns="146262" rIns="182828" bIns="146262"/>
          <a:lstStyle/>
          <a:p>
            <a:pPr algn="ctr" defTabSz="932125" fontAlgn="base">
              <a:lnSpc>
                <a:spcPct val="90000"/>
              </a:lnSpc>
              <a:spcBef>
                <a:spcPct val="0"/>
              </a:spcBef>
              <a:spcAft>
                <a:spcPct val="0"/>
              </a:spcAft>
              <a:defRPr/>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7"/>
          <p:cNvPicPr>
            <a:picLocks noChangeAspect="1"/>
          </p:cNvPicPr>
          <p:nvPr userDrawn="1"/>
        </p:nvPicPr>
        <p:blipFill>
          <a:blip r:embed="rId3" cstate="screen">
            <a:extLst>
              <a:ext uri="{28A0092B-C50C-407E-A947-70E740481C1C}">
                <a14:useLocalDpi xmlns:a14="http://schemas.microsoft.com/office/drawing/2010/main" val="0"/>
              </a:ext>
            </a:extLst>
          </a:blip>
          <a:stretch>
            <a:fillRect/>
          </a:stretch>
        </p:blipFill>
        <p:spPr bwMode="auto">
          <a:xfrm>
            <a:off x="525468" y="563663"/>
            <a:ext cx="1254125" cy="26808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7" name="Title 1"/>
          <p:cNvSpPr>
            <a:spLocks noGrp="1"/>
          </p:cNvSpPr>
          <p:nvPr>
            <p:ph type="ctrTitle"/>
          </p:nvPr>
        </p:nvSpPr>
        <p:spPr>
          <a:xfrm>
            <a:off x="383492" y="1441155"/>
            <a:ext cx="6295120" cy="2538441"/>
          </a:xfrm>
        </p:spPr>
        <p:txBody>
          <a:bodyPr/>
          <a:lstStyle>
            <a:lvl1pPr>
              <a:defRPr sz="5998" baseline="0">
                <a:solidFill>
                  <a:schemeClr val="bg1"/>
                </a:solidFill>
              </a:defRPr>
            </a:lvl1pPr>
          </a:lstStyle>
          <a:p>
            <a:r>
              <a:rPr lang="en-US" smtClean="0"/>
              <a:t>Click to edit Master title style</a:t>
            </a:r>
            <a:endParaRPr lang="en-US" dirty="0"/>
          </a:p>
        </p:txBody>
      </p:sp>
      <p:sp>
        <p:nvSpPr>
          <p:cNvPr id="19" name="Subtitle 2"/>
          <p:cNvSpPr>
            <a:spLocks noGrp="1"/>
          </p:cNvSpPr>
          <p:nvPr>
            <p:ph type="subTitle" idx="1"/>
          </p:nvPr>
        </p:nvSpPr>
        <p:spPr>
          <a:xfrm>
            <a:off x="383497" y="5402262"/>
            <a:ext cx="5834745" cy="619152"/>
          </a:xfrm>
        </p:spPr>
        <p:txBody>
          <a:bodyPr anchor="ctr"/>
          <a:lstStyle>
            <a:lvl1pPr marL="0" indent="0" algn="l">
              <a:lnSpc>
                <a:spcPct val="100000"/>
              </a:lnSpc>
              <a:spcBef>
                <a:spcPts val="0"/>
              </a:spcBef>
              <a:buNone/>
              <a:defRPr sz="1598">
                <a:solidFill>
                  <a:schemeClr val="bg1"/>
                </a:solidFill>
                <a:latin typeface="+mj-lt"/>
              </a:defRPr>
            </a:lvl1pPr>
            <a:lvl2pPr marL="457029" indent="0" algn="ctr">
              <a:buNone/>
              <a:defRPr>
                <a:solidFill>
                  <a:schemeClr val="tx1">
                    <a:tint val="75000"/>
                  </a:schemeClr>
                </a:solidFill>
              </a:defRPr>
            </a:lvl2pPr>
            <a:lvl3pPr marL="914060" indent="0" algn="ctr">
              <a:buNone/>
              <a:defRPr>
                <a:solidFill>
                  <a:schemeClr val="tx1">
                    <a:tint val="75000"/>
                  </a:schemeClr>
                </a:solidFill>
              </a:defRPr>
            </a:lvl3pPr>
            <a:lvl4pPr marL="1371088" indent="0" algn="ctr">
              <a:buNone/>
              <a:defRPr>
                <a:solidFill>
                  <a:schemeClr val="tx1">
                    <a:tint val="75000"/>
                  </a:schemeClr>
                </a:solidFill>
              </a:defRPr>
            </a:lvl4pPr>
            <a:lvl5pPr marL="1828120" indent="0" algn="ctr">
              <a:buNone/>
              <a:defRPr>
                <a:solidFill>
                  <a:schemeClr val="tx1">
                    <a:tint val="75000"/>
                  </a:schemeClr>
                </a:solidFill>
              </a:defRPr>
            </a:lvl5pPr>
            <a:lvl6pPr marL="2285150" indent="0" algn="ctr">
              <a:buNone/>
              <a:defRPr>
                <a:solidFill>
                  <a:schemeClr val="tx1">
                    <a:tint val="75000"/>
                  </a:schemeClr>
                </a:solidFill>
              </a:defRPr>
            </a:lvl6pPr>
            <a:lvl7pPr marL="2742180" indent="0" algn="ctr">
              <a:buNone/>
              <a:defRPr>
                <a:solidFill>
                  <a:schemeClr val="tx1">
                    <a:tint val="75000"/>
                  </a:schemeClr>
                </a:solidFill>
              </a:defRPr>
            </a:lvl7pPr>
            <a:lvl8pPr marL="3199208" indent="0" algn="ctr">
              <a:buNone/>
              <a:defRPr>
                <a:solidFill>
                  <a:schemeClr val="tx1">
                    <a:tint val="75000"/>
                  </a:schemeClr>
                </a:solidFill>
              </a:defRPr>
            </a:lvl8pPr>
            <a:lvl9pPr marL="3656238" indent="0" algn="ctr">
              <a:buNone/>
              <a:defRPr>
                <a:solidFill>
                  <a:schemeClr val="tx1">
                    <a:tint val="75000"/>
                  </a:schemeClr>
                </a:solidFill>
              </a:defRPr>
            </a:lvl9pPr>
          </a:lstStyle>
          <a:p>
            <a:r>
              <a:rPr lang="en-US" smtClean="0"/>
              <a:t>Click to edit Master subtitle style</a:t>
            </a:r>
            <a:endParaRPr lang="en-US" dirty="0" smtClean="0"/>
          </a:p>
        </p:txBody>
      </p:sp>
    </p:spTree>
    <p:extLst>
      <p:ext uri="{BB962C8B-B14F-4D97-AF65-F5344CB8AC3E}">
        <p14:creationId xmlns:p14="http://schemas.microsoft.com/office/powerpoint/2010/main" val="2209733957"/>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Thank You">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0" y="2129449"/>
            <a:ext cx="11889564" cy="917575"/>
          </a:xfrm>
        </p:spPr>
        <p:txBody>
          <a:bodyPr/>
          <a:lstStyle>
            <a:lvl1pPr>
              <a:defRPr sz="6000"/>
            </a:lvl1pPr>
          </a:lstStyle>
          <a:p>
            <a:r>
              <a:rPr lang="en-US" dirty="0" smtClean="0"/>
              <a:t>Thank you</a:t>
            </a:r>
            <a:endParaRPr lang="en-US" dirty="0"/>
          </a:p>
        </p:txBody>
      </p:sp>
    </p:spTree>
    <p:extLst>
      <p:ext uri="{BB962C8B-B14F-4D97-AF65-F5344CB8AC3E}">
        <p14:creationId xmlns:p14="http://schemas.microsoft.com/office/powerpoint/2010/main" val="3896713940"/>
      </p:ext>
    </p:extLst>
  </p:cSld>
  <p:clrMapOvr>
    <a:masterClrMapping/>
  </p:clrMapOvr>
  <p:transition>
    <p:fade/>
  </p:transition>
  <p:timing>
    <p:tnLst>
      <p:par>
        <p:cTn id="1" dur="indefinite" restart="never" nodeType="tmRoot"/>
      </p:par>
    </p:tnLst>
  </p:timing>
</p:sldLayout>
</file>

<file path=ppt/slideLayouts/slideLayout270.xml><?xml version="1.0" encoding="utf-8"?>
<p:sldLayout xmlns:a="http://schemas.openxmlformats.org/drawingml/2006/main" xmlns:r="http://schemas.openxmlformats.org/officeDocument/2006/relationships" xmlns:p="http://schemas.openxmlformats.org/presentationml/2006/main" preserve="1" userDrawn="1">
  <p:cSld name="9_Title Slide Solid">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stretch>
            <a:fillRect/>
          </a:stretch>
        </p:blipFill>
        <p:spPr>
          <a:xfrm>
            <a:off x="-7303" y="0"/>
            <a:ext cx="12451080" cy="7010400"/>
          </a:xfrm>
          <a:prstGeom prst="rect">
            <a:avLst/>
          </a:prstGeom>
        </p:spPr>
      </p:pic>
    </p:spTree>
    <p:extLst>
      <p:ext uri="{BB962C8B-B14F-4D97-AF65-F5344CB8AC3E}">
        <p14:creationId xmlns:p14="http://schemas.microsoft.com/office/powerpoint/2010/main" val="1622162463"/>
      </p:ext>
    </p:extLst>
  </p:cSld>
  <p:clrMapOvr>
    <a:masterClrMapping/>
  </p:clrMapOvr>
  <p:transition>
    <p:fade/>
  </p:transition>
  <p:timing>
    <p:tnLst>
      <p:par>
        <p:cTn id="1" dur="indefinite" restart="never" nodeType="tmRoot"/>
      </p:par>
    </p:tnLst>
  </p:timing>
</p:sldLayout>
</file>

<file path=ppt/slideLayouts/slideLayout271.xml><?xml version="1.0" encoding="utf-8"?>
<p:sldLayout xmlns:a="http://schemas.openxmlformats.org/drawingml/2006/main" xmlns:r="http://schemas.openxmlformats.org/officeDocument/2006/relationships" xmlns:p="http://schemas.openxmlformats.org/presentationml/2006/main" preserve="1" userDrawn="1">
  <p:cSld name="52pt Title + Subtitle">
    <p:spTree>
      <p:nvGrpSpPr>
        <p:cNvPr id="1" name=""/>
        <p:cNvGrpSpPr/>
        <p:nvPr/>
      </p:nvGrpSpPr>
      <p:grpSpPr>
        <a:xfrm>
          <a:off x="0" y="0"/>
          <a:ext cx="0" cy="0"/>
          <a:chOff x="0" y="0"/>
          <a:chExt cx="0" cy="0"/>
        </a:xfrm>
      </p:grpSpPr>
      <p:sp>
        <p:nvSpPr>
          <p:cNvPr id="6" name="Text Placeholder 5"/>
          <p:cNvSpPr>
            <a:spLocks noGrp="1"/>
          </p:cNvSpPr>
          <p:nvPr>
            <p:ph type="body" sz="quarter" idx="13"/>
          </p:nvPr>
        </p:nvSpPr>
        <p:spPr>
          <a:xfrm>
            <a:off x="274643" y="1139825"/>
            <a:ext cx="11033125" cy="574675"/>
          </a:xfrm>
          <a:prstGeom prst="rect">
            <a:avLst/>
          </a:prstGeom>
        </p:spPr>
        <p:txBody>
          <a:bodyPr lIns="192024"/>
          <a:lstStyle>
            <a:lvl1pPr marL="0" indent="0">
              <a:buNone/>
              <a:defRPr lang="en-US" sz="2800" kern="1200" smtClean="0">
                <a:solidFill>
                  <a:schemeClr val="tx2"/>
                </a:solidFill>
                <a:latin typeface="+mj-lt"/>
                <a:ea typeface="+mn-ea"/>
                <a:cs typeface="+mn-cs"/>
              </a:defRPr>
            </a:lvl1pPr>
            <a:lvl2pPr marL="0" indent="0">
              <a:buNone/>
              <a:defRPr lang="en-US" sz="3170" kern="1200" smtClean="0">
                <a:solidFill>
                  <a:schemeClr val="bg1"/>
                </a:solidFill>
                <a:latin typeface="+mj-lt"/>
                <a:ea typeface="+mn-ea"/>
                <a:cs typeface="+mn-cs"/>
              </a:defRPr>
            </a:lvl2pPr>
            <a:lvl3pPr marL="0" indent="0">
              <a:buNone/>
              <a:defRPr lang="en-US" sz="3170" kern="1200" smtClean="0">
                <a:solidFill>
                  <a:schemeClr val="bg1"/>
                </a:solidFill>
                <a:latin typeface="+mj-lt"/>
                <a:ea typeface="+mn-ea"/>
                <a:cs typeface="+mn-cs"/>
              </a:defRPr>
            </a:lvl3pPr>
            <a:lvl4pPr marL="0" indent="0">
              <a:buNone/>
              <a:defRPr lang="en-US" sz="3170" kern="1200" smtClean="0">
                <a:solidFill>
                  <a:schemeClr val="bg1"/>
                </a:solidFill>
                <a:latin typeface="+mj-lt"/>
                <a:ea typeface="+mn-ea"/>
                <a:cs typeface="+mn-cs"/>
              </a:defRPr>
            </a:lvl4pPr>
            <a:lvl5pPr marL="0" indent="0">
              <a:buNone/>
              <a:defRPr lang="en-US" sz="3170" kern="1200">
                <a:solidFill>
                  <a:schemeClr val="bg1"/>
                </a:solidFill>
                <a:latin typeface="+mj-lt"/>
                <a:ea typeface="+mn-ea"/>
                <a:cs typeface="+mn-cs"/>
              </a:defRPr>
            </a:lvl5pPr>
          </a:lstStyle>
          <a:p>
            <a:pPr lvl="0"/>
            <a:r>
              <a:rPr lang="en-US" smtClean="0"/>
              <a:t>Click to edit Master text styles</a:t>
            </a:r>
            <a:endParaRPr lang="en-US"/>
          </a:p>
        </p:txBody>
      </p:sp>
      <p:sp>
        <p:nvSpPr>
          <p:cNvPr id="7" name="Title 2"/>
          <p:cNvSpPr>
            <a:spLocks noGrp="1"/>
          </p:cNvSpPr>
          <p:nvPr>
            <p:ph type="title"/>
          </p:nvPr>
        </p:nvSpPr>
        <p:spPr>
          <a:xfrm>
            <a:off x="274320" y="292082"/>
            <a:ext cx="11887200" cy="946413"/>
          </a:xfrm>
          <a:prstGeom prst="rect">
            <a:avLst/>
          </a:prstGeom>
        </p:spPr>
        <p:txBody>
          <a:bodyPr/>
          <a:lstStyle>
            <a:lvl1pPr algn="l">
              <a:defRPr sz="5198">
                <a:solidFill>
                  <a:schemeClr val="tx2"/>
                </a:solidFill>
              </a:defRPr>
            </a:lvl1pPr>
          </a:lstStyle>
          <a:p>
            <a:r>
              <a:rPr lang="en-US" dirty="0" smtClean="0"/>
              <a:t>Click to edit Master title style</a:t>
            </a:r>
            <a:endParaRPr lang="en-US" dirty="0"/>
          </a:p>
        </p:txBody>
      </p:sp>
      <p:sp>
        <p:nvSpPr>
          <p:cNvPr id="4" name="Footer Placeholder 2"/>
          <p:cNvSpPr>
            <a:spLocks noGrp="1"/>
          </p:cNvSpPr>
          <p:nvPr>
            <p:ph type="ftr" sz="quarter" idx="14"/>
          </p:nvPr>
        </p:nvSpPr>
        <p:spPr/>
        <p:txBody>
          <a:bodyPr/>
          <a:lstStyle>
            <a:lvl1pPr fontAlgn="base">
              <a:spcBef>
                <a:spcPct val="0"/>
              </a:spcBef>
              <a:spcAft>
                <a:spcPct val="0"/>
              </a:spcAft>
              <a:defRPr>
                <a:solidFill>
                  <a:srgbClr val="505050"/>
                </a:solidFill>
              </a:defRPr>
            </a:lvl1pPr>
          </a:lstStyle>
          <a:p>
            <a:pPr>
              <a:defRPr/>
            </a:pPr>
            <a:r>
              <a:t>Microsoft Confidential</a:t>
            </a:r>
          </a:p>
        </p:txBody>
      </p:sp>
      <p:sp>
        <p:nvSpPr>
          <p:cNvPr id="5" name="Slide Number Placeholder 3"/>
          <p:cNvSpPr>
            <a:spLocks noGrp="1"/>
          </p:cNvSpPr>
          <p:nvPr>
            <p:ph type="sldNum" sz="quarter" idx="15"/>
          </p:nvPr>
        </p:nvSpPr>
        <p:spPr/>
        <p:txBody>
          <a:bodyPr/>
          <a:lstStyle>
            <a:lvl1pPr>
              <a:defRPr/>
            </a:lvl1pPr>
          </a:lstStyle>
          <a:p>
            <a:fld id="{6052FC3A-E1BD-E54F-9A48-71EBDEF00552}" type="slidenum">
              <a:rPr lang="en-US"/>
              <a:pPr/>
              <a:t>‹#›</a:t>
            </a:fld>
            <a:endParaRPr lang="en-US"/>
          </a:p>
        </p:txBody>
      </p:sp>
    </p:spTree>
    <p:extLst>
      <p:ext uri="{BB962C8B-B14F-4D97-AF65-F5344CB8AC3E}">
        <p14:creationId xmlns:p14="http://schemas.microsoft.com/office/powerpoint/2010/main" val="2593035477"/>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27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lvl1pPr fontAlgn="base">
              <a:spcBef>
                <a:spcPct val="0"/>
              </a:spcBef>
              <a:spcAft>
                <a:spcPct val="0"/>
              </a:spcAft>
              <a:defRPr>
                <a:solidFill>
                  <a:srgbClr val="000000"/>
                </a:solidFill>
              </a:defRPr>
            </a:lvl1pPr>
          </a:lstStyle>
          <a:p>
            <a:pPr>
              <a:defRPr/>
            </a:pPr>
            <a:r>
              <a:t>Microsoft Confidential</a:t>
            </a:r>
          </a:p>
        </p:txBody>
      </p:sp>
      <p:sp>
        <p:nvSpPr>
          <p:cNvPr id="3" name="Slide Number Placeholder 2"/>
          <p:cNvSpPr>
            <a:spLocks noGrp="1"/>
          </p:cNvSpPr>
          <p:nvPr>
            <p:ph type="sldNum" sz="quarter" idx="11"/>
          </p:nvPr>
        </p:nvSpPr>
        <p:spPr/>
        <p:txBody>
          <a:bodyPr/>
          <a:lstStyle>
            <a:lvl1pPr>
              <a:defRPr>
                <a:solidFill>
                  <a:srgbClr val="000000"/>
                </a:solidFill>
              </a:defRPr>
            </a:lvl1pPr>
          </a:lstStyle>
          <a:p>
            <a:fld id="{675909FA-3F91-0646-A6A8-60C236B90508}" type="slidenum">
              <a:rPr lang="en-US"/>
              <a:pPr/>
              <a:t>‹#›</a:t>
            </a:fld>
            <a:endParaRPr lang="en-US"/>
          </a:p>
        </p:txBody>
      </p:sp>
    </p:spTree>
    <p:extLst>
      <p:ext uri="{BB962C8B-B14F-4D97-AF65-F5344CB8AC3E}">
        <p14:creationId xmlns:p14="http://schemas.microsoft.com/office/powerpoint/2010/main" val="2496670973"/>
      </p:ext>
    </p:extLst>
  </p:cSld>
  <p:clrMapOvr>
    <a:overrideClrMapping bg1="lt1" tx1="dk1" bg2="lt2" tx2="dk2" accent1="accent1" accent2="accent2" accent3="accent3" accent4="accent4" accent5="accent5" accent6="accent6" hlink="hlink" folHlink="folHlink"/>
  </p:clrMapOvr>
  <p:transition spd="med">
    <p:fade/>
  </p:transition>
  <p:timing>
    <p:tnLst>
      <p:par>
        <p:cTn id="1" dur="indefinite" restart="never" nodeType="tmRoot"/>
      </p:par>
    </p:tnLst>
  </p:timing>
</p:sldLayout>
</file>

<file path=ppt/slideLayouts/slideLayout273.xml><?xml version="1.0" encoding="utf-8"?>
<p:sldLayout xmlns:a="http://schemas.openxmlformats.org/drawingml/2006/main" xmlns:r="http://schemas.openxmlformats.org/officeDocument/2006/relationships" xmlns:p="http://schemas.openxmlformats.org/presentationml/2006/main" userDrawn="1">
  <p:cSld name="Title Only">
    <p:bg>
      <p:bgPr>
        <a:solidFill>
          <a:schemeClr val="bg1"/>
        </a:solidFill>
        <a:effectLst/>
      </p:bgPr>
    </p:bg>
    <p:spTree>
      <p:nvGrpSpPr>
        <p:cNvPr id="1" name=""/>
        <p:cNvGrpSpPr/>
        <p:nvPr/>
      </p:nvGrpSpPr>
      <p:grpSpPr>
        <a:xfrm>
          <a:off x="0" y="0"/>
          <a:ext cx="0" cy="0"/>
          <a:chOff x="0" y="0"/>
          <a:chExt cx="0" cy="0"/>
        </a:xfrm>
      </p:grpSpPr>
      <p:sp>
        <p:nvSpPr>
          <p:cNvPr id="3" name="Title 2"/>
          <p:cNvSpPr>
            <a:spLocks noGrp="1"/>
          </p:cNvSpPr>
          <p:nvPr>
            <p:ph type="title"/>
          </p:nvPr>
        </p:nvSpPr>
        <p:spPr>
          <a:xfrm>
            <a:off x="274320" y="292082"/>
            <a:ext cx="11887200" cy="946413"/>
          </a:xfrm>
          <a:prstGeom prst="rect">
            <a:avLst/>
          </a:prstGeom>
        </p:spPr>
        <p:txBody>
          <a:bodyPr/>
          <a:lstStyle>
            <a:lvl1pPr algn="l">
              <a:defRPr sz="5198">
                <a:solidFill>
                  <a:schemeClr val="tx2"/>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131436699"/>
      </p:ext>
    </p:extLst>
  </p:cSld>
  <p:clrMapOvr>
    <a:masterClrMapping/>
  </p:clrMapOvr>
  <p:transition spd="med">
    <p:fade/>
  </p:transition>
  <p:timing>
    <p:tnLst>
      <p:par>
        <p:cTn id="1" dur="indefinite" restart="never" nodeType="tmRoot"/>
      </p:par>
    </p:tnLst>
  </p:timing>
</p:sldLayout>
</file>

<file path=ppt/slideLayouts/slideLayout274.xml><?xml version="1.0" encoding="utf-8"?>
<p:sldLayout xmlns:a="http://schemas.openxmlformats.org/drawingml/2006/main" xmlns:r="http://schemas.openxmlformats.org/officeDocument/2006/relationships" xmlns:p="http://schemas.openxmlformats.org/presentationml/2006/main" userDrawn="1">
  <p:cSld name="Title Only - BLU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3087479291"/>
      </p:ext>
    </p:extLst>
  </p:cSld>
  <p:clrMapOvr>
    <a:masterClrMapping/>
  </p:clrMapOvr>
  <p:transition>
    <p:fade/>
  </p:transition>
  <p:timing>
    <p:tnLst>
      <p:par>
        <p:cTn id="1" dur="indefinite" restart="never" nodeType="tmRoot"/>
      </p:par>
    </p:tnLst>
  </p:timing>
</p:sldLayout>
</file>

<file path=ppt/slideLayouts/slideLayout275.xml><?xml version="1.0" encoding="utf-8"?>
<p:sldLayout xmlns:a="http://schemas.openxmlformats.org/drawingml/2006/main" xmlns:r="http://schemas.openxmlformats.org/officeDocument/2006/relationships" xmlns:p="http://schemas.openxmlformats.org/presentationml/2006/main" userDrawn="1">
  <p:cSld name="Blank_charcoal">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11313804"/>
      </p:ext>
    </p:extLst>
  </p:cSld>
  <p:clrMapOvr>
    <a:masterClrMapping/>
  </p:clrMapOvr>
  <p:transition>
    <p:fade/>
  </p:transition>
  <p:timing>
    <p:tnLst>
      <p:par>
        <p:cTn id="1" dur="indefinite" restart="never" nodeType="tmRoot"/>
      </p:par>
    </p:tnLst>
  </p:timing>
</p:sldLayout>
</file>

<file path=ppt/slideLayouts/slideLayout276.xml><?xml version="1.0" encoding="utf-8"?>
<p:sldLayout xmlns:a="http://schemas.openxmlformats.org/drawingml/2006/main" xmlns:r="http://schemas.openxmlformats.org/officeDocument/2006/relationships" xmlns:p="http://schemas.openxmlformats.org/presentationml/2006/main" userDrawn="1">
  <p:cSld name="Demo slid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832440" y="2284963"/>
            <a:ext cx="10056812" cy="1015663"/>
          </a:xfrm>
          <a:noFill/>
        </p:spPr>
        <p:txBody>
          <a:bodyPr tIns="91440" bIns="91440" anchor="b" anchorCtr="0">
            <a:spAutoFit/>
          </a:bodyPr>
          <a:lstStyle>
            <a:lvl1pPr>
              <a:defRPr sz="5998"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853079" y="3768007"/>
            <a:ext cx="10058401" cy="683264"/>
          </a:xfrm>
          <a:noFill/>
        </p:spPr>
        <p:txBody>
          <a:bodyPr lIns="182880" tIns="146304" rIns="182880" bIns="146304">
            <a:spAutoFit/>
          </a:bodyPr>
          <a:lstStyle>
            <a:lvl1pPr marL="0" indent="0">
              <a:spcBef>
                <a:spcPts val="0"/>
              </a:spcBef>
              <a:buNone/>
              <a:defRPr sz="2800" spc="0" baseline="0">
                <a:gradFill>
                  <a:gsLst>
                    <a:gs pos="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dirty="0" smtClean="0"/>
              <a:t>Speaker Name</a:t>
            </a:r>
          </a:p>
        </p:txBody>
      </p:sp>
      <p:cxnSp>
        <p:nvCxnSpPr>
          <p:cNvPr id="10" name="Straight Connector 9"/>
          <p:cNvCxnSpPr/>
          <p:nvPr userDrawn="1"/>
        </p:nvCxnSpPr>
        <p:spPr>
          <a:xfrm>
            <a:off x="1030879" y="3497263"/>
            <a:ext cx="9880601" cy="0"/>
          </a:xfrm>
          <a:prstGeom prst="line">
            <a:avLst/>
          </a:prstGeom>
          <a:ln w="12700">
            <a:solidFill>
              <a:schemeClr val="accent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Text Placeholder 4"/>
          <p:cNvSpPr>
            <a:spLocks noGrp="1"/>
          </p:cNvSpPr>
          <p:nvPr>
            <p:ph type="body" sz="quarter" idx="13" hasCustomPrompt="1"/>
          </p:nvPr>
        </p:nvSpPr>
        <p:spPr>
          <a:xfrm>
            <a:off x="853079" y="4290792"/>
            <a:ext cx="10058401" cy="627864"/>
          </a:xfrm>
          <a:noFill/>
        </p:spPr>
        <p:txBody>
          <a:bodyPr lIns="182880" tIns="146304" rIns="182880" bIns="146304">
            <a:spAutoFit/>
          </a:bodyPr>
          <a:lstStyle>
            <a:lvl1pPr marL="0" indent="0">
              <a:spcBef>
                <a:spcPts val="0"/>
              </a:spcBef>
              <a:buNone/>
              <a:defRPr sz="2400" spc="0" baseline="0">
                <a:gradFill>
                  <a:gsLst>
                    <a:gs pos="0">
                      <a:schemeClr val="tx1"/>
                    </a:gs>
                    <a:gs pos="100000">
                      <a:schemeClr val="tx1"/>
                    </a:gs>
                  </a:gsLst>
                  <a:lin ang="5400000" scaled="0"/>
                </a:gradFill>
                <a:latin typeface="Segoe UI Semilight" panose="020B0402040204020203" pitchFamily="34" charset="0"/>
                <a:cs typeface="Segoe UI Semilight" panose="020B0402040204020203" pitchFamily="34" charset="0"/>
              </a:defRPr>
            </a:lvl1pPr>
          </a:lstStyle>
          <a:p>
            <a:pPr lvl="0"/>
            <a:r>
              <a:rPr lang="en-US" dirty="0" smtClean="0"/>
              <a:t>Optional Title Role, Company</a:t>
            </a:r>
          </a:p>
        </p:txBody>
      </p:sp>
    </p:spTree>
    <p:extLst>
      <p:ext uri="{BB962C8B-B14F-4D97-AF65-F5344CB8AC3E}">
        <p14:creationId xmlns:p14="http://schemas.microsoft.com/office/powerpoint/2010/main" val="411343215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50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childTnLst>
                                </p:cTn>
                              </p:par>
                              <p:par>
                                <p:cTn id="14" presetID="42" presetClass="path" presetSubtype="0" decel="100000" fill="hold" grpId="1" nodeType="withEffect">
                                  <p:stCondLst>
                                    <p:cond delay="500"/>
                                  </p:stCondLst>
                                  <p:childTnLst>
                                    <p:animMotion origin="layout" path="M -0.03944 -0.00046 L 1.52668E-6 2.19246E-6 " pathEditMode="relative" rAng="0" ptsTypes="AA">
                                      <p:cBhvr>
                                        <p:cTn id="15" dur="600" fill="hold"/>
                                        <p:tgtEl>
                                          <p:spTgt spid="5"/>
                                        </p:tgtEl>
                                        <p:attrNameLst>
                                          <p:attrName>ppt_x</p:attrName>
                                          <p:attrName>ppt_y</p:attrName>
                                        </p:attrNameLst>
                                      </p:cBhvr>
                                      <p:rCtr x="1966" y="23"/>
                                    </p:animMotion>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fade">
                                      <p:cBhvr>
                                        <p:cTn id="19" dur="500"/>
                                        <p:tgtEl>
                                          <p:spTgt spid="11"/>
                                        </p:tgtEl>
                                      </p:cBhvr>
                                    </p:animEffect>
                                  </p:childTnLst>
                                </p:cTn>
                              </p:par>
                              <p:par>
                                <p:cTn id="20" presetID="42" presetClass="path" presetSubtype="0" decel="100000" fill="hold" grpId="1" nodeType="withEffect">
                                  <p:stCondLst>
                                    <p:cond delay="0"/>
                                  </p:stCondLst>
                                  <p:childTnLst>
                                    <p:animMotion origin="layout" path="M -0.03944 -0.00045 L 1.52668E-6 -3.37267E-6 " pathEditMode="relative" rAng="0" ptsTypes="AA">
                                      <p:cBhvr>
                                        <p:cTn id="21" dur="600" fill="hold"/>
                                        <p:tgtEl>
                                          <p:spTgt spid="11"/>
                                        </p:tgtEl>
                                        <p:attrNameLst>
                                          <p:attrName>ppt_x</p:attrName>
                                          <p:attrName>ppt_y</p:attrName>
                                        </p:attrNameLst>
                                      </p:cBhvr>
                                      <p:rCtr x="1966" y="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tmplLst>
          <p:tmpl>
            <p:tnLst>
              <p:par>
                <p:cTn presetID="10" presetClass="entr" presetSubtype="0" fill="hold" nodeType="withEffect">
                  <p:stCondLst>
                    <p:cond delay="500"/>
                  </p:stCondLst>
                  <p:childTnLst>
                    <p:set>
                      <p:cBhvr>
                        <p:cTn dur="1" fill="hold">
                          <p:stCondLst>
                            <p:cond delay="0"/>
                          </p:stCondLst>
                        </p:cTn>
                        <p:tgtEl>
                          <p:spTgt spid="5"/>
                        </p:tgtEl>
                        <p:attrNameLst>
                          <p:attrName>style.visibility</p:attrName>
                        </p:attrNameLst>
                      </p:cBhvr>
                      <p:to>
                        <p:strVal val="visible"/>
                      </p:to>
                    </p:set>
                    <p:animEffect transition="in" filter="fade">
                      <p:cBhvr>
                        <p:cTn dur="500"/>
                        <p:tgtEl>
                          <p:spTgt spid="5"/>
                        </p:tgtEl>
                      </p:cBhvr>
                    </p:animEffect>
                  </p:childTnLst>
                </p:cTn>
              </p:par>
            </p:tnLst>
          </p:tmpl>
        </p:tmplLst>
      </p:bldP>
      <p:bldP spid="5" grpId="1">
        <p:tmplLst>
          <p:tmpl>
            <p:tnLst>
              <p:par>
                <p:cTn presetID="42" presetClass="path" presetSubtype="0" decel="100000" fill="hold" nodeType="withEffect">
                  <p:stCondLst>
                    <p:cond delay="500"/>
                  </p:stCondLst>
                  <p:childTnLst>
                    <p:animMotion origin="layout" path="M -0.03944 -0.00046 L 1.52668E-6 2.19246E-6 " pathEditMode="relative" rAng="0" ptsTypes="AA">
                      <p:cBhvr>
                        <p:cTn dur="600" fill="hold"/>
                        <p:tgtEl>
                          <p:spTgt spid="5"/>
                        </p:tgtEl>
                        <p:attrNameLst>
                          <p:attrName>ppt_x</p:attrName>
                          <p:attrName>ppt_y</p:attrName>
                        </p:attrNameLst>
                      </p:cBhvr>
                      <p:rCtr x="1966" y="23"/>
                    </p:animMotion>
                  </p:childTnLst>
                </p:cTn>
              </p:par>
            </p:tnLst>
          </p:tmpl>
        </p:tmplLst>
      </p:bldP>
      <p:bldP spid="11" grpId="0">
        <p:tmplLst>
          <p:tmpl>
            <p:tnLst>
              <p:par>
                <p:cTn presetID="10" presetClass="entr" presetSubtype="0" fill="hold" nodeType="afterEffect">
                  <p:stCondLst>
                    <p:cond delay="0"/>
                  </p:stCondLst>
                  <p:childTnLst>
                    <p:set>
                      <p:cBhvr>
                        <p:cTn dur="1" fill="hold">
                          <p:stCondLst>
                            <p:cond delay="0"/>
                          </p:stCondLst>
                        </p:cTn>
                        <p:tgtEl>
                          <p:spTgt spid="11"/>
                        </p:tgtEl>
                        <p:attrNameLst>
                          <p:attrName>style.visibility</p:attrName>
                        </p:attrNameLst>
                      </p:cBhvr>
                      <p:to>
                        <p:strVal val="visible"/>
                      </p:to>
                    </p:set>
                    <p:animEffect transition="in" filter="fade">
                      <p:cBhvr>
                        <p:cTn dur="500"/>
                        <p:tgtEl>
                          <p:spTgt spid="11"/>
                        </p:tgtEl>
                      </p:cBhvr>
                    </p:animEffect>
                  </p:childTnLst>
                </p:cTn>
              </p:par>
            </p:tnLst>
          </p:tmpl>
        </p:tmplLst>
      </p:bldP>
      <p:bldP spid="11" grpId="1">
        <p:tmplLst>
          <p:tmpl>
            <p:tnLst>
              <p:par>
                <p:cTn presetID="42" presetClass="path" presetSubtype="0" decel="100000" fill="hold" nodeType="withEffect">
                  <p:stCondLst>
                    <p:cond delay="0"/>
                  </p:stCondLst>
                  <p:childTnLst>
                    <p:animMotion origin="layout" path="M -0.03944 -0.00045 L 1.52668E-6 -3.37267E-6 " pathEditMode="relative" rAng="0" ptsTypes="AA">
                      <p:cBhvr>
                        <p:cTn dur="600" fill="hold"/>
                        <p:tgtEl>
                          <p:spTgt spid="11"/>
                        </p:tgtEl>
                        <p:attrNameLst>
                          <p:attrName>ppt_x</p:attrName>
                          <p:attrName>ppt_y</p:attrName>
                        </p:attrNameLst>
                      </p:cBhvr>
                      <p:rCtr x="1966" y="23"/>
                    </p:animMotion>
                  </p:childTnLst>
                </p:cTn>
              </p:par>
            </p:tnLst>
          </p:tmpl>
        </p:tmplLst>
      </p:bldP>
    </p:bldLst>
  </p:timing>
</p:sldLayout>
</file>

<file path=ppt/slideLayouts/slideLayout277.xml><?xml version="1.0" encoding="utf-8"?>
<p:sldLayout xmlns:a="http://schemas.openxmlformats.org/drawingml/2006/main" xmlns:r="http://schemas.openxmlformats.org/officeDocument/2006/relationships" xmlns:p="http://schemas.openxmlformats.org/presentationml/2006/main" userDrawn="1">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10913" y="233151"/>
            <a:ext cx="11814652" cy="880792"/>
          </a:xfrm>
        </p:spPr>
        <p:txBody>
          <a:bodyPr anchor="t" anchorCtr="0">
            <a:noAutofit/>
          </a:bodyPr>
          <a:lstStyle>
            <a:lvl1pPr>
              <a:defRPr sz="5437" cap="none" spc="-136" baseline="0">
                <a:solidFill>
                  <a:schemeClr val="accent1"/>
                </a:solidFill>
                <a:latin typeface="Segoe UI Light"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98068309"/>
      </p:ext>
    </p:extLst>
  </p:cSld>
  <p:clrMapOvr>
    <a:masterClrMapping/>
  </p:clrMapOvr>
  <p:transition spd="slow">
    <p:push/>
  </p:transition>
  <p:timing>
    <p:tnLst>
      <p:par>
        <p:cTn id="1" dur="indefinite" restart="never" nodeType="tmRoot"/>
      </p:par>
    </p:tnLst>
  </p:timing>
</p:sldLayout>
</file>

<file path=ppt/slideLayouts/slideLayout278.xml><?xml version="1.0" encoding="utf-8"?>
<p:sldLayout xmlns:a="http://schemas.openxmlformats.org/drawingml/2006/main" xmlns:r="http://schemas.openxmlformats.org/officeDocument/2006/relationships" xmlns:p="http://schemas.openxmlformats.org/presentationml/2006/main"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097302"/>
          </a:xfrm>
        </p:spPr>
        <p:txBody>
          <a:bodyPr lIns="146304" tIns="91440" rIns="146304" bIns="91440"/>
          <a:lstStyle>
            <a:lvl1pPr>
              <a:lnSpc>
                <a:spcPts val="6298"/>
              </a:lnSpc>
              <a:defRPr sz="5799" baseline="0">
                <a:solidFill>
                  <a:schemeClr val="accent2"/>
                </a:solidFill>
              </a:defRPr>
            </a:lvl1pPr>
          </a:lstStyle>
          <a:p>
            <a:r>
              <a:rPr lang="en-US" smtClean="0"/>
              <a:t>Lorem ipsum dolor sit.</a:t>
            </a:r>
            <a:endParaRPr lang="en-US"/>
          </a:p>
        </p:txBody>
      </p:sp>
      <p:sp>
        <p:nvSpPr>
          <p:cNvPr id="3" name="Footer Placeholder 2"/>
          <p:cNvSpPr>
            <a:spLocks noGrp="1"/>
          </p:cNvSpPr>
          <p:nvPr>
            <p:ph type="ftr" sz="quarter" idx="10"/>
          </p:nvPr>
        </p:nvSpPr>
        <p:spPr/>
        <p:txBody>
          <a:bodyPr/>
          <a:lstStyle/>
          <a:p>
            <a:r>
              <a:rPr dirty="0" smtClean="0"/>
              <a:t>Microsoft Confidential</a:t>
            </a:r>
            <a:endParaRPr dirty="0"/>
          </a:p>
        </p:txBody>
      </p:sp>
      <p:sp>
        <p:nvSpPr>
          <p:cNvPr id="4" name="Slide Number Placeholder 3"/>
          <p:cNvSpPr>
            <a:spLocks noGrp="1"/>
          </p:cNvSpPr>
          <p:nvPr>
            <p:ph type="sldNum" sz="quarter" idx="11"/>
          </p:nvPr>
        </p:nvSpPr>
        <p:spPr/>
        <p:txBody>
          <a:bodyPr/>
          <a:lstStyle/>
          <a:p>
            <a:fld id="{27258FFF-F925-446B-8502-81C933981705}" type="slidenum">
              <a:rPr lang="en-US" smtClean="0"/>
              <a:pPr/>
              <a:t>‹#›</a:t>
            </a:fld>
            <a:endParaRPr lang="en-US" dirty="0"/>
          </a:p>
        </p:txBody>
      </p:sp>
    </p:spTree>
    <p:extLst>
      <p:ext uri="{BB962C8B-B14F-4D97-AF65-F5344CB8AC3E}">
        <p14:creationId xmlns:p14="http://schemas.microsoft.com/office/powerpoint/2010/main" val="1091793634"/>
      </p:ext>
    </p:extLst>
  </p:cSld>
  <p:clrMapOvr>
    <a:masterClrMapping/>
  </p:clrMapOvr>
  <p:transition>
    <p:fade/>
  </p:transition>
  <p:timing>
    <p:tnLst>
      <p:par>
        <p:cTn id="1" dur="indefinite" restart="never" nodeType="tmRoot"/>
      </p:par>
    </p:tnLst>
  </p:timing>
</p:sldLayout>
</file>

<file path=ppt/slideLayouts/slideLayout27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Footer Placeholder 2"/>
          <p:cNvSpPr>
            <a:spLocks noGrp="1"/>
          </p:cNvSpPr>
          <p:nvPr>
            <p:ph type="ftr" sz="quarter" idx="10"/>
          </p:nvPr>
        </p:nvSpPr>
        <p:spPr/>
        <p:txBody>
          <a:bodyPr/>
          <a:lstStyle/>
          <a:p>
            <a:pPr>
              <a:defRPr/>
            </a:pPr>
            <a:r>
              <a:rPr smtClean="0"/>
              <a:t>Microsoft Confidential</a:t>
            </a:r>
            <a:endParaRPr/>
          </a:p>
        </p:txBody>
      </p:sp>
      <p:sp>
        <p:nvSpPr>
          <p:cNvPr id="4" name="Slide Number Placeholder 3"/>
          <p:cNvSpPr>
            <a:spLocks noGrp="1"/>
          </p:cNvSpPr>
          <p:nvPr>
            <p:ph type="sldNum" sz="quarter" idx="11"/>
          </p:nvPr>
        </p:nvSpPr>
        <p:spPr/>
        <p:txBody>
          <a:bodyPr/>
          <a:lstStyle/>
          <a:p>
            <a:pPr defTabSz="931516" fontAlgn="base">
              <a:spcBef>
                <a:spcPct val="0"/>
              </a:spcBef>
              <a:spcAft>
                <a:spcPct val="0"/>
              </a:spcAft>
            </a:pPr>
            <a:fld id="{83758903-653A-7442-ACA2-36E6579F0BEB}" type="slidenum">
              <a:rPr lang="en-US" smtClean="0">
                <a:ea typeface="ＭＳ Ｐゴシック" charset="0"/>
              </a:rPr>
              <a:pPr defTabSz="931516" fontAlgn="base">
                <a:spcBef>
                  <a:spcPct val="0"/>
                </a:spcBef>
                <a:spcAft>
                  <a:spcPct val="0"/>
                </a:spcAft>
              </a:pPr>
              <a:t>‹#›</a:t>
            </a:fld>
            <a:endParaRPr lang="en-US">
              <a:ea typeface="ＭＳ Ｐゴシック" charset="0"/>
            </a:endParaRPr>
          </a:p>
        </p:txBody>
      </p:sp>
      <p:sp>
        <p:nvSpPr>
          <p:cNvPr id="6" name="Content Placeholder 5"/>
          <p:cNvSpPr>
            <a:spLocks noGrp="1"/>
          </p:cNvSpPr>
          <p:nvPr>
            <p:ph sz="quarter" idx="12"/>
          </p:nvPr>
        </p:nvSpPr>
        <p:spPr>
          <a:xfrm>
            <a:off x="274639" y="1320801"/>
            <a:ext cx="11887200" cy="5056188"/>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5653165"/>
      </p:ext>
    </p:extLst>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Slide Blue">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1877414223"/>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280.xml><?xml version="1.0" encoding="utf-8"?>
<p:sldLayout xmlns:a="http://schemas.openxmlformats.org/drawingml/2006/main" xmlns:r="http://schemas.openxmlformats.org/officeDocument/2006/relationships" xmlns:p="http://schemas.openxmlformats.org/presentationml/2006/main"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4" y="2"/>
            <a:ext cx="12435840" cy="6995160"/>
          </a:xfrm>
          <a:prstGeom prst="rect">
            <a:avLst/>
          </a:prstGeom>
        </p:spPr>
      </p:pic>
      <p:sp>
        <p:nvSpPr>
          <p:cNvPr id="6" name="Rectangle 5"/>
          <p:cNvSpPr/>
          <p:nvPr userDrawn="1"/>
        </p:nvSpPr>
        <p:spPr bwMode="gray">
          <a:xfrm>
            <a:off x="0" y="4868863"/>
            <a:ext cx="12436475"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040"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9824" y="6294478"/>
            <a:ext cx="4571999" cy="403187"/>
          </a:xfrm>
          <a:prstGeom prst="rect">
            <a:avLst/>
          </a:prstGeom>
          <a:noFill/>
          <a:ln w="12700">
            <a:noFill/>
            <a:miter lim="800000"/>
            <a:headEnd type="none" w="sm" len="sm"/>
            <a:tailEnd type="none" w="sm" len="sm"/>
          </a:ln>
          <a:effectLst/>
        </p:spPr>
        <p:txBody>
          <a:bodyPr vert="horz" wrap="square" lIns="182828" tIns="146262" rIns="182828" bIns="146262" numCol="1" anchor="t" anchorCtr="0" compatLnSpc="1">
            <a:prstTxWarp prst="textNoShape">
              <a:avLst/>
            </a:prstTxWarp>
            <a:spAutoFit/>
          </a:bodyPr>
          <a:lstStyle/>
          <a:p>
            <a:pPr algn="r" defTabSz="931857" eaLnBrk="0" hangingPunct="0"/>
            <a:r>
              <a:rPr lang="en-US" sz="700" dirty="0">
                <a:gradFill>
                  <a:gsLst>
                    <a:gs pos="12389">
                      <a:srgbClr val="FFFFFF"/>
                    </a:gs>
                    <a:gs pos="54000">
                      <a:srgbClr val="FFFFFF"/>
                    </a:gs>
                  </a:gsLst>
                  <a:lin ang="5400000" scaled="0"/>
                </a:gradFill>
                <a:cs typeface="Segoe UI" pitchFamily="34" charset="0"/>
              </a:rPr>
              <a:t>© </a:t>
            </a:r>
            <a:r>
              <a:rPr lang="en-US" sz="700" dirty="0" smtClean="0">
                <a:gradFill>
                  <a:gsLst>
                    <a:gs pos="12389">
                      <a:srgbClr val="FFFFFF"/>
                    </a:gs>
                    <a:gs pos="54000">
                      <a:srgbClr val="FFFFFF"/>
                    </a:gs>
                  </a:gsLst>
                  <a:lin ang="5400000" scaled="0"/>
                </a:gradFill>
                <a:cs typeface="Segoe UI" pitchFamily="34" charset="0"/>
              </a:rPr>
              <a:t>2015 </a:t>
            </a:r>
            <a:r>
              <a:rPr lang="en-US" sz="700" dirty="0">
                <a:gradFill>
                  <a:gsLst>
                    <a:gs pos="12389">
                      <a:srgbClr val="FFFFFF"/>
                    </a:gs>
                    <a:gs pos="54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59232" y="5580861"/>
            <a:ext cx="3291840" cy="701671"/>
          </a:xfrm>
          <a:prstGeom prst="rect">
            <a:avLst/>
          </a:prstGeom>
        </p:spPr>
      </p:pic>
    </p:spTree>
    <p:extLst>
      <p:ext uri="{BB962C8B-B14F-4D97-AF65-F5344CB8AC3E}">
        <p14:creationId xmlns:p14="http://schemas.microsoft.com/office/powerpoint/2010/main" val="49027604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1.xml><?xml version="1.0" encoding="utf-8"?>
<p:sldLayout xmlns:a="http://schemas.openxmlformats.org/drawingml/2006/main" xmlns:r="http://schemas.openxmlformats.org/officeDocument/2006/relationships" xmlns:p="http://schemas.openxmlformats.org/presentationml/2006/main" preserve="1" userDrawn="1">
  <p:cSld name="Title Slide 1">
    <p:bg>
      <p:bgPr>
        <a:solidFill>
          <a:schemeClr val="accent1"/>
        </a:solidFill>
        <a:effectLst/>
      </p:bgPr>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998" spc="-100" baseline="0">
                <a:gradFill>
                  <a:gsLst>
                    <a:gs pos="5833">
                      <a:schemeClr val="tx1"/>
                    </a:gs>
                    <a:gs pos="53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3" y="3955786"/>
            <a:ext cx="9143937" cy="1828007"/>
          </a:xfrm>
          <a:noFill/>
        </p:spPr>
        <p:txBody>
          <a:bodyPr lIns="182880" tIns="146304" rIns="182880" bIns="146304">
            <a:noAutofit/>
          </a:bodyPr>
          <a:lstStyle>
            <a:lvl1pPr marL="0" indent="0">
              <a:spcBef>
                <a:spcPts val="0"/>
              </a:spcBef>
              <a:buNone/>
              <a:defRPr sz="3598" spc="0" baseline="0">
                <a:gradFill>
                  <a:gsLst>
                    <a:gs pos="5833">
                      <a:schemeClr val="tx1"/>
                    </a:gs>
                    <a:gs pos="53000">
                      <a:schemeClr val="tx1"/>
                    </a:gs>
                  </a:gsLst>
                  <a:lin ang="5400000" scaled="0"/>
                </a:gradFill>
                <a:latin typeface="+mj-lt"/>
              </a:defRPr>
            </a:lvl1pPr>
          </a:lstStyle>
          <a:p>
            <a:pPr lvl="0"/>
            <a:r>
              <a:rPr lang="en-US" dirty="0" smtClean="0"/>
              <a:t>Speaker Name</a:t>
            </a:r>
          </a:p>
        </p:txBody>
      </p:sp>
      <p:sp>
        <p:nvSpPr>
          <p:cNvPr id="3" name="Slide Number Placeholder 2"/>
          <p:cNvSpPr>
            <a:spLocks noGrp="1"/>
          </p:cNvSpPr>
          <p:nvPr>
            <p:ph type="sldNum" sz="quarter" idx="14"/>
          </p:nvPr>
        </p:nvSpPr>
        <p:spPr/>
        <p:txBody>
          <a:bodyPr/>
          <a:lstStyle/>
          <a:p>
            <a:fld id="{27258FFF-F925-446B-8502-81C933981705}" type="slidenum">
              <a:rPr>
                <a:gradFill>
                  <a:gsLst>
                    <a:gs pos="2239">
                      <a:srgbClr val="FFFFFF"/>
                    </a:gs>
                    <a:gs pos="11940">
                      <a:srgbClr val="FFFFFF"/>
                    </a:gs>
                  </a:gsLst>
                  <a:lin ang="5400000" scaled="0"/>
                </a:gradFill>
              </a:rPr>
              <a:pPr/>
              <a:t>‹#›</a:t>
            </a:fld>
            <a:endParaRPr dirty="0">
              <a:gradFill>
                <a:gsLst>
                  <a:gs pos="2239">
                    <a:srgbClr val="FFFFFF"/>
                  </a:gs>
                  <a:gs pos="11940">
                    <a:srgbClr val="FFFFFF"/>
                  </a:gs>
                </a:gsLst>
                <a:lin ang="5400000" scaled="0"/>
              </a:gradFill>
            </a:endParaRPr>
          </a:p>
        </p:txBody>
      </p:sp>
      <p:pic>
        <p:nvPicPr>
          <p:cNvPr id="7" name="Picture 6"/>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bwMode="invGray">
          <a:xfrm>
            <a:off x="464356" y="479775"/>
            <a:ext cx="1639084" cy="359162"/>
          </a:xfrm>
          <a:prstGeom prst="rect">
            <a:avLst/>
          </a:prstGeom>
        </p:spPr>
      </p:pic>
    </p:spTree>
    <p:extLst>
      <p:ext uri="{BB962C8B-B14F-4D97-AF65-F5344CB8AC3E}">
        <p14:creationId xmlns:p14="http://schemas.microsoft.com/office/powerpoint/2010/main" val="29830871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282.xml><?xml version="1.0" encoding="utf-8"?>
<p:sldLayout xmlns:a="http://schemas.openxmlformats.org/drawingml/2006/main" xmlns:r="http://schemas.openxmlformats.org/officeDocument/2006/relationships" xmlns:p="http://schemas.openxmlformats.org/presentationml/2006/main" preserve="1" userDrawn="1">
  <p:cSld name="Title Slide 3">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3"/>
          </p:nvPr>
        </p:nvSpPr>
        <p:spPr>
          <a:xfrm>
            <a:off x="0" y="1"/>
            <a:ext cx="12436475" cy="742187"/>
          </a:xfrm>
        </p:spPr>
        <p:txBody>
          <a:bodyPr/>
          <a:lstStyle>
            <a:lvl1pPr marL="0" indent="0">
              <a:buNone/>
              <a:defRPr/>
            </a:lvl1pPr>
          </a:lstStyle>
          <a:p>
            <a:r>
              <a:rPr lang="en-US" dirty="0" smtClean="0"/>
              <a:t>Click icon to add picture</a:t>
            </a:r>
            <a:endParaRPr lang="en-US" dirty="0"/>
          </a:p>
        </p:txBody>
      </p:sp>
      <p:pic>
        <p:nvPicPr>
          <p:cNvPr id="7" name="Picture 6"/>
          <p:cNvPicPr>
            <a:picLocks noChangeAspect="1"/>
          </p:cNvPicPr>
          <p:nvPr userDrawn="1"/>
        </p:nvPicPr>
        <p:blipFill rotWithShape="1">
          <a:blip r:embed="rId2">
            <a:extLst>
              <a:ext uri="{28A0092B-C50C-407E-A947-70E740481C1C}">
                <a14:useLocalDpi xmlns:a14="http://schemas.microsoft.com/office/drawing/2010/main" val="0"/>
              </a:ext>
            </a:extLst>
          </a:blip>
          <a:srcRect t="8530"/>
          <a:stretch/>
        </p:blipFill>
        <p:spPr>
          <a:xfrm>
            <a:off x="262939" y="832966"/>
            <a:ext cx="11910600" cy="5876623"/>
          </a:xfrm>
          <a:prstGeom prst="rect">
            <a:avLst/>
          </a:prstGeom>
          <a:noFill/>
          <a:ln>
            <a:noFill/>
          </a:ln>
        </p:spPr>
      </p:pic>
      <p:sp>
        <p:nvSpPr>
          <p:cNvPr id="5" name="Text Placeholder 4"/>
          <p:cNvSpPr>
            <a:spLocks noGrp="1"/>
          </p:cNvSpPr>
          <p:nvPr>
            <p:ph type="body" sz="quarter" idx="12" hasCustomPrompt="1"/>
          </p:nvPr>
        </p:nvSpPr>
        <p:spPr>
          <a:xfrm>
            <a:off x="276543" y="3954457"/>
            <a:ext cx="5197379" cy="1018969"/>
          </a:xfrm>
          <a:noFill/>
        </p:spPr>
        <p:txBody>
          <a:bodyPr lIns="182880" tIns="146304" rIns="182880" bIns="146304">
            <a:noAutofit/>
          </a:bodyPr>
          <a:lstStyle>
            <a:lvl1pPr marL="0" indent="0">
              <a:spcBef>
                <a:spcPts val="0"/>
              </a:spcBef>
              <a:buNone/>
              <a:defRPr sz="3598" spc="0" baseline="0">
                <a:gradFill>
                  <a:gsLst>
                    <a:gs pos="7965">
                      <a:schemeClr val="tx1"/>
                    </a:gs>
                    <a:gs pos="8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5187450" cy="1828800"/>
          </a:xfrm>
          <a:noFill/>
        </p:spPr>
        <p:txBody>
          <a:bodyPr lIns="146304" tIns="91440" rIns="146304" bIns="91440" anchor="t" anchorCtr="0"/>
          <a:lstStyle>
            <a:lvl1pPr>
              <a:defRPr sz="5998" spc="-100" baseline="0">
                <a:gradFill>
                  <a:gsLst>
                    <a:gs pos="7965">
                      <a:schemeClr val="tx1"/>
                    </a:gs>
                    <a:gs pos="8000">
                      <a:schemeClr val="tx1"/>
                    </a:gs>
                  </a:gsLst>
                  <a:lin ang="5400000" scaled="0"/>
                </a:gradFill>
              </a:defRPr>
            </a:lvl1pPr>
          </a:lstStyle>
          <a:p>
            <a:r>
              <a:rPr lang="en-US" dirty="0" smtClean="0"/>
              <a:t>Presentation title</a:t>
            </a:r>
            <a:endParaRPr lang="en-US" dirty="0"/>
          </a:p>
        </p:txBody>
      </p:sp>
      <p:pic>
        <p:nvPicPr>
          <p:cNvPr id="12" name="Picture 11"/>
          <p:cNvPicPr>
            <a:picLocks noChangeAspect="1"/>
          </p:cNvPicPr>
          <p:nvPr userDrawn="1"/>
        </p:nvPicPr>
        <p:blipFill rotWithShape="1">
          <a:blip r:embed="rId2">
            <a:extLst>
              <a:ext uri="{28A0092B-C50C-407E-A947-70E740481C1C}">
                <a14:useLocalDpi xmlns:a14="http://schemas.microsoft.com/office/drawing/2010/main" val="0"/>
              </a:ext>
            </a:extLst>
          </a:blip>
          <a:srcRect l="16749" t="685"/>
          <a:stretch/>
        </p:blipFill>
        <p:spPr>
          <a:xfrm>
            <a:off x="2257799" y="328910"/>
            <a:ext cx="9915740" cy="6380679"/>
          </a:xfrm>
          <a:prstGeom prst="rect">
            <a:avLst/>
          </a:prstGeom>
          <a:noFill/>
          <a:ln>
            <a:noFill/>
          </a:ln>
        </p:spPr>
      </p:pic>
    </p:spTree>
    <p:extLst>
      <p:ext uri="{BB962C8B-B14F-4D97-AF65-F5344CB8AC3E}">
        <p14:creationId xmlns:p14="http://schemas.microsoft.com/office/powerpoint/2010/main" val="377206721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83.xml><?xml version="1.0" encoding="utf-8"?>
<p:sldLayout xmlns:a="http://schemas.openxmlformats.org/drawingml/2006/main" xmlns:r="http://schemas.openxmlformats.org/officeDocument/2006/relationships" xmlns:p="http://schemas.openxmlformats.org/presentationml/2006/main" preserve="1" userDrawn="1">
  <p:cSld name="Title Slide 2">
    <p:bg bwMode="gray">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5"/>
          </p:nvPr>
        </p:nvSpPr>
        <p:spPr>
          <a:xfrm>
            <a:off x="0" y="1"/>
            <a:ext cx="12436475" cy="742187"/>
          </a:xfrm>
        </p:spPr>
        <p:txBody>
          <a:bodyPr/>
          <a:lstStyle>
            <a:lvl1pPr marL="0" indent="0">
              <a:buNone/>
              <a:defRPr/>
            </a:lvl1pPr>
          </a:lstStyle>
          <a:p>
            <a:r>
              <a:rPr lang="en-US" dirty="0" smtClean="0"/>
              <a:t>Click icon to add picture</a:t>
            </a:r>
            <a:endParaRPr lang="en-US" dirty="0"/>
          </a:p>
        </p:txBody>
      </p:sp>
      <p:sp>
        <p:nvSpPr>
          <p:cNvPr id="2" name="Footer Placeholder 1"/>
          <p:cNvSpPr>
            <a:spLocks noGrp="1"/>
          </p:cNvSpPr>
          <p:nvPr>
            <p:ph type="ftr" sz="quarter" idx="13"/>
          </p:nvPr>
        </p:nvSpPr>
        <p:spPr>
          <a:xfrm>
            <a:off x="274638" y="6689365"/>
            <a:ext cx="3937000" cy="137160"/>
          </a:xfrm>
          <a:prstGeom prst="rect">
            <a:avLst/>
          </a:prstGeom>
        </p:spPr>
        <p:txBody>
          <a:bodyPr/>
          <a:lstStyle/>
          <a:p>
            <a:pPr defTabSz="932384"/>
            <a:r>
              <a:rPr lang="en-US" smtClean="0">
                <a:solidFill>
                  <a:srgbClr val="505050"/>
                </a:solidFill>
              </a:rPr>
              <a:t>Microsoft Confidential</a:t>
            </a:r>
            <a:endParaRPr lang="en-US" dirty="0">
              <a:solidFill>
                <a:srgbClr val="505050"/>
              </a:solidFill>
            </a:endParaRPr>
          </a:p>
        </p:txBody>
      </p:sp>
      <p:sp>
        <p:nvSpPr>
          <p:cNvPr id="3" name="Slide Number Placeholder 2"/>
          <p:cNvSpPr>
            <a:spLocks noGrp="1"/>
          </p:cNvSpPr>
          <p:nvPr>
            <p:ph type="sldNum" sz="quarter" idx="14"/>
          </p:nvPr>
        </p:nvSpPr>
        <p:spPr/>
        <p:txBody>
          <a:bodyPr/>
          <a:lstStyle/>
          <a:p>
            <a:fld id="{27258FFF-F925-446B-8502-81C933981705}" type="slidenum">
              <a:rPr>
                <a:gradFill>
                  <a:gsLst>
                    <a:gs pos="2239">
                      <a:srgbClr val="505050"/>
                    </a:gs>
                    <a:gs pos="11940">
                      <a:srgbClr val="505050"/>
                    </a:gs>
                  </a:gsLst>
                  <a:lin ang="5400000" scaled="0"/>
                </a:gradFill>
              </a:rPr>
              <a:pPr/>
              <a:t>‹#›</a:t>
            </a:fld>
            <a:endParaRPr dirty="0">
              <a:gradFill>
                <a:gsLst>
                  <a:gs pos="2239">
                    <a:srgbClr val="505050"/>
                  </a:gs>
                  <a:gs pos="11940">
                    <a:srgbClr val="505050"/>
                  </a:gs>
                </a:gsLst>
                <a:lin ang="5400000" scaled="0"/>
              </a:gradFill>
            </a:endParaRPr>
          </a:p>
        </p:txBody>
      </p:sp>
      <p:sp>
        <p:nvSpPr>
          <p:cNvPr id="7" name="Text Placeholder 4"/>
          <p:cNvSpPr>
            <a:spLocks noGrp="1"/>
          </p:cNvSpPr>
          <p:nvPr>
            <p:ph type="body" sz="quarter" idx="12" hasCustomPrompt="1"/>
          </p:nvPr>
        </p:nvSpPr>
        <p:spPr>
          <a:xfrm>
            <a:off x="276543" y="3954457"/>
            <a:ext cx="5197379" cy="1018969"/>
          </a:xfrm>
          <a:noFill/>
        </p:spPr>
        <p:txBody>
          <a:bodyPr lIns="182880" tIns="146304" rIns="182880" bIns="146304">
            <a:noAutofit/>
          </a:bodyPr>
          <a:lstStyle>
            <a:lvl1pPr marL="0" indent="0">
              <a:spcBef>
                <a:spcPts val="0"/>
              </a:spcBef>
              <a:buNone/>
              <a:defRPr sz="3598" spc="0" baseline="0">
                <a:gradFill>
                  <a:gsLst>
                    <a:gs pos="7965">
                      <a:schemeClr val="tx1"/>
                    </a:gs>
                    <a:gs pos="8000">
                      <a:schemeClr val="tx1"/>
                    </a:gs>
                  </a:gsLst>
                  <a:lin ang="5400000" scaled="0"/>
                </a:gradFill>
                <a:latin typeface="+mj-lt"/>
              </a:defRPr>
            </a:lvl1pPr>
          </a:lstStyle>
          <a:p>
            <a:pPr lvl="0"/>
            <a:r>
              <a:rPr lang="en-US" dirty="0" smtClean="0"/>
              <a:t>Speaker Name</a:t>
            </a:r>
          </a:p>
        </p:txBody>
      </p:sp>
      <p:sp>
        <p:nvSpPr>
          <p:cNvPr id="8" name="Title 1"/>
          <p:cNvSpPr>
            <a:spLocks noGrp="1"/>
          </p:cNvSpPr>
          <p:nvPr>
            <p:ph type="title" hasCustomPrompt="1"/>
          </p:nvPr>
        </p:nvSpPr>
        <p:spPr>
          <a:xfrm>
            <a:off x="274703" y="2125677"/>
            <a:ext cx="5187450" cy="1828800"/>
          </a:xfrm>
          <a:noFill/>
        </p:spPr>
        <p:txBody>
          <a:bodyPr lIns="146304" tIns="91440" rIns="146304" bIns="91440" anchor="t" anchorCtr="0"/>
          <a:lstStyle>
            <a:lvl1pPr>
              <a:defRPr sz="5998" spc="-100" baseline="0">
                <a:gradFill>
                  <a:gsLst>
                    <a:gs pos="7965">
                      <a:schemeClr val="tx1"/>
                    </a:gs>
                    <a:gs pos="8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04338131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84.xml><?xml version="1.0" encoding="utf-8"?>
<p:sldLayout xmlns:a="http://schemas.openxmlformats.org/drawingml/2006/main" xmlns:r="http://schemas.openxmlformats.org/officeDocument/2006/relationships" xmlns:p="http://schemas.openxmlformats.org/presentationml/2006/main" preserve="1" userDrawn="1">
  <p:cSld name="Title Slide 4">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3"/>
          </p:nvPr>
        </p:nvSpPr>
        <p:spPr>
          <a:xfrm>
            <a:off x="0" y="1"/>
            <a:ext cx="12436475" cy="742187"/>
          </a:xfrm>
        </p:spPr>
        <p:txBody>
          <a:bodyPr/>
          <a:lstStyle>
            <a:lvl1pPr marL="0" indent="0">
              <a:buNone/>
              <a:defRPr/>
            </a:lvl1pPr>
          </a:lstStyle>
          <a:p>
            <a:r>
              <a:rPr lang="en-US" dirty="0" smtClean="0"/>
              <a:t>Click icon to add picture</a:t>
            </a:r>
            <a:endParaRPr lang="en-US" dirty="0"/>
          </a:p>
        </p:txBody>
      </p:sp>
      <p:sp>
        <p:nvSpPr>
          <p:cNvPr id="5" name="Text Placeholder 4"/>
          <p:cNvSpPr>
            <a:spLocks noGrp="1"/>
          </p:cNvSpPr>
          <p:nvPr>
            <p:ph type="body" sz="quarter" idx="12" hasCustomPrompt="1"/>
          </p:nvPr>
        </p:nvSpPr>
        <p:spPr>
          <a:xfrm>
            <a:off x="276541" y="2125663"/>
            <a:ext cx="5484498" cy="1828806"/>
          </a:xfrm>
          <a:noFill/>
        </p:spPr>
        <p:txBody>
          <a:bodyPr lIns="182880" tIns="146304" rIns="182880" bIns="146304">
            <a:noAutofit/>
          </a:bodyPr>
          <a:lstStyle>
            <a:lvl1pPr marL="0" indent="0">
              <a:spcBef>
                <a:spcPts val="0"/>
              </a:spcBef>
              <a:buNone/>
              <a:defRPr sz="3598" spc="0" baseline="0">
                <a:gradFill>
                  <a:gsLst>
                    <a:gs pos="46903">
                      <a:srgbClr val="FFFFFF"/>
                    </a:gs>
                    <a:gs pos="83000">
                      <a:srgbClr val="FFFFFF"/>
                    </a:gs>
                  </a:gsLst>
                  <a:lin ang="5400000" scaled="1"/>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5" y="296863"/>
            <a:ext cx="5486335" cy="1828800"/>
          </a:xfrm>
          <a:noFill/>
        </p:spPr>
        <p:txBody>
          <a:bodyPr lIns="146304" tIns="91440" rIns="146304" bIns="91440" anchor="t" anchorCtr="0"/>
          <a:lstStyle>
            <a:lvl1pPr>
              <a:defRPr sz="5998" spc="-100" baseline="0">
                <a:gradFill>
                  <a:gsLst>
                    <a:gs pos="46903">
                      <a:srgbClr val="FFFFFF"/>
                    </a:gs>
                    <a:gs pos="83000">
                      <a:srgbClr val="FFFFFF"/>
                    </a:gs>
                  </a:gsLst>
                  <a:lin ang="5400000" scaled="1"/>
                </a:gradFill>
              </a:defRPr>
            </a:lvl1pPr>
          </a:lstStyle>
          <a:p>
            <a:r>
              <a:rPr lang="en-US" dirty="0" smtClean="0"/>
              <a:t>Presentation title</a:t>
            </a:r>
            <a:endParaRPr lang="en-US" dirty="0"/>
          </a:p>
        </p:txBody>
      </p:sp>
    </p:spTree>
    <p:extLst>
      <p:ext uri="{BB962C8B-B14F-4D97-AF65-F5344CB8AC3E}">
        <p14:creationId xmlns:p14="http://schemas.microsoft.com/office/powerpoint/2010/main" val="70169863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85.xml><?xml version="1.0" encoding="utf-8"?>
<p:sldLayout xmlns:a="http://schemas.openxmlformats.org/drawingml/2006/main" xmlns:r="http://schemas.openxmlformats.org/officeDocument/2006/relationships" xmlns:p="http://schemas.openxmlformats.org/presentationml/2006/main" preserve="1" userDrawn="1">
  <p:cSld name="Pull Quote 1">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742187"/>
          </a:xfrm>
        </p:spPr>
        <p:txBody>
          <a:bodyPr/>
          <a:lstStyle>
            <a:lvl1pPr marL="0" indent="0">
              <a:buNone/>
              <a:defRPr/>
            </a:lvl1pPr>
          </a:lstStyle>
          <a:p>
            <a:r>
              <a:rPr lang="en-US" dirty="0" smtClean="0"/>
              <a:t>Click icon to add picture</a:t>
            </a:r>
            <a:endParaRPr lang="en-US" dirty="0"/>
          </a:p>
        </p:txBody>
      </p:sp>
      <p:sp>
        <p:nvSpPr>
          <p:cNvPr id="9" name="Title 1"/>
          <p:cNvSpPr>
            <a:spLocks noGrp="1"/>
          </p:cNvSpPr>
          <p:nvPr>
            <p:ph type="title" hasCustomPrompt="1"/>
          </p:nvPr>
        </p:nvSpPr>
        <p:spPr>
          <a:xfrm>
            <a:off x="274705" y="2125663"/>
            <a:ext cx="5486335" cy="3657600"/>
          </a:xfrm>
          <a:noFill/>
        </p:spPr>
        <p:txBody>
          <a:bodyPr lIns="146304" tIns="91440" rIns="146304" bIns="91440" anchor="t" anchorCtr="0"/>
          <a:lstStyle>
            <a:lvl1pPr>
              <a:defRPr sz="5998" spc="-100" baseline="0">
                <a:gradFill>
                  <a:gsLst>
                    <a:gs pos="46903">
                      <a:schemeClr val="tx1"/>
                    </a:gs>
                    <a:gs pos="83000">
                      <a:schemeClr val="tx1"/>
                    </a:gs>
                  </a:gsLst>
                  <a:lin ang="5400000" scaled="1"/>
                </a:gradFill>
              </a:defRPr>
            </a:lvl1pPr>
          </a:lstStyle>
          <a:p>
            <a:r>
              <a:rPr lang="en-US" dirty="0" smtClean="0"/>
              <a:t>Pull quote</a:t>
            </a:r>
            <a:endParaRPr lang="en-US" dirty="0"/>
          </a:p>
        </p:txBody>
      </p:sp>
    </p:spTree>
    <p:extLst>
      <p:ext uri="{BB962C8B-B14F-4D97-AF65-F5344CB8AC3E}">
        <p14:creationId xmlns:p14="http://schemas.microsoft.com/office/powerpoint/2010/main" val="23635546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86.xml><?xml version="1.0" encoding="utf-8"?>
<p:sldLayout xmlns:a="http://schemas.openxmlformats.org/drawingml/2006/main" xmlns:r="http://schemas.openxmlformats.org/officeDocument/2006/relationships" xmlns:p="http://schemas.openxmlformats.org/presentationml/2006/main" preserve="1" userDrawn="1">
  <p:cSld name="Pull Quote 2">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8"/>
          </p:nvPr>
        </p:nvSpPr>
        <p:spPr>
          <a:xfrm>
            <a:off x="0" y="1"/>
            <a:ext cx="12436475" cy="742187"/>
          </a:xfrm>
        </p:spPr>
        <p:txBody>
          <a:bodyPr/>
          <a:lstStyle>
            <a:lvl1pPr marL="0" indent="0">
              <a:buNone/>
              <a:defRPr/>
            </a:lvl1pPr>
          </a:lstStyle>
          <a:p>
            <a:r>
              <a:rPr lang="en-US" dirty="0" smtClean="0"/>
              <a:t>Click icon to add picture</a:t>
            </a:r>
            <a:endParaRPr lang="en-US" dirty="0"/>
          </a:p>
        </p:txBody>
      </p:sp>
      <p:sp>
        <p:nvSpPr>
          <p:cNvPr id="13" name="Text Placeholder 5"/>
          <p:cNvSpPr>
            <a:spLocks noGrp="1"/>
          </p:cNvSpPr>
          <p:nvPr>
            <p:ph type="body" sz="quarter" idx="15" hasCustomPrompt="1"/>
          </p:nvPr>
        </p:nvSpPr>
        <p:spPr>
          <a:xfrm>
            <a:off x="6033080" y="723012"/>
            <a:ext cx="640080" cy="640080"/>
          </a:xfrm>
          <a:solidFill>
            <a:srgbClr val="68217A"/>
          </a:solidFill>
        </p:spPr>
        <p:txBody>
          <a:bodyPr anchor="ctr">
            <a:noAutofit/>
          </a:bodyPr>
          <a:lstStyle>
            <a:lvl1pPr marL="0" indent="0">
              <a:lnSpc>
                <a:spcPts val="600"/>
              </a:lnSpc>
              <a:spcBef>
                <a:spcPts val="0"/>
              </a:spcBef>
              <a:buNone/>
              <a:defRPr sz="600">
                <a:solidFill>
                  <a:schemeClr val="bg1"/>
                </a:solidFill>
              </a:defRPr>
            </a:lvl1pPr>
            <a:lvl2pPr marL="342768" indent="0">
              <a:buNone/>
              <a:defRPr sz="3198"/>
            </a:lvl2pPr>
            <a:lvl3pPr marL="571281" indent="0">
              <a:buNone/>
              <a:defRPr sz="3198"/>
            </a:lvl3pPr>
            <a:lvl4pPr marL="799792" indent="0">
              <a:buNone/>
              <a:defRPr sz="3198"/>
            </a:lvl4pPr>
            <a:lvl5pPr marL="1028305" indent="0">
              <a:buNone/>
              <a:defRPr sz="3198"/>
            </a:lvl5pPr>
          </a:lstStyle>
          <a:p>
            <a:pPr lvl="0"/>
            <a:r>
              <a:rPr lang="en-US" smtClean="0"/>
              <a:t> </a:t>
            </a:r>
            <a:endParaRPr lang="en-US"/>
          </a:p>
        </p:txBody>
      </p:sp>
      <p:sp>
        <p:nvSpPr>
          <p:cNvPr id="14" name="Text Placeholder 5"/>
          <p:cNvSpPr>
            <a:spLocks noGrp="1"/>
          </p:cNvSpPr>
          <p:nvPr>
            <p:ph type="body" sz="quarter" idx="16" hasCustomPrompt="1"/>
          </p:nvPr>
        </p:nvSpPr>
        <p:spPr>
          <a:xfrm>
            <a:off x="9418640" y="909643"/>
            <a:ext cx="640080" cy="266818"/>
          </a:xfrm>
          <a:solidFill>
            <a:srgbClr val="68217A"/>
          </a:solidFill>
        </p:spPr>
        <p:txBody>
          <a:bodyPr anchor="ctr"/>
          <a:lstStyle>
            <a:lvl1pPr marL="0" indent="0">
              <a:lnSpc>
                <a:spcPts val="600"/>
              </a:lnSpc>
              <a:spcBef>
                <a:spcPts val="0"/>
              </a:spcBef>
              <a:buNone/>
              <a:defRPr sz="600">
                <a:solidFill>
                  <a:schemeClr val="bg1"/>
                </a:solidFill>
              </a:defRPr>
            </a:lvl1pPr>
            <a:lvl2pPr marL="342768" indent="0">
              <a:buNone/>
              <a:defRPr sz="3198"/>
            </a:lvl2pPr>
            <a:lvl3pPr marL="571281" indent="0">
              <a:buNone/>
              <a:defRPr sz="3198"/>
            </a:lvl3pPr>
            <a:lvl4pPr marL="799792" indent="0">
              <a:buNone/>
              <a:defRPr sz="3198"/>
            </a:lvl4pPr>
            <a:lvl5pPr marL="1028305" indent="0">
              <a:buNone/>
              <a:defRPr sz="3198"/>
            </a:lvl5pPr>
          </a:lstStyle>
          <a:p>
            <a:pPr lvl="0"/>
            <a:r>
              <a:rPr lang="en-US" smtClean="0"/>
              <a:t> </a:t>
            </a:r>
            <a:endParaRPr lang="en-US"/>
          </a:p>
        </p:txBody>
      </p:sp>
      <p:sp>
        <p:nvSpPr>
          <p:cNvPr id="15" name="Text Placeholder 5"/>
          <p:cNvSpPr>
            <a:spLocks noGrp="1"/>
          </p:cNvSpPr>
          <p:nvPr>
            <p:ph type="body" sz="quarter" idx="17" hasCustomPrompt="1"/>
          </p:nvPr>
        </p:nvSpPr>
        <p:spPr>
          <a:xfrm>
            <a:off x="9418640" y="3818464"/>
            <a:ext cx="640080" cy="266818"/>
          </a:xfrm>
          <a:solidFill>
            <a:srgbClr val="68217A"/>
          </a:solidFill>
        </p:spPr>
        <p:txBody>
          <a:bodyPr anchor="ctr"/>
          <a:lstStyle>
            <a:lvl1pPr marL="0" indent="0">
              <a:lnSpc>
                <a:spcPts val="600"/>
              </a:lnSpc>
              <a:spcBef>
                <a:spcPts val="0"/>
              </a:spcBef>
              <a:buNone/>
              <a:defRPr sz="600">
                <a:solidFill>
                  <a:schemeClr val="bg1"/>
                </a:solidFill>
              </a:defRPr>
            </a:lvl1pPr>
            <a:lvl2pPr marL="342768" indent="0">
              <a:buNone/>
              <a:defRPr sz="3198"/>
            </a:lvl2pPr>
            <a:lvl3pPr marL="571281" indent="0">
              <a:buNone/>
              <a:defRPr sz="3198"/>
            </a:lvl3pPr>
            <a:lvl4pPr marL="799792" indent="0">
              <a:buNone/>
              <a:defRPr sz="3198"/>
            </a:lvl4pPr>
            <a:lvl5pPr marL="1028305" indent="0">
              <a:buNone/>
              <a:defRPr sz="3198"/>
            </a:lvl5pPr>
          </a:lstStyle>
          <a:p>
            <a:pPr lvl="0"/>
            <a:r>
              <a:rPr lang="en-US" smtClean="0"/>
              <a:t> </a:t>
            </a:r>
            <a:endParaRPr lang="en-US"/>
          </a:p>
        </p:txBody>
      </p:sp>
      <p:sp>
        <p:nvSpPr>
          <p:cNvPr id="17" name="Title 16"/>
          <p:cNvSpPr>
            <a:spLocks noGrp="1"/>
          </p:cNvSpPr>
          <p:nvPr>
            <p:ph type="title"/>
          </p:nvPr>
        </p:nvSpPr>
        <p:spPr>
          <a:xfrm>
            <a:off x="4394200" y="3628286"/>
            <a:ext cx="2278960" cy="2272453"/>
          </a:xfrm>
          <a:solidFill>
            <a:srgbClr val="68217A"/>
          </a:solidFill>
        </p:spPr>
        <p:txBody>
          <a:bodyPr lIns="182880" tIns="146304" rIns="182880" bIns="146304"/>
          <a:lstStyle>
            <a:lvl1pPr>
              <a:defRPr sz="3198">
                <a:gradFill>
                  <a:gsLst>
                    <a:gs pos="14159">
                      <a:schemeClr val="bg1"/>
                    </a:gs>
                    <a:gs pos="37000">
                      <a:schemeClr val="bg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261509801"/>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3">
                                            <p:bg/>
                                          </p:spTgt>
                                        </p:tgtEl>
                                        <p:attrNameLst>
                                          <p:attrName>style.visibility</p:attrName>
                                        </p:attrNameLst>
                                      </p:cBhvr>
                                      <p:to>
                                        <p:strVal val="visible"/>
                                      </p:to>
                                    </p:set>
                                    <p:anim calcmode="lin" valueType="num">
                                      <p:cBhvr>
                                        <p:cTn id="7" dur="500" fill="hold"/>
                                        <p:tgtEl>
                                          <p:spTgt spid="13">
                                            <p:bg/>
                                          </p:spTgt>
                                        </p:tgtEl>
                                        <p:attrNameLst>
                                          <p:attrName>ppt_w</p:attrName>
                                        </p:attrNameLst>
                                      </p:cBhvr>
                                      <p:tavLst>
                                        <p:tav tm="0">
                                          <p:val>
                                            <p:fltVal val="0"/>
                                          </p:val>
                                        </p:tav>
                                        <p:tav tm="100000">
                                          <p:val>
                                            <p:strVal val="#ppt_w"/>
                                          </p:val>
                                        </p:tav>
                                      </p:tavLst>
                                    </p:anim>
                                    <p:anim calcmode="lin" valueType="num">
                                      <p:cBhvr>
                                        <p:cTn id="8" dur="500" fill="hold"/>
                                        <p:tgtEl>
                                          <p:spTgt spid="13">
                                            <p:bg/>
                                          </p:spTgt>
                                        </p:tgtEl>
                                        <p:attrNameLst>
                                          <p:attrName>ppt_h</p:attrName>
                                        </p:attrNameLst>
                                      </p:cBhvr>
                                      <p:tavLst>
                                        <p:tav tm="0">
                                          <p:val>
                                            <p:fltVal val="0"/>
                                          </p:val>
                                        </p:tav>
                                        <p:tav tm="100000">
                                          <p:val>
                                            <p:strVal val="#ppt_h"/>
                                          </p:val>
                                        </p:tav>
                                      </p:tavLst>
                                    </p:anim>
                                    <p:animEffect transition="in" filter="fade">
                                      <p:cBhvr>
                                        <p:cTn id="9" dur="500"/>
                                        <p:tgtEl>
                                          <p:spTgt spid="13">
                                            <p:bg/>
                                          </p:spTgt>
                                        </p:tgtEl>
                                      </p:cBhvr>
                                    </p:animEffect>
                                    <p:anim calcmode="lin" valueType="num">
                                      <p:cBhvr>
                                        <p:cTn id="10" dur="500" fill="hold"/>
                                        <p:tgtEl>
                                          <p:spTgt spid="13">
                                            <p:bg/>
                                          </p:spTgt>
                                        </p:tgtEl>
                                        <p:attrNameLst>
                                          <p:attrName>ppt_x</p:attrName>
                                        </p:attrNameLst>
                                      </p:cBhvr>
                                      <p:tavLst>
                                        <p:tav tm="0">
                                          <p:val>
                                            <p:fltVal val="0.5"/>
                                          </p:val>
                                        </p:tav>
                                        <p:tav tm="100000">
                                          <p:val>
                                            <p:strVal val="#ppt_x"/>
                                          </p:val>
                                        </p:tav>
                                      </p:tavLst>
                                    </p:anim>
                                    <p:anim calcmode="lin" valueType="num">
                                      <p:cBhvr>
                                        <p:cTn id="11" dur="500" fill="hold"/>
                                        <p:tgtEl>
                                          <p:spTgt spid="13">
                                            <p:bg/>
                                          </p:spTgt>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 calcmode="lin" valueType="num">
                                      <p:cBhvr>
                                        <p:cTn id="14"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3">
                                            <p:txEl>
                                              <p:pRg st="0" end="0"/>
                                            </p:txEl>
                                          </p:spTgt>
                                        </p:tgtEl>
                                      </p:cBhvr>
                                    </p:animEffect>
                                    <p:anim calcmode="lin" valueType="num">
                                      <p:cBhvr>
                                        <p:cTn id="17" dur="500" fill="hold"/>
                                        <p:tgtEl>
                                          <p:spTgt spid="13">
                                            <p:txEl>
                                              <p:pRg st="0" end="0"/>
                                            </p:txEl>
                                          </p:spTgt>
                                        </p:tgtEl>
                                        <p:attrNameLst>
                                          <p:attrName>ppt_x</p:attrName>
                                        </p:attrNameLst>
                                      </p:cBhvr>
                                      <p:tavLst>
                                        <p:tav tm="0">
                                          <p:val>
                                            <p:fltVal val="0.5"/>
                                          </p:val>
                                        </p:tav>
                                        <p:tav tm="100000">
                                          <p:val>
                                            <p:strVal val="#ppt_x"/>
                                          </p:val>
                                        </p:tav>
                                      </p:tavLst>
                                    </p:anim>
                                    <p:anim calcmode="lin" valueType="num">
                                      <p:cBhvr>
                                        <p:cTn id="18" dur="500" fill="hold"/>
                                        <p:tgtEl>
                                          <p:spTgt spid="13">
                                            <p:txEl>
                                              <p:pRg st="0" end="0"/>
                                            </p:txEl>
                                          </p:spTgt>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bg/>
                                          </p:spTgt>
                                        </p:tgtEl>
                                        <p:attrNameLst>
                                          <p:attrName>style.visibility</p:attrName>
                                        </p:attrNameLst>
                                      </p:cBhvr>
                                      <p:to>
                                        <p:strVal val="visible"/>
                                      </p:to>
                                    </p:set>
                                    <p:anim calcmode="lin" valueType="num">
                                      <p:cBhvr>
                                        <p:cTn id="21" dur="500" fill="hold"/>
                                        <p:tgtEl>
                                          <p:spTgt spid="14">
                                            <p:bg/>
                                          </p:spTgt>
                                        </p:tgtEl>
                                        <p:attrNameLst>
                                          <p:attrName>ppt_w</p:attrName>
                                        </p:attrNameLst>
                                      </p:cBhvr>
                                      <p:tavLst>
                                        <p:tav tm="0">
                                          <p:val>
                                            <p:fltVal val="0"/>
                                          </p:val>
                                        </p:tav>
                                        <p:tav tm="100000">
                                          <p:val>
                                            <p:strVal val="#ppt_w"/>
                                          </p:val>
                                        </p:tav>
                                      </p:tavLst>
                                    </p:anim>
                                    <p:anim calcmode="lin" valueType="num">
                                      <p:cBhvr>
                                        <p:cTn id="22" dur="500" fill="hold"/>
                                        <p:tgtEl>
                                          <p:spTgt spid="14">
                                            <p:bg/>
                                          </p:spTgt>
                                        </p:tgtEl>
                                        <p:attrNameLst>
                                          <p:attrName>ppt_h</p:attrName>
                                        </p:attrNameLst>
                                      </p:cBhvr>
                                      <p:tavLst>
                                        <p:tav tm="0">
                                          <p:val>
                                            <p:fltVal val="0"/>
                                          </p:val>
                                        </p:tav>
                                        <p:tav tm="100000">
                                          <p:val>
                                            <p:strVal val="#ppt_h"/>
                                          </p:val>
                                        </p:tav>
                                      </p:tavLst>
                                    </p:anim>
                                    <p:animEffect transition="in" filter="fade">
                                      <p:cBhvr>
                                        <p:cTn id="23" dur="500"/>
                                        <p:tgtEl>
                                          <p:spTgt spid="14">
                                            <p:bg/>
                                          </p:spTgt>
                                        </p:tgtEl>
                                      </p:cBhvr>
                                    </p:animEffect>
                                    <p:anim calcmode="lin" valueType="num">
                                      <p:cBhvr>
                                        <p:cTn id="24" dur="500" fill="hold"/>
                                        <p:tgtEl>
                                          <p:spTgt spid="14">
                                            <p:bg/>
                                          </p:spTgt>
                                        </p:tgtEl>
                                        <p:attrNameLst>
                                          <p:attrName>ppt_x</p:attrName>
                                        </p:attrNameLst>
                                      </p:cBhvr>
                                      <p:tavLst>
                                        <p:tav tm="0">
                                          <p:val>
                                            <p:fltVal val="0.5"/>
                                          </p:val>
                                        </p:tav>
                                        <p:tav tm="100000">
                                          <p:val>
                                            <p:strVal val="#ppt_x"/>
                                          </p:val>
                                        </p:tav>
                                      </p:tavLst>
                                    </p:anim>
                                    <p:anim calcmode="lin" valueType="num">
                                      <p:cBhvr>
                                        <p:cTn id="25" dur="500" fill="hold"/>
                                        <p:tgtEl>
                                          <p:spTgt spid="14">
                                            <p:bg/>
                                          </p:spTgt>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 calcmode="lin" valueType="num">
                                      <p:cBhvr>
                                        <p:cTn id="28"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14">
                                            <p:txEl>
                                              <p:pRg st="0" end="0"/>
                                            </p:txEl>
                                          </p:spTgt>
                                        </p:tgtEl>
                                      </p:cBhvr>
                                    </p:animEffect>
                                    <p:anim calcmode="lin" valueType="num">
                                      <p:cBhvr>
                                        <p:cTn id="31" dur="500" fill="hold"/>
                                        <p:tgtEl>
                                          <p:spTgt spid="14">
                                            <p:txEl>
                                              <p:pRg st="0" end="0"/>
                                            </p:txEl>
                                          </p:spTgt>
                                        </p:tgtEl>
                                        <p:attrNameLst>
                                          <p:attrName>ppt_x</p:attrName>
                                        </p:attrNameLst>
                                      </p:cBhvr>
                                      <p:tavLst>
                                        <p:tav tm="0">
                                          <p:val>
                                            <p:fltVal val="0.5"/>
                                          </p:val>
                                        </p:tav>
                                        <p:tav tm="100000">
                                          <p:val>
                                            <p:strVal val="#ppt_x"/>
                                          </p:val>
                                        </p:tav>
                                      </p:tavLst>
                                    </p:anim>
                                    <p:anim calcmode="lin" valueType="num">
                                      <p:cBhvr>
                                        <p:cTn id="32" dur="500" fill="hold"/>
                                        <p:tgtEl>
                                          <p:spTgt spid="14">
                                            <p:txEl>
                                              <p:pRg st="0" end="0"/>
                                            </p:txEl>
                                          </p:spTgt>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5">
                                            <p:bg/>
                                          </p:spTgt>
                                        </p:tgtEl>
                                        <p:attrNameLst>
                                          <p:attrName>style.visibility</p:attrName>
                                        </p:attrNameLst>
                                      </p:cBhvr>
                                      <p:to>
                                        <p:strVal val="visible"/>
                                      </p:to>
                                    </p:set>
                                    <p:anim calcmode="lin" valueType="num">
                                      <p:cBhvr>
                                        <p:cTn id="35" dur="500" fill="hold"/>
                                        <p:tgtEl>
                                          <p:spTgt spid="15">
                                            <p:bg/>
                                          </p:spTgt>
                                        </p:tgtEl>
                                        <p:attrNameLst>
                                          <p:attrName>ppt_w</p:attrName>
                                        </p:attrNameLst>
                                      </p:cBhvr>
                                      <p:tavLst>
                                        <p:tav tm="0">
                                          <p:val>
                                            <p:fltVal val="0"/>
                                          </p:val>
                                        </p:tav>
                                        <p:tav tm="100000">
                                          <p:val>
                                            <p:strVal val="#ppt_w"/>
                                          </p:val>
                                        </p:tav>
                                      </p:tavLst>
                                    </p:anim>
                                    <p:anim calcmode="lin" valueType="num">
                                      <p:cBhvr>
                                        <p:cTn id="36" dur="500" fill="hold"/>
                                        <p:tgtEl>
                                          <p:spTgt spid="15">
                                            <p:bg/>
                                          </p:spTgt>
                                        </p:tgtEl>
                                        <p:attrNameLst>
                                          <p:attrName>ppt_h</p:attrName>
                                        </p:attrNameLst>
                                      </p:cBhvr>
                                      <p:tavLst>
                                        <p:tav tm="0">
                                          <p:val>
                                            <p:fltVal val="0"/>
                                          </p:val>
                                        </p:tav>
                                        <p:tav tm="100000">
                                          <p:val>
                                            <p:strVal val="#ppt_h"/>
                                          </p:val>
                                        </p:tav>
                                      </p:tavLst>
                                    </p:anim>
                                    <p:animEffect transition="in" filter="fade">
                                      <p:cBhvr>
                                        <p:cTn id="37" dur="500"/>
                                        <p:tgtEl>
                                          <p:spTgt spid="15">
                                            <p:bg/>
                                          </p:spTgt>
                                        </p:tgtEl>
                                      </p:cBhvr>
                                    </p:animEffect>
                                    <p:anim calcmode="lin" valueType="num">
                                      <p:cBhvr>
                                        <p:cTn id="38" dur="500" fill="hold"/>
                                        <p:tgtEl>
                                          <p:spTgt spid="15">
                                            <p:bg/>
                                          </p:spTgt>
                                        </p:tgtEl>
                                        <p:attrNameLst>
                                          <p:attrName>ppt_x</p:attrName>
                                        </p:attrNameLst>
                                      </p:cBhvr>
                                      <p:tavLst>
                                        <p:tav tm="0">
                                          <p:val>
                                            <p:fltVal val="0.5"/>
                                          </p:val>
                                        </p:tav>
                                        <p:tav tm="100000">
                                          <p:val>
                                            <p:strVal val="#ppt_x"/>
                                          </p:val>
                                        </p:tav>
                                      </p:tavLst>
                                    </p:anim>
                                    <p:anim calcmode="lin" valueType="num">
                                      <p:cBhvr>
                                        <p:cTn id="39" dur="500" fill="hold"/>
                                        <p:tgtEl>
                                          <p:spTgt spid="15">
                                            <p:bg/>
                                          </p:spTgt>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 calcmode="lin" valueType="num">
                                      <p:cBhvr>
                                        <p:cTn id="4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5">
                                            <p:txEl>
                                              <p:pRg st="0" end="0"/>
                                            </p:txEl>
                                          </p:spTgt>
                                        </p:tgtEl>
                                      </p:cBhvr>
                                    </p:animEffect>
                                    <p:anim calcmode="lin" valueType="num">
                                      <p:cBhvr>
                                        <p:cTn id="45" dur="500" fill="hold"/>
                                        <p:tgtEl>
                                          <p:spTgt spid="15">
                                            <p:txEl>
                                              <p:pRg st="0" end="0"/>
                                            </p:txEl>
                                          </p:spTgt>
                                        </p:tgtEl>
                                        <p:attrNameLst>
                                          <p:attrName>ppt_x</p:attrName>
                                        </p:attrNameLst>
                                      </p:cBhvr>
                                      <p:tavLst>
                                        <p:tav tm="0">
                                          <p:val>
                                            <p:fltVal val="0.5"/>
                                          </p:val>
                                        </p:tav>
                                        <p:tav tm="100000">
                                          <p:val>
                                            <p:strVal val="#ppt_x"/>
                                          </p:val>
                                        </p:tav>
                                      </p:tavLst>
                                    </p:anim>
                                    <p:anim calcmode="lin" valueType="num">
                                      <p:cBhvr>
                                        <p:cTn id="46" dur="500" fill="hold"/>
                                        <p:tgtEl>
                                          <p:spTgt spid="15">
                                            <p:txEl>
                                              <p:pRg st="0" end="0"/>
                                            </p:txEl>
                                          </p:spTgt>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fltVal val="0.5"/>
                                          </p:val>
                                        </p:tav>
                                        <p:tav tm="100000">
                                          <p:val>
                                            <p:strVal val="#ppt_x"/>
                                          </p:val>
                                        </p:tav>
                                      </p:tavLst>
                                    </p:anim>
                                    <p:anim calcmode="lin" valueType="num">
                                      <p:cBhvr>
                                        <p:cTn id="53"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nimBg="1">
        <p:tmplLst>
          <p:tmpl>
            <p:tnLst>
              <p:par>
                <p:cTn presetID="53" presetClass="entr" presetSubtype="52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anim calcmode="lin" valueType="num">
                      <p:cBhvr>
                        <p:cTn dur="500" fill="hold"/>
                        <p:tgtEl>
                          <p:spTgt spid="13"/>
                        </p:tgtEl>
                        <p:attrNameLst>
                          <p:attrName>ppt_x</p:attrName>
                        </p:attrNameLst>
                      </p:cBhvr>
                      <p:tavLst>
                        <p:tav tm="0">
                          <p:val>
                            <p:fltVal val="0.5"/>
                          </p:val>
                        </p:tav>
                        <p:tav tm="100000">
                          <p:val>
                            <p:strVal val="#ppt_x"/>
                          </p:val>
                        </p:tav>
                      </p:tavLst>
                    </p:anim>
                    <p:anim calcmode="lin" valueType="num">
                      <p:cBhvr>
                        <p:cTn dur="500" fill="hold"/>
                        <p:tgtEl>
                          <p:spTgt spid="13"/>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anim calcmode="lin" valueType="num">
                      <p:cBhvr>
                        <p:cTn dur="500" fill="hold"/>
                        <p:tgtEl>
                          <p:spTgt spid="13"/>
                        </p:tgtEl>
                        <p:attrNameLst>
                          <p:attrName>ppt_x</p:attrName>
                        </p:attrNameLst>
                      </p:cBhvr>
                      <p:tavLst>
                        <p:tav tm="0">
                          <p:val>
                            <p:fltVal val="0.5"/>
                          </p:val>
                        </p:tav>
                        <p:tav tm="100000">
                          <p:val>
                            <p:strVal val="#ppt_x"/>
                          </p:val>
                        </p:tav>
                      </p:tavLst>
                    </p:anim>
                    <p:anim calcmode="lin" valueType="num">
                      <p:cBhvr>
                        <p:cTn dur="500" fill="hold"/>
                        <p:tgtEl>
                          <p:spTgt spid="13"/>
                        </p:tgtEl>
                        <p:attrNameLst>
                          <p:attrName>ppt_y</p:attrName>
                        </p:attrNameLst>
                      </p:cBhvr>
                      <p:tavLst>
                        <p:tav tm="0">
                          <p:val>
                            <p:fltVal val="0.5"/>
                          </p:val>
                        </p:tav>
                        <p:tav tm="100000">
                          <p:val>
                            <p:strVal val="#ppt_y"/>
                          </p:val>
                        </p:tav>
                      </p:tavLst>
                    </p:anim>
                  </p:childTnLst>
                </p:cTn>
              </p:par>
            </p:tnLst>
          </p:tmpl>
        </p:tmplLst>
      </p:bldP>
      <p:bldP spid="14" grpId="0" build="p" animBg="1">
        <p:tmplLst>
          <p:tmpl>
            <p:tnLst>
              <p:par>
                <p:cTn presetID="53" presetClass="entr" presetSubtype="52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anim calcmode="lin" valueType="num">
                      <p:cBhvr>
                        <p:cTn dur="500" fill="hold"/>
                        <p:tgtEl>
                          <p:spTgt spid="14"/>
                        </p:tgtEl>
                        <p:attrNameLst>
                          <p:attrName>ppt_x</p:attrName>
                        </p:attrNameLst>
                      </p:cBhvr>
                      <p:tavLst>
                        <p:tav tm="0">
                          <p:val>
                            <p:fltVal val="0.5"/>
                          </p:val>
                        </p:tav>
                        <p:tav tm="100000">
                          <p:val>
                            <p:strVal val="#ppt_x"/>
                          </p:val>
                        </p:tav>
                      </p:tavLst>
                    </p:anim>
                    <p:anim calcmode="lin" valueType="num">
                      <p:cBhvr>
                        <p:cTn dur="500" fill="hold"/>
                        <p:tgtEl>
                          <p:spTgt spid="14"/>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anim calcmode="lin" valueType="num">
                      <p:cBhvr>
                        <p:cTn dur="500" fill="hold"/>
                        <p:tgtEl>
                          <p:spTgt spid="14"/>
                        </p:tgtEl>
                        <p:attrNameLst>
                          <p:attrName>ppt_x</p:attrName>
                        </p:attrNameLst>
                      </p:cBhvr>
                      <p:tavLst>
                        <p:tav tm="0">
                          <p:val>
                            <p:fltVal val="0.5"/>
                          </p:val>
                        </p:tav>
                        <p:tav tm="100000">
                          <p:val>
                            <p:strVal val="#ppt_x"/>
                          </p:val>
                        </p:tav>
                      </p:tavLst>
                    </p:anim>
                    <p:anim calcmode="lin" valueType="num">
                      <p:cBhvr>
                        <p:cTn dur="500" fill="hold"/>
                        <p:tgtEl>
                          <p:spTgt spid="14"/>
                        </p:tgtEl>
                        <p:attrNameLst>
                          <p:attrName>ppt_y</p:attrName>
                        </p:attrNameLst>
                      </p:cBhvr>
                      <p:tavLst>
                        <p:tav tm="0">
                          <p:val>
                            <p:fltVal val="0.5"/>
                          </p:val>
                        </p:tav>
                        <p:tav tm="100000">
                          <p:val>
                            <p:strVal val="#ppt_y"/>
                          </p:val>
                        </p:tav>
                      </p:tavLst>
                    </p:anim>
                  </p:childTnLst>
                </p:cTn>
              </p:par>
            </p:tnLst>
          </p:tmpl>
        </p:tmplLst>
      </p:bldP>
      <p:bldP spid="15" grpId="0" build="p" animBg="1">
        <p:tmplLst>
          <p:tmpl>
            <p:tnLst>
              <p:par>
                <p:cTn presetID="53" presetClass="entr" presetSubtype="528"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anim calcmode="lin" valueType="num">
                      <p:cBhvr>
                        <p:cTn dur="500" fill="hold"/>
                        <p:tgtEl>
                          <p:spTgt spid="15"/>
                        </p:tgtEl>
                        <p:attrNameLst>
                          <p:attrName>ppt_x</p:attrName>
                        </p:attrNameLst>
                      </p:cBhvr>
                      <p:tavLst>
                        <p:tav tm="0">
                          <p:val>
                            <p:fltVal val="0.5"/>
                          </p:val>
                        </p:tav>
                        <p:tav tm="100000">
                          <p:val>
                            <p:strVal val="#ppt_x"/>
                          </p:val>
                        </p:tav>
                      </p:tavLst>
                    </p:anim>
                    <p:anim calcmode="lin" valueType="num">
                      <p:cBhvr>
                        <p:cTn dur="500" fill="hold"/>
                        <p:tgtEl>
                          <p:spTgt spid="15"/>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anim calcmode="lin" valueType="num">
                      <p:cBhvr>
                        <p:cTn dur="500" fill="hold"/>
                        <p:tgtEl>
                          <p:spTgt spid="15"/>
                        </p:tgtEl>
                        <p:attrNameLst>
                          <p:attrName>ppt_x</p:attrName>
                        </p:attrNameLst>
                      </p:cBhvr>
                      <p:tavLst>
                        <p:tav tm="0">
                          <p:val>
                            <p:fltVal val="0.5"/>
                          </p:val>
                        </p:tav>
                        <p:tav tm="100000">
                          <p:val>
                            <p:strVal val="#ppt_x"/>
                          </p:val>
                        </p:tav>
                      </p:tavLst>
                    </p:anim>
                    <p:anim calcmode="lin" valueType="num">
                      <p:cBhvr>
                        <p:cTn dur="500" fill="hold"/>
                        <p:tgtEl>
                          <p:spTgt spid="15"/>
                        </p:tgtEl>
                        <p:attrNameLst>
                          <p:attrName>ppt_y</p:attrName>
                        </p:attrNameLst>
                      </p:cBhvr>
                      <p:tavLst>
                        <p:tav tm="0">
                          <p:val>
                            <p:fltVal val="0.5"/>
                          </p:val>
                        </p:tav>
                        <p:tav tm="100000">
                          <p:val>
                            <p:strVal val="#ppt_y"/>
                          </p:val>
                        </p:tav>
                      </p:tavLst>
                    </p:anim>
                  </p:childTnLst>
                </p:cTn>
              </p:par>
            </p:tnLst>
          </p:tmpl>
        </p:tmplLst>
      </p:bldP>
      <p:bldP spid="17" grpId="0" animBg="1"/>
    </p:bld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287.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798">
                <a:gradFill>
                  <a:gsLst>
                    <a:gs pos="6195">
                      <a:schemeClr val="tx1"/>
                    </a:gs>
                    <a:gs pos="39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4"/>
            <a:ext cx="5486400" cy="409841"/>
          </a:xfrm>
        </p:spPr>
        <p:txBody>
          <a:bodyPr/>
          <a:lstStyle>
            <a:lvl1pPr marL="0" indent="0">
              <a:buNone/>
              <a:defRPr sz="1598">
                <a:gradFill>
                  <a:gsLst>
                    <a:gs pos="1250">
                      <a:schemeClr val="tx1"/>
                    </a:gs>
                    <a:gs pos="100000">
                      <a:schemeClr val="tx1"/>
                    </a:gs>
                  </a:gsLst>
                  <a:lin ang="5400000" scaled="0"/>
                </a:gradFill>
                <a:latin typeface="+mn-lt"/>
              </a:defRPr>
            </a:lvl1pPr>
            <a:lvl2pPr>
              <a:defRPr sz="1598"/>
            </a:lvl2pPr>
            <a:lvl3pPr>
              <a:defRPr sz="1598"/>
            </a:lvl3pPr>
            <a:lvl4pPr>
              <a:defRPr sz="1598"/>
            </a:lvl4pPr>
            <a:lvl5pPr marL="1028305" indent="0">
              <a:buNone/>
              <a:defRPr sz="1598"/>
            </a:lvl5pPr>
          </a:lstStyle>
          <a:p>
            <a:pPr lvl="0"/>
            <a:r>
              <a:rPr lang="en-US" smtClean="0"/>
              <a:t>Click to edit Master text styles</a:t>
            </a:r>
          </a:p>
        </p:txBody>
      </p:sp>
    </p:spTree>
    <p:extLst>
      <p:ext uri="{BB962C8B-B14F-4D97-AF65-F5344CB8AC3E}">
        <p14:creationId xmlns:p14="http://schemas.microsoft.com/office/powerpoint/2010/main" val="2683381971"/>
      </p:ext>
    </p:extLst>
  </p:cSld>
  <p:clrMapOvr>
    <a:masterClrMapping/>
  </p:clrMapOvr>
  <p:transition>
    <p:fade/>
  </p:transition>
  <p:timing>
    <p:tnLst>
      <p:par>
        <p:cTn id="1" dur="indefinite" restart="never" nodeType="tmRoot"/>
      </p:par>
    </p:tnLst>
  </p:timing>
</p:sldLayout>
</file>

<file path=ppt/slideLayouts/slideLayout288.xml><?xml version="1.0" encoding="utf-8"?>
<p:sldLayout xmlns:a="http://schemas.openxmlformats.org/drawingml/2006/main" xmlns:r="http://schemas.openxmlformats.org/officeDocument/2006/relationships" xmlns:p="http://schemas.openxmlformats.org/presentationml/2006/main" preserve="1" userDrawn="1">
  <p:cSld name="Title and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798">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5"/>
            <a:ext cx="5486400" cy="406265"/>
          </a:xfrm>
        </p:spPr>
        <p:txBody>
          <a:bodyPr/>
          <a:lstStyle>
            <a:lvl1pPr marL="0" indent="0">
              <a:buNone/>
              <a:defRPr sz="1598">
                <a:gradFill>
                  <a:gsLst>
                    <a:gs pos="92035">
                      <a:schemeClr val="tx1"/>
                    </a:gs>
                    <a:gs pos="84000">
                      <a:schemeClr val="tx1"/>
                    </a:gs>
                  </a:gsLst>
                  <a:lin ang="5400000" scaled="0"/>
                </a:gradFill>
                <a:latin typeface="+mn-lt"/>
              </a:defRPr>
            </a:lvl1pPr>
            <a:lvl2pPr>
              <a:defRPr sz="1598">
                <a:gradFill>
                  <a:gsLst>
                    <a:gs pos="94030">
                      <a:srgbClr val="FFFFFF"/>
                    </a:gs>
                    <a:gs pos="68000">
                      <a:srgbClr val="FFFFFF"/>
                    </a:gs>
                  </a:gsLst>
                  <a:lin ang="5400000" scaled="0"/>
                </a:gradFill>
              </a:defRPr>
            </a:lvl2pPr>
            <a:lvl3pPr>
              <a:defRPr sz="1598">
                <a:gradFill>
                  <a:gsLst>
                    <a:gs pos="94030">
                      <a:srgbClr val="FFFFFF"/>
                    </a:gs>
                    <a:gs pos="68000">
                      <a:srgbClr val="FFFFFF"/>
                    </a:gs>
                  </a:gsLst>
                  <a:lin ang="5400000" scaled="0"/>
                </a:gradFill>
              </a:defRPr>
            </a:lvl3pPr>
            <a:lvl4pPr>
              <a:defRPr sz="1598">
                <a:gradFill>
                  <a:gsLst>
                    <a:gs pos="94030">
                      <a:srgbClr val="FFFFFF"/>
                    </a:gs>
                    <a:gs pos="68000">
                      <a:srgbClr val="FFFFFF"/>
                    </a:gs>
                  </a:gsLst>
                  <a:lin ang="5400000" scaled="0"/>
                </a:gradFill>
              </a:defRPr>
            </a:lvl4pPr>
            <a:lvl5pPr>
              <a:defRPr sz="1598">
                <a:gradFill>
                  <a:gsLst>
                    <a:gs pos="94030">
                      <a:srgbClr val="FFFFFF"/>
                    </a:gs>
                    <a:gs pos="68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2786592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9.xml><?xml version="1.0" encoding="utf-8"?>
<p:sldLayout xmlns:a="http://schemas.openxmlformats.org/drawingml/2006/main" xmlns:r="http://schemas.openxmlformats.org/officeDocument/2006/relationships" xmlns:p="http://schemas.openxmlformats.org/presentationml/2006/main" preserve="1" userDrawn="1">
  <p:cSld name="Title and Content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798">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4"/>
            <a:ext cx="5486400" cy="409841"/>
          </a:xfrm>
        </p:spPr>
        <p:txBody>
          <a:bodyPr/>
          <a:lstStyle>
            <a:lvl1pPr marL="0" indent="0">
              <a:buNone/>
              <a:defRPr sz="1598">
                <a:gradFill>
                  <a:gsLst>
                    <a:gs pos="94690">
                      <a:schemeClr val="tx1"/>
                    </a:gs>
                    <a:gs pos="86000">
                      <a:schemeClr val="tx1"/>
                    </a:gs>
                  </a:gsLst>
                  <a:lin ang="5400000" scaled="0"/>
                </a:gradFill>
                <a:latin typeface="+mn-lt"/>
              </a:defRPr>
            </a:lvl1pPr>
            <a:lvl2pPr>
              <a:defRPr sz="1598">
                <a:gradFill>
                  <a:gsLst>
                    <a:gs pos="94030">
                      <a:srgbClr val="FFFFFF"/>
                    </a:gs>
                    <a:gs pos="68000">
                      <a:srgbClr val="FFFFFF"/>
                    </a:gs>
                  </a:gsLst>
                  <a:lin ang="5400000" scaled="0"/>
                </a:gradFill>
              </a:defRPr>
            </a:lvl2pPr>
            <a:lvl3pPr>
              <a:defRPr sz="1598">
                <a:gradFill>
                  <a:gsLst>
                    <a:gs pos="94030">
                      <a:srgbClr val="FFFFFF"/>
                    </a:gs>
                    <a:gs pos="68000">
                      <a:srgbClr val="FFFFFF"/>
                    </a:gs>
                  </a:gsLst>
                  <a:lin ang="5400000" scaled="0"/>
                </a:gradFill>
              </a:defRPr>
            </a:lvl3pPr>
            <a:lvl4pPr>
              <a:defRPr sz="1598">
                <a:gradFill>
                  <a:gsLst>
                    <a:gs pos="94030">
                      <a:srgbClr val="FFFFFF"/>
                    </a:gs>
                    <a:gs pos="68000">
                      <a:srgbClr val="FFFFFF"/>
                    </a:gs>
                  </a:gsLst>
                  <a:lin ang="5400000" scaled="0"/>
                </a:gradFill>
              </a:defRPr>
            </a:lvl4pPr>
            <a:lvl5pPr>
              <a:defRPr sz="1598">
                <a:gradFill>
                  <a:gsLst>
                    <a:gs pos="94030">
                      <a:srgbClr val="FFFFFF"/>
                    </a:gs>
                    <a:gs pos="68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29533526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Box &amp; Photo">
    <p:bg bwMode="ltGray">
      <p:bgPr>
        <a:solidFill>
          <a:schemeClr val="accent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979435777"/>
      </p:ext>
    </p:extLst>
  </p:cSld>
  <p:clrMapOvr>
    <a:masterClrMapping/>
  </p:clrMapOvr>
  <p:transition>
    <p:fade/>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Ref idx="1001">
        <a:schemeClr val="bg1"/>
      </p:bgRef>
    </p:bg>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274638" y="1493711"/>
            <a:ext cx="11889246" cy="520687"/>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dirty="0" smtClean="0"/>
              <a:t>Click to edit Master text styles</a:t>
            </a:r>
          </a:p>
        </p:txBody>
      </p:sp>
      <p:sp>
        <p:nvSpPr>
          <p:cNvPr id="5" name="Title 1"/>
          <p:cNvSpPr>
            <a:spLocks noGrp="1"/>
          </p:cNvSpPr>
          <p:nvPr>
            <p:ph type="title"/>
          </p:nvPr>
        </p:nvSpPr>
        <p:spPr>
          <a:xfrm>
            <a:off x="274321" y="296899"/>
            <a:ext cx="11889564" cy="917575"/>
          </a:xfrm>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96268164"/>
      </p:ext>
    </p:extLst>
  </p:cSld>
  <p:clrMapOvr>
    <a:masterClrMapping/>
  </p:clrMapOvr>
  <p:transition>
    <p:fade/>
  </p:transition>
  <p:timing>
    <p:tnLst>
      <p:par>
        <p:cTn id="1" dur="indefinite" restart="never" nodeType="tmRoot"/>
      </p:par>
    </p:tnLst>
  </p:timing>
</p:sldLayout>
</file>

<file path=ppt/slideLayouts/slideLayout291.xml><?xml version="1.0" encoding="utf-8"?>
<p:sldLayout xmlns:a="http://schemas.openxmlformats.org/drawingml/2006/main" xmlns:r="http://schemas.openxmlformats.org/officeDocument/2006/relationships" xmlns:p="http://schemas.openxmlformats.org/presentationml/2006/main" preserve="1" userDrawn="1">
  <p:cSld name="Title and Content 2 Gray">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900"/>
            <a:ext cx="11887518" cy="1828766"/>
          </a:xfrm>
        </p:spPr>
        <p:txBody>
          <a:bodyPr/>
          <a:lstStyle>
            <a:lvl1pPr>
              <a:defRPr sz="5798">
                <a:gradFill>
                  <a:gsLst>
                    <a:gs pos="99115">
                      <a:schemeClr val="tx1"/>
                    </a:gs>
                    <a:gs pos="87611">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40" y="2597163"/>
            <a:ext cx="7315200" cy="517064"/>
          </a:xfrm>
        </p:spPr>
        <p:txBody>
          <a:bodyPr/>
          <a:lstStyle>
            <a:lvl1pPr marL="0" indent="0">
              <a:buNone/>
              <a:defRPr sz="2400">
                <a:gradFill>
                  <a:gsLst>
                    <a:gs pos="14159">
                      <a:schemeClr val="tx1"/>
                    </a:gs>
                    <a:gs pos="31000">
                      <a:schemeClr val="tx1"/>
                    </a:gs>
                  </a:gsLst>
                  <a:lin ang="5400000" scaled="0"/>
                </a:gradFill>
                <a:latin typeface="+mn-lt"/>
              </a:defRPr>
            </a:lvl1pPr>
            <a:lvl2pPr>
              <a:defRPr sz="2400">
                <a:gradFill>
                  <a:gsLst>
                    <a:gs pos="5224">
                      <a:srgbClr val="FFFFFF"/>
                    </a:gs>
                    <a:gs pos="31000">
                      <a:srgbClr val="FFFFFF"/>
                    </a:gs>
                  </a:gsLst>
                  <a:lin ang="5400000" scaled="0"/>
                </a:gradFill>
              </a:defRPr>
            </a:lvl2pPr>
            <a:lvl3pPr>
              <a:defRPr sz="2400">
                <a:gradFill>
                  <a:gsLst>
                    <a:gs pos="5224">
                      <a:srgbClr val="FFFFFF"/>
                    </a:gs>
                    <a:gs pos="31000">
                      <a:srgbClr val="FFFFFF"/>
                    </a:gs>
                  </a:gsLst>
                  <a:lin ang="5400000" scaled="0"/>
                </a:gradFill>
              </a:defRPr>
            </a:lvl3pPr>
            <a:lvl4pPr>
              <a:defRPr sz="2400">
                <a:gradFill>
                  <a:gsLst>
                    <a:gs pos="5224">
                      <a:srgbClr val="FFFFFF"/>
                    </a:gs>
                    <a:gs pos="31000">
                      <a:srgbClr val="FFFFFF"/>
                    </a:gs>
                  </a:gsLst>
                  <a:lin ang="5400000" scaled="0"/>
                </a:gradFill>
              </a:defRPr>
            </a:lvl4pPr>
            <a:lvl5pPr>
              <a:defRPr sz="2400">
                <a:gradFill>
                  <a:gsLst>
                    <a:gs pos="5224">
                      <a:srgbClr val="FFFFFF"/>
                    </a:gs>
                    <a:gs pos="31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19898838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2.xml><?xml version="1.0" encoding="utf-8"?>
<p:sldLayout xmlns:a="http://schemas.openxmlformats.org/drawingml/2006/main" xmlns:r="http://schemas.openxmlformats.org/officeDocument/2006/relationships" xmlns:p="http://schemas.openxmlformats.org/presentationml/2006/main" preserve="1" userDrawn="1">
  <p:cSld name="Title and Content 2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900"/>
            <a:ext cx="11887518" cy="1828766"/>
          </a:xfrm>
        </p:spPr>
        <p:txBody>
          <a:bodyPr/>
          <a:lstStyle>
            <a:lvl1pPr>
              <a:defRPr sz="5798">
                <a:gradFill>
                  <a:gsLst>
                    <a:gs pos="85821">
                      <a:schemeClr val="tx1"/>
                    </a:gs>
                    <a:gs pos="61194">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40" y="2597163"/>
            <a:ext cx="7315200" cy="517064"/>
          </a:xfrm>
        </p:spPr>
        <p:txBody>
          <a:bodyPr/>
          <a:lstStyle>
            <a:lvl1pPr marL="0" indent="0">
              <a:buNone/>
              <a:defRPr sz="2400">
                <a:gradFill>
                  <a:gsLst>
                    <a:gs pos="54867">
                      <a:schemeClr val="tx1"/>
                    </a:gs>
                    <a:gs pos="31000">
                      <a:schemeClr val="tx1"/>
                    </a:gs>
                  </a:gsLst>
                  <a:lin ang="5400000" scaled="0"/>
                </a:gradFill>
                <a:latin typeface="+mn-lt"/>
              </a:defRPr>
            </a:lvl1pPr>
            <a:lvl2pPr>
              <a:defRPr sz="2400">
                <a:gradFill>
                  <a:gsLst>
                    <a:gs pos="5224">
                      <a:srgbClr val="FFFFFF"/>
                    </a:gs>
                    <a:gs pos="31000">
                      <a:srgbClr val="FFFFFF"/>
                    </a:gs>
                  </a:gsLst>
                  <a:lin ang="5400000" scaled="0"/>
                </a:gradFill>
              </a:defRPr>
            </a:lvl2pPr>
            <a:lvl3pPr>
              <a:defRPr sz="2400">
                <a:gradFill>
                  <a:gsLst>
                    <a:gs pos="5224">
                      <a:srgbClr val="FFFFFF"/>
                    </a:gs>
                    <a:gs pos="31000">
                      <a:srgbClr val="FFFFFF"/>
                    </a:gs>
                  </a:gsLst>
                  <a:lin ang="5400000" scaled="0"/>
                </a:gradFill>
              </a:defRPr>
            </a:lvl3pPr>
            <a:lvl4pPr>
              <a:defRPr sz="2400">
                <a:gradFill>
                  <a:gsLst>
                    <a:gs pos="5224">
                      <a:srgbClr val="FFFFFF"/>
                    </a:gs>
                    <a:gs pos="31000">
                      <a:srgbClr val="FFFFFF"/>
                    </a:gs>
                  </a:gsLst>
                  <a:lin ang="5400000" scaled="0"/>
                </a:gradFill>
              </a:defRPr>
            </a:lvl4pPr>
            <a:lvl5pPr>
              <a:defRPr sz="2400">
                <a:gradFill>
                  <a:gsLst>
                    <a:gs pos="5224">
                      <a:srgbClr val="FFFFFF"/>
                    </a:gs>
                    <a:gs pos="31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63858768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3.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798">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4"/>
            <a:ext cx="10972800" cy="1902453"/>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1821466"/>
      </p:ext>
    </p:extLst>
  </p:cSld>
  <p:clrMapOvr>
    <a:masterClrMapping/>
  </p:clrMapOvr>
  <p:transition>
    <p:fade/>
  </p:transition>
  <p:timing>
    <p:tnLst>
      <p:par>
        <p:cTn id="1" dur="indefinite" restart="never" nodeType="tmRoot"/>
      </p:par>
    </p:tnLst>
  </p:timing>
</p:sldLayout>
</file>

<file path=ppt/slideLayouts/slideLayout294.xml><?xml version="1.0" encoding="utf-8"?>
<p:sldLayout xmlns:a="http://schemas.openxmlformats.org/drawingml/2006/main" xmlns:r="http://schemas.openxmlformats.org/officeDocument/2006/relationships" xmlns:p="http://schemas.openxmlformats.org/presentationml/2006/main" preserve="1" userDrawn="1">
  <p:cSld name="Photo &amp; Content Only">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1"/>
          </p:nvPr>
        </p:nvSpPr>
        <p:spPr>
          <a:xfrm>
            <a:off x="2" y="1"/>
            <a:ext cx="6002338" cy="742187"/>
          </a:xfrm>
        </p:spPr>
        <p:txBody>
          <a:bodyPr/>
          <a:lstStyle>
            <a:lvl1pPr marL="0" indent="0">
              <a:buNone/>
              <a:defRPr/>
            </a:lvl1pPr>
          </a:lstStyle>
          <a:p>
            <a:r>
              <a:rPr lang="en-US" dirty="0" smtClean="0"/>
              <a:t>Click icon to add picture</a:t>
            </a:r>
            <a:endParaRPr lang="en-US" dirty="0"/>
          </a:p>
        </p:txBody>
      </p:sp>
      <p:sp>
        <p:nvSpPr>
          <p:cNvPr id="6" name="Content Placeholder 5"/>
          <p:cNvSpPr>
            <a:spLocks noGrp="1"/>
          </p:cNvSpPr>
          <p:nvPr>
            <p:ph sz="quarter" idx="10"/>
          </p:nvPr>
        </p:nvSpPr>
        <p:spPr>
          <a:xfrm>
            <a:off x="5761038" y="1211265"/>
            <a:ext cx="6400800" cy="600163"/>
          </a:xfrm>
        </p:spPr>
        <p:txBody>
          <a:bodyPr/>
          <a:lstStyle>
            <a:lvl1pPr marL="0" indent="0">
              <a:buNone/>
              <a:defRPr sz="3000"/>
            </a:lvl1pPr>
          </a:lstStyle>
          <a:p>
            <a:pPr lvl="0"/>
            <a:r>
              <a:rPr lang="en-US" smtClean="0"/>
              <a:t>Click to edit Master text styles</a:t>
            </a:r>
          </a:p>
        </p:txBody>
      </p:sp>
    </p:spTree>
    <p:extLst>
      <p:ext uri="{BB962C8B-B14F-4D97-AF65-F5344CB8AC3E}">
        <p14:creationId xmlns:p14="http://schemas.microsoft.com/office/powerpoint/2010/main" val="3953179803"/>
      </p:ext>
    </p:extLst>
  </p:cSld>
  <p:clrMapOvr>
    <a:masterClrMapping/>
  </p:clrMapOvr>
  <p:transition>
    <p:fade/>
  </p:transition>
  <p:timing>
    <p:tnLst>
      <p:par>
        <p:cTn id="1" dur="indefinite" restart="never" nodeType="tmRoot"/>
      </p:par>
    </p:tnLst>
  </p:timing>
</p:sldLayout>
</file>

<file path=ppt/slideLayouts/slideLayout295.xml><?xml version="1.0" encoding="utf-8"?>
<p:sldLayout xmlns:a="http://schemas.openxmlformats.org/drawingml/2006/main" xmlns:r="http://schemas.openxmlformats.org/officeDocument/2006/relationships" xmlns:p="http://schemas.openxmlformats.org/presentationml/2006/main" preserve="1" userDrawn="1">
  <p:cSld name="Title Only">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354016279"/>
      </p:ext>
    </p:extLst>
  </p:cSld>
  <p:clrMapOvr>
    <a:masterClrMapping/>
  </p:clrMapOvr>
  <p:transition>
    <p:fade/>
  </p:transition>
  <p:timing>
    <p:tnLst>
      <p:par>
        <p:cTn id="1" dur="indefinite" restart="never" nodeType="tmRoot"/>
      </p:par>
    </p:tnLst>
  </p:timing>
</p:sldLayout>
</file>

<file path=ppt/slideLayouts/slideLayout296.xml><?xml version="1.0" encoding="utf-8"?>
<p:sldLayout xmlns:a="http://schemas.openxmlformats.org/drawingml/2006/main" xmlns:r="http://schemas.openxmlformats.org/officeDocument/2006/relationships" xmlns:p="http://schemas.openxmlformats.org/presentationml/2006/main" preserve="1" userDrawn="1">
  <p:cSld name="Small Title &amp; Conten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38"/>
            <a:ext cx="9144000" cy="683264"/>
          </a:xfrm>
        </p:spPr>
        <p:txBody>
          <a:bodyPr/>
          <a:lstStyle>
            <a:lvl1pPr marL="0" indent="0">
              <a:buNone/>
              <a:defRPr sz="3598"/>
            </a:lvl1pPr>
            <a:lvl2pPr>
              <a:defRPr sz="3598"/>
            </a:lvl2pPr>
            <a:lvl3pPr>
              <a:defRPr sz="3598"/>
            </a:lvl3pPr>
            <a:lvl4pPr>
              <a:defRPr sz="3598"/>
            </a:lvl4pPr>
            <a:lvl5pPr>
              <a:defRPr sz="3598"/>
            </a:lvl5pPr>
          </a:lstStyle>
          <a:p>
            <a:pPr lvl="0"/>
            <a:r>
              <a:rPr lang="en-US" smtClean="0"/>
              <a:t>Click to edit Master text styles</a:t>
            </a:r>
          </a:p>
        </p:txBody>
      </p:sp>
    </p:spTree>
    <p:extLst>
      <p:ext uri="{BB962C8B-B14F-4D97-AF65-F5344CB8AC3E}">
        <p14:creationId xmlns:p14="http://schemas.microsoft.com/office/powerpoint/2010/main" val="916271836"/>
      </p:ext>
    </p:extLst>
  </p:cSld>
  <p:clrMapOvr>
    <a:masterClrMapping/>
  </p:clrMapOvr>
  <p:transition>
    <p:fade/>
  </p:transition>
  <p:timing>
    <p:tnLst>
      <p:par>
        <p:cTn id="1" dur="indefinite" restart="never" nodeType="tmRoot"/>
      </p:par>
    </p:tnLst>
  </p:timing>
</p:sldLayout>
</file>

<file path=ppt/slideLayouts/slideLayout297.xml><?xml version="1.0" encoding="utf-8"?>
<p:sldLayout xmlns:a="http://schemas.openxmlformats.org/drawingml/2006/main" xmlns:r="http://schemas.openxmlformats.org/officeDocument/2006/relationships" xmlns:p="http://schemas.openxmlformats.org/presentationml/2006/main" preserve="1" userDrawn="1">
  <p:cSld name="Title and Content box">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598"/>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4"/>
            <a:ext cx="3657600" cy="433966"/>
          </a:xfrm>
        </p:spPr>
        <p:txBody>
          <a:bodyPr/>
          <a:lstStyle>
            <a:lvl1pPr marL="0" indent="0">
              <a:buNone/>
              <a:defRPr sz="1800">
                <a:latin typeface="+mn-lt"/>
              </a:defRPr>
            </a:lvl1pPr>
            <a:lvl2pPr>
              <a:defRPr sz="1800"/>
            </a:lvl2pPr>
            <a:lvl3pPr>
              <a:defRPr sz="1800"/>
            </a:lvl3pPr>
            <a:lvl4pPr>
              <a:defRPr sz="1800"/>
            </a:lvl4pPr>
            <a:lvl5pPr>
              <a:defRPr sz="1800"/>
            </a:lvl5pPr>
          </a:lstStyle>
          <a:p>
            <a:pPr lvl="0"/>
            <a:r>
              <a:rPr lang="en-US" smtClean="0"/>
              <a:t>Click to edit Master text styles</a:t>
            </a:r>
          </a:p>
        </p:txBody>
      </p:sp>
    </p:spTree>
    <p:extLst>
      <p:ext uri="{BB962C8B-B14F-4D97-AF65-F5344CB8AC3E}">
        <p14:creationId xmlns:p14="http://schemas.microsoft.com/office/powerpoint/2010/main" val="2199325758"/>
      </p:ext>
    </p:extLst>
  </p:cSld>
  <p:clrMapOvr>
    <a:masterClrMapping/>
  </p:clrMapOvr>
  <p:transition>
    <p:fade/>
  </p:transition>
  <p:timing>
    <p:tnLst>
      <p:par>
        <p:cTn id="1" dur="indefinite" restart="never" nodeType="tmRoot"/>
      </p:par>
    </p:tnLst>
  </p:timing>
</p:sldLayout>
</file>

<file path=ppt/slideLayouts/slideLayout298.xml><?xml version="1.0" encoding="utf-8"?>
<p:sldLayout xmlns:a="http://schemas.openxmlformats.org/drawingml/2006/main" xmlns:r="http://schemas.openxmlformats.org/officeDocument/2006/relationships" xmlns:p="http://schemas.openxmlformats.org/presentationml/2006/main" preserve="1" userDrawn="1">
  <p:cSld name="Title &amp; photo">
    <p:bg bwMode="ltGray">
      <p:bgRef idx="1001">
        <a:schemeClr val="bg1"/>
      </p:bgRef>
    </p:bg>
    <p:spTree>
      <p:nvGrpSpPr>
        <p:cNvPr id="1" name=""/>
        <p:cNvGrpSpPr/>
        <p:nvPr/>
      </p:nvGrpSpPr>
      <p:grpSpPr>
        <a:xfrm>
          <a:off x="0" y="0"/>
          <a:ext cx="0" cy="0"/>
          <a:chOff x="0" y="0"/>
          <a:chExt cx="0" cy="0"/>
        </a:xfrm>
      </p:grpSpPr>
      <p:sp>
        <p:nvSpPr>
          <p:cNvPr id="5" name="Picture Placeholder 4"/>
          <p:cNvSpPr>
            <a:spLocks noGrp="1"/>
          </p:cNvSpPr>
          <p:nvPr>
            <p:ph type="pic" sz="quarter" idx="10"/>
          </p:nvPr>
        </p:nvSpPr>
        <p:spPr>
          <a:xfrm>
            <a:off x="0" y="1"/>
            <a:ext cx="12436475" cy="742187"/>
          </a:xfrm>
        </p:spPr>
        <p:txBody>
          <a:bodyPr/>
          <a:lstStyle/>
          <a:p>
            <a:r>
              <a:rPr lang="en-US" dirty="0" smtClean="0"/>
              <a:t>Click icon to add picture</a:t>
            </a:r>
            <a:endParaRPr lang="en-US" dirty="0"/>
          </a:p>
        </p:txBody>
      </p:sp>
      <p:sp>
        <p:nvSpPr>
          <p:cNvPr id="2" name="Title 1"/>
          <p:cNvSpPr>
            <a:spLocks noGrp="1"/>
          </p:cNvSpPr>
          <p:nvPr>
            <p:ph type="title"/>
          </p:nvPr>
        </p:nvSpPr>
        <p:spPr/>
        <p:txBody>
          <a:bodyPr/>
          <a:lstStyle>
            <a:lvl1pPr>
              <a:defRPr sz="4798">
                <a:gradFill>
                  <a:gsLst>
                    <a:gs pos="69027">
                      <a:schemeClr val="tx1"/>
                    </a:gs>
                    <a:gs pos="22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765418101"/>
      </p:ext>
    </p:extLst>
  </p:cSld>
  <p:clrMapOvr>
    <a:masterClrMapping/>
  </p:clrMapOvr>
  <p:transition>
    <p:fade/>
  </p:transition>
  <p:timing>
    <p:tnLst>
      <p:par>
        <p:cTn id="1" dur="indefinite" restart="never" nodeType="tmRoot"/>
      </p:par>
    </p:tnLst>
  </p:timing>
</p:sldLayout>
</file>

<file path=ppt/slideLayouts/slideLayout299.xml><?xml version="1.0" encoding="utf-8"?>
<p:sldLayout xmlns:a="http://schemas.openxmlformats.org/drawingml/2006/main" xmlns:r="http://schemas.openxmlformats.org/officeDocument/2006/relationships" xmlns:p="http://schemas.openxmlformats.org/presentationml/2006/main" preserve="1" userDrawn="1">
  <p:cSld name="Title &amp; 4 Categories">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1" y="296899"/>
            <a:ext cx="11889564" cy="752093"/>
          </a:xfrm>
        </p:spPr>
        <p:txBody>
          <a:bodyPr/>
          <a:lstStyle>
            <a:lvl1pPr>
              <a:defRPr sz="3598"/>
            </a:lvl1pPr>
          </a:lstStyle>
          <a:p>
            <a:r>
              <a:rPr lang="en-US" smtClean="0"/>
              <a:t>Click to edit Master title style</a:t>
            </a:r>
            <a:endParaRPr lang="en-US" dirty="0"/>
          </a:p>
        </p:txBody>
      </p:sp>
      <p:sp>
        <p:nvSpPr>
          <p:cNvPr id="4" name="Content Placeholder 3"/>
          <p:cNvSpPr>
            <a:spLocks noGrp="1"/>
          </p:cNvSpPr>
          <p:nvPr>
            <p:ph sz="quarter" idx="10"/>
          </p:nvPr>
        </p:nvSpPr>
        <p:spPr>
          <a:xfrm>
            <a:off x="274640" y="3040064"/>
            <a:ext cx="11887200" cy="517064"/>
          </a:xfrm>
        </p:spPr>
        <p:txBody>
          <a:bodyPr/>
          <a:lstStyle>
            <a:lvl1pPr marL="0" indent="0">
              <a:buNone/>
              <a:defRPr sz="2400"/>
            </a:lvl1pPr>
          </a:lstStyle>
          <a:p>
            <a:pPr lvl="0"/>
            <a:r>
              <a:rPr lang="en-US" smtClean="0"/>
              <a:t>Click to edit Master text styles</a:t>
            </a:r>
          </a:p>
        </p:txBody>
      </p:sp>
      <p:sp>
        <p:nvSpPr>
          <p:cNvPr id="6" name="Content Placeholder 5"/>
          <p:cNvSpPr>
            <a:spLocks noGrp="1"/>
          </p:cNvSpPr>
          <p:nvPr>
            <p:ph sz="quarter" idx="11"/>
          </p:nvPr>
        </p:nvSpPr>
        <p:spPr>
          <a:xfrm>
            <a:off x="274638"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
        <p:nvSpPr>
          <p:cNvPr id="7" name="Content Placeholder 5"/>
          <p:cNvSpPr>
            <a:spLocks noGrp="1"/>
          </p:cNvSpPr>
          <p:nvPr>
            <p:ph sz="quarter" idx="12"/>
          </p:nvPr>
        </p:nvSpPr>
        <p:spPr>
          <a:xfrm>
            <a:off x="3321740"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
        <p:nvSpPr>
          <p:cNvPr id="8" name="Content Placeholder 5"/>
          <p:cNvSpPr>
            <a:spLocks noGrp="1"/>
          </p:cNvSpPr>
          <p:nvPr>
            <p:ph sz="quarter" idx="13"/>
          </p:nvPr>
        </p:nvSpPr>
        <p:spPr>
          <a:xfrm>
            <a:off x="6368842"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
        <p:nvSpPr>
          <p:cNvPr id="9" name="Content Placeholder 5"/>
          <p:cNvSpPr>
            <a:spLocks noGrp="1"/>
          </p:cNvSpPr>
          <p:nvPr>
            <p:ph sz="quarter" idx="14"/>
          </p:nvPr>
        </p:nvSpPr>
        <p:spPr>
          <a:xfrm>
            <a:off x="9415946" y="3954463"/>
            <a:ext cx="2743200" cy="2743200"/>
          </a:xfrm>
          <a:solidFill>
            <a:schemeClr val="accent1"/>
          </a:solidFill>
        </p:spPr>
        <p:txBody>
          <a:bodyPr lIns="182880" tIns="146304" rIns="182880" bIns="146304">
            <a:noAutofit/>
          </a:bodyPr>
          <a:lstStyle>
            <a:lvl1pPr marL="0" indent="0">
              <a:buNone/>
              <a:defRPr sz="2400">
                <a:gradFill>
                  <a:gsLst>
                    <a:gs pos="2655">
                      <a:schemeClr val="bg1"/>
                    </a:gs>
                    <a:gs pos="29000">
                      <a:schemeClr val="bg1"/>
                    </a:gs>
                  </a:gsLst>
                  <a:lin ang="5400000" scaled="0"/>
                </a:gradFill>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3355583493"/>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2">
    <p:bg bwMode="gray">
      <p:bgPr>
        <a:solidFill>
          <a:schemeClr val="bg1"/>
        </a:solidFill>
        <a:effectLst/>
      </p:bgPr>
    </p:bg>
    <p:spTree>
      <p:nvGrpSpPr>
        <p:cNvPr id="1" name=""/>
        <p:cNvGrpSpPr/>
        <p:nvPr/>
      </p:nvGrpSpPr>
      <p:grpSpPr>
        <a:xfrm>
          <a:off x="0" y="0"/>
          <a:ext cx="0" cy="0"/>
          <a:chOff x="0" y="0"/>
          <a:chExt cx="0" cy="0"/>
        </a:xfrm>
      </p:grpSpPr>
      <p:sp>
        <p:nvSpPr>
          <p:cNvPr id="5" name="Picture Placeholder 4"/>
          <p:cNvSpPr>
            <a:spLocks noGrp="1"/>
          </p:cNvSpPr>
          <p:nvPr>
            <p:ph type="pic" sz="quarter" idx="15"/>
          </p:nvPr>
        </p:nvSpPr>
        <p:spPr>
          <a:xfrm>
            <a:off x="0" y="-1"/>
            <a:ext cx="12436475" cy="6994525"/>
          </a:xfrm>
        </p:spPr>
        <p:txBody>
          <a:bodyPr/>
          <a:lstStyle>
            <a:lvl1pPr marL="0" indent="0">
              <a:buNone/>
              <a:defRPr/>
            </a:lvl1pPr>
          </a:lstStyle>
          <a:p>
            <a:r>
              <a:rPr lang="en-US" dirty="0" smtClean="0"/>
              <a:t>Click icon to add picture</a:t>
            </a:r>
            <a:endParaRPr lang="en-US" dirty="0"/>
          </a:p>
        </p:txBody>
      </p:sp>
      <p:sp>
        <p:nvSpPr>
          <p:cNvPr id="2" name="Footer Placeholder 1"/>
          <p:cNvSpPr>
            <a:spLocks noGrp="1"/>
          </p:cNvSpPr>
          <p:nvPr>
            <p:ph type="ftr" sz="quarter" idx="13"/>
          </p:nvPr>
        </p:nvSpPr>
        <p:spPr>
          <a:xfrm>
            <a:off x="274638" y="6689365"/>
            <a:ext cx="3937000" cy="137160"/>
          </a:xfrm>
          <a:prstGeom prst="rect">
            <a:avLst/>
          </a:prstGeom>
        </p:spPr>
        <p:txBody>
          <a:bodyPr/>
          <a:lstStyle/>
          <a:p>
            <a:r>
              <a:rPr lang="en-US" dirty="0" smtClean="0"/>
              <a:t>Microsoft Confidential</a:t>
            </a:r>
            <a:endParaRPr lang="en-US" dirty="0"/>
          </a:p>
        </p:txBody>
      </p:sp>
      <p:sp>
        <p:nvSpPr>
          <p:cNvPr id="3" name="Slide Number Placeholder 2"/>
          <p:cNvSpPr>
            <a:spLocks noGrp="1"/>
          </p:cNvSpPr>
          <p:nvPr>
            <p:ph type="sldNum" sz="quarter" idx="14"/>
          </p:nvPr>
        </p:nvSpPr>
        <p:spPr/>
        <p:txBody>
          <a:bodyPr/>
          <a:lstStyle/>
          <a:p>
            <a:fld id="{27258FFF-F925-446B-8502-81C933981705}" type="slidenum">
              <a:rPr lang="en-US" smtClean="0"/>
              <a:pPr/>
              <a:t>‹#›</a:t>
            </a:fld>
            <a:endParaRPr lang="en-US" dirty="0"/>
          </a:p>
        </p:txBody>
      </p:sp>
      <p:sp>
        <p:nvSpPr>
          <p:cNvPr id="7" name="Text Placeholder 4"/>
          <p:cNvSpPr>
            <a:spLocks noGrp="1"/>
          </p:cNvSpPr>
          <p:nvPr>
            <p:ph type="body" sz="quarter" idx="12" hasCustomPrompt="1"/>
          </p:nvPr>
        </p:nvSpPr>
        <p:spPr>
          <a:xfrm>
            <a:off x="276540" y="3954457"/>
            <a:ext cx="5197379" cy="1018969"/>
          </a:xfrm>
          <a:noFill/>
        </p:spPr>
        <p:txBody>
          <a:bodyPr lIns="182880" tIns="146304" rIns="182880" bIns="146304">
            <a:noAutofit/>
          </a:bodyPr>
          <a:lstStyle>
            <a:lvl1pPr marL="0" indent="0">
              <a:spcBef>
                <a:spcPts val="0"/>
              </a:spcBef>
              <a:buNone/>
              <a:defRPr sz="3600" spc="0" baseline="0">
                <a:gradFill>
                  <a:gsLst>
                    <a:gs pos="7965">
                      <a:schemeClr val="tx1"/>
                    </a:gs>
                    <a:gs pos="8000">
                      <a:schemeClr val="tx1"/>
                    </a:gs>
                  </a:gsLst>
                  <a:lin ang="5400000" scaled="0"/>
                </a:gradFill>
                <a:latin typeface="+mj-lt"/>
              </a:defRPr>
            </a:lvl1pPr>
          </a:lstStyle>
          <a:p>
            <a:pPr lvl="0"/>
            <a:r>
              <a:rPr lang="en-US" dirty="0" smtClean="0"/>
              <a:t>Speaker Name</a:t>
            </a:r>
          </a:p>
        </p:txBody>
      </p:sp>
      <p:sp>
        <p:nvSpPr>
          <p:cNvPr id="8" name="Title 1"/>
          <p:cNvSpPr>
            <a:spLocks noGrp="1"/>
          </p:cNvSpPr>
          <p:nvPr>
            <p:ph type="title" hasCustomPrompt="1"/>
          </p:nvPr>
        </p:nvSpPr>
        <p:spPr>
          <a:xfrm>
            <a:off x="274703" y="2125677"/>
            <a:ext cx="5187450" cy="1828800"/>
          </a:xfrm>
          <a:noFill/>
        </p:spPr>
        <p:txBody>
          <a:bodyPr lIns="146304" tIns="91440" rIns="146304" bIns="91440" anchor="t" anchorCtr="0"/>
          <a:lstStyle>
            <a:lvl1pPr>
              <a:defRPr sz="6000" spc="-100" baseline="0">
                <a:gradFill>
                  <a:gsLst>
                    <a:gs pos="7965">
                      <a:schemeClr val="tx1"/>
                    </a:gs>
                    <a:gs pos="8000">
                      <a:schemeClr val="tx1"/>
                    </a:gs>
                  </a:gsLst>
                  <a:lin ang="5400000" scaled="0"/>
                </a:gradFill>
              </a:defRPr>
            </a:lvl1pPr>
          </a:lstStyle>
          <a:p>
            <a:r>
              <a:rPr lang="en-US" dirty="0" smtClean="0"/>
              <a:t>Presentation title</a:t>
            </a:r>
            <a:endParaRPr lang="en-US" dirty="0"/>
          </a:p>
        </p:txBody>
      </p:sp>
    </p:spTree>
    <p:extLst>
      <p:ext uri="{BB962C8B-B14F-4D97-AF65-F5344CB8AC3E}">
        <p14:creationId xmlns:p14="http://schemas.microsoft.com/office/powerpoint/2010/main" val="332336848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userDrawn="1">
          <p15:clr>
            <a:srgbClr val="C35EA4"/>
          </p15:clr>
        </p15:guide>
        <p15:guide id="2" orient="horz" pos="4104" userDrawn="1">
          <p15:clr>
            <a:srgbClr val="C35EA4"/>
          </p15:clr>
        </p15:guide>
        <p15:guide id="3" pos="288" userDrawn="1">
          <p15:clr>
            <a:srgbClr val="C35EA4"/>
          </p15:clr>
        </p15:guide>
        <p15:guide id="4" pos="754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nk Blue">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4214194"/>
      </p:ext>
    </p:extLst>
  </p:cSld>
  <p:clrMapOvr>
    <a:masterClrMapping/>
  </p:clrMapOvr>
  <p:transition>
    <p:fade/>
  </p:transition>
  <p:timing>
    <p:tnLst>
      <p:par>
        <p:cTn id="1" dur="indefinite" restart="never" nodeType="tmRoot"/>
      </p:par>
    </p:tnLst>
  </p:timing>
</p:sldLayout>
</file>

<file path=ppt/slideLayouts/slideLayout300.xml><?xml version="1.0" encoding="utf-8"?>
<p:sldLayout xmlns:a="http://schemas.openxmlformats.org/drawingml/2006/main" xmlns:r="http://schemas.openxmlformats.org/officeDocument/2006/relationships" xmlns:p="http://schemas.openxmlformats.org/presentationml/2006/main" preserve="1" userDrawn="1">
  <p:cSld name="Title &amp; Dark Content Box">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598"/>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37"/>
            <a:ext cx="5486400" cy="5000626"/>
          </a:xfrm>
          <a:solidFill>
            <a:schemeClr val="accent1">
              <a:alpha val="90000"/>
            </a:schemeClr>
          </a:solidFill>
        </p:spPr>
        <p:txBody>
          <a:bodyPr lIns="182880" tIns="146304" rIns="182880" bIns="146304">
            <a:noAutofit/>
          </a:bodyPr>
          <a:lstStyle>
            <a:lvl1pPr marL="0" indent="0">
              <a:buNone/>
              <a:defRPr sz="2400">
                <a:gradFill>
                  <a:gsLst>
                    <a:gs pos="10619">
                      <a:schemeClr val="bg1"/>
                    </a:gs>
                    <a:gs pos="33000">
                      <a:schemeClr val="bg1"/>
                    </a:gs>
                  </a:gsLst>
                  <a:lin ang="5400000" scaled="0"/>
                </a:gradFill>
              </a:defRPr>
            </a:lvl1pPr>
            <a:lvl2pPr>
              <a:defRPr sz="2000"/>
            </a:lvl2pPr>
            <a:lvl3pPr>
              <a:defRPr sz="2000"/>
            </a:lvl3pPr>
            <a:lvl4pPr>
              <a:defRPr sz="1800"/>
            </a:lvl4pPr>
            <a:lvl5pPr>
              <a:defRPr sz="1800"/>
            </a:lvl5pPr>
          </a:lstStyle>
          <a:p>
            <a:pPr lvl="0"/>
            <a:r>
              <a:rPr lang="en-US" smtClean="0"/>
              <a:t>Click to edit Master text styles</a:t>
            </a:r>
          </a:p>
        </p:txBody>
      </p:sp>
    </p:spTree>
    <p:extLst>
      <p:ext uri="{BB962C8B-B14F-4D97-AF65-F5344CB8AC3E}">
        <p14:creationId xmlns:p14="http://schemas.microsoft.com/office/powerpoint/2010/main" val="755352949"/>
      </p:ext>
    </p:extLst>
  </p:cSld>
  <p:clrMapOvr>
    <a:masterClrMapping/>
  </p:clrMapOvr>
  <p:transition>
    <p:fade/>
  </p:transition>
  <p:timing>
    <p:tnLst>
      <p:par>
        <p:cTn id="1" dur="indefinite" restart="never" nodeType="tmRoot"/>
      </p:par>
    </p:tnLst>
  </p:timing>
</p:sldLayout>
</file>

<file path=ppt/slideLayouts/slideLayout301.xml><?xml version="1.0" encoding="utf-8"?>
<p:sldLayout xmlns:a="http://schemas.openxmlformats.org/drawingml/2006/main" xmlns:r="http://schemas.openxmlformats.org/officeDocument/2006/relationships" xmlns:p="http://schemas.openxmlformats.org/presentationml/2006/main" preserve="1" userDrawn="1">
  <p:cSld name="Small Title Only">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smtClean="0"/>
              <a:t>Click to edit Master title style</a:t>
            </a:r>
            <a:endParaRPr lang="en-US" dirty="0"/>
          </a:p>
        </p:txBody>
      </p:sp>
    </p:spTree>
    <p:extLst>
      <p:ext uri="{BB962C8B-B14F-4D97-AF65-F5344CB8AC3E}">
        <p14:creationId xmlns:p14="http://schemas.microsoft.com/office/powerpoint/2010/main" val="3355554482"/>
      </p:ext>
    </p:extLst>
  </p:cSld>
  <p:clrMapOvr>
    <a:masterClrMapping/>
  </p:clrMapOvr>
  <p:transition>
    <p:fade/>
  </p:transition>
  <p:timing>
    <p:tnLst>
      <p:par>
        <p:cTn id="1" dur="indefinite" restart="never" nodeType="tmRoot"/>
      </p:par>
    </p:tnLst>
  </p:timing>
</p:sldLayout>
</file>

<file path=ppt/slideLayouts/slideLayout302.xml><?xml version="1.0" encoding="utf-8"?>
<p:sldLayout xmlns:a="http://schemas.openxmlformats.org/drawingml/2006/main" xmlns:r="http://schemas.openxmlformats.org/officeDocument/2006/relationships" xmlns:p="http://schemas.openxmlformats.org/presentationml/2006/main" preserve="1" userDrawn="1">
  <p:cSld name="Blank">
    <p:bg bwMode="gray">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37017925"/>
      </p:ext>
    </p:extLst>
  </p:cSld>
  <p:clrMapOvr>
    <a:masterClrMapping/>
  </p:clrMapOvr>
  <p:transition>
    <p:fade/>
  </p:transition>
  <p:timing>
    <p:tnLst>
      <p:par>
        <p:cTn id="1" dur="indefinite" restart="never" nodeType="tmRoot"/>
      </p:par>
    </p:tnLst>
  </p:timing>
</p:sldLayout>
</file>

<file path=ppt/slideLayouts/slideLayout303.xml><?xml version="1.0" encoding="utf-8"?>
<p:sldLayout xmlns:a="http://schemas.openxmlformats.org/drawingml/2006/main" xmlns:r="http://schemas.openxmlformats.org/officeDocument/2006/relationships" xmlns:p="http://schemas.openxmlformats.org/presentationml/2006/main" preserve="1" userDrawn="1">
  <p:cSld name="Section Title 1">
    <p:bg bwMode="ltGray">
      <p:bgRef idx="1001">
        <a:schemeClr val="bg1"/>
      </p:bgRef>
    </p:bg>
    <p:spTree>
      <p:nvGrpSpPr>
        <p:cNvPr id="1" name=""/>
        <p:cNvGrpSpPr/>
        <p:nvPr/>
      </p:nvGrpSpPr>
      <p:grpSpPr>
        <a:xfrm>
          <a:off x="0" y="0"/>
          <a:ext cx="0" cy="0"/>
          <a:chOff x="0" y="0"/>
          <a:chExt cx="0" cy="0"/>
        </a:xfrm>
      </p:grpSpPr>
      <p:grpSp>
        <p:nvGrpSpPr>
          <p:cNvPr id="3" name="Group 2"/>
          <p:cNvGrpSpPr/>
          <p:nvPr userDrawn="1"/>
        </p:nvGrpSpPr>
        <p:grpSpPr>
          <a:xfrm>
            <a:off x="278610" y="296865"/>
            <a:ext cx="11887200" cy="6247693"/>
            <a:chOff x="274638" y="297107"/>
            <a:chExt cx="11887200" cy="6247693"/>
          </a:xfrm>
        </p:grpSpPr>
        <p:pic>
          <p:nvPicPr>
            <p:cNvPr id="4" name="Picture 3"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638" y="298483"/>
              <a:ext cx="3657356" cy="3657356"/>
            </a:xfrm>
            <a:prstGeom prst="rect">
              <a:avLst/>
            </a:prstGeom>
          </p:spPr>
        </p:pic>
        <p:pic>
          <p:nvPicPr>
            <p:cNvPr id="5" name="Picture 4"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589838" y="298727"/>
              <a:ext cx="3657356" cy="3657356"/>
            </a:xfrm>
            <a:prstGeom prst="rect">
              <a:avLst/>
            </a:prstGeom>
          </p:spPr>
        </p:pic>
        <p:pic>
          <p:nvPicPr>
            <p:cNvPr id="6" name="Picture 5" descr="NewGridTile_8x8.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3932482" y="298483"/>
              <a:ext cx="3657356" cy="3657356"/>
            </a:xfrm>
            <a:prstGeom prst="rect">
              <a:avLst/>
            </a:prstGeom>
          </p:spPr>
        </p:pic>
        <p:pic>
          <p:nvPicPr>
            <p:cNvPr id="7" name="Picture 6" descr="NewGridTile_8x8.png"/>
            <p:cNvPicPr>
              <a:picLocks noChangeAspect="1"/>
            </p:cNvPicPr>
            <p:nvPr userDrawn="1"/>
          </p:nvPicPr>
          <p:blipFill rotWithShape="1">
            <a:blip r:embed="rId3" cstate="screen">
              <a:extLst>
                <a:ext uri="{28A0092B-C50C-407E-A947-70E740481C1C}">
                  <a14:useLocalDpi xmlns:a14="http://schemas.microsoft.com/office/drawing/2010/main" val="0"/>
                </a:ext>
              </a:extLst>
            </a:blip>
            <a:srcRect/>
            <a:stretch/>
          </p:blipFill>
          <p:spPr>
            <a:xfrm>
              <a:off x="274882" y="3954584"/>
              <a:ext cx="3657356" cy="2583015"/>
            </a:xfrm>
            <a:prstGeom prst="rect">
              <a:avLst/>
            </a:prstGeom>
          </p:spPr>
        </p:pic>
        <p:pic>
          <p:nvPicPr>
            <p:cNvPr id="8" name="Picture 7"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7589838" y="3954707"/>
              <a:ext cx="3657356" cy="2590093"/>
            </a:xfrm>
            <a:prstGeom prst="rect">
              <a:avLst/>
            </a:prstGeom>
          </p:spPr>
        </p:pic>
        <p:pic>
          <p:nvPicPr>
            <p:cNvPr id="9" name="Picture 8" descr="NewGridTile_8x8.png"/>
            <p:cNvPicPr>
              <a:picLocks noChangeAspect="1"/>
            </p:cNvPicPr>
            <p:nvPr userDrawn="1"/>
          </p:nvPicPr>
          <p:blipFill rotWithShape="1">
            <a:blip r:embed="rId4" cstate="screen">
              <a:extLst>
                <a:ext uri="{28A0092B-C50C-407E-A947-70E740481C1C}">
                  <a14:useLocalDpi xmlns:a14="http://schemas.microsoft.com/office/drawing/2010/main" val="0"/>
                </a:ext>
              </a:extLst>
            </a:blip>
            <a:srcRect/>
            <a:stretch/>
          </p:blipFill>
          <p:spPr>
            <a:xfrm>
              <a:off x="3932482" y="3954463"/>
              <a:ext cx="3657356" cy="2590337"/>
            </a:xfrm>
            <a:prstGeom prst="rect">
              <a:avLst/>
            </a:prstGeom>
          </p:spPr>
        </p:pic>
        <p:pic>
          <p:nvPicPr>
            <p:cNvPr id="10" name="Picture 9" descr="NewGridTile_8x8.png"/>
            <p:cNvPicPr>
              <a:picLocks noChangeAspect="1"/>
            </p:cNvPicPr>
            <p:nvPr userDrawn="1"/>
          </p:nvPicPr>
          <p:blipFill rotWithShape="1">
            <a:blip r:embed="rId5" cstate="screen">
              <a:extLst>
                <a:ext uri="{28A0092B-C50C-407E-A947-70E740481C1C}">
                  <a14:useLocalDpi xmlns:a14="http://schemas.microsoft.com/office/drawing/2010/main" val="0"/>
                </a:ext>
              </a:extLst>
            </a:blip>
            <a:srcRect/>
            <a:stretch/>
          </p:blipFill>
          <p:spPr>
            <a:xfrm>
              <a:off x="11247438" y="297107"/>
              <a:ext cx="914400" cy="3657356"/>
            </a:xfrm>
            <a:prstGeom prst="rect">
              <a:avLst/>
            </a:prstGeom>
          </p:spPr>
        </p:pic>
        <p:pic>
          <p:nvPicPr>
            <p:cNvPr id="11" name="Picture 10" descr="NewGridTile_8x8.png"/>
            <p:cNvPicPr>
              <a:picLocks noChangeAspect="1"/>
            </p:cNvPicPr>
            <p:nvPr userDrawn="1"/>
          </p:nvPicPr>
          <p:blipFill rotWithShape="1">
            <a:blip r:embed="rId6" cstate="screen">
              <a:extLst>
                <a:ext uri="{28A0092B-C50C-407E-A947-70E740481C1C}">
                  <a14:useLocalDpi xmlns:a14="http://schemas.microsoft.com/office/drawing/2010/main" val="0"/>
                </a:ext>
              </a:extLst>
            </a:blip>
            <a:srcRect/>
            <a:stretch/>
          </p:blipFill>
          <p:spPr>
            <a:xfrm>
              <a:off x="11247438" y="3952515"/>
              <a:ext cx="914400" cy="2590093"/>
            </a:xfrm>
            <a:prstGeom prst="rect">
              <a:avLst/>
            </a:prstGeom>
          </p:spPr>
        </p:pic>
      </p:grpSp>
      <p:sp>
        <p:nvSpPr>
          <p:cNvPr id="2" name="Title 1"/>
          <p:cNvSpPr>
            <a:spLocks noGrp="1"/>
          </p:cNvSpPr>
          <p:nvPr>
            <p:ph type="title"/>
          </p:nvPr>
        </p:nvSpPr>
        <p:spPr>
          <a:xfrm>
            <a:off x="274321" y="2122490"/>
            <a:ext cx="11889564" cy="2746375"/>
          </a:xfrm>
        </p:spPr>
        <p:txBody>
          <a:bodyPr/>
          <a:lstStyle>
            <a:lvl1pPr>
              <a:defRPr sz="8798">
                <a:gradFill>
                  <a:gsLst>
                    <a:gs pos="885">
                      <a:schemeClr val="tx1"/>
                    </a:gs>
                    <a:gs pos="11194">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33428077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4.xml><?xml version="1.0" encoding="utf-8"?>
<p:sldLayout xmlns:a="http://schemas.openxmlformats.org/drawingml/2006/main" xmlns:r="http://schemas.openxmlformats.org/officeDocument/2006/relationships" xmlns:p="http://schemas.openxmlformats.org/presentationml/2006/main" preserve="1" userDrawn="1">
  <p:cSld name="Section Title 2">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1" y="2122490"/>
            <a:ext cx="11889564" cy="2746375"/>
          </a:xfrm>
        </p:spPr>
        <p:txBody>
          <a:bodyPr/>
          <a:lstStyle>
            <a:lvl1pPr>
              <a:defRPr sz="8798">
                <a:gradFill>
                  <a:gsLst>
                    <a:gs pos="0">
                      <a:schemeClr val="tx1"/>
                    </a:gs>
                    <a:gs pos="11194">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889605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5.xml><?xml version="1.0" encoding="utf-8"?>
<p:sldLayout xmlns:a="http://schemas.openxmlformats.org/drawingml/2006/main" xmlns:r="http://schemas.openxmlformats.org/officeDocument/2006/relationships" xmlns:p="http://schemas.openxmlformats.org/presentationml/2006/main" preserve="1" userDrawn="1">
  <p:cSld name="Section Title 3">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1" y="296864"/>
            <a:ext cx="11889564" cy="1828800"/>
          </a:xfrm>
        </p:spPr>
        <p:txBody>
          <a:bodyPr/>
          <a:lstStyle>
            <a:lvl1pPr>
              <a:defRPr sz="5398">
                <a:gradFill>
                  <a:gsLst>
                    <a:gs pos="885">
                      <a:schemeClr val="tx1"/>
                    </a:gs>
                    <a:gs pos="11194">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93982863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6.xml><?xml version="1.0" encoding="utf-8"?>
<p:sldLayout xmlns:a="http://schemas.openxmlformats.org/drawingml/2006/main" xmlns:r="http://schemas.openxmlformats.org/officeDocument/2006/relationships" xmlns:p="http://schemas.openxmlformats.org/presentationml/2006/main" preserve="1" userDrawn="1">
  <p:cSld name="Thank You">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321" y="2129451"/>
            <a:ext cx="11889564" cy="917575"/>
          </a:xfrm>
        </p:spPr>
        <p:txBody>
          <a:bodyPr/>
          <a:lstStyle>
            <a:lvl1pPr>
              <a:defRPr sz="5998"/>
            </a:lvl1pPr>
          </a:lstStyle>
          <a:p>
            <a:r>
              <a:rPr lang="en-US" dirty="0" smtClean="0"/>
              <a:t>Thank you</a:t>
            </a:r>
            <a:endParaRPr lang="en-US" dirty="0"/>
          </a:p>
        </p:txBody>
      </p:sp>
    </p:spTree>
    <p:extLst>
      <p:ext uri="{BB962C8B-B14F-4D97-AF65-F5344CB8AC3E}">
        <p14:creationId xmlns:p14="http://schemas.microsoft.com/office/powerpoint/2010/main" val="2222975538"/>
      </p:ext>
    </p:extLst>
  </p:cSld>
  <p:clrMapOvr>
    <a:masterClrMapping/>
  </p:clrMapOvr>
  <p:transition>
    <p:fade/>
  </p:transition>
  <p:timing>
    <p:tnLst>
      <p:par>
        <p:cTn id="1" dur="indefinite" restart="never" nodeType="tmRoot"/>
      </p:par>
    </p:tnLst>
  </p:timing>
</p:sldLayout>
</file>

<file path=ppt/slideLayouts/slideLayout307.xml><?xml version="1.0" encoding="utf-8"?>
<p:sldLayout xmlns:a="http://schemas.openxmlformats.org/drawingml/2006/main" xmlns:r="http://schemas.openxmlformats.org/officeDocument/2006/relationships" xmlns:p="http://schemas.openxmlformats.org/presentationml/2006/main" preserve="1" userDrawn="1">
  <p:cSld name="Title Box &amp; Photo">
    <p:bg bwMode="ltGray">
      <p:bgPr>
        <a:solidFill>
          <a:schemeClr val="accent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742187"/>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799"/>
            </a:lvl1pPr>
          </a:lstStyle>
          <a:p>
            <a:r>
              <a:rPr lang="en-US" dirty="0" smtClean="0"/>
              <a:t>Click to edit Master title style</a:t>
            </a:r>
            <a:endParaRPr lang="en-US" dirty="0"/>
          </a:p>
        </p:txBody>
      </p:sp>
    </p:spTree>
    <p:extLst>
      <p:ext uri="{BB962C8B-B14F-4D97-AF65-F5344CB8AC3E}">
        <p14:creationId xmlns:p14="http://schemas.microsoft.com/office/powerpoint/2010/main" val="814376066"/>
      </p:ext>
    </p:extLst>
  </p:cSld>
  <p:clrMapOvr>
    <a:masterClrMapping/>
  </p:clrMapOvr>
  <p:transition>
    <p:fade/>
  </p:transition>
  <p:timing>
    <p:tnLst>
      <p:par>
        <p:cTn id="1" dur="indefinite" restart="never" nodeType="tmRoot"/>
      </p:par>
    </p:tnLst>
  </p:timing>
</p:sldLayout>
</file>

<file path=ppt/slideLayouts/slideLayout308.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9"/>
            <a:ext cx="9144000" cy="849463"/>
          </a:xfrm>
        </p:spPr>
        <p:txBody>
          <a:bodyPr/>
          <a:lstStyle>
            <a:lvl1pPr marL="0" indent="0">
              <a:buNone/>
              <a:defRPr sz="4799"/>
            </a:lvl1pPr>
            <a:lvl2pPr>
              <a:defRPr sz="3599"/>
            </a:lvl2pPr>
            <a:lvl3pPr>
              <a:defRPr sz="3599"/>
            </a:lvl3pPr>
            <a:lvl4pPr>
              <a:defRPr sz="3599"/>
            </a:lvl4pPr>
            <a:lvl5pPr>
              <a:defRPr sz="3599"/>
            </a:lvl5pPr>
          </a:lstStyle>
          <a:p>
            <a:pPr lvl="0"/>
            <a:r>
              <a:rPr lang="en-US" dirty="0" smtClean="0"/>
              <a:t>Click to edit Master text styles</a:t>
            </a:r>
          </a:p>
        </p:txBody>
      </p:sp>
    </p:spTree>
    <p:extLst>
      <p:ext uri="{BB962C8B-B14F-4D97-AF65-F5344CB8AC3E}">
        <p14:creationId xmlns:p14="http://schemas.microsoft.com/office/powerpoint/2010/main" val="386618982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09.xml><?xml version="1.0" encoding="utf-8"?>
<p:sldLayout xmlns:a="http://schemas.openxmlformats.org/drawingml/2006/main" xmlns:r="http://schemas.openxmlformats.org/officeDocument/2006/relationships" xmlns:p="http://schemas.openxmlformats.org/presentationml/2006/main" userDrawn="1">
  <p:cSld name="Blank Blue">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1676433"/>
      </p:ext>
    </p:extLst>
  </p:cSld>
  <p:clrMapOvr>
    <a:masterClrMapping/>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595250567"/>
      </p:ext>
    </p:extLst>
  </p:cSld>
  <p:clrMapOvr>
    <a:masterClrMapping/>
  </p:clrMapOvr>
  <p:transition>
    <p:fade/>
  </p:transition>
  <p:timing>
    <p:tnLst>
      <p:par>
        <p:cTn id="1" dur="indefinite" restart="never" nodeType="tmRoot"/>
      </p:par>
    </p:tnLst>
  </p:timing>
</p:sldLayout>
</file>

<file path=ppt/slideLayouts/slideLayout310.xml><?xml version="1.0" encoding="utf-8"?>
<p:sldLayout xmlns:a="http://schemas.openxmlformats.org/drawingml/2006/main" xmlns:r="http://schemas.openxmlformats.org/officeDocument/2006/relationships" xmlns:p="http://schemas.openxmlformats.org/presentationml/2006/main" showMasterSp="0" userDrawn="1">
  <p:cSld name="Title Slide_Option 1">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3040064"/>
            <a:ext cx="11378776" cy="1195712"/>
          </a:xfrm>
        </p:spPr>
        <p:txBody>
          <a:bodyPr anchor="b" anchorCtr="0">
            <a:spAutoFit/>
          </a:bodyPr>
          <a:lstStyle>
            <a:lvl1pPr>
              <a:defRPr sz="7198" spc="-153" baseline="0">
                <a:gradFill>
                  <a:gsLst>
                    <a:gs pos="25833">
                      <a:schemeClr val="tx1"/>
                    </a:gs>
                    <a:gs pos="36000">
                      <a:schemeClr val="tx1"/>
                    </a:gs>
                  </a:gsLst>
                  <a:lin ang="5400000" scaled="0"/>
                </a:gradFill>
              </a:defRPr>
            </a:lvl1pPr>
          </a:lstStyle>
          <a:p>
            <a:r>
              <a:rPr lang="en-US" dirty="0" smtClean="0"/>
              <a:t>Click to edit title style</a:t>
            </a:r>
            <a:endParaRPr lang="en-US" dirty="0"/>
          </a:p>
        </p:txBody>
      </p:sp>
      <p:sp>
        <p:nvSpPr>
          <p:cNvPr id="5" name="Text Placeholder 4"/>
          <p:cNvSpPr>
            <a:spLocks noGrp="1"/>
          </p:cNvSpPr>
          <p:nvPr>
            <p:ph type="body" sz="quarter" idx="12" hasCustomPrompt="1"/>
          </p:nvPr>
        </p:nvSpPr>
        <p:spPr>
          <a:xfrm>
            <a:off x="274638" y="4868863"/>
            <a:ext cx="11378776" cy="631470"/>
          </a:xfrm>
        </p:spPr>
        <p:txBody>
          <a:bodyPr>
            <a:spAutoFit/>
          </a:bodyPr>
          <a:lstStyle>
            <a:lvl1pPr marL="0" indent="0">
              <a:spcBef>
                <a:spcPts val="0"/>
              </a:spcBef>
              <a:buNone/>
              <a:defRPr sz="3199" spc="-71" baseline="0">
                <a:gradFill>
                  <a:gsLst>
                    <a:gs pos="25833">
                      <a:schemeClr val="tx1"/>
                    </a:gs>
                    <a:gs pos="36000">
                      <a:schemeClr val="tx1"/>
                    </a:gs>
                  </a:gsLst>
                  <a:lin ang="5400000" scaled="0"/>
                </a:gradFill>
                <a:latin typeface="+mj-lt"/>
              </a:defRPr>
            </a:lvl1pPr>
          </a:lstStyle>
          <a:p>
            <a:pPr lvl="0"/>
            <a:r>
              <a:rPr lang="en-US" dirty="0" smtClean="0"/>
              <a:t>Speaker title</a:t>
            </a:r>
            <a:endParaRPr lang="en-US" dirty="0"/>
          </a:p>
        </p:txBody>
      </p:sp>
    </p:spTree>
    <p:extLst>
      <p:ext uri="{BB962C8B-B14F-4D97-AF65-F5344CB8AC3E}">
        <p14:creationId xmlns:p14="http://schemas.microsoft.com/office/powerpoint/2010/main" val="18181041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1.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8" name="Slide Number Placeholder 7"/>
          <p:cNvSpPr>
            <a:spLocks noGrp="1"/>
          </p:cNvSpPr>
          <p:nvPr>
            <p:ph type="sldNum" sz="quarter" idx="11"/>
          </p:nvPr>
        </p:nvSpPr>
        <p:spPr>
          <a:xfrm>
            <a:off x="10790187" y="6250938"/>
            <a:ext cx="1371652" cy="446725"/>
          </a:xfrm>
          <a:prstGeom prst="rect">
            <a:avLst/>
          </a:prstGeom>
        </p:spPr>
        <p:txBody>
          <a:bodyPr/>
          <a:lstStyle/>
          <a:p>
            <a:pPr defTabSz="932563">
              <a:lnSpc>
                <a:spcPct val="90000"/>
              </a:lnSpc>
            </a:pPr>
            <a:fld id="{1BC86A1F-E589-44B2-A543-2EC98F5547A7}" type="slidenum">
              <a:rPr lang="en-US" smtClean="0">
                <a:gradFill>
                  <a:gsLst>
                    <a:gs pos="0">
                      <a:srgbClr val="505050"/>
                    </a:gs>
                    <a:gs pos="100000">
                      <a:srgbClr val="505050"/>
                    </a:gs>
                  </a:gsLst>
                  <a:lin ang="5400000" scaled="0"/>
                </a:gradFill>
              </a:rPr>
              <a:pPr defTabSz="932563">
                <a:lnSpc>
                  <a:spcPct val="90000"/>
                </a:lnSpc>
              </a:pPr>
              <a:t>‹#›</a:t>
            </a:fld>
            <a:endParaRPr lang="en-US" dirty="0">
              <a:gradFill>
                <a:gsLst>
                  <a:gs pos="0">
                    <a:srgbClr val="505050"/>
                  </a:gs>
                  <a:gs pos="100000">
                    <a:srgbClr val="505050"/>
                  </a:gs>
                </a:gsLst>
                <a:lin ang="5400000" scaled="0"/>
              </a:gradFill>
            </a:endParaRPr>
          </a:p>
        </p:txBody>
      </p:sp>
      <p:sp>
        <p:nvSpPr>
          <p:cNvPr id="4" name="Title 3"/>
          <p:cNvSpPr>
            <a:spLocks noGrp="1"/>
          </p:cNvSpPr>
          <p:nvPr>
            <p:ph type="title"/>
          </p:nvPr>
        </p:nvSpPr>
        <p:spPr/>
        <p:txBody>
          <a:bodyPr/>
          <a:lstStyle/>
          <a:p>
            <a:r>
              <a:rPr lang="en-US" dirty="0" smtClean="0"/>
              <a:t>Click to edit Master title style</a:t>
            </a:r>
            <a:endParaRPr lang="en-US" dirty="0"/>
          </a:p>
        </p:txBody>
      </p:sp>
      <p:sp>
        <p:nvSpPr>
          <p:cNvPr id="3" name="Footer Placeholder 2"/>
          <p:cNvSpPr>
            <a:spLocks noGrp="1"/>
          </p:cNvSpPr>
          <p:nvPr>
            <p:ph type="ftr" sz="quarter" idx="12"/>
          </p:nvPr>
        </p:nvSpPr>
        <p:spPr>
          <a:xfrm>
            <a:off x="288700" y="6240463"/>
            <a:ext cx="5472337" cy="446725"/>
          </a:xfrm>
          <a:prstGeom prst="rect">
            <a:avLst/>
          </a:prstGeom>
        </p:spPr>
        <p:txBody>
          <a:bodyPr/>
          <a:lstStyle/>
          <a:p>
            <a:pPr defTabSz="932563"/>
            <a:r>
              <a:rPr lang="en-US" smtClean="0">
                <a:gradFill>
                  <a:gsLst>
                    <a:gs pos="0">
                      <a:srgbClr val="505050"/>
                    </a:gs>
                    <a:gs pos="100000">
                      <a:srgbClr val="505050"/>
                    </a:gs>
                  </a:gsLst>
                  <a:lin ang="5400000" scaled="0"/>
                </a:gradFill>
              </a:rPr>
              <a:t>Microsoft Confidential: subject to Non-Disclosure Agreement (NDA)</a:t>
            </a:r>
            <a:endParaRPr lang="en-US" dirty="0">
              <a:gradFill>
                <a:gsLst>
                  <a:gs pos="0">
                    <a:srgbClr val="505050"/>
                  </a:gs>
                  <a:gs pos="100000">
                    <a:srgbClr val="505050"/>
                  </a:gs>
                </a:gsLst>
                <a:lin ang="5400000" scaled="0"/>
              </a:gradFill>
            </a:endParaRPr>
          </a:p>
        </p:txBody>
      </p:sp>
    </p:spTree>
    <p:extLst>
      <p:ext uri="{BB962C8B-B14F-4D97-AF65-F5344CB8AC3E}">
        <p14:creationId xmlns:p14="http://schemas.microsoft.com/office/powerpoint/2010/main" val="995143589"/>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Small 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33034276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22562351"/>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amp; 8 Categories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rgbClr val="00188F"/>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762636147"/>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2306584245"/>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86498298"/>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397045965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6232646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mp;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51893472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4">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3"/>
          </p:nvPr>
        </p:nvSpPr>
        <p:spPr>
          <a:xfrm>
            <a:off x="0" y="-1"/>
            <a:ext cx="12436475" cy="6994525"/>
          </a:xfrm>
        </p:spPr>
        <p:txBody>
          <a:bodyPr/>
          <a:lstStyle>
            <a:lvl1pPr marL="0" indent="0">
              <a:buNone/>
              <a:defRPr/>
            </a:lvl1pPr>
          </a:lstStyle>
          <a:p>
            <a:r>
              <a:rPr lang="en-US" dirty="0" smtClean="0"/>
              <a:t>Click icon to add picture</a:t>
            </a:r>
            <a:endParaRPr lang="en-US" dirty="0"/>
          </a:p>
        </p:txBody>
      </p:sp>
      <p:sp>
        <p:nvSpPr>
          <p:cNvPr id="5" name="Text Placeholder 4"/>
          <p:cNvSpPr>
            <a:spLocks noGrp="1"/>
          </p:cNvSpPr>
          <p:nvPr>
            <p:ph type="body" sz="quarter" idx="12" hasCustomPrompt="1"/>
          </p:nvPr>
        </p:nvSpPr>
        <p:spPr>
          <a:xfrm>
            <a:off x="276541" y="2125663"/>
            <a:ext cx="5484498" cy="1828806"/>
          </a:xfrm>
          <a:noFill/>
        </p:spPr>
        <p:txBody>
          <a:bodyPr lIns="182880" tIns="146304" rIns="182880" bIns="146304">
            <a:noAutofit/>
          </a:bodyPr>
          <a:lstStyle>
            <a:lvl1pPr marL="0" indent="0">
              <a:spcBef>
                <a:spcPts val="0"/>
              </a:spcBef>
              <a:buNone/>
              <a:defRPr sz="3600" spc="0" baseline="0">
                <a:gradFill>
                  <a:gsLst>
                    <a:gs pos="46903">
                      <a:srgbClr val="FFFFFF"/>
                    </a:gs>
                    <a:gs pos="83000">
                      <a:srgbClr val="FFFFFF"/>
                    </a:gs>
                  </a:gsLst>
                  <a:lin ang="5400000" scaled="1"/>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96863"/>
            <a:ext cx="5486335" cy="1828800"/>
          </a:xfrm>
          <a:noFill/>
        </p:spPr>
        <p:txBody>
          <a:bodyPr lIns="146304" tIns="91440" rIns="146304" bIns="91440" anchor="t" anchorCtr="0"/>
          <a:lstStyle>
            <a:lvl1pPr>
              <a:defRPr sz="6000" spc="-100" baseline="0">
                <a:gradFill>
                  <a:gsLst>
                    <a:gs pos="46903">
                      <a:srgbClr val="FFFFFF"/>
                    </a:gs>
                    <a:gs pos="83000">
                      <a:srgbClr val="FFFFFF"/>
                    </a:gs>
                  </a:gsLst>
                  <a:lin ang="5400000" scaled="1"/>
                </a:gradFill>
              </a:defRPr>
            </a:lvl1pPr>
          </a:lstStyle>
          <a:p>
            <a:r>
              <a:rPr lang="en-US" dirty="0" smtClean="0"/>
              <a:t>Presentation title</a:t>
            </a:r>
            <a:endParaRPr lang="en-US" dirty="0"/>
          </a:p>
        </p:txBody>
      </p:sp>
    </p:spTree>
    <p:extLst>
      <p:ext uri="{BB962C8B-B14F-4D97-AF65-F5344CB8AC3E}">
        <p14:creationId xmlns:p14="http://schemas.microsoft.com/office/powerpoint/2010/main" val="288605353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userDrawn="1">
          <p15:clr>
            <a:srgbClr val="C35EA4"/>
          </p15:clr>
        </p15:guide>
        <p15:guide id="2" orient="horz" pos="4104" userDrawn="1">
          <p15:clr>
            <a:srgbClr val="C35EA4"/>
          </p15:clr>
        </p15:guide>
        <p15:guide id="3" pos="288" userDrawn="1">
          <p15:clr>
            <a:srgbClr val="C35EA4"/>
          </p15:clr>
        </p15:guide>
        <p15:guide id="4" pos="7546" userDrawn="1">
          <p15:clr>
            <a:srgbClr val="C35EA4"/>
          </p15:clr>
        </p15:guide>
      </p15:sldGuideLst>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417998841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4162606635"/>
      </p:ext>
    </p:extLst>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61829765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522362307"/>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82905670"/>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443067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itle Slide Blue">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5" name="Title 4"/>
          <p:cNvSpPr>
            <a:spLocks noGrp="1"/>
          </p:cNvSpPr>
          <p:nvPr>
            <p:ph type="title"/>
          </p:nvPr>
        </p:nvSpPr>
        <p:spPr>
          <a:xfrm>
            <a:off x="274320" y="307607"/>
            <a:ext cx="5486718" cy="917575"/>
          </a:xfrm>
        </p:spPr>
        <p:txBody>
          <a:bodyPr/>
          <a:lstStyle>
            <a:lvl1pPr>
              <a:defRPr sz="6000">
                <a:gradFill>
                  <a:gsLst>
                    <a:gs pos="8850">
                      <a:srgbClr val="FFFFFF"/>
                    </a:gs>
                    <a:gs pos="34000">
                      <a:srgbClr val="FFFFFF"/>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347459937"/>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4104">
          <p15:clr>
            <a:srgbClr val="C35EA4"/>
          </p15:clr>
        </p15:guide>
        <p15:guide id="2" pos="288">
          <p15:clr>
            <a:srgbClr val="C35EA4"/>
          </p15:clr>
        </p15:guide>
        <p15:guide id="3" orient="horz" pos="302">
          <p15:clr>
            <a:srgbClr val="C35EA4"/>
          </p15:clr>
        </p15:guide>
        <p15:guide id="4" pos="7546">
          <p15:clr>
            <a:srgbClr val="C35EA4"/>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itle Box &amp; Photo">
    <p:bg bwMode="ltGray">
      <p:bgPr>
        <a:solidFill>
          <a:schemeClr val="accent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920046903"/>
      </p:ext>
    </p:extLst>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nk Blue">
    <p:bg bwMode="ltGray">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7109081"/>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41619398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Pull Quote 1">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r>
              <a:rPr lang="en-US" dirty="0" smtClean="0"/>
              <a:t>Click icon to add picture</a:t>
            </a:r>
            <a:endParaRPr lang="en-US" dirty="0"/>
          </a:p>
        </p:txBody>
      </p:sp>
      <p:sp>
        <p:nvSpPr>
          <p:cNvPr id="9" name="Title 1"/>
          <p:cNvSpPr>
            <a:spLocks noGrp="1"/>
          </p:cNvSpPr>
          <p:nvPr>
            <p:ph type="title" hasCustomPrompt="1"/>
          </p:nvPr>
        </p:nvSpPr>
        <p:spPr>
          <a:xfrm>
            <a:off x="274703" y="2125663"/>
            <a:ext cx="5486335" cy="3657600"/>
          </a:xfrm>
          <a:noFill/>
        </p:spPr>
        <p:txBody>
          <a:bodyPr lIns="146304" tIns="91440" rIns="146304" bIns="91440" anchor="t" anchorCtr="0"/>
          <a:lstStyle>
            <a:lvl1pPr>
              <a:defRPr sz="6000" spc="-100" baseline="0">
                <a:gradFill>
                  <a:gsLst>
                    <a:gs pos="46903">
                      <a:schemeClr val="tx1"/>
                    </a:gs>
                    <a:gs pos="83000">
                      <a:schemeClr val="tx1"/>
                    </a:gs>
                  </a:gsLst>
                  <a:lin ang="5400000" scaled="1"/>
                </a:gradFill>
              </a:defRPr>
            </a:lvl1pPr>
          </a:lstStyle>
          <a:p>
            <a:r>
              <a:rPr lang="en-US" dirty="0" smtClean="0"/>
              <a:t>Pull quote</a:t>
            </a:r>
            <a:endParaRPr lang="en-US" dirty="0"/>
          </a:p>
        </p:txBody>
      </p:sp>
    </p:spTree>
    <p:extLst>
      <p:ext uri="{BB962C8B-B14F-4D97-AF65-F5344CB8AC3E}">
        <p14:creationId xmlns:p14="http://schemas.microsoft.com/office/powerpoint/2010/main" val="16441838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mall 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2670056153"/>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Section Title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gradFill>
                  <a:gsLst>
                    <a:gs pos="26549">
                      <a:schemeClr val="tx1"/>
                    </a:gs>
                    <a:gs pos="57000">
                      <a:schemeClr val="tx1"/>
                    </a:gs>
                  </a:gsLst>
                  <a:lin ang="5400000" scaled="0"/>
                </a:gradFill>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217556012"/>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8 Categories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gradFill>
                  <a:gsLst>
                    <a:gs pos="4425">
                      <a:schemeClr val="tx1"/>
                    </a:gs>
                    <a:gs pos="20000">
                      <a:schemeClr val="tx1"/>
                    </a:gs>
                  </a:gsLst>
                  <a:lin ang="5400000" scaled="0"/>
                </a:gradFill>
              </a:defRPr>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rgbClr val="00188F"/>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rgbClr val="00188F"/>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1219871477"/>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461812937"/>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3713421"/>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itle and Content 2 Light">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6176847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mp; Content Bulleted Text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5690282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itle &amp;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2684839680"/>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itle &amp; Content Blue light">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3362139967"/>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gradFill>
                  <a:gsLst>
                    <a:gs pos="31858">
                      <a:schemeClr val="tx1"/>
                    </a:gs>
                    <a:gs pos="51000">
                      <a:schemeClr val="tx1"/>
                    </a:gs>
                  </a:gsLst>
                  <a:lin ang="5400000" scaled="0"/>
                </a:gra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3512488518"/>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ull Quote 2">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8"/>
          </p:nvPr>
        </p:nvSpPr>
        <p:spPr>
          <a:xfrm>
            <a:off x="0" y="-1"/>
            <a:ext cx="12436475" cy="6994525"/>
          </a:xfrm>
        </p:spPr>
        <p:txBody>
          <a:bodyPr/>
          <a:lstStyle>
            <a:lvl1pPr marL="0" indent="0">
              <a:buNone/>
              <a:defRPr/>
            </a:lvl1pPr>
          </a:lstStyle>
          <a:p>
            <a:r>
              <a:rPr lang="en-US" dirty="0" smtClean="0"/>
              <a:t>Click icon to add picture</a:t>
            </a:r>
            <a:endParaRPr lang="en-US" dirty="0"/>
          </a:p>
        </p:txBody>
      </p:sp>
      <p:sp>
        <p:nvSpPr>
          <p:cNvPr id="13" name="Text Placeholder 5"/>
          <p:cNvSpPr>
            <a:spLocks noGrp="1"/>
          </p:cNvSpPr>
          <p:nvPr>
            <p:ph type="body" sz="quarter" idx="15" hasCustomPrompt="1"/>
          </p:nvPr>
        </p:nvSpPr>
        <p:spPr>
          <a:xfrm>
            <a:off x="6033080" y="723012"/>
            <a:ext cx="640080" cy="640080"/>
          </a:xfrm>
          <a:solidFill>
            <a:srgbClr val="68217A"/>
          </a:solidFill>
        </p:spPr>
        <p:txBody>
          <a:bodyPr anchor="ctr">
            <a:noAutofit/>
          </a:bodyPr>
          <a:lstStyle>
            <a:lvl1pPr marL="0" indent="0">
              <a:lnSpc>
                <a:spcPts val="600"/>
              </a:lnSpc>
              <a:spcBef>
                <a:spcPts val="0"/>
              </a:spcBef>
              <a:buNone/>
              <a:defRPr sz="6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 </a:t>
            </a:r>
            <a:endParaRPr lang="en-US"/>
          </a:p>
        </p:txBody>
      </p:sp>
      <p:sp>
        <p:nvSpPr>
          <p:cNvPr id="14" name="Text Placeholder 5"/>
          <p:cNvSpPr>
            <a:spLocks noGrp="1"/>
          </p:cNvSpPr>
          <p:nvPr>
            <p:ph type="body" sz="quarter" idx="16" hasCustomPrompt="1"/>
          </p:nvPr>
        </p:nvSpPr>
        <p:spPr>
          <a:xfrm>
            <a:off x="9418638" y="723012"/>
            <a:ext cx="640080" cy="640080"/>
          </a:xfrm>
          <a:solidFill>
            <a:srgbClr val="68217A"/>
          </a:solidFill>
        </p:spPr>
        <p:txBody>
          <a:bodyPr anchor="ctr"/>
          <a:lstStyle>
            <a:lvl1pPr marL="0" indent="0">
              <a:lnSpc>
                <a:spcPts val="600"/>
              </a:lnSpc>
              <a:spcBef>
                <a:spcPts val="0"/>
              </a:spcBef>
              <a:buNone/>
              <a:defRPr sz="6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 </a:t>
            </a:r>
            <a:endParaRPr lang="en-US"/>
          </a:p>
        </p:txBody>
      </p:sp>
      <p:sp>
        <p:nvSpPr>
          <p:cNvPr id="15" name="Text Placeholder 5"/>
          <p:cNvSpPr>
            <a:spLocks noGrp="1"/>
          </p:cNvSpPr>
          <p:nvPr>
            <p:ph type="body" sz="quarter" idx="17" hasCustomPrompt="1"/>
          </p:nvPr>
        </p:nvSpPr>
        <p:spPr>
          <a:xfrm>
            <a:off x="9418638" y="3631833"/>
            <a:ext cx="640080" cy="640080"/>
          </a:xfrm>
          <a:solidFill>
            <a:srgbClr val="68217A"/>
          </a:solidFill>
        </p:spPr>
        <p:txBody>
          <a:bodyPr anchor="ctr"/>
          <a:lstStyle>
            <a:lvl1pPr marL="0" indent="0">
              <a:lnSpc>
                <a:spcPts val="600"/>
              </a:lnSpc>
              <a:spcBef>
                <a:spcPts val="0"/>
              </a:spcBef>
              <a:buNone/>
              <a:defRPr sz="600">
                <a:solidFill>
                  <a:schemeClr val="bg1"/>
                </a:solidFill>
              </a:defRPr>
            </a:lvl1pPr>
            <a:lvl2pPr marL="342900" indent="0">
              <a:buNone/>
              <a:defRPr sz="3200"/>
            </a:lvl2pPr>
            <a:lvl3pPr marL="571500" indent="0">
              <a:buNone/>
              <a:defRPr sz="3200"/>
            </a:lvl3pPr>
            <a:lvl4pPr marL="800100" indent="0">
              <a:buNone/>
              <a:defRPr sz="3200"/>
            </a:lvl4pPr>
            <a:lvl5pPr marL="1028700" indent="0">
              <a:buNone/>
              <a:defRPr sz="3200"/>
            </a:lvl5pPr>
          </a:lstStyle>
          <a:p>
            <a:pPr lvl="0"/>
            <a:r>
              <a:rPr lang="en-US" smtClean="0"/>
              <a:t> </a:t>
            </a:r>
            <a:endParaRPr lang="en-US"/>
          </a:p>
        </p:txBody>
      </p:sp>
      <p:sp>
        <p:nvSpPr>
          <p:cNvPr id="17" name="Title 16"/>
          <p:cNvSpPr>
            <a:spLocks noGrp="1"/>
          </p:cNvSpPr>
          <p:nvPr>
            <p:ph type="title"/>
          </p:nvPr>
        </p:nvSpPr>
        <p:spPr>
          <a:xfrm>
            <a:off x="4394200" y="3628284"/>
            <a:ext cx="2278960" cy="2272453"/>
          </a:xfrm>
          <a:solidFill>
            <a:srgbClr val="68217A"/>
          </a:solidFill>
        </p:spPr>
        <p:txBody>
          <a:bodyPr lIns="182880" tIns="146304" rIns="182880" bIns="146304"/>
          <a:lstStyle>
            <a:lvl1pPr>
              <a:defRPr sz="3200">
                <a:gradFill>
                  <a:gsLst>
                    <a:gs pos="14159">
                      <a:schemeClr val="bg1"/>
                    </a:gs>
                    <a:gs pos="37000">
                      <a:schemeClr val="bg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58663958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withEffect">
                                  <p:stCondLst>
                                    <p:cond delay="0"/>
                                  </p:stCondLst>
                                  <p:childTnLst>
                                    <p:set>
                                      <p:cBhvr>
                                        <p:cTn id="6" dur="1" fill="hold">
                                          <p:stCondLst>
                                            <p:cond delay="0"/>
                                          </p:stCondLst>
                                        </p:cTn>
                                        <p:tgtEl>
                                          <p:spTgt spid="13">
                                            <p:bg/>
                                          </p:spTgt>
                                        </p:tgtEl>
                                        <p:attrNameLst>
                                          <p:attrName>style.visibility</p:attrName>
                                        </p:attrNameLst>
                                      </p:cBhvr>
                                      <p:to>
                                        <p:strVal val="visible"/>
                                      </p:to>
                                    </p:set>
                                    <p:anim calcmode="lin" valueType="num">
                                      <p:cBhvr>
                                        <p:cTn id="7" dur="500" fill="hold"/>
                                        <p:tgtEl>
                                          <p:spTgt spid="13">
                                            <p:bg/>
                                          </p:spTgt>
                                        </p:tgtEl>
                                        <p:attrNameLst>
                                          <p:attrName>ppt_w</p:attrName>
                                        </p:attrNameLst>
                                      </p:cBhvr>
                                      <p:tavLst>
                                        <p:tav tm="0">
                                          <p:val>
                                            <p:fltVal val="0"/>
                                          </p:val>
                                        </p:tav>
                                        <p:tav tm="100000">
                                          <p:val>
                                            <p:strVal val="#ppt_w"/>
                                          </p:val>
                                        </p:tav>
                                      </p:tavLst>
                                    </p:anim>
                                    <p:anim calcmode="lin" valueType="num">
                                      <p:cBhvr>
                                        <p:cTn id="8" dur="500" fill="hold"/>
                                        <p:tgtEl>
                                          <p:spTgt spid="13">
                                            <p:bg/>
                                          </p:spTgt>
                                        </p:tgtEl>
                                        <p:attrNameLst>
                                          <p:attrName>ppt_h</p:attrName>
                                        </p:attrNameLst>
                                      </p:cBhvr>
                                      <p:tavLst>
                                        <p:tav tm="0">
                                          <p:val>
                                            <p:fltVal val="0"/>
                                          </p:val>
                                        </p:tav>
                                        <p:tav tm="100000">
                                          <p:val>
                                            <p:strVal val="#ppt_h"/>
                                          </p:val>
                                        </p:tav>
                                      </p:tavLst>
                                    </p:anim>
                                    <p:animEffect transition="in" filter="fade">
                                      <p:cBhvr>
                                        <p:cTn id="9" dur="500"/>
                                        <p:tgtEl>
                                          <p:spTgt spid="13">
                                            <p:bg/>
                                          </p:spTgt>
                                        </p:tgtEl>
                                      </p:cBhvr>
                                    </p:animEffect>
                                    <p:anim calcmode="lin" valueType="num">
                                      <p:cBhvr>
                                        <p:cTn id="10" dur="500" fill="hold"/>
                                        <p:tgtEl>
                                          <p:spTgt spid="13">
                                            <p:bg/>
                                          </p:spTgt>
                                        </p:tgtEl>
                                        <p:attrNameLst>
                                          <p:attrName>ppt_x</p:attrName>
                                        </p:attrNameLst>
                                      </p:cBhvr>
                                      <p:tavLst>
                                        <p:tav tm="0">
                                          <p:val>
                                            <p:fltVal val="0.5"/>
                                          </p:val>
                                        </p:tav>
                                        <p:tav tm="100000">
                                          <p:val>
                                            <p:strVal val="#ppt_x"/>
                                          </p:val>
                                        </p:tav>
                                      </p:tavLst>
                                    </p:anim>
                                    <p:anim calcmode="lin" valueType="num">
                                      <p:cBhvr>
                                        <p:cTn id="11" dur="500" fill="hold"/>
                                        <p:tgtEl>
                                          <p:spTgt spid="13">
                                            <p:bg/>
                                          </p:spTgt>
                                        </p:tgtEl>
                                        <p:attrNameLst>
                                          <p:attrName>ppt_y</p:attrName>
                                        </p:attrNameLst>
                                      </p:cBhvr>
                                      <p:tavLst>
                                        <p:tav tm="0">
                                          <p:val>
                                            <p:fltVal val="0.5"/>
                                          </p:val>
                                        </p:tav>
                                        <p:tav tm="100000">
                                          <p:val>
                                            <p:strVal val="#ppt_y"/>
                                          </p:val>
                                        </p:tav>
                                      </p:tavLst>
                                    </p:anim>
                                  </p:childTnLst>
                                </p:cTn>
                              </p:par>
                              <p:par>
                                <p:cTn id="12" presetID="53" presetClass="entr" presetSubtype="528" fill="hold" grpId="0" nodeType="withEffect">
                                  <p:stCondLst>
                                    <p:cond delay="0"/>
                                  </p:stCondLst>
                                  <p:childTnLst>
                                    <p:set>
                                      <p:cBhvr>
                                        <p:cTn id="13" dur="1" fill="hold">
                                          <p:stCondLst>
                                            <p:cond delay="0"/>
                                          </p:stCondLst>
                                        </p:cTn>
                                        <p:tgtEl>
                                          <p:spTgt spid="13">
                                            <p:txEl>
                                              <p:pRg st="0" end="0"/>
                                            </p:txEl>
                                          </p:spTgt>
                                        </p:tgtEl>
                                        <p:attrNameLst>
                                          <p:attrName>style.visibility</p:attrName>
                                        </p:attrNameLst>
                                      </p:cBhvr>
                                      <p:to>
                                        <p:strVal val="visible"/>
                                      </p:to>
                                    </p:set>
                                    <p:anim calcmode="lin" valueType="num">
                                      <p:cBhvr>
                                        <p:cTn id="14" dur="500" fill="hold"/>
                                        <p:tgtEl>
                                          <p:spTgt spid="1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13">
                                            <p:txEl>
                                              <p:pRg st="0" end="0"/>
                                            </p:txEl>
                                          </p:spTgt>
                                        </p:tgtEl>
                                        <p:attrNameLst>
                                          <p:attrName>ppt_h</p:attrName>
                                        </p:attrNameLst>
                                      </p:cBhvr>
                                      <p:tavLst>
                                        <p:tav tm="0">
                                          <p:val>
                                            <p:fltVal val="0"/>
                                          </p:val>
                                        </p:tav>
                                        <p:tav tm="100000">
                                          <p:val>
                                            <p:strVal val="#ppt_h"/>
                                          </p:val>
                                        </p:tav>
                                      </p:tavLst>
                                    </p:anim>
                                    <p:animEffect transition="in" filter="fade">
                                      <p:cBhvr>
                                        <p:cTn id="16" dur="500"/>
                                        <p:tgtEl>
                                          <p:spTgt spid="13">
                                            <p:txEl>
                                              <p:pRg st="0" end="0"/>
                                            </p:txEl>
                                          </p:spTgt>
                                        </p:tgtEl>
                                      </p:cBhvr>
                                    </p:animEffect>
                                    <p:anim calcmode="lin" valueType="num">
                                      <p:cBhvr>
                                        <p:cTn id="17" dur="500" fill="hold"/>
                                        <p:tgtEl>
                                          <p:spTgt spid="13">
                                            <p:txEl>
                                              <p:pRg st="0" end="0"/>
                                            </p:txEl>
                                          </p:spTgt>
                                        </p:tgtEl>
                                        <p:attrNameLst>
                                          <p:attrName>ppt_x</p:attrName>
                                        </p:attrNameLst>
                                      </p:cBhvr>
                                      <p:tavLst>
                                        <p:tav tm="0">
                                          <p:val>
                                            <p:fltVal val="0.5"/>
                                          </p:val>
                                        </p:tav>
                                        <p:tav tm="100000">
                                          <p:val>
                                            <p:strVal val="#ppt_x"/>
                                          </p:val>
                                        </p:tav>
                                      </p:tavLst>
                                    </p:anim>
                                    <p:anim calcmode="lin" valueType="num">
                                      <p:cBhvr>
                                        <p:cTn id="18" dur="500" fill="hold"/>
                                        <p:tgtEl>
                                          <p:spTgt spid="13">
                                            <p:txEl>
                                              <p:pRg st="0" end="0"/>
                                            </p:txEl>
                                          </p:spTgt>
                                        </p:tgtEl>
                                        <p:attrNameLst>
                                          <p:attrName>ppt_y</p:attrName>
                                        </p:attrNameLst>
                                      </p:cBhvr>
                                      <p:tavLst>
                                        <p:tav tm="0">
                                          <p:val>
                                            <p:fltVal val="0.5"/>
                                          </p:val>
                                        </p:tav>
                                        <p:tav tm="100000">
                                          <p:val>
                                            <p:strVal val="#ppt_y"/>
                                          </p:val>
                                        </p:tav>
                                      </p:tavLst>
                                    </p:anim>
                                  </p:childTnLst>
                                </p:cTn>
                              </p:par>
                              <p:par>
                                <p:cTn id="19" presetID="53" presetClass="entr" presetSubtype="528" fill="hold" grpId="0" nodeType="withEffect">
                                  <p:stCondLst>
                                    <p:cond delay="0"/>
                                  </p:stCondLst>
                                  <p:childTnLst>
                                    <p:set>
                                      <p:cBhvr>
                                        <p:cTn id="20" dur="1" fill="hold">
                                          <p:stCondLst>
                                            <p:cond delay="0"/>
                                          </p:stCondLst>
                                        </p:cTn>
                                        <p:tgtEl>
                                          <p:spTgt spid="14">
                                            <p:bg/>
                                          </p:spTgt>
                                        </p:tgtEl>
                                        <p:attrNameLst>
                                          <p:attrName>style.visibility</p:attrName>
                                        </p:attrNameLst>
                                      </p:cBhvr>
                                      <p:to>
                                        <p:strVal val="visible"/>
                                      </p:to>
                                    </p:set>
                                    <p:anim calcmode="lin" valueType="num">
                                      <p:cBhvr>
                                        <p:cTn id="21" dur="500" fill="hold"/>
                                        <p:tgtEl>
                                          <p:spTgt spid="14">
                                            <p:bg/>
                                          </p:spTgt>
                                        </p:tgtEl>
                                        <p:attrNameLst>
                                          <p:attrName>ppt_w</p:attrName>
                                        </p:attrNameLst>
                                      </p:cBhvr>
                                      <p:tavLst>
                                        <p:tav tm="0">
                                          <p:val>
                                            <p:fltVal val="0"/>
                                          </p:val>
                                        </p:tav>
                                        <p:tav tm="100000">
                                          <p:val>
                                            <p:strVal val="#ppt_w"/>
                                          </p:val>
                                        </p:tav>
                                      </p:tavLst>
                                    </p:anim>
                                    <p:anim calcmode="lin" valueType="num">
                                      <p:cBhvr>
                                        <p:cTn id="22" dur="500" fill="hold"/>
                                        <p:tgtEl>
                                          <p:spTgt spid="14">
                                            <p:bg/>
                                          </p:spTgt>
                                        </p:tgtEl>
                                        <p:attrNameLst>
                                          <p:attrName>ppt_h</p:attrName>
                                        </p:attrNameLst>
                                      </p:cBhvr>
                                      <p:tavLst>
                                        <p:tav tm="0">
                                          <p:val>
                                            <p:fltVal val="0"/>
                                          </p:val>
                                        </p:tav>
                                        <p:tav tm="100000">
                                          <p:val>
                                            <p:strVal val="#ppt_h"/>
                                          </p:val>
                                        </p:tav>
                                      </p:tavLst>
                                    </p:anim>
                                    <p:animEffect transition="in" filter="fade">
                                      <p:cBhvr>
                                        <p:cTn id="23" dur="500"/>
                                        <p:tgtEl>
                                          <p:spTgt spid="14">
                                            <p:bg/>
                                          </p:spTgt>
                                        </p:tgtEl>
                                      </p:cBhvr>
                                    </p:animEffect>
                                    <p:anim calcmode="lin" valueType="num">
                                      <p:cBhvr>
                                        <p:cTn id="24" dur="500" fill="hold"/>
                                        <p:tgtEl>
                                          <p:spTgt spid="14">
                                            <p:bg/>
                                          </p:spTgt>
                                        </p:tgtEl>
                                        <p:attrNameLst>
                                          <p:attrName>ppt_x</p:attrName>
                                        </p:attrNameLst>
                                      </p:cBhvr>
                                      <p:tavLst>
                                        <p:tav tm="0">
                                          <p:val>
                                            <p:fltVal val="0.5"/>
                                          </p:val>
                                        </p:tav>
                                        <p:tav tm="100000">
                                          <p:val>
                                            <p:strVal val="#ppt_x"/>
                                          </p:val>
                                        </p:tav>
                                      </p:tavLst>
                                    </p:anim>
                                    <p:anim calcmode="lin" valueType="num">
                                      <p:cBhvr>
                                        <p:cTn id="25" dur="500" fill="hold"/>
                                        <p:tgtEl>
                                          <p:spTgt spid="14">
                                            <p:bg/>
                                          </p:spTgt>
                                        </p:tgtEl>
                                        <p:attrNameLst>
                                          <p:attrName>ppt_y</p:attrName>
                                        </p:attrNameLst>
                                      </p:cBhvr>
                                      <p:tavLst>
                                        <p:tav tm="0">
                                          <p:val>
                                            <p:fltVal val="0.5"/>
                                          </p:val>
                                        </p:tav>
                                        <p:tav tm="100000">
                                          <p:val>
                                            <p:strVal val="#ppt_y"/>
                                          </p:val>
                                        </p:tav>
                                      </p:tavLst>
                                    </p:anim>
                                  </p:childTnLst>
                                </p:cTn>
                              </p:par>
                              <p:par>
                                <p:cTn id="26" presetID="53" presetClass="entr" presetSubtype="528" fill="hold" grpId="0" nodeType="withEffect">
                                  <p:stCondLst>
                                    <p:cond delay="0"/>
                                  </p:stCondLst>
                                  <p:childTnLst>
                                    <p:set>
                                      <p:cBhvr>
                                        <p:cTn id="27" dur="1" fill="hold">
                                          <p:stCondLst>
                                            <p:cond delay="0"/>
                                          </p:stCondLst>
                                        </p:cTn>
                                        <p:tgtEl>
                                          <p:spTgt spid="14">
                                            <p:txEl>
                                              <p:pRg st="0" end="0"/>
                                            </p:txEl>
                                          </p:spTgt>
                                        </p:tgtEl>
                                        <p:attrNameLst>
                                          <p:attrName>style.visibility</p:attrName>
                                        </p:attrNameLst>
                                      </p:cBhvr>
                                      <p:to>
                                        <p:strVal val="visible"/>
                                      </p:to>
                                    </p:set>
                                    <p:anim calcmode="lin" valueType="num">
                                      <p:cBhvr>
                                        <p:cTn id="28" dur="500" fill="hold"/>
                                        <p:tgtEl>
                                          <p:spTgt spid="14">
                                            <p:txEl>
                                              <p:pRg st="0" end="0"/>
                                            </p:txEl>
                                          </p:spTgt>
                                        </p:tgtEl>
                                        <p:attrNameLst>
                                          <p:attrName>ppt_w</p:attrName>
                                        </p:attrNameLst>
                                      </p:cBhvr>
                                      <p:tavLst>
                                        <p:tav tm="0">
                                          <p:val>
                                            <p:fltVal val="0"/>
                                          </p:val>
                                        </p:tav>
                                        <p:tav tm="100000">
                                          <p:val>
                                            <p:strVal val="#ppt_w"/>
                                          </p:val>
                                        </p:tav>
                                      </p:tavLst>
                                    </p:anim>
                                    <p:anim calcmode="lin" valueType="num">
                                      <p:cBhvr>
                                        <p:cTn id="29" dur="500" fill="hold"/>
                                        <p:tgtEl>
                                          <p:spTgt spid="14">
                                            <p:txEl>
                                              <p:pRg st="0" end="0"/>
                                            </p:txEl>
                                          </p:spTgt>
                                        </p:tgtEl>
                                        <p:attrNameLst>
                                          <p:attrName>ppt_h</p:attrName>
                                        </p:attrNameLst>
                                      </p:cBhvr>
                                      <p:tavLst>
                                        <p:tav tm="0">
                                          <p:val>
                                            <p:fltVal val="0"/>
                                          </p:val>
                                        </p:tav>
                                        <p:tav tm="100000">
                                          <p:val>
                                            <p:strVal val="#ppt_h"/>
                                          </p:val>
                                        </p:tav>
                                      </p:tavLst>
                                    </p:anim>
                                    <p:animEffect transition="in" filter="fade">
                                      <p:cBhvr>
                                        <p:cTn id="30" dur="500"/>
                                        <p:tgtEl>
                                          <p:spTgt spid="14">
                                            <p:txEl>
                                              <p:pRg st="0" end="0"/>
                                            </p:txEl>
                                          </p:spTgt>
                                        </p:tgtEl>
                                      </p:cBhvr>
                                    </p:animEffect>
                                    <p:anim calcmode="lin" valueType="num">
                                      <p:cBhvr>
                                        <p:cTn id="31" dur="500" fill="hold"/>
                                        <p:tgtEl>
                                          <p:spTgt spid="14">
                                            <p:txEl>
                                              <p:pRg st="0" end="0"/>
                                            </p:txEl>
                                          </p:spTgt>
                                        </p:tgtEl>
                                        <p:attrNameLst>
                                          <p:attrName>ppt_x</p:attrName>
                                        </p:attrNameLst>
                                      </p:cBhvr>
                                      <p:tavLst>
                                        <p:tav tm="0">
                                          <p:val>
                                            <p:fltVal val="0.5"/>
                                          </p:val>
                                        </p:tav>
                                        <p:tav tm="100000">
                                          <p:val>
                                            <p:strVal val="#ppt_x"/>
                                          </p:val>
                                        </p:tav>
                                      </p:tavLst>
                                    </p:anim>
                                    <p:anim calcmode="lin" valueType="num">
                                      <p:cBhvr>
                                        <p:cTn id="32" dur="500" fill="hold"/>
                                        <p:tgtEl>
                                          <p:spTgt spid="14">
                                            <p:txEl>
                                              <p:pRg st="0" end="0"/>
                                            </p:txEl>
                                          </p:spTgt>
                                        </p:tgtEl>
                                        <p:attrNameLst>
                                          <p:attrName>ppt_y</p:attrName>
                                        </p:attrNameLst>
                                      </p:cBhvr>
                                      <p:tavLst>
                                        <p:tav tm="0">
                                          <p:val>
                                            <p:fltVal val="0.5"/>
                                          </p:val>
                                        </p:tav>
                                        <p:tav tm="100000">
                                          <p:val>
                                            <p:strVal val="#ppt_y"/>
                                          </p:val>
                                        </p:tav>
                                      </p:tavLst>
                                    </p:anim>
                                  </p:childTnLst>
                                </p:cTn>
                              </p:par>
                              <p:par>
                                <p:cTn id="33" presetID="53" presetClass="entr" presetSubtype="528" fill="hold" grpId="0" nodeType="withEffect">
                                  <p:stCondLst>
                                    <p:cond delay="0"/>
                                  </p:stCondLst>
                                  <p:childTnLst>
                                    <p:set>
                                      <p:cBhvr>
                                        <p:cTn id="34" dur="1" fill="hold">
                                          <p:stCondLst>
                                            <p:cond delay="0"/>
                                          </p:stCondLst>
                                        </p:cTn>
                                        <p:tgtEl>
                                          <p:spTgt spid="15">
                                            <p:bg/>
                                          </p:spTgt>
                                        </p:tgtEl>
                                        <p:attrNameLst>
                                          <p:attrName>style.visibility</p:attrName>
                                        </p:attrNameLst>
                                      </p:cBhvr>
                                      <p:to>
                                        <p:strVal val="visible"/>
                                      </p:to>
                                    </p:set>
                                    <p:anim calcmode="lin" valueType="num">
                                      <p:cBhvr>
                                        <p:cTn id="35" dur="500" fill="hold"/>
                                        <p:tgtEl>
                                          <p:spTgt spid="15">
                                            <p:bg/>
                                          </p:spTgt>
                                        </p:tgtEl>
                                        <p:attrNameLst>
                                          <p:attrName>ppt_w</p:attrName>
                                        </p:attrNameLst>
                                      </p:cBhvr>
                                      <p:tavLst>
                                        <p:tav tm="0">
                                          <p:val>
                                            <p:fltVal val="0"/>
                                          </p:val>
                                        </p:tav>
                                        <p:tav tm="100000">
                                          <p:val>
                                            <p:strVal val="#ppt_w"/>
                                          </p:val>
                                        </p:tav>
                                      </p:tavLst>
                                    </p:anim>
                                    <p:anim calcmode="lin" valueType="num">
                                      <p:cBhvr>
                                        <p:cTn id="36" dur="500" fill="hold"/>
                                        <p:tgtEl>
                                          <p:spTgt spid="15">
                                            <p:bg/>
                                          </p:spTgt>
                                        </p:tgtEl>
                                        <p:attrNameLst>
                                          <p:attrName>ppt_h</p:attrName>
                                        </p:attrNameLst>
                                      </p:cBhvr>
                                      <p:tavLst>
                                        <p:tav tm="0">
                                          <p:val>
                                            <p:fltVal val="0"/>
                                          </p:val>
                                        </p:tav>
                                        <p:tav tm="100000">
                                          <p:val>
                                            <p:strVal val="#ppt_h"/>
                                          </p:val>
                                        </p:tav>
                                      </p:tavLst>
                                    </p:anim>
                                    <p:animEffect transition="in" filter="fade">
                                      <p:cBhvr>
                                        <p:cTn id="37" dur="500"/>
                                        <p:tgtEl>
                                          <p:spTgt spid="15">
                                            <p:bg/>
                                          </p:spTgt>
                                        </p:tgtEl>
                                      </p:cBhvr>
                                    </p:animEffect>
                                    <p:anim calcmode="lin" valueType="num">
                                      <p:cBhvr>
                                        <p:cTn id="38" dur="500" fill="hold"/>
                                        <p:tgtEl>
                                          <p:spTgt spid="15">
                                            <p:bg/>
                                          </p:spTgt>
                                        </p:tgtEl>
                                        <p:attrNameLst>
                                          <p:attrName>ppt_x</p:attrName>
                                        </p:attrNameLst>
                                      </p:cBhvr>
                                      <p:tavLst>
                                        <p:tav tm="0">
                                          <p:val>
                                            <p:fltVal val="0.5"/>
                                          </p:val>
                                        </p:tav>
                                        <p:tav tm="100000">
                                          <p:val>
                                            <p:strVal val="#ppt_x"/>
                                          </p:val>
                                        </p:tav>
                                      </p:tavLst>
                                    </p:anim>
                                    <p:anim calcmode="lin" valueType="num">
                                      <p:cBhvr>
                                        <p:cTn id="39" dur="500" fill="hold"/>
                                        <p:tgtEl>
                                          <p:spTgt spid="15">
                                            <p:bg/>
                                          </p:spTgt>
                                        </p:tgtEl>
                                        <p:attrNameLst>
                                          <p:attrName>ppt_y</p:attrName>
                                        </p:attrNameLst>
                                      </p:cBhvr>
                                      <p:tavLst>
                                        <p:tav tm="0">
                                          <p:val>
                                            <p:fltVal val="0.5"/>
                                          </p:val>
                                        </p:tav>
                                        <p:tav tm="100000">
                                          <p:val>
                                            <p:strVal val="#ppt_y"/>
                                          </p:val>
                                        </p:tav>
                                      </p:tavLst>
                                    </p:anim>
                                  </p:childTnLst>
                                </p:cTn>
                              </p:par>
                              <p:par>
                                <p:cTn id="40" presetID="53" presetClass="entr" presetSubtype="528" fill="hold" grpId="0" nodeType="withEffect">
                                  <p:stCondLst>
                                    <p:cond delay="0"/>
                                  </p:stCondLst>
                                  <p:childTnLst>
                                    <p:set>
                                      <p:cBhvr>
                                        <p:cTn id="41" dur="1" fill="hold">
                                          <p:stCondLst>
                                            <p:cond delay="0"/>
                                          </p:stCondLst>
                                        </p:cTn>
                                        <p:tgtEl>
                                          <p:spTgt spid="15">
                                            <p:txEl>
                                              <p:pRg st="0" end="0"/>
                                            </p:txEl>
                                          </p:spTgt>
                                        </p:tgtEl>
                                        <p:attrNameLst>
                                          <p:attrName>style.visibility</p:attrName>
                                        </p:attrNameLst>
                                      </p:cBhvr>
                                      <p:to>
                                        <p:strVal val="visible"/>
                                      </p:to>
                                    </p:set>
                                    <p:anim calcmode="lin" valueType="num">
                                      <p:cBhvr>
                                        <p:cTn id="42" dur="500" fill="hold"/>
                                        <p:tgtEl>
                                          <p:spTgt spid="15">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15">
                                            <p:txEl>
                                              <p:pRg st="0" end="0"/>
                                            </p:txEl>
                                          </p:spTgt>
                                        </p:tgtEl>
                                        <p:attrNameLst>
                                          <p:attrName>ppt_h</p:attrName>
                                        </p:attrNameLst>
                                      </p:cBhvr>
                                      <p:tavLst>
                                        <p:tav tm="0">
                                          <p:val>
                                            <p:fltVal val="0"/>
                                          </p:val>
                                        </p:tav>
                                        <p:tav tm="100000">
                                          <p:val>
                                            <p:strVal val="#ppt_h"/>
                                          </p:val>
                                        </p:tav>
                                      </p:tavLst>
                                    </p:anim>
                                    <p:animEffect transition="in" filter="fade">
                                      <p:cBhvr>
                                        <p:cTn id="44" dur="500"/>
                                        <p:tgtEl>
                                          <p:spTgt spid="15">
                                            <p:txEl>
                                              <p:pRg st="0" end="0"/>
                                            </p:txEl>
                                          </p:spTgt>
                                        </p:tgtEl>
                                      </p:cBhvr>
                                    </p:animEffect>
                                    <p:anim calcmode="lin" valueType="num">
                                      <p:cBhvr>
                                        <p:cTn id="45" dur="500" fill="hold"/>
                                        <p:tgtEl>
                                          <p:spTgt spid="15">
                                            <p:txEl>
                                              <p:pRg st="0" end="0"/>
                                            </p:txEl>
                                          </p:spTgt>
                                        </p:tgtEl>
                                        <p:attrNameLst>
                                          <p:attrName>ppt_x</p:attrName>
                                        </p:attrNameLst>
                                      </p:cBhvr>
                                      <p:tavLst>
                                        <p:tav tm="0">
                                          <p:val>
                                            <p:fltVal val="0.5"/>
                                          </p:val>
                                        </p:tav>
                                        <p:tav tm="100000">
                                          <p:val>
                                            <p:strVal val="#ppt_x"/>
                                          </p:val>
                                        </p:tav>
                                      </p:tavLst>
                                    </p:anim>
                                    <p:anim calcmode="lin" valueType="num">
                                      <p:cBhvr>
                                        <p:cTn id="46" dur="500" fill="hold"/>
                                        <p:tgtEl>
                                          <p:spTgt spid="15">
                                            <p:txEl>
                                              <p:pRg st="0" end="0"/>
                                            </p:txEl>
                                          </p:spTgt>
                                        </p:tgtEl>
                                        <p:attrNameLst>
                                          <p:attrName>ppt_y</p:attrName>
                                        </p:attrNameLst>
                                      </p:cBhvr>
                                      <p:tavLst>
                                        <p:tav tm="0">
                                          <p:val>
                                            <p:fltVal val="0.5"/>
                                          </p:val>
                                        </p:tav>
                                        <p:tav tm="100000">
                                          <p:val>
                                            <p:strVal val="#ppt_y"/>
                                          </p:val>
                                        </p:tav>
                                      </p:tavLst>
                                    </p:anim>
                                  </p:childTnLst>
                                </p:cTn>
                              </p:par>
                              <p:par>
                                <p:cTn id="47" presetID="53" presetClass="entr" presetSubtype="528" fill="hold" grpId="0" nodeType="with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p:cTn id="49" dur="500" fill="hold"/>
                                        <p:tgtEl>
                                          <p:spTgt spid="17"/>
                                        </p:tgtEl>
                                        <p:attrNameLst>
                                          <p:attrName>ppt_w</p:attrName>
                                        </p:attrNameLst>
                                      </p:cBhvr>
                                      <p:tavLst>
                                        <p:tav tm="0">
                                          <p:val>
                                            <p:fltVal val="0"/>
                                          </p:val>
                                        </p:tav>
                                        <p:tav tm="100000">
                                          <p:val>
                                            <p:strVal val="#ppt_w"/>
                                          </p:val>
                                        </p:tav>
                                      </p:tavLst>
                                    </p:anim>
                                    <p:anim calcmode="lin" valueType="num">
                                      <p:cBhvr>
                                        <p:cTn id="50" dur="500" fill="hold"/>
                                        <p:tgtEl>
                                          <p:spTgt spid="17"/>
                                        </p:tgtEl>
                                        <p:attrNameLst>
                                          <p:attrName>ppt_h</p:attrName>
                                        </p:attrNameLst>
                                      </p:cBhvr>
                                      <p:tavLst>
                                        <p:tav tm="0">
                                          <p:val>
                                            <p:fltVal val="0"/>
                                          </p:val>
                                        </p:tav>
                                        <p:tav tm="100000">
                                          <p:val>
                                            <p:strVal val="#ppt_h"/>
                                          </p:val>
                                        </p:tav>
                                      </p:tavLst>
                                    </p:anim>
                                    <p:animEffect transition="in" filter="fade">
                                      <p:cBhvr>
                                        <p:cTn id="51" dur="500"/>
                                        <p:tgtEl>
                                          <p:spTgt spid="17"/>
                                        </p:tgtEl>
                                      </p:cBhvr>
                                    </p:animEffect>
                                    <p:anim calcmode="lin" valueType="num">
                                      <p:cBhvr>
                                        <p:cTn id="52" dur="500" fill="hold"/>
                                        <p:tgtEl>
                                          <p:spTgt spid="17"/>
                                        </p:tgtEl>
                                        <p:attrNameLst>
                                          <p:attrName>ppt_x</p:attrName>
                                        </p:attrNameLst>
                                      </p:cBhvr>
                                      <p:tavLst>
                                        <p:tav tm="0">
                                          <p:val>
                                            <p:fltVal val="0.5"/>
                                          </p:val>
                                        </p:tav>
                                        <p:tav tm="100000">
                                          <p:val>
                                            <p:strVal val="#ppt_x"/>
                                          </p:val>
                                        </p:tav>
                                      </p:tavLst>
                                    </p:anim>
                                    <p:anim calcmode="lin" valueType="num">
                                      <p:cBhvr>
                                        <p:cTn id="53" dur="500" fill="hold"/>
                                        <p:tgtEl>
                                          <p:spTgt spid="17"/>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animBg="1">
        <p:tmplLst>
          <p:tmpl>
            <p:tnLst>
              <p:par>
                <p:cTn presetID="53" presetClass="entr" presetSubtype="52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anim calcmode="lin" valueType="num">
                      <p:cBhvr>
                        <p:cTn dur="500" fill="hold"/>
                        <p:tgtEl>
                          <p:spTgt spid="13"/>
                        </p:tgtEl>
                        <p:attrNameLst>
                          <p:attrName>ppt_x</p:attrName>
                        </p:attrNameLst>
                      </p:cBhvr>
                      <p:tavLst>
                        <p:tav tm="0">
                          <p:val>
                            <p:fltVal val="0.5"/>
                          </p:val>
                        </p:tav>
                        <p:tav tm="100000">
                          <p:val>
                            <p:strVal val="#ppt_x"/>
                          </p:val>
                        </p:tav>
                      </p:tavLst>
                    </p:anim>
                    <p:anim calcmode="lin" valueType="num">
                      <p:cBhvr>
                        <p:cTn dur="500" fill="hold"/>
                        <p:tgtEl>
                          <p:spTgt spid="13"/>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p:cTn dur="500" fill="hold"/>
                        <p:tgtEl>
                          <p:spTgt spid="13"/>
                        </p:tgtEl>
                        <p:attrNameLst>
                          <p:attrName>ppt_w</p:attrName>
                        </p:attrNameLst>
                      </p:cBhvr>
                      <p:tavLst>
                        <p:tav tm="0">
                          <p:val>
                            <p:fltVal val="0"/>
                          </p:val>
                        </p:tav>
                        <p:tav tm="100000">
                          <p:val>
                            <p:strVal val="#ppt_w"/>
                          </p:val>
                        </p:tav>
                      </p:tavLst>
                    </p:anim>
                    <p:anim calcmode="lin" valueType="num">
                      <p:cBhvr>
                        <p:cTn dur="500" fill="hold"/>
                        <p:tgtEl>
                          <p:spTgt spid="13"/>
                        </p:tgtEl>
                        <p:attrNameLst>
                          <p:attrName>ppt_h</p:attrName>
                        </p:attrNameLst>
                      </p:cBhvr>
                      <p:tavLst>
                        <p:tav tm="0">
                          <p:val>
                            <p:fltVal val="0"/>
                          </p:val>
                        </p:tav>
                        <p:tav tm="100000">
                          <p:val>
                            <p:strVal val="#ppt_h"/>
                          </p:val>
                        </p:tav>
                      </p:tavLst>
                    </p:anim>
                    <p:animEffect transition="in" filter="fade">
                      <p:cBhvr>
                        <p:cTn dur="500"/>
                        <p:tgtEl>
                          <p:spTgt spid="13"/>
                        </p:tgtEl>
                      </p:cBhvr>
                    </p:animEffect>
                    <p:anim calcmode="lin" valueType="num">
                      <p:cBhvr>
                        <p:cTn dur="500" fill="hold"/>
                        <p:tgtEl>
                          <p:spTgt spid="13"/>
                        </p:tgtEl>
                        <p:attrNameLst>
                          <p:attrName>ppt_x</p:attrName>
                        </p:attrNameLst>
                      </p:cBhvr>
                      <p:tavLst>
                        <p:tav tm="0">
                          <p:val>
                            <p:fltVal val="0.5"/>
                          </p:val>
                        </p:tav>
                        <p:tav tm="100000">
                          <p:val>
                            <p:strVal val="#ppt_x"/>
                          </p:val>
                        </p:tav>
                      </p:tavLst>
                    </p:anim>
                    <p:anim calcmode="lin" valueType="num">
                      <p:cBhvr>
                        <p:cTn dur="500" fill="hold"/>
                        <p:tgtEl>
                          <p:spTgt spid="13"/>
                        </p:tgtEl>
                        <p:attrNameLst>
                          <p:attrName>ppt_y</p:attrName>
                        </p:attrNameLst>
                      </p:cBhvr>
                      <p:tavLst>
                        <p:tav tm="0">
                          <p:val>
                            <p:fltVal val="0.5"/>
                          </p:val>
                        </p:tav>
                        <p:tav tm="100000">
                          <p:val>
                            <p:strVal val="#ppt_y"/>
                          </p:val>
                        </p:tav>
                      </p:tavLst>
                    </p:anim>
                  </p:childTnLst>
                </p:cTn>
              </p:par>
            </p:tnLst>
          </p:tmpl>
        </p:tmplLst>
      </p:bldP>
      <p:bldP spid="14" grpId="0" build="p" animBg="1">
        <p:tmplLst>
          <p:tmpl>
            <p:tnLst>
              <p:par>
                <p:cTn presetID="53" presetClass="entr" presetSubtype="52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anim calcmode="lin" valueType="num">
                      <p:cBhvr>
                        <p:cTn dur="500" fill="hold"/>
                        <p:tgtEl>
                          <p:spTgt spid="14"/>
                        </p:tgtEl>
                        <p:attrNameLst>
                          <p:attrName>ppt_x</p:attrName>
                        </p:attrNameLst>
                      </p:cBhvr>
                      <p:tavLst>
                        <p:tav tm="0">
                          <p:val>
                            <p:fltVal val="0.5"/>
                          </p:val>
                        </p:tav>
                        <p:tav tm="100000">
                          <p:val>
                            <p:strVal val="#ppt_x"/>
                          </p:val>
                        </p:tav>
                      </p:tavLst>
                    </p:anim>
                    <p:anim calcmode="lin" valueType="num">
                      <p:cBhvr>
                        <p:cTn dur="500" fill="hold"/>
                        <p:tgtEl>
                          <p:spTgt spid="14"/>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14"/>
                        </p:tgtEl>
                        <p:attrNameLst>
                          <p:attrName>style.visibility</p:attrName>
                        </p:attrNameLst>
                      </p:cBhvr>
                      <p:to>
                        <p:strVal val="visible"/>
                      </p:to>
                    </p:set>
                    <p:anim calcmode="lin" valueType="num">
                      <p:cBhvr>
                        <p:cTn dur="500" fill="hold"/>
                        <p:tgtEl>
                          <p:spTgt spid="14"/>
                        </p:tgtEl>
                        <p:attrNameLst>
                          <p:attrName>ppt_w</p:attrName>
                        </p:attrNameLst>
                      </p:cBhvr>
                      <p:tavLst>
                        <p:tav tm="0">
                          <p:val>
                            <p:fltVal val="0"/>
                          </p:val>
                        </p:tav>
                        <p:tav tm="100000">
                          <p:val>
                            <p:strVal val="#ppt_w"/>
                          </p:val>
                        </p:tav>
                      </p:tavLst>
                    </p:anim>
                    <p:anim calcmode="lin" valueType="num">
                      <p:cBhvr>
                        <p:cTn dur="500" fill="hold"/>
                        <p:tgtEl>
                          <p:spTgt spid="14"/>
                        </p:tgtEl>
                        <p:attrNameLst>
                          <p:attrName>ppt_h</p:attrName>
                        </p:attrNameLst>
                      </p:cBhvr>
                      <p:tavLst>
                        <p:tav tm="0">
                          <p:val>
                            <p:fltVal val="0"/>
                          </p:val>
                        </p:tav>
                        <p:tav tm="100000">
                          <p:val>
                            <p:strVal val="#ppt_h"/>
                          </p:val>
                        </p:tav>
                      </p:tavLst>
                    </p:anim>
                    <p:animEffect transition="in" filter="fade">
                      <p:cBhvr>
                        <p:cTn dur="500"/>
                        <p:tgtEl>
                          <p:spTgt spid="14"/>
                        </p:tgtEl>
                      </p:cBhvr>
                    </p:animEffect>
                    <p:anim calcmode="lin" valueType="num">
                      <p:cBhvr>
                        <p:cTn dur="500" fill="hold"/>
                        <p:tgtEl>
                          <p:spTgt spid="14"/>
                        </p:tgtEl>
                        <p:attrNameLst>
                          <p:attrName>ppt_x</p:attrName>
                        </p:attrNameLst>
                      </p:cBhvr>
                      <p:tavLst>
                        <p:tav tm="0">
                          <p:val>
                            <p:fltVal val="0.5"/>
                          </p:val>
                        </p:tav>
                        <p:tav tm="100000">
                          <p:val>
                            <p:strVal val="#ppt_x"/>
                          </p:val>
                        </p:tav>
                      </p:tavLst>
                    </p:anim>
                    <p:anim calcmode="lin" valueType="num">
                      <p:cBhvr>
                        <p:cTn dur="500" fill="hold"/>
                        <p:tgtEl>
                          <p:spTgt spid="14"/>
                        </p:tgtEl>
                        <p:attrNameLst>
                          <p:attrName>ppt_y</p:attrName>
                        </p:attrNameLst>
                      </p:cBhvr>
                      <p:tavLst>
                        <p:tav tm="0">
                          <p:val>
                            <p:fltVal val="0.5"/>
                          </p:val>
                        </p:tav>
                        <p:tav tm="100000">
                          <p:val>
                            <p:strVal val="#ppt_y"/>
                          </p:val>
                        </p:tav>
                      </p:tavLst>
                    </p:anim>
                  </p:childTnLst>
                </p:cTn>
              </p:par>
            </p:tnLst>
          </p:tmpl>
        </p:tmplLst>
      </p:bldP>
      <p:bldP spid="15" grpId="0" build="p" animBg="1">
        <p:tmplLst>
          <p:tmpl>
            <p:tnLst>
              <p:par>
                <p:cTn presetID="53" presetClass="entr" presetSubtype="528"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anim calcmode="lin" valueType="num">
                      <p:cBhvr>
                        <p:cTn dur="500" fill="hold"/>
                        <p:tgtEl>
                          <p:spTgt spid="15"/>
                        </p:tgtEl>
                        <p:attrNameLst>
                          <p:attrName>ppt_x</p:attrName>
                        </p:attrNameLst>
                      </p:cBhvr>
                      <p:tavLst>
                        <p:tav tm="0">
                          <p:val>
                            <p:fltVal val="0.5"/>
                          </p:val>
                        </p:tav>
                        <p:tav tm="100000">
                          <p:val>
                            <p:strVal val="#ppt_x"/>
                          </p:val>
                        </p:tav>
                      </p:tavLst>
                    </p:anim>
                    <p:anim calcmode="lin" valueType="num">
                      <p:cBhvr>
                        <p:cTn dur="500" fill="hold"/>
                        <p:tgtEl>
                          <p:spTgt spid="15"/>
                        </p:tgtEl>
                        <p:attrNameLst>
                          <p:attrName>ppt_y</p:attrName>
                        </p:attrNameLst>
                      </p:cBhvr>
                      <p:tavLst>
                        <p:tav tm="0">
                          <p:val>
                            <p:fltVal val="0.5"/>
                          </p:val>
                        </p:tav>
                        <p:tav tm="100000">
                          <p:val>
                            <p:strVal val="#ppt_y"/>
                          </p:val>
                        </p:tav>
                      </p:tavLst>
                    </p:anim>
                  </p:childTnLst>
                </p:cTn>
              </p:par>
            </p:tnLst>
          </p:tmpl>
          <p:tmpl lvl="1">
            <p:tnLst>
              <p:par>
                <p:cTn presetID="53" presetClass="entr" presetSubtype="528" fill="hold" nodeType="withEffect">
                  <p:stCondLst>
                    <p:cond delay="0"/>
                  </p:stCondLst>
                  <p:childTnLst>
                    <p:set>
                      <p:cBhvr>
                        <p:cTn dur="1" fill="hold">
                          <p:stCondLst>
                            <p:cond delay="0"/>
                          </p:stCondLst>
                        </p:cTn>
                        <p:tgtEl>
                          <p:spTgt spid="15"/>
                        </p:tgtEl>
                        <p:attrNameLst>
                          <p:attrName>style.visibility</p:attrName>
                        </p:attrNameLst>
                      </p:cBhvr>
                      <p:to>
                        <p:strVal val="visible"/>
                      </p:to>
                    </p:set>
                    <p:anim calcmode="lin" valueType="num">
                      <p:cBhvr>
                        <p:cTn dur="500" fill="hold"/>
                        <p:tgtEl>
                          <p:spTgt spid="15"/>
                        </p:tgtEl>
                        <p:attrNameLst>
                          <p:attrName>ppt_w</p:attrName>
                        </p:attrNameLst>
                      </p:cBhvr>
                      <p:tavLst>
                        <p:tav tm="0">
                          <p:val>
                            <p:fltVal val="0"/>
                          </p:val>
                        </p:tav>
                        <p:tav tm="100000">
                          <p:val>
                            <p:strVal val="#ppt_w"/>
                          </p:val>
                        </p:tav>
                      </p:tavLst>
                    </p:anim>
                    <p:anim calcmode="lin" valueType="num">
                      <p:cBhvr>
                        <p:cTn dur="500" fill="hold"/>
                        <p:tgtEl>
                          <p:spTgt spid="15"/>
                        </p:tgtEl>
                        <p:attrNameLst>
                          <p:attrName>ppt_h</p:attrName>
                        </p:attrNameLst>
                      </p:cBhvr>
                      <p:tavLst>
                        <p:tav tm="0">
                          <p:val>
                            <p:fltVal val="0"/>
                          </p:val>
                        </p:tav>
                        <p:tav tm="100000">
                          <p:val>
                            <p:strVal val="#ppt_h"/>
                          </p:val>
                        </p:tav>
                      </p:tavLst>
                    </p:anim>
                    <p:animEffect transition="in" filter="fade">
                      <p:cBhvr>
                        <p:cTn dur="500"/>
                        <p:tgtEl>
                          <p:spTgt spid="15"/>
                        </p:tgtEl>
                      </p:cBhvr>
                    </p:animEffect>
                    <p:anim calcmode="lin" valueType="num">
                      <p:cBhvr>
                        <p:cTn dur="500" fill="hold"/>
                        <p:tgtEl>
                          <p:spTgt spid="15"/>
                        </p:tgtEl>
                        <p:attrNameLst>
                          <p:attrName>ppt_x</p:attrName>
                        </p:attrNameLst>
                      </p:cBhvr>
                      <p:tavLst>
                        <p:tav tm="0">
                          <p:val>
                            <p:fltVal val="0.5"/>
                          </p:val>
                        </p:tav>
                        <p:tav tm="100000">
                          <p:val>
                            <p:strVal val="#ppt_x"/>
                          </p:val>
                        </p:tav>
                      </p:tavLst>
                    </p:anim>
                    <p:anim calcmode="lin" valueType="num">
                      <p:cBhvr>
                        <p:cTn dur="500" fill="hold"/>
                        <p:tgtEl>
                          <p:spTgt spid="15"/>
                        </p:tgtEl>
                        <p:attrNameLst>
                          <p:attrName>ppt_y</p:attrName>
                        </p:attrNameLst>
                      </p:cBhvr>
                      <p:tavLst>
                        <p:tav tm="0">
                          <p:val>
                            <p:fltVal val="0.5"/>
                          </p:val>
                        </p:tav>
                        <p:tav tm="100000">
                          <p:val>
                            <p:strVal val="#ppt_y"/>
                          </p:val>
                        </p:tav>
                      </p:tavLst>
                    </p:anim>
                  </p:childTnLst>
                </p:cTn>
              </p:par>
            </p:tnLst>
          </p:tmpl>
        </p:tmplLst>
      </p:bldP>
      <p:bldP spid="17" grpId="0" animBg="1"/>
    </p:bld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151400803"/>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941310737"/>
      </p:ext>
    </p:extLst>
  </p:cSld>
  <p:clrMapOvr>
    <a:masterClrMapping/>
  </p:clrMapOvr>
  <p:transition>
    <p:fade/>
  </p:transition>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408544647"/>
      </p:ext>
    </p:extLst>
  </p:cSld>
  <p:clrMapOvr>
    <a:masterClrMapping/>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856683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Title Slide Orange">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9" name="Title 1"/>
          <p:cNvSpPr>
            <a:spLocks noGrp="1"/>
          </p:cNvSpPr>
          <p:nvPr>
            <p:ph type="title" hasCustomPrompt="1"/>
          </p:nvPr>
        </p:nvSpPr>
        <p:spPr>
          <a:xfrm>
            <a:off x="274703" y="296863"/>
            <a:ext cx="5486335" cy="1828800"/>
          </a:xfrm>
          <a:noFill/>
        </p:spPr>
        <p:txBody>
          <a:bodyPr lIns="182880" tIns="146304" rIns="182880" bIns="146304" anchor="t" anchorCtr="0"/>
          <a:lstStyle>
            <a:lvl1pPr>
              <a:defRPr sz="6000" spc="-100" baseline="0">
                <a:gradFill>
                  <a:gsLst>
                    <a:gs pos="46903">
                      <a:srgbClr val="FFFFFF"/>
                    </a:gs>
                    <a:gs pos="83000">
                      <a:srgbClr val="FFFFFF"/>
                    </a:gs>
                  </a:gsLst>
                  <a:lin ang="5400000" scaled="1"/>
                </a:gradFill>
              </a:defRPr>
            </a:lvl1pPr>
          </a:lstStyle>
          <a:p>
            <a:r>
              <a:rPr lang="en-US" dirty="0" smtClean="0"/>
              <a:t>Presentation title</a:t>
            </a:r>
            <a:endParaRPr lang="en-US" dirty="0"/>
          </a:p>
        </p:txBody>
      </p:sp>
    </p:spTree>
    <p:extLst>
      <p:ext uri="{BB962C8B-B14F-4D97-AF65-F5344CB8AC3E}">
        <p14:creationId xmlns:p14="http://schemas.microsoft.com/office/powerpoint/2010/main" val="140496492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Title &amp; Photo Orange">
    <p:bg bwMode="ltGray">
      <p:bgPr>
        <a:solidFill>
          <a:schemeClr val="accent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753308735"/>
      </p:ext>
    </p:extLst>
  </p:cSld>
  <p:clrMapOvr>
    <a:masterClrMapping/>
  </p:clrMapOvr>
  <p:transition>
    <p:fade/>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Orange">
    <p:bg bwMode="ltGray">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935102"/>
      </p:ext>
    </p:extLst>
  </p:cSld>
  <p:clrMapOvr>
    <a:masterClrMapping/>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Title Only">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005378395"/>
      </p:ext>
    </p:extLst>
  </p:cSld>
  <p:clrMapOvr>
    <a:masterClrMapping/>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mall 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1958693513"/>
      </p:ext>
    </p:extLst>
  </p:cSld>
  <p:clrMapOvr>
    <a:masterClrMapping/>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Title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977892506"/>
      </p:ext>
    </p:extLst>
  </p:cSld>
  <p:clrMapOvr>
    <a:masterClrMapping/>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800">
                <a:gradFill>
                  <a:gsLst>
                    <a:gs pos="6195">
                      <a:schemeClr val="tx1"/>
                    </a:gs>
                    <a:gs pos="39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3"/>
            <a:ext cx="5486400" cy="2743200"/>
          </a:xfrm>
        </p:spPr>
        <p:txBody>
          <a:bodyPr/>
          <a:lstStyle>
            <a:lvl1pPr marL="0" indent="0">
              <a:buNone/>
              <a:defRPr sz="1600">
                <a:gradFill>
                  <a:gsLst>
                    <a:gs pos="1250">
                      <a:schemeClr val="tx1"/>
                    </a:gs>
                    <a:gs pos="100000">
                      <a:schemeClr val="tx1"/>
                    </a:gs>
                  </a:gsLst>
                  <a:lin ang="5400000" scaled="0"/>
                </a:gradFill>
                <a:latin typeface="+mn-lt"/>
              </a:defRPr>
            </a:lvl1pPr>
            <a:lvl2pPr>
              <a:defRPr sz="1600"/>
            </a:lvl2pPr>
            <a:lvl3pPr>
              <a:defRPr sz="1600"/>
            </a:lvl3pPr>
            <a:lvl4pPr>
              <a:defRPr sz="1600"/>
            </a:lvl4pPr>
            <a:lvl5pPr marL="1028700" indent="0">
              <a:buNone/>
              <a:defRPr sz="1600"/>
            </a:lvl5pPr>
          </a:lstStyle>
          <a:p>
            <a:pPr lvl="0"/>
            <a:r>
              <a:rPr lang="en-US" smtClean="0"/>
              <a:t>Click to edit Master text styles</a:t>
            </a:r>
          </a:p>
        </p:txBody>
      </p:sp>
    </p:spTree>
    <p:extLst>
      <p:ext uri="{BB962C8B-B14F-4D97-AF65-F5344CB8AC3E}">
        <p14:creationId xmlns:p14="http://schemas.microsoft.com/office/powerpoint/2010/main" val="1149991085"/>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mp; 8 Categories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rgbClr val="C00000"/>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rgbClr val="C00000"/>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rgbClr val="C00000"/>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rgbClr val="C00000"/>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678726943"/>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980854114"/>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91244706"/>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67355705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9200248"/>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amp; Content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758810126"/>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1_Title &amp; Content Orange">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50718927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Only Orange">
    <p:bg bwMode="ltGray">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81036690"/>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4770749"/>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344803896"/>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and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3"/>
            <a:ext cx="5486400" cy="406265"/>
          </a:xfrm>
        </p:spPr>
        <p:txBody>
          <a:bodyPr/>
          <a:lstStyle>
            <a:lvl1pPr marL="0" indent="0">
              <a:buNone/>
              <a:defRPr sz="1600">
                <a:gradFill>
                  <a:gsLst>
                    <a:gs pos="92035">
                      <a:schemeClr val="tx1"/>
                    </a:gs>
                    <a:gs pos="84000">
                      <a:schemeClr val="tx1"/>
                    </a:gs>
                  </a:gsLst>
                  <a:lin ang="5400000" scaled="0"/>
                </a:gradFill>
                <a:latin typeface="+mn-lt"/>
              </a:defRPr>
            </a:lvl1pPr>
            <a:lvl2pPr>
              <a:defRPr sz="1600">
                <a:gradFill>
                  <a:gsLst>
                    <a:gs pos="94030">
                      <a:srgbClr val="FFFFFF"/>
                    </a:gs>
                    <a:gs pos="68000">
                      <a:srgbClr val="FFFFFF"/>
                    </a:gs>
                  </a:gsLst>
                  <a:lin ang="5400000" scaled="0"/>
                </a:gradFill>
              </a:defRPr>
            </a:lvl2pPr>
            <a:lvl3pPr>
              <a:defRPr sz="1600">
                <a:gradFill>
                  <a:gsLst>
                    <a:gs pos="94030">
                      <a:srgbClr val="FFFFFF"/>
                    </a:gs>
                    <a:gs pos="68000">
                      <a:srgbClr val="FFFFFF"/>
                    </a:gs>
                  </a:gsLst>
                  <a:lin ang="5400000" scaled="0"/>
                </a:gradFill>
              </a:defRPr>
            </a:lvl3pPr>
            <a:lvl4pPr>
              <a:defRPr sz="1600">
                <a:gradFill>
                  <a:gsLst>
                    <a:gs pos="94030">
                      <a:srgbClr val="FFFFFF"/>
                    </a:gs>
                    <a:gs pos="68000">
                      <a:srgbClr val="FFFFFF"/>
                    </a:gs>
                  </a:gsLst>
                  <a:lin ang="5400000" scaled="0"/>
                </a:gradFill>
              </a:defRPr>
            </a:lvl4pPr>
            <a:lvl5pPr>
              <a:defRPr sz="1600">
                <a:gradFill>
                  <a:gsLst>
                    <a:gs pos="94030">
                      <a:srgbClr val="FFFFFF"/>
                    </a:gs>
                    <a:gs pos="68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39029531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857726548"/>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07587351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itle Slide Teal">
    <p:bg bwMode="gray">
      <p:bgPr>
        <a:solidFill>
          <a:schemeClr val="bg1"/>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1"/>
            <a:ext cx="12436475" cy="6994525"/>
          </a:xfrm>
        </p:spPr>
        <p:txBody>
          <a:bodyPr/>
          <a:lstStyle>
            <a:lvl1pPr marL="0" indent="0">
              <a:buNone/>
              <a:defRPr/>
            </a:lvl1pPr>
          </a:lstStyle>
          <a:p>
            <a:endParaRPr lang="en-US" dirty="0"/>
          </a:p>
        </p:txBody>
      </p:sp>
      <p:sp>
        <p:nvSpPr>
          <p:cNvPr id="9" name="Title 1"/>
          <p:cNvSpPr>
            <a:spLocks noGrp="1"/>
          </p:cNvSpPr>
          <p:nvPr>
            <p:ph type="title" hasCustomPrompt="1"/>
          </p:nvPr>
        </p:nvSpPr>
        <p:spPr>
          <a:xfrm>
            <a:off x="274703" y="296863"/>
            <a:ext cx="5486335" cy="1828800"/>
          </a:xfrm>
          <a:noFill/>
        </p:spPr>
        <p:txBody>
          <a:bodyPr lIns="182880" tIns="146304" rIns="182880" bIns="146304" anchor="t" anchorCtr="0"/>
          <a:lstStyle>
            <a:lvl1pPr>
              <a:defRPr sz="4800" spc="-100" baseline="0">
                <a:gradFill>
                  <a:gsLst>
                    <a:gs pos="46903">
                      <a:srgbClr val="FFFFFF"/>
                    </a:gs>
                    <a:gs pos="83000">
                      <a:srgbClr val="FFFFFF"/>
                    </a:gs>
                  </a:gsLst>
                  <a:lin ang="5400000" scaled="1"/>
                </a:gradFill>
              </a:defRPr>
            </a:lvl1pPr>
          </a:lstStyle>
          <a:p>
            <a:r>
              <a:rPr lang="en-US" dirty="0" smtClean="0"/>
              <a:t>Presentation title</a:t>
            </a:r>
            <a:endParaRPr lang="en-US" dirty="0"/>
          </a:p>
        </p:txBody>
      </p:sp>
    </p:spTree>
    <p:extLst>
      <p:ext uri="{BB962C8B-B14F-4D97-AF65-F5344CB8AC3E}">
        <p14:creationId xmlns:p14="http://schemas.microsoft.com/office/powerpoint/2010/main" val="1306768470"/>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itle &amp; Photo Teal">
    <p:bg bwMode="ltGray">
      <p:bgPr>
        <a:solidFill>
          <a:schemeClr val="bg2"/>
        </a:solidFill>
        <a:effectLst/>
      </p:bgPr>
    </p:bg>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436475" cy="6994525"/>
          </a:xfrm>
        </p:spPr>
        <p:txBody>
          <a:bodyPr/>
          <a:lstStyle/>
          <a:p>
            <a:endParaRPr lang="en-US" dirty="0"/>
          </a:p>
        </p:txBody>
      </p:sp>
      <p:sp>
        <p:nvSpPr>
          <p:cNvPr id="2" name="Title 1"/>
          <p:cNvSpPr>
            <a:spLocks noGrp="1"/>
          </p:cNvSpPr>
          <p:nvPr>
            <p:ph type="title"/>
          </p:nvPr>
        </p:nvSpPr>
        <p:spPr>
          <a:xfrm>
            <a:off x="274320" y="1211263"/>
            <a:ext cx="4572318" cy="4572000"/>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2267114706"/>
      </p:ext>
    </p:extLst>
  </p:cSld>
  <p:clrMapOvr>
    <a:masterClrMapping/>
  </p:clrMapOvr>
  <p:transition>
    <p:fade/>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Blank Teal">
    <p:bg bwMode="ltGray">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2927957"/>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5001843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Small Title Only Teal">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Tree>
    <p:extLst>
      <p:ext uri="{BB962C8B-B14F-4D97-AF65-F5344CB8AC3E}">
        <p14:creationId xmlns:p14="http://schemas.microsoft.com/office/powerpoint/2010/main" val="1910371450"/>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Section Title Teal">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480868" y="1759883"/>
            <a:ext cx="3474740" cy="3474760"/>
          </a:xfrm>
        </p:spPr>
        <p:txBody>
          <a:bodyPr/>
          <a:lstStyle>
            <a:lvl1pPr>
              <a:defRPr/>
            </a:lvl1pPr>
          </a:lstStyle>
          <a:p>
            <a:r>
              <a:rPr lang="en-US" dirty="0" smtClean="0"/>
              <a:t>Click to edit Master title style </a:t>
            </a:r>
            <a:endParaRPr lang="en-US" dirty="0"/>
          </a:p>
        </p:txBody>
      </p:sp>
      <p:sp>
        <p:nvSpPr>
          <p:cNvPr id="3" name="Rectangle 2"/>
          <p:cNvSpPr/>
          <p:nvPr userDrawn="1"/>
        </p:nvSpPr>
        <p:spPr bwMode="auto">
          <a:xfrm>
            <a:off x="393223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userDrawn="1"/>
        </p:nvSpPr>
        <p:spPr bwMode="auto">
          <a:xfrm>
            <a:off x="795560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auto">
          <a:xfrm>
            <a:off x="3932238" y="523464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userDrawn="1"/>
        </p:nvSpPr>
        <p:spPr bwMode="auto">
          <a:xfrm>
            <a:off x="7955608" y="1211263"/>
            <a:ext cx="548630" cy="548620"/>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31645914"/>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Title &amp; 8 Categories Teal">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22" name="Text Placeholder 26"/>
          <p:cNvSpPr>
            <a:spLocks noGrp="1"/>
          </p:cNvSpPr>
          <p:nvPr>
            <p:ph type="body" sz="quarter" idx="38" hasCustomPrompt="1"/>
          </p:nvPr>
        </p:nvSpPr>
        <p:spPr>
          <a:xfrm>
            <a:off x="279340" y="4137018"/>
            <a:ext cx="2743200" cy="2560671"/>
          </a:xfrm>
          <a:prstGeom prst="rect">
            <a:avLst/>
          </a:prstGeom>
          <a:solidFill>
            <a:schemeClr val="accent3">
              <a:lumMod val="50000"/>
            </a:schemeClr>
          </a:solidFill>
        </p:spPr>
        <p:txBody>
          <a:bodyPr lIns="182880" tIns="146304" rIns="182880" bIns="146304">
            <a:noAutofit/>
          </a:bodyPr>
          <a:lstStyle>
            <a:lvl1pPr marL="0" indent="0">
              <a:lnSpc>
                <a:spcPct val="9000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3" name="Text Placeholder 26"/>
          <p:cNvSpPr>
            <a:spLocks noGrp="1"/>
          </p:cNvSpPr>
          <p:nvPr>
            <p:ph type="body" sz="quarter" idx="39" hasCustomPrompt="1"/>
          </p:nvPr>
        </p:nvSpPr>
        <p:spPr>
          <a:xfrm>
            <a:off x="3144631" y="4137020"/>
            <a:ext cx="2742914" cy="2560643"/>
          </a:xfrm>
          <a:prstGeom prst="rect">
            <a:avLst/>
          </a:prstGeom>
          <a:solidFill>
            <a:schemeClr val="accent3">
              <a:lumMod val="50000"/>
            </a:schemeClr>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4" name="Text Placeholder 26"/>
          <p:cNvSpPr>
            <a:spLocks noGrp="1"/>
          </p:cNvSpPr>
          <p:nvPr>
            <p:ph type="body" sz="quarter" idx="41" hasCustomPrompt="1"/>
          </p:nvPr>
        </p:nvSpPr>
        <p:spPr>
          <a:xfrm>
            <a:off x="8874642" y="4137020"/>
            <a:ext cx="2742914" cy="2560643"/>
          </a:xfrm>
          <a:prstGeom prst="rect">
            <a:avLst/>
          </a:prstGeom>
          <a:solidFill>
            <a:schemeClr val="accent3">
              <a:lumMod val="50000"/>
            </a:schemeClr>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5" name="Text Placeholder 26"/>
          <p:cNvSpPr>
            <a:spLocks noGrp="1"/>
          </p:cNvSpPr>
          <p:nvPr>
            <p:ph type="body" sz="quarter" idx="42" hasCustomPrompt="1"/>
          </p:nvPr>
        </p:nvSpPr>
        <p:spPr>
          <a:xfrm>
            <a:off x="6009636" y="4137020"/>
            <a:ext cx="2742914" cy="2560643"/>
          </a:xfrm>
          <a:prstGeom prst="rect">
            <a:avLst/>
          </a:prstGeom>
          <a:solidFill>
            <a:schemeClr val="accent3">
              <a:lumMod val="50000"/>
            </a:schemeClr>
          </a:solidFill>
        </p:spPr>
        <p:txBody>
          <a:bodyPr lIns="182880" tIns="146304" rIns="182880" bIns="146304">
            <a:noAutofit/>
          </a:bodyPr>
          <a:lstStyle>
            <a:lvl1pPr marL="0" indent="0">
              <a:lnSpc>
                <a:spcPts val="1440"/>
              </a:lnSpc>
              <a:spcBef>
                <a:spcPts val="0"/>
              </a:spcBef>
              <a:spcAft>
                <a:spcPts val="600"/>
              </a:spcAft>
              <a:buFontTx/>
              <a:buNone/>
              <a:defRPr sz="1200" b="0">
                <a:gradFill>
                  <a:gsLst>
                    <a:gs pos="15929">
                      <a:schemeClr val="tx1"/>
                    </a:gs>
                    <a:gs pos="41000">
                      <a:schemeClr val="tx1"/>
                    </a:gs>
                  </a:gsLst>
                  <a:lin ang="5400000" scaled="0"/>
                </a:gradFill>
                <a:latin typeface="+mn-lt"/>
                <a:cs typeface="Segoe Pro"/>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6" name="Text Placeholder 26"/>
          <p:cNvSpPr>
            <a:spLocks noGrp="1"/>
          </p:cNvSpPr>
          <p:nvPr>
            <p:ph type="body" sz="quarter" idx="29" hasCustomPrompt="1"/>
          </p:nvPr>
        </p:nvSpPr>
        <p:spPr>
          <a:xfrm>
            <a:off x="279340" y="1274472"/>
            <a:ext cx="2743200"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7" name="Text Placeholder 26"/>
          <p:cNvSpPr>
            <a:spLocks noGrp="1"/>
          </p:cNvSpPr>
          <p:nvPr>
            <p:ph type="body" sz="quarter" idx="30" hasCustomPrompt="1"/>
          </p:nvPr>
        </p:nvSpPr>
        <p:spPr>
          <a:xfrm>
            <a:off x="314454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8" name="Text Placeholder 26"/>
          <p:cNvSpPr>
            <a:spLocks noGrp="1"/>
          </p:cNvSpPr>
          <p:nvPr>
            <p:ph type="body" sz="quarter" idx="32" hasCustomPrompt="1"/>
          </p:nvPr>
        </p:nvSpPr>
        <p:spPr>
          <a:xfrm>
            <a:off x="6009466"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
        <p:nvSpPr>
          <p:cNvPr id="29" name="Text Placeholder 26"/>
          <p:cNvSpPr>
            <a:spLocks noGrp="1"/>
          </p:cNvSpPr>
          <p:nvPr>
            <p:ph type="body" sz="quarter" idx="33" hasCustomPrompt="1"/>
          </p:nvPr>
        </p:nvSpPr>
        <p:spPr>
          <a:xfrm>
            <a:off x="8874387" y="1274472"/>
            <a:ext cx="2742914" cy="2743200"/>
          </a:xfrm>
          <a:prstGeom prst="rect">
            <a:avLst/>
          </a:prstGeom>
          <a:solidFill>
            <a:schemeClr val="tx1"/>
          </a:solidFill>
        </p:spPr>
        <p:txBody>
          <a:bodyPr lIns="182880" tIns="146304" rIns="182880" bIns="146304">
            <a:noAutofit/>
          </a:bodyPr>
          <a:lstStyle>
            <a:lvl1pPr marL="0" indent="0">
              <a:lnSpc>
                <a:spcPct val="90000"/>
              </a:lnSpc>
              <a:buFontTx/>
              <a:buNone/>
              <a:defRPr sz="2400">
                <a:gradFill>
                  <a:gsLst>
                    <a:gs pos="1770">
                      <a:schemeClr val="bg1"/>
                    </a:gs>
                    <a:gs pos="15929">
                      <a:schemeClr val="bg1"/>
                    </a:gs>
                  </a:gsLst>
                  <a:lin ang="5400000" scaled="0"/>
                </a:gradFill>
                <a:latin typeface="+mj-lt"/>
              </a:defRPr>
            </a:lvl1pPr>
            <a:lvl2pPr marL="342867" indent="0">
              <a:buFontTx/>
              <a:buNone/>
              <a:defRPr/>
            </a:lvl2pPr>
            <a:lvl3pPr marL="571444" indent="0">
              <a:buFontTx/>
              <a:buNone/>
              <a:defRPr/>
            </a:lvl3pPr>
            <a:lvl4pPr marL="800021" indent="0">
              <a:buFontTx/>
              <a:buNone/>
              <a:defRPr/>
            </a:lvl4pPr>
            <a:lvl5pPr marL="1028598" indent="0">
              <a:buFontTx/>
              <a:buNone/>
              <a:defRPr/>
            </a:lvl5pPr>
          </a:lstStyle>
          <a:p>
            <a:pPr lvl="0"/>
            <a:r>
              <a:rPr lang="en-US" dirty="0" smtClean="0"/>
              <a:t>Click to edit </a:t>
            </a:r>
            <a:br>
              <a:rPr lang="en-US" dirty="0" smtClean="0"/>
            </a:br>
            <a:r>
              <a:rPr lang="en-US" dirty="0" smtClean="0"/>
              <a:t>Master text styles</a:t>
            </a:r>
          </a:p>
        </p:txBody>
      </p:sp>
    </p:spTree>
    <p:extLst>
      <p:ext uri="{BB962C8B-B14F-4D97-AF65-F5344CB8AC3E}">
        <p14:creationId xmlns:p14="http://schemas.microsoft.com/office/powerpoint/2010/main" val="82663863"/>
      </p:ext>
    </p:extLst>
  </p:cSld>
  <p:clrMapOvr>
    <a:masterClrMapping/>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Title and Content 2">
    <p:bg bwMode="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1718803801"/>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nd Content Purple">
    <p:bg bwMode="ltGray">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3"/>
            <a:ext cx="5486400" cy="2743200"/>
          </a:xfrm>
        </p:spPr>
        <p:txBody>
          <a:bodyPr/>
          <a:lstStyle>
            <a:lvl1pPr marL="0" indent="0">
              <a:buNone/>
              <a:defRPr sz="1600">
                <a:gradFill>
                  <a:gsLst>
                    <a:gs pos="94690">
                      <a:schemeClr val="tx1"/>
                    </a:gs>
                    <a:gs pos="86000">
                      <a:schemeClr val="tx1"/>
                    </a:gs>
                  </a:gsLst>
                  <a:lin ang="5400000" scaled="0"/>
                </a:gradFill>
                <a:latin typeface="+mn-lt"/>
              </a:defRPr>
            </a:lvl1pPr>
            <a:lvl2pPr>
              <a:defRPr sz="1600">
                <a:gradFill>
                  <a:gsLst>
                    <a:gs pos="94030">
                      <a:srgbClr val="FFFFFF"/>
                    </a:gs>
                    <a:gs pos="68000">
                      <a:srgbClr val="FFFFFF"/>
                    </a:gs>
                  </a:gsLst>
                  <a:lin ang="5400000" scaled="0"/>
                </a:gradFill>
              </a:defRPr>
            </a:lvl2pPr>
            <a:lvl3pPr>
              <a:defRPr sz="1600">
                <a:gradFill>
                  <a:gsLst>
                    <a:gs pos="94030">
                      <a:srgbClr val="FFFFFF"/>
                    </a:gs>
                    <a:gs pos="68000">
                      <a:srgbClr val="FFFFFF"/>
                    </a:gs>
                  </a:gsLst>
                  <a:lin ang="5400000" scaled="0"/>
                </a:gradFill>
              </a:defRPr>
            </a:lvl3pPr>
            <a:lvl4pPr>
              <a:defRPr sz="1600">
                <a:gradFill>
                  <a:gsLst>
                    <a:gs pos="94030">
                      <a:srgbClr val="FFFFFF"/>
                    </a:gs>
                    <a:gs pos="68000">
                      <a:srgbClr val="FFFFFF"/>
                    </a:gs>
                  </a:gsLst>
                  <a:lin ang="5400000" scaled="0"/>
                </a:gradFill>
              </a:defRPr>
            </a:lvl4pPr>
            <a:lvl5pPr>
              <a:defRPr sz="1600">
                <a:gradFill>
                  <a:gsLst>
                    <a:gs pos="94030">
                      <a:srgbClr val="FFFFFF"/>
                    </a:gs>
                    <a:gs pos="68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206005419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Content Bulleted Text">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98357523"/>
      </p:ext>
    </p:extLst>
  </p:cSld>
  <p:clrMapOvr>
    <a:masterClrMapping/>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1_Title and Content 2">
    <p:bg bwMode="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56637">
                      <a:schemeClr val="tx1"/>
                    </a:gs>
                    <a:gs pos="33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4100501"/>
          </a:xfrm>
        </p:spPr>
        <p:txBody>
          <a:bodyPr/>
          <a:lstStyle>
            <a:lvl1pPr marL="0" indent="0">
              <a:buNone/>
              <a:defRPr sz="2400">
                <a:gradFill>
                  <a:gsLst>
                    <a:gs pos="1250">
                      <a:schemeClr val="tx1"/>
                    </a:gs>
                    <a:gs pos="100000">
                      <a:schemeClr val="tx1"/>
                    </a:gs>
                  </a:gsLst>
                  <a:lin ang="5400000" scaled="0"/>
                </a:gradFill>
                <a:latin typeface="+mn-lt"/>
              </a:defRPr>
            </a:lvl1pPr>
            <a:lvl2pPr>
              <a:defRPr sz="2400"/>
            </a:lvl2pPr>
            <a:lvl3pPr>
              <a:defRPr sz="2400"/>
            </a:lvl3pPr>
            <a:lvl4pPr>
              <a:defRPr sz="2400"/>
            </a:lvl4pPr>
            <a:lvl5pPr>
              <a:defRPr sz="2400"/>
            </a:lvl5pPr>
          </a:lstStyle>
          <a:p>
            <a:pPr lvl="0"/>
            <a:r>
              <a:rPr lang="en-US" smtClean="0"/>
              <a:t>Click to edit Master text styles</a:t>
            </a:r>
          </a:p>
        </p:txBody>
      </p:sp>
    </p:spTree>
    <p:extLst>
      <p:ext uri="{BB962C8B-B14F-4D97-AF65-F5344CB8AC3E}">
        <p14:creationId xmlns:p14="http://schemas.microsoft.com/office/powerpoint/2010/main" val="511838085"/>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Title &amp; Content Bulleted Text">
    <p:bg bwMode="ltGray">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914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1697062"/>
            <a:ext cx="10972800" cy="5000601"/>
          </a:xfrm>
        </p:spPr>
        <p:txBody>
          <a:bodyPr/>
          <a:lstStyle>
            <a:lvl1pPr>
              <a:defRPr sz="2600">
                <a:gradFill>
                  <a:gsLst>
                    <a:gs pos="1250">
                      <a:schemeClr val="tx1"/>
                    </a:gs>
                    <a:gs pos="100000">
                      <a:schemeClr val="tx1"/>
                    </a:gs>
                  </a:gsLst>
                  <a:lin ang="5400000" scaled="0"/>
                </a:gradFill>
                <a:latin typeface="+mn-lt"/>
              </a:defRPr>
            </a:lvl1pPr>
            <a:lvl2pPr>
              <a:defRPr sz="2400"/>
            </a:lvl2pPr>
            <a:lvl3pPr>
              <a:defRPr sz="2000"/>
            </a:lvl3pPr>
            <a:lvl4pPr>
              <a:defRPr sz="1800"/>
            </a:lvl4pPr>
            <a:lvl5pPr>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96015685"/>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amp; Content Teal">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1621689483"/>
      </p:ext>
    </p:extLst>
  </p:cSld>
  <p:clrMapOvr>
    <a:masterClrMapping/>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1_Title &amp; Content Teal">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2400"/>
            </a:lvl1pPr>
          </a:lstStyle>
          <a:p>
            <a:r>
              <a:rPr lang="en-US" dirty="0" smtClean="0"/>
              <a:t>Click to edit Master title style</a:t>
            </a:r>
            <a:endParaRPr lang="en-US" dirty="0"/>
          </a:p>
        </p:txBody>
      </p:sp>
      <p:sp>
        <p:nvSpPr>
          <p:cNvPr id="4" name="Content Placeholder 3"/>
          <p:cNvSpPr>
            <a:spLocks noGrp="1"/>
          </p:cNvSpPr>
          <p:nvPr>
            <p:ph sz="quarter" idx="10"/>
          </p:nvPr>
        </p:nvSpPr>
        <p:spPr>
          <a:xfrm>
            <a:off x="274638" y="1697038"/>
            <a:ext cx="9144000" cy="849463"/>
          </a:xfrm>
        </p:spPr>
        <p:txBody>
          <a:bodyPr/>
          <a:lstStyle>
            <a:lvl1pPr marL="0" indent="0">
              <a:buNone/>
              <a:defRPr sz="4800"/>
            </a:lvl1pPr>
            <a:lvl2pPr>
              <a:defRPr sz="3600"/>
            </a:lvl2pPr>
            <a:lvl3pPr>
              <a:defRPr sz="3600"/>
            </a:lvl3pPr>
            <a:lvl4pPr>
              <a:defRPr sz="3600"/>
            </a:lvl4pPr>
            <a:lvl5pPr>
              <a:defRPr sz="3600"/>
            </a:lvl5pPr>
          </a:lstStyle>
          <a:p>
            <a:pPr lvl="0"/>
            <a:r>
              <a:rPr lang="en-US" dirty="0" smtClean="0"/>
              <a:t>Click to edit Master text styles</a:t>
            </a:r>
          </a:p>
        </p:txBody>
      </p:sp>
    </p:spTree>
    <p:extLst>
      <p:ext uri="{BB962C8B-B14F-4D97-AF65-F5344CB8AC3E}">
        <p14:creationId xmlns:p14="http://schemas.microsoft.com/office/powerpoint/2010/main" val="337314956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nly Teal">
    <p:bg bwMode="ltGray">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9144318" cy="5486366"/>
          </a:xfrm>
        </p:spPr>
        <p:txBody>
          <a:bodyPr/>
          <a:lstStyle>
            <a:lvl1pPr>
              <a:defRPr sz="4800"/>
            </a:lvl1pPr>
          </a:lstStyle>
          <a:p>
            <a:r>
              <a:rPr lang="en-US" dirty="0" smtClean="0"/>
              <a:t>Click to edit Master title style</a:t>
            </a:r>
            <a:endParaRPr lang="en-US" dirty="0"/>
          </a:p>
        </p:txBody>
      </p:sp>
    </p:spTree>
    <p:extLst>
      <p:ext uri="{BB962C8B-B14F-4D97-AF65-F5344CB8AC3E}">
        <p14:creationId xmlns:p14="http://schemas.microsoft.com/office/powerpoint/2010/main" val="1020337918"/>
      </p:ext>
    </p:extLst>
  </p:cSld>
  <p:clrMapOvr>
    <a:masterClrMapping/>
  </p:clrMapOvr>
  <p:transition>
    <p:fade/>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008387939"/>
      </p:ext>
    </p:extLst>
  </p:cSld>
  <p:clrMapOvr>
    <a:masterClrMapping/>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1869966505"/>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952109420"/>
      </p:ext>
    </p:extLst>
  </p:cSld>
  <p:clrMapOvr>
    <a:masterClrMapping/>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88265015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84.xml"/><Relationship Id="rId13" Type="http://schemas.openxmlformats.org/officeDocument/2006/relationships/slideLayout" Target="../slideLayouts/slideLayout189.xml"/><Relationship Id="rId18" Type="http://schemas.openxmlformats.org/officeDocument/2006/relationships/slideLayout" Target="../slideLayouts/slideLayout19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slideLayout" Target="../slideLayouts/slideLayout188.xml"/><Relationship Id="rId17" Type="http://schemas.openxmlformats.org/officeDocument/2006/relationships/slideLayout" Target="../slideLayouts/slideLayout193.xml"/><Relationship Id="rId2" Type="http://schemas.openxmlformats.org/officeDocument/2006/relationships/slideLayout" Target="../slideLayouts/slideLayout178.xml"/><Relationship Id="rId16" Type="http://schemas.openxmlformats.org/officeDocument/2006/relationships/slideLayout" Target="../slideLayouts/slideLayout192.xml"/><Relationship Id="rId20" Type="http://schemas.openxmlformats.org/officeDocument/2006/relationships/theme" Target="../theme/theme10.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5" Type="http://schemas.openxmlformats.org/officeDocument/2006/relationships/slideLayout" Target="../slideLayouts/slideLayout191.xml"/><Relationship Id="rId10" Type="http://schemas.openxmlformats.org/officeDocument/2006/relationships/slideLayout" Target="../slideLayouts/slideLayout186.xml"/><Relationship Id="rId19" Type="http://schemas.openxmlformats.org/officeDocument/2006/relationships/slideLayout" Target="../slideLayouts/slideLayout195.xml"/><Relationship Id="rId4" Type="http://schemas.openxmlformats.org/officeDocument/2006/relationships/slideLayout" Target="../slideLayouts/slideLayout180.xml"/><Relationship Id="rId9" Type="http://schemas.openxmlformats.org/officeDocument/2006/relationships/slideLayout" Target="../slideLayouts/slideLayout185.xml"/><Relationship Id="rId14" Type="http://schemas.openxmlformats.org/officeDocument/2006/relationships/slideLayout" Target="../slideLayouts/slideLayout190.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03.xml"/><Relationship Id="rId13" Type="http://schemas.openxmlformats.org/officeDocument/2006/relationships/slideLayout" Target="../slideLayouts/slideLayout208.xml"/><Relationship Id="rId18" Type="http://schemas.openxmlformats.org/officeDocument/2006/relationships/slideLayout" Target="../slideLayouts/slideLayout213.xml"/><Relationship Id="rId3" Type="http://schemas.openxmlformats.org/officeDocument/2006/relationships/slideLayout" Target="../slideLayouts/slideLayout198.xml"/><Relationship Id="rId7" Type="http://schemas.openxmlformats.org/officeDocument/2006/relationships/slideLayout" Target="../slideLayouts/slideLayout202.xml"/><Relationship Id="rId12" Type="http://schemas.openxmlformats.org/officeDocument/2006/relationships/slideLayout" Target="../slideLayouts/slideLayout207.xml"/><Relationship Id="rId17" Type="http://schemas.openxmlformats.org/officeDocument/2006/relationships/slideLayout" Target="../slideLayouts/slideLayout212.xml"/><Relationship Id="rId2" Type="http://schemas.openxmlformats.org/officeDocument/2006/relationships/slideLayout" Target="../slideLayouts/slideLayout197.xml"/><Relationship Id="rId16" Type="http://schemas.openxmlformats.org/officeDocument/2006/relationships/slideLayout" Target="../slideLayouts/slideLayout211.xml"/><Relationship Id="rId20" Type="http://schemas.openxmlformats.org/officeDocument/2006/relationships/theme" Target="../theme/theme11.xml"/><Relationship Id="rId1" Type="http://schemas.openxmlformats.org/officeDocument/2006/relationships/slideLayout" Target="../slideLayouts/slideLayout196.xml"/><Relationship Id="rId6" Type="http://schemas.openxmlformats.org/officeDocument/2006/relationships/slideLayout" Target="../slideLayouts/slideLayout201.xml"/><Relationship Id="rId11" Type="http://schemas.openxmlformats.org/officeDocument/2006/relationships/slideLayout" Target="../slideLayouts/slideLayout206.xml"/><Relationship Id="rId5" Type="http://schemas.openxmlformats.org/officeDocument/2006/relationships/slideLayout" Target="../slideLayouts/slideLayout200.xml"/><Relationship Id="rId15" Type="http://schemas.openxmlformats.org/officeDocument/2006/relationships/slideLayout" Target="../slideLayouts/slideLayout210.xml"/><Relationship Id="rId10" Type="http://schemas.openxmlformats.org/officeDocument/2006/relationships/slideLayout" Target="../slideLayouts/slideLayout205.xml"/><Relationship Id="rId19" Type="http://schemas.openxmlformats.org/officeDocument/2006/relationships/slideLayout" Target="../slideLayouts/slideLayout214.xml"/><Relationship Id="rId4" Type="http://schemas.openxmlformats.org/officeDocument/2006/relationships/slideLayout" Target="../slideLayouts/slideLayout199.xml"/><Relationship Id="rId9" Type="http://schemas.openxmlformats.org/officeDocument/2006/relationships/slideLayout" Target="../slideLayouts/slideLayout204.xml"/><Relationship Id="rId14" Type="http://schemas.openxmlformats.org/officeDocument/2006/relationships/slideLayout" Target="../slideLayouts/slideLayout20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22.xml"/><Relationship Id="rId13" Type="http://schemas.openxmlformats.org/officeDocument/2006/relationships/slideLayout" Target="../slideLayouts/slideLayout227.xml"/><Relationship Id="rId18" Type="http://schemas.openxmlformats.org/officeDocument/2006/relationships/slideLayout" Target="../slideLayouts/slideLayout232.xml"/><Relationship Id="rId3" Type="http://schemas.openxmlformats.org/officeDocument/2006/relationships/slideLayout" Target="../slideLayouts/slideLayout217.xml"/><Relationship Id="rId7" Type="http://schemas.openxmlformats.org/officeDocument/2006/relationships/slideLayout" Target="../slideLayouts/slideLayout221.xml"/><Relationship Id="rId12" Type="http://schemas.openxmlformats.org/officeDocument/2006/relationships/slideLayout" Target="../slideLayouts/slideLayout226.xml"/><Relationship Id="rId17" Type="http://schemas.openxmlformats.org/officeDocument/2006/relationships/slideLayout" Target="../slideLayouts/slideLayout231.xml"/><Relationship Id="rId2" Type="http://schemas.openxmlformats.org/officeDocument/2006/relationships/slideLayout" Target="../slideLayouts/slideLayout216.xml"/><Relationship Id="rId16" Type="http://schemas.openxmlformats.org/officeDocument/2006/relationships/slideLayout" Target="../slideLayouts/slideLayout230.xml"/><Relationship Id="rId20" Type="http://schemas.openxmlformats.org/officeDocument/2006/relationships/theme" Target="../theme/theme12.xml"/><Relationship Id="rId1" Type="http://schemas.openxmlformats.org/officeDocument/2006/relationships/slideLayout" Target="../slideLayouts/slideLayout215.xml"/><Relationship Id="rId6" Type="http://schemas.openxmlformats.org/officeDocument/2006/relationships/slideLayout" Target="../slideLayouts/slideLayout220.xml"/><Relationship Id="rId11" Type="http://schemas.openxmlformats.org/officeDocument/2006/relationships/slideLayout" Target="../slideLayouts/slideLayout225.xml"/><Relationship Id="rId5" Type="http://schemas.openxmlformats.org/officeDocument/2006/relationships/slideLayout" Target="../slideLayouts/slideLayout219.xml"/><Relationship Id="rId15" Type="http://schemas.openxmlformats.org/officeDocument/2006/relationships/slideLayout" Target="../slideLayouts/slideLayout229.xml"/><Relationship Id="rId10" Type="http://schemas.openxmlformats.org/officeDocument/2006/relationships/slideLayout" Target="../slideLayouts/slideLayout224.xml"/><Relationship Id="rId19" Type="http://schemas.openxmlformats.org/officeDocument/2006/relationships/slideLayout" Target="../slideLayouts/slideLayout233.xml"/><Relationship Id="rId4" Type="http://schemas.openxmlformats.org/officeDocument/2006/relationships/slideLayout" Target="../slideLayouts/slideLayout218.xml"/><Relationship Id="rId9" Type="http://schemas.openxmlformats.org/officeDocument/2006/relationships/slideLayout" Target="../slideLayouts/slideLayout223.xml"/><Relationship Id="rId14" Type="http://schemas.openxmlformats.org/officeDocument/2006/relationships/slideLayout" Target="../slideLayouts/slideLayout228.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41.xml"/><Relationship Id="rId13" Type="http://schemas.openxmlformats.org/officeDocument/2006/relationships/slideLayout" Target="../slideLayouts/slideLayout246.xml"/><Relationship Id="rId18" Type="http://schemas.openxmlformats.org/officeDocument/2006/relationships/slideLayout" Target="../slideLayouts/slideLayout251.xml"/><Relationship Id="rId26" Type="http://schemas.openxmlformats.org/officeDocument/2006/relationships/slideLayout" Target="../slideLayouts/slideLayout259.xml"/><Relationship Id="rId3" Type="http://schemas.openxmlformats.org/officeDocument/2006/relationships/slideLayout" Target="../slideLayouts/slideLayout236.xml"/><Relationship Id="rId21" Type="http://schemas.openxmlformats.org/officeDocument/2006/relationships/slideLayout" Target="../slideLayouts/slideLayout254.xml"/><Relationship Id="rId34" Type="http://schemas.openxmlformats.org/officeDocument/2006/relationships/slideLayout" Target="../slideLayouts/slideLayout267.xml"/><Relationship Id="rId7" Type="http://schemas.openxmlformats.org/officeDocument/2006/relationships/slideLayout" Target="../slideLayouts/slideLayout240.xml"/><Relationship Id="rId12" Type="http://schemas.openxmlformats.org/officeDocument/2006/relationships/slideLayout" Target="../slideLayouts/slideLayout245.xml"/><Relationship Id="rId17" Type="http://schemas.openxmlformats.org/officeDocument/2006/relationships/slideLayout" Target="../slideLayouts/slideLayout250.xml"/><Relationship Id="rId25" Type="http://schemas.openxmlformats.org/officeDocument/2006/relationships/slideLayout" Target="../slideLayouts/slideLayout258.xml"/><Relationship Id="rId33" Type="http://schemas.openxmlformats.org/officeDocument/2006/relationships/slideLayout" Target="../slideLayouts/slideLayout266.xml"/><Relationship Id="rId38" Type="http://schemas.openxmlformats.org/officeDocument/2006/relationships/image" Target="../media/image9.png"/><Relationship Id="rId2" Type="http://schemas.openxmlformats.org/officeDocument/2006/relationships/slideLayout" Target="../slideLayouts/slideLayout235.xml"/><Relationship Id="rId16" Type="http://schemas.openxmlformats.org/officeDocument/2006/relationships/slideLayout" Target="../slideLayouts/slideLayout249.xml"/><Relationship Id="rId20" Type="http://schemas.openxmlformats.org/officeDocument/2006/relationships/slideLayout" Target="../slideLayouts/slideLayout253.xml"/><Relationship Id="rId29" Type="http://schemas.openxmlformats.org/officeDocument/2006/relationships/slideLayout" Target="../slideLayouts/slideLayout262.xml"/><Relationship Id="rId1" Type="http://schemas.openxmlformats.org/officeDocument/2006/relationships/slideLayout" Target="../slideLayouts/slideLayout234.xml"/><Relationship Id="rId6" Type="http://schemas.openxmlformats.org/officeDocument/2006/relationships/slideLayout" Target="../slideLayouts/slideLayout239.xml"/><Relationship Id="rId11" Type="http://schemas.openxmlformats.org/officeDocument/2006/relationships/slideLayout" Target="../slideLayouts/slideLayout244.xml"/><Relationship Id="rId24" Type="http://schemas.openxmlformats.org/officeDocument/2006/relationships/slideLayout" Target="../slideLayouts/slideLayout257.xml"/><Relationship Id="rId32" Type="http://schemas.openxmlformats.org/officeDocument/2006/relationships/slideLayout" Target="../slideLayouts/slideLayout265.xml"/><Relationship Id="rId37" Type="http://schemas.openxmlformats.org/officeDocument/2006/relationships/image" Target="../media/image8.png"/><Relationship Id="rId5" Type="http://schemas.openxmlformats.org/officeDocument/2006/relationships/slideLayout" Target="../slideLayouts/slideLayout238.xml"/><Relationship Id="rId15" Type="http://schemas.openxmlformats.org/officeDocument/2006/relationships/slideLayout" Target="../slideLayouts/slideLayout248.xml"/><Relationship Id="rId23" Type="http://schemas.openxmlformats.org/officeDocument/2006/relationships/slideLayout" Target="../slideLayouts/slideLayout256.xml"/><Relationship Id="rId28" Type="http://schemas.openxmlformats.org/officeDocument/2006/relationships/slideLayout" Target="../slideLayouts/slideLayout261.xml"/><Relationship Id="rId36" Type="http://schemas.openxmlformats.org/officeDocument/2006/relationships/theme" Target="../theme/theme13.xml"/><Relationship Id="rId10" Type="http://schemas.openxmlformats.org/officeDocument/2006/relationships/slideLayout" Target="../slideLayouts/slideLayout243.xml"/><Relationship Id="rId19" Type="http://schemas.openxmlformats.org/officeDocument/2006/relationships/slideLayout" Target="../slideLayouts/slideLayout252.xml"/><Relationship Id="rId31" Type="http://schemas.openxmlformats.org/officeDocument/2006/relationships/slideLayout" Target="../slideLayouts/slideLayout264.xml"/><Relationship Id="rId4" Type="http://schemas.openxmlformats.org/officeDocument/2006/relationships/slideLayout" Target="../slideLayouts/slideLayout237.xml"/><Relationship Id="rId9" Type="http://schemas.openxmlformats.org/officeDocument/2006/relationships/slideLayout" Target="../slideLayouts/slideLayout242.xml"/><Relationship Id="rId14" Type="http://schemas.openxmlformats.org/officeDocument/2006/relationships/slideLayout" Target="../slideLayouts/slideLayout247.xml"/><Relationship Id="rId22" Type="http://schemas.openxmlformats.org/officeDocument/2006/relationships/slideLayout" Target="../slideLayouts/slideLayout255.xml"/><Relationship Id="rId27" Type="http://schemas.openxmlformats.org/officeDocument/2006/relationships/slideLayout" Target="../slideLayouts/slideLayout260.xml"/><Relationship Id="rId30" Type="http://schemas.openxmlformats.org/officeDocument/2006/relationships/slideLayout" Target="../slideLayouts/slideLayout263.xml"/><Relationship Id="rId35" Type="http://schemas.openxmlformats.org/officeDocument/2006/relationships/slideLayout" Target="../slideLayouts/slideLayout268.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276.xml"/><Relationship Id="rId13" Type="http://schemas.openxmlformats.org/officeDocument/2006/relationships/theme" Target="../theme/theme14.xml"/><Relationship Id="rId3" Type="http://schemas.openxmlformats.org/officeDocument/2006/relationships/slideLayout" Target="../slideLayouts/slideLayout271.xml"/><Relationship Id="rId7" Type="http://schemas.openxmlformats.org/officeDocument/2006/relationships/slideLayout" Target="../slideLayouts/slideLayout275.xml"/><Relationship Id="rId12" Type="http://schemas.openxmlformats.org/officeDocument/2006/relationships/slideLayout" Target="../slideLayouts/slideLayout280.xml"/><Relationship Id="rId2" Type="http://schemas.openxmlformats.org/officeDocument/2006/relationships/slideLayout" Target="../slideLayouts/slideLayout270.xml"/><Relationship Id="rId1" Type="http://schemas.openxmlformats.org/officeDocument/2006/relationships/slideLayout" Target="../slideLayouts/slideLayout269.xml"/><Relationship Id="rId6" Type="http://schemas.openxmlformats.org/officeDocument/2006/relationships/slideLayout" Target="../slideLayouts/slideLayout274.xml"/><Relationship Id="rId11" Type="http://schemas.openxmlformats.org/officeDocument/2006/relationships/slideLayout" Target="../slideLayouts/slideLayout279.xml"/><Relationship Id="rId5" Type="http://schemas.openxmlformats.org/officeDocument/2006/relationships/slideLayout" Target="../slideLayouts/slideLayout273.xml"/><Relationship Id="rId10" Type="http://schemas.openxmlformats.org/officeDocument/2006/relationships/slideLayout" Target="../slideLayouts/slideLayout278.xml"/><Relationship Id="rId4" Type="http://schemas.openxmlformats.org/officeDocument/2006/relationships/slideLayout" Target="../slideLayouts/slideLayout272.xml"/><Relationship Id="rId9" Type="http://schemas.openxmlformats.org/officeDocument/2006/relationships/slideLayout" Target="../slideLayouts/slideLayout277.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288.xml"/><Relationship Id="rId13" Type="http://schemas.openxmlformats.org/officeDocument/2006/relationships/slideLayout" Target="../slideLayouts/slideLayout293.xml"/><Relationship Id="rId18" Type="http://schemas.openxmlformats.org/officeDocument/2006/relationships/slideLayout" Target="../slideLayouts/slideLayout298.xml"/><Relationship Id="rId26" Type="http://schemas.openxmlformats.org/officeDocument/2006/relationships/slideLayout" Target="../slideLayouts/slideLayout306.xml"/><Relationship Id="rId3" Type="http://schemas.openxmlformats.org/officeDocument/2006/relationships/slideLayout" Target="../slideLayouts/slideLayout283.xml"/><Relationship Id="rId21" Type="http://schemas.openxmlformats.org/officeDocument/2006/relationships/slideLayout" Target="../slideLayouts/slideLayout301.xml"/><Relationship Id="rId7" Type="http://schemas.openxmlformats.org/officeDocument/2006/relationships/slideLayout" Target="../slideLayouts/slideLayout287.xml"/><Relationship Id="rId12" Type="http://schemas.openxmlformats.org/officeDocument/2006/relationships/slideLayout" Target="../slideLayouts/slideLayout292.xml"/><Relationship Id="rId17" Type="http://schemas.openxmlformats.org/officeDocument/2006/relationships/slideLayout" Target="../slideLayouts/slideLayout297.xml"/><Relationship Id="rId25" Type="http://schemas.openxmlformats.org/officeDocument/2006/relationships/slideLayout" Target="../slideLayouts/slideLayout305.xml"/><Relationship Id="rId2" Type="http://schemas.openxmlformats.org/officeDocument/2006/relationships/slideLayout" Target="../slideLayouts/slideLayout282.xml"/><Relationship Id="rId16" Type="http://schemas.openxmlformats.org/officeDocument/2006/relationships/slideLayout" Target="../slideLayouts/slideLayout296.xml"/><Relationship Id="rId20" Type="http://schemas.openxmlformats.org/officeDocument/2006/relationships/slideLayout" Target="../slideLayouts/slideLayout300.xml"/><Relationship Id="rId1" Type="http://schemas.openxmlformats.org/officeDocument/2006/relationships/slideLayout" Target="../slideLayouts/slideLayout281.xml"/><Relationship Id="rId6" Type="http://schemas.openxmlformats.org/officeDocument/2006/relationships/slideLayout" Target="../slideLayouts/slideLayout286.xml"/><Relationship Id="rId11" Type="http://schemas.openxmlformats.org/officeDocument/2006/relationships/slideLayout" Target="../slideLayouts/slideLayout291.xml"/><Relationship Id="rId24" Type="http://schemas.openxmlformats.org/officeDocument/2006/relationships/slideLayout" Target="../slideLayouts/slideLayout304.xml"/><Relationship Id="rId5" Type="http://schemas.openxmlformats.org/officeDocument/2006/relationships/slideLayout" Target="../slideLayouts/slideLayout285.xml"/><Relationship Id="rId15" Type="http://schemas.openxmlformats.org/officeDocument/2006/relationships/slideLayout" Target="../slideLayouts/slideLayout295.xml"/><Relationship Id="rId23" Type="http://schemas.openxmlformats.org/officeDocument/2006/relationships/slideLayout" Target="../slideLayouts/slideLayout303.xml"/><Relationship Id="rId10" Type="http://schemas.openxmlformats.org/officeDocument/2006/relationships/slideLayout" Target="../slideLayouts/slideLayout290.xml"/><Relationship Id="rId19" Type="http://schemas.openxmlformats.org/officeDocument/2006/relationships/slideLayout" Target="../slideLayouts/slideLayout299.xml"/><Relationship Id="rId4" Type="http://schemas.openxmlformats.org/officeDocument/2006/relationships/slideLayout" Target="../slideLayouts/slideLayout284.xml"/><Relationship Id="rId9" Type="http://schemas.openxmlformats.org/officeDocument/2006/relationships/slideLayout" Target="../slideLayouts/slideLayout289.xml"/><Relationship Id="rId14" Type="http://schemas.openxmlformats.org/officeDocument/2006/relationships/slideLayout" Target="../slideLayouts/slideLayout294.xml"/><Relationship Id="rId22" Type="http://schemas.openxmlformats.org/officeDocument/2006/relationships/slideLayout" Target="../slideLayouts/slideLayout302.xml"/><Relationship Id="rId27" Type="http://schemas.openxmlformats.org/officeDocument/2006/relationships/theme" Target="../theme/theme15.xml"/></Relationships>
</file>

<file path=ppt/slideMasters/_rels/slideMaster16.xml.rels><?xml version="1.0" encoding="UTF-8" standalone="yes"?>
<Relationships xmlns="http://schemas.openxmlformats.org/package/2006/relationships"><Relationship Id="rId3" Type="http://schemas.openxmlformats.org/officeDocument/2006/relationships/slideLayout" Target="../slideLayouts/slideLayout309.xml"/><Relationship Id="rId2" Type="http://schemas.openxmlformats.org/officeDocument/2006/relationships/slideLayout" Target="../slideLayouts/slideLayout308.xml"/><Relationship Id="rId1" Type="http://schemas.openxmlformats.org/officeDocument/2006/relationships/slideLayout" Target="../slideLayouts/slideLayout307.xml"/><Relationship Id="rId6" Type="http://schemas.openxmlformats.org/officeDocument/2006/relationships/theme" Target="../theme/theme16.xml"/><Relationship Id="rId5" Type="http://schemas.openxmlformats.org/officeDocument/2006/relationships/slideLayout" Target="../slideLayouts/slideLayout311.xml"/><Relationship Id="rId4" Type="http://schemas.openxmlformats.org/officeDocument/2006/relationships/slideLayout" Target="../slideLayouts/slideLayout31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slideLayout" Target="../slideLayouts/slideLayout40.xml"/><Relationship Id="rId18" Type="http://schemas.openxmlformats.org/officeDocument/2006/relationships/slideLayout" Target="../slideLayouts/slideLayout4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17" Type="http://schemas.openxmlformats.org/officeDocument/2006/relationships/slideLayout" Target="../slideLayouts/slideLayout44.xml"/><Relationship Id="rId2" Type="http://schemas.openxmlformats.org/officeDocument/2006/relationships/slideLayout" Target="../slideLayouts/slideLayout29.xml"/><Relationship Id="rId16" Type="http://schemas.openxmlformats.org/officeDocument/2006/relationships/slideLayout" Target="../slideLayouts/slideLayout43.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slideLayout" Target="../slideLayouts/slideLayout42.xml"/><Relationship Id="rId10" Type="http://schemas.openxmlformats.org/officeDocument/2006/relationships/slideLayout" Target="../slideLayouts/slideLayout37.xml"/><Relationship Id="rId19" Type="http://schemas.openxmlformats.org/officeDocument/2006/relationships/theme" Target="../theme/theme2.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slideLayout" Target="../slideLayouts/slideLayout4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slideLayout" Target="../slideLayouts/slideLayout58.xml"/><Relationship Id="rId18" Type="http://schemas.openxmlformats.org/officeDocument/2006/relationships/slideLayout" Target="../slideLayouts/slideLayout63.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17" Type="http://schemas.openxmlformats.org/officeDocument/2006/relationships/slideLayout" Target="../slideLayouts/slideLayout62.xml"/><Relationship Id="rId2" Type="http://schemas.openxmlformats.org/officeDocument/2006/relationships/slideLayout" Target="../slideLayouts/slideLayout47.xml"/><Relationship Id="rId16" Type="http://schemas.openxmlformats.org/officeDocument/2006/relationships/slideLayout" Target="../slideLayouts/slideLayout61.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5" Type="http://schemas.openxmlformats.org/officeDocument/2006/relationships/slideLayout" Target="../slideLayouts/slideLayout60.xml"/><Relationship Id="rId10" Type="http://schemas.openxmlformats.org/officeDocument/2006/relationships/slideLayout" Target="../slideLayouts/slideLayout55.xml"/><Relationship Id="rId19" Type="http://schemas.openxmlformats.org/officeDocument/2006/relationships/theme" Target="../theme/theme3.xml"/><Relationship Id="rId4" Type="http://schemas.openxmlformats.org/officeDocument/2006/relationships/slideLayout" Target="../slideLayouts/slideLayout49.xml"/><Relationship Id="rId9" Type="http://schemas.openxmlformats.org/officeDocument/2006/relationships/slideLayout" Target="../slideLayouts/slideLayout54.xml"/><Relationship Id="rId14" Type="http://schemas.openxmlformats.org/officeDocument/2006/relationships/slideLayout" Target="../slideLayouts/slideLayout5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1.xml"/><Relationship Id="rId13" Type="http://schemas.openxmlformats.org/officeDocument/2006/relationships/slideLayout" Target="../slideLayouts/slideLayout76.xml"/><Relationship Id="rId18" Type="http://schemas.openxmlformats.org/officeDocument/2006/relationships/slideLayout" Target="../slideLayouts/slideLayout81.xml"/><Relationship Id="rId3" Type="http://schemas.openxmlformats.org/officeDocument/2006/relationships/slideLayout" Target="../slideLayouts/slideLayout66.xml"/><Relationship Id="rId7" Type="http://schemas.openxmlformats.org/officeDocument/2006/relationships/slideLayout" Target="../slideLayouts/slideLayout70.xml"/><Relationship Id="rId12" Type="http://schemas.openxmlformats.org/officeDocument/2006/relationships/slideLayout" Target="../slideLayouts/slideLayout75.xml"/><Relationship Id="rId17" Type="http://schemas.openxmlformats.org/officeDocument/2006/relationships/slideLayout" Target="../slideLayouts/slideLayout80.xml"/><Relationship Id="rId2" Type="http://schemas.openxmlformats.org/officeDocument/2006/relationships/slideLayout" Target="../slideLayouts/slideLayout65.xml"/><Relationship Id="rId16" Type="http://schemas.openxmlformats.org/officeDocument/2006/relationships/slideLayout" Target="../slideLayouts/slideLayout79.xml"/><Relationship Id="rId1" Type="http://schemas.openxmlformats.org/officeDocument/2006/relationships/slideLayout" Target="../slideLayouts/slideLayout64.xml"/><Relationship Id="rId6" Type="http://schemas.openxmlformats.org/officeDocument/2006/relationships/slideLayout" Target="../slideLayouts/slideLayout69.xml"/><Relationship Id="rId11" Type="http://schemas.openxmlformats.org/officeDocument/2006/relationships/slideLayout" Target="../slideLayouts/slideLayout74.xml"/><Relationship Id="rId5" Type="http://schemas.openxmlformats.org/officeDocument/2006/relationships/slideLayout" Target="../slideLayouts/slideLayout68.xml"/><Relationship Id="rId15" Type="http://schemas.openxmlformats.org/officeDocument/2006/relationships/slideLayout" Target="../slideLayouts/slideLayout78.xml"/><Relationship Id="rId10" Type="http://schemas.openxmlformats.org/officeDocument/2006/relationships/slideLayout" Target="../slideLayouts/slideLayout73.xml"/><Relationship Id="rId19" Type="http://schemas.openxmlformats.org/officeDocument/2006/relationships/theme" Target="../theme/theme4.xml"/><Relationship Id="rId4" Type="http://schemas.openxmlformats.org/officeDocument/2006/relationships/slideLayout" Target="../slideLayouts/slideLayout67.xml"/><Relationship Id="rId9" Type="http://schemas.openxmlformats.org/officeDocument/2006/relationships/slideLayout" Target="../slideLayouts/slideLayout72.xml"/><Relationship Id="rId14" Type="http://schemas.openxmlformats.org/officeDocument/2006/relationships/slideLayout" Target="../slideLayouts/slideLayout7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3" Type="http://schemas.openxmlformats.org/officeDocument/2006/relationships/slideLayout" Target="../slideLayouts/slideLayout84.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 Type="http://schemas.openxmlformats.org/officeDocument/2006/relationships/slideLayout" Target="../slideLayouts/slideLayout83.xml"/><Relationship Id="rId16" Type="http://schemas.openxmlformats.org/officeDocument/2006/relationships/slideLayout" Target="../slideLayouts/slideLayout97.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10" Type="http://schemas.openxmlformats.org/officeDocument/2006/relationships/slideLayout" Target="../slideLayouts/slideLayout91.xml"/><Relationship Id="rId19" Type="http://schemas.openxmlformats.org/officeDocument/2006/relationships/theme" Target="../theme/theme5.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theme" Target="../theme/theme6.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26.xml"/><Relationship Id="rId13" Type="http://schemas.openxmlformats.org/officeDocument/2006/relationships/slideLayout" Target="../slideLayouts/slideLayout131.xml"/><Relationship Id="rId18" Type="http://schemas.openxmlformats.org/officeDocument/2006/relationships/slideLayout" Target="../slideLayouts/slideLayout136.xml"/><Relationship Id="rId3" Type="http://schemas.openxmlformats.org/officeDocument/2006/relationships/slideLayout" Target="../slideLayouts/slideLayout121.xml"/><Relationship Id="rId21" Type="http://schemas.openxmlformats.org/officeDocument/2006/relationships/theme" Target="../theme/theme7.xml"/><Relationship Id="rId7" Type="http://schemas.openxmlformats.org/officeDocument/2006/relationships/slideLayout" Target="../slideLayouts/slideLayout125.xml"/><Relationship Id="rId12" Type="http://schemas.openxmlformats.org/officeDocument/2006/relationships/slideLayout" Target="../slideLayouts/slideLayout130.xml"/><Relationship Id="rId17" Type="http://schemas.openxmlformats.org/officeDocument/2006/relationships/slideLayout" Target="../slideLayouts/slideLayout135.xml"/><Relationship Id="rId2" Type="http://schemas.openxmlformats.org/officeDocument/2006/relationships/slideLayout" Target="../slideLayouts/slideLayout120.xml"/><Relationship Id="rId16" Type="http://schemas.openxmlformats.org/officeDocument/2006/relationships/slideLayout" Target="../slideLayouts/slideLayout134.xml"/><Relationship Id="rId20" Type="http://schemas.openxmlformats.org/officeDocument/2006/relationships/slideLayout" Target="../slideLayouts/slideLayout138.xml"/><Relationship Id="rId1" Type="http://schemas.openxmlformats.org/officeDocument/2006/relationships/slideLayout" Target="../slideLayouts/slideLayout119.xml"/><Relationship Id="rId6" Type="http://schemas.openxmlformats.org/officeDocument/2006/relationships/slideLayout" Target="../slideLayouts/slideLayout124.xml"/><Relationship Id="rId11" Type="http://schemas.openxmlformats.org/officeDocument/2006/relationships/slideLayout" Target="../slideLayouts/slideLayout129.xml"/><Relationship Id="rId5" Type="http://schemas.openxmlformats.org/officeDocument/2006/relationships/slideLayout" Target="../slideLayouts/slideLayout123.xml"/><Relationship Id="rId15" Type="http://schemas.openxmlformats.org/officeDocument/2006/relationships/slideLayout" Target="../slideLayouts/slideLayout133.xml"/><Relationship Id="rId10" Type="http://schemas.openxmlformats.org/officeDocument/2006/relationships/slideLayout" Target="../slideLayouts/slideLayout128.xml"/><Relationship Id="rId19" Type="http://schemas.openxmlformats.org/officeDocument/2006/relationships/slideLayout" Target="../slideLayouts/slideLayout137.xml"/><Relationship Id="rId4" Type="http://schemas.openxmlformats.org/officeDocument/2006/relationships/slideLayout" Target="../slideLayouts/slideLayout122.xml"/><Relationship Id="rId9" Type="http://schemas.openxmlformats.org/officeDocument/2006/relationships/slideLayout" Target="../slideLayouts/slideLayout127.xml"/><Relationship Id="rId14" Type="http://schemas.openxmlformats.org/officeDocument/2006/relationships/slideLayout" Target="../slideLayouts/slideLayout132.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46.xml"/><Relationship Id="rId13" Type="http://schemas.openxmlformats.org/officeDocument/2006/relationships/slideLayout" Target="../slideLayouts/slideLayout151.xml"/><Relationship Id="rId18" Type="http://schemas.openxmlformats.org/officeDocument/2006/relationships/slideLayout" Target="../slideLayouts/slideLayout156.xml"/><Relationship Id="rId3" Type="http://schemas.openxmlformats.org/officeDocument/2006/relationships/slideLayout" Target="../slideLayouts/slideLayout141.xml"/><Relationship Id="rId7" Type="http://schemas.openxmlformats.org/officeDocument/2006/relationships/slideLayout" Target="../slideLayouts/slideLayout145.xml"/><Relationship Id="rId12" Type="http://schemas.openxmlformats.org/officeDocument/2006/relationships/slideLayout" Target="../slideLayouts/slideLayout150.xml"/><Relationship Id="rId17" Type="http://schemas.openxmlformats.org/officeDocument/2006/relationships/slideLayout" Target="../slideLayouts/slideLayout155.xml"/><Relationship Id="rId2" Type="http://schemas.openxmlformats.org/officeDocument/2006/relationships/slideLayout" Target="../slideLayouts/slideLayout140.xml"/><Relationship Id="rId16" Type="http://schemas.openxmlformats.org/officeDocument/2006/relationships/slideLayout" Target="../slideLayouts/slideLayout154.xml"/><Relationship Id="rId20" Type="http://schemas.openxmlformats.org/officeDocument/2006/relationships/theme" Target="../theme/theme8.xml"/><Relationship Id="rId1" Type="http://schemas.openxmlformats.org/officeDocument/2006/relationships/slideLayout" Target="../slideLayouts/slideLayout139.xml"/><Relationship Id="rId6" Type="http://schemas.openxmlformats.org/officeDocument/2006/relationships/slideLayout" Target="../slideLayouts/slideLayout144.xml"/><Relationship Id="rId11" Type="http://schemas.openxmlformats.org/officeDocument/2006/relationships/slideLayout" Target="../slideLayouts/slideLayout149.xml"/><Relationship Id="rId5" Type="http://schemas.openxmlformats.org/officeDocument/2006/relationships/slideLayout" Target="../slideLayouts/slideLayout143.xml"/><Relationship Id="rId15" Type="http://schemas.openxmlformats.org/officeDocument/2006/relationships/slideLayout" Target="../slideLayouts/slideLayout153.xml"/><Relationship Id="rId10" Type="http://schemas.openxmlformats.org/officeDocument/2006/relationships/slideLayout" Target="../slideLayouts/slideLayout148.xml"/><Relationship Id="rId19" Type="http://schemas.openxmlformats.org/officeDocument/2006/relationships/slideLayout" Target="../slideLayouts/slideLayout157.xml"/><Relationship Id="rId4" Type="http://schemas.openxmlformats.org/officeDocument/2006/relationships/slideLayout" Target="../slideLayouts/slideLayout142.xml"/><Relationship Id="rId9" Type="http://schemas.openxmlformats.org/officeDocument/2006/relationships/slideLayout" Target="../slideLayouts/slideLayout147.xml"/><Relationship Id="rId14" Type="http://schemas.openxmlformats.org/officeDocument/2006/relationships/slideLayout" Target="../slideLayouts/slideLayout152.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slideLayout" Target="../slideLayouts/slideLayout170.xml"/><Relationship Id="rId18" Type="http://schemas.openxmlformats.org/officeDocument/2006/relationships/slideLayout" Target="../slideLayouts/slideLayout175.xml"/><Relationship Id="rId3" Type="http://schemas.openxmlformats.org/officeDocument/2006/relationships/slideLayout" Target="../slideLayouts/slideLayout160.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17" Type="http://schemas.openxmlformats.org/officeDocument/2006/relationships/slideLayout" Target="../slideLayouts/slideLayout174.xml"/><Relationship Id="rId2" Type="http://schemas.openxmlformats.org/officeDocument/2006/relationships/slideLayout" Target="../slideLayouts/slideLayout159.xml"/><Relationship Id="rId16" Type="http://schemas.openxmlformats.org/officeDocument/2006/relationships/slideLayout" Target="../slideLayouts/slideLayout173.xml"/><Relationship Id="rId20" Type="http://schemas.openxmlformats.org/officeDocument/2006/relationships/theme" Target="../theme/theme9.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5" Type="http://schemas.openxmlformats.org/officeDocument/2006/relationships/slideLayout" Target="../slideLayouts/slideLayout162.xml"/><Relationship Id="rId15" Type="http://schemas.openxmlformats.org/officeDocument/2006/relationships/slideLayout" Target="../slideLayouts/slideLayout172.xml"/><Relationship Id="rId10" Type="http://schemas.openxmlformats.org/officeDocument/2006/relationships/slideLayout" Target="../slideLayouts/slideLayout167.xml"/><Relationship Id="rId19" Type="http://schemas.openxmlformats.org/officeDocument/2006/relationships/slideLayout" Target="../slideLayouts/slideLayout176.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slideLayout" Target="../slideLayouts/slideLayout17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4"/>
          <p:cNvSpPr>
            <a:spLocks noGrp="1"/>
          </p:cNvSpPr>
          <p:nvPr>
            <p:ph type="sldNum" sz="quarter" idx="4"/>
          </p:nvPr>
        </p:nvSpPr>
        <p:spPr>
          <a:xfrm>
            <a:off x="11595101" y="6689365"/>
            <a:ext cx="566737" cy="137160"/>
          </a:xfrm>
          <a:prstGeom prst="rect">
            <a:avLst/>
          </a:prstGeom>
        </p:spPr>
        <p:txBody>
          <a:bodyPr vert="horz" lIns="91440" tIns="0" rIns="0" bIns="0" rtlCol="0" anchor="ctr"/>
          <a:lstStyle>
            <a:lvl1pPr algn="r">
              <a:defRPr lang="en-US" sz="900" b="0" kern="1200" smtClean="0">
                <a:gradFill>
                  <a:gsLst>
                    <a:gs pos="2239">
                      <a:schemeClr val="tx1"/>
                    </a:gs>
                    <a:gs pos="11940">
                      <a:schemeClr val="tx1"/>
                    </a:gs>
                  </a:gsLst>
                  <a:lin ang="5400000" scaled="0"/>
                </a:gradFill>
                <a:latin typeface="+mn-lt"/>
                <a:ea typeface="+mn-ea"/>
                <a:cs typeface="+mn-cs"/>
              </a:defRPr>
            </a:lvl1pPr>
          </a:lstStyle>
          <a:p>
            <a:fld id="{27258FFF-F925-446B-8502-81C933981705}" type="slidenum">
              <a:rPr lang="en-US" smtClean="0"/>
              <a:pPr/>
              <a:t>‹#›</a:t>
            </a:fld>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6" r:id="rId1"/>
    <p:sldLayoutId id="2147484271" r:id="rId2"/>
    <p:sldLayoutId id="2147484184" r:id="rId3"/>
    <p:sldLayoutId id="2147484167" r:id="rId4"/>
    <p:sldLayoutId id="2147484272" r:id="rId5"/>
    <p:sldLayoutId id="2147484273" r:id="rId6"/>
    <p:sldLayoutId id="2147484274" r:id="rId7"/>
    <p:sldLayoutId id="2147484275" r:id="rId8"/>
    <p:sldLayoutId id="2147484276" r:id="rId9"/>
    <p:sldLayoutId id="2147484277" r:id="rId10"/>
    <p:sldLayoutId id="2147484278" r:id="rId11"/>
    <p:sldLayoutId id="2147484279" r:id="rId12"/>
    <p:sldLayoutId id="2147484280" r:id="rId13"/>
    <p:sldLayoutId id="2147484281" r:id="rId14"/>
    <p:sldLayoutId id="2147484282" r:id="rId15"/>
    <p:sldLayoutId id="2147484599" r:id="rId16"/>
    <p:sldLayoutId id="2147484283" r:id="rId17"/>
    <p:sldLayoutId id="2147484284" r:id="rId18"/>
    <p:sldLayoutId id="2147484285" r:id="rId19"/>
    <p:sldLayoutId id="2147484286" r:id="rId20"/>
    <p:sldLayoutId id="2147484287" r:id="rId21"/>
    <p:sldLayoutId id="2147484288" r:id="rId22"/>
    <p:sldLayoutId id="2147484289" r:id="rId23"/>
    <p:sldLayoutId id="2147484290" r:id="rId24"/>
    <p:sldLayoutId id="2147484291" r:id="rId25"/>
    <p:sldLayoutId id="2147484292" r:id="rId26"/>
    <p:sldLayoutId id="2147484293" r:id="rId27"/>
  </p:sldLayoutIdLst>
  <p:transition>
    <p:fade/>
  </p:transition>
  <p:timing>
    <p:tnLst>
      <p:par>
        <p:cTn id="1" dur="indefinite" restart="never" nodeType="tmRoot"/>
      </p:par>
    </p:tnLst>
  </p:timing>
  <p:hf sldNum="0" hdr="0" dt="0"/>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5605757"/>
      </p:ext>
    </p:extLst>
  </p:cSld>
  <p:clrMap bg1="dk1" tx1="lt1" bg2="dk2" tx2="lt2" accent1="accent1" accent2="accent2" accent3="accent3" accent4="accent4" accent5="accent5" accent6="accent6" hlink="hlink" folHlink="folHlink"/>
  <p:sldLayoutIdLst>
    <p:sldLayoutId id="2147484463" r:id="rId1"/>
    <p:sldLayoutId id="2147484464" r:id="rId2"/>
    <p:sldLayoutId id="2147484465" r:id="rId3"/>
    <p:sldLayoutId id="2147484527" r:id="rId4"/>
    <p:sldLayoutId id="2147484466" r:id="rId5"/>
    <p:sldLayoutId id="2147484467" r:id="rId6"/>
    <p:sldLayoutId id="2147484468" r:id="rId7"/>
    <p:sldLayoutId id="2147484469" r:id="rId8"/>
    <p:sldLayoutId id="2147484470" r:id="rId9"/>
    <p:sldLayoutId id="2147484471" r:id="rId10"/>
    <p:sldLayoutId id="2147484472" r:id="rId11"/>
    <p:sldLayoutId id="2147484473" r:id="rId12"/>
    <p:sldLayoutId id="2147484474" r:id="rId13"/>
    <p:sldLayoutId id="2147484475" r:id="rId14"/>
    <p:sldLayoutId id="2147484476" r:id="rId15"/>
    <p:sldLayoutId id="2147484477" r:id="rId16"/>
    <p:sldLayoutId id="2147484478" r:id="rId17"/>
    <p:sldLayoutId id="2147484479" r:id="rId18"/>
    <p:sldLayoutId id="2147484480"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643474299"/>
      </p:ext>
    </p:extLst>
  </p:cSld>
  <p:clrMap bg1="dk1" tx1="lt1" bg2="dk2" tx2="lt2" accent1="accent1" accent2="accent2" accent3="accent3" accent4="accent4" accent5="accent5" accent6="accent6" hlink="hlink" folHlink="folHlink"/>
  <p:sldLayoutIdLst>
    <p:sldLayoutId id="2147484482" r:id="rId1"/>
    <p:sldLayoutId id="2147484483" r:id="rId2"/>
    <p:sldLayoutId id="2147484484" r:id="rId3"/>
    <p:sldLayoutId id="2147484528" r:id="rId4"/>
    <p:sldLayoutId id="2147484485" r:id="rId5"/>
    <p:sldLayoutId id="2147484486" r:id="rId6"/>
    <p:sldLayoutId id="2147484487" r:id="rId7"/>
    <p:sldLayoutId id="2147484488" r:id="rId8"/>
    <p:sldLayoutId id="2147484489" r:id="rId9"/>
    <p:sldLayoutId id="2147484490" r:id="rId10"/>
    <p:sldLayoutId id="2147484491" r:id="rId11"/>
    <p:sldLayoutId id="2147484492" r:id="rId12"/>
    <p:sldLayoutId id="2147484493" r:id="rId13"/>
    <p:sldLayoutId id="2147484494" r:id="rId14"/>
    <p:sldLayoutId id="2147484495" r:id="rId15"/>
    <p:sldLayoutId id="2147484496" r:id="rId16"/>
    <p:sldLayoutId id="2147484497" r:id="rId17"/>
    <p:sldLayoutId id="2147484498" r:id="rId18"/>
    <p:sldLayoutId id="2147484499"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8277598"/>
      </p:ext>
    </p:extLst>
  </p:cSld>
  <p:clrMap bg1="dk1" tx1="lt1" bg2="dk2" tx2="lt2" accent1="accent1" accent2="accent2" accent3="accent3" accent4="accent4" accent5="accent5" accent6="accent6" hlink="hlink" folHlink="folHlink"/>
  <p:sldLayoutIdLst>
    <p:sldLayoutId id="2147484501" r:id="rId1"/>
    <p:sldLayoutId id="2147484502" r:id="rId2"/>
    <p:sldLayoutId id="2147484503" r:id="rId3"/>
    <p:sldLayoutId id="2147484529" r:id="rId4"/>
    <p:sldLayoutId id="2147484504" r:id="rId5"/>
    <p:sldLayoutId id="2147484505" r:id="rId6"/>
    <p:sldLayoutId id="2147484506" r:id="rId7"/>
    <p:sldLayoutId id="2147484507" r:id="rId8"/>
    <p:sldLayoutId id="2147484508" r:id="rId9"/>
    <p:sldLayoutId id="2147484509" r:id="rId10"/>
    <p:sldLayoutId id="2147484510" r:id="rId11"/>
    <p:sldLayoutId id="2147484511" r:id="rId12"/>
    <p:sldLayoutId id="2147484512" r:id="rId13"/>
    <p:sldLayoutId id="2147484513" r:id="rId14"/>
    <p:sldLayoutId id="2147484514" r:id="rId15"/>
    <p:sldLayoutId id="2147484515" r:id="rId16"/>
    <p:sldLayoutId id="2147484516" r:id="rId17"/>
    <p:sldLayoutId id="2147484517" r:id="rId18"/>
    <p:sldLayoutId id="2147484518"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p:nvPicPr>
        <p:blipFill>
          <a:blip r:embed="rId37" cstate="email">
            <a:extLst>
              <a:ext uri="{28A0092B-C50C-407E-A947-70E740481C1C}">
                <a14:useLocalDpi xmlns:a14="http://schemas.microsoft.com/office/drawing/2010/main" val="0"/>
              </a:ext>
            </a:extLst>
          </a:blip>
          <a:stretch>
            <a:fillRect/>
          </a:stretch>
        </p:blipFill>
        <p:spPr>
          <a:xfrm rot="5400000">
            <a:off x="10532395" y="1944336"/>
            <a:ext cx="4298019" cy="409351"/>
          </a:xfrm>
          <a:prstGeom prst="rect">
            <a:avLst/>
          </a:prstGeom>
        </p:spPr>
      </p:pic>
    </p:spTree>
    <p:extLst>
      <p:ext uri="{BB962C8B-B14F-4D97-AF65-F5344CB8AC3E}">
        <p14:creationId xmlns:p14="http://schemas.microsoft.com/office/powerpoint/2010/main" val="1387866732"/>
      </p:ext>
    </p:extLst>
  </p:cSld>
  <p:clrMap bg1="dk1" tx1="lt1" bg2="dk2" tx2="lt2" accent1="accent1" accent2="accent2" accent3="accent3" accent4="accent4" accent5="accent5" accent6="accent6" hlink="hlink" folHlink="folHlink"/>
  <p:sldLayoutIdLst>
    <p:sldLayoutId id="2147484551" r:id="rId1"/>
    <p:sldLayoutId id="2147484552" r:id="rId2"/>
    <p:sldLayoutId id="2147484553" r:id="rId3"/>
    <p:sldLayoutId id="2147484554" r:id="rId4"/>
    <p:sldLayoutId id="2147484555" r:id="rId5"/>
    <p:sldLayoutId id="2147484556" r:id="rId6"/>
    <p:sldLayoutId id="2147484557" r:id="rId7"/>
    <p:sldLayoutId id="2147484558" r:id="rId8"/>
    <p:sldLayoutId id="2147484559" r:id="rId9"/>
    <p:sldLayoutId id="2147484560" r:id="rId10"/>
    <p:sldLayoutId id="2147484561" r:id="rId11"/>
    <p:sldLayoutId id="2147484562" r:id="rId12"/>
    <p:sldLayoutId id="2147484563" r:id="rId13"/>
    <p:sldLayoutId id="2147484564" r:id="rId14"/>
    <p:sldLayoutId id="2147484565" r:id="rId15"/>
    <p:sldLayoutId id="2147484566" r:id="rId16"/>
    <p:sldLayoutId id="2147484567" r:id="rId17"/>
    <p:sldLayoutId id="2147484568" r:id="rId18"/>
    <p:sldLayoutId id="2147484569" r:id="rId19"/>
    <p:sldLayoutId id="2147484570" r:id="rId20"/>
    <p:sldLayoutId id="2147484571" r:id="rId21"/>
    <p:sldLayoutId id="2147484572" r:id="rId22"/>
    <p:sldLayoutId id="2147484573" r:id="rId23"/>
    <p:sldLayoutId id="2147484574" r:id="rId24"/>
    <p:sldLayoutId id="2147484575" r:id="rId25"/>
    <p:sldLayoutId id="2147484576" r:id="rId26"/>
    <p:sldLayoutId id="2147484577" r:id="rId27"/>
    <p:sldLayoutId id="2147484578" r:id="rId28"/>
    <p:sldLayoutId id="2147484579" r:id="rId29"/>
    <p:sldLayoutId id="2147484580" r:id="rId30"/>
    <p:sldLayoutId id="2147484581" r:id="rId31"/>
    <p:sldLayoutId id="2147484582" r:id="rId32"/>
    <p:sldLayoutId id="2147484583" r:id="rId33"/>
    <p:sldLayoutId id="2147484584" r:id="rId34"/>
    <p:sldLayoutId id="2147484585" r:id="rId35"/>
  </p:sldLayoutIdLst>
  <p:transition>
    <p:fade/>
  </p:transition>
  <p:timing>
    <p:tnLst>
      <p:par>
        <p:cTn id="1" dur="indefinite" restart="never" nodeType="tmRoot"/>
      </p:par>
    </p:tnLst>
  </p:timing>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
          <a:schemeClr val="tx1"/>
        </a:buClr>
        <a:buSzPct val="100000"/>
        <a:buFontTx/>
        <a:buBlip>
          <a:blip r:embed="rId38"/>
        </a:buBlip>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
          <a:schemeClr val="tx1"/>
        </a:buClr>
        <a:buSzPct val="100000"/>
        <a:buFontTx/>
        <a:buBlip>
          <a:blip r:embed="rId38"/>
        </a:buBlip>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
          <a:schemeClr val="tx1"/>
        </a:buClr>
        <a:buSzPct val="100000"/>
        <a:buFontTx/>
        <a:buBlip>
          <a:blip r:embed="rId38"/>
        </a:buBlip>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43" y="295280"/>
            <a:ext cx="11888787"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1027" name="Text Placeholder 3"/>
          <p:cNvSpPr>
            <a:spLocks noGrp="1"/>
          </p:cNvSpPr>
          <p:nvPr>
            <p:ph type="body" idx="1"/>
          </p:nvPr>
        </p:nvSpPr>
        <p:spPr bwMode="auto">
          <a:xfrm>
            <a:off x="274643" y="1212855"/>
            <a:ext cx="11887200" cy="209232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FAA26D3D-D897-4be2-8F04-BA451C77F1D7}">
              <ma14:placeholderFlag xmlns:ma14="http://schemas.microsoft.com/office/mac/drawingml/2011/main" xmlns="" val="1"/>
            </a:ext>
          </a:extLst>
        </p:spPr>
        <p:txBody>
          <a:bodyPr vert="horz" wrap="square" lIns="182880" tIns="146304" rIns="182880" bIns="146304"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3" name="Footer Placeholder 2"/>
          <p:cNvSpPr>
            <a:spLocks noGrp="1"/>
          </p:cNvSpPr>
          <p:nvPr>
            <p:ph type="ftr" sz="quarter" idx="3"/>
          </p:nvPr>
        </p:nvSpPr>
        <p:spPr>
          <a:xfrm>
            <a:off x="457200" y="6565905"/>
            <a:ext cx="3937000" cy="136525"/>
          </a:xfrm>
          <a:prstGeom prst="rect">
            <a:avLst/>
          </a:prstGeom>
        </p:spPr>
        <p:txBody>
          <a:bodyPr vert="horz" lIns="0" tIns="0" rIns="91440" bIns="0" rtlCol="0" anchor="ctr"/>
          <a:lstStyle>
            <a:lvl1pPr marL="0" algn="l" defTabSz="932395" rtl="0" eaLnBrk="1" fontAlgn="auto" latinLnBrk="0" hangingPunct="1">
              <a:spcBef>
                <a:spcPts val="0"/>
              </a:spcBef>
              <a:spcAft>
                <a:spcPts val="0"/>
              </a:spcAft>
              <a:defRPr lang="en-US" sz="900" kern="1200">
                <a:solidFill>
                  <a:srgbClr val="505050"/>
                </a:solidFill>
                <a:latin typeface="+mn-lt"/>
                <a:ea typeface="+mn-ea"/>
                <a:cs typeface="+mn-cs"/>
              </a:defRPr>
            </a:lvl1pPr>
          </a:lstStyle>
          <a:p>
            <a:pPr>
              <a:defRPr/>
            </a:pPr>
            <a:r>
              <a:t>Microsoft Confidential</a:t>
            </a:r>
          </a:p>
        </p:txBody>
      </p:sp>
      <p:sp>
        <p:nvSpPr>
          <p:cNvPr id="5" name="Slide Number Placeholder 4"/>
          <p:cNvSpPr>
            <a:spLocks noGrp="1"/>
          </p:cNvSpPr>
          <p:nvPr>
            <p:ph type="sldNum" sz="quarter" idx="4"/>
          </p:nvPr>
        </p:nvSpPr>
        <p:spPr>
          <a:xfrm>
            <a:off x="11595105" y="6565905"/>
            <a:ext cx="566738" cy="136525"/>
          </a:xfrm>
          <a:prstGeom prst="rect">
            <a:avLst/>
          </a:prstGeom>
        </p:spPr>
        <p:txBody>
          <a:bodyPr vert="horz" wrap="square" lIns="91440" tIns="0" rIns="0" bIns="0" numCol="1" anchor="ctr" anchorCtr="0" compatLnSpc="1">
            <a:prstTxWarp prst="textNoShape">
              <a:avLst/>
            </a:prstTxWarp>
          </a:bodyPr>
          <a:lstStyle>
            <a:lvl1pPr algn="r">
              <a:defRPr sz="900">
                <a:solidFill>
                  <a:srgbClr val="505050"/>
                </a:solidFill>
              </a:defRPr>
            </a:lvl1pPr>
          </a:lstStyle>
          <a:p>
            <a:pPr defTabSz="931516" fontAlgn="base">
              <a:spcBef>
                <a:spcPct val="0"/>
              </a:spcBef>
              <a:spcAft>
                <a:spcPct val="0"/>
              </a:spcAft>
            </a:pPr>
            <a:fld id="{83758903-653A-7442-ACA2-36E6579F0BEB}" type="slidenum">
              <a:rPr lang="en-US" smtClean="0">
                <a:ea typeface="ＭＳ Ｐゴシック" charset="0"/>
              </a:rPr>
              <a:pPr defTabSz="931516" fontAlgn="base">
                <a:spcBef>
                  <a:spcPct val="0"/>
                </a:spcBef>
                <a:spcAft>
                  <a:spcPct val="0"/>
                </a:spcAft>
              </a:pPr>
              <a:t>‹#›</a:t>
            </a:fld>
            <a:endParaRPr lang="en-US">
              <a:ea typeface="ＭＳ Ｐゴシック" charset="0"/>
            </a:endParaRPr>
          </a:p>
        </p:txBody>
      </p:sp>
    </p:spTree>
    <p:extLst>
      <p:ext uri="{BB962C8B-B14F-4D97-AF65-F5344CB8AC3E}">
        <p14:creationId xmlns:p14="http://schemas.microsoft.com/office/powerpoint/2010/main" val="211126099"/>
      </p:ext>
    </p:extLst>
  </p:cSld>
  <p:clrMap bg1="lt1" tx1="dk1" bg2="lt2" tx2="dk2" accent1="accent1" accent2="accent2" accent3="accent3" accent4="accent4" accent5="accent5" accent6="accent6" hlink="hlink" folHlink="folHlink"/>
  <p:sldLayoutIdLst>
    <p:sldLayoutId id="2147484587" r:id="rId1"/>
    <p:sldLayoutId id="2147484588" r:id="rId2"/>
    <p:sldLayoutId id="2147484589" r:id="rId3"/>
    <p:sldLayoutId id="2147484590" r:id="rId4"/>
    <p:sldLayoutId id="2147484591" r:id="rId5"/>
    <p:sldLayoutId id="2147484592" r:id="rId6"/>
    <p:sldLayoutId id="2147484593" r:id="rId7"/>
    <p:sldLayoutId id="2147484594" r:id="rId8"/>
    <p:sldLayoutId id="2147484595" r:id="rId9"/>
    <p:sldLayoutId id="2147484596" r:id="rId10"/>
    <p:sldLayoutId id="2147484597" r:id="rId11"/>
    <p:sldLayoutId id="2147484598" r:id="rId12"/>
  </p:sldLayoutIdLst>
  <p:transition>
    <p:fade/>
  </p:transition>
  <p:timing>
    <p:tnLst>
      <p:par>
        <p:cTn id="1" dur="indefinite" restart="never" nodeType="tmRoot"/>
      </p:par>
    </p:tnLst>
  </p:timing>
  <p:txStyles>
    <p:titleStyle>
      <a:lvl1pPr algn="l" defTabSz="931516" rtl="0" eaLnBrk="0" fontAlgn="base" hangingPunct="0">
        <a:lnSpc>
          <a:spcPct val="90000"/>
        </a:lnSpc>
        <a:spcBef>
          <a:spcPct val="0"/>
        </a:spcBef>
        <a:spcAft>
          <a:spcPct val="0"/>
        </a:spcAft>
        <a:defRPr lang="en-US" sz="5398" kern="1200" spc="-102" dirty="0">
          <a:ln w="3175">
            <a:noFill/>
          </a:ln>
          <a:solidFill>
            <a:schemeClr val="tx2"/>
          </a:solidFill>
          <a:latin typeface="+mj-lt"/>
          <a:ea typeface="ＭＳ Ｐゴシック" charset="0"/>
          <a:cs typeface="Segoe UI" pitchFamily="34" charset="0"/>
        </a:defRPr>
      </a:lvl1pPr>
      <a:lvl2pPr algn="l" defTabSz="931516" rtl="0" eaLnBrk="0" fontAlgn="base" hangingPunct="0">
        <a:lnSpc>
          <a:spcPct val="90000"/>
        </a:lnSpc>
        <a:spcBef>
          <a:spcPct val="0"/>
        </a:spcBef>
        <a:spcAft>
          <a:spcPct val="0"/>
        </a:spcAft>
        <a:defRPr sz="5398">
          <a:solidFill>
            <a:schemeClr val="tx2"/>
          </a:solidFill>
          <a:latin typeface="Segoe UI Light" charset="0"/>
          <a:ea typeface="ＭＳ Ｐゴシック" charset="0"/>
          <a:cs typeface="Segoe UI" charset="0"/>
        </a:defRPr>
      </a:lvl2pPr>
      <a:lvl3pPr algn="l" defTabSz="931516" rtl="0" eaLnBrk="0" fontAlgn="base" hangingPunct="0">
        <a:lnSpc>
          <a:spcPct val="90000"/>
        </a:lnSpc>
        <a:spcBef>
          <a:spcPct val="0"/>
        </a:spcBef>
        <a:spcAft>
          <a:spcPct val="0"/>
        </a:spcAft>
        <a:defRPr sz="5398">
          <a:solidFill>
            <a:schemeClr val="tx2"/>
          </a:solidFill>
          <a:latin typeface="Segoe UI Light" charset="0"/>
          <a:ea typeface="ＭＳ Ｐゴシック" charset="0"/>
          <a:cs typeface="Segoe UI" charset="0"/>
        </a:defRPr>
      </a:lvl3pPr>
      <a:lvl4pPr algn="l" defTabSz="931516" rtl="0" eaLnBrk="0" fontAlgn="base" hangingPunct="0">
        <a:lnSpc>
          <a:spcPct val="90000"/>
        </a:lnSpc>
        <a:spcBef>
          <a:spcPct val="0"/>
        </a:spcBef>
        <a:spcAft>
          <a:spcPct val="0"/>
        </a:spcAft>
        <a:defRPr sz="5398">
          <a:solidFill>
            <a:schemeClr val="tx2"/>
          </a:solidFill>
          <a:latin typeface="Segoe UI Light" charset="0"/>
          <a:ea typeface="ＭＳ Ｐゴシック" charset="0"/>
          <a:cs typeface="Segoe UI" charset="0"/>
        </a:defRPr>
      </a:lvl4pPr>
      <a:lvl5pPr algn="l" defTabSz="931516" rtl="0" eaLnBrk="0" fontAlgn="base" hangingPunct="0">
        <a:lnSpc>
          <a:spcPct val="90000"/>
        </a:lnSpc>
        <a:spcBef>
          <a:spcPct val="0"/>
        </a:spcBef>
        <a:spcAft>
          <a:spcPct val="0"/>
        </a:spcAft>
        <a:defRPr sz="5398">
          <a:solidFill>
            <a:schemeClr val="tx2"/>
          </a:solidFill>
          <a:latin typeface="Segoe UI Light" charset="0"/>
          <a:ea typeface="ＭＳ Ｐゴシック" charset="0"/>
          <a:cs typeface="Segoe UI" charset="0"/>
        </a:defRPr>
      </a:lvl5pPr>
      <a:lvl6pPr marL="457029" algn="l" defTabSz="931516" rtl="0" fontAlgn="base">
        <a:lnSpc>
          <a:spcPct val="90000"/>
        </a:lnSpc>
        <a:spcBef>
          <a:spcPct val="0"/>
        </a:spcBef>
        <a:spcAft>
          <a:spcPct val="0"/>
        </a:spcAft>
        <a:defRPr sz="5398">
          <a:solidFill>
            <a:schemeClr val="tx2"/>
          </a:solidFill>
          <a:latin typeface="Segoe UI Light" charset="0"/>
          <a:ea typeface="ＭＳ Ｐゴシック" charset="0"/>
          <a:cs typeface="Segoe UI" charset="0"/>
        </a:defRPr>
      </a:lvl6pPr>
      <a:lvl7pPr marL="914060" algn="l" defTabSz="931516" rtl="0" fontAlgn="base">
        <a:lnSpc>
          <a:spcPct val="90000"/>
        </a:lnSpc>
        <a:spcBef>
          <a:spcPct val="0"/>
        </a:spcBef>
        <a:spcAft>
          <a:spcPct val="0"/>
        </a:spcAft>
        <a:defRPr sz="5398">
          <a:solidFill>
            <a:schemeClr val="tx2"/>
          </a:solidFill>
          <a:latin typeface="Segoe UI Light" charset="0"/>
          <a:ea typeface="ＭＳ Ｐゴシック" charset="0"/>
          <a:cs typeface="Segoe UI" charset="0"/>
        </a:defRPr>
      </a:lvl7pPr>
      <a:lvl8pPr marL="1371088" algn="l" defTabSz="931516" rtl="0" fontAlgn="base">
        <a:lnSpc>
          <a:spcPct val="90000"/>
        </a:lnSpc>
        <a:spcBef>
          <a:spcPct val="0"/>
        </a:spcBef>
        <a:spcAft>
          <a:spcPct val="0"/>
        </a:spcAft>
        <a:defRPr sz="5398">
          <a:solidFill>
            <a:schemeClr val="tx2"/>
          </a:solidFill>
          <a:latin typeface="Segoe UI Light" charset="0"/>
          <a:ea typeface="ＭＳ Ｐゴシック" charset="0"/>
          <a:cs typeface="Segoe UI" charset="0"/>
        </a:defRPr>
      </a:lvl8pPr>
      <a:lvl9pPr marL="1828120" algn="l" defTabSz="931516" rtl="0" fontAlgn="base">
        <a:lnSpc>
          <a:spcPct val="90000"/>
        </a:lnSpc>
        <a:spcBef>
          <a:spcPct val="0"/>
        </a:spcBef>
        <a:spcAft>
          <a:spcPct val="0"/>
        </a:spcAft>
        <a:defRPr sz="5398">
          <a:solidFill>
            <a:schemeClr val="tx2"/>
          </a:solidFill>
          <a:latin typeface="Segoe UI Light" charset="0"/>
          <a:ea typeface="ＭＳ Ｐゴシック" charset="0"/>
          <a:cs typeface="Segoe UI" charset="0"/>
        </a:defRPr>
      </a:lvl9pPr>
    </p:titleStyle>
    <p:bodyStyle>
      <a:lvl1pPr marL="342772" indent="-342772" algn="l" defTabSz="931516" rtl="0" eaLnBrk="0" fontAlgn="base" hangingPunct="0">
        <a:lnSpc>
          <a:spcPct val="90000"/>
        </a:lnSpc>
        <a:spcBef>
          <a:spcPct val="20000"/>
        </a:spcBef>
        <a:spcAft>
          <a:spcPct val="0"/>
        </a:spcAft>
        <a:buSzPct val="90000"/>
        <a:buFont typeface="Arial" charset="0"/>
        <a:buChar char="•"/>
        <a:defRPr sz="3998" kern="1200">
          <a:solidFill>
            <a:schemeClr val="tx2"/>
          </a:solidFill>
          <a:latin typeface="+mj-lt"/>
          <a:ea typeface="ＭＳ Ｐゴシック" charset="0"/>
          <a:cs typeface="ＭＳ Ｐゴシック" charset="0"/>
        </a:defRPr>
      </a:lvl1pPr>
      <a:lvl2pPr marL="583983" indent="-241209" algn="l" defTabSz="931516" rtl="0" eaLnBrk="0" fontAlgn="base" hangingPunct="0">
        <a:lnSpc>
          <a:spcPct val="90000"/>
        </a:lnSpc>
        <a:spcBef>
          <a:spcPct val="20000"/>
        </a:spcBef>
        <a:spcAft>
          <a:spcPct val="0"/>
        </a:spcAft>
        <a:buSzPct val="90000"/>
        <a:buFont typeface="Arial" charset="0"/>
        <a:buChar char="•"/>
        <a:defRPr sz="2400" kern="1200">
          <a:solidFill>
            <a:schemeClr val="tx2"/>
          </a:solidFill>
          <a:latin typeface="+mn-lt"/>
          <a:ea typeface="ＭＳ Ｐゴシック" charset="0"/>
          <a:cs typeface="+mn-cs"/>
        </a:defRPr>
      </a:lvl2pPr>
      <a:lvl3pPr marL="799803" indent="-228516" algn="l" defTabSz="931516" rtl="0" eaLnBrk="0" fontAlgn="base" hangingPunct="0">
        <a:lnSpc>
          <a:spcPct val="90000"/>
        </a:lnSpc>
        <a:spcBef>
          <a:spcPct val="20000"/>
        </a:spcBef>
        <a:spcAft>
          <a:spcPct val="0"/>
        </a:spcAft>
        <a:buSzPct val="90000"/>
        <a:buFont typeface="Arial" charset="0"/>
        <a:buChar char="•"/>
        <a:defRPr sz="2000" kern="1200">
          <a:solidFill>
            <a:schemeClr val="tx2"/>
          </a:solidFill>
          <a:latin typeface="+mn-lt"/>
          <a:ea typeface="ＭＳ Ｐゴシック" charset="0"/>
          <a:cs typeface="+mn-cs"/>
        </a:defRPr>
      </a:lvl3pPr>
      <a:lvl4pPr marL="1028317" indent="-228516" algn="l" defTabSz="931516" rtl="0" eaLnBrk="0" fontAlgn="base" hangingPunct="0">
        <a:lnSpc>
          <a:spcPct val="90000"/>
        </a:lnSpc>
        <a:spcBef>
          <a:spcPct val="20000"/>
        </a:spcBef>
        <a:spcAft>
          <a:spcPct val="0"/>
        </a:spcAft>
        <a:buSzPct val="90000"/>
        <a:buFont typeface="Arial" charset="0"/>
        <a:buChar char="•"/>
        <a:defRPr kern="1200">
          <a:solidFill>
            <a:schemeClr val="tx2"/>
          </a:solidFill>
          <a:latin typeface="+mn-lt"/>
          <a:ea typeface="ＭＳ Ｐゴシック" charset="0"/>
          <a:cs typeface="+mn-cs"/>
        </a:defRPr>
      </a:lvl4pPr>
      <a:lvl5pPr marL="1256832" indent="-228516" algn="l" defTabSz="931516" rtl="0" eaLnBrk="0" fontAlgn="base" hangingPunct="0">
        <a:lnSpc>
          <a:spcPct val="90000"/>
        </a:lnSpc>
        <a:spcBef>
          <a:spcPct val="20000"/>
        </a:spcBef>
        <a:spcAft>
          <a:spcPct val="0"/>
        </a:spcAft>
        <a:buSzPct val="90000"/>
        <a:buFont typeface="Arial" charset="0"/>
        <a:buChar char="•"/>
        <a:defRPr kern="1200">
          <a:solidFill>
            <a:schemeClr val="tx2"/>
          </a:solidFill>
          <a:latin typeface="+mn-lt"/>
          <a:ea typeface="ＭＳ Ｐゴシック" charset="0"/>
          <a:cs typeface="+mn-cs"/>
        </a:defRPr>
      </a:lvl5pPr>
      <a:lvl6pPr marL="2564086"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84"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81"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81" indent="-233099" algn="l" defTabSz="932395"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95" rtl="0" eaLnBrk="1" latinLnBrk="0" hangingPunct="1">
        <a:defRPr sz="1800" kern="1200">
          <a:solidFill>
            <a:schemeClr val="tx1"/>
          </a:solidFill>
          <a:latin typeface="+mn-lt"/>
          <a:ea typeface="+mn-ea"/>
          <a:cs typeface="+mn-cs"/>
        </a:defRPr>
      </a:lvl1pPr>
      <a:lvl2pPr marL="466197" algn="l" defTabSz="932395" rtl="0" eaLnBrk="1" latinLnBrk="0" hangingPunct="1">
        <a:defRPr sz="1800" kern="1200">
          <a:solidFill>
            <a:schemeClr val="tx1"/>
          </a:solidFill>
          <a:latin typeface="+mn-lt"/>
          <a:ea typeface="+mn-ea"/>
          <a:cs typeface="+mn-cs"/>
        </a:defRPr>
      </a:lvl2pPr>
      <a:lvl3pPr marL="932395" algn="l" defTabSz="932395" rtl="0" eaLnBrk="1" latinLnBrk="0" hangingPunct="1">
        <a:defRPr sz="1800" kern="1200">
          <a:solidFill>
            <a:schemeClr val="tx1"/>
          </a:solidFill>
          <a:latin typeface="+mn-lt"/>
          <a:ea typeface="+mn-ea"/>
          <a:cs typeface="+mn-cs"/>
        </a:defRPr>
      </a:lvl3pPr>
      <a:lvl4pPr marL="1398592" algn="l" defTabSz="932395" rtl="0" eaLnBrk="1" latinLnBrk="0" hangingPunct="1">
        <a:defRPr sz="1800" kern="1200">
          <a:solidFill>
            <a:schemeClr val="tx1"/>
          </a:solidFill>
          <a:latin typeface="+mn-lt"/>
          <a:ea typeface="+mn-ea"/>
          <a:cs typeface="+mn-cs"/>
        </a:defRPr>
      </a:lvl4pPr>
      <a:lvl5pPr marL="1864790" algn="l" defTabSz="932395" rtl="0" eaLnBrk="1" latinLnBrk="0" hangingPunct="1">
        <a:defRPr sz="1800" kern="1200">
          <a:solidFill>
            <a:schemeClr val="tx1"/>
          </a:solidFill>
          <a:latin typeface="+mn-lt"/>
          <a:ea typeface="+mn-ea"/>
          <a:cs typeface="+mn-cs"/>
        </a:defRPr>
      </a:lvl5pPr>
      <a:lvl6pPr marL="2330989" algn="l" defTabSz="932395" rtl="0" eaLnBrk="1" latinLnBrk="0" hangingPunct="1">
        <a:defRPr sz="1800" kern="1200">
          <a:solidFill>
            <a:schemeClr val="tx1"/>
          </a:solidFill>
          <a:latin typeface="+mn-lt"/>
          <a:ea typeface="+mn-ea"/>
          <a:cs typeface="+mn-cs"/>
        </a:defRPr>
      </a:lvl6pPr>
      <a:lvl7pPr marL="2797185" algn="l" defTabSz="932395" rtl="0" eaLnBrk="1" latinLnBrk="0" hangingPunct="1">
        <a:defRPr sz="1800" kern="1200">
          <a:solidFill>
            <a:schemeClr val="tx1"/>
          </a:solidFill>
          <a:latin typeface="+mn-lt"/>
          <a:ea typeface="+mn-ea"/>
          <a:cs typeface="+mn-cs"/>
        </a:defRPr>
      </a:lvl7pPr>
      <a:lvl8pPr marL="3263382" algn="l" defTabSz="932395" rtl="0" eaLnBrk="1" latinLnBrk="0" hangingPunct="1">
        <a:defRPr sz="1800" kern="1200">
          <a:solidFill>
            <a:schemeClr val="tx1"/>
          </a:solidFill>
          <a:latin typeface="+mn-lt"/>
          <a:ea typeface="+mn-ea"/>
          <a:cs typeface="+mn-cs"/>
        </a:defRPr>
      </a:lvl8pPr>
      <a:lvl9pPr marL="3729582" algn="l" defTabSz="932395"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2203">
          <p15:clr>
            <a:srgbClr val="F26B43"/>
          </p15:clr>
        </p15:guide>
        <p15:guide id="2" orient="horz" pos="187">
          <p15:clr>
            <a:srgbClr val="F26B43"/>
          </p15:clr>
        </p15:guide>
        <p15:guide id="3" orient="horz" pos="763">
          <p15:clr>
            <a:srgbClr val="F26B43"/>
          </p15:clr>
        </p15:guide>
        <p15:guide id="4" orient="horz" pos="1339">
          <p15:clr>
            <a:srgbClr val="F26B43"/>
          </p15:clr>
        </p15:guide>
        <p15:guide id="5" orient="horz" pos="1915">
          <p15:clr>
            <a:srgbClr val="F26B43"/>
          </p15:clr>
        </p15:guide>
        <p15:guide id="6" orient="horz" pos="2491">
          <p15:clr>
            <a:srgbClr val="F26B43"/>
          </p15:clr>
        </p15:guide>
        <p15:guide id="7" orient="horz" pos="3067">
          <p15:clr>
            <a:srgbClr val="F26B43"/>
          </p15:clr>
        </p15:guide>
        <p15:guide id="8" orient="horz" pos="3643">
          <p15:clr>
            <a:srgbClr val="F26B43"/>
          </p15:clr>
        </p15:guide>
        <p15:guide id="9" orient="horz" pos="4219">
          <p15:clr>
            <a:srgbClr val="F26B43"/>
          </p15:clr>
        </p15:guide>
        <p15:guide id="10" pos="3917">
          <p15:clr>
            <a:srgbClr val="F26B43"/>
          </p15:clr>
        </p15:guide>
        <p15:guide id="11" pos="173">
          <p15:clr>
            <a:srgbClr val="F26B43"/>
          </p15:clr>
        </p15:guide>
        <p15:guide id="12" pos="749">
          <p15:clr>
            <a:srgbClr val="F26B43"/>
          </p15:clr>
        </p15:guide>
        <p15:guide id="13" pos="1325">
          <p15:clr>
            <a:srgbClr val="F26B43"/>
          </p15:clr>
        </p15:guide>
        <p15:guide id="14" pos="1901">
          <p15:clr>
            <a:srgbClr val="F26B43"/>
          </p15:clr>
        </p15:guide>
        <p15:guide id="15" pos="2477">
          <p15:clr>
            <a:srgbClr val="F26B43"/>
          </p15:clr>
        </p15:guide>
        <p15:guide id="16" pos="3053">
          <p15:clr>
            <a:srgbClr val="F26B43"/>
          </p15:clr>
        </p15:guide>
        <p15:guide id="17" pos="3629">
          <p15:clr>
            <a:srgbClr val="F26B43"/>
          </p15:clr>
        </p15:guide>
        <p15:guide id="18" pos="4205">
          <p15:clr>
            <a:srgbClr val="F26B43"/>
          </p15:clr>
        </p15:guide>
        <p15:guide id="19" pos="4781">
          <p15:clr>
            <a:srgbClr val="F26B43"/>
          </p15:clr>
        </p15:guide>
        <p15:guide id="20" pos="5357">
          <p15:clr>
            <a:srgbClr val="F26B43"/>
          </p15:clr>
        </p15:guide>
        <p15:guide id="21" pos="5933">
          <p15:clr>
            <a:srgbClr val="F26B43"/>
          </p15:clr>
        </p15:guide>
        <p15:guide id="22" pos="6509">
          <p15:clr>
            <a:srgbClr val="F26B43"/>
          </p15:clr>
        </p15:guide>
        <p15:guide id="23" pos="7085">
          <p15:clr>
            <a:srgbClr val="F26B43"/>
          </p15:clr>
        </p15:guide>
        <p15:guide id="24" pos="7661">
          <p15:clr>
            <a:srgbClr val="F26B43"/>
          </p15:clr>
        </p15:guide>
      </p15:sldGuideLst>
    </p:ext>
  </p:extLst>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9"/>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2"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4"/>
          <p:cNvSpPr>
            <a:spLocks noGrp="1"/>
          </p:cNvSpPr>
          <p:nvPr>
            <p:ph type="sldNum" sz="quarter" idx="4"/>
          </p:nvPr>
        </p:nvSpPr>
        <p:spPr>
          <a:xfrm>
            <a:off x="11595101" y="6689365"/>
            <a:ext cx="566737" cy="137160"/>
          </a:xfrm>
          <a:prstGeom prst="rect">
            <a:avLst/>
          </a:prstGeom>
        </p:spPr>
        <p:txBody>
          <a:bodyPr vert="horz" lIns="91440" tIns="0" rIns="0" bIns="0" rtlCol="0" anchor="ctr"/>
          <a:lstStyle>
            <a:lvl1pPr algn="r">
              <a:defRPr lang="en-US" sz="900" b="0" kern="1200" smtClean="0">
                <a:gradFill>
                  <a:gsLst>
                    <a:gs pos="2239">
                      <a:schemeClr val="tx1"/>
                    </a:gs>
                    <a:gs pos="11940">
                      <a:schemeClr val="tx1"/>
                    </a:gs>
                  </a:gsLst>
                  <a:lin ang="5400000" scaled="0"/>
                </a:gradFill>
                <a:latin typeface="+mn-lt"/>
                <a:ea typeface="+mn-ea"/>
                <a:cs typeface="+mn-cs"/>
              </a:defRPr>
            </a:lvl1pPr>
          </a:lstStyle>
          <a:p>
            <a:pPr defTabSz="932384"/>
            <a:fld id="{27258FFF-F925-446B-8502-81C933981705}" type="slidenum">
              <a:rPr lang="en-US" smtClean="0">
                <a:gradFill>
                  <a:gsLst>
                    <a:gs pos="2239">
                      <a:srgbClr val="505050"/>
                    </a:gs>
                    <a:gs pos="11940">
                      <a:srgbClr val="505050"/>
                    </a:gs>
                  </a:gsLst>
                  <a:lin ang="5400000" scaled="0"/>
                </a:gradFill>
              </a:rPr>
              <a:pPr defTabSz="932384"/>
              <a:t>‹#›</a:t>
            </a:fld>
            <a:endParaRPr lang="en-US" dirty="0">
              <a:gradFill>
                <a:gsLst>
                  <a:gs pos="2239">
                    <a:srgbClr val="505050"/>
                  </a:gs>
                  <a:gs pos="11940">
                    <a:srgbClr val="505050"/>
                  </a:gs>
                </a:gsLst>
                <a:lin ang="5400000" scaled="0"/>
              </a:gradFill>
            </a:endParaRPr>
          </a:p>
        </p:txBody>
      </p:sp>
    </p:spTree>
    <p:extLst>
      <p:ext uri="{BB962C8B-B14F-4D97-AF65-F5344CB8AC3E}">
        <p14:creationId xmlns:p14="http://schemas.microsoft.com/office/powerpoint/2010/main" val="3586909199"/>
      </p:ext>
    </p:extLst>
  </p:cSld>
  <p:clrMap bg1="lt1" tx1="dk1" bg2="lt2" tx2="dk2" accent1="accent1" accent2="accent2" accent3="accent3" accent4="accent4" accent5="accent5" accent6="accent6" hlink="hlink" folHlink="folHlink"/>
  <p:sldLayoutIdLst>
    <p:sldLayoutId id="2147484601" r:id="rId1"/>
    <p:sldLayoutId id="2147484602" r:id="rId2"/>
    <p:sldLayoutId id="2147484603" r:id="rId3"/>
    <p:sldLayoutId id="2147484604" r:id="rId4"/>
    <p:sldLayoutId id="2147484605" r:id="rId5"/>
    <p:sldLayoutId id="2147484606" r:id="rId6"/>
    <p:sldLayoutId id="2147484607" r:id="rId7"/>
    <p:sldLayoutId id="2147484608" r:id="rId8"/>
    <p:sldLayoutId id="2147484609" r:id="rId9"/>
    <p:sldLayoutId id="2147484610" r:id="rId10"/>
    <p:sldLayoutId id="2147484611" r:id="rId11"/>
    <p:sldLayoutId id="2147484612" r:id="rId12"/>
    <p:sldLayoutId id="2147484613" r:id="rId13"/>
    <p:sldLayoutId id="2147484614" r:id="rId14"/>
    <p:sldLayoutId id="2147484615" r:id="rId15"/>
    <p:sldLayoutId id="2147484616" r:id="rId16"/>
    <p:sldLayoutId id="2147484617" r:id="rId17"/>
    <p:sldLayoutId id="2147484618" r:id="rId18"/>
    <p:sldLayoutId id="2147484619" r:id="rId19"/>
    <p:sldLayoutId id="2147484620" r:id="rId20"/>
    <p:sldLayoutId id="2147484621" r:id="rId21"/>
    <p:sldLayoutId id="2147484622" r:id="rId22"/>
    <p:sldLayoutId id="2147484623" r:id="rId23"/>
    <p:sldLayoutId id="2147484624" r:id="rId24"/>
    <p:sldLayoutId id="2147484625" r:id="rId25"/>
    <p:sldLayoutId id="2147484626" r:id="rId26"/>
  </p:sldLayoutIdLst>
  <p:transition>
    <p:fade/>
  </p:transition>
  <p:timing>
    <p:tnLst>
      <p:par>
        <p:cTn id="1" dur="indefinite" restart="never" nodeType="tmRoot"/>
      </p:par>
    </p:tnLst>
  </p:timing>
  <p:hf sldNum="0" hdr="0" dt="0"/>
  <p:txStyles>
    <p:titleStyle>
      <a:lvl1pPr algn="l" defTabSz="932384" rtl="0" eaLnBrk="1" latinLnBrk="0" hangingPunct="1">
        <a:lnSpc>
          <a:spcPct val="90000"/>
        </a:lnSpc>
        <a:spcBef>
          <a:spcPct val="0"/>
        </a:spcBef>
        <a:buNone/>
        <a:defRPr lang="en-US" sz="5398"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768" marR="0" indent="-342768" algn="l" defTabSz="932384" rtl="0" eaLnBrk="1" fontAlgn="auto" latinLnBrk="0" hangingPunct="1">
        <a:lnSpc>
          <a:spcPct val="90000"/>
        </a:lnSpc>
        <a:spcBef>
          <a:spcPct val="20000"/>
        </a:spcBef>
        <a:spcAft>
          <a:spcPts val="0"/>
        </a:spcAft>
        <a:buClrTx/>
        <a:buSzPct val="90000"/>
        <a:buFont typeface="Arial" pitchFamily="34" charset="0"/>
        <a:buChar char="•"/>
        <a:tabLst/>
        <a:defRPr sz="3998" kern="1200" spc="0" baseline="0">
          <a:gradFill>
            <a:gsLst>
              <a:gs pos="1250">
                <a:schemeClr val="tx1"/>
              </a:gs>
              <a:gs pos="100000">
                <a:schemeClr val="tx1"/>
              </a:gs>
            </a:gsLst>
            <a:lin ang="5400000" scaled="0"/>
          </a:gradFill>
          <a:latin typeface="+mj-lt"/>
          <a:ea typeface="+mn-ea"/>
          <a:cs typeface="+mn-cs"/>
        </a:defRPr>
      </a:lvl1pPr>
      <a:lvl2pPr marL="583975" marR="0" indent="-241206" algn="l" defTabSz="93238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792" marR="0" indent="-228513" algn="l" defTabSz="93238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305" marR="0" indent="-228513" algn="l" defTabSz="93238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6817" marR="0" indent="-228513" algn="l" defTabSz="93238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055"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248"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441"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2633" indent="-233096" algn="l" defTabSz="93238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384" rtl="0" eaLnBrk="1" latinLnBrk="0" hangingPunct="1">
        <a:defRPr sz="1800" kern="1200">
          <a:solidFill>
            <a:schemeClr val="tx1"/>
          </a:solidFill>
          <a:latin typeface="+mn-lt"/>
          <a:ea typeface="+mn-ea"/>
          <a:cs typeface="+mn-cs"/>
        </a:defRPr>
      </a:lvl1pPr>
      <a:lvl2pPr marL="466191" algn="l" defTabSz="932384" rtl="0" eaLnBrk="1" latinLnBrk="0" hangingPunct="1">
        <a:defRPr sz="1800" kern="1200">
          <a:solidFill>
            <a:schemeClr val="tx1"/>
          </a:solidFill>
          <a:latin typeface="+mn-lt"/>
          <a:ea typeface="+mn-ea"/>
          <a:cs typeface="+mn-cs"/>
        </a:defRPr>
      </a:lvl2pPr>
      <a:lvl3pPr marL="932384" algn="l" defTabSz="932384" rtl="0" eaLnBrk="1" latinLnBrk="0" hangingPunct="1">
        <a:defRPr sz="1800" kern="1200">
          <a:solidFill>
            <a:schemeClr val="tx1"/>
          </a:solidFill>
          <a:latin typeface="+mn-lt"/>
          <a:ea typeface="+mn-ea"/>
          <a:cs typeface="+mn-cs"/>
        </a:defRPr>
      </a:lvl3pPr>
      <a:lvl4pPr marL="1398576" algn="l" defTabSz="932384" rtl="0" eaLnBrk="1" latinLnBrk="0" hangingPunct="1">
        <a:defRPr sz="1800" kern="1200">
          <a:solidFill>
            <a:schemeClr val="tx1"/>
          </a:solidFill>
          <a:latin typeface="+mn-lt"/>
          <a:ea typeface="+mn-ea"/>
          <a:cs typeface="+mn-cs"/>
        </a:defRPr>
      </a:lvl4pPr>
      <a:lvl5pPr marL="1864768" algn="l" defTabSz="932384" rtl="0" eaLnBrk="1" latinLnBrk="0" hangingPunct="1">
        <a:defRPr sz="1800" kern="1200">
          <a:solidFill>
            <a:schemeClr val="tx1"/>
          </a:solidFill>
          <a:latin typeface="+mn-lt"/>
          <a:ea typeface="+mn-ea"/>
          <a:cs typeface="+mn-cs"/>
        </a:defRPr>
      </a:lvl5pPr>
      <a:lvl6pPr marL="2330960" algn="l" defTabSz="932384" rtl="0" eaLnBrk="1" latinLnBrk="0" hangingPunct="1">
        <a:defRPr sz="1800" kern="1200">
          <a:solidFill>
            <a:schemeClr val="tx1"/>
          </a:solidFill>
          <a:latin typeface="+mn-lt"/>
          <a:ea typeface="+mn-ea"/>
          <a:cs typeface="+mn-cs"/>
        </a:defRPr>
      </a:lvl6pPr>
      <a:lvl7pPr marL="2797152" algn="l" defTabSz="932384" rtl="0" eaLnBrk="1" latinLnBrk="0" hangingPunct="1">
        <a:defRPr sz="1800" kern="1200">
          <a:solidFill>
            <a:schemeClr val="tx1"/>
          </a:solidFill>
          <a:latin typeface="+mn-lt"/>
          <a:ea typeface="+mn-ea"/>
          <a:cs typeface="+mn-cs"/>
        </a:defRPr>
      </a:lvl7pPr>
      <a:lvl8pPr marL="3263343" algn="l" defTabSz="932384" rtl="0" eaLnBrk="1" latinLnBrk="0" hangingPunct="1">
        <a:defRPr sz="1800" kern="1200">
          <a:solidFill>
            <a:schemeClr val="tx1"/>
          </a:solidFill>
          <a:latin typeface="+mn-lt"/>
          <a:ea typeface="+mn-ea"/>
          <a:cs typeface="+mn-cs"/>
        </a:defRPr>
      </a:lvl8pPr>
      <a:lvl9pPr marL="3729537" algn="l" defTabSz="93238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1" y="296898"/>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1"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32485777"/>
      </p:ext>
    </p:extLst>
  </p:cSld>
  <p:clrMap bg1="dk1" tx1="lt1" bg2="dk2" tx2="lt2" accent1="accent1" accent2="accent2" accent3="accent3" accent4="accent4" accent5="accent5" accent6="accent6" hlink="hlink" folHlink="folHlink"/>
  <p:sldLayoutIdLst>
    <p:sldLayoutId id="2147484628" r:id="rId1"/>
    <p:sldLayoutId id="2147484629" r:id="rId2"/>
    <p:sldLayoutId id="2147484630" r:id="rId3"/>
    <p:sldLayoutId id="2147484631" r:id="rId4"/>
    <p:sldLayoutId id="2147484632" r:id="rId5"/>
  </p:sldLayoutIdLst>
  <p:transition>
    <p:fade/>
  </p:transition>
  <p:timing>
    <p:tnLst>
      <p:par>
        <p:cTn id="1" dur="indefinite" restart="never" nodeType="tmRoot"/>
      </p:par>
    </p:tnLst>
  </p:timing>
  <p:hf sldNum="0" hdr="0" dt="0"/>
  <p:txStyles>
    <p:titleStyle>
      <a:lvl1pPr algn="l" defTabSz="932563" rtl="0" eaLnBrk="1" latinLnBrk="0" hangingPunct="1">
        <a:lnSpc>
          <a:spcPct val="90000"/>
        </a:lnSpc>
        <a:spcBef>
          <a:spcPct val="0"/>
        </a:spcBef>
        <a:buNone/>
        <a:defRPr lang="en-US" sz="5399"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834" marR="0" indent="-342834" algn="l" defTabSz="932563" rtl="0" eaLnBrk="1" fontAlgn="auto" latinLnBrk="0" hangingPunct="1">
        <a:lnSpc>
          <a:spcPct val="90000"/>
        </a:lnSpc>
        <a:spcBef>
          <a:spcPct val="20000"/>
        </a:spcBef>
        <a:spcAft>
          <a:spcPts val="0"/>
        </a:spcAft>
        <a:buClrTx/>
        <a:buSzPct val="90000"/>
        <a:buFont typeface="Arial" pitchFamily="34" charset="0"/>
        <a:buChar char="•"/>
        <a:tabLst/>
        <a:defRPr sz="3999" kern="1200" spc="0" baseline="0">
          <a:gradFill>
            <a:gsLst>
              <a:gs pos="1250">
                <a:schemeClr val="tx1"/>
              </a:gs>
              <a:gs pos="100000">
                <a:schemeClr val="tx1"/>
              </a:gs>
            </a:gsLst>
            <a:lin ang="5400000" scaled="0"/>
          </a:gradFill>
          <a:latin typeface="+mj-lt"/>
          <a:ea typeface="+mn-ea"/>
          <a:cs typeface="+mn-cs"/>
        </a:defRPr>
      </a:lvl1pPr>
      <a:lvl2pPr marL="584088" marR="0" indent="-241253"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99946"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503"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058" marR="0" indent="-228557" algn="l" defTabSz="9325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51518908"/>
      </p:ext>
    </p:extLst>
  </p:cSld>
  <p:clrMap bg1="dk1" tx1="lt1" bg2="dk2" tx2="lt2" accent1="accent1" accent2="accent2" accent3="accent3" accent4="accent4" accent5="accent5" accent6="accent6" hlink="hlink" folHlink="folHlink"/>
  <p:sldLayoutIdLst>
    <p:sldLayoutId id="2147484188" r:id="rId1"/>
    <p:sldLayoutId id="2147484295" r:id="rId2"/>
    <p:sldLayoutId id="2147484296" r:id="rId3"/>
    <p:sldLayoutId id="2147484520" r:id="rId4"/>
    <p:sldLayoutId id="2147484298" r:id="rId5"/>
    <p:sldLayoutId id="2147484299" r:id="rId6"/>
    <p:sldLayoutId id="2147484300" r:id="rId7"/>
    <p:sldLayoutId id="2147484362" r:id="rId8"/>
    <p:sldLayoutId id="2147484363" r:id="rId9"/>
    <p:sldLayoutId id="2147484364" r:id="rId10"/>
    <p:sldLayoutId id="2147484365" r:id="rId11"/>
    <p:sldLayoutId id="2147484301" r:id="rId12"/>
    <p:sldLayoutId id="2147484384" r:id="rId13"/>
    <p:sldLayoutId id="2147484302" r:id="rId14"/>
    <p:sldLayoutId id="2147484388" r:id="rId15"/>
    <p:sldLayoutId id="2147484389" r:id="rId16"/>
    <p:sldLayoutId id="2147484390" r:id="rId17"/>
    <p:sldLayoutId id="2147484391"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875207264"/>
      </p:ext>
    </p:extLst>
  </p:cSld>
  <p:clrMap bg1="dk1" tx1="lt1" bg2="dk2" tx2="lt2" accent1="accent1" accent2="accent2" accent3="accent3" accent4="accent4" accent5="accent5" accent6="accent6" hlink="hlink" folHlink="folHlink"/>
  <p:sldLayoutIdLst>
    <p:sldLayoutId id="2147484531" r:id="rId1"/>
    <p:sldLayoutId id="2147484532" r:id="rId2"/>
    <p:sldLayoutId id="2147484533" r:id="rId3"/>
    <p:sldLayoutId id="2147484534" r:id="rId4"/>
    <p:sldLayoutId id="2147484535" r:id="rId5"/>
    <p:sldLayoutId id="2147484536" r:id="rId6"/>
    <p:sldLayoutId id="2147484537" r:id="rId7"/>
    <p:sldLayoutId id="2147484538" r:id="rId8"/>
    <p:sldLayoutId id="2147484539" r:id="rId9"/>
    <p:sldLayoutId id="2147484540" r:id="rId10"/>
    <p:sldLayoutId id="2147484541" r:id="rId11"/>
    <p:sldLayoutId id="2147484542" r:id="rId12"/>
    <p:sldLayoutId id="2147484543" r:id="rId13"/>
    <p:sldLayoutId id="2147484544" r:id="rId14"/>
    <p:sldLayoutId id="2147484545" r:id="rId15"/>
    <p:sldLayoutId id="2147484546" r:id="rId16"/>
    <p:sldLayoutId id="2147484547" r:id="rId17"/>
    <p:sldLayoutId id="2147484548"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375795268"/>
      </p:ext>
    </p:extLst>
  </p:cSld>
  <p:clrMap bg1="dk1" tx1="lt1" bg2="dk2" tx2="lt2" accent1="accent1" accent2="accent2" accent3="accent3" accent4="accent4" accent5="accent5" accent6="accent6" hlink="hlink" folHlink="folHlink"/>
  <p:sldLayoutIdLst>
    <p:sldLayoutId id="2147484303" r:id="rId1"/>
    <p:sldLayoutId id="2147484304" r:id="rId2"/>
    <p:sldLayoutId id="2147484305" r:id="rId3"/>
    <p:sldLayoutId id="2147484521" r:id="rId4"/>
    <p:sldLayoutId id="2147484306" r:id="rId5"/>
    <p:sldLayoutId id="2147484307" r:id="rId6"/>
    <p:sldLayoutId id="2147484308" r:id="rId7"/>
    <p:sldLayoutId id="2147484366" r:id="rId8"/>
    <p:sldLayoutId id="2147484367" r:id="rId9"/>
    <p:sldLayoutId id="2147484368" r:id="rId10"/>
    <p:sldLayoutId id="2147484369" r:id="rId11"/>
    <p:sldLayoutId id="2147484309" r:id="rId12"/>
    <p:sldLayoutId id="2147484385" r:id="rId13"/>
    <p:sldLayoutId id="2147484310" r:id="rId14"/>
    <p:sldLayoutId id="2147484392" r:id="rId15"/>
    <p:sldLayoutId id="2147484393" r:id="rId16"/>
    <p:sldLayoutId id="2147484394" r:id="rId17"/>
    <p:sldLayoutId id="2147484395"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62260113"/>
      </p:ext>
    </p:extLst>
  </p:cSld>
  <p:clrMap bg1="dk1" tx1="lt1" bg2="dk2" tx2="lt2" accent1="accent1" accent2="accent2" accent3="accent3" accent4="accent4" accent5="accent5" accent6="accent6" hlink="hlink" folHlink="folHlink"/>
  <p:sldLayoutIdLst>
    <p:sldLayoutId id="2147484311" r:id="rId1"/>
    <p:sldLayoutId id="2147484312" r:id="rId2"/>
    <p:sldLayoutId id="2147484313" r:id="rId3"/>
    <p:sldLayoutId id="2147484522" r:id="rId4"/>
    <p:sldLayoutId id="2147484314" r:id="rId5"/>
    <p:sldLayoutId id="2147484315" r:id="rId6"/>
    <p:sldLayoutId id="2147484316" r:id="rId7"/>
    <p:sldLayoutId id="2147484370" r:id="rId8"/>
    <p:sldLayoutId id="2147484371" r:id="rId9"/>
    <p:sldLayoutId id="2147484372" r:id="rId10"/>
    <p:sldLayoutId id="2147484373" r:id="rId11"/>
    <p:sldLayoutId id="2147484317" r:id="rId12"/>
    <p:sldLayoutId id="2147484386" r:id="rId13"/>
    <p:sldLayoutId id="2147484318" r:id="rId14"/>
    <p:sldLayoutId id="2147484396" r:id="rId15"/>
    <p:sldLayoutId id="2147484397" r:id="rId16"/>
    <p:sldLayoutId id="2147484398" r:id="rId17"/>
    <p:sldLayoutId id="2147484399" r:id="rId1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accent4"/>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69590797"/>
      </p:ext>
    </p:extLst>
  </p:cSld>
  <p:clrMap bg1="dk1" tx1="lt1" bg2="dk2" tx2="lt2" accent1="accent1" accent2="accent2" accent3="accent3" accent4="accent4" accent5="accent5" accent6="accent6" hlink="hlink" folHlink="folHlink"/>
  <p:sldLayoutIdLst>
    <p:sldLayoutId id="2147484350" r:id="rId1"/>
    <p:sldLayoutId id="2147484351" r:id="rId2"/>
    <p:sldLayoutId id="2147484352" r:id="rId3"/>
    <p:sldLayoutId id="2147484523" r:id="rId4"/>
    <p:sldLayoutId id="2147484353" r:id="rId5"/>
    <p:sldLayoutId id="2147484354" r:id="rId6"/>
    <p:sldLayoutId id="2147484355" r:id="rId7"/>
    <p:sldLayoutId id="2147484374" r:id="rId8"/>
    <p:sldLayoutId id="2147484375" r:id="rId9"/>
    <p:sldLayoutId id="2147484376" r:id="rId10"/>
    <p:sldLayoutId id="2147484377" r:id="rId11"/>
    <p:sldLayoutId id="2147484356" r:id="rId12"/>
    <p:sldLayoutId id="2147484387" r:id="rId13"/>
    <p:sldLayoutId id="2147484357" r:id="rId14"/>
    <p:sldLayoutId id="2147484400" r:id="rId15"/>
    <p:sldLayoutId id="2147484401" r:id="rId16"/>
    <p:sldLayoutId id="2147484402" r:id="rId17"/>
    <p:sldLayoutId id="2147484403" r:id="rId18"/>
    <p:sldLayoutId id="2147484423"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accent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934459786"/>
      </p:ext>
    </p:extLst>
  </p:cSld>
  <p:clrMap bg1="dk1" tx1="lt1" bg2="dk2" tx2="lt2" accent1="accent1" accent2="accent2" accent3="accent3" accent4="accent4" accent5="accent5" accent6="accent6" hlink="hlink" folHlink="folHlink"/>
  <p:sldLayoutIdLst>
    <p:sldLayoutId id="2147484405" r:id="rId1"/>
    <p:sldLayoutId id="2147484406" r:id="rId2"/>
    <p:sldLayoutId id="2147484407" r:id="rId3"/>
    <p:sldLayoutId id="2147484524" r:id="rId4"/>
    <p:sldLayoutId id="2147484408" r:id="rId5"/>
    <p:sldLayoutId id="2147484409" r:id="rId6"/>
    <p:sldLayoutId id="2147484410" r:id="rId7"/>
    <p:sldLayoutId id="2147484411" r:id="rId8"/>
    <p:sldLayoutId id="2147484412" r:id="rId9"/>
    <p:sldLayoutId id="2147484413" r:id="rId10"/>
    <p:sldLayoutId id="2147484414" r:id="rId11"/>
    <p:sldLayoutId id="2147484415" r:id="rId12"/>
    <p:sldLayoutId id="2147484416" r:id="rId13"/>
    <p:sldLayoutId id="2147484417" r:id="rId14"/>
    <p:sldLayoutId id="2147484418" r:id="rId15"/>
    <p:sldLayoutId id="2147484419" r:id="rId16"/>
    <p:sldLayoutId id="2147484420" r:id="rId17"/>
    <p:sldLayoutId id="2147484421" r:id="rId18"/>
    <p:sldLayoutId id="2147484422" r:id="rId19"/>
    <p:sldLayoutId id="2147484519" r:id="rId20"/>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710921324"/>
      </p:ext>
    </p:extLst>
  </p:cSld>
  <p:clrMap bg1="dk1" tx1="lt1" bg2="dk2" tx2="lt2" accent1="accent1" accent2="accent2" accent3="accent3" accent4="accent4" accent5="accent5" accent6="accent6" hlink="hlink" folHlink="folHlink"/>
  <p:sldLayoutIdLst>
    <p:sldLayoutId id="2147484425" r:id="rId1"/>
    <p:sldLayoutId id="2147484426" r:id="rId2"/>
    <p:sldLayoutId id="2147484427" r:id="rId3"/>
    <p:sldLayoutId id="2147484525" r:id="rId4"/>
    <p:sldLayoutId id="2147484428" r:id="rId5"/>
    <p:sldLayoutId id="2147484429" r:id="rId6"/>
    <p:sldLayoutId id="2147484430" r:id="rId7"/>
    <p:sldLayoutId id="2147484431" r:id="rId8"/>
    <p:sldLayoutId id="2147484432" r:id="rId9"/>
    <p:sldLayoutId id="2147484433" r:id="rId10"/>
    <p:sldLayoutId id="2147484434" r:id="rId11"/>
    <p:sldLayoutId id="2147484435" r:id="rId12"/>
    <p:sldLayoutId id="2147484436" r:id="rId13"/>
    <p:sldLayoutId id="2147484437" r:id="rId14"/>
    <p:sldLayoutId id="2147484438" r:id="rId15"/>
    <p:sldLayoutId id="2147484439" r:id="rId16"/>
    <p:sldLayoutId id="2147484440" r:id="rId17"/>
    <p:sldLayoutId id="2147484441" r:id="rId18"/>
    <p:sldLayoutId id="2147484442"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0415785"/>
      </p:ext>
    </p:extLst>
  </p:cSld>
  <p:clrMap bg1="dk1" tx1="lt1" bg2="dk2" tx2="lt2" accent1="accent1" accent2="accent2" accent3="accent3" accent4="accent4" accent5="accent5" accent6="accent6" hlink="hlink" folHlink="folHlink"/>
  <p:sldLayoutIdLst>
    <p:sldLayoutId id="2147484444" r:id="rId1"/>
    <p:sldLayoutId id="2147484445" r:id="rId2"/>
    <p:sldLayoutId id="2147484446" r:id="rId3"/>
    <p:sldLayoutId id="2147484526" r:id="rId4"/>
    <p:sldLayoutId id="2147484447" r:id="rId5"/>
    <p:sldLayoutId id="2147484448" r:id="rId6"/>
    <p:sldLayoutId id="2147484449" r:id="rId7"/>
    <p:sldLayoutId id="2147484450" r:id="rId8"/>
    <p:sldLayoutId id="2147484451" r:id="rId9"/>
    <p:sldLayoutId id="2147484452" r:id="rId10"/>
    <p:sldLayoutId id="2147484453" r:id="rId11"/>
    <p:sldLayoutId id="2147484454" r:id="rId12"/>
    <p:sldLayoutId id="2147484455" r:id="rId13"/>
    <p:sldLayoutId id="2147484456" r:id="rId14"/>
    <p:sldLayoutId id="2147484457" r:id="rId15"/>
    <p:sldLayoutId id="2147484458" r:id="rId16"/>
    <p:sldLayoutId id="2147484459" r:id="rId17"/>
    <p:sldLayoutId id="2147484460" r:id="rId18"/>
    <p:sldLayoutId id="2147484461" r:id="rId19"/>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7080">
                <a:schemeClr val="tx1"/>
              </a:gs>
              <a:gs pos="26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orient="horz" pos="763">
          <p15:clr>
            <a:srgbClr val="A4A3A4"/>
          </p15:clr>
        </p15:guide>
        <p15:guide id="4" orient="horz" pos="1339">
          <p15:clr>
            <a:srgbClr val="A4A3A4"/>
          </p15:clr>
        </p15:guide>
        <p15:guide id="5" orient="horz" pos="1915">
          <p15:clr>
            <a:srgbClr val="A4A3A4"/>
          </p15:clr>
        </p15:guide>
        <p15:guide id="6" orient="horz" pos="2491">
          <p15:clr>
            <a:srgbClr val="A4A3A4"/>
          </p15:clr>
        </p15:guide>
        <p15:guide id="7" orient="horz" pos="3067">
          <p15:clr>
            <a:srgbClr val="A4A3A4"/>
          </p15:clr>
        </p15:guide>
        <p15:guide id="8" orient="horz" pos="3643">
          <p15:clr>
            <a:srgbClr val="A4A3A4"/>
          </p15:clr>
        </p15:guide>
        <p15:guide id="9" orient="horz" pos="4219">
          <p15:clr>
            <a:srgbClr val="5ACBF0"/>
          </p15:clr>
        </p15:guide>
        <p15:guide id="10" pos="749">
          <p15:clr>
            <a:srgbClr val="A4A3A4"/>
          </p15:clr>
        </p15:guide>
        <p15:guide id="11" pos="1325">
          <p15:clr>
            <a:srgbClr val="A4A3A4"/>
          </p15:clr>
        </p15:guide>
        <p15:guide id="12" pos="1901">
          <p15:clr>
            <a:srgbClr val="A4A3A4"/>
          </p15:clr>
        </p15:guide>
        <p15:guide id="13" pos="2477">
          <p15:clr>
            <a:srgbClr val="A4A3A4"/>
          </p15:clr>
        </p15:guide>
        <p15:guide id="14" pos="3053">
          <p15:clr>
            <a:srgbClr val="A4A3A4"/>
          </p15:clr>
        </p15:guide>
        <p15:guide id="15" pos="3629">
          <p15:clr>
            <a:srgbClr val="A4A3A4"/>
          </p15:clr>
        </p15:guide>
        <p15:guide id="16" pos="4205">
          <p15:clr>
            <a:srgbClr val="A4A3A4"/>
          </p15:clr>
        </p15:guide>
        <p15:guide id="17" pos="4781">
          <p15:clr>
            <a:srgbClr val="A4A3A4"/>
          </p15:clr>
        </p15:guide>
        <p15:guide id="18" pos="5357">
          <p15:clr>
            <a:srgbClr val="A4A3A4"/>
          </p15:clr>
        </p15:guide>
        <p15:guide id="19" pos="5933">
          <p15:clr>
            <a:srgbClr val="A4A3A4"/>
          </p15:clr>
        </p15:guide>
        <p15:guide id="20" pos="6509">
          <p15:clr>
            <a:srgbClr val="A4A3A4"/>
          </p15:clr>
        </p15:guide>
        <p15:guide id="21" pos="7085">
          <p15:clr>
            <a:srgbClr val="A4A3A4"/>
          </p15:clr>
        </p15:guide>
        <p15:guide id="22" pos="7661">
          <p15:clr>
            <a:srgbClr val="5ACBF0"/>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10.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82.emf"/><Relationship Id="rId2" Type="http://schemas.openxmlformats.org/officeDocument/2006/relationships/notesSlide" Target="../notesSlides/notesSlide11.xml"/><Relationship Id="rId1" Type="http://schemas.openxmlformats.org/officeDocument/2006/relationships/slideLayout" Target="../slideLayouts/slideLayout16.xml"/><Relationship Id="rId6" Type="http://schemas.openxmlformats.org/officeDocument/2006/relationships/image" Target="../media/image83.png"/><Relationship Id="rId5" Type="http://schemas.openxmlformats.org/officeDocument/2006/relationships/image" Target="../media/image61.png"/><Relationship Id="rId4" Type="http://schemas.openxmlformats.org/officeDocument/2006/relationships/image" Target="../media/image79.emf"/></Relationships>
</file>

<file path=ppt/slides/_rels/slide12.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image" Target="../media/image85.png"/><Relationship Id="rId4" Type="http://schemas.openxmlformats.org/officeDocument/2006/relationships/image" Target="../media/image61.png"/></Relationships>
</file>

<file path=ppt/slides/_rels/slide13.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13.xml"/><Relationship Id="rId1" Type="http://schemas.openxmlformats.org/officeDocument/2006/relationships/slideLayout" Target="../slideLayouts/slideLayout16.xml"/><Relationship Id="rId6" Type="http://schemas.openxmlformats.org/officeDocument/2006/relationships/image" Target="../media/image87.png"/><Relationship Id="rId5" Type="http://schemas.openxmlformats.org/officeDocument/2006/relationships/image" Target="../media/image61.png"/><Relationship Id="rId4" Type="http://schemas.openxmlformats.org/officeDocument/2006/relationships/image" Target="../media/image86.png"/></Relationships>
</file>

<file path=ppt/slides/_rels/slide14.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image" Target="../media/image61.png"/><Relationship Id="rId4" Type="http://schemas.openxmlformats.org/officeDocument/2006/relationships/image" Target="../media/image89.png"/></Relationships>
</file>

<file path=ppt/slides/_rels/slide15.xml.rels><?xml version="1.0" encoding="UTF-8" standalone="yes"?>
<Relationships xmlns="http://schemas.openxmlformats.org/package/2006/relationships"><Relationship Id="rId8" Type="http://schemas.openxmlformats.org/officeDocument/2006/relationships/image" Target="../media/image92.png"/><Relationship Id="rId3" Type="http://schemas.openxmlformats.org/officeDocument/2006/relationships/image" Target="../media/image61.png"/><Relationship Id="rId7" Type="http://schemas.microsoft.com/office/2007/relationships/hdphoto" Target="../media/hdphoto1.wdp"/><Relationship Id="rId2" Type="http://schemas.openxmlformats.org/officeDocument/2006/relationships/notesSlide" Target="../notesSlides/notesSlide15.xml"/><Relationship Id="rId1" Type="http://schemas.openxmlformats.org/officeDocument/2006/relationships/slideLayout" Target="../slideLayouts/slideLayout16.xml"/><Relationship Id="rId6" Type="http://schemas.openxmlformats.org/officeDocument/2006/relationships/image" Target="../media/image91.png"/><Relationship Id="rId5" Type="http://schemas.openxmlformats.org/officeDocument/2006/relationships/image" Target="../media/image90.png"/><Relationship Id="rId4" Type="http://schemas.openxmlformats.org/officeDocument/2006/relationships/image" Target="../media/image57.png"/><Relationship Id="rId9" Type="http://schemas.microsoft.com/office/2007/relationships/hdphoto" Target="../media/hdphoto2.wdp"/></Relationships>
</file>

<file path=ppt/slides/_rels/slide16.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93.png"/><Relationship Id="rId7" Type="http://schemas.openxmlformats.org/officeDocument/2006/relationships/image" Target="../media/image97.png"/><Relationship Id="rId2" Type="http://schemas.openxmlformats.org/officeDocument/2006/relationships/notesSlide" Target="../notesSlides/notesSlide16.xml"/><Relationship Id="rId1" Type="http://schemas.openxmlformats.org/officeDocument/2006/relationships/slideLayout" Target="../slideLayouts/slideLayout16.xml"/><Relationship Id="rId6" Type="http://schemas.openxmlformats.org/officeDocument/2006/relationships/image" Target="../media/image96.png"/><Relationship Id="rId5" Type="http://schemas.openxmlformats.org/officeDocument/2006/relationships/image" Target="../media/image95.png"/><Relationship Id="rId4" Type="http://schemas.openxmlformats.org/officeDocument/2006/relationships/image" Target="../media/image94.png"/></Relationships>
</file>

<file path=ppt/slides/_rels/slide17.xml.rels><?xml version="1.0" encoding="UTF-8" standalone="yes"?>
<Relationships xmlns="http://schemas.openxmlformats.org/package/2006/relationships"><Relationship Id="rId8" Type="http://schemas.openxmlformats.org/officeDocument/2006/relationships/image" Target="../media/image103.jpg"/><Relationship Id="rId3" Type="http://schemas.openxmlformats.org/officeDocument/2006/relationships/image" Target="../media/image98.jpg"/><Relationship Id="rId7" Type="http://schemas.openxmlformats.org/officeDocument/2006/relationships/image" Target="../media/image102.jpg"/><Relationship Id="rId2" Type="http://schemas.openxmlformats.org/officeDocument/2006/relationships/notesSlide" Target="../notesSlides/notesSlide17.xml"/><Relationship Id="rId1" Type="http://schemas.openxmlformats.org/officeDocument/2006/relationships/slideLayout" Target="../slideLayouts/slideLayout15.xml"/><Relationship Id="rId6" Type="http://schemas.openxmlformats.org/officeDocument/2006/relationships/image" Target="../media/image101.png"/><Relationship Id="rId5" Type="http://schemas.openxmlformats.org/officeDocument/2006/relationships/image" Target="../media/image100.gif"/><Relationship Id="rId4" Type="http://schemas.openxmlformats.org/officeDocument/2006/relationships/image" Target="../media/image99.png"/><Relationship Id="rId9" Type="http://schemas.openxmlformats.org/officeDocument/2006/relationships/image" Target="../media/image104.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xml"/><Relationship Id="rId1" Type="http://schemas.openxmlformats.org/officeDocument/2006/relationships/slideLayout" Target="../slideLayouts/slideLayout295.xml"/></Relationships>
</file>

<file path=ppt/slides/_rels/slide20.xml.rels><?xml version="1.0" encoding="UTF-8" standalone="yes"?>
<Relationships xmlns="http://schemas.openxmlformats.org/package/2006/relationships"><Relationship Id="rId3" Type="http://schemas.openxmlformats.org/officeDocument/2006/relationships/image" Target="../media/image105.png"/><Relationship Id="rId2" Type="http://schemas.openxmlformats.org/officeDocument/2006/relationships/notesSlide" Target="../notesSlides/notesSlide20.xml"/><Relationship Id="rId1" Type="http://schemas.openxmlformats.org/officeDocument/2006/relationships/slideLayout" Target="../slideLayouts/slideLayout15.xml"/><Relationship Id="rId5" Type="http://schemas.openxmlformats.org/officeDocument/2006/relationships/image" Target="../media/image107.png"/><Relationship Id="rId4" Type="http://schemas.openxmlformats.org/officeDocument/2006/relationships/image" Target="../media/image106.png"/></Relationships>
</file>

<file path=ppt/slides/_rels/slide21.xml.rels><?xml version="1.0" encoding="UTF-8" standalone="yes"?>
<Relationships xmlns="http://schemas.openxmlformats.org/package/2006/relationships"><Relationship Id="rId3" Type="http://schemas.openxmlformats.org/officeDocument/2006/relationships/image" Target="../media/image108.emf"/><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hyperlink" Target="https://azure.microsoft.com/en-us/pricing/details/storage/" TargetMode="External"/><Relationship Id="rId4" Type="http://schemas.openxmlformats.org/officeDocument/2006/relationships/hyperlink" Target="http://azure.microsoft.com/en-us/services/mobile-engagement/" TargetMode="Externa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8" Type="http://schemas.openxmlformats.org/officeDocument/2006/relationships/hyperlink" Target="https://msdn.microsoft.com/en-us/library/azure/dd179370.aspx" TargetMode="External"/><Relationship Id="rId13" Type="http://schemas.openxmlformats.org/officeDocument/2006/relationships/hyperlink" Target="https://msdn.microsoft.com/en-us/library/azure/dd179451.aspx" TargetMode="External"/><Relationship Id="rId18" Type="http://schemas.openxmlformats.org/officeDocument/2006/relationships/hyperlink" Target="https://msdn.microsoft.com/en-us/library/azure/ee691971.aspx" TargetMode="External"/><Relationship Id="rId26" Type="http://schemas.openxmlformats.org/officeDocument/2006/relationships/hyperlink" Target="https://msdn.microsoft.com/en-us/library/azure/jj159100.aspx" TargetMode="External"/><Relationship Id="rId39" Type="http://schemas.openxmlformats.org/officeDocument/2006/relationships/hyperlink" Target="https://msdn.microsoft.com/en-us/library/azure/dd179384.aspx" TargetMode="External"/><Relationship Id="rId3" Type="http://schemas.openxmlformats.org/officeDocument/2006/relationships/hyperlink" Target="https://msdn.microsoft.com/en-us/library/azure/dd179352.aspx" TargetMode="External"/><Relationship Id="rId21" Type="http://schemas.openxmlformats.org/officeDocument/2006/relationships/hyperlink" Target="https://msdn.microsoft.com/en-us/library/azure/dn535602.aspx" TargetMode="External"/><Relationship Id="rId34" Type="http://schemas.openxmlformats.org/officeDocument/2006/relationships/hyperlink" Target="https://msdn.microsoft.com/en-us/library/azure/dn535598.aspx" TargetMode="External"/><Relationship Id="rId42" Type="http://schemas.openxmlformats.org/officeDocument/2006/relationships/hyperlink" Target="https://msdn.microsoft.com/en-us/library/azure/dd179474.aspx" TargetMode="External"/><Relationship Id="rId7" Type="http://schemas.openxmlformats.org/officeDocument/2006/relationships/hyperlink" Target="https://msdn.microsoft.com/en-us/library/azure/dd179468.aspx" TargetMode="External"/><Relationship Id="rId12" Type="http://schemas.openxmlformats.org/officeDocument/2006/relationships/hyperlink" Target="https://msdn.microsoft.com/en-us/library/azure/dd135734.aspx" TargetMode="External"/><Relationship Id="rId17" Type="http://schemas.openxmlformats.org/officeDocument/2006/relationships/hyperlink" Target="https://msdn.microsoft.com/en-us/library/azure/ee691972.aspx" TargetMode="External"/><Relationship Id="rId25" Type="http://schemas.openxmlformats.org/officeDocument/2006/relationships/hyperlink" Target="https://msdn.microsoft.com/en-us/library/azure/dd179387.aspx" TargetMode="External"/><Relationship Id="rId33" Type="http://schemas.openxmlformats.org/officeDocument/2006/relationships/hyperlink" Target="https://msdn.microsoft.com/en-us/library/azure/hh452232.aspx" TargetMode="External"/><Relationship Id="rId38" Type="http://schemas.openxmlformats.org/officeDocument/2006/relationships/hyperlink" Target="https://msdn.microsoft.com/en-us/library/azure/dd179436.aspx" TargetMode="External"/><Relationship Id="rId46" Type="http://schemas.openxmlformats.org/officeDocument/2006/relationships/hyperlink" Target="https://msdn.microsoft.com/en-us/library/azure/dd179454.aspx" TargetMode="External"/><Relationship Id="rId2" Type="http://schemas.openxmlformats.org/officeDocument/2006/relationships/notesSlide" Target="../notesSlides/notesSlide24.xml"/><Relationship Id="rId16" Type="http://schemas.openxmlformats.org/officeDocument/2006/relationships/hyperlink" Target="https://msdn.microsoft.com/en-us/library/azure/dd179413.aspx" TargetMode="External"/><Relationship Id="rId20" Type="http://schemas.openxmlformats.org/officeDocument/2006/relationships/hyperlink" Target="https://msdn.microsoft.com/en-us/library/azure/hh452240.aspx" TargetMode="External"/><Relationship Id="rId29" Type="http://schemas.openxmlformats.org/officeDocument/2006/relationships/hyperlink" Target="https://msdn.microsoft.com/en-us/library/azure/dd179392.aspx" TargetMode="External"/><Relationship Id="rId41" Type="http://schemas.openxmlformats.org/officeDocument/2006/relationships/hyperlink" Target="https://msdn.microsoft.com/en-us/library/azure/dd179346.aspx" TargetMode="External"/><Relationship Id="rId1" Type="http://schemas.openxmlformats.org/officeDocument/2006/relationships/slideLayout" Target="../slideLayouts/slideLayout10.xml"/><Relationship Id="rId6" Type="http://schemas.openxmlformats.org/officeDocument/2006/relationships/hyperlink" Target="https://msdn.microsoft.com/en-us/library/azure/dn495326.aspx" TargetMode="External"/><Relationship Id="rId11" Type="http://schemas.openxmlformats.org/officeDocument/2006/relationships/hyperlink" Target="https://msdn.microsoft.com/en-us/library/azure/dd179408.aspx" TargetMode="External"/><Relationship Id="rId24" Type="http://schemas.openxmlformats.org/officeDocument/2006/relationships/hyperlink" Target="https://msdn.microsoft.com/en-us/library/azure/dd135729.aspx" TargetMode="External"/><Relationship Id="rId32" Type="http://schemas.openxmlformats.org/officeDocument/2006/relationships/hyperlink" Target="https://msdn.microsoft.com/en-us/library/azure/dd894038.aspx" TargetMode="External"/><Relationship Id="rId37" Type="http://schemas.openxmlformats.org/officeDocument/2006/relationships/hyperlink" Target="https://msdn.microsoft.com/en-us/library/azure/dd179342.aspx" TargetMode="External"/><Relationship Id="rId40" Type="http://schemas.openxmlformats.org/officeDocument/2006/relationships/hyperlink" Target="https://msdn.microsoft.com/en-us/library/azure/jj159101.aspx" TargetMode="External"/><Relationship Id="rId45" Type="http://schemas.openxmlformats.org/officeDocument/2006/relationships/hyperlink" Target="https://msdn.microsoft.com/en-us/library/azure/hh452234.aspx" TargetMode="External"/><Relationship Id="rId5" Type="http://schemas.openxmlformats.org/officeDocument/2006/relationships/hyperlink" Target="https://msdn.microsoft.com/en-us/library/azure/dn535599.aspx" TargetMode="External"/><Relationship Id="rId15" Type="http://schemas.openxmlformats.org/officeDocument/2006/relationships/hyperlink" Target="https://msdn.microsoft.com/en-us/library/azure/dd179394.aspx" TargetMode="External"/><Relationship Id="rId23" Type="http://schemas.openxmlformats.org/officeDocument/2006/relationships/hyperlink" Target="https://msdn.microsoft.com/en-us/library/azure/dd179405.aspx" TargetMode="External"/><Relationship Id="rId28" Type="http://schemas.openxmlformats.org/officeDocument/2006/relationships/hyperlink" Target="https://msdn.microsoft.com/en-us/library/azure/dd179427.aspx" TargetMode="External"/><Relationship Id="rId36" Type="http://schemas.openxmlformats.org/officeDocument/2006/relationships/hyperlink" Target="https://msdn.microsoft.com/en-us/library/azure/dd179466.aspx" TargetMode="External"/><Relationship Id="rId10" Type="http://schemas.openxmlformats.org/officeDocument/2006/relationships/hyperlink" Target="https://msdn.microsoft.com/en-us/library/azure/jj159103.aspx" TargetMode="External"/><Relationship Id="rId19" Type="http://schemas.openxmlformats.org/officeDocument/2006/relationships/hyperlink" Target="https://msdn.microsoft.com/en-us/library/azure/dd894037.aspx" TargetMode="External"/><Relationship Id="rId31" Type="http://schemas.openxmlformats.org/officeDocument/2006/relationships/hyperlink" Target="https://msdn.microsoft.com/en-us/library/azure/hh452242.aspx" TargetMode="External"/><Relationship Id="rId44" Type="http://schemas.openxmlformats.org/officeDocument/2006/relationships/hyperlink" Target="https://msdn.microsoft.com/en-us/library/azure/dd179347.aspx" TargetMode="External"/><Relationship Id="rId4" Type="http://schemas.openxmlformats.org/officeDocument/2006/relationships/hyperlink" Target="https://msdn.microsoft.com/en-us/library/azure/hh452235.aspx" TargetMode="External"/><Relationship Id="rId9" Type="http://schemas.openxmlformats.org/officeDocument/2006/relationships/hyperlink" Target="https://msdn.microsoft.com/en-us/library/azure/dd179469.aspx" TargetMode="External"/><Relationship Id="rId14" Type="http://schemas.openxmlformats.org/officeDocument/2006/relationships/hyperlink" Target="https://msdn.microsoft.com/en-us/library/azure/dd179440.aspx" TargetMode="External"/><Relationship Id="rId22" Type="http://schemas.openxmlformats.org/officeDocument/2006/relationships/hyperlink" Target="https://msdn.microsoft.com/en-us/library/azure/dn495325.aspx" TargetMode="External"/><Relationship Id="rId27" Type="http://schemas.openxmlformats.org/officeDocument/2006/relationships/hyperlink" Target="https://msdn.microsoft.com/en-us/library/azure/dd179433.aspx" TargetMode="External"/><Relationship Id="rId30" Type="http://schemas.openxmlformats.org/officeDocument/2006/relationships/hyperlink" Target="https://msdn.microsoft.com/en-us/library/azure/hh452241.aspx" TargetMode="External"/><Relationship Id="rId35" Type="http://schemas.openxmlformats.org/officeDocument/2006/relationships/hyperlink" Target="https://msdn.microsoft.com/en-us/library/azure/dn495327.aspx" TargetMode="External"/><Relationship Id="rId43" Type="http://schemas.openxmlformats.org/officeDocument/2006/relationships/hyperlink" Target="https://msdn.microsoft.com/en-us/library/azure/dd179472.aspx"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notesSlide" Target="../notesSlides/notesSlide25.xml"/><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8" Type="http://schemas.openxmlformats.org/officeDocument/2006/relationships/image" Target="../media/image102.jpg"/><Relationship Id="rId3" Type="http://schemas.openxmlformats.org/officeDocument/2006/relationships/image" Target="../media/image98.jpg"/><Relationship Id="rId7" Type="http://schemas.openxmlformats.org/officeDocument/2006/relationships/image" Target="../media/image101.png"/><Relationship Id="rId2" Type="http://schemas.openxmlformats.org/officeDocument/2006/relationships/notesSlide" Target="../notesSlides/notesSlide28.xml"/><Relationship Id="rId1" Type="http://schemas.openxmlformats.org/officeDocument/2006/relationships/slideLayout" Target="../slideLayouts/slideLayout10.xml"/><Relationship Id="rId6" Type="http://schemas.openxmlformats.org/officeDocument/2006/relationships/image" Target="../media/image110.png"/><Relationship Id="rId5" Type="http://schemas.openxmlformats.org/officeDocument/2006/relationships/image" Target="../media/image100.gif"/><Relationship Id="rId4" Type="http://schemas.openxmlformats.org/officeDocument/2006/relationships/image" Target="../media/image99.png"/><Relationship Id="rId9" Type="http://schemas.openxmlformats.org/officeDocument/2006/relationships/image" Target="../media/image103.jpg"/></Relationships>
</file>

<file path=ppt/slides/_rels/slide29.xml.rels><?xml version="1.0" encoding="UTF-8" standalone="yes"?>
<Relationships xmlns="http://schemas.openxmlformats.org/package/2006/relationships"><Relationship Id="rId8" Type="http://schemas.openxmlformats.org/officeDocument/2006/relationships/hyperlink" Target="http://go.microsoft.com/fwlink/?LinkId=521965" TargetMode="External"/><Relationship Id="rId3" Type="http://schemas.openxmlformats.org/officeDocument/2006/relationships/hyperlink" Target="http://azure.microsoft.com/en-us/documentation/videos/azure-storage-5-minute-overview/" TargetMode="External"/><Relationship Id="rId7" Type="http://schemas.openxmlformats.org/officeDocument/2006/relationships/hyperlink" Target="https://msdn.microsoft.com/en-us/library/dn889922.aspx" TargetMode="External"/><Relationship Id="rId2" Type="http://schemas.openxmlformats.org/officeDocument/2006/relationships/notesSlide" Target="../notesSlides/notesSlide29.xml"/><Relationship Id="rId1" Type="http://schemas.openxmlformats.org/officeDocument/2006/relationships/slideLayout" Target="../slideLayouts/slideLayout10.xml"/><Relationship Id="rId6" Type="http://schemas.openxmlformats.org/officeDocument/2006/relationships/hyperlink" Target="http://go.microsoft.com/fwlink/?LinkId=521969" TargetMode="External"/><Relationship Id="rId11" Type="http://schemas.openxmlformats.org/officeDocument/2006/relationships/image" Target="../media/image111.png"/><Relationship Id="rId5" Type="http://schemas.openxmlformats.org/officeDocument/2006/relationships/hyperlink" Target="http://azure.microsoft.com/en-us/documentation/articles/storage-premium-storage-preview-portal/#using-premium-storage-for-disks" TargetMode="External"/><Relationship Id="rId10" Type="http://schemas.openxmlformats.org/officeDocument/2006/relationships/hyperlink" Target="http://go.microsoft.com/fwlink/?LinkID=533289&amp;clcid=0x409" TargetMode="External"/><Relationship Id="rId4" Type="http://schemas.openxmlformats.org/officeDocument/2006/relationships/hyperlink" Target="http://azure.microsoft.com/en-us/documentation/videos/azure-files/" TargetMode="External"/><Relationship Id="rId9" Type="http://schemas.openxmlformats.org/officeDocument/2006/relationships/hyperlink" Target="http://azure.microsoft.com/en-us/documentation/articles/storage-migration-to-premium-storag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45.xml"/></Relationships>
</file>

<file path=ppt/slides/_rels/slide4.xml.rels><?xml version="1.0" encoding="UTF-8" standalone="yes"?>
<Relationships xmlns="http://schemas.openxmlformats.org/package/2006/relationships"><Relationship Id="rId13" Type="http://schemas.openxmlformats.org/officeDocument/2006/relationships/image" Target="../media/image34.png"/><Relationship Id="rId18" Type="http://schemas.openxmlformats.org/officeDocument/2006/relationships/image" Target="../media/image39.png"/><Relationship Id="rId26" Type="http://schemas.openxmlformats.org/officeDocument/2006/relationships/image" Target="../media/image47.png"/><Relationship Id="rId39" Type="http://schemas.openxmlformats.org/officeDocument/2006/relationships/image" Target="../media/image60.png"/><Relationship Id="rId3" Type="http://schemas.openxmlformats.org/officeDocument/2006/relationships/image" Target="../media/image24.png"/><Relationship Id="rId21" Type="http://schemas.openxmlformats.org/officeDocument/2006/relationships/image" Target="../media/image42.png"/><Relationship Id="rId34" Type="http://schemas.openxmlformats.org/officeDocument/2006/relationships/image" Target="../media/image55.png"/><Relationship Id="rId42" Type="http://schemas.openxmlformats.org/officeDocument/2006/relationships/image" Target="../media/image63.png"/><Relationship Id="rId47" Type="http://schemas.openxmlformats.org/officeDocument/2006/relationships/image" Target="../media/image68.png"/><Relationship Id="rId50" Type="http://schemas.openxmlformats.org/officeDocument/2006/relationships/image" Target="../media/image71.png"/><Relationship Id="rId7" Type="http://schemas.openxmlformats.org/officeDocument/2006/relationships/image" Target="../media/image28.png"/><Relationship Id="rId12" Type="http://schemas.openxmlformats.org/officeDocument/2006/relationships/image" Target="../media/image33.png"/><Relationship Id="rId17" Type="http://schemas.openxmlformats.org/officeDocument/2006/relationships/image" Target="../media/image38.png"/><Relationship Id="rId25" Type="http://schemas.openxmlformats.org/officeDocument/2006/relationships/image" Target="../media/image46.png"/><Relationship Id="rId33" Type="http://schemas.openxmlformats.org/officeDocument/2006/relationships/image" Target="../media/image54.png"/><Relationship Id="rId38" Type="http://schemas.openxmlformats.org/officeDocument/2006/relationships/image" Target="../media/image59.png"/><Relationship Id="rId46" Type="http://schemas.openxmlformats.org/officeDocument/2006/relationships/image" Target="../media/image67.png"/><Relationship Id="rId2" Type="http://schemas.openxmlformats.org/officeDocument/2006/relationships/notesSlide" Target="../notesSlides/notesSlide4.xml"/><Relationship Id="rId16" Type="http://schemas.openxmlformats.org/officeDocument/2006/relationships/image" Target="../media/image37.png"/><Relationship Id="rId20" Type="http://schemas.openxmlformats.org/officeDocument/2006/relationships/image" Target="../media/image41.png"/><Relationship Id="rId29" Type="http://schemas.openxmlformats.org/officeDocument/2006/relationships/image" Target="../media/image50.png"/><Relationship Id="rId41" Type="http://schemas.openxmlformats.org/officeDocument/2006/relationships/image" Target="../media/image62.png"/><Relationship Id="rId54" Type="http://schemas.openxmlformats.org/officeDocument/2006/relationships/image" Target="../media/image75.png"/><Relationship Id="rId1" Type="http://schemas.openxmlformats.org/officeDocument/2006/relationships/slideLayout" Target="../slideLayouts/slideLayout273.xml"/><Relationship Id="rId6" Type="http://schemas.openxmlformats.org/officeDocument/2006/relationships/image" Target="../media/image27.png"/><Relationship Id="rId11" Type="http://schemas.openxmlformats.org/officeDocument/2006/relationships/image" Target="../media/image32.png"/><Relationship Id="rId24" Type="http://schemas.openxmlformats.org/officeDocument/2006/relationships/image" Target="../media/image45.png"/><Relationship Id="rId32" Type="http://schemas.openxmlformats.org/officeDocument/2006/relationships/image" Target="../media/image53.png"/><Relationship Id="rId37" Type="http://schemas.openxmlformats.org/officeDocument/2006/relationships/image" Target="../media/image58.png"/><Relationship Id="rId40" Type="http://schemas.openxmlformats.org/officeDocument/2006/relationships/image" Target="../media/image61.png"/><Relationship Id="rId45" Type="http://schemas.openxmlformats.org/officeDocument/2006/relationships/image" Target="../media/image66.png"/><Relationship Id="rId53" Type="http://schemas.openxmlformats.org/officeDocument/2006/relationships/image" Target="../media/image74.png"/><Relationship Id="rId5" Type="http://schemas.openxmlformats.org/officeDocument/2006/relationships/image" Target="../media/image26.png"/><Relationship Id="rId15" Type="http://schemas.openxmlformats.org/officeDocument/2006/relationships/image" Target="../media/image36.png"/><Relationship Id="rId23" Type="http://schemas.openxmlformats.org/officeDocument/2006/relationships/image" Target="../media/image44.png"/><Relationship Id="rId28" Type="http://schemas.openxmlformats.org/officeDocument/2006/relationships/image" Target="../media/image49.png"/><Relationship Id="rId36" Type="http://schemas.openxmlformats.org/officeDocument/2006/relationships/image" Target="../media/image57.png"/><Relationship Id="rId49" Type="http://schemas.openxmlformats.org/officeDocument/2006/relationships/image" Target="../media/image70.png"/><Relationship Id="rId10" Type="http://schemas.openxmlformats.org/officeDocument/2006/relationships/image" Target="../media/image31.png"/><Relationship Id="rId19" Type="http://schemas.openxmlformats.org/officeDocument/2006/relationships/image" Target="../media/image40.png"/><Relationship Id="rId31" Type="http://schemas.openxmlformats.org/officeDocument/2006/relationships/image" Target="../media/image52.png"/><Relationship Id="rId44" Type="http://schemas.openxmlformats.org/officeDocument/2006/relationships/image" Target="../media/image65.png"/><Relationship Id="rId52" Type="http://schemas.openxmlformats.org/officeDocument/2006/relationships/image" Target="../media/image73.png"/><Relationship Id="rId4" Type="http://schemas.openxmlformats.org/officeDocument/2006/relationships/image" Target="../media/image25.png"/><Relationship Id="rId9" Type="http://schemas.openxmlformats.org/officeDocument/2006/relationships/image" Target="../media/image30.png"/><Relationship Id="rId14" Type="http://schemas.openxmlformats.org/officeDocument/2006/relationships/image" Target="../media/image35.png"/><Relationship Id="rId22" Type="http://schemas.openxmlformats.org/officeDocument/2006/relationships/image" Target="../media/image43.png"/><Relationship Id="rId27" Type="http://schemas.openxmlformats.org/officeDocument/2006/relationships/image" Target="../media/image48.png"/><Relationship Id="rId30" Type="http://schemas.openxmlformats.org/officeDocument/2006/relationships/image" Target="../media/image51.png"/><Relationship Id="rId35" Type="http://schemas.openxmlformats.org/officeDocument/2006/relationships/image" Target="../media/image56.png"/><Relationship Id="rId43" Type="http://schemas.openxmlformats.org/officeDocument/2006/relationships/image" Target="../media/image64.png"/><Relationship Id="rId48" Type="http://schemas.openxmlformats.org/officeDocument/2006/relationships/image" Target="../media/image69.png"/><Relationship Id="rId8" Type="http://schemas.openxmlformats.org/officeDocument/2006/relationships/image" Target="../media/image29.png"/><Relationship Id="rId51" Type="http://schemas.openxmlformats.org/officeDocument/2006/relationships/image" Target="../media/image72.png"/></Relationships>
</file>

<file path=ppt/slides/_rels/slide5.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5.xml"/><Relationship Id="rId1" Type="http://schemas.openxmlformats.org/officeDocument/2006/relationships/slideLayout" Target="../slideLayouts/slideLayout311.xml"/><Relationship Id="rId4" Type="http://schemas.openxmlformats.org/officeDocument/2006/relationships/image" Target="../media/image7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3" Type="http://schemas.openxmlformats.org/officeDocument/2006/relationships/image" Target="../media/image78.emf"/><Relationship Id="rId2" Type="http://schemas.openxmlformats.org/officeDocument/2006/relationships/notesSlide" Target="../notesSlides/notesSlide7.xml"/><Relationship Id="rId1" Type="http://schemas.openxmlformats.org/officeDocument/2006/relationships/slideLayout" Target="../slideLayouts/slideLayout16.xml"/><Relationship Id="rId4" Type="http://schemas.openxmlformats.org/officeDocument/2006/relationships/image" Target="../media/image79.emf"/></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Azure Storage</a:t>
            </a:r>
            <a:endParaRPr lang="en-US" sz="2800" dirty="0"/>
          </a:p>
        </p:txBody>
      </p:sp>
      <p:sp>
        <p:nvSpPr>
          <p:cNvPr id="2" name="Text Placeholder 1"/>
          <p:cNvSpPr>
            <a:spLocks noGrp="1"/>
          </p:cNvSpPr>
          <p:nvPr>
            <p:ph type="body" sz="quarter" idx="12"/>
          </p:nvPr>
        </p:nvSpPr>
        <p:spPr/>
        <p:txBody>
          <a:bodyPr/>
          <a:lstStyle/>
          <a:p>
            <a:r>
              <a:rPr lang="en-US" smtClean="0"/>
              <a:t>September 2015</a:t>
            </a:r>
            <a:endParaRPr lang="en-US"/>
          </a:p>
        </p:txBody>
      </p:sp>
    </p:spTree>
    <p:extLst>
      <p:ext uri="{BB962C8B-B14F-4D97-AF65-F5344CB8AC3E}">
        <p14:creationId xmlns:p14="http://schemas.microsoft.com/office/powerpoint/2010/main" val="3336313746"/>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Top Use Cases for Azure Storage</a:t>
            </a:r>
          </a:p>
        </p:txBody>
      </p:sp>
      <p:sp>
        <p:nvSpPr>
          <p:cNvPr id="4" name="Slide Number Placeholder 2"/>
          <p:cNvSpPr txBox="1">
            <a:spLocks/>
          </p:cNvSpPr>
          <p:nvPr/>
        </p:nvSpPr>
        <p:spPr>
          <a:xfrm>
            <a:off x="9075832" y="6380761"/>
            <a:ext cx="2798207"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0A164282-434E-41D4-9582-783D542A7B68}" type="slidenum">
              <a:rPr lang="en-US" smtClean="0"/>
              <a:pPr/>
              <a:t>10</a:t>
            </a:fld>
            <a:endParaRPr lang="en-US" dirty="0"/>
          </a:p>
        </p:txBody>
      </p:sp>
      <p:sp>
        <p:nvSpPr>
          <p:cNvPr id="5" name="Freeform 35"/>
          <p:cNvSpPr>
            <a:spLocks/>
          </p:cNvSpPr>
          <p:nvPr/>
        </p:nvSpPr>
        <p:spPr bwMode="auto">
          <a:xfrm rot="10371690">
            <a:off x="7043729" y="3394499"/>
            <a:ext cx="747607" cy="2368672"/>
          </a:xfrm>
          <a:custGeom>
            <a:avLst/>
            <a:gdLst>
              <a:gd name="T0" fmla="*/ 0 w 2476"/>
              <a:gd name="T1" fmla="*/ 2588 h 3052"/>
              <a:gd name="T2" fmla="*/ 1237 w 2476"/>
              <a:gd name="T3" fmla="*/ 0 h 3052"/>
              <a:gd name="T4" fmla="*/ 2476 w 2476"/>
              <a:gd name="T5" fmla="*/ 976 h 3052"/>
              <a:gd name="T6" fmla="*/ 495 w 2476"/>
              <a:gd name="T7" fmla="*/ 3052 h 3052"/>
              <a:gd name="T8" fmla="*/ 0 w 2476"/>
              <a:gd name="T9" fmla="*/ 2588 h 3052"/>
              <a:gd name="connsiteX0" fmla="*/ 0 w 10000"/>
              <a:gd name="connsiteY0" fmla="*/ 8480 h 9065"/>
              <a:gd name="connsiteX1" fmla="*/ 4996 w 10000"/>
              <a:gd name="connsiteY1" fmla="*/ 0 h 9065"/>
              <a:gd name="connsiteX2" fmla="*/ 10000 w 10000"/>
              <a:gd name="connsiteY2" fmla="*/ 3198 h 9065"/>
              <a:gd name="connsiteX3" fmla="*/ 7471 w 10000"/>
              <a:gd name="connsiteY3" fmla="*/ 9065 h 9065"/>
              <a:gd name="connsiteX4" fmla="*/ 0 w 10000"/>
              <a:gd name="connsiteY4" fmla="*/ 8480 h 9065"/>
              <a:gd name="connsiteX0" fmla="*/ 0 w 6132"/>
              <a:gd name="connsiteY0" fmla="*/ 9981 h 10000"/>
              <a:gd name="connsiteX1" fmla="*/ 1128 w 6132"/>
              <a:gd name="connsiteY1" fmla="*/ 0 h 10000"/>
              <a:gd name="connsiteX2" fmla="*/ 6132 w 6132"/>
              <a:gd name="connsiteY2" fmla="*/ 3528 h 10000"/>
              <a:gd name="connsiteX3" fmla="*/ 3603 w 6132"/>
              <a:gd name="connsiteY3" fmla="*/ 10000 h 10000"/>
              <a:gd name="connsiteX4" fmla="*/ 0 w 6132"/>
              <a:gd name="connsiteY4" fmla="*/ 9981 h 10000"/>
              <a:gd name="connsiteX0" fmla="*/ 0 w 17195"/>
              <a:gd name="connsiteY0" fmla="*/ 9981 h 10000"/>
              <a:gd name="connsiteX1" fmla="*/ 1840 w 17195"/>
              <a:gd name="connsiteY1" fmla="*/ 0 h 10000"/>
              <a:gd name="connsiteX2" fmla="*/ 17195 w 17195"/>
              <a:gd name="connsiteY2" fmla="*/ 4195 h 10000"/>
              <a:gd name="connsiteX3" fmla="*/ 5876 w 17195"/>
              <a:gd name="connsiteY3" fmla="*/ 10000 h 10000"/>
              <a:gd name="connsiteX4" fmla="*/ 0 w 17195"/>
              <a:gd name="connsiteY4" fmla="*/ 9981 h 10000"/>
              <a:gd name="connsiteX0" fmla="*/ 0 w 17195"/>
              <a:gd name="connsiteY0" fmla="*/ 6867 h 6886"/>
              <a:gd name="connsiteX1" fmla="*/ 5083 w 17195"/>
              <a:gd name="connsiteY1" fmla="*/ 0 h 6886"/>
              <a:gd name="connsiteX2" fmla="*/ 17195 w 17195"/>
              <a:gd name="connsiteY2" fmla="*/ 1081 h 6886"/>
              <a:gd name="connsiteX3" fmla="*/ 5876 w 17195"/>
              <a:gd name="connsiteY3" fmla="*/ 6886 h 6886"/>
              <a:gd name="connsiteX4" fmla="*/ 0 w 17195"/>
              <a:gd name="connsiteY4" fmla="*/ 6867 h 6886"/>
              <a:gd name="connsiteX0" fmla="*/ 0 w 10000"/>
              <a:gd name="connsiteY0" fmla="*/ 13768 h 13796"/>
              <a:gd name="connsiteX1" fmla="*/ 2190 w 10000"/>
              <a:gd name="connsiteY1" fmla="*/ 0 h 13796"/>
              <a:gd name="connsiteX2" fmla="*/ 10000 w 10000"/>
              <a:gd name="connsiteY2" fmla="*/ 5366 h 13796"/>
              <a:gd name="connsiteX3" fmla="*/ 3417 w 10000"/>
              <a:gd name="connsiteY3" fmla="*/ 13796 h 13796"/>
              <a:gd name="connsiteX4" fmla="*/ 0 w 10000"/>
              <a:gd name="connsiteY4" fmla="*/ 13768 h 13796"/>
              <a:gd name="connsiteX0" fmla="*/ 0 w 7230"/>
              <a:gd name="connsiteY0" fmla="*/ 14136 h 14164"/>
              <a:gd name="connsiteX1" fmla="*/ 2190 w 7230"/>
              <a:gd name="connsiteY1" fmla="*/ 368 h 14164"/>
              <a:gd name="connsiteX2" fmla="*/ 7230 w 7230"/>
              <a:gd name="connsiteY2" fmla="*/ 0 h 14164"/>
              <a:gd name="connsiteX3" fmla="*/ 3417 w 7230"/>
              <a:gd name="connsiteY3" fmla="*/ 14164 h 14164"/>
              <a:gd name="connsiteX4" fmla="*/ 0 w 7230"/>
              <a:gd name="connsiteY4" fmla="*/ 14136 h 14164"/>
              <a:gd name="connsiteX0" fmla="*/ 68 w 6971"/>
              <a:gd name="connsiteY0" fmla="*/ 10322 h 10322"/>
              <a:gd name="connsiteX1" fmla="*/ 0 w 6971"/>
              <a:gd name="connsiteY1" fmla="*/ 260 h 10322"/>
              <a:gd name="connsiteX2" fmla="*/ 6971 w 6971"/>
              <a:gd name="connsiteY2" fmla="*/ 0 h 10322"/>
              <a:gd name="connsiteX3" fmla="*/ 1697 w 6971"/>
              <a:gd name="connsiteY3" fmla="*/ 10000 h 10322"/>
              <a:gd name="connsiteX4" fmla="*/ 68 w 6971"/>
              <a:gd name="connsiteY4" fmla="*/ 10322 h 10322"/>
              <a:gd name="connsiteX0" fmla="*/ 1 w 9903"/>
              <a:gd name="connsiteY0" fmla="*/ 10000 h 10000"/>
              <a:gd name="connsiteX1" fmla="*/ 1540 w 9903"/>
              <a:gd name="connsiteY1" fmla="*/ 86 h 10000"/>
              <a:gd name="connsiteX2" fmla="*/ 9903 w 9903"/>
              <a:gd name="connsiteY2" fmla="*/ 0 h 10000"/>
              <a:gd name="connsiteX3" fmla="*/ 2337 w 9903"/>
              <a:gd name="connsiteY3" fmla="*/ 9688 h 10000"/>
              <a:gd name="connsiteX4" fmla="*/ 1 w 9903"/>
              <a:gd name="connsiteY4" fmla="*/ 10000 h 10000"/>
              <a:gd name="connsiteX0" fmla="*/ 1 w 8229"/>
              <a:gd name="connsiteY0" fmla="*/ 10166 h 10166"/>
              <a:gd name="connsiteX1" fmla="*/ 1555 w 8229"/>
              <a:gd name="connsiteY1" fmla="*/ 252 h 10166"/>
              <a:gd name="connsiteX2" fmla="*/ 8229 w 8229"/>
              <a:gd name="connsiteY2" fmla="*/ 0 h 10166"/>
              <a:gd name="connsiteX3" fmla="*/ 2360 w 8229"/>
              <a:gd name="connsiteY3" fmla="*/ 9854 h 10166"/>
              <a:gd name="connsiteX4" fmla="*/ 1 w 8229"/>
              <a:gd name="connsiteY4" fmla="*/ 10166 h 10166"/>
              <a:gd name="connsiteX0" fmla="*/ 4855 w 14854"/>
              <a:gd name="connsiteY0" fmla="*/ 10000 h 10000"/>
              <a:gd name="connsiteX1" fmla="*/ 0 w 14854"/>
              <a:gd name="connsiteY1" fmla="*/ 85 h 10000"/>
              <a:gd name="connsiteX2" fmla="*/ 14854 w 14854"/>
              <a:gd name="connsiteY2" fmla="*/ 0 h 10000"/>
              <a:gd name="connsiteX3" fmla="*/ 7722 w 14854"/>
              <a:gd name="connsiteY3" fmla="*/ 9693 h 10000"/>
              <a:gd name="connsiteX4" fmla="*/ 4855 w 14854"/>
              <a:gd name="connsiteY4" fmla="*/ 10000 h 10000"/>
              <a:gd name="connsiteX0" fmla="*/ 4855 w 8971"/>
              <a:gd name="connsiteY0" fmla="*/ 10000 h 10000"/>
              <a:gd name="connsiteX1" fmla="*/ 0 w 8971"/>
              <a:gd name="connsiteY1" fmla="*/ 85 h 10000"/>
              <a:gd name="connsiteX2" fmla="*/ 8971 w 8971"/>
              <a:gd name="connsiteY2" fmla="*/ 0 h 10000"/>
              <a:gd name="connsiteX3" fmla="*/ 7722 w 8971"/>
              <a:gd name="connsiteY3" fmla="*/ 9693 h 10000"/>
              <a:gd name="connsiteX4" fmla="*/ 4855 w 8971"/>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 h="10000">
                <a:moveTo>
                  <a:pt x="5572" y="10000"/>
                </a:moveTo>
                <a:cubicBezTo>
                  <a:pt x="3333" y="6238"/>
                  <a:pt x="1964" y="3281"/>
                  <a:pt x="0" y="31"/>
                </a:cubicBezTo>
                <a:lnTo>
                  <a:pt x="10160" y="0"/>
                </a:lnTo>
                <a:lnTo>
                  <a:pt x="8768" y="9693"/>
                </a:lnTo>
                <a:lnTo>
                  <a:pt x="5572" y="10000"/>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6" name="Freeform 35"/>
          <p:cNvSpPr>
            <a:spLocks/>
          </p:cNvSpPr>
          <p:nvPr/>
        </p:nvSpPr>
        <p:spPr bwMode="auto">
          <a:xfrm rot="12878627">
            <a:off x="5209475" y="3126302"/>
            <a:ext cx="817168" cy="2576933"/>
          </a:xfrm>
          <a:custGeom>
            <a:avLst/>
            <a:gdLst>
              <a:gd name="T0" fmla="*/ 0 w 2476"/>
              <a:gd name="T1" fmla="*/ 2588 h 3052"/>
              <a:gd name="T2" fmla="*/ 1237 w 2476"/>
              <a:gd name="T3" fmla="*/ 0 h 3052"/>
              <a:gd name="T4" fmla="*/ 2476 w 2476"/>
              <a:gd name="T5" fmla="*/ 976 h 3052"/>
              <a:gd name="T6" fmla="*/ 495 w 2476"/>
              <a:gd name="T7" fmla="*/ 3052 h 3052"/>
              <a:gd name="T8" fmla="*/ 0 w 2476"/>
              <a:gd name="T9" fmla="*/ 2588 h 3052"/>
              <a:gd name="connsiteX0" fmla="*/ 0 w 10000"/>
              <a:gd name="connsiteY0" fmla="*/ 8480 h 9065"/>
              <a:gd name="connsiteX1" fmla="*/ 4996 w 10000"/>
              <a:gd name="connsiteY1" fmla="*/ 0 h 9065"/>
              <a:gd name="connsiteX2" fmla="*/ 10000 w 10000"/>
              <a:gd name="connsiteY2" fmla="*/ 3198 h 9065"/>
              <a:gd name="connsiteX3" fmla="*/ 7471 w 10000"/>
              <a:gd name="connsiteY3" fmla="*/ 9065 h 9065"/>
              <a:gd name="connsiteX4" fmla="*/ 0 w 10000"/>
              <a:gd name="connsiteY4" fmla="*/ 8480 h 9065"/>
              <a:gd name="connsiteX0" fmla="*/ 0 w 6132"/>
              <a:gd name="connsiteY0" fmla="*/ 9981 h 10000"/>
              <a:gd name="connsiteX1" fmla="*/ 1128 w 6132"/>
              <a:gd name="connsiteY1" fmla="*/ 0 h 10000"/>
              <a:gd name="connsiteX2" fmla="*/ 6132 w 6132"/>
              <a:gd name="connsiteY2" fmla="*/ 3528 h 10000"/>
              <a:gd name="connsiteX3" fmla="*/ 3603 w 6132"/>
              <a:gd name="connsiteY3" fmla="*/ 10000 h 10000"/>
              <a:gd name="connsiteX4" fmla="*/ 0 w 6132"/>
              <a:gd name="connsiteY4" fmla="*/ 9981 h 10000"/>
              <a:gd name="connsiteX0" fmla="*/ 0 w 17195"/>
              <a:gd name="connsiteY0" fmla="*/ 9981 h 10000"/>
              <a:gd name="connsiteX1" fmla="*/ 1840 w 17195"/>
              <a:gd name="connsiteY1" fmla="*/ 0 h 10000"/>
              <a:gd name="connsiteX2" fmla="*/ 17195 w 17195"/>
              <a:gd name="connsiteY2" fmla="*/ 4195 h 10000"/>
              <a:gd name="connsiteX3" fmla="*/ 5876 w 17195"/>
              <a:gd name="connsiteY3" fmla="*/ 10000 h 10000"/>
              <a:gd name="connsiteX4" fmla="*/ 0 w 17195"/>
              <a:gd name="connsiteY4" fmla="*/ 9981 h 10000"/>
              <a:gd name="connsiteX0" fmla="*/ 0 w 17195"/>
              <a:gd name="connsiteY0" fmla="*/ 6867 h 6886"/>
              <a:gd name="connsiteX1" fmla="*/ 5083 w 17195"/>
              <a:gd name="connsiteY1" fmla="*/ 0 h 6886"/>
              <a:gd name="connsiteX2" fmla="*/ 17195 w 17195"/>
              <a:gd name="connsiteY2" fmla="*/ 1081 h 6886"/>
              <a:gd name="connsiteX3" fmla="*/ 5876 w 17195"/>
              <a:gd name="connsiteY3" fmla="*/ 6886 h 6886"/>
              <a:gd name="connsiteX4" fmla="*/ 0 w 17195"/>
              <a:gd name="connsiteY4" fmla="*/ 6867 h 6886"/>
              <a:gd name="connsiteX0" fmla="*/ 0 w 10000"/>
              <a:gd name="connsiteY0" fmla="*/ 13768 h 13796"/>
              <a:gd name="connsiteX1" fmla="*/ 2190 w 10000"/>
              <a:gd name="connsiteY1" fmla="*/ 0 h 13796"/>
              <a:gd name="connsiteX2" fmla="*/ 10000 w 10000"/>
              <a:gd name="connsiteY2" fmla="*/ 5366 h 13796"/>
              <a:gd name="connsiteX3" fmla="*/ 3417 w 10000"/>
              <a:gd name="connsiteY3" fmla="*/ 13796 h 13796"/>
              <a:gd name="connsiteX4" fmla="*/ 0 w 10000"/>
              <a:gd name="connsiteY4" fmla="*/ 13768 h 13796"/>
              <a:gd name="connsiteX0" fmla="*/ 0 w 7230"/>
              <a:gd name="connsiteY0" fmla="*/ 14136 h 14164"/>
              <a:gd name="connsiteX1" fmla="*/ 2190 w 7230"/>
              <a:gd name="connsiteY1" fmla="*/ 368 h 14164"/>
              <a:gd name="connsiteX2" fmla="*/ 7230 w 7230"/>
              <a:gd name="connsiteY2" fmla="*/ 0 h 14164"/>
              <a:gd name="connsiteX3" fmla="*/ 3417 w 7230"/>
              <a:gd name="connsiteY3" fmla="*/ 14164 h 14164"/>
              <a:gd name="connsiteX4" fmla="*/ 0 w 7230"/>
              <a:gd name="connsiteY4" fmla="*/ 14136 h 14164"/>
              <a:gd name="connsiteX0" fmla="*/ 68 w 6971"/>
              <a:gd name="connsiteY0" fmla="*/ 10322 h 10322"/>
              <a:gd name="connsiteX1" fmla="*/ 0 w 6971"/>
              <a:gd name="connsiteY1" fmla="*/ 260 h 10322"/>
              <a:gd name="connsiteX2" fmla="*/ 6971 w 6971"/>
              <a:gd name="connsiteY2" fmla="*/ 0 h 10322"/>
              <a:gd name="connsiteX3" fmla="*/ 1697 w 6971"/>
              <a:gd name="connsiteY3" fmla="*/ 10000 h 10322"/>
              <a:gd name="connsiteX4" fmla="*/ 68 w 6971"/>
              <a:gd name="connsiteY4" fmla="*/ 10322 h 10322"/>
              <a:gd name="connsiteX0" fmla="*/ 1 w 9903"/>
              <a:gd name="connsiteY0" fmla="*/ 10000 h 10000"/>
              <a:gd name="connsiteX1" fmla="*/ 1540 w 9903"/>
              <a:gd name="connsiteY1" fmla="*/ 86 h 10000"/>
              <a:gd name="connsiteX2" fmla="*/ 9903 w 9903"/>
              <a:gd name="connsiteY2" fmla="*/ 0 h 10000"/>
              <a:gd name="connsiteX3" fmla="*/ 2337 w 9903"/>
              <a:gd name="connsiteY3" fmla="*/ 9688 h 10000"/>
              <a:gd name="connsiteX4" fmla="*/ 1 w 9903"/>
              <a:gd name="connsiteY4" fmla="*/ 10000 h 10000"/>
              <a:gd name="connsiteX0" fmla="*/ 1 w 8229"/>
              <a:gd name="connsiteY0" fmla="*/ 10166 h 10166"/>
              <a:gd name="connsiteX1" fmla="*/ 1555 w 8229"/>
              <a:gd name="connsiteY1" fmla="*/ 252 h 10166"/>
              <a:gd name="connsiteX2" fmla="*/ 8229 w 8229"/>
              <a:gd name="connsiteY2" fmla="*/ 0 h 10166"/>
              <a:gd name="connsiteX3" fmla="*/ 2360 w 8229"/>
              <a:gd name="connsiteY3" fmla="*/ 9854 h 10166"/>
              <a:gd name="connsiteX4" fmla="*/ 1 w 8229"/>
              <a:gd name="connsiteY4" fmla="*/ 10166 h 10166"/>
              <a:gd name="connsiteX0" fmla="*/ 4855 w 14854"/>
              <a:gd name="connsiteY0" fmla="*/ 10000 h 10000"/>
              <a:gd name="connsiteX1" fmla="*/ 0 w 14854"/>
              <a:gd name="connsiteY1" fmla="*/ 85 h 10000"/>
              <a:gd name="connsiteX2" fmla="*/ 14854 w 14854"/>
              <a:gd name="connsiteY2" fmla="*/ 0 h 10000"/>
              <a:gd name="connsiteX3" fmla="*/ 7722 w 14854"/>
              <a:gd name="connsiteY3" fmla="*/ 9693 h 10000"/>
              <a:gd name="connsiteX4" fmla="*/ 4855 w 14854"/>
              <a:gd name="connsiteY4" fmla="*/ 10000 h 10000"/>
              <a:gd name="connsiteX0" fmla="*/ 4855 w 8971"/>
              <a:gd name="connsiteY0" fmla="*/ 10000 h 10000"/>
              <a:gd name="connsiteX1" fmla="*/ 0 w 8971"/>
              <a:gd name="connsiteY1" fmla="*/ 85 h 10000"/>
              <a:gd name="connsiteX2" fmla="*/ 8971 w 8971"/>
              <a:gd name="connsiteY2" fmla="*/ 0 h 10000"/>
              <a:gd name="connsiteX3" fmla="*/ 7722 w 8971"/>
              <a:gd name="connsiteY3" fmla="*/ 9693 h 10000"/>
              <a:gd name="connsiteX4" fmla="*/ 4855 w 8971"/>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 h="10000">
                <a:moveTo>
                  <a:pt x="5572" y="10000"/>
                </a:moveTo>
                <a:cubicBezTo>
                  <a:pt x="3333" y="6238"/>
                  <a:pt x="1964" y="3281"/>
                  <a:pt x="0" y="31"/>
                </a:cubicBezTo>
                <a:lnTo>
                  <a:pt x="10160" y="0"/>
                </a:lnTo>
                <a:lnTo>
                  <a:pt x="8768" y="9693"/>
                </a:lnTo>
                <a:lnTo>
                  <a:pt x="5572" y="10000"/>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grpSp>
        <p:nvGrpSpPr>
          <p:cNvPr id="7" name="Group 334"/>
          <p:cNvGrpSpPr/>
          <p:nvPr/>
        </p:nvGrpSpPr>
        <p:grpSpPr>
          <a:xfrm>
            <a:off x="7020092" y="5173495"/>
            <a:ext cx="1156766" cy="1821029"/>
            <a:chOff x="11312677" y="4385379"/>
            <a:chExt cx="420734" cy="643192"/>
          </a:xfrm>
        </p:grpSpPr>
        <p:sp>
          <p:nvSpPr>
            <p:cNvPr id="8"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9"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0"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1"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2"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3"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4"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5"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6"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7"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18"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19" name="Rectangle 18"/>
          <p:cNvSpPr/>
          <p:nvPr/>
        </p:nvSpPr>
        <p:spPr bwMode="auto">
          <a:xfrm>
            <a:off x="7020092" y="5164621"/>
            <a:ext cx="1156766" cy="542459"/>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tx1"/>
              </a:solidFill>
            </a:endParaRPr>
          </a:p>
        </p:txBody>
      </p:sp>
      <p:grpSp>
        <p:nvGrpSpPr>
          <p:cNvPr id="20" name="Group 334"/>
          <p:cNvGrpSpPr/>
          <p:nvPr/>
        </p:nvGrpSpPr>
        <p:grpSpPr>
          <a:xfrm>
            <a:off x="4303682" y="4726867"/>
            <a:ext cx="1162367" cy="1873554"/>
            <a:chOff x="11312677" y="4385379"/>
            <a:chExt cx="420734" cy="643192"/>
          </a:xfrm>
        </p:grpSpPr>
        <p:sp>
          <p:nvSpPr>
            <p:cNvPr id="21" name="Rectangle 48"/>
            <p:cNvSpPr>
              <a:spLocks noChangeArrowheads="1"/>
            </p:cNvSpPr>
            <p:nvPr/>
          </p:nvSpPr>
          <p:spPr bwMode="auto">
            <a:xfrm>
              <a:off x="11312677" y="4385379"/>
              <a:ext cx="420734" cy="643192"/>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2" name="Freeform 49"/>
            <p:cNvSpPr>
              <a:spLocks/>
            </p:cNvSpPr>
            <p:nvPr/>
          </p:nvSpPr>
          <p:spPr bwMode="auto">
            <a:xfrm>
              <a:off x="11354993" y="4454293"/>
              <a:ext cx="332477" cy="5803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3" name="Freeform 50"/>
            <p:cNvSpPr>
              <a:spLocks/>
            </p:cNvSpPr>
            <p:nvPr/>
          </p:nvSpPr>
          <p:spPr bwMode="auto">
            <a:xfrm>
              <a:off x="11354993" y="4558267"/>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4" name="Freeform 51"/>
            <p:cNvSpPr>
              <a:spLocks/>
            </p:cNvSpPr>
            <p:nvPr/>
          </p:nvSpPr>
          <p:spPr bwMode="auto">
            <a:xfrm>
              <a:off x="11354993" y="4662242"/>
              <a:ext cx="332477" cy="55614"/>
            </a:xfrm>
            <a:custGeom>
              <a:avLst/>
              <a:gdLst>
                <a:gd name="T0" fmla="*/ 9 w 102"/>
                <a:gd name="T1" fmla="*/ 0 h 17"/>
                <a:gd name="T2" fmla="*/ 0 w 102"/>
                <a:gd name="T3" fmla="*/ 8 h 17"/>
                <a:gd name="T4" fmla="*/ 0 w 102"/>
                <a:gd name="T5" fmla="*/ 9 h 17"/>
                <a:gd name="T6" fmla="*/ 9 w 102"/>
                <a:gd name="T7" fmla="*/ 17 h 17"/>
                <a:gd name="T8" fmla="*/ 94 w 102"/>
                <a:gd name="T9" fmla="*/ 17 h 17"/>
                <a:gd name="T10" fmla="*/ 102 w 102"/>
                <a:gd name="T11" fmla="*/ 9 h 17"/>
                <a:gd name="T12" fmla="*/ 102 w 102"/>
                <a:gd name="T13" fmla="*/ 8 h 17"/>
                <a:gd name="T14" fmla="*/ 94 w 102"/>
                <a:gd name="T15" fmla="*/ 0 h 17"/>
                <a:gd name="T16" fmla="*/ 55 w 102"/>
                <a:gd name="T17" fmla="*/ 0 h 17"/>
                <a:gd name="T18" fmla="*/ 9 w 102"/>
                <a:gd name="T19"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7">
                  <a:moveTo>
                    <a:pt x="9" y="0"/>
                  </a:moveTo>
                  <a:cubicBezTo>
                    <a:pt x="9" y="0"/>
                    <a:pt x="0" y="0"/>
                    <a:pt x="0" y="8"/>
                  </a:cubicBezTo>
                  <a:cubicBezTo>
                    <a:pt x="0" y="9"/>
                    <a:pt x="0" y="9"/>
                    <a:pt x="0" y="9"/>
                  </a:cubicBezTo>
                  <a:cubicBezTo>
                    <a:pt x="0" y="9"/>
                    <a:pt x="0" y="17"/>
                    <a:pt x="9" y="17"/>
                  </a:cubicBezTo>
                  <a:cubicBezTo>
                    <a:pt x="94" y="17"/>
                    <a:pt x="94" y="17"/>
                    <a:pt x="94" y="17"/>
                  </a:cubicBezTo>
                  <a:cubicBezTo>
                    <a:pt x="94" y="17"/>
                    <a:pt x="102" y="17"/>
                    <a:pt x="102" y="9"/>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5" name="Freeform 52"/>
            <p:cNvSpPr>
              <a:spLocks/>
            </p:cNvSpPr>
            <p:nvPr/>
          </p:nvSpPr>
          <p:spPr bwMode="auto">
            <a:xfrm>
              <a:off x="11354993" y="4763799"/>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6" name="Freeform 53"/>
            <p:cNvSpPr>
              <a:spLocks/>
            </p:cNvSpPr>
            <p:nvPr/>
          </p:nvSpPr>
          <p:spPr bwMode="auto">
            <a:xfrm>
              <a:off x="11354993" y="4867773"/>
              <a:ext cx="332477" cy="59242"/>
            </a:xfrm>
            <a:custGeom>
              <a:avLst/>
              <a:gdLst>
                <a:gd name="T0" fmla="*/ 9 w 102"/>
                <a:gd name="T1" fmla="*/ 0 h 18"/>
                <a:gd name="T2" fmla="*/ 0 w 102"/>
                <a:gd name="T3" fmla="*/ 8 h 18"/>
                <a:gd name="T4" fmla="*/ 0 w 102"/>
                <a:gd name="T5" fmla="*/ 10 h 18"/>
                <a:gd name="T6" fmla="*/ 9 w 102"/>
                <a:gd name="T7" fmla="*/ 18 h 18"/>
                <a:gd name="T8" fmla="*/ 94 w 102"/>
                <a:gd name="T9" fmla="*/ 18 h 18"/>
                <a:gd name="T10" fmla="*/ 102 w 102"/>
                <a:gd name="T11" fmla="*/ 10 h 18"/>
                <a:gd name="T12" fmla="*/ 102 w 102"/>
                <a:gd name="T13" fmla="*/ 8 h 18"/>
                <a:gd name="T14" fmla="*/ 94 w 102"/>
                <a:gd name="T15" fmla="*/ 0 h 18"/>
                <a:gd name="T16" fmla="*/ 55 w 102"/>
                <a:gd name="T17" fmla="*/ 0 h 18"/>
                <a:gd name="T18" fmla="*/ 9 w 102"/>
                <a:gd name="T19"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8">
                  <a:moveTo>
                    <a:pt x="9" y="0"/>
                  </a:moveTo>
                  <a:cubicBezTo>
                    <a:pt x="9" y="0"/>
                    <a:pt x="0" y="0"/>
                    <a:pt x="0" y="8"/>
                  </a:cubicBezTo>
                  <a:cubicBezTo>
                    <a:pt x="0" y="10"/>
                    <a:pt x="0" y="10"/>
                    <a:pt x="0" y="10"/>
                  </a:cubicBezTo>
                  <a:cubicBezTo>
                    <a:pt x="0" y="10"/>
                    <a:pt x="0" y="18"/>
                    <a:pt x="9" y="18"/>
                  </a:cubicBezTo>
                  <a:cubicBezTo>
                    <a:pt x="94" y="18"/>
                    <a:pt x="94" y="18"/>
                    <a:pt x="94" y="18"/>
                  </a:cubicBezTo>
                  <a:cubicBezTo>
                    <a:pt x="94" y="18"/>
                    <a:pt x="102" y="18"/>
                    <a:pt x="102" y="10"/>
                  </a:cubicBezTo>
                  <a:cubicBezTo>
                    <a:pt x="102" y="8"/>
                    <a:pt x="102" y="8"/>
                    <a:pt x="102" y="8"/>
                  </a:cubicBezTo>
                  <a:cubicBezTo>
                    <a:pt x="102" y="8"/>
                    <a:pt x="102" y="0"/>
                    <a:pt x="94" y="0"/>
                  </a:cubicBezTo>
                  <a:cubicBezTo>
                    <a:pt x="55" y="0"/>
                    <a:pt x="55" y="0"/>
                    <a:pt x="55"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7" name="Oval 54"/>
            <p:cNvSpPr>
              <a:spLocks noChangeArrowheads="1"/>
            </p:cNvSpPr>
            <p:nvPr/>
          </p:nvSpPr>
          <p:spPr bwMode="auto">
            <a:xfrm>
              <a:off x="11625810" y="4466383"/>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8" name="Oval 55"/>
            <p:cNvSpPr>
              <a:spLocks noChangeArrowheads="1"/>
            </p:cNvSpPr>
            <p:nvPr/>
          </p:nvSpPr>
          <p:spPr bwMode="auto">
            <a:xfrm>
              <a:off x="11625810" y="4571566"/>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29" name="Oval 56"/>
            <p:cNvSpPr>
              <a:spLocks noChangeArrowheads="1"/>
            </p:cNvSpPr>
            <p:nvPr/>
          </p:nvSpPr>
          <p:spPr bwMode="auto">
            <a:xfrm>
              <a:off x="11625810" y="4671914"/>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0" name="Oval 57"/>
            <p:cNvSpPr>
              <a:spLocks noChangeArrowheads="1"/>
            </p:cNvSpPr>
            <p:nvPr/>
          </p:nvSpPr>
          <p:spPr bwMode="auto">
            <a:xfrm>
              <a:off x="11625810" y="4777097"/>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sp>
          <p:nvSpPr>
            <p:cNvPr id="31" name="Oval 58"/>
            <p:cNvSpPr>
              <a:spLocks noChangeArrowheads="1"/>
            </p:cNvSpPr>
            <p:nvPr/>
          </p:nvSpPr>
          <p:spPr bwMode="auto">
            <a:xfrm>
              <a:off x="11625810" y="4881072"/>
              <a:ext cx="32643" cy="32644"/>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chemeClr val="bg1"/>
                </a:solidFill>
              </a:endParaRPr>
            </a:p>
          </p:txBody>
        </p:sp>
      </p:grpSp>
      <p:sp>
        <p:nvSpPr>
          <p:cNvPr id="32" name="Freeform 95"/>
          <p:cNvSpPr>
            <a:spLocks/>
          </p:cNvSpPr>
          <p:nvPr/>
        </p:nvSpPr>
        <p:spPr bwMode="auto">
          <a:xfrm flipH="1">
            <a:off x="4699895" y="1574009"/>
            <a:ext cx="4186321" cy="2602577"/>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1"/>
          </a:solidFill>
          <a:ln w="28575">
            <a:noFill/>
            <a:round/>
            <a:headEnd/>
            <a:tailEnd/>
          </a:ln>
          <a:extLst/>
        </p:spPr>
        <p:txBody>
          <a:bodyPr vert="horz" wrap="square" lIns="91440" tIns="45720" rIns="91440" bIns="45720" numCol="1" anchor="t" anchorCtr="0" compatLnSpc="1">
            <a:prstTxWarp prst="textNoShape">
              <a:avLst/>
            </a:prstTxWarp>
          </a:bodyPr>
          <a:lstStyle/>
          <a:p>
            <a:endParaRPr lang="en-US" kern="0" dirty="0"/>
          </a:p>
        </p:txBody>
      </p:sp>
      <p:grpSp>
        <p:nvGrpSpPr>
          <p:cNvPr id="33" name="Group 32"/>
          <p:cNvGrpSpPr/>
          <p:nvPr/>
        </p:nvGrpSpPr>
        <p:grpSpPr>
          <a:xfrm>
            <a:off x="1126562" y="5412416"/>
            <a:ext cx="464030" cy="766834"/>
            <a:chOff x="4386802" y="5951630"/>
            <a:chExt cx="161865" cy="313735"/>
          </a:xfrm>
        </p:grpSpPr>
        <p:sp>
          <p:nvSpPr>
            <p:cNvPr id="34" name="Freeform 14"/>
            <p:cNvSpPr>
              <a:spLocks/>
            </p:cNvSpPr>
            <p:nvPr/>
          </p:nvSpPr>
          <p:spPr bwMode="auto">
            <a:xfrm>
              <a:off x="4452024" y="6143014"/>
              <a:ext cx="33325" cy="122351"/>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sp>
          <p:nvSpPr>
            <p:cNvPr id="35" name="Freeform 15"/>
            <p:cNvSpPr>
              <a:spLocks/>
            </p:cNvSpPr>
            <p:nvPr/>
          </p:nvSpPr>
          <p:spPr bwMode="auto">
            <a:xfrm>
              <a:off x="4386802" y="6035419"/>
              <a:ext cx="161865" cy="162819"/>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sp>
          <p:nvSpPr>
            <p:cNvPr id="36" name="Freeform 16"/>
            <p:cNvSpPr>
              <a:spLocks/>
            </p:cNvSpPr>
            <p:nvPr/>
          </p:nvSpPr>
          <p:spPr bwMode="auto">
            <a:xfrm>
              <a:off x="4408226" y="5951630"/>
              <a:ext cx="118543" cy="119019"/>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grpSp>
      <p:sp>
        <p:nvSpPr>
          <p:cNvPr id="37" name="TextBox 36"/>
          <p:cNvSpPr txBox="1"/>
          <p:nvPr/>
        </p:nvSpPr>
        <p:spPr>
          <a:xfrm flipH="1">
            <a:off x="2122974" y="4874174"/>
            <a:ext cx="2139276" cy="646331"/>
          </a:xfrm>
          <a:prstGeom prst="rect">
            <a:avLst/>
          </a:prstGeom>
          <a:noFill/>
        </p:spPr>
        <p:txBody>
          <a:bodyPr wrap="square" rtlCol="0">
            <a:spAutoFit/>
          </a:bodyPr>
          <a:lstStyle/>
          <a:p>
            <a:pPr algn="ctr"/>
            <a:r>
              <a:rPr lang="en-US" b="1" dirty="0" smtClean="0">
                <a:solidFill>
                  <a:schemeClr val="bg1">
                    <a:lumMod val="50000"/>
                  </a:schemeClr>
                </a:solidFill>
              </a:rPr>
              <a:t>Backup and Disaster Recovery</a:t>
            </a:r>
          </a:p>
        </p:txBody>
      </p:sp>
      <p:grpSp>
        <p:nvGrpSpPr>
          <p:cNvPr id="38" name="Group 37"/>
          <p:cNvGrpSpPr/>
          <p:nvPr/>
        </p:nvGrpSpPr>
        <p:grpSpPr>
          <a:xfrm>
            <a:off x="1592851" y="5253585"/>
            <a:ext cx="464030" cy="766834"/>
            <a:chOff x="4386802" y="5951630"/>
            <a:chExt cx="161865" cy="313735"/>
          </a:xfrm>
        </p:grpSpPr>
        <p:sp>
          <p:nvSpPr>
            <p:cNvPr id="39" name="Freeform 14"/>
            <p:cNvSpPr>
              <a:spLocks/>
            </p:cNvSpPr>
            <p:nvPr/>
          </p:nvSpPr>
          <p:spPr bwMode="auto">
            <a:xfrm>
              <a:off x="4452024" y="6143014"/>
              <a:ext cx="33325" cy="122351"/>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3949"/>
              <a:endParaRPr lang="en-US"/>
            </a:p>
          </p:txBody>
        </p:sp>
        <p:sp>
          <p:nvSpPr>
            <p:cNvPr id="40" name="Freeform 15"/>
            <p:cNvSpPr>
              <a:spLocks/>
            </p:cNvSpPr>
            <p:nvPr/>
          </p:nvSpPr>
          <p:spPr bwMode="auto">
            <a:xfrm>
              <a:off x="4386802" y="6035419"/>
              <a:ext cx="161865" cy="162819"/>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p>
          </p:txBody>
        </p:sp>
        <p:sp>
          <p:nvSpPr>
            <p:cNvPr id="41" name="Freeform 16"/>
            <p:cNvSpPr>
              <a:spLocks/>
            </p:cNvSpPr>
            <p:nvPr/>
          </p:nvSpPr>
          <p:spPr bwMode="auto">
            <a:xfrm>
              <a:off x="4408226" y="5951630"/>
              <a:ext cx="118543" cy="119019"/>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p>
          </p:txBody>
        </p:sp>
      </p:grpSp>
      <p:grpSp>
        <p:nvGrpSpPr>
          <p:cNvPr id="42" name="Group 41"/>
          <p:cNvGrpSpPr/>
          <p:nvPr/>
        </p:nvGrpSpPr>
        <p:grpSpPr>
          <a:xfrm>
            <a:off x="11663122" y="5951412"/>
            <a:ext cx="464030" cy="766834"/>
            <a:chOff x="4386802" y="5951630"/>
            <a:chExt cx="161865" cy="313735"/>
          </a:xfrm>
        </p:grpSpPr>
        <p:sp>
          <p:nvSpPr>
            <p:cNvPr id="43" name="Freeform 14"/>
            <p:cNvSpPr>
              <a:spLocks/>
            </p:cNvSpPr>
            <p:nvPr/>
          </p:nvSpPr>
          <p:spPr bwMode="auto">
            <a:xfrm>
              <a:off x="4452024" y="6143014"/>
              <a:ext cx="33325" cy="122351"/>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sp>
          <p:nvSpPr>
            <p:cNvPr id="44" name="Freeform 15"/>
            <p:cNvSpPr>
              <a:spLocks/>
            </p:cNvSpPr>
            <p:nvPr/>
          </p:nvSpPr>
          <p:spPr bwMode="auto">
            <a:xfrm>
              <a:off x="4386802" y="6035419"/>
              <a:ext cx="161865" cy="162819"/>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sp>
          <p:nvSpPr>
            <p:cNvPr id="45" name="Freeform 16"/>
            <p:cNvSpPr>
              <a:spLocks/>
            </p:cNvSpPr>
            <p:nvPr/>
          </p:nvSpPr>
          <p:spPr bwMode="auto">
            <a:xfrm>
              <a:off x="4408226" y="5951630"/>
              <a:ext cx="118543" cy="119019"/>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grpSp>
      <p:grpSp>
        <p:nvGrpSpPr>
          <p:cNvPr id="46" name="Group 45"/>
          <p:cNvGrpSpPr/>
          <p:nvPr/>
        </p:nvGrpSpPr>
        <p:grpSpPr>
          <a:xfrm>
            <a:off x="11172619" y="5736652"/>
            <a:ext cx="464030" cy="766834"/>
            <a:chOff x="4386802" y="5951630"/>
            <a:chExt cx="161865" cy="313735"/>
          </a:xfrm>
        </p:grpSpPr>
        <p:sp>
          <p:nvSpPr>
            <p:cNvPr id="47" name="Freeform 14"/>
            <p:cNvSpPr>
              <a:spLocks/>
            </p:cNvSpPr>
            <p:nvPr/>
          </p:nvSpPr>
          <p:spPr bwMode="auto">
            <a:xfrm>
              <a:off x="4452024" y="6143014"/>
              <a:ext cx="33325" cy="122351"/>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sp>
          <p:nvSpPr>
            <p:cNvPr id="48" name="Freeform 15"/>
            <p:cNvSpPr>
              <a:spLocks/>
            </p:cNvSpPr>
            <p:nvPr/>
          </p:nvSpPr>
          <p:spPr bwMode="auto">
            <a:xfrm>
              <a:off x="4386802" y="6035419"/>
              <a:ext cx="161865" cy="162819"/>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sp>
          <p:nvSpPr>
            <p:cNvPr id="49" name="Freeform 16"/>
            <p:cNvSpPr>
              <a:spLocks/>
            </p:cNvSpPr>
            <p:nvPr/>
          </p:nvSpPr>
          <p:spPr bwMode="auto">
            <a:xfrm>
              <a:off x="4408226" y="5951630"/>
              <a:ext cx="118543" cy="119019"/>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chemeClr val="bg1"/>
                </a:solidFill>
              </a:endParaRPr>
            </a:p>
          </p:txBody>
        </p:sp>
      </p:grpSp>
      <p:pic>
        <p:nvPicPr>
          <p:cNvPr id="50" name="Picture 49" descr="storsimpkeDevice.png"/>
          <p:cNvPicPr>
            <a:picLocks noChangeAspect="1"/>
          </p:cNvPicPr>
          <p:nvPr/>
        </p:nvPicPr>
        <p:blipFill>
          <a:blip r:embed="rId3" cstate="screen">
            <a:extLst>
              <a:ext uri="{28A0092B-C50C-407E-A947-70E740481C1C}">
                <a14:useLocalDpi xmlns:a14="http://schemas.microsoft.com/office/drawing/2010/main" val="0"/>
              </a:ext>
            </a:extLst>
          </a:blip>
          <a:stretch>
            <a:fillRect/>
          </a:stretch>
        </p:blipFill>
        <p:spPr>
          <a:xfrm>
            <a:off x="7002785" y="5274713"/>
            <a:ext cx="1174073" cy="300795"/>
          </a:xfrm>
          <a:prstGeom prst="rect">
            <a:avLst/>
          </a:prstGeom>
          <a:ln w="28575">
            <a:noFill/>
            <a:prstDash val="sysDash"/>
          </a:ln>
        </p:spPr>
      </p:pic>
      <p:sp>
        <p:nvSpPr>
          <p:cNvPr id="51" name="Can 50"/>
          <p:cNvSpPr/>
          <p:nvPr/>
        </p:nvSpPr>
        <p:spPr bwMode="auto">
          <a:xfrm>
            <a:off x="5015670" y="6108514"/>
            <a:ext cx="697232" cy="772346"/>
          </a:xfrm>
          <a:prstGeom prst="can">
            <a:avLst/>
          </a:prstGeom>
          <a:solidFill>
            <a:schemeClr val="tx2"/>
          </a:solidFill>
          <a:ln>
            <a:solidFill>
              <a:schemeClr val="tx2"/>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solidFill>
                <a:schemeClr val="bg1"/>
              </a:solidFill>
            </a:endParaRPr>
          </a:p>
        </p:txBody>
      </p:sp>
      <p:sp>
        <p:nvSpPr>
          <p:cNvPr id="52" name="TextBox 51"/>
          <p:cNvSpPr txBox="1"/>
          <p:nvPr/>
        </p:nvSpPr>
        <p:spPr>
          <a:xfrm flipH="1">
            <a:off x="8017278" y="5103887"/>
            <a:ext cx="1970457" cy="646331"/>
          </a:xfrm>
          <a:prstGeom prst="rect">
            <a:avLst/>
          </a:prstGeom>
          <a:noFill/>
        </p:spPr>
        <p:txBody>
          <a:bodyPr wrap="square" rtlCol="0">
            <a:spAutoFit/>
          </a:bodyPr>
          <a:lstStyle/>
          <a:p>
            <a:pPr algn="ctr"/>
            <a:r>
              <a:rPr lang="en-US" b="1" dirty="0" smtClean="0">
                <a:solidFill>
                  <a:schemeClr val="bg1">
                    <a:lumMod val="50000"/>
                  </a:schemeClr>
                </a:solidFill>
              </a:rPr>
              <a:t>Hybrid Cloud Storage</a:t>
            </a:r>
          </a:p>
        </p:txBody>
      </p:sp>
      <p:sp>
        <p:nvSpPr>
          <p:cNvPr id="53" name="TextBox 52"/>
          <p:cNvSpPr txBox="1"/>
          <p:nvPr/>
        </p:nvSpPr>
        <p:spPr>
          <a:xfrm flipH="1">
            <a:off x="2693541" y="3291534"/>
            <a:ext cx="1970457" cy="646331"/>
          </a:xfrm>
          <a:prstGeom prst="rect">
            <a:avLst/>
          </a:prstGeom>
          <a:noFill/>
        </p:spPr>
        <p:txBody>
          <a:bodyPr wrap="square" rtlCol="0">
            <a:spAutoFit/>
          </a:bodyPr>
          <a:lstStyle/>
          <a:p>
            <a:pPr algn="ctr"/>
            <a:r>
              <a:rPr lang="en-US" b="1" dirty="0" smtClean="0">
                <a:solidFill>
                  <a:schemeClr val="bg1">
                    <a:lumMod val="50000"/>
                  </a:schemeClr>
                </a:solidFill>
              </a:rPr>
              <a:t>Enterprise Applications</a:t>
            </a:r>
          </a:p>
        </p:txBody>
      </p:sp>
      <p:sp>
        <p:nvSpPr>
          <p:cNvPr id="54" name="TextBox 53"/>
          <p:cNvSpPr txBox="1"/>
          <p:nvPr/>
        </p:nvSpPr>
        <p:spPr>
          <a:xfrm flipH="1">
            <a:off x="5459637" y="913616"/>
            <a:ext cx="2365266" cy="646331"/>
          </a:xfrm>
          <a:prstGeom prst="rect">
            <a:avLst/>
          </a:prstGeom>
          <a:noFill/>
        </p:spPr>
        <p:txBody>
          <a:bodyPr wrap="square" rtlCol="0">
            <a:spAutoFit/>
          </a:bodyPr>
          <a:lstStyle/>
          <a:p>
            <a:pPr algn="ctr"/>
            <a:r>
              <a:rPr lang="en-US" b="1" dirty="0" smtClean="0">
                <a:solidFill>
                  <a:schemeClr val="bg1"/>
                </a:solidFill>
              </a:rPr>
              <a:t>Modern Born in-Cloud Applications</a:t>
            </a:r>
          </a:p>
        </p:txBody>
      </p:sp>
      <p:sp>
        <p:nvSpPr>
          <p:cNvPr id="55" name="TextBox 54"/>
          <p:cNvSpPr txBox="1"/>
          <p:nvPr/>
        </p:nvSpPr>
        <p:spPr>
          <a:xfrm flipH="1">
            <a:off x="8922113" y="3288474"/>
            <a:ext cx="2161351" cy="646331"/>
          </a:xfrm>
          <a:prstGeom prst="rect">
            <a:avLst/>
          </a:prstGeom>
          <a:noFill/>
        </p:spPr>
        <p:txBody>
          <a:bodyPr wrap="square" rtlCol="0">
            <a:spAutoFit/>
          </a:bodyPr>
          <a:lstStyle/>
          <a:p>
            <a:pPr algn="ctr"/>
            <a:r>
              <a:rPr lang="en-US" b="1" dirty="0" smtClean="0">
                <a:solidFill>
                  <a:schemeClr val="bg1">
                    <a:lumMod val="50000"/>
                  </a:schemeClr>
                </a:solidFill>
              </a:rPr>
              <a:t>Big Data &amp; Analytics</a:t>
            </a:r>
          </a:p>
        </p:txBody>
      </p:sp>
      <p:sp>
        <p:nvSpPr>
          <p:cNvPr id="57" name="TextBox 56"/>
          <p:cNvSpPr txBox="1"/>
          <p:nvPr/>
        </p:nvSpPr>
        <p:spPr>
          <a:xfrm flipH="1">
            <a:off x="8526805" y="2038008"/>
            <a:ext cx="1970457" cy="646331"/>
          </a:xfrm>
          <a:prstGeom prst="rect">
            <a:avLst/>
          </a:prstGeom>
          <a:noFill/>
        </p:spPr>
        <p:txBody>
          <a:bodyPr wrap="square" rtlCol="0">
            <a:spAutoFit/>
          </a:bodyPr>
          <a:lstStyle/>
          <a:p>
            <a:pPr algn="ctr"/>
            <a:r>
              <a:rPr lang="en-US" b="1" dirty="0" smtClean="0">
                <a:solidFill>
                  <a:schemeClr val="bg1">
                    <a:lumMod val="50000"/>
                  </a:schemeClr>
                </a:solidFill>
              </a:rPr>
              <a:t>Managed Cloud File Share</a:t>
            </a:r>
          </a:p>
        </p:txBody>
      </p:sp>
      <p:sp>
        <p:nvSpPr>
          <p:cNvPr id="58" name="Freeform 29"/>
          <p:cNvSpPr>
            <a:spLocks/>
          </p:cNvSpPr>
          <p:nvPr/>
        </p:nvSpPr>
        <p:spPr bwMode="auto">
          <a:xfrm>
            <a:off x="6587595" y="6021824"/>
            <a:ext cx="5848879" cy="967380"/>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rgbClr val="000000"/>
              </a:solidFill>
            </a:endParaRPr>
          </a:p>
        </p:txBody>
      </p:sp>
      <p:sp>
        <p:nvSpPr>
          <p:cNvPr id="59" name="Freeform 29"/>
          <p:cNvSpPr>
            <a:spLocks/>
          </p:cNvSpPr>
          <p:nvPr/>
        </p:nvSpPr>
        <p:spPr bwMode="auto">
          <a:xfrm>
            <a:off x="-30163" y="5546145"/>
            <a:ext cx="7176753" cy="1456317"/>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79A5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rgbClr val="000000"/>
              </a:solidFill>
            </a:endParaRPr>
          </a:p>
        </p:txBody>
      </p:sp>
      <p:sp>
        <p:nvSpPr>
          <p:cNvPr id="60" name="TextBox 59"/>
          <p:cNvSpPr txBox="1"/>
          <p:nvPr/>
        </p:nvSpPr>
        <p:spPr>
          <a:xfrm>
            <a:off x="5413998" y="2675644"/>
            <a:ext cx="2831744" cy="622056"/>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2400" dirty="0" smtClean="0">
                <a:solidFill>
                  <a:schemeClr val="bg1"/>
                </a:solidFill>
                <a:latin typeface="Segoe UI Light"/>
              </a:rPr>
              <a:t>Azure Storage</a:t>
            </a:r>
            <a:endParaRPr lang="en-US" sz="2400" dirty="0">
              <a:solidFill>
                <a:schemeClr val="bg1"/>
              </a:solidFill>
              <a:latin typeface="Segoe UI Light"/>
            </a:endParaRPr>
          </a:p>
        </p:txBody>
      </p:sp>
      <p:sp>
        <p:nvSpPr>
          <p:cNvPr id="61" name="TextBox 60"/>
          <p:cNvSpPr txBox="1"/>
          <p:nvPr/>
        </p:nvSpPr>
        <p:spPr>
          <a:xfrm flipH="1">
            <a:off x="3368670" y="2003473"/>
            <a:ext cx="1970457" cy="646331"/>
          </a:xfrm>
          <a:prstGeom prst="rect">
            <a:avLst/>
          </a:prstGeom>
          <a:noFill/>
        </p:spPr>
        <p:txBody>
          <a:bodyPr wrap="square" rtlCol="0">
            <a:spAutoFit/>
          </a:bodyPr>
          <a:lstStyle/>
          <a:p>
            <a:pPr algn="ctr"/>
            <a:r>
              <a:rPr lang="en-US" b="1" dirty="0" smtClean="0">
                <a:solidFill>
                  <a:schemeClr val="bg1">
                    <a:lumMod val="50000"/>
                  </a:schemeClr>
                </a:solidFill>
              </a:rPr>
              <a:t>Modern Cloud Applications</a:t>
            </a:r>
          </a:p>
        </p:txBody>
      </p:sp>
    </p:spTree>
    <p:extLst>
      <p:ext uri="{BB962C8B-B14F-4D97-AF65-F5344CB8AC3E}">
        <p14:creationId xmlns:p14="http://schemas.microsoft.com/office/powerpoint/2010/main" val="246653354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5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Freeform 80"/>
          <p:cNvSpPr>
            <a:spLocks/>
          </p:cNvSpPr>
          <p:nvPr/>
        </p:nvSpPr>
        <p:spPr bwMode="auto">
          <a:xfrm>
            <a:off x="8265893" y="1553590"/>
            <a:ext cx="2752680" cy="1606508"/>
          </a:xfrm>
          <a:custGeom>
            <a:avLst/>
            <a:gdLst>
              <a:gd name="T0" fmla="*/ 0 w 439"/>
              <a:gd name="T1" fmla="*/ 188 h 253"/>
              <a:gd name="T2" fmla="*/ 65 w 439"/>
              <a:gd name="T3" fmla="*/ 122 h 253"/>
              <a:gd name="T4" fmla="*/ 78 w 439"/>
              <a:gd name="T5" fmla="*/ 123 h 253"/>
              <a:gd name="T6" fmla="*/ 204 w 439"/>
              <a:gd name="T7" fmla="*/ 0 h 253"/>
              <a:gd name="T8" fmla="*/ 315 w 439"/>
              <a:gd name="T9" fmla="*/ 65 h 253"/>
              <a:gd name="T10" fmla="*/ 343 w 439"/>
              <a:gd name="T11" fmla="*/ 61 h 253"/>
              <a:gd name="T12" fmla="*/ 439 w 439"/>
              <a:gd name="T13" fmla="*/ 157 h 253"/>
              <a:gd name="T14" fmla="*/ 352 w 439"/>
              <a:gd name="T15" fmla="*/ 252 h 253"/>
              <a:gd name="T16" fmla="*/ 346 w 439"/>
              <a:gd name="T17" fmla="*/ 253 h 253"/>
              <a:gd name="T18" fmla="*/ 64 w 439"/>
              <a:gd name="T19" fmla="*/ 253 h 253"/>
              <a:gd name="T20" fmla="*/ 60 w 439"/>
              <a:gd name="T21" fmla="*/ 253 h 253"/>
              <a:gd name="T22" fmla="*/ 0 w 439"/>
              <a:gd name="T23" fmla="*/ 18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9" h="253">
                <a:moveTo>
                  <a:pt x="0" y="188"/>
                </a:moveTo>
                <a:cubicBezTo>
                  <a:pt x="0" y="151"/>
                  <a:pt x="29" y="122"/>
                  <a:pt x="65" y="122"/>
                </a:cubicBezTo>
                <a:cubicBezTo>
                  <a:pt x="69" y="122"/>
                  <a:pt x="74" y="123"/>
                  <a:pt x="78" y="123"/>
                </a:cubicBezTo>
                <a:cubicBezTo>
                  <a:pt x="79" y="55"/>
                  <a:pt x="135" y="0"/>
                  <a:pt x="204" y="0"/>
                </a:cubicBezTo>
                <a:cubicBezTo>
                  <a:pt x="252" y="0"/>
                  <a:pt x="294" y="26"/>
                  <a:pt x="315" y="65"/>
                </a:cubicBezTo>
                <a:cubicBezTo>
                  <a:pt x="324" y="63"/>
                  <a:pt x="333" y="61"/>
                  <a:pt x="343" y="61"/>
                </a:cubicBezTo>
                <a:cubicBezTo>
                  <a:pt x="396" y="61"/>
                  <a:pt x="439" y="104"/>
                  <a:pt x="439" y="157"/>
                </a:cubicBezTo>
                <a:cubicBezTo>
                  <a:pt x="439" y="207"/>
                  <a:pt x="400" y="248"/>
                  <a:pt x="352" y="252"/>
                </a:cubicBezTo>
                <a:cubicBezTo>
                  <a:pt x="350" y="253"/>
                  <a:pt x="348" y="253"/>
                  <a:pt x="346" y="253"/>
                </a:cubicBezTo>
                <a:cubicBezTo>
                  <a:pt x="64" y="253"/>
                  <a:pt x="64" y="253"/>
                  <a:pt x="64" y="253"/>
                </a:cubicBezTo>
                <a:cubicBezTo>
                  <a:pt x="63" y="253"/>
                  <a:pt x="61" y="253"/>
                  <a:pt x="60" y="253"/>
                </a:cubicBezTo>
                <a:cubicBezTo>
                  <a:pt x="26" y="250"/>
                  <a:pt x="0" y="222"/>
                  <a:pt x="0" y="188"/>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7" name="Right Arrow 6"/>
          <p:cNvSpPr/>
          <p:nvPr/>
        </p:nvSpPr>
        <p:spPr bwMode="auto">
          <a:xfrm rot="16200000">
            <a:off x="8694593" y="3707276"/>
            <a:ext cx="1920642" cy="826286"/>
          </a:xfrm>
          <a:prstGeom prst="rightArrow">
            <a:avLst/>
          </a:prstGeom>
          <a:solidFill>
            <a:schemeClr val="accent1">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487" name="Freeform 11"/>
          <p:cNvSpPr>
            <a:spLocks/>
          </p:cNvSpPr>
          <p:nvPr/>
        </p:nvSpPr>
        <p:spPr bwMode="auto">
          <a:xfrm>
            <a:off x="4525610" y="5524284"/>
            <a:ext cx="3657770" cy="640925"/>
          </a:xfrm>
          <a:custGeom>
            <a:avLst/>
            <a:gdLst>
              <a:gd name="T0" fmla="*/ 408 w 661"/>
              <a:gd name="T1" fmla="*/ 25 h 155"/>
              <a:gd name="T2" fmla="*/ 408 w 661"/>
              <a:gd name="T3" fmla="*/ 25 h 155"/>
              <a:gd name="T4" fmla="*/ 0 w 661"/>
              <a:gd name="T5" fmla="*/ 155 h 155"/>
              <a:gd name="T6" fmla="*/ 234 w 661"/>
              <a:gd name="T7" fmla="*/ 155 h 155"/>
              <a:gd name="T8" fmla="*/ 661 w 661"/>
              <a:gd name="T9" fmla="*/ 155 h 155"/>
              <a:gd name="T10" fmla="*/ 408 w 661"/>
              <a:gd name="T11" fmla="*/ 25 h 155"/>
            </a:gdLst>
            <a:ahLst/>
            <a:cxnLst>
              <a:cxn ang="0">
                <a:pos x="T0" y="T1"/>
              </a:cxn>
              <a:cxn ang="0">
                <a:pos x="T2" y="T3"/>
              </a:cxn>
              <a:cxn ang="0">
                <a:pos x="T4" y="T5"/>
              </a:cxn>
              <a:cxn ang="0">
                <a:pos x="T6" y="T7"/>
              </a:cxn>
              <a:cxn ang="0">
                <a:pos x="T8" y="T9"/>
              </a:cxn>
              <a:cxn ang="0">
                <a:pos x="T10" y="T11"/>
              </a:cxn>
            </a:cxnLst>
            <a:rect l="0" t="0" r="r" b="b"/>
            <a:pathLst>
              <a:path w="661" h="155">
                <a:moveTo>
                  <a:pt x="408" y="25"/>
                </a:moveTo>
                <a:cubicBezTo>
                  <a:pt x="408" y="25"/>
                  <a:pt x="408" y="25"/>
                  <a:pt x="408" y="25"/>
                </a:cubicBezTo>
                <a:cubicBezTo>
                  <a:pt x="264" y="0"/>
                  <a:pt x="111" y="44"/>
                  <a:pt x="0" y="155"/>
                </a:cubicBezTo>
                <a:cubicBezTo>
                  <a:pt x="234" y="155"/>
                  <a:pt x="234" y="155"/>
                  <a:pt x="234" y="155"/>
                </a:cubicBezTo>
                <a:cubicBezTo>
                  <a:pt x="661" y="155"/>
                  <a:pt x="661" y="155"/>
                  <a:pt x="661" y="155"/>
                </a:cubicBezTo>
                <a:cubicBezTo>
                  <a:pt x="589" y="84"/>
                  <a:pt x="501" y="40"/>
                  <a:pt x="408" y="25"/>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88" name="Freeform 14"/>
          <p:cNvSpPr>
            <a:spLocks/>
          </p:cNvSpPr>
          <p:nvPr/>
        </p:nvSpPr>
        <p:spPr bwMode="auto">
          <a:xfrm>
            <a:off x="5333766" y="5538484"/>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89" name="Freeform 15"/>
          <p:cNvSpPr>
            <a:spLocks/>
          </p:cNvSpPr>
          <p:nvPr/>
        </p:nvSpPr>
        <p:spPr bwMode="auto">
          <a:xfrm>
            <a:off x="5213170" y="5339543"/>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0" name="Freeform 16"/>
          <p:cNvSpPr>
            <a:spLocks/>
          </p:cNvSpPr>
          <p:nvPr/>
        </p:nvSpPr>
        <p:spPr bwMode="auto">
          <a:xfrm>
            <a:off x="5252782" y="5184617"/>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1" name="Freeform 14"/>
          <p:cNvSpPr>
            <a:spLocks/>
          </p:cNvSpPr>
          <p:nvPr/>
        </p:nvSpPr>
        <p:spPr bwMode="auto">
          <a:xfrm>
            <a:off x="5689465" y="5433975"/>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2" name="Freeform 15"/>
          <p:cNvSpPr>
            <a:spLocks/>
          </p:cNvSpPr>
          <p:nvPr/>
        </p:nvSpPr>
        <p:spPr bwMode="auto">
          <a:xfrm>
            <a:off x="5568869" y="5235034"/>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3" name="Freeform 16"/>
          <p:cNvSpPr>
            <a:spLocks/>
          </p:cNvSpPr>
          <p:nvPr/>
        </p:nvSpPr>
        <p:spPr bwMode="auto">
          <a:xfrm>
            <a:off x="5608481" y="5080108"/>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494" name="Freeform 29"/>
          <p:cNvSpPr>
            <a:spLocks/>
          </p:cNvSpPr>
          <p:nvPr/>
        </p:nvSpPr>
        <p:spPr bwMode="auto">
          <a:xfrm>
            <a:off x="6901321" y="5240305"/>
            <a:ext cx="4387395" cy="923443"/>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9" name="Text Placeholder 8"/>
          <p:cNvSpPr>
            <a:spLocks noGrp="1"/>
          </p:cNvSpPr>
          <p:nvPr>
            <p:ph type="body" sz="quarter" idx="10"/>
          </p:nvPr>
        </p:nvSpPr>
        <p:spPr>
          <a:xfrm>
            <a:off x="274320" y="1044506"/>
            <a:ext cx="11888787" cy="517065"/>
          </a:xfrm>
        </p:spPr>
        <p:txBody>
          <a:bodyPr/>
          <a:lstStyle/>
          <a:p>
            <a:r>
              <a:rPr lang="en-US" dirty="0"/>
              <a:t>Easily backup VMs and data on Azure Storage and orchestrate </a:t>
            </a:r>
            <a:r>
              <a:rPr lang="en-US" dirty="0" smtClean="0"/>
              <a:t>recovery</a:t>
            </a:r>
            <a:endParaRPr lang="en-US" dirty="0"/>
          </a:p>
        </p:txBody>
      </p:sp>
      <p:sp>
        <p:nvSpPr>
          <p:cNvPr id="6" name="Title 5"/>
          <p:cNvSpPr>
            <a:spLocks noGrp="1"/>
          </p:cNvSpPr>
          <p:nvPr>
            <p:ph type="title"/>
          </p:nvPr>
        </p:nvSpPr>
        <p:spPr/>
        <p:txBody>
          <a:bodyPr/>
          <a:lstStyle/>
          <a:p>
            <a:r>
              <a:rPr lang="en-US" dirty="0" smtClean="0"/>
              <a:t>Backup and Disaster Recovery</a:t>
            </a:r>
            <a:endParaRPr lang="en-US" dirty="0"/>
          </a:p>
        </p:txBody>
      </p:sp>
      <p:sp>
        <p:nvSpPr>
          <p:cNvPr id="8" name="Text Placeholder 2"/>
          <p:cNvSpPr txBox="1">
            <a:spLocks/>
          </p:cNvSpPr>
          <p:nvPr/>
        </p:nvSpPr>
        <p:spPr>
          <a:xfrm>
            <a:off x="364473" y="1066577"/>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sp>
        <p:nvSpPr>
          <p:cNvPr id="10" name="TextBox 9"/>
          <p:cNvSpPr txBox="1"/>
          <p:nvPr/>
        </p:nvSpPr>
        <p:spPr>
          <a:xfrm>
            <a:off x="8212020" y="2343336"/>
            <a:ext cx="2831744" cy="622056"/>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2400" dirty="0" smtClean="0">
                <a:solidFill>
                  <a:schemeClr val="bg1"/>
                </a:solidFill>
                <a:latin typeface="Segoe UI Light"/>
              </a:rPr>
              <a:t>Azure Storage</a:t>
            </a:r>
            <a:endParaRPr lang="en-US" sz="2400" dirty="0">
              <a:solidFill>
                <a:schemeClr val="bg1"/>
              </a:solidFill>
              <a:latin typeface="Segoe UI Light"/>
            </a:endParaRPr>
          </a:p>
        </p:txBody>
      </p:sp>
      <p:sp>
        <p:nvSpPr>
          <p:cNvPr id="12" name="Freeform 15"/>
          <p:cNvSpPr>
            <a:spLocks/>
          </p:cNvSpPr>
          <p:nvPr/>
        </p:nvSpPr>
        <p:spPr bwMode="auto">
          <a:xfrm>
            <a:off x="10185026" y="3591588"/>
            <a:ext cx="55290" cy="62536"/>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127" name="Group 126"/>
          <p:cNvGrpSpPr/>
          <p:nvPr/>
        </p:nvGrpSpPr>
        <p:grpSpPr>
          <a:xfrm>
            <a:off x="9977905" y="3985227"/>
            <a:ext cx="519573" cy="574593"/>
            <a:chOff x="5741988" y="5004836"/>
            <a:chExt cx="477838" cy="581025"/>
          </a:xfrm>
          <a:solidFill>
            <a:schemeClr val="bg2"/>
          </a:solidFill>
        </p:grpSpPr>
        <p:sp>
          <p:nvSpPr>
            <p:cNvPr id="128" name="Freeform 5"/>
            <p:cNvSpPr>
              <a:spLocks/>
            </p:cNvSpPr>
            <p:nvPr/>
          </p:nvSpPr>
          <p:spPr bwMode="auto">
            <a:xfrm>
              <a:off x="5741988" y="5087386"/>
              <a:ext cx="477838" cy="182563"/>
            </a:xfrm>
            <a:custGeom>
              <a:avLst/>
              <a:gdLst>
                <a:gd name="T0" fmla="*/ 142 w 283"/>
                <a:gd name="T1" fmla="*/ 36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6"/>
                  </a:moveTo>
                  <a:cubicBezTo>
                    <a:pt x="70" y="36"/>
                    <a:pt x="11" y="20"/>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0"/>
                    <a:pt x="213" y="36"/>
                    <a:pt x="1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Oval 6"/>
            <p:cNvSpPr>
              <a:spLocks noChangeArrowheads="1"/>
            </p:cNvSpPr>
            <p:nvPr/>
          </p:nvSpPr>
          <p:spPr bwMode="auto">
            <a:xfrm>
              <a:off x="5757863" y="5004836"/>
              <a:ext cx="444500"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7"/>
            <p:cNvSpPr>
              <a:spLocks/>
            </p:cNvSpPr>
            <p:nvPr/>
          </p:nvSpPr>
          <p:spPr bwMode="auto">
            <a:xfrm>
              <a:off x="5741988" y="5244548"/>
              <a:ext cx="477838" cy="182563"/>
            </a:xfrm>
            <a:custGeom>
              <a:avLst/>
              <a:gdLst>
                <a:gd name="T0" fmla="*/ 142 w 283"/>
                <a:gd name="T1" fmla="*/ 37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7"/>
                  </a:moveTo>
                  <a:cubicBezTo>
                    <a:pt x="70" y="37"/>
                    <a:pt x="11" y="21"/>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8"/>
            <p:cNvSpPr>
              <a:spLocks/>
            </p:cNvSpPr>
            <p:nvPr/>
          </p:nvSpPr>
          <p:spPr bwMode="auto">
            <a:xfrm>
              <a:off x="5741988" y="5401711"/>
              <a:ext cx="477838" cy="184150"/>
            </a:xfrm>
            <a:custGeom>
              <a:avLst/>
              <a:gdLst>
                <a:gd name="T0" fmla="*/ 142 w 283"/>
                <a:gd name="T1" fmla="*/ 37 h 109"/>
                <a:gd name="T2" fmla="*/ 2 w 283"/>
                <a:gd name="T3" fmla="*/ 0 h 109"/>
                <a:gd name="T4" fmla="*/ 0 w 283"/>
                <a:gd name="T5" fmla="*/ 6 h 109"/>
                <a:gd name="T6" fmla="*/ 0 w 283"/>
                <a:gd name="T7" fmla="*/ 66 h 109"/>
                <a:gd name="T8" fmla="*/ 142 w 283"/>
                <a:gd name="T9" fmla="*/ 109 h 109"/>
                <a:gd name="T10" fmla="*/ 283 w 283"/>
                <a:gd name="T11" fmla="*/ 66 h 109"/>
                <a:gd name="T12" fmla="*/ 283 w 283"/>
                <a:gd name="T13" fmla="*/ 6 h 109"/>
                <a:gd name="T14" fmla="*/ 282 w 283"/>
                <a:gd name="T15" fmla="*/ 0 h 109"/>
                <a:gd name="T16" fmla="*/ 142 w 283"/>
                <a:gd name="T17"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9">
                  <a:moveTo>
                    <a:pt x="142" y="37"/>
                  </a:moveTo>
                  <a:cubicBezTo>
                    <a:pt x="70" y="37"/>
                    <a:pt x="11" y="21"/>
                    <a:pt x="2" y="0"/>
                  </a:cubicBezTo>
                  <a:cubicBezTo>
                    <a:pt x="1" y="2"/>
                    <a:pt x="0" y="4"/>
                    <a:pt x="0" y="6"/>
                  </a:cubicBezTo>
                  <a:cubicBezTo>
                    <a:pt x="0" y="66"/>
                    <a:pt x="0" y="66"/>
                    <a:pt x="0" y="66"/>
                  </a:cubicBezTo>
                  <a:cubicBezTo>
                    <a:pt x="0" y="89"/>
                    <a:pt x="64" y="109"/>
                    <a:pt x="142" y="109"/>
                  </a:cubicBezTo>
                  <a:cubicBezTo>
                    <a:pt x="220" y="109"/>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132" name="Group 131"/>
          <p:cNvGrpSpPr/>
          <p:nvPr/>
        </p:nvGrpSpPr>
        <p:grpSpPr>
          <a:xfrm>
            <a:off x="10631822" y="3979855"/>
            <a:ext cx="519573" cy="574593"/>
            <a:chOff x="5741988" y="5004836"/>
            <a:chExt cx="477838" cy="581025"/>
          </a:xfrm>
          <a:solidFill>
            <a:schemeClr val="bg1">
              <a:lumMod val="75000"/>
            </a:schemeClr>
          </a:solidFill>
        </p:grpSpPr>
        <p:sp>
          <p:nvSpPr>
            <p:cNvPr id="133" name="Freeform 5"/>
            <p:cNvSpPr>
              <a:spLocks/>
            </p:cNvSpPr>
            <p:nvPr/>
          </p:nvSpPr>
          <p:spPr bwMode="auto">
            <a:xfrm>
              <a:off x="5741988" y="5087386"/>
              <a:ext cx="477838" cy="182563"/>
            </a:xfrm>
            <a:custGeom>
              <a:avLst/>
              <a:gdLst>
                <a:gd name="T0" fmla="*/ 142 w 283"/>
                <a:gd name="T1" fmla="*/ 36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6"/>
                  </a:moveTo>
                  <a:cubicBezTo>
                    <a:pt x="70" y="36"/>
                    <a:pt x="11" y="20"/>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0"/>
                    <a:pt x="213" y="36"/>
                    <a:pt x="1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Oval 6"/>
            <p:cNvSpPr>
              <a:spLocks noChangeArrowheads="1"/>
            </p:cNvSpPr>
            <p:nvPr/>
          </p:nvSpPr>
          <p:spPr bwMode="auto">
            <a:xfrm>
              <a:off x="5757863" y="5004836"/>
              <a:ext cx="444500"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7"/>
            <p:cNvSpPr>
              <a:spLocks/>
            </p:cNvSpPr>
            <p:nvPr/>
          </p:nvSpPr>
          <p:spPr bwMode="auto">
            <a:xfrm>
              <a:off x="5741988" y="5244548"/>
              <a:ext cx="477838" cy="182563"/>
            </a:xfrm>
            <a:custGeom>
              <a:avLst/>
              <a:gdLst>
                <a:gd name="T0" fmla="*/ 142 w 283"/>
                <a:gd name="T1" fmla="*/ 37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7"/>
                  </a:moveTo>
                  <a:cubicBezTo>
                    <a:pt x="70" y="37"/>
                    <a:pt x="11" y="21"/>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8"/>
            <p:cNvSpPr>
              <a:spLocks/>
            </p:cNvSpPr>
            <p:nvPr/>
          </p:nvSpPr>
          <p:spPr bwMode="auto">
            <a:xfrm>
              <a:off x="5741988" y="5401711"/>
              <a:ext cx="477838" cy="184150"/>
            </a:xfrm>
            <a:custGeom>
              <a:avLst/>
              <a:gdLst>
                <a:gd name="T0" fmla="*/ 142 w 283"/>
                <a:gd name="T1" fmla="*/ 37 h 109"/>
                <a:gd name="T2" fmla="*/ 2 w 283"/>
                <a:gd name="T3" fmla="*/ 0 h 109"/>
                <a:gd name="T4" fmla="*/ 0 w 283"/>
                <a:gd name="T5" fmla="*/ 6 h 109"/>
                <a:gd name="T6" fmla="*/ 0 w 283"/>
                <a:gd name="T7" fmla="*/ 66 h 109"/>
                <a:gd name="T8" fmla="*/ 142 w 283"/>
                <a:gd name="T9" fmla="*/ 109 h 109"/>
                <a:gd name="T10" fmla="*/ 283 w 283"/>
                <a:gd name="T11" fmla="*/ 66 h 109"/>
                <a:gd name="T12" fmla="*/ 283 w 283"/>
                <a:gd name="T13" fmla="*/ 6 h 109"/>
                <a:gd name="T14" fmla="*/ 282 w 283"/>
                <a:gd name="T15" fmla="*/ 0 h 109"/>
                <a:gd name="T16" fmla="*/ 142 w 283"/>
                <a:gd name="T17"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9">
                  <a:moveTo>
                    <a:pt x="142" y="37"/>
                  </a:moveTo>
                  <a:cubicBezTo>
                    <a:pt x="70" y="37"/>
                    <a:pt x="11" y="21"/>
                    <a:pt x="2" y="0"/>
                  </a:cubicBezTo>
                  <a:cubicBezTo>
                    <a:pt x="1" y="2"/>
                    <a:pt x="0" y="4"/>
                    <a:pt x="0" y="6"/>
                  </a:cubicBezTo>
                  <a:cubicBezTo>
                    <a:pt x="0" y="66"/>
                    <a:pt x="0" y="66"/>
                    <a:pt x="0" y="66"/>
                  </a:cubicBezTo>
                  <a:cubicBezTo>
                    <a:pt x="0" y="89"/>
                    <a:pt x="64" y="109"/>
                    <a:pt x="142" y="109"/>
                  </a:cubicBezTo>
                  <a:cubicBezTo>
                    <a:pt x="220" y="109"/>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139" name="TextBox 138"/>
          <p:cNvSpPr txBox="1"/>
          <p:nvPr/>
        </p:nvSpPr>
        <p:spPr>
          <a:xfrm>
            <a:off x="7534757" y="3115947"/>
            <a:ext cx="1540299" cy="505101"/>
          </a:xfrm>
          <a:prstGeom prst="rect">
            <a:avLst/>
          </a:prstGeom>
          <a:noFill/>
        </p:spPr>
        <p:txBody>
          <a:bodyPr wrap="square" lIns="179285" tIns="143428" rIns="179285" bIns="143428" rtlCol="0">
            <a:spAutoFit/>
          </a:bodyPr>
          <a:lstStyle/>
          <a:p>
            <a:pPr algn="ctr" defTabSz="914367"/>
            <a:r>
              <a:rPr lang="en-US" sz="1400" b="1" dirty="0" smtClean="0">
                <a:solidFill>
                  <a:schemeClr val="accent1"/>
                </a:solidFill>
                <a:latin typeface="Segoe UI" panose="020B0502040204020203" pitchFamily="34" charset="0"/>
                <a:ea typeface="Segoe UI" panose="020B0502040204020203" pitchFamily="34" charset="0"/>
                <a:cs typeface="Segoe UI" panose="020B0502040204020203" pitchFamily="34" charset="0"/>
              </a:rPr>
              <a:t>OMS Suite</a:t>
            </a:r>
            <a:endParaRPr lang="en-US" sz="1400" b="1" dirty="0">
              <a:solidFill>
                <a:schemeClr val="accent1"/>
              </a:solidFill>
              <a:latin typeface="Segoe UI" panose="020B0502040204020203" pitchFamily="34" charset="0"/>
              <a:ea typeface="Segoe UI" panose="020B0502040204020203" pitchFamily="34" charset="0"/>
              <a:cs typeface="Segoe UI" panose="020B0502040204020203" pitchFamily="34" charset="0"/>
            </a:endParaRPr>
          </a:p>
        </p:txBody>
      </p:sp>
      <p:sp>
        <p:nvSpPr>
          <p:cNvPr id="390" name="Rectangle 27"/>
          <p:cNvSpPr>
            <a:spLocks noChangeArrowheads="1"/>
          </p:cNvSpPr>
          <p:nvPr/>
        </p:nvSpPr>
        <p:spPr bwMode="auto">
          <a:xfrm>
            <a:off x="8878873" y="5856590"/>
            <a:ext cx="126961" cy="1553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5" name="Freeform 64"/>
          <p:cNvSpPr>
            <a:spLocks/>
          </p:cNvSpPr>
          <p:nvPr/>
        </p:nvSpPr>
        <p:spPr bwMode="auto">
          <a:xfrm>
            <a:off x="10193623" y="6054779"/>
            <a:ext cx="5119" cy="1355578"/>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7" name="Freeform 66"/>
          <p:cNvSpPr>
            <a:spLocks noEditPoints="1"/>
          </p:cNvSpPr>
          <p:nvPr/>
        </p:nvSpPr>
        <p:spPr bwMode="auto">
          <a:xfrm>
            <a:off x="9451309" y="6054779"/>
            <a:ext cx="747434" cy="1355578"/>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7" name="Rectangle 96"/>
          <p:cNvSpPr>
            <a:spLocks noChangeArrowheads="1"/>
          </p:cNvSpPr>
          <p:nvPr/>
        </p:nvSpPr>
        <p:spPr bwMode="auto">
          <a:xfrm>
            <a:off x="8147821" y="5204297"/>
            <a:ext cx="825249" cy="2206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9" name="Freeform 98"/>
          <p:cNvSpPr>
            <a:spLocks/>
          </p:cNvSpPr>
          <p:nvPr/>
        </p:nvSpPr>
        <p:spPr bwMode="auto">
          <a:xfrm>
            <a:off x="8593295" y="6054779"/>
            <a:ext cx="825249" cy="1355578"/>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 name="Group 2"/>
          <p:cNvGrpSpPr/>
          <p:nvPr/>
        </p:nvGrpSpPr>
        <p:grpSpPr>
          <a:xfrm>
            <a:off x="8077702" y="3462357"/>
            <a:ext cx="1247657" cy="1291295"/>
            <a:chOff x="7669380" y="3294850"/>
            <a:chExt cx="1247657" cy="1291295"/>
          </a:xfrm>
        </p:grpSpPr>
        <p:sp>
          <p:nvSpPr>
            <p:cNvPr id="552" name="Rectangle 551"/>
            <p:cNvSpPr/>
            <p:nvPr/>
          </p:nvSpPr>
          <p:spPr bwMode="auto">
            <a:xfrm>
              <a:off x="7953688" y="3361909"/>
              <a:ext cx="848130" cy="1200497"/>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500" name="Picture 499"/>
            <p:cNvPicPr>
              <a:picLocks noChangeAspect="1"/>
            </p:cNvPicPr>
            <p:nvPr/>
          </p:nvPicPr>
          <p:blipFill>
            <a:blip r:embed="rId3"/>
            <a:stretch>
              <a:fillRect/>
            </a:stretch>
          </p:blipFill>
          <p:spPr>
            <a:xfrm>
              <a:off x="8008573" y="3785181"/>
              <a:ext cx="675410" cy="800964"/>
            </a:xfrm>
            <a:prstGeom prst="rect">
              <a:avLst/>
            </a:prstGeom>
          </p:spPr>
        </p:pic>
        <p:sp>
          <p:nvSpPr>
            <p:cNvPr id="501" name="TextBox 500"/>
            <p:cNvSpPr txBox="1"/>
            <p:nvPr/>
          </p:nvSpPr>
          <p:spPr>
            <a:xfrm>
              <a:off x="7669380" y="3294850"/>
              <a:ext cx="1247657" cy="658989"/>
            </a:xfrm>
            <a:prstGeom prst="rect">
              <a:avLst/>
            </a:prstGeom>
            <a:noFill/>
          </p:spPr>
          <p:txBody>
            <a:bodyPr wrap="square" lIns="179285" tIns="143428" rIns="179285" bIns="143428" rtlCol="0">
              <a:spAutoFit/>
            </a:bodyPr>
            <a:lstStyle/>
            <a:p>
              <a:pPr algn="ctr" defTabSz="914367"/>
              <a:r>
                <a:rPr lang="en-US" sz="1200" b="1" dirty="0">
                  <a:latin typeface="Segoe UI" panose="020B0502040204020203" pitchFamily="34" charset="0"/>
                  <a:ea typeface="Segoe UI" panose="020B0502040204020203" pitchFamily="34" charset="0"/>
                  <a:cs typeface="Segoe UI" panose="020B0502040204020203" pitchFamily="34" charset="0"/>
                </a:rPr>
                <a:t>Azure Site</a:t>
              </a:r>
            </a:p>
            <a:p>
              <a:pPr algn="ctr" defTabSz="914367"/>
              <a:r>
                <a:rPr lang="en-US" sz="1200" b="1" dirty="0">
                  <a:latin typeface="Segoe UI" panose="020B0502040204020203" pitchFamily="34" charset="0"/>
                  <a:ea typeface="Segoe UI" panose="020B0502040204020203" pitchFamily="34" charset="0"/>
                  <a:cs typeface="Segoe UI" panose="020B0502040204020203" pitchFamily="34" charset="0"/>
                </a:rPr>
                <a:t>Recovery</a:t>
              </a:r>
            </a:p>
          </p:txBody>
        </p:sp>
      </p:grpSp>
      <p:grpSp>
        <p:nvGrpSpPr>
          <p:cNvPr id="2" name="Group 1"/>
          <p:cNvGrpSpPr/>
          <p:nvPr/>
        </p:nvGrpSpPr>
        <p:grpSpPr>
          <a:xfrm>
            <a:off x="7394189" y="3450000"/>
            <a:ext cx="1001249" cy="1223650"/>
            <a:chOff x="6529191" y="3251483"/>
            <a:chExt cx="1001249" cy="1223650"/>
          </a:xfrm>
        </p:grpSpPr>
        <p:sp>
          <p:nvSpPr>
            <p:cNvPr id="551" name="Rectangle 550"/>
            <p:cNvSpPr/>
            <p:nvPr/>
          </p:nvSpPr>
          <p:spPr bwMode="auto">
            <a:xfrm>
              <a:off x="6625341" y="3294851"/>
              <a:ext cx="848130" cy="1180282"/>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03" name="TextBox 502"/>
            <p:cNvSpPr txBox="1"/>
            <p:nvPr/>
          </p:nvSpPr>
          <p:spPr>
            <a:xfrm>
              <a:off x="6529191" y="3251483"/>
              <a:ext cx="1001249" cy="658989"/>
            </a:xfrm>
            <a:prstGeom prst="rect">
              <a:avLst/>
            </a:prstGeom>
            <a:noFill/>
          </p:spPr>
          <p:txBody>
            <a:bodyPr wrap="square" lIns="179285" tIns="143428" rIns="179285" bIns="143428" rtlCol="0">
              <a:spAutoFit/>
            </a:bodyPr>
            <a:lstStyle/>
            <a:p>
              <a:pPr algn="ctr" defTabSz="914367"/>
              <a:r>
                <a:rPr lang="en-US" sz="1200" b="1" dirty="0" smtClean="0">
                  <a:latin typeface="Segoe UI" panose="020B0502040204020203" pitchFamily="34" charset="0"/>
                  <a:ea typeface="Segoe UI" panose="020B0502040204020203" pitchFamily="34" charset="0"/>
                  <a:cs typeface="Segoe UI" panose="020B0502040204020203" pitchFamily="34" charset="0"/>
                </a:rPr>
                <a:t>Azure</a:t>
              </a:r>
            </a:p>
            <a:p>
              <a:pPr algn="ctr" defTabSz="914367"/>
              <a:r>
                <a:rPr lang="en-US" sz="1200" b="1" dirty="0">
                  <a:latin typeface="Segoe UI" panose="020B0502040204020203" pitchFamily="34" charset="0"/>
                  <a:ea typeface="Segoe UI" panose="020B0502040204020203" pitchFamily="34" charset="0"/>
                  <a:cs typeface="Segoe UI" panose="020B0502040204020203" pitchFamily="34" charset="0"/>
                </a:rPr>
                <a:t>B</a:t>
              </a:r>
              <a:r>
                <a:rPr lang="en-US" sz="1200" b="1" dirty="0" smtClean="0">
                  <a:latin typeface="Segoe UI" panose="020B0502040204020203" pitchFamily="34" charset="0"/>
                  <a:ea typeface="Segoe UI" panose="020B0502040204020203" pitchFamily="34" charset="0"/>
                  <a:cs typeface="Segoe UI" panose="020B0502040204020203" pitchFamily="34" charset="0"/>
                </a:rPr>
                <a:t>ackup</a:t>
              </a:r>
              <a:endParaRPr lang="en-US" sz="1200" b="1" dirty="0">
                <a:latin typeface="Segoe UI" panose="020B0502040204020203" pitchFamily="34" charset="0"/>
                <a:ea typeface="Segoe UI" panose="020B0502040204020203" pitchFamily="34" charset="0"/>
                <a:cs typeface="Segoe UI" panose="020B0502040204020203" pitchFamily="34" charset="0"/>
              </a:endParaRPr>
            </a:p>
          </p:txBody>
        </p:sp>
        <p:grpSp>
          <p:nvGrpSpPr>
            <p:cNvPr id="504" name="Group 4"/>
            <p:cNvGrpSpPr>
              <a:grpSpLocks noChangeAspect="1"/>
            </p:cNvGrpSpPr>
            <p:nvPr/>
          </p:nvGrpSpPr>
          <p:grpSpPr bwMode="auto">
            <a:xfrm>
              <a:off x="6795297" y="3848642"/>
              <a:ext cx="506325" cy="578506"/>
              <a:chOff x="3521" y="2489"/>
              <a:chExt cx="301" cy="366"/>
            </a:xfrm>
          </p:grpSpPr>
          <p:sp>
            <p:nvSpPr>
              <p:cNvPr id="505" name="Freeform 5"/>
              <p:cNvSpPr>
                <a:spLocks/>
              </p:cNvSpPr>
              <p:nvPr/>
            </p:nvSpPr>
            <p:spPr bwMode="auto">
              <a:xfrm>
                <a:off x="3521" y="2541"/>
                <a:ext cx="301" cy="115"/>
              </a:xfrm>
              <a:custGeom>
                <a:avLst/>
                <a:gdLst>
                  <a:gd name="T0" fmla="*/ 142 w 283"/>
                  <a:gd name="T1" fmla="*/ 36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6"/>
                    </a:moveTo>
                    <a:cubicBezTo>
                      <a:pt x="70" y="36"/>
                      <a:pt x="11" y="20"/>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0"/>
                      <a:pt x="213" y="36"/>
                      <a:pt x="142" y="36"/>
                    </a:cubicBezTo>
                    <a:close/>
                  </a:path>
                </a:pathLst>
              </a:custGeom>
              <a:solidFill>
                <a:srgbClr val="4BC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6" name="Oval 6"/>
              <p:cNvSpPr>
                <a:spLocks noChangeArrowheads="1"/>
              </p:cNvSpPr>
              <p:nvPr/>
            </p:nvSpPr>
            <p:spPr bwMode="auto">
              <a:xfrm>
                <a:off x="3531" y="2489"/>
                <a:ext cx="280" cy="68"/>
              </a:xfrm>
              <a:prstGeom prst="ellipse">
                <a:avLst/>
              </a:prstGeom>
              <a:solidFill>
                <a:srgbClr val="4BC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7" name="Freeform 7"/>
              <p:cNvSpPr>
                <a:spLocks/>
              </p:cNvSpPr>
              <p:nvPr/>
            </p:nvSpPr>
            <p:spPr bwMode="auto">
              <a:xfrm>
                <a:off x="3521" y="2640"/>
                <a:ext cx="301" cy="115"/>
              </a:xfrm>
              <a:custGeom>
                <a:avLst/>
                <a:gdLst>
                  <a:gd name="T0" fmla="*/ 142 w 283"/>
                  <a:gd name="T1" fmla="*/ 37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7"/>
                    </a:moveTo>
                    <a:cubicBezTo>
                      <a:pt x="70" y="37"/>
                      <a:pt x="11" y="21"/>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1"/>
                      <a:pt x="213" y="37"/>
                      <a:pt x="142" y="37"/>
                    </a:cubicBezTo>
                    <a:close/>
                  </a:path>
                </a:pathLst>
              </a:custGeom>
              <a:solidFill>
                <a:srgbClr val="4BC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8" name="Freeform 8"/>
              <p:cNvSpPr>
                <a:spLocks/>
              </p:cNvSpPr>
              <p:nvPr/>
            </p:nvSpPr>
            <p:spPr bwMode="auto">
              <a:xfrm>
                <a:off x="3521" y="2739"/>
                <a:ext cx="301" cy="116"/>
              </a:xfrm>
              <a:custGeom>
                <a:avLst/>
                <a:gdLst>
                  <a:gd name="T0" fmla="*/ 142 w 283"/>
                  <a:gd name="T1" fmla="*/ 37 h 109"/>
                  <a:gd name="T2" fmla="*/ 2 w 283"/>
                  <a:gd name="T3" fmla="*/ 0 h 109"/>
                  <a:gd name="T4" fmla="*/ 0 w 283"/>
                  <a:gd name="T5" fmla="*/ 6 h 109"/>
                  <a:gd name="T6" fmla="*/ 0 w 283"/>
                  <a:gd name="T7" fmla="*/ 66 h 109"/>
                  <a:gd name="T8" fmla="*/ 142 w 283"/>
                  <a:gd name="T9" fmla="*/ 109 h 109"/>
                  <a:gd name="T10" fmla="*/ 283 w 283"/>
                  <a:gd name="T11" fmla="*/ 66 h 109"/>
                  <a:gd name="T12" fmla="*/ 283 w 283"/>
                  <a:gd name="T13" fmla="*/ 6 h 109"/>
                  <a:gd name="T14" fmla="*/ 282 w 283"/>
                  <a:gd name="T15" fmla="*/ 0 h 109"/>
                  <a:gd name="T16" fmla="*/ 142 w 283"/>
                  <a:gd name="T17"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9">
                    <a:moveTo>
                      <a:pt x="142" y="37"/>
                    </a:moveTo>
                    <a:cubicBezTo>
                      <a:pt x="70" y="37"/>
                      <a:pt x="11" y="21"/>
                      <a:pt x="2" y="0"/>
                    </a:cubicBezTo>
                    <a:cubicBezTo>
                      <a:pt x="1" y="2"/>
                      <a:pt x="0" y="4"/>
                      <a:pt x="0" y="6"/>
                    </a:cubicBezTo>
                    <a:cubicBezTo>
                      <a:pt x="0" y="66"/>
                      <a:pt x="0" y="66"/>
                      <a:pt x="0" y="66"/>
                    </a:cubicBezTo>
                    <a:cubicBezTo>
                      <a:pt x="0" y="89"/>
                      <a:pt x="64" y="109"/>
                      <a:pt x="142" y="109"/>
                    </a:cubicBezTo>
                    <a:cubicBezTo>
                      <a:pt x="220" y="109"/>
                      <a:pt x="283" y="89"/>
                      <a:pt x="283" y="66"/>
                    </a:cubicBezTo>
                    <a:cubicBezTo>
                      <a:pt x="283" y="6"/>
                      <a:pt x="283" y="6"/>
                      <a:pt x="283" y="6"/>
                    </a:cubicBezTo>
                    <a:cubicBezTo>
                      <a:pt x="283" y="4"/>
                      <a:pt x="282" y="2"/>
                      <a:pt x="282" y="0"/>
                    </a:cubicBezTo>
                    <a:cubicBezTo>
                      <a:pt x="272" y="21"/>
                      <a:pt x="213" y="37"/>
                      <a:pt x="142" y="37"/>
                    </a:cubicBezTo>
                    <a:close/>
                  </a:path>
                </a:pathLst>
              </a:custGeom>
              <a:solidFill>
                <a:srgbClr val="4BC0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535" name="TextBox 534"/>
          <p:cNvSpPr txBox="1"/>
          <p:nvPr/>
        </p:nvSpPr>
        <p:spPr>
          <a:xfrm>
            <a:off x="9716384" y="3545119"/>
            <a:ext cx="1010751" cy="455857"/>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1200" b="1" dirty="0" smtClean="0">
                <a:solidFill>
                  <a:schemeClr val="bg2">
                    <a:lumMod val="90000"/>
                  </a:schemeClr>
                </a:solidFill>
                <a:latin typeface="Segoe UI" panose="020B0502040204020203" pitchFamily="34" charset="0"/>
                <a:ea typeface="Segoe UI" panose="020B0502040204020203" pitchFamily="34" charset="0"/>
                <a:cs typeface="Segoe UI" panose="020B0502040204020203" pitchFamily="34" charset="0"/>
              </a:rPr>
              <a:t>WS 2012</a:t>
            </a:r>
            <a:endParaRPr lang="en-US" sz="1200" b="1" dirty="0">
              <a:solidFill>
                <a:schemeClr val="bg2">
                  <a:lumMod val="90000"/>
                </a:schemeClr>
              </a:solidFill>
              <a:latin typeface="Segoe UI" panose="020B0502040204020203" pitchFamily="34" charset="0"/>
              <a:ea typeface="Segoe UI" panose="020B0502040204020203" pitchFamily="34" charset="0"/>
              <a:cs typeface="Segoe UI" panose="020B0502040204020203" pitchFamily="34" charset="0"/>
            </a:endParaRPr>
          </a:p>
        </p:txBody>
      </p:sp>
      <p:sp>
        <p:nvSpPr>
          <p:cNvPr id="536" name="Rectangle 535"/>
          <p:cNvSpPr/>
          <p:nvPr/>
        </p:nvSpPr>
        <p:spPr>
          <a:xfrm>
            <a:off x="10552935" y="3650586"/>
            <a:ext cx="792205" cy="258532"/>
          </a:xfrm>
          <a:prstGeom prst="rect">
            <a:avLst/>
          </a:prstGeom>
        </p:spPr>
        <p:txBody>
          <a:bodyPr wrap="none">
            <a:spAutoFit/>
          </a:bodyPr>
          <a:lstStyle/>
          <a:p>
            <a:pPr algn="ctr" defTabSz="914367">
              <a:lnSpc>
                <a:spcPct val="90000"/>
              </a:lnSpc>
              <a:spcAft>
                <a:spcPts val="588"/>
              </a:spcAft>
            </a:pPr>
            <a:r>
              <a:rPr lang="en-US" sz="1200" b="1" dirty="0">
                <a:solidFill>
                  <a:schemeClr val="bg2">
                    <a:lumMod val="90000"/>
                  </a:schemeClr>
                </a:solidFill>
                <a:latin typeface="Segoe UI" panose="020B0502040204020203" pitchFamily="34" charset="0"/>
                <a:ea typeface="Segoe UI" panose="020B0502040204020203" pitchFamily="34" charset="0"/>
                <a:cs typeface="Segoe UI" panose="020B0502040204020203" pitchFamily="34" charset="0"/>
              </a:rPr>
              <a:t>SC/DPM</a:t>
            </a:r>
          </a:p>
        </p:txBody>
      </p:sp>
      <p:sp>
        <p:nvSpPr>
          <p:cNvPr id="567" name="Freeform 566"/>
          <p:cNvSpPr>
            <a:spLocks noEditPoints="1"/>
          </p:cNvSpPr>
          <p:nvPr/>
        </p:nvSpPr>
        <p:spPr bwMode="black">
          <a:xfrm>
            <a:off x="457217" y="2212592"/>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568" name="Freeform 567"/>
          <p:cNvSpPr>
            <a:spLocks noEditPoints="1"/>
          </p:cNvSpPr>
          <p:nvPr/>
        </p:nvSpPr>
        <p:spPr bwMode="black">
          <a:xfrm>
            <a:off x="457217" y="2905472"/>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569" name="Freeform 568"/>
          <p:cNvSpPr>
            <a:spLocks noEditPoints="1"/>
          </p:cNvSpPr>
          <p:nvPr/>
        </p:nvSpPr>
        <p:spPr bwMode="black">
          <a:xfrm>
            <a:off x="457217" y="3608625"/>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572" name="Content Placeholder 2"/>
          <p:cNvSpPr txBox="1">
            <a:spLocks/>
          </p:cNvSpPr>
          <p:nvPr/>
        </p:nvSpPr>
        <p:spPr>
          <a:xfrm>
            <a:off x="1070031" y="2168517"/>
            <a:ext cx="3906712" cy="2870120"/>
          </a:xfrm>
          <a:prstGeom prst="rect">
            <a:avLst/>
          </a:prstGeom>
        </p:spPr>
        <p:txBody>
          <a:bodyPr vert="horz" lIns="91440" tIns="45720" rIns="91440" bIns="45720" rtlCol="0" anchor="t">
            <a:norm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indent="0">
              <a:spcBef>
                <a:spcPts val="1600"/>
              </a:spcBef>
              <a:buNone/>
            </a:pPr>
            <a:r>
              <a:rPr lang="en-US" sz="1600" dirty="0" smtClean="0">
                <a:solidFill>
                  <a:schemeClr val="tx1"/>
                </a:solidFill>
              </a:rPr>
              <a:t>Protect important data with automated backup to Azure Storage</a:t>
            </a:r>
          </a:p>
          <a:p>
            <a:pPr marL="0" indent="0">
              <a:spcBef>
                <a:spcPts val="1600"/>
              </a:spcBef>
              <a:buNone/>
            </a:pPr>
            <a:r>
              <a:rPr lang="en-US" sz="1600" dirty="0" smtClean="0">
                <a:solidFill>
                  <a:schemeClr val="tx1"/>
                </a:solidFill>
              </a:rPr>
              <a:t>Ensure business continuity with automatic recovery</a:t>
            </a:r>
          </a:p>
          <a:p>
            <a:pPr marL="0" indent="0">
              <a:spcBef>
                <a:spcPts val="1600"/>
              </a:spcBef>
              <a:buNone/>
            </a:pPr>
            <a:r>
              <a:rPr lang="en-US" sz="1600" dirty="0" smtClean="0">
                <a:solidFill>
                  <a:schemeClr val="tx1"/>
                </a:solidFill>
              </a:rPr>
              <a:t>Use consistent tools for backup &amp; recovery to local disk or Azure Storage</a:t>
            </a:r>
            <a:endParaRPr lang="en-US" sz="1600" dirty="0">
              <a:solidFill>
                <a:schemeClr val="tx1"/>
              </a:solidFill>
            </a:endParaRPr>
          </a:p>
        </p:txBody>
      </p:sp>
      <p:pic>
        <p:nvPicPr>
          <p:cNvPr id="126" name="Picture 125"/>
          <p:cNvPicPr>
            <a:picLocks noChangeAspect="1"/>
          </p:cNvPicPr>
          <p:nvPr/>
        </p:nvPicPr>
        <p:blipFill>
          <a:blip r:embed="rId4"/>
          <a:stretch>
            <a:fillRect/>
          </a:stretch>
        </p:blipFill>
        <p:spPr>
          <a:xfrm>
            <a:off x="8360385" y="4271947"/>
            <a:ext cx="2509767" cy="2509767"/>
          </a:xfrm>
          <a:prstGeom prst="rect">
            <a:avLst/>
          </a:prstGeom>
        </p:spPr>
      </p:pic>
      <p:sp>
        <p:nvSpPr>
          <p:cNvPr id="151" name="Rectangle 150"/>
          <p:cNvSpPr/>
          <p:nvPr/>
        </p:nvSpPr>
        <p:spPr>
          <a:xfrm>
            <a:off x="1" y="6160438"/>
            <a:ext cx="12436474" cy="834087"/>
          </a:xfrm>
          <a:prstGeom prst="rect">
            <a:avLst/>
          </a:prstGeom>
          <a:solidFill>
            <a:srgbClr val="0024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2" name="Rectangle 151"/>
          <p:cNvSpPr/>
          <p:nvPr/>
        </p:nvSpPr>
        <p:spPr>
          <a:xfrm>
            <a:off x="1384817" y="6300879"/>
            <a:ext cx="11109422" cy="523220"/>
          </a:xfrm>
          <a:prstGeom prst="rect">
            <a:avLst/>
          </a:prstGeom>
        </p:spPr>
        <p:txBody>
          <a:bodyPr wrap="square">
            <a:spAutoFit/>
          </a:bodyPr>
          <a:lstStyle/>
          <a:p>
            <a:pPr marL="63500" indent="-63500"/>
            <a:r>
              <a:rPr lang="en-US" sz="1400" dirty="0">
                <a:solidFill>
                  <a:schemeClr val="bg1"/>
                </a:solidFill>
              </a:rPr>
              <a:t>Our IT staff no longer has to handle tapes daily, coordinate with the external storage company, and pay for tape equipment maintenance, all of which equates to a savings of €30,000 to 40,000 [US$33,000 to $45,000] </a:t>
            </a:r>
            <a:r>
              <a:rPr lang="en-US" sz="1400" dirty="0" smtClean="0">
                <a:solidFill>
                  <a:schemeClr val="bg1"/>
                </a:solidFill>
              </a:rPr>
              <a:t>annually - </a:t>
            </a:r>
            <a:r>
              <a:rPr lang="en-US" sz="1400" i="1" dirty="0">
                <a:solidFill>
                  <a:schemeClr val="bg1"/>
                </a:solidFill>
              </a:rPr>
              <a:t>Daniel </a:t>
            </a:r>
            <a:r>
              <a:rPr lang="en-US" sz="1400" i="1" dirty="0" err="1" smtClean="0">
                <a:solidFill>
                  <a:schemeClr val="bg1"/>
                </a:solidFill>
              </a:rPr>
              <a:t>Platz</a:t>
            </a:r>
            <a:r>
              <a:rPr lang="en-US" sz="1400" i="1" dirty="0" smtClean="0">
                <a:solidFill>
                  <a:schemeClr val="bg1"/>
                </a:solidFill>
              </a:rPr>
              <a:t> </a:t>
            </a:r>
            <a:r>
              <a:rPr lang="en-US" sz="1400" i="1" dirty="0" err="1" smtClean="0">
                <a:solidFill>
                  <a:schemeClr val="bg1"/>
                </a:solidFill>
              </a:rPr>
              <a:t>Pantaenius</a:t>
            </a:r>
            <a:r>
              <a:rPr lang="en-US" sz="1400" i="1" dirty="0" smtClean="0">
                <a:solidFill>
                  <a:schemeClr val="bg1"/>
                </a:solidFill>
              </a:rPr>
              <a:t> Group IT </a:t>
            </a:r>
            <a:r>
              <a:rPr lang="en-US" sz="1400" i="1" dirty="0">
                <a:solidFill>
                  <a:schemeClr val="bg1"/>
                </a:solidFill>
              </a:rPr>
              <a:t>Manager</a:t>
            </a:r>
          </a:p>
        </p:txBody>
      </p:sp>
      <p:sp>
        <p:nvSpPr>
          <p:cNvPr id="5" name="Oval 4"/>
          <p:cNvSpPr/>
          <p:nvPr/>
        </p:nvSpPr>
        <p:spPr bwMode="auto">
          <a:xfrm>
            <a:off x="7295074" y="3004327"/>
            <a:ext cx="2101903" cy="2103227"/>
          </a:xfrm>
          <a:prstGeom prst="ellipse">
            <a:avLst/>
          </a:prstGeom>
          <a:noFill/>
          <a:ln>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7" name="Freeform 56"/>
          <p:cNvSpPr>
            <a:spLocks/>
          </p:cNvSpPr>
          <p:nvPr/>
        </p:nvSpPr>
        <p:spPr bwMode="auto">
          <a:xfrm flipH="1">
            <a:off x="7883394" y="1637900"/>
            <a:ext cx="1208911" cy="79430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55" name="Rectangle 54"/>
          <p:cNvSpPr/>
          <p:nvPr/>
        </p:nvSpPr>
        <p:spPr bwMode="auto">
          <a:xfrm>
            <a:off x="8204734" y="1863430"/>
            <a:ext cx="915301" cy="36337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200" kern="0" dirty="0">
                <a:gradFill>
                  <a:gsLst>
                    <a:gs pos="0">
                      <a:srgbClr val="FFFFFF"/>
                    </a:gs>
                    <a:gs pos="100000">
                      <a:srgbClr val="FFFFFF"/>
                    </a:gs>
                  </a:gsLst>
                  <a:lin ang="5400000" scaled="0"/>
                </a:gradFill>
                <a:ea typeface="Segoe UI" pitchFamily="34" charset="0"/>
                <a:cs typeface="Segoe UI" pitchFamily="34" charset="0"/>
              </a:rPr>
              <a:t>BLOB Storage</a:t>
            </a:r>
          </a:p>
        </p:txBody>
      </p:sp>
      <p:pic>
        <p:nvPicPr>
          <p:cNvPr id="56" name="Picture 55" descr="Storage blob.png"/>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8085786" y="1873707"/>
            <a:ext cx="399982" cy="399984"/>
          </a:xfrm>
          <a:prstGeom prst="rect">
            <a:avLst/>
          </a:prstGeom>
          <a:noFill/>
        </p:spPr>
      </p:pic>
      <p:pic>
        <p:nvPicPr>
          <p:cNvPr id="11" name="Picture 1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9085" y="6385606"/>
            <a:ext cx="1132967" cy="379787"/>
          </a:xfrm>
          <a:prstGeom prst="rect">
            <a:avLst/>
          </a:prstGeom>
        </p:spPr>
      </p:pic>
    </p:spTree>
    <p:extLst>
      <p:ext uri="{BB962C8B-B14F-4D97-AF65-F5344CB8AC3E}">
        <p14:creationId xmlns:p14="http://schemas.microsoft.com/office/powerpoint/2010/main" val="4031649500"/>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 name="Freeform 35"/>
          <p:cNvSpPr>
            <a:spLocks/>
          </p:cNvSpPr>
          <p:nvPr/>
        </p:nvSpPr>
        <p:spPr bwMode="auto">
          <a:xfrm rot="11496292">
            <a:off x="4044561" y="3488064"/>
            <a:ext cx="1900363" cy="2576933"/>
          </a:xfrm>
          <a:custGeom>
            <a:avLst/>
            <a:gdLst>
              <a:gd name="T0" fmla="*/ 0 w 2476"/>
              <a:gd name="T1" fmla="*/ 2588 h 3052"/>
              <a:gd name="T2" fmla="*/ 1237 w 2476"/>
              <a:gd name="T3" fmla="*/ 0 h 3052"/>
              <a:gd name="T4" fmla="*/ 2476 w 2476"/>
              <a:gd name="T5" fmla="*/ 976 h 3052"/>
              <a:gd name="T6" fmla="*/ 495 w 2476"/>
              <a:gd name="T7" fmla="*/ 3052 h 3052"/>
              <a:gd name="T8" fmla="*/ 0 w 2476"/>
              <a:gd name="T9" fmla="*/ 2588 h 3052"/>
              <a:gd name="connsiteX0" fmla="*/ 0 w 10000"/>
              <a:gd name="connsiteY0" fmla="*/ 8480 h 9065"/>
              <a:gd name="connsiteX1" fmla="*/ 4996 w 10000"/>
              <a:gd name="connsiteY1" fmla="*/ 0 h 9065"/>
              <a:gd name="connsiteX2" fmla="*/ 10000 w 10000"/>
              <a:gd name="connsiteY2" fmla="*/ 3198 h 9065"/>
              <a:gd name="connsiteX3" fmla="*/ 7471 w 10000"/>
              <a:gd name="connsiteY3" fmla="*/ 9065 h 9065"/>
              <a:gd name="connsiteX4" fmla="*/ 0 w 10000"/>
              <a:gd name="connsiteY4" fmla="*/ 8480 h 9065"/>
              <a:gd name="connsiteX0" fmla="*/ 0 w 6132"/>
              <a:gd name="connsiteY0" fmla="*/ 9981 h 10000"/>
              <a:gd name="connsiteX1" fmla="*/ 1128 w 6132"/>
              <a:gd name="connsiteY1" fmla="*/ 0 h 10000"/>
              <a:gd name="connsiteX2" fmla="*/ 6132 w 6132"/>
              <a:gd name="connsiteY2" fmla="*/ 3528 h 10000"/>
              <a:gd name="connsiteX3" fmla="*/ 3603 w 6132"/>
              <a:gd name="connsiteY3" fmla="*/ 10000 h 10000"/>
              <a:gd name="connsiteX4" fmla="*/ 0 w 6132"/>
              <a:gd name="connsiteY4" fmla="*/ 9981 h 10000"/>
              <a:gd name="connsiteX0" fmla="*/ 0 w 17195"/>
              <a:gd name="connsiteY0" fmla="*/ 9981 h 10000"/>
              <a:gd name="connsiteX1" fmla="*/ 1840 w 17195"/>
              <a:gd name="connsiteY1" fmla="*/ 0 h 10000"/>
              <a:gd name="connsiteX2" fmla="*/ 17195 w 17195"/>
              <a:gd name="connsiteY2" fmla="*/ 4195 h 10000"/>
              <a:gd name="connsiteX3" fmla="*/ 5876 w 17195"/>
              <a:gd name="connsiteY3" fmla="*/ 10000 h 10000"/>
              <a:gd name="connsiteX4" fmla="*/ 0 w 17195"/>
              <a:gd name="connsiteY4" fmla="*/ 9981 h 10000"/>
              <a:gd name="connsiteX0" fmla="*/ 0 w 17195"/>
              <a:gd name="connsiteY0" fmla="*/ 6867 h 6886"/>
              <a:gd name="connsiteX1" fmla="*/ 5083 w 17195"/>
              <a:gd name="connsiteY1" fmla="*/ 0 h 6886"/>
              <a:gd name="connsiteX2" fmla="*/ 17195 w 17195"/>
              <a:gd name="connsiteY2" fmla="*/ 1081 h 6886"/>
              <a:gd name="connsiteX3" fmla="*/ 5876 w 17195"/>
              <a:gd name="connsiteY3" fmla="*/ 6886 h 6886"/>
              <a:gd name="connsiteX4" fmla="*/ 0 w 17195"/>
              <a:gd name="connsiteY4" fmla="*/ 6867 h 6886"/>
              <a:gd name="connsiteX0" fmla="*/ 0 w 10000"/>
              <a:gd name="connsiteY0" fmla="*/ 13768 h 13796"/>
              <a:gd name="connsiteX1" fmla="*/ 2190 w 10000"/>
              <a:gd name="connsiteY1" fmla="*/ 0 h 13796"/>
              <a:gd name="connsiteX2" fmla="*/ 10000 w 10000"/>
              <a:gd name="connsiteY2" fmla="*/ 5366 h 13796"/>
              <a:gd name="connsiteX3" fmla="*/ 3417 w 10000"/>
              <a:gd name="connsiteY3" fmla="*/ 13796 h 13796"/>
              <a:gd name="connsiteX4" fmla="*/ 0 w 10000"/>
              <a:gd name="connsiteY4" fmla="*/ 13768 h 13796"/>
              <a:gd name="connsiteX0" fmla="*/ 0 w 7230"/>
              <a:gd name="connsiteY0" fmla="*/ 14136 h 14164"/>
              <a:gd name="connsiteX1" fmla="*/ 2190 w 7230"/>
              <a:gd name="connsiteY1" fmla="*/ 368 h 14164"/>
              <a:gd name="connsiteX2" fmla="*/ 7230 w 7230"/>
              <a:gd name="connsiteY2" fmla="*/ 0 h 14164"/>
              <a:gd name="connsiteX3" fmla="*/ 3417 w 7230"/>
              <a:gd name="connsiteY3" fmla="*/ 14164 h 14164"/>
              <a:gd name="connsiteX4" fmla="*/ 0 w 7230"/>
              <a:gd name="connsiteY4" fmla="*/ 14136 h 14164"/>
              <a:gd name="connsiteX0" fmla="*/ 68 w 6971"/>
              <a:gd name="connsiteY0" fmla="*/ 10322 h 10322"/>
              <a:gd name="connsiteX1" fmla="*/ 0 w 6971"/>
              <a:gd name="connsiteY1" fmla="*/ 260 h 10322"/>
              <a:gd name="connsiteX2" fmla="*/ 6971 w 6971"/>
              <a:gd name="connsiteY2" fmla="*/ 0 h 10322"/>
              <a:gd name="connsiteX3" fmla="*/ 1697 w 6971"/>
              <a:gd name="connsiteY3" fmla="*/ 10000 h 10322"/>
              <a:gd name="connsiteX4" fmla="*/ 68 w 6971"/>
              <a:gd name="connsiteY4" fmla="*/ 10322 h 10322"/>
              <a:gd name="connsiteX0" fmla="*/ 1 w 9903"/>
              <a:gd name="connsiteY0" fmla="*/ 10000 h 10000"/>
              <a:gd name="connsiteX1" fmla="*/ 1540 w 9903"/>
              <a:gd name="connsiteY1" fmla="*/ 86 h 10000"/>
              <a:gd name="connsiteX2" fmla="*/ 9903 w 9903"/>
              <a:gd name="connsiteY2" fmla="*/ 0 h 10000"/>
              <a:gd name="connsiteX3" fmla="*/ 2337 w 9903"/>
              <a:gd name="connsiteY3" fmla="*/ 9688 h 10000"/>
              <a:gd name="connsiteX4" fmla="*/ 1 w 9903"/>
              <a:gd name="connsiteY4" fmla="*/ 10000 h 10000"/>
              <a:gd name="connsiteX0" fmla="*/ 1 w 8229"/>
              <a:gd name="connsiteY0" fmla="*/ 10166 h 10166"/>
              <a:gd name="connsiteX1" fmla="*/ 1555 w 8229"/>
              <a:gd name="connsiteY1" fmla="*/ 252 h 10166"/>
              <a:gd name="connsiteX2" fmla="*/ 8229 w 8229"/>
              <a:gd name="connsiteY2" fmla="*/ 0 h 10166"/>
              <a:gd name="connsiteX3" fmla="*/ 2360 w 8229"/>
              <a:gd name="connsiteY3" fmla="*/ 9854 h 10166"/>
              <a:gd name="connsiteX4" fmla="*/ 1 w 8229"/>
              <a:gd name="connsiteY4" fmla="*/ 10166 h 10166"/>
              <a:gd name="connsiteX0" fmla="*/ 4855 w 14854"/>
              <a:gd name="connsiteY0" fmla="*/ 10000 h 10000"/>
              <a:gd name="connsiteX1" fmla="*/ 0 w 14854"/>
              <a:gd name="connsiteY1" fmla="*/ 85 h 10000"/>
              <a:gd name="connsiteX2" fmla="*/ 14854 w 14854"/>
              <a:gd name="connsiteY2" fmla="*/ 0 h 10000"/>
              <a:gd name="connsiteX3" fmla="*/ 7722 w 14854"/>
              <a:gd name="connsiteY3" fmla="*/ 9693 h 10000"/>
              <a:gd name="connsiteX4" fmla="*/ 4855 w 14854"/>
              <a:gd name="connsiteY4" fmla="*/ 10000 h 10000"/>
              <a:gd name="connsiteX0" fmla="*/ 4855 w 8971"/>
              <a:gd name="connsiteY0" fmla="*/ 10000 h 10000"/>
              <a:gd name="connsiteX1" fmla="*/ 0 w 8971"/>
              <a:gd name="connsiteY1" fmla="*/ 85 h 10000"/>
              <a:gd name="connsiteX2" fmla="*/ 8971 w 8971"/>
              <a:gd name="connsiteY2" fmla="*/ 0 h 10000"/>
              <a:gd name="connsiteX3" fmla="*/ 7722 w 8971"/>
              <a:gd name="connsiteY3" fmla="*/ 9693 h 10000"/>
              <a:gd name="connsiteX4" fmla="*/ 4855 w 8971"/>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 h="10000">
                <a:moveTo>
                  <a:pt x="5572" y="10000"/>
                </a:moveTo>
                <a:cubicBezTo>
                  <a:pt x="3333" y="6238"/>
                  <a:pt x="1964" y="3281"/>
                  <a:pt x="0" y="31"/>
                </a:cubicBezTo>
                <a:lnTo>
                  <a:pt x="10160" y="0"/>
                </a:lnTo>
                <a:lnTo>
                  <a:pt x="8768" y="9693"/>
                </a:lnTo>
                <a:lnTo>
                  <a:pt x="5572" y="10000"/>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7" name="Text Placeholder 6"/>
          <p:cNvSpPr>
            <a:spLocks noGrp="1"/>
          </p:cNvSpPr>
          <p:nvPr>
            <p:ph type="body" sz="quarter" idx="10"/>
          </p:nvPr>
        </p:nvSpPr>
        <p:spPr/>
        <p:txBody>
          <a:bodyPr/>
          <a:lstStyle/>
          <a:p>
            <a:r>
              <a:rPr lang="en-US" dirty="0" smtClean="0"/>
              <a:t>Use a tiered, limitless storage solution spanning on-premises to cloud</a:t>
            </a:r>
            <a:endParaRPr lang="en-US" dirty="0"/>
          </a:p>
        </p:txBody>
      </p:sp>
      <p:sp>
        <p:nvSpPr>
          <p:cNvPr id="6" name="Title 5"/>
          <p:cNvSpPr>
            <a:spLocks noGrp="1"/>
          </p:cNvSpPr>
          <p:nvPr>
            <p:ph type="title"/>
          </p:nvPr>
        </p:nvSpPr>
        <p:spPr/>
        <p:txBody>
          <a:bodyPr/>
          <a:lstStyle/>
          <a:p>
            <a:r>
              <a:rPr lang="en-US" smtClean="0"/>
              <a:t>Hybrid Cloud Storage with StorSimple</a:t>
            </a:r>
            <a:endParaRPr lang="en-US" dirty="0"/>
          </a:p>
        </p:txBody>
      </p:sp>
      <p:sp>
        <p:nvSpPr>
          <p:cNvPr id="4" name="Text Placeholder 2"/>
          <p:cNvSpPr txBox="1">
            <a:spLocks/>
          </p:cNvSpPr>
          <p:nvPr/>
        </p:nvSpPr>
        <p:spPr>
          <a:xfrm>
            <a:off x="351594" y="1092335"/>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sp>
        <p:nvSpPr>
          <p:cNvPr id="12" name="TextBox 11"/>
          <p:cNvSpPr txBox="1"/>
          <p:nvPr/>
        </p:nvSpPr>
        <p:spPr>
          <a:xfrm>
            <a:off x="718890" y="1841290"/>
            <a:ext cx="6024492" cy="738664"/>
          </a:xfrm>
          <a:prstGeom prst="rect">
            <a:avLst/>
          </a:prstGeom>
          <a:noFill/>
        </p:spPr>
        <p:txBody>
          <a:bodyPr wrap="square" lIns="182880" tIns="146304" rIns="182880" bIns="146304" rtlCol="0">
            <a:spAutoFit/>
          </a:bodyPr>
          <a:lstStyle/>
          <a:p>
            <a:pPr lvl="0">
              <a:lnSpc>
                <a:spcPct val="90000"/>
              </a:lnSpc>
              <a:spcAft>
                <a:spcPts val="600"/>
              </a:spcAft>
            </a:pPr>
            <a:r>
              <a:rPr lang="en-US" sz="1600" dirty="0">
                <a:solidFill>
                  <a:schemeClr val="accent1"/>
                </a:solidFill>
                <a:latin typeface="+mj-lt"/>
              </a:rPr>
              <a:t>StorSimple connects Windows, </a:t>
            </a:r>
            <a:r>
              <a:rPr lang="en-US" sz="1600" dirty="0" smtClean="0">
                <a:solidFill>
                  <a:schemeClr val="accent1"/>
                </a:solidFill>
                <a:latin typeface="+mj-lt"/>
              </a:rPr>
              <a:t>Linux, </a:t>
            </a:r>
            <a:r>
              <a:rPr lang="en-US" sz="1600" dirty="0">
                <a:solidFill>
                  <a:schemeClr val="accent1"/>
                </a:solidFill>
                <a:latin typeface="+mj-lt"/>
              </a:rPr>
              <a:t>and VMware servers to Azure Storage in minutes with no application modification</a:t>
            </a:r>
          </a:p>
        </p:txBody>
      </p:sp>
      <p:sp>
        <p:nvSpPr>
          <p:cNvPr id="19" name="TextBox 18"/>
          <p:cNvSpPr txBox="1"/>
          <p:nvPr/>
        </p:nvSpPr>
        <p:spPr>
          <a:xfrm>
            <a:off x="1949423" y="4220799"/>
            <a:ext cx="1944067" cy="439945"/>
          </a:xfrm>
          <a:prstGeom prst="rect">
            <a:avLst/>
          </a:prstGeom>
          <a:noFill/>
        </p:spPr>
        <p:txBody>
          <a:bodyPr wrap="square" lIns="69930" tIns="34965" rIns="69930" bIns="34965">
            <a:spAutoFit/>
          </a:bodyPr>
          <a:lstStyle/>
          <a:p>
            <a:pPr marL="0" marR="0" lvl="0" indent="0" algn="ctr" defTabSz="699308" eaLnBrk="1" fontAlgn="auto" latinLnBrk="0" hangingPunct="1">
              <a:lnSpc>
                <a:spcPct val="100000"/>
              </a:lnSpc>
              <a:spcBef>
                <a:spcPts val="0"/>
              </a:spcBef>
              <a:spcAft>
                <a:spcPts val="0"/>
              </a:spcAft>
              <a:buClrTx/>
              <a:buSzTx/>
              <a:buFontTx/>
              <a:buNone/>
              <a:tabLst/>
              <a:defRPr/>
            </a:pPr>
            <a:r>
              <a:rPr kumimoji="0" lang="en-US" sz="1200" i="0" u="none" strike="noStrike" kern="0" cap="none" spc="0" normalizeH="0" baseline="0" noProof="0" dirty="0" smtClean="0">
                <a:ln>
                  <a:noFill/>
                </a:ln>
                <a:solidFill>
                  <a:schemeClr val="tx1">
                    <a:lumMod val="50000"/>
                    <a:lumOff val="50000"/>
                  </a:schemeClr>
                </a:solidFill>
                <a:effectLst/>
                <a:uLnTx/>
                <a:uFillTx/>
              </a:rPr>
              <a:t>Applications in Physical or Virtual Servers</a:t>
            </a:r>
            <a:endParaRPr kumimoji="0" lang="en-US" sz="1200" i="0" u="none" strike="noStrike" kern="0" cap="none" spc="0" normalizeH="0" baseline="0" noProof="0" dirty="0">
              <a:ln>
                <a:noFill/>
              </a:ln>
              <a:solidFill>
                <a:schemeClr val="tx1">
                  <a:lumMod val="50000"/>
                  <a:lumOff val="50000"/>
                </a:schemeClr>
              </a:solidFill>
              <a:effectLst/>
              <a:uLnTx/>
              <a:uFillTx/>
            </a:endParaRPr>
          </a:p>
        </p:txBody>
      </p:sp>
      <p:sp>
        <p:nvSpPr>
          <p:cNvPr id="120" name="Freeform 119"/>
          <p:cNvSpPr>
            <a:spLocks noEditPoints="1"/>
          </p:cNvSpPr>
          <p:nvPr/>
        </p:nvSpPr>
        <p:spPr bwMode="black">
          <a:xfrm>
            <a:off x="7337039" y="2700564"/>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121" name="Freeform 120"/>
          <p:cNvSpPr>
            <a:spLocks noEditPoints="1"/>
          </p:cNvSpPr>
          <p:nvPr/>
        </p:nvSpPr>
        <p:spPr bwMode="black">
          <a:xfrm>
            <a:off x="7337039" y="3393444"/>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122" name="Freeform 121"/>
          <p:cNvSpPr>
            <a:spLocks noEditPoints="1"/>
          </p:cNvSpPr>
          <p:nvPr/>
        </p:nvSpPr>
        <p:spPr bwMode="black">
          <a:xfrm>
            <a:off x="7337039" y="4096597"/>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123" name="Content Placeholder 2"/>
          <p:cNvSpPr txBox="1">
            <a:spLocks/>
          </p:cNvSpPr>
          <p:nvPr/>
        </p:nvSpPr>
        <p:spPr>
          <a:xfrm>
            <a:off x="7869335" y="2712632"/>
            <a:ext cx="3868892" cy="2041848"/>
          </a:xfrm>
          <a:prstGeom prst="rect">
            <a:avLst/>
          </a:prstGeom>
        </p:spPr>
        <p:txBody>
          <a:bodyPr vert="horz" lIns="91440" tIns="45720" rIns="91440" bIns="45720" rtlCol="0" anchor="t">
            <a:norm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600"/>
              </a:spcBef>
            </a:pPr>
            <a:r>
              <a:rPr lang="en-US" sz="1600" dirty="0" smtClean="0"/>
              <a:t>Inline </a:t>
            </a:r>
            <a:r>
              <a:rPr lang="en-US" sz="1600" dirty="0"/>
              <a:t>de-dupe, compression &amp; automatic </a:t>
            </a:r>
            <a:r>
              <a:rPr lang="en-US" sz="1600" dirty="0" err="1"/>
              <a:t>tiering</a:t>
            </a:r>
            <a:endParaRPr lang="en-US" sz="1600" dirty="0"/>
          </a:p>
          <a:p>
            <a:pPr>
              <a:spcBef>
                <a:spcPts val="1600"/>
              </a:spcBef>
            </a:pPr>
            <a:r>
              <a:rPr lang="en-US" sz="1600" dirty="0"/>
              <a:t>Automated offsite data protection using cloud snapshots</a:t>
            </a:r>
          </a:p>
          <a:p>
            <a:pPr>
              <a:spcBef>
                <a:spcPts val="1600"/>
              </a:spcBef>
            </a:pPr>
            <a:r>
              <a:rPr lang="en-US" sz="1600" dirty="0"/>
              <a:t>Highly efficient, location independent disaster recovery</a:t>
            </a:r>
            <a:endParaRPr lang="en-US" sz="1600" dirty="0">
              <a:solidFill>
                <a:schemeClr val="tx1"/>
              </a:solidFill>
            </a:endParaRPr>
          </a:p>
        </p:txBody>
      </p:sp>
      <p:sp>
        <p:nvSpPr>
          <p:cNvPr id="124" name="Freeform 123"/>
          <p:cNvSpPr>
            <a:spLocks noEditPoints="1"/>
          </p:cNvSpPr>
          <p:nvPr/>
        </p:nvSpPr>
        <p:spPr bwMode="black">
          <a:xfrm>
            <a:off x="7337646" y="1993618"/>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2" name="Rectangle 1"/>
          <p:cNvSpPr/>
          <p:nvPr/>
        </p:nvSpPr>
        <p:spPr>
          <a:xfrm>
            <a:off x="7869335" y="2012278"/>
            <a:ext cx="2273379" cy="338554"/>
          </a:xfrm>
          <a:prstGeom prst="rect">
            <a:avLst/>
          </a:prstGeom>
        </p:spPr>
        <p:txBody>
          <a:bodyPr wrap="none">
            <a:spAutoFit/>
          </a:bodyPr>
          <a:lstStyle/>
          <a:p>
            <a:pPr>
              <a:spcBef>
                <a:spcPts val="1600"/>
              </a:spcBef>
            </a:pPr>
            <a:r>
              <a:rPr lang="en-US" sz="1600" dirty="0"/>
              <a:t>Enterprise SAN storage</a:t>
            </a:r>
          </a:p>
        </p:txBody>
      </p:sp>
      <p:sp>
        <p:nvSpPr>
          <p:cNvPr id="126" name="Freeform 20"/>
          <p:cNvSpPr>
            <a:spLocks/>
          </p:cNvSpPr>
          <p:nvPr/>
        </p:nvSpPr>
        <p:spPr bwMode="auto">
          <a:xfrm flipH="1">
            <a:off x="3903243" y="5322380"/>
            <a:ext cx="2928653" cy="840337"/>
          </a:xfrm>
          <a:custGeom>
            <a:avLst/>
            <a:gdLst>
              <a:gd name="T0" fmla="*/ 0 w 1742"/>
              <a:gd name="T1" fmla="*/ 510 h 510"/>
              <a:gd name="T2" fmla="*/ 1742 w 1742"/>
              <a:gd name="T3" fmla="*/ 510 h 510"/>
              <a:gd name="T4" fmla="*/ 1742 w 1742"/>
              <a:gd name="T5" fmla="*/ 410 h 510"/>
              <a:gd name="T6" fmla="*/ 0 w 1742"/>
              <a:gd name="T7" fmla="*/ 510 h 510"/>
            </a:gdLst>
            <a:ahLst/>
            <a:cxnLst>
              <a:cxn ang="0">
                <a:pos x="T0" y="T1"/>
              </a:cxn>
              <a:cxn ang="0">
                <a:pos x="T2" y="T3"/>
              </a:cxn>
              <a:cxn ang="0">
                <a:pos x="T4" y="T5"/>
              </a:cxn>
              <a:cxn ang="0">
                <a:pos x="T6" y="T7"/>
              </a:cxn>
            </a:cxnLst>
            <a:rect l="0" t="0" r="r" b="b"/>
            <a:pathLst>
              <a:path w="1742" h="510">
                <a:moveTo>
                  <a:pt x="0" y="510"/>
                </a:moveTo>
                <a:cubicBezTo>
                  <a:pt x="1742" y="510"/>
                  <a:pt x="1742" y="510"/>
                  <a:pt x="1742" y="510"/>
                </a:cubicBezTo>
                <a:cubicBezTo>
                  <a:pt x="1742" y="410"/>
                  <a:pt x="1742" y="410"/>
                  <a:pt x="1742" y="410"/>
                </a:cubicBezTo>
                <a:cubicBezTo>
                  <a:pt x="1227" y="0"/>
                  <a:pt x="476" y="33"/>
                  <a:pt x="0" y="510"/>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505050"/>
              </a:solidFill>
              <a:effectLst/>
              <a:uLnTx/>
              <a:uFillTx/>
            </a:endParaRPr>
          </a:p>
        </p:txBody>
      </p:sp>
      <p:sp>
        <p:nvSpPr>
          <p:cNvPr id="131" name="Freeform 11"/>
          <p:cNvSpPr>
            <a:spLocks/>
          </p:cNvSpPr>
          <p:nvPr/>
        </p:nvSpPr>
        <p:spPr bwMode="auto">
          <a:xfrm>
            <a:off x="457629" y="5695579"/>
            <a:ext cx="2677219" cy="469110"/>
          </a:xfrm>
          <a:custGeom>
            <a:avLst/>
            <a:gdLst>
              <a:gd name="T0" fmla="*/ 408 w 661"/>
              <a:gd name="T1" fmla="*/ 25 h 155"/>
              <a:gd name="T2" fmla="*/ 408 w 661"/>
              <a:gd name="T3" fmla="*/ 25 h 155"/>
              <a:gd name="T4" fmla="*/ 0 w 661"/>
              <a:gd name="T5" fmla="*/ 155 h 155"/>
              <a:gd name="T6" fmla="*/ 234 w 661"/>
              <a:gd name="T7" fmla="*/ 155 h 155"/>
              <a:gd name="T8" fmla="*/ 661 w 661"/>
              <a:gd name="T9" fmla="*/ 155 h 155"/>
              <a:gd name="T10" fmla="*/ 408 w 661"/>
              <a:gd name="T11" fmla="*/ 25 h 155"/>
            </a:gdLst>
            <a:ahLst/>
            <a:cxnLst>
              <a:cxn ang="0">
                <a:pos x="T0" y="T1"/>
              </a:cxn>
              <a:cxn ang="0">
                <a:pos x="T2" y="T3"/>
              </a:cxn>
              <a:cxn ang="0">
                <a:pos x="T4" y="T5"/>
              </a:cxn>
              <a:cxn ang="0">
                <a:pos x="T6" y="T7"/>
              </a:cxn>
              <a:cxn ang="0">
                <a:pos x="T8" y="T9"/>
              </a:cxn>
              <a:cxn ang="0">
                <a:pos x="T10" y="T11"/>
              </a:cxn>
            </a:cxnLst>
            <a:rect l="0" t="0" r="r" b="b"/>
            <a:pathLst>
              <a:path w="661" h="155">
                <a:moveTo>
                  <a:pt x="408" y="25"/>
                </a:moveTo>
                <a:cubicBezTo>
                  <a:pt x="408" y="25"/>
                  <a:pt x="408" y="25"/>
                  <a:pt x="408" y="25"/>
                </a:cubicBezTo>
                <a:cubicBezTo>
                  <a:pt x="264" y="0"/>
                  <a:pt x="111" y="44"/>
                  <a:pt x="0" y="155"/>
                </a:cubicBezTo>
                <a:cubicBezTo>
                  <a:pt x="234" y="155"/>
                  <a:pt x="234" y="155"/>
                  <a:pt x="234" y="155"/>
                </a:cubicBezTo>
                <a:cubicBezTo>
                  <a:pt x="661" y="155"/>
                  <a:pt x="661" y="155"/>
                  <a:pt x="661" y="155"/>
                </a:cubicBezTo>
                <a:cubicBezTo>
                  <a:pt x="589" y="84"/>
                  <a:pt x="501" y="40"/>
                  <a:pt x="408" y="25"/>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2" name="Freeform 14"/>
          <p:cNvSpPr>
            <a:spLocks/>
          </p:cNvSpPr>
          <p:nvPr/>
        </p:nvSpPr>
        <p:spPr bwMode="auto">
          <a:xfrm>
            <a:off x="1105845" y="5625830"/>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3" name="Freeform 15"/>
          <p:cNvSpPr>
            <a:spLocks/>
          </p:cNvSpPr>
          <p:nvPr/>
        </p:nvSpPr>
        <p:spPr bwMode="auto">
          <a:xfrm>
            <a:off x="985249" y="5426889"/>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4" name="Freeform 16"/>
          <p:cNvSpPr>
            <a:spLocks/>
          </p:cNvSpPr>
          <p:nvPr/>
        </p:nvSpPr>
        <p:spPr bwMode="auto">
          <a:xfrm>
            <a:off x="1024861" y="5271963"/>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5" name="Freeform 14"/>
          <p:cNvSpPr>
            <a:spLocks/>
          </p:cNvSpPr>
          <p:nvPr/>
        </p:nvSpPr>
        <p:spPr bwMode="auto">
          <a:xfrm>
            <a:off x="1461544" y="5521321"/>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6" name="Freeform 15"/>
          <p:cNvSpPr>
            <a:spLocks/>
          </p:cNvSpPr>
          <p:nvPr/>
        </p:nvSpPr>
        <p:spPr bwMode="auto">
          <a:xfrm>
            <a:off x="1340948" y="5322380"/>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7" name="Freeform 16"/>
          <p:cNvSpPr>
            <a:spLocks/>
          </p:cNvSpPr>
          <p:nvPr/>
        </p:nvSpPr>
        <p:spPr bwMode="auto">
          <a:xfrm>
            <a:off x="1380560" y="5167454"/>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39" name="Freeform 55"/>
          <p:cNvSpPr>
            <a:spLocks/>
          </p:cNvSpPr>
          <p:nvPr/>
        </p:nvSpPr>
        <p:spPr bwMode="auto">
          <a:xfrm>
            <a:off x="2572656" y="5972283"/>
            <a:ext cx="873131" cy="188264"/>
          </a:xfrm>
          <a:custGeom>
            <a:avLst/>
            <a:gdLst>
              <a:gd name="T0" fmla="*/ 186 w 589"/>
              <a:gd name="T1" fmla="*/ 0 h 127"/>
              <a:gd name="T2" fmla="*/ 589 w 589"/>
              <a:gd name="T3" fmla="*/ 0 h 127"/>
              <a:gd name="T4" fmla="*/ 407 w 589"/>
              <a:gd name="T5" fmla="*/ 127 h 127"/>
              <a:gd name="T6" fmla="*/ 0 w 589"/>
              <a:gd name="T7" fmla="*/ 127 h 127"/>
              <a:gd name="T8" fmla="*/ 186 w 589"/>
              <a:gd name="T9" fmla="*/ 0 h 127"/>
            </a:gdLst>
            <a:ahLst/>
            <a:cxnLst>
              <a:cxn ang="0">
                <a:pos x="T0" y="T1"/>
              </a:cxn>
              <a:cxn ang="0">
                <a:pos x="T2" y="T3"/>
              </a:cxn>
              <a:cxn ang="0">
                <a:pos x="T4" y="T5"/>
              </a:cxn>
              <a:cxn ang="0">
                <a:pos x="T6" y="T7"/>
              </a:cxn>
              <a:cxn ang="0">
                <a:pos x="T8" y="T9"/>
              </a:cxn>
            </a:cxnLst>
            <a:rect l="0" t="0" r="r" b="b"/>
            <a:pathLst>
              <a:path w="589" h="127">
                <a:moveTo>
                  <a:pt x="186" y="0"/>
                </a:moveTo>
                <a:lnTo>
                  <a:pt x="589" y="0"/>
                </a:lnTo>
                <a:lnTo>
                  <a:pt x="407" y="127"/>
                </a:lnTo>
                <a:lnTo>
                  <a:pt x="0" y="127"/>
                </a:lnTo>
                <a:lnTo>
                  <a:pt x="186" y="0"/>
                </a:lnTo>
                <a:close/>
              </a:path>
            </a:pathLst>
          </a:custGeom>
          <a:solidFill>
            <a:srgbClr val="505050">
              <a:lumMod val="50000"/>
              <a:alpha val="19000"/>
            </a:srgbClr>
          </a:solidFill>
          <a:ln>
            <a:noFill/>
          </a:ln>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nvGrpSpPr>
          <p:cNvPr id="168" name="Group 167"/>
          <p:cNvGrpSpPr/>
          <p:nvPr/>
        </p:nvGrpSpPr>
        <p:grpSpPr>
          <a:xfrm>
            <a:off x="1733786" y="4684768"/>
            <a:ext cx="2420938" cy="1508003"/>
            <a:chOff x="5263648" y="2700364"/>
            <a:chExt cx="6298714" cy="3923469"/>
          </a:xfrm>
        </p:grpSpPr>
        <p:sp>
          <p:nvSpPr>
            <p:cNvPr id="169" name="Rectangle 168"/>
            <p:cNvSpPr/>
            <p:nvPr/>
          </p:nvSpPr>
          <p:spPr bwMode="auto">
            <a:xfrm>
              <a:off x="6532870" y="2700364"/>
              <a:ext cx="1300112" cy="392346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0" name="Rectangle 169"/>
            <p:cNvSpPr/>
            <p:nvPr/>
          </p:nvSpPr>
          <p:spPr bwMode="auto">
            <a:xfrm>
              <a:off x="5757134" y="3675380"/>
              <a:ext cx="1151463" cy="283191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1" name="Rectangle 170"/>
            <p:cNvSpPr/>
            <p:nvPr/>
          </p:nvSpPr>
          <p:spPr bwMode="auto">
            <a:xfrm>
              <a:off x="5949158" y="3522667"/>
              <a:ext cx="335321" cy="29140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2" name="Rectangle 171"/>
            <p:cNvSpPr/>
            <p:nvPr/>
          </p:nvSpPr>
          <p:spPr bwMode="auto">
            <a:xfrm>
              <a:off x="5895577" y="3478732"/>
              <a:ext cx="442483" cy="9143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3" name="Rectangle 172"/>
            <p:cNvSpPr/>
            <p:nvPr/>
          </p:nvSpPr>
          <p:spPr bwMode="auto">
            <a:xfrm>
              <a:off x="5263648" y="4873811"/>
              <a:ext cx="2156367" cy="175002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4" name="Rectangle 173"/>
            <p:cNvSpPr/>
            <p:nvPr/>
          </p:nvSpPr>
          <p:spPr bwMode="auto">
            <a:xfrm>
              <a:off x="8731391" y="4225844"/>
              <a:ext cx="2753589" cy="2324927"/>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5" name="Rectangle 174"/>
            <p:cNvSpPr/>
            <p:nvPr/>
          </p:nvSpPr>
          <p:spPr bwMode="auto">
            <a:xfrm>
              <a:off x="7710094" y="3083146"/>
              <a:ext cx="1388612" cy="348844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6" name="Rectangle 175"/>
            <p:cNvSpPr/>
            <p:nvPr/>
          </p:nvSpPr>
          <p:spPr bwMode="auto">
            <a:xfrm>
              <a:off x="8808773" y="4179559"/>
              <a:ext cx="2753589" cy="16759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77" name="Rectangle 176"/>
            <p:cNvSpPr/>
            <p:nvPr/>
          </p:nvSpPr>
          <p:spPr bwMode="auto">
            <a:xfrm>
              <a:off x="9388784" y="3935703"/>
              <a:ext cx="887145" cy="66468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grpSp>
        <p:nvGrpSpPr>
          <p:cNvPr id="3" name="Group 2"/>
          <p:cNvGrpSpPr/>
          <p:nvPr/>
        </p:nvGrpSpPr>
        <p:grpSpPr>
          <a:xfrm>
            <a:off x="1" y="6160438"/>
            <a:ext cx="12494238" cy="879105"/>
            <a:chOff x="1" y="6160438"/>
            <a:chExt cx="12494238" cy="879105"/>
          </a:xfrm>
        </p:grpSpPr>
        <p:sp>
          <p:nvSpPr>
            <p:cNvPr id="116" name="Slide Number Placeholder 3"/>
            <p:cNvSpPr txBox="1">
              <a:spLocks/>
            </p:cNvSpPr>
            <p:nvPr/>
          </p:nvSpPr>
          <p:spPr>
            <a:xfrm>
              <a:off x="9075832" y="6380761"/>
              <a:ext cx="2798207"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0A164282-434E-41D4-9582-783D542A7B68}" type="slidenum">
                <a:rPr lang="en-US" smtClean="0"/>
                <a:pPr/>
                <a:t>12</a:t>
              </a:fld>
              <a:endParaRPr lang="en-US" dirty="0"/>
            </a:p>
          </p:txBody>
        </p:sp>
        <p:sp>
          <p:nvSpPr>
            <p:cNvPr id="117" name="Rectangle 116"/>
            <p:cNvSpPr/>
            <p:nvPr/>
          </p:nvSpPr>
          <p:spPr>
            <a:xfrm>
              <a:off x="1" y="6160438"/>
              <a:ext cx="12436474" cy="834087"/>
            </a:xfrm>
            <a:prstGeom prst="rect">
              <a:avLst/>
            </a:prstGeom>
            <a:solidFill>
              <a:srgbClr val="0024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8" name="Rectangle 117"/>
            <p:cNvSpPr/>
            <p:nvPr/>
          </p:nvSpPr>
          <p:spPr>
            <a:xfrm>
              <a:off x="1384817" y="6300879"/>
              <a:ext cx="11109422" cy="738664"/>
            </a:xfrm>
            <a:prstGeom prst="rect">
              <a:avLst/>
            </a:prstGeom>
          </p:spPr>
          <p:txBody>
            <a:bodyPr wrap="square">
              <a:spAutoFit/>
            </a:bodyPr>
            <a:lstStyle/>
            <a:p>
              <a:r>
                <a:rPr lang="en-US" sz="1400" dirty="0">
                  <a:solidFill>
                    <a:schemeClr val="bg1"/>
                  </a:solidFill>
                </a:rPr>
                <a:t>With </a:t>
              </a:r>
              <a:r>
                <a:rPr lang="en-US" sz="1400" dirty="0" err="1">
                  <a:solidFill>
                    <a:schemeClr val="bg1"/>
                  </a:solidFill>
                </a:rPr>
                <a:t>StorSimple</a:t>
              </a:r>
              <a:r>
                <a:rPr lang="en-US" sz="1400" dirty="0">
                  <a:solidFill>
                    <a:schemeClr val="bg1"/>
                  </a:solidFill>
                </a:rPr>
                <a:t>, data is copied to the cloud in half the time, and files can be brought back from Azure in minutes instead of 24 hours </a:t>
              </a:r>
              <a:r>
                <a:rPr lang="en-US" sz="1400" dirty="0" smtClean="0">
                  <a:solidFill>
                    <a:schemeClr val="bg1"/>
                  </a:solidFill>
                </a:rPr>
                <a:t>- </a:t>
              </a:r>
              <a:r>
                <a:rPr lang="en-US" sz="1400" i="1" dirty="0">
                  <a:solidFill>
                    <a:schemeClr val="bg1"/>
                  </a:solidFill>
                </a:rPr>
                <a:t>Kai </a:t>
              </a:r>
              <a:r>
                <a:rPr lang="en-US" sz="1400" i="1" dirty="0" err="1" smtClean="0">
                  <a:solidFill>
                    <a:schemeClr val="bg1"/>
                  </a:solidFill>
                </a:rPr>
                <a:t>Sookwongse</a:t>
              </a:r>
              <a:r>
                <a:rPr lang="en-US" sz="1400" i="1" dirty="0">
                  <a:solidFill>
                    <a:schemeClr val="bg1"/>
                  </a:solidFill>
                </a:rPr>
                <a:t> </a:t>
              </a:r>
              <a:r>
                <a:rPr lang="en-US" sz="1400" i="1" dirty="0" smtClean="0">
                  <a:solidFill>
                    <a:schemeClr val="bg1"/>
                  </a:solidFill>
                </a:rPr>
                <a:t>Group </a:t>
              </a:r>
              <a:r>
                <a:rPr lang="en-US" sz="1400" i="1" dirty="0">
                  <a:solidFill>
                    <a:schemeClr val="bg1"/>
                  </a:solidFill>
                </a:rPr>
                <a:t>Manager, Mazda North American Operations</a:t>
              </a:r>
            </a:p>
            <a:p>
              <a:pPr marL="63500" indent="-63500"/>
              <a:endParaRPr lang="en-US" sz="1400" i="1" dirty="0">
                <a:solidFill>
                  <a:schemeClr val="bg1"/>
                </a:solidFill>
              </a:endParaRPr>
            </a:p>
          </p:txBody>
        </p:sp>
      </p:grpSp>
      <p:grpSp>
        <p:nvGrpSpPr>
          <p:cNvPr id="26" name="Group 25"/>
          <p:cNvGrpSpPr/>
          <p:nvPr/>
        </p:nvGrpSpPr>
        <p:grpSpPr>
          <a:xfrm>
            <a:off x="2636984" y="5456744"/>
            <a:ext cx="473614" cy="525285"/>
            <a:chOff x="167005" y="1594442"/>
            <a:chExt cx="486011" cy="556410"/>
          </a:xfrm>
        </p:grpSpPr>
        <p:sp>
          <p:nvSpPr>
            <p:cNvPr id="82" name="Rectangle 81"/>
            <p:cNvSpPr>
              <a:spLocks noChangeArrowheads="1"/>
            </p:cNvSpPr>
            <p:nvPr/>
          </p:nvSpPr>
          <p:spPr bwMode="auto">
            <a:xfrm>
              <a:off x="167005" y="1594442"/>
              <a:ext cx="486011" cy="556410"/>
            </a:xfrm>
            <a:prstGeom prst="rect">
              <a:avLst/>
            </a:prstGeom>
            <a:solidFill>
              <a:srgbClr val="00827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3" name="Rectangle 82"/>
            <p:cNvSpPr>
              <a:spLocks noChangeArrowheads="1"/>
            </p:cNvSpPr>
            <p:nvPr/>
          </p:nvSpPr>
          <p:spPr bwMode="auto">
            <a:xfrm>
              <a:off x="205073" y="1661712"/>
              <a:ext cx="410398" cy="421870"/>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4" name="Rectangle 83"/>
            <p:cNvSpPr>
              <a:spLocks noChangeArrowheads="1"/>
            </p:cNvSpPr>
            <p:nvPr/>
          </p:nvSpPr>
          <p:spPr bwMode="auto">
            <a:xfrm>
              <a:off x="223324" y="1682049"/>
              <a:ext cx="373374" cy="73528"/>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5" name="Rectangle 84"/>
            <p:cNvSpPr>
              <a:spLocks noChangeArrowheads="1"/>
            </p:cNvSpPr>
            <p:nvPr/>
          </p:nvSpPr>
          <p:spPr bwMode="auto">
            <a:xfrm>
              <a:off x="234796" y="1694565"/>
              <a:ext cx="7822" cy="48497"/>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6" name="Rectangle 85"/>
            <p:cNvSpPr>
              <a:spLocks noChangeArrowheads="1"/>
            </p:cNvSpPr>
            <p:nvPr/>
          </p:nvSpPr>
          <p:spPr bwMode="auto">
            <a:xfrm>
              <a:off x="250440" y="1694565"/>
              <a:ext cx="8344" cy="48497"/>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7" name="Rectangle 86"/>
            <p:cNvSpPr>
              <a:spLocks noChangeArrowheads="1"/>
            </p:cNvSpPr>
            <p:nvPr/>
          </p:nvSpPr>
          <p:spPr bwMode="auto">
            <a:xfrm>
              <a:off x="266606" y="1694565"/>
              <a:ext cx="7822" cy="48497"/>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8" name="Rectangle 87"/>
            <p:cNvSpPr>
              <a:spLocks noChangeArrowheads="1"/>
            </p:cNvSpPr>
            <p:nvPr/>
          </p:nvSpPr>
          <p:spPr bwMode="auto">
            <a:xfrm>
              <a:off x="282772" y="1694565"/>
              <a:ext cx="7822" cy="48497"/>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9" name="Rectangle 88"/>
            <p:cNvSpPr>
              <a:spLocks noChangeArrowheads="1"/>
            </p:cNvSpPr>
            <p:nvPr/>
          </p:nvSpPr>
          <p:spPr bwMode="auto">
            <a:xfrm>
              <a:off x="298416" y="1694565"/>
              <a:ext cx="8344" cy="48497"/>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0" name="Rectangle 89"/>
            <p:cNvSpPr>
              <a:spLocks noChangeArrowheads="1"/>
            </p:cNvSpPr>
            <p:nvPr/>
          </p:nvSpPr>
          <p:spPr bwMode="auto">
            <a:xfrm>
              <a:off x="314582" y="1694565"/>
              <a:ext cx="7822" cy="48497"/>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1" name="Oval 90"/>
            <p:cNvSpPr>
              <a:spLocks noChangeArrowheads="1"/>
            </p:cNvSpPr>
            <p:nvPr/>
          </p:nvSpPr>
          <p:spPr bwMode="auto">
            <a:xfrm>
              <a:off x="553415" y="1709687"/>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2" name="Rectangle 91"/>
            <p:cNvSpPr>
              <a:spLocks noChangeArrowheads="1"/>
            </p:cNvSpPr>
            <p:nvPr/>
          </p:nvSpPr>
          <p:spPr bwMode="auto">
            <a:xfrm>
              <a:off x="223324" y="1774871"/>
              <a:ext cx="373374"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3" name="Rectangle 92"/>
            <p:cNvSpPr>
              <a:spLocks noChangeArrowheads="1"/>
            </p:cNvSpPr>
            <p:nvPr/>
          </p:nvSpPr>
          <p:spPr bwMode="auto">
            <a:xfrm>
              <a:off x="234796" y="1787386"/>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4" name="Rectangle 93"/>
            <p:cNvSpPr>
              <a:spLocks noChangeArrowheads="1"/>
            </p:cNvSpPr>
            <p:nvPr/>
          </p:nvSpPr>
          <p:spPr bwMode="auto">
            <a:xfrm>
              <a:off x="250440" y="1787386"/>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5" name="Rectangle 94"/>
            <p:cNvSpPr>
              <a:spLocks noChangeArrowheads="1"/>
            </p:cNvSpPr>
            <p:nvPr/>
          </p:nvSpPr>
          <p:spPr bwMode="auto">
            <a:xfrm>
              <a:off x="266606" y="1787386"/>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6" name="Rectangle 95"/>
            <p:cNvSpPr>
              <a:spLocks noChangeArrowheads="1"/>
            </p:cNvSpPr>
            <p:nvPr/>
          </p:nvSpPr>
          <p:spPr bwMode="auto">
            <a:xfrm>
              <a:off x="282772" y="1787386"/>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7" name="Rectangle 96"/>
            <p:cNvSpPr>
              <a:spLocks noChangeArrowheads="1"/>
            </p:cNvSpPr>
            <p:nvPr/>
          </p:nvSpPr>
          <p:spPr bwMode="auto">
            <a:xfrm>
              <a:off x="298416" y="1787386"/>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8" name="Rectangle 97"/>
            <p:cNvSpPr>
              <a:spLocks noChangeArrowheads="1"/>
            </p:cNvSpPr>
            <p:nvPr/>
          </p:nvSpPr>
          <p:spPr bwMode="auto">
            <a:xfrm>
              <a:off x="314582" y="1787386"/>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99" name="Oval 98"/>
            <p:cNvSpPr>
              <a:spLocks noChangeArrowheads="1"/>
            </p:cNvSpPr>
            <p:nvPr/>
          </p:nvSpPr>
          <p:spPr bwMode="auto">
            <a:xfrm>
              <a:off x="553415" y="1802509"/>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0" name="Rectangle 99"/>
            <p:cNvSpPr>
              <a:spLocks noChangeArrowheads="1"/>
            </p:cNvSpPr>
            <p:nvPr/>
          </p:nvSpPr>
          <p:spPr bwMode="auto">
            <a:xfrm>
              <a:off x="223324" y="1867693"/>
              <a:ext cx="373374"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1" name="Rectangle 100"/>
            <p:cNvSpPr>
              <a:spLocks noChangeArrowheads="1"/>
            </p:cNvSpPr>
            <p:nvPr/>
          </p:nvSpPr>
          <p:spPr bwMode="auto">
            <a:xfrm>
              <a:off x="234796" y="1880208"/>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2" name="Rectangle 101"/>
            <p:cNvSpPr>
              <a:spLocks noChangeArrowheads="1"/>
            </p:cNvSpPr>
            <p:nvPr/>
          </p:nvSpPr>
          <p:spPr bwMode="auto">
            <a:xfrm>
              <a:off x="250440" y="1880208"/>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3" name="Rectangle 102"/>
            <p:cNvSpPr>
              <a:spLocks noChangeArrowheads="1"/>
            </p:cNvSpPr>
            <p:nvPr/>
          </p:nvSpPr>
          <p:spPr bwMode="auto">
            <a:xfrm>
              <a:off x="266606" y="1880208"/>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4" name="Rectangle 31"/>
            <p:cNvSpPr>
              <a:spLocks noChangeArrowheads="1"/>
            </p:cNvSpPr>
            <p:nvPr/>
          </p:nvSpPr>
          <p:spPr bwMode="auto">
            <a:xfrm>
              <a:off x="282772" y="1880208"/>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5" name="Rectangle 32"/>
            <p:cNvSpPr>
              <a:spLocks noChangeArrowheads="1"/>
            </p:cNvSpPr>
            <p:nvPr/>
          </p:nvSpPr>
          <p:spPr bwMode="auto">
            <a:xfrm>
              <a:off x="298416" y="1880208"/>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6" name="Rectangle 33"/>
            <p:cNvSpPr>
              <a:spLocks noChangeArrowheads="1"/>
            </p:cNvSpPr>
            <p:nvPr/>
          </p:nvSpPr>
          <p:spPr bwMode="auto">
            <a:xfrm>
              <a:off x="314582" y="1880208"/>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7" name="Oval 34"/>
            <p:cNvSpPr>
              <a:spLocks noChangeArrowheads="1"/>
            </p:cNvSpPr>
            <p:nvPr/>
          </p:nvSpPr>
          <p:spPr bwMode="auto">
            <a:xfrm>
              <a:off x="553415" y="1894809"/>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8" name="Rectangle 35"/>
            <p:cNvSpPr>
              <a:spLocks noChangeArrowheads="1"/>
            </p:cNvSpPr>
            <p:nvPr/>
          </p:nvSpPr>
          <p:spPr bwMode="auto">
            <a:xfrm>
              <a:off x="223324" y="1959993"/>
              <a:ext cx="373374"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09" name="Rectangle 36"/>
            <p:cNvSpPr>
              <a:spLocks noChangeArrowheads="1"/>
            </p:cNvSpPr>
            <p:nvPr/>
          </p:nvSpPr>
          <p:spPr bwMode="auto">
            <a:xfrm>
              <a:off x="234796" y="197250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10" name="Rectangle 37"/>
            <p:cNvSpPr>
              <a:spLocks noChangeArrowheads="1"/>
            </p:cNvSpPr>
            <p:nvPr/>
          </p:nvSpPr>
          <p:spPr bwMode="auto">
            <a:xfrm>
              <a:off x="250440" y="1972509"/>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11" name="Rectangle 38"/>
            <p:cNvSpPr>
              <a:spLocks noChangeArrowheads="1"/>
            </p:cNvSpPr>
            <p:nvPr/>
          </p:nvSpPr>
          <p:spPr bwMode="auto">
            <a:xfrm>
              <a:off x="266606" y="197250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12" name="Rectangle 39"/>
            <p:cNvSpPr>
              <a:spLocks noChangeArrowheads="1"/>
            </p:cNvSpPr>
            <p:nvPr/>
          </p:nvSpPr>
          <p:spPr bwMode="auto">
            <a:xfrm>
              <a:off x="282772" y="197250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13" name="Rectangle 40"/>
            <p:cNvSpPr>
              <a:spLocks noChangeArrowheads="1"/>
            </p:cNvSpPr>
            <p:nvPr/>
          </p:nvSpPr>
          <p:spPr bwMode="auto">
            <a:xfrm>
              <a:off x="298416" y="1972509"/>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14" name="Rectangle 41"/>
            <p:cNvSpPr>
              <a:spLocks noChangeArrowheads="1"/>
            </p:cNvSpPr>
            <p:nvPr/>
          </p:nvSpPr>
          <p:spPr bwMode="auto">
            <a:xfrm>
              <a:off x="314582" y="197250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115" name="Oval 42"/>
            <p:cNvSpPr>
              <a:spLocks noChangeArrowheads="1"/>
            </p:cNvSpPr>
            <p:nvPr/>
          </p:nvSpPr>
          <p:spPr bwMode="auto">
            <a:xfrm>
              <a:off x="553415" y="1987631"/>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grpSp>
      <p:grpSp>
        <p:nvGrpSpPr>
          <p:cNvPr id="27" name="Group 26"/>
          <p:cNvGrpSpPr/>
          <p:nvPr/>
        </p:nvGrpSpPr>
        <p:grpSpPr>
          <a:xfrm>
            <a:off x="3288225" y="5400565"/>
            <a:ext cx="432415" cy="590027"/>
            <a:chOff x="1098353" y="1717509"/>
            <a:chExt cx="307668" cy="433343"/>
          </a:xfrm>
        </p:grpSpPr>
        <p:sp>
          <p:nvSpPr>
            <p:cNvPr id="56" name="Rectangle 43"/>
            <p:cNvSpPr>
              <a:spLocks noChangeArrowheads="1"/>
            </p:cNvSpPr>
            <p:nvPr/>
          </p:nvSpPr>
          <p:spPr bwMode="auto">
            <a:xfrm>
              <a:off x="1098353" y="1717509"/>
              <a:ext cx="307668" cy="433343"/>
            </a:xfrm>
            <a:prstGeom prst="rect">
              <a:avLst/>
            </a:prstGeom>
            <a:solidFill>
              <a:srgbClr val="442359"/>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7" name="Rectangle 44"/>
            <p:cNvSpPr>
              <a:spLocks noChangeArrowheads="1"/>
            </p:cNvSpPr>
            <p:nvPr/>
          </p:nvSpPr>
          <p:spPr bwMode="auto">
            <a:xfrm>
              <a:off x="1136420" y="1757662"/>
              <a:ext cx="232055" cy="325920"/>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8" name="Rectangle 45"/>
            <p:cNvSpPr>
              <a:spLocks noChangeArrowheads="1"/>
            </p:cNvSpPr>
            <p:nvPr/>
          </p:nvSpPr>
          <p:spPr bwMode="auto">
            <a:xfrm>
              <a:off x="1154672" y="1778000"/>
              <a:ext cx="195552" cy="73528"/>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9" name="Rectangle 46"/>
            <p:cNvSpPr>
              <a:spLocks noChangeArrowheads="1"/>
            </p:cNvSpPr>
            <p:nvPr/>
          </p:nvSpPr>
          <p:spPr bwMode="auto">
            <a:xfrm>
              <a:off x="1166144"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0" name="Rectangle 47"/>
            <p:cNvSpPr>
              <a:spLocks noChangeArrowheads="1"/>
            </p:cNvSpPr>
            <p:nvPr/>
          </p:nvSpPr>
          <p:spPr bwMode="auto">
            <a:xfrm>
              <a:off x="1181788" y="17910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1" name="Rectangle 48"/>
            <p:cNvSpPr>
              <a:spLocks noChangeArrowheads="1"/>
            </p:cNvSpPr>
            <p:nvPr/>
          </p:nvSpPr>
          <p:spPr bwMode="auto">
            <a:xfrm>
              <a:off x="1197954"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2" name="Rectangle 49"/>
            <p:cNvSpPr>
              <a:spLocks noChangeArrowheads="1"/>
            </p:cNvSpPr>
            <p:nvPr/>
          </p:nvSpPr>
          <p:spPr bwMode="auto">
            <a:xfrm>
              <a:off x="1214120"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3" name="Rectangle 50"/>
            <p:cNvSpPr>
              <a:spLocks noChangeArrowheads="1"/>
            </p:cNvSpPr>
            <p:nvPr/>
          </p:nvSpPr>
          <p:spPr bwMode="auto">
            <a:xfrm>
              <a:off x="1230285"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4" name="Rectangle 51"/>
            <p:cNvSpPr>
              <a:spLocks noChangeArrowheads="1"/>
            </p:cNvSpPr>
            <p:nvPr/>
          </p:nvSpPr>
          <p:spPr bwMode="auto">
            <a:xfrm>
              <a:off x="1245929" y="17910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5" name="Oval 52"/>
            <p:cNvSpPr>
              <a:spLocks noChangeArrowheads="1"/>
            </p:cNvSpPr>
            <p:nvPr/>
          </p:nvSpPr>
          <p:spPr bwMode="auto">
            <a:xfrm>
              <a:off x="1307984" y="1805638"/>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6" name="Rectangle 53"/>
            <p:cNvSpPr>
              <a:spLocks noChangeArrowheads="1"/>
            </p:cNvSpPr>
            <p:nvPr/>
          </p:nvSpPr>
          <p:spPr bwMode="auto">
            <a:xfrm>
              <a:off x="1154672" y="1870822"/>
              <a:ext cx="195552"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7" name="Rectangle 54"/>
            <p:cNvSpPr>
              <a:spLocks noChangeArrowheads="1"/>
            </p:cNvSpPr>
            <p:nvPr/>
          </p:nvSpPr>
          <p:spPr bwMode="auto">
            <a:xfrm>
              <a:off x="1166144"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8" name="Rectangle 55"/>
            <p:cNvSpPr>
              <a:spLocks noChangeArrowheads="1"/>
            </p:cNvSpPr>
            <p:nvPr/>
          </p:nvSpPr>
          <p:spPr bwMode="auto">
            <a:xfrm>
              <a:off x="1181788" y="18833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69" name="Rectangle 56"/>
            <p:cNvSpPr>
              <a:spLocks noChangeArrowheads="1"/>
            </p:cNvSpPr>
            <p:nvPr/>
          </p:nvSpPr>
          <p:spPr bwMode="auto">
            <a:xfrm>
              <a:off x="1197954"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0" name="Rectangle 57"/>
            <p:cNvSpPr>
              <a:spLocks noChangeArrowheads="1"/>
            </p:cNvSpPr>
            <p:nvPr/>
          </p:nvSpPr>
          <p:spPr bwMode="auto">
            <a:xfrm>
              <a:off x="1214120"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1" name="Rectangle 58"/>
            <p:cNvSpPr>
              <a:spLocks noChangeArrowheads="1"/>
            </p:cNvSpPr>
            <p:nvPr/>
          </p:nvSpPr>
          <p:spPr bwMode="auto">
            <a:xfrm>
              <a:off x="1230285"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2" name="Rectangle 59"/>
            <p:cNvSpPr>
              <a:spLocks noChangeArrowheads="1"/>
            </p:cNvSpPr>
            <p:nvPr/>
          </p:nvSpPr>
          <p:spPr bwMode="auto">
            <a:xfrm>
              <a:off x="1245929" y="18833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3" name="Oval 60"/>
            <p:cNvSpPr>
              <a:spLocks noChangeArrowheads="1"/>
            </p:cNvSpPr>
            <p:nvPr/>
          </p:nvSpPr>
          <p:spPr bwMode="auto">
            <a:xfrm>
              <a:off x="1307984" y="1898460"/>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4" name="Rectangle 61"/>
            <p:cNvSpPr>
              <a:spLocks noChangeArrowheads="1"/>
            </p:cNvSpPr>
            <p:nvPr/>
          </p:nvSpPr>
          <p:spPr bwMode="auto">
            <a:xfrm>
              <a:off x="1154672" y="1963644"/>
              <a:ext cx="195552"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5" name="Rectangle 62"/>
            <p:cNvSpPr>
              <a:spLocks noChangeArrowheads="1"/>
            </p:cNvSpPr>
            <p:nvPr/>
          </p:nvSpPr>
          <p:spPr bwMode="auto">
            <a:xfrm>
              <a:off x="1166144"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6" name="Rectangle 63"/>
            <p:cNvSpPr>
              <a:spLocks noChangeArrowheads="1"/>
            </p:cNvSpPr>
            <p:nvPr/>
          </p:nvSpPr>
          <p:spPr bwMode="auto">
            <a:xfrm>
              <a:off x="1181788" y="1976159"/>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7" name="Rectangle 64"/>
            <p:cNvSpPr>
              <a:spLocks noChangeArrowheads="1"/>
            </p:cNvSpPr>
            <p:nvPr/>
          </p:nvSpPr>
          <p:spPr bwMode="auto">
            <a:xfrm>
              <a:off x="1197954"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8" name="Rectangle 65"/>
            <p:cNvSpPr>
              <a:spLocks noChangeArrowheads="1"/>
            </p:cNvSpPr>
            <p:nvPr/>
          </p:nvSpPr>
          <p:spPr bwMode="auto">
            <a:xfrm>
              <a:off x="1214120"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79" name="Rectangle 66"/>
            <p:cNvSpPr>
              <a:spLocks noChangeArrowheads="1"/>
            </p:cNvSpPr>
            <p:nvPr/>
          </p:nvSpPr>
          <p:spPr bwMode="auto">
            <a:xfrm>
              <a:off x="1230285"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0" name="Rectangle 67"/>
            <p:cNvSpPr>
              <a:spLocks noChangeArrowheads="1"/>
            </p:cNvSpPr>
            <p:nvPr/>
          </p:nvSpPr>
          <p:spPr bwMode="auto">
            <a:xfrm>
              <a:off x="1245929" y="1976159"/>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81" name="Oval 68"/>
            <p:cNvSpPr>
              <a:spLocks noChangeArrowheads="1"/>
            </p:cNvSpPr>
            <p:nvPr/>
          </p:nvSpPr>
          <p:spPr bwMode="auto">
            <a:xfrm>
              <a:off x="1307984" y="1990760"/>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grpSp>
      <p:grpSp>
        <p:nvGrpSpPr>
          <p:cNvPr id="28" name="Group 27"/>
          <p:cNvGrpSpPr/>
          <p:nvPr/>
        </p:nvGrpSpPr>
        <p:grpSpPr>
          <a:xfrm>
            <a:off x="2015306" y="5392000"/>
            <a:ext cx="432415" cy="590027"/>
            <a:chOff x="1098353" y="1717509"/>
            <a:chExt cx="307668" cy="433343"/>
          </a:xfrm>
        </p:grpSpPr>
        <p:sp>
          <p:nvSpPr>
            <p:cNvPr id="30" name="Rectangle 43"/>
            <p:cNvSpPr>
              <a:spLocks noChangeArrowheads="1"/>
            </p:cNvSpPr>
            <p:nvPr/>
          </p:nvSpPr>
          <p:spPr bwMode="auto">
            <a:xfrm>
              <a:off x="1098353" y="1717509"/>
              <a:ext cx="307668" cy="433343"/>
            </a:xfrm>
            <a:prstGeom prst="rect">
              <a:avLst/>
            </a:prstGeom>
            <a:solidFill>
              <a:srgbClr val="68217A"/>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1" name="Rectangle 44"/>
            <p:cNvSpPr>
              <a:spLocks noChangeArrowheads="1"/>
            </p:cNvSpPr>
            <p:nvPr/>
          </p:nvSpPr>
          <p:spPr bwMode="auto">
            <a:xfrm>
              <a:off x="1136420" y="1757662"/>
              <a:ext cx="232055" cy="325920"/>
            </a:xfrm>
            <a:prstGeom prst="rect">
              <a:avLst/>
            </a:prstGeom>
            <a:solidFill>
              <a:srgbClr val="969696"/>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2" name="Rectangle 45"/>
            <p:cNvSpPr>
              <a:spLocks noChangeArrowheads="1"/>
            </p:cNvSpPr>
            <p:nvPr/>
          </p:nvSpPr>
          <p:spPr bwMode="auto">
            <a:xfrm>
              <a:off x="1154672" y="1778000"/>
              <a:ext cx="195552" cy="73528"/>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3" name="Rectangle 46"/>
            <p:cNvSpPr>
              <a:spLocks noChangeArrowheads="1"/>
            </p:cNvSpPr>
            <p:nvPr/>
          </p:nvSpPr>
          <p:spPr bwMode="auto">
            <a:xfrm>
              <a:off x="1166144"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4" name="Rectangle 47"/>
            <p:cNvSpPr>
              <a:spLocks noChangeArrowheads="1"/>
            </p:cNvSpPr>
            <p:nvPr/>
          </p:nvSpPr>
          <p:spPr bwMode="auto">
            <a:xfrm>
              <a:off x="1181788" y="17910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5" name="Rectangle 48"/>
            <p:cNvSpPr>
              <a:spLocks noChangeArrowheads="1"/>
            </p:cNvSpPr>
            <p:nvPr/>
          </p:nvSpPr>
          <p:spPr bwMode="auto">
            <a:xfrm>
              <a:off x="1197954"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6" name="Rectangle 49"/>
            <p:cNvSpPr>
              <a:spLocks noChangeArrowheads="1"/>
            </p:cNvSpPr>
            <p:nvPr/>
          </p:nvSpPr>
          <p:spPr bwMode="auto">
            <a:xfrm>
              <a:off x="1214120"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7" name="Rectangle 50"/>
            <p:cNvSpPr>
              <a:spLocks noChangeArrowheads="1"/>
            </p:cNvSpPr>
            <p:nvPr/>
          </p:nvSpPr>
          <p:spPr bwMode="auto">
            <a:xfrm>
              <a:off x="1230285" y="17910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8" name="Rectangle 51"/>
            <p:cNvSpPr>
              <a:spLocks noChangeArrowheads="1"/>
            </p:cNvSpPr>
            <p:nvPr/>
          </p:nvSpPr>
          <p:spPr bwMode="auto">
            <a:xfrm>
              <a:off x="1245929" y="17910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39" name="Oval 52"/>
            <p:cNvSpPr>
              <a:spLocks noChangeArrowheads="1"/>
            </p:cNvSpPr>
            <p:nvPr/>
          </p:nvSpPr>
          <p:spPr bwMode="auto">
            <a:xfrm>
              <a:off x="1307984" y="1805638"/>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0" name="Rectangle 53"/>
            <p:cNvSpPr>
              <a:spLocks noChangeArrowheads="1"/>
            </p:cNvSpPr>
            <p:nvPr/>
          </p:nvSpPr>
          <p:spPr bwMode="auto">
            <a:xfrm>
              <a:off x="1154672" y="1870822"/>
              <a:ext cx="195552"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1" name="Rectangle 54"/>
            <p:cNvSpPr>
              <a:spLocks noChangeArrowheads="1"/>
            </p:cNvSpPr>
            <p:nvPr/>
          </p:nvSpPr>
          <p:spPr bwMode="auto">
            <a:xfrm>
              <a:off x="1166144"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2" name="Rectangle 55"/>
            <p:cNvSpPr>
              <a:spLocks noChangeArrowheads="1"/>
            </p:cNvSpPr>
            <p:nvPr/>
          </p:nvSpPr>
          <p:spPr bwMode="auto">
            <a:xfrm>
              <a:off x="1181788" y="18833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3" name="Rectangle 56"/>
            <p:cNvSpPr>
              <a:spLocks noChangeArrowheads="1"/>
            </p:cNvSpPr>
            <p:nvPr/>
          </p:nvSpPr>
          <p:spPr bwMode="auto">
            <a:xfrm>
              <a:off x="1197954"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4" name="Rectangle 57"/>
            <p:cNvSpPr>
              <a:spLocks noChangeArrowheads="1"/>
            </p:cNvSpPr>
            <p:nvPr/>
          </p:nvSpPr>
          <p:spPr bwMode="auto">
            <a:xfrm>
              <a:off x="1214120"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5" name="Rectangle 58"/>
            <p:cNvSpPr>
              <a:spLocks noChangeArrowheads="1"/>
            </p:cNvSpPr>
            <p:nvPr/>
          </p:nvSpPr>
          <p:spPr bwMode="auto">
            <a:xfrm>
              <a:off x="1230285" y="1883337"/>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6" name="Rectangle 59"/>
            <p:cNvSpPr>
              <a:spLocks noChangeArrowheads="1"/>
            </p:cNvSpPr>
            <p:nvPr/>
          </p:nvSpPr>
          <p:spPr bwMode="auto">
            <a:xfrm>
              <a:off x="1245929" y="1883337"/>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7" name="Oval 60"/>
            <p:cNvSpPr>
              <a:spLocks noChangeArrowheads="1"/>
            </p:cNvSpPr>
            <p:nvPr/>
          </p:nvSpPr>
          <p:spPr bwMode="auto">
            <a:xfrm>
              <a:off x="1307984" y="1898460"/>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8" name="Rectangle 61"/>
            <p:cNvSpPr>
              <a:spLocks noChangeArrowheads="1"/>
            </p:cNvSpPr>
            <p:nvPr/>
          </p:nvSpPr>
          <p:spPr bwMode="auto">
            <a:xfrm>
              <a:off x="1154672" y="1963644"/>
              <a:ext cx="195552" cy="73006"/>
            </a:xfrm>
            <a:prstGeom prst="rect">
              <a:avLst/>
            </a:prstGeom>
            <a:solidFill>
              <a:srgbClr val="D2D2D2"/>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49" name="Rectangle 62"/>
            <p:cNvSpPr>
              <a:spLocks noChangeArrowheads="1"/>
            </p:cNvSpPr>
            <p:nvPr/>
          </p:nvSpPr>
          <p:spPr bwMode="auto">
            <a:xfrm>
              <a:off x="1166144"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0" name="Rectangle 63"/>
            <p:cNvSpPr>
              <a:spLocks noChangeArrowheads="1"/>
            </p:cNvSpPr>
            <p:nvPr/>
          </p:nvSpPr>
          <p:spPr bwMode="auto">
            <a:xfrm>
              <a:off x="1181788" y="1976159"/>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1" name="Rectangle 64"/>
            <p:cNvSpPr>
              <a:spLocks noChangeArrowheads="1"/>
            </p:cNvSpPr>
            <p:nvPr/>
          </p:nvSpPr>
          <p:spPr bwMode="auto">
            <a:xfrm>
              <a:off x="1197954"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2" name="Rectangle 65"/>
            <p:cNvSpPr>
              <a:spLocks noChangeArrowheads="1"/>
            </p:cNvSpPr>
            <p:nvPr/>
          </p:nvSpPr>
          <p:spPr bwMode="auto">
            <a:xfrm>
              <a:off x="1214120"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3" name="Rectangle 66"/>
            <p:cNvSpPr>
              <a:spLocks noChangeArrowheads="1"/>
            </p:cNvSpPr>
            <p:nvPr/>
          </p:nvSpPr>
          <p:spPr bwMode="auto">
            <a:xfrm>
              <a:off x="1230285" y="1976159"/>
              <a:ext cx="7822"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4" name="Rectangle 67"/>
            <p:cNvSpPr>
              <a:spLocks noChangeArrowheads="1"/>
            </p:cNvSpPr>
            <p:nvPr/>
          </p:nvSpPr>
          <p:spPr bwMode="auto">
            <a:xfrm>
              <a:off x="1245929" y="1976159"/>
              <a:ext cx="8344" cy="47975"/>
            </a:xfrm>
            <a:prstGeom prst="rect">
              <a:avLst/>
            </a:prstGeom>
            <a:solidFill>
              <a:srgbClr val="505050"/>
            </a:solidFill>
            <a:ln>
              <a:noFill/>
            </a:ln>
            <a:extLs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sp>
          <p:nvSpPr>
            <p:cNvPr id="55" name="Oval 68"/>
            <p:cNvSpPr>
              <a:spLocks noChangeArrowheads="1"/>
            </p:cNvSpPr>
            <p:nvPr/>
          </p:nvSpPr>
          <p:spPr bwMode="auto">
            <a:xfrm>
              <a:off x="1307984" y="1990760"/>
              <a:ext cx="18252" cy="18252"/>
            </a:xfrm>
            <a:prstGeom prst="ellipse">
              <a:avLst/>
            </a:prstGeom>
            <a:solidFill>
              <a:srgbClr val="009E49"/>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solidFill>
                  <a:srgbClr val="505050"/>
                </a:solidFill>
                <a:latin typeface="Segoe UI Light"/>
              </a:endParaRPr>
            </a:p>
          </p:txBody>
        </p:sp>
      </p:grpSp>
      <p:sp>
        <p:nvSpPr>
          <p:cNvPr id="179" name="Freeform 80"/>
          <p:cNvSpPr>
            <a:spLocks/>
          </p:cNvSpPr>
          <p:nvPr/>
        </p:nvSpPr>
        <p:spPr bwMode="auto">
          <a:xfrm>
            <a:off x="3294581" y="2576659"/>
            <a:ext cx="2752680" cy="1606508"/>
          </a:xfrm>
          <a:custGeom>
            <a:avLst/>
            <a:gdLst>
              <a:gd name="T0" fmla="*/ 0 w 439"/>
              <a:gd name="T1" fmla="*/ 188 h 253"/>
              <a:gd name="T2" fmla="*/ 65 w 439"/>
              <a:gd name="T3" fmla="*/ 122 h 253"/>
              <a:gd name="T4" fmla="*/ 78 w 439"/>
              <a:gd name="T5" fmla="*/ 123 h 253"/>
              <a:gd name="T6" fmla="*/ 204 w 439"/>
              <a:gd name="T7" fmla="*/ 0 h 253"/>
              <a:gd name="T8" fmla="*/ 315 w 439"/>
              <a:gd name="T9" fmla="*/ 65 h 253"/>
              <a:gd name="T10" fmla="*/ 343 w 439"/>
              <a:gd name="T11" fmla="*/ 61 h 253"/>
              <a:gd name="T12" fmla="*/ 439 w 439"/>
              <a:gd name="T13" fmla="*/ 157 h 253"/>
              <a:gd name="T14" fmla="*/ 352 w 439"/>
              <a:gd name="T15" fmla="*/ 252 h 253"/>
              <a:gd name="T16" fmla="*/ 346 w 439"/>
              <a:gd name="T17" fmla="*/ 253 h 253"/>
              <a:gd name="T18" fmla="*/ 64 w 439"/>
              <a:gd name="T19" fmla="*/ 253 h 253"/>
              <a:gd name="T20" fmla="*/ 60 w 439"/>
              <a:gd name="T21" fmla="*/ 253 h 253"/>
              <a:gd name="T22" fmla="*/ 0 w 439"/>
              <a:gd name="T23" fmla="*/ 18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9" h="253">
                <a:moveTo>
                  <a:pt x="0" y="188"/>
                </a:moveTo>
                <a:cubicBezTo>
                  <a:pt x="0" y="151"/>
                  <a:pt x="29" y="122"/>
                  <a:pt x="65" y="122"/>
                </a:cubicBezTo>
                <a:cubicBezTo>
                  <a:pt x="69" y="122"/>
                  <a:pt x="74" y="123"/>
                  <a:pt x="78" y="123"/>
                </a:cubicBezTo>
                <a:cubicBezTo>
                  <a:pt x="79" y="55"/>
                  <a:pt x="135" y="0"/>
                  <a:pt x="204" y="0"/>
                </a:cubicBezTo>
                <a:cubicBezTo>
                  <a:pt x="252" y="0"/>
                  <a:pt x="294" y="26"/>
                  <a:pt x="315" y="65"/>
                </a:cubicBezTo>
                <a:cubicBezTo>
                  <a:pt x="324" y="63"/>
                  <a:pt x="333" y="61"/>
                  <a:pt x="343" y="61"/>
                </a:cubicBezTo>
                <a:cubicBezTo>
                  <a:pt x="396" y="61"/>
                  <a:pt x="439" y="104"/>
                  <a:pt x="439" y="157"/>
                </a:cubicBezTo>
                <a:cubicBezTo>
                  <a:pt x="439" y="207"/>
                  <a:pt x="400" y="248"/>
                  <a:pt x="352" y="252"/>
                </a:cubicBezTo>
                <a:cubicBezTo>
                  <a:pt x="350" y="253"/>
                  <a:pt x="348" y="253"/>
                  <a:pt x="346" y="253"/>
                </a:cubicBezTo>
                <a:cubicBezTo>
                  <a:pt x="64" y="253"/>
                  <a:pt x="64" y="253"/>
                  <a:pt x="64" y="253"/>
                </a:cubicBezTo>
                <a:cubicBezTo>
                  <a:pt x="63" y="253"/>
                  <a:pt x="61" y="253"/>
                  <a:pt x="60" y="253"/>
                </a:cubicBezTo>
                <a:cubicBezTo>
                  <a:pt x="26" y="250"/>
                  <a:pt x="0" y="222"/>
                  <a:pt x="0" y="188"/>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180" name="TextBox 179"/>
          <p:cNvSpPr txBox="1"/>
          <p:nvPr/>
        </p:nvSpPr>
        <p:spPr>
          <a:xfrm>
            <a:off x="3215517" y="3451860"/>
            <a:ext cx="2831744" cy="622056"/>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2400" dirty="0" smtClean="0">
                <a:solidFill>
                  <a:schemeClr val="bg1"/>
                </a:solidFill>
                <a:latin typeface="Segoe UI Light"/>
              </a:rPr>
              <a:t>Azure Storage</a:t>
            </a:r>
            <a:endParaRPr lang="en-US" sz="2400" dirty="0">
              <a:solidFill>
                <a:schemeClr val="bg1"/>
              </a:solidFill>
              <a:latin typeface="Segoe UI Light"/>
            </a:endParaRPr>
          </a:p>
        </p:txBody>
      </p:sp>
      <p:sp>
        <p:nvSpPr>
          <p:cNvPr id="150" name="Rectangle 149"/>
          <p:cNvSpPr/>
          <p:nvPr/>
        </p:nvSpPr>
        <p:spPr>
          <a:xfrm>
            <a:off x="4031333" y="5396478"/>
            <a:ext cx="2181367" cy="47261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51" name="Picture 150"/>
          <p:cNvPicPr>
            <a:picLocks noChangeAspect="1"/>
          </p:cNvPicPr>
          <p:nvPr/>
        </p:nvPicPr>
        <p:blipFill>
          <a:blip r:embed="rId3"/>
          <a:stretch>
            <a:fillRect/>
          </a:stretch>
        </p:blipFill>
        <p:spPr>
          <a:xfrm>
            <a:off x="4148919" y="5469216"/>
            <a:ext cx="596035" cy="260088"/>
          </a:xfrm>
          <a:prstGeom prst="rect">
            <a:avLst/>
          </a:prstGeom>
        </p:spPr>
      </p:pic>
      <p:sp>
        <p:nvSpPr>
          <p:cNvPr id="164" name="Rectangle 163"/>
          <p:cNvSpPr/>
          <p:nvPr/>
        </p:nvSpPr>
        <p:spPr>
          <a:xfrm>
            <a:off x="4740375" y="5420083"/>
            <a:ext cx="1377300" cy="369332"/>
          </a:xfrm>
          <a:prstGeom prst="rect">
            <a:avLst/>
          </a:prstGeom>
        </p:spPr>
        <p:txBody>
          <a:bodyPr wrap="none">
            <a:spAutoFit/>
          </a:bodyPr>
          <a:lstStyle/>
          <a:p>
            <a:pPr algn="ctr" defTabSz="699308">
              <a:defRPr/>
            </a:pPr>
            <a:r>
              <a:rPr lang="en-US" b="1" kern="0" dirty="0" err="1" smtClean="0">
                <a:solidFill>
                  <a:schemeClr val="bg1"/>
                </a:solidFill>
              </a:rPr>
              <a:t>StorSimple</a:t>
            </a:r>
            <a:endParaRPr lang="en-US" b="1" kern="0" dirty="0">
              <a:solidFill>
                <a:schemeClr val="bg1"/>
              </a:solidFill>
            </a:endParaRPr>
          </a:p>
        </p:txBody>
      </p:sp>
      <p:sp>
        <p:nvSpPr>
          <p:cNvPr id="138" name="Freeform 137"/>
          <p:cNvSpPr>
            <a:spLocks/>
          </p:cNvSpPr>
          <p:nvPr/>
        </p:nvSpPr>
        <p:spPr bwMode="auto">
          <a:xfrm flipH="1">
            <a:off x="2936384" y="2651322"/>
            <a:ext cx="1208911" cy="79430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140" name="Rectangle 139"/>
          <p:cNvSpPr/>
          <p:nvPr/>
        </p:nvSpPr>
        <p:spPr bwMode="auto">
          <a:xfrm>
            <a:off x="3257724" y="2876852"/>
            <a:ext cx="915301" cy="36337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200" kern="0" dirty="0">
                <a:gradFill>
                  <a:gsLst>
                    <a:gs pos="0">
                      <a:srgbClr val="FFFFFF"/>
                    </a:gs>
                    <a:gs pos="100000">
                      <a:srgbClr val="FFFFFF"/>
                    </a:gs>
                  </a:gsLst>
                  <a:lin ang="5400000" scaled="0"/>
                </a:gradFill>
                <a:ea typeface="Segoe UI" pitchFamily="34" charset="0"/>
                <a:cs typeface="Segoe UI" pitchFamily="34" charset="0"/>
              </a:rPr>
              <a:t>BLOB Storage</a:t>
            </a:r>
          </a:p>
        </p:txBody>
      </p:sp>
      <p:pic>
        <p:nvPicPr>
          <p:cNvPr id="141" name="Picture 140" descr="Storage blob.png"/>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3138776" y="2887129"/>
            <a:ext cx="399982" cy="399984"/>
          </a:xfrm>
          <a:prstGeom prst="rect">
            <a:avLst/>
          </a:prstGeom>
          <a:noFill/>
        </p:spPr>
      </p:pic>
      <p:pic>
        <p:nvPicPr>
          <p:cNvPr id="1026" name="Picture 2" descr="https://upload.wikimedia.org/wikipedia/en/thumb/1/18/Mazda_logo_with_emblem.svg/969px-Mazda_logo_with_emblem.svg.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2774" y="6280034"/>
            <a:ext cx="563323" cy="5948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310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50"/>
                                  </p:stCondLst>
                                  <p:childTnLst>
                                    <p:set>
                                      <p:cBhvr>
                                        <p:cTn id="6" dur="1" fill="hold">
                                          <p:stCondLst>
                                            <p:cond delay="0"/>
                                          </p:stCondLst>
                                        </p:cTn>
                                        <p:tgtEl>
                                          <p:spTgt spid="178"/>
                                        </p:tgtEl>
                                        <p:attrNameLst>
                                          <p:attrName>style.visibility</p:attrName>
                                        </p:attrNameLst>
                                      </p:cBhvr>
                                      <p:to>
                                        <p:strVal val="visible"/>
                                      </p:to>
                                    </p:set>
                                    <p:animEffect transition="in" filter="wipe(down)">
                                      <p:cBhvr>
                                        <p:cTn id="7"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 name="Rectangle 132"/>
          <p:cNvSpPr/>
          <p:nvPr/>
        </p:nvSpPr>
        <p:spPr bwMode="auto">
          <a:xfrm>
            <a:off x="336970" y="4292480"/>
            <a:ext cx="4806851" cy="289251"/>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1" name="Rectangle 130"/>
          <p:cNvSpPr/>
          <p:nvPr/>
        </p:nvSpPr>
        <p:spPr bwMode="auto">
          <a:xfrm>
            <a:off x="3572195" y="4649884"/>
            <a:ext cx="1538663" cy="13413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0" name="Rectangle 129"/>
          <p:cNvSpPr/>
          <p:nvPr/>
        </p:nvSpPr>
        <p:spPr bwMode="auto">
          <a:xfrm>
            <a:off x="1960617" y="4651043"/>
            <a:ext cx="1538663" cy="13413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21" name="Rectangle 120"/>
          <p:cNvSpPr/>
          <p:nvPr/>
        </p:nvSpPr>
        <p:spPr bwMode="auto">
          <a:xfrm>
            <a:off x="349665" y="4651043"/>
            <a:ext cx="1538663" cy="134138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136" name="Freeform 35"/>
          <p:cNvSpPr>
            <a:spLocks/>
          </p:cNvSpPr>
          <p:nvPr/>
        </p:nvSpPr>
        <p:spPr bwMode="auto">
          <a:xfrm rot="10800000">
            <a:off x="7869391" y="2205914"/>
            <a:ext cx="2813013" cy="3398001"/>
          </a:xfrm>
          <a:custGeom>
            <a:avLst/>
            <a:gdLst>
              <a:gd name="T0" fmla="*/ 0 w 2476"/>
              <a:gd name="T1" fmla="*/ 2588 h 3052"/>
              <a:gd name="T2" fmla="*/ 1237 w 2476"/>
              <a:gd name="T3" fmla="*/ 0 h 3052"/>
              <a:gd name="T4" fmla="*/ 2476 w 2476"/>
              <a:gd name="T5" fmla="*/ 976 h 3052"/>
              <a:gd name="T6" fmla="*/ 495 w 2476"/>
              <a:gd name="T7" fmla="*/ 3052 h 3052"/>
              <a:gd name="T8" fmla="*/ 0 w 2476"/>
              <a:gd name="T9" fmla="*/ 2588 h 3052"/>
              <a:gd name="connsiteX0" fmla="*/ 0 w 10000"/>
              <a:gd name="connsiteY0" fmla="*/ 8480 h 9065"/>
              <a:gd name="connsiteX1" fmla="*/ 4996 w 10000"/>
              <a:gd name="connsiteY1" fmla="*/ 0 h 9065"/>
              <a:gd name="connsiteX2" fmla="*/ 10000 w 10000"/>
              <a:gd name="connsiteY2" fmla="*/ 3198 h 9065"/>
              <a:gd name="connsiteX3" fmla="*/ 7471 w 10000"/>
              <a:gd name="connsiteY3" fmla="*/ 9065 h 9065"/>
              <a:gd name="connsiteX4" fmla="*/ 0 w 10000"/>
              <a:gd name="connsiteY4" fmla="*/ 8480 h 9065"/>
              <a:gd name="connsiteX0" fmla="*/ 0 w 6132"/>
              <a:gd name="connsiteY0" fmla="*/ 9981 h 10000"/>
              <a:gd name="connsiteX1" fmla="*/ 1128 w 6132"/>
              <a:gd name="connsiteY1" fmla="*/ 0 h 10000"/>
              <a:gd name="connsiteX2" fmla="*/ 6132 w 6132"/>
              <a:gd name="connsiteY2" fmla="*/ 3528 h 10000"/>
              <a:gd name="connsiteX3" fmla="*/ 3603 w 6132"/>
              <a:gd name="connsiteY3" fmla="*/ 10000 h 10000"/>
              <a:gd name="connsiteX4" fmla="*/ 0 w 6132"/>
              <a:gd name="connsiteY4" fmla="*/ 9981 h 10000"/>
              <a:gd name="connsiteX0" fmla="*/ 0 w 17195"/>
              <a:gd name="connsiteY0" fmla="*/ 9981 h 10000"/>
              <a:gd name="connsiteX1" fmla="*/ 1840 w 17195"/>
              <a:gd name="connsiteY1" fmla="*/ 0 h 10000"/>
              <a:gd name="connsiteX2" fmla="*/ 17195 w 17195"/>
              <a:gd name="connsiteY2" fmla="*/ 4195 h 10000"/>
              <a:gd name="connsiteX3" fmla="*/ 5876 w 17195"/>
              <a:gd name="connsiteY3" fmla="*/ 10000 h 10000"/>
              <a:gd name="connsiteX4" fmla="*/ 0 w 17195"/>
              <a:gd name="connsiteY4" fmla="*/ 9981 h 10000"/>
              <a:gd name="connsiteX0" fmla="*/ 0 w 17195"/>
              <a:gd name="connsiteY0" fmla="*/ 6867 h 6886"/>
              <a:gd name="connsiteX1" fmla="*/ 5083 w 17195"/>
              <a:gd name="connsiteY1" fmla="*/ 0 h 6886"/>
              <a:gd name="connsiteX2" fmla="*/ 17195 w 17195"/>
              <a:gd name="connsiteY2" fmla="*/ 1081 h 6886"/>
              <a:gd name="connsiteX3" fmla="*/ 5876 w 17195"/>
              <a:gd name="connsiteY3" fmla="*/ 6886 h 6886"/>
              <a:gd name="connsiteX4" fmla="*/ 0 w 17195"/>
              <a:gd name="connsiteY4" fmla="*/ 6867 h 6886"/>
              <a:gd name="connsiteX0" fmla="*/ 0 w 10000"/>
              <a:gd name="connsiteY0" fmla="*/ 13768 h 13796"/>
              <a:gd name="connsiteX1" fmla="*/ 2190 w 10000"/>
              <a:gd name="connsiteY1" fmla="*/ 0 h 13796"/>
              <a:gd name="connsiteX2" fmla="*/ 10000 w 10000"/>
              <a:gd name="connsiteY2" fmla="*/ 5366 h 13796"/>
              <a:gd name="connsiteX3" fmla="*/ 3417 w 10000"/>
              <a:gd name="connsiteY3" fmla="*/ 13796 h 13796"/>
              <a:gd name="connsiteX4" fmla="*/ 0 w 10000"/>
              <a:gd name="connsiteY4" fmla="*/ 13768 h 13796"/>
              <a:gd name="connsiteX0" fmla="*/ 0 w 7230"/>
              <a:gd name="connsiteY0" fmla="*/ 14136 h 14164"/>
              <a:gd name="connsiteX1" fmla="*/ 2190 w 7230"/>
              <a:gd name="connsiteY1" fmla="*/ 368 h 14164"/>
              <a:gd name="connsiteX2" fmla="*/ 7230 w 7230"/>
              <a:gd name="connsiteY2" fmla="*/ 0 h 14164"/>
              <a:gd name="connsiteX3" fmla="*/ 3417 w 7230"/>
              <a:gd name="connsiteY3" fmla="*/ 14164 h 14164"/>
              <a:gd name="connsiteX4" fmla="*/ 0 w 7230"/>
              <a:gd name="connsiteY4" fmla="*/ 14136 h 14164"/>
              <a:gd name="connsiteX0" fmla="*/ 68 w 6971"/>
              <a:gd name="connsiteY0" fmla="*/ 10322 h 10322"/>
              <a:gd name="connsiteX1" fmla="*/ 0 w 6971"/>
              <a:gd name="connsiteY1" fmla="*/ 260 h 10322"/>
              <a:gd name="connsiteX2" fmla="*/ 6971 w 6971"/>
              <a:gd name="connsiteY2" fmla="*/ 0 h 10322"/>
              <a:gd name="connsiteX3" fmla="*/ 1697 w 6971"/>
              <a:gd name="connsiteY3" fmla="*/ 10000 h 10322"/>
              <a:gd name="connsiteX4" fmla="*/ 68 w 6971"/>
              <a:gd name="connsiteY4" fmla="*/ 10322 h 10322"/>
              <a:gd name="connsiteX0" fmla="*/ 1 w 9903"/>
              <a:gd name="connsiteY0" fmla="*/ 10000 h 10000"/>
              <a:gd name="connsiteX1" fmla="*/ 1540 w 9903"/>
              <a:gd name="connsiteY1" fmla="*/ 86 h 10000"/>
              <a:gd name="connsiteX2" fmla="*/ 9903 w 9903"/>
              <a:gd name="connsiteY2" fmla="*/ 0 h 10000"/>
              <a:gd name="connsiteX3" fmla="*/ 2337 w 9903"/>
              <a:gd name="connsiteY3" fmla="*/ 9688 h 10000"/>
              <a:gd name="connsiteX4" fmla="*/ 1 w 9903"/>
              <a:gd name="connsiteY4" fmla="*/ 10000 h 10000"/>
              <a:gd name="connsiteX0" fmla="*/ 1 w 8229"/>
              <a:gd name="connsiteY0" fmla="*/ 10166 h 10166"/>
              <a:gd name="connsiteX1" fmla="*/ 1555 w 8229"/>
              <a:gd name="connsiteY1" fmla="*/ 252 h 10166"/>
              <a:gd name="connsiteX2" fmla="*/ 8229 w 8229"/>
              <a:gd name="connsiteY2" fmla="*/ 0 h 10166"/>
              <a:gd name="connsiteX3" fmla="*/ 2360 w 8229"/>
              <a:gd name="connsiteY3" fmla="*/ 9854 h 10166"/>
              <a:gd name="connsiteX4" fmla="*/ 1 w 8229"/>
              <a:gd name="connsiteY4" fmla="*/ 10166 h 10166"/>
              <a:gd name="connsiteX0" fmla="*/ 4855 w 14854"/>
              <a:gd name="connsiteY0" fmla="*/ 10000 h 10000"/>
              <a:gd name="connsiteX1" fmla="*/ 0 w 14854"/>
              <a:gd name="connsiteY1" fmla="*/ 85 h 10000"/>
              <a:gd name="connsiteX2" fmla="*/ 14854 w 14854"/>
              <a:gd name="connsiteY2" fmla="*/ 0 h 10000"/>
              <a:gd name="connsiteX3" fmla="*/ 7722 w 14854"/>
              <a:gd name="connsiteY3" fmla="*/ 9693 h 10000"/>
              <a:gd name="connsiteX4" fmla="*/ 4855 w 14854"/>
              <a:gd name="connsiteY4" fmla="*/ 10000 h 10000"/>
              <a:gd name="connsiteX0" fmla="*/ 4855 w 8971"/>
              <a:gd name="connsiteY0" fmla="*/ 10000 h 10000"/>
              <a:gd name="connsiteX1" fmla="*/ 0 w 8971"/>
              <a:gd name="connsiteY1" fmla="*/ 85 h 10000"/>
              <a:gd name="connsiteX2" fmla="*/ 8971 w 8971"/>
              <a:gd name="connsiteY2" fmla="*/ 0 h 10000"/>
              <a:gd name="connsiteX3" fmla="*/ 7722 w 8971"/>
              <a:gd name="connsiteY3" fmla="*/ 9693 h 10000"/>
              <a:gd name="connsiteX4" fmla="*/ 4855 w 8971"/>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 name="connsiteX0" fmla="*/ 5572 w 10160"/>
              <a:gd name="connsiteY0" fmla="*/ 10000 h 10000"/>
              <a:gd name="connsiteX1" fmla="*/ 0 w 10160"/>
              <a:gd name="connsiteY1" fmla="*/ 31 h 10000"/>
              <a:gd name="connsiteX2" fmla="*/ 10160 w 10160"/>
              <a:gd name="connsiteY2" fmla="*/ 0 h 10000"/>
              <a:gd name="connsiteX3" fmla="*/ 8768 w 10160"/>
              <a:gd name="connsiteY3" fmla="*/ 9693 h 10000"/>
              <a:gd name="connsiteX4" fmla="*/ 5572 w 10160"/>
              <a:gd name="connsiteY4" fmla="*/ 1000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60" h="10000">
                <a:moveTo>
                  <a:pt x="5572" y="10000"/>
                </a:moveTo>
                <a:cubicBezTo>
                  <a:pt x="3333" y="6238"/>
                  <a:pt x="1964" y="3281"/>
                  <a:pt x="0" y="31"/>
                </a:cubicBezTo>
                <a:lnTo>
                  <a:pt x="10160" y="0"/>
                </a:lnTo>
                <a:lnTo>
                  <a:pt x="8768" y="9693"/>
                </a:lnTo>
                <a:lnTo>
                  <a:pt x="5572" y="10000"/>
                </a:lnTo>
                <a:close/>
              </a:path>
            </a:pathLst>
          </a:custGeom>
          <a:solidFill>
            <a:schemeClr val="accent1">
              <a:lumMod val="20000"/>
              <a:lumOff val="8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63" name="Freeform 20"/>
          <p:cNvSpPr>
            <a:spLocks/>
          </p:cNvSpPr>
          <p:nvPr/>
        </p:nvSpPr>
        <p:spPr bwMode="auto">
          <a:xfrm flipH="1">
            <a:off x="9266170" y="5322137"/>
            <a:ext cx="2928653" cy="840337"/>
          </a:xfrm>
          <a:custGeom>
            <a:avLst/>
            <a:gdLst>
              <a:gd name="T0" fmla="*/ 0 w 1742"/>
              <a:gd name="T1" fmla="*/ 510 h 510"/>
              <a:gd name="T2" fmla="*/ 1742 w 1742"/>
              <a:gd name="T3" fmla="*/ 510 h 510"/>
              <a:gd name="T4" fmla="*/ 1742 w 1742"/>
              <a:gd name="T5" fmla="*/ 410 h 510"/>
              <a:gd name="T6" fmla="*/ 0 w 1742"/>
              <a:gd name="T7" fmla="*/ 510 h 510"/>
            </a:gdLst>
            <a:ahLst/>
            <a:cxnLst>
              <a:cxn ang="0">
                <a:pos x="T0" y="T1"/>
              </a:cxn>
              <a:cxn ang="0">
                <a:pos x="T2" y="T3"/>
              </a:cxn>
              <a:cxn ang="0">
                <a:pos x="T4" y="T5"/>
              </a:cxn>
              <a:cxn ang="0">
                <a:pos x="T6" y="T7"/>
              </a:cxn>
            </a:cxnLst>
            <a:rect l="0" t="0" r="r" b="b"/>
            <a:pathLst>
              <a:path w="1742" h="510">
                <a:moveTo>
                  <a:pt x="0" y="510"/>
                </a:moveTo>
                <a:cubicBezTo>
                  <a:pt x="1742" y="510"/>
                  <a:pt x="1742" y="510"/>
                  <a:pt x="1742" y="510"/>
                </a:cubicBezTo>
                <a:cubicBezTo>
                  <a:pt x="1742" y="410"/>
                  <a:pt x="1742" y="410"/>
                  <a:pt x="1742" y="410"/>
                </a:cubicBezTo>
                <a:cubicBezTo>
                  <a:pt x="1227" y="0"/>
                  <a:pt x="476" y="33"/>
                  <a:pt x="0" y="510"/>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505050"/>
              </a:solidFill>
              <a:effectLst/>
              <a:uLnTx/>
              <a:uFillTx/>
            </a:endParaRPr>
          </a:p>
        </p:txBody>
      </p:sp>
      <p:sp>
        <p:nvSpPr>
          <p:cNvPr id="165" name="Freeform 11"/>
          <p:cNvSpPr>
            <a:spLocks/>
          </p:cNvSpPr>
          <p:nvPr/>
        </p:nvSpPr>
        <p:spPr bwMode="auto">
          <a:xfrm>
            <a:off x="6129395" y="5695579"/>
            <a:ext cx="2677219" cy="469110"/>
          </a:xfrm>
          <a:custGeom>
            <a:avLst/>
            <a:gdLst>
              <a:gd name="T0" fmla="*/ 408 w 661"/>
              <a:gd name="T1" fmla="*/ 25 h 155"/>
              <a:gd name="T2" fmla="*/ 408 w 661"/>
              <a:gd name="T3" fmla="*/ 25 h 155"/>
              <a:gd name="T4" fmla="*/ 0 w 661"/>
              <a:gd name="T5" fmla="*/ 155 h 155"/>
              <a:gd name="T6" fmla="*/ 234 w 661"/>
              <a:gd name="T7" fmla="*/ 155 h 155"/>
              <a:gd name="T8" fmla="*/ 661 w 661"/>
              <a:gd name="T9" fmla="*/ 155 h 155"/>
              <a:gd name="T10" fmla="*/ 408 w 661"/>
              <a:gd name="T11" fmla="*/ 25 h 155"/>
            </a:gdLst>
            <a:ahLst/>
            <a:cxnLst>
              <a:cxn ang="0">
                <a:pos x="T0" y="T1"/>
              </a:cxn>
              <a:cxn ang="0">
                <a:pos x="T2" y="T3"/>
              </a:cxn>
              <a:cxn ang="0">
                <a:pos x="T4" y="T5"/>
              </a:cxn>
              <a:cxn ang="0">
                <a:pos x="T6" y="T7"/>
              </a:cxn>
              <a:cxn ang="0">
                <a:pos x="T8" y="T9"/>
              </a:cxn>
              <a:cxn ang="0">
                <a:pos x="T10" y="T11"/>
              </a:cxn>
            </a:cxnLst>
            <a:rect l="0" t="0" r="r" b="b"/>
            <a:pathLst>
              <a:path w="661" h="155">
                <a:moveTo>
                  <a:pt x="408" y="25"/>
                </a:moveTo>
                <a:cubicBezTo>
                  <a:pt x="408" y="25"/>
                  <a:pt x="408" y="25"/>
                  <a:pt x="408" y="25"/>
                </a:cubicBezTo>
                <a:cubicBezTo>
                  <a:pt x="264" y="0"/>
                  <a:pt x="111" y="44"/>
                  <a:pt x="0" y="155"/>
                </a:cubicBezTo>
                <a:cubicBezTo>
                  <a:pt x="234" y="155"/>
                  <a:pt x="234" y="155"/>
                  <a:pt x="234" y="155"/>
                </a:cubicBezTo>
                <a:cubicBezTo>
                  <a:pt x="661" y="155"/>
                  <a:pt x="661" y="155"/>
                  <a:pt x="661" y="155"/>
                </a:cubicBezTo>
                <a:cubicBezTo>
                  <a:pt x="589" y="84"/>
                  <a:pt x="501" y="40"/>
                  <a:pt x="408" y="25"/>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nvGrpSpPr>
          <p:cNvPr id="157" name="Group 156"/>
          <p:cNvGrpSpPr/>
          <p:nvPr/>
        </p:nvGrpSpPr>
        <p:grpSpPr>
          <a:xfrm>
            <a:off x="7380695" y="4541624"/>
            <a:ext cx="3354380" cy="1908003"/>
            <a:chOff x="5263648" y="2700364"/>
            <a:chExt cx="3835058" cy="3923469"/>
          </a:xfrm>
        </p:grpSpPr>
        <p:sp>
          <p:nvSpPr>
            <p:cNvPr id="158" name="Rectangle 157"/>
            <p:cNvSpPr/>
            <p:nvPr/>
          </p:nvSpPr>
          <p:spPr bwMode="auto">
            <a:xfrm>
              <a:off x="6532870" y="2700364"/>
              <a:ext cx="1300112" cy="392346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59" name="Rectangle 158"/>
            <p:cNvSpPr/>
            <p:nvPr/>
          </p:nvSpPr>
          <p:spPr bwMode="auto">
            <a:xfrm>
              <a:off x="5757134" y="3675380"/>
              <a:ext cx="1151463" cy="283191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0" name="Rectangle 159"/>
            <p:cNvSpPr/>
            <p:nvPr/>
          </p:nvSpPr>
          <p:spPr bwMode="auto">
            <a:xfrm>
              <a:off x="5949158" y="3522667"/>
              <a:ext cx="335321" cy="29140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1" name="Rectangle 160"/>
            <p:cNvSpPr/>
            <p:nvPr/>
          </p:nvSpPr>
          <p:spPr bwMode="auto">
            <a:xfrm>
              <a:off x="5895577" y="3478732"/>
              <a:ext cx="442483" cy="9143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2" name="Rectangle 161"/>
            <p:cNvSpPr/>
            <p:nvPr/>
          </p:nvSpPr>
          <p:spPr bwMode="auto">
            <a:xfrm>
              <a:off x="5263648" y="4873811"/>
              <a:ext cx="2156367" cy="175002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64" name="Rectangle 163"/>
            <p:cNvSpPr/>
            <p:nvPr/>
          </p:nvSpPr>
          <p:spPr bwMode="auto">
            <a:xfrm>
              <a:off x="7710093" y="3018845"/>
              <a:ext cx="1388613" cy="334591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2" name="Text Placeholder 1"/>
          <p:cNvSpPr>
            <a:spLocks noGrp="1"/>
          </p:cNvSpPr>
          <p:nvPr>
            <p:ph type="body" sz="quarter" idx="10"/>
          </p:nvPr>
        </p:nvSpPr>
        <p:spPr/>
        <p:txBody>
          <a:bodyPr/>
          <a:lstStyle/>
          <a:p>
            <a:r>
              <a:rPr lang="en-US" dirty="0" smtClean="0"/>
              <a:t>Seamlessly run high performance on-premises workloads on Azure</a:t>
            </a:r>
            <a:endParaRPr lang="en-US" dirty="0"/>
          </a:p>
        </p:txBody>
      </p:sp>
      <p:sp>
        <p:nvSpPr>
          <p:cNvPr id="6" name="Title 5"/>
          <p:cNvSpPr>
            <a:spLocks noGrp="1"/>
          </p:cNvSpPr>
          <p:nvPr>
            <p:ph type="title"/>
          </p:nvPr>
        </p:nvSpPr>
        <p:spPr/>
        <p:txBody>
          <a:bodyPr/>
          <a:lstStyle/>
          <a:p>
            <a:r>
              <a:rPr lang="en-US" sz="4800" dirty="0" smtClean="0"/>
              <a:t>Enterprise Applications using Premium Storage </a:t>
            </a:r>
            <a:endParaRPr lang="en-US" sz="4800" dirty="0"/>
          </a:p>
        </p:txBody>
      </p:sp>
      <p:sp>
        <p:nvSpPr>
          <p:cNvPr id="4" name="Text Placeholder 2"/>
          <p:cNvSpPr txBox="1">
            <a:spLocks/>
          </p:cNvSpPr>
          <p:nvPr/>
        </p:nvSpPr>
        <p:spPr>
          <a:xfrm>
            <a:off x="351594" y="1092335"/>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sp>
        <p:nvSpPr>
          <p:cNvPr id="15" name="Freeform 14"/>
          <p:cNvSpPr>
            <a:spLocks/>
          </p:cNvSpPr>
          <p:nvPr/>
        </p:nvSpPr>
        <p:spPr bwMode="auto">
          <a:xfrm>
            <a:off x="2529620" y="3838159"/>
            <a:ext cx="1987584" cy="2796359"/>
          </a:xfrm>
          <a:custGeom>
            <a:avLst/>
            <a:gdLst>
              <a:gd name="T0" fmla="*/ 1244 w 1244"/>
              <a:gd name="T1" fmla="*/ 0 h 1753"/>
              <a:gd name="T2" fmla="*/ 0 w 1244"/>
              <a:gd name="T3" fmla="*/ 390 h 1753"/>
              <a:gd name="T4" fmla="*/ 0 w 1244"/>
              <a:gd name="T5" fmla="*/ 1753 h 1753"/>
              <a:gd name="T6" fmla="*/ 1244 w 1244"/>
              <a:gd name="T7" fmla="*/ 1753 h 1753"/>
              <a:gd name="T8" fmla="*/ 1244 w 1244"/>
              <a:gd name="T9" fmla="*/ 0 h 1753"/>
            </a:gdLst>
            <a:ahLst/>
            <a:cxnLst>
              <a:cxn ang="0">
                <a:pos x="T0" y="T1"/>
              </a:cxn>
              <a:cxn ang="0">
                <a:pos x="T2" y="T3"/>
              </a:cxn>
              <a:cxn ang="0">
                <a:pos x="T4" y="T5"/>
              </a:cxn>
              <a:cxn ang="0">
                <a:pos x="T6" y="T7"/>
              </a:cxn>
              <a:cxn ang="0">
                <a:pos x="T8" y="T9"/>
              </a:cxn>
            </a:cxnLst>
            <a:rect l="0" t="0" r="r" b="b"/>
            <a:pathLst>
              <a:path w="1244" h="1753">
                <a:moveTo>
                  <a:pt x="1244" y="0"/>
                </a:moveTo>
                <a:lnTo>
                  <a:pt x="0" y="390"/>
                </a:lnTo>
                <a:lnTo>
                  <a:pt x="0" y="1753"/>
                </a:lnTo>
                <a:lnTo>
                  <a:pt x="1244" y="1753"/>
                </a:lnTo>
                <a:lnTo>
                  <a:pt x="124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68" name="Rectangle 65"/>
          <p:cNvSpPr>
            <a:spLocks noChangeArrowheads="1"/>
          </p:cNvSpPr>
          <p:nvPr/>
        </p:nvSpPr>
        <p:spPr bwMode="auto">
          <a:xfrm>
            <a:off x="8808434" y="2478898"/>
            <a:ext cx="79887" cy="66998"/>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69" name="Freeform 66"/>
          <p:cNvSpPr>
            <a:spLocks/>
          </p:cNvSpPr>
          <p:nvPr/>
        </p:nvSpPr>
        <p:spPr bwMode="auto">
          <a:xfrm>
            <a:off x="8808434" y="2478898"/>
            <a:ext cx="79887" cy="66998"/>
          </a:xfrm>
          <a:custGeom>
            <a:avLst/>
            <a:gdLst>
              <a:gd name="T0" fmla="*/ 50 w 50"/>
              <a:gd name="T1" fmla="*/ 42 h 42"/>
              <a:gd name="T2" fmla="*/ 50 w 50"/>
              <a:gd name="T3" fmla="*/ 0 h 42"/>
              <a:gd name="T4" fmla="*/ 0 w 50"/>
              <a:gd name="T5" fmla="*/ 0 h 42"/>
              <a:gd name="T6" fmla="*/ 0 w 50"/>
              <a:gd name="T7" fmla="*/ 42 h 42"/>
            </a:gdLst>
            <a:ahLst/>
            <a:cxnLst>
              <a:cxn ang="0">
                <a:pos x="T0" y="T1"/>
              </a:cxn>
              <a:cxn ang="0">
                <a:pos x="T2" y="T3"/>
              </a:cxn>
              <a:cxn ang="0">
                <a:pos x="T4" y="T5"/>
              </a:cxn>
              <a:cxn ang="0">
                <a:pos x="T6" y="T7"/>
              </a:cxn>
            </a:cxnLst>
            <a:rect l="0" t="0" r="r" b="b"/>
            <a:pathLst>
              <a:path w="50" h="42">
                <a:moveTo>
                  <a:pt x="50" y="42"/>
                </a:moveTo>
                <a:lnTo>
                  <a:pt x="50" y="0"/>
                </a:lnTo>
                <a:lnTo>
                  <a:pt x="0" y="0"/>
                </a:lnTo>
                <a:lnTo>
                  <a:pt x="0" y="4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71" name="Freeform 80"/>
          <p:cNvSpPr>
            <a:spLocks/>
          </p:cNvSpPr>
          <p:nvPr/>
        </p:nvSpPr>
        <p:spPr bwMode="auto">
          <a:xfrm>
            <a:off x="7052326" y="1465437"/>
            <a:ext cx="4171666" cy="2234977"/>
          </a:xfrm>
          <a:custGeom>
            <a:avLst/>
            <a:gdLst>
              <a:gd name="T0" fmla="*/ 0 w 439"/>
              <a:gd name="T1" fmla="*/ 188 h 253"/>
              <a:gd name="T2" fmla="*/ 65 w 439"/>
              <a:gd name="T3" fmla="*/ 122 h 253"/>
              <a:gd name="T4" fmla="*/ 78 w 439"/>
              <a:gd name="T5" fmla="*/ 123 h 253"/>
              <a:gd name="T6" fmla="*/ 204 w 439"/>
              <a:gd name="T7" fmla="*/ 0 h 253"/>
              <a:gd name="T8" fmla="*/ 315 w 439"/>
              <a:gd name="T9" fmla="*/ 65 h 253"/>
              <a:gd name="T10" fmla="*/ 343 w 439"/>
              <a:gd name="T11" fmla="*/ 61 h 253"/>
              <a:gd name="T12" fmla="*/ 439 w 439"/>
              <a:gd name="T13" fmla="*/ 157 h 253"/>
              <a:gd name="T14" fmla="*/ 352 w 439"/>
              <a:gd name="T15" fmla="*/ 252 h 253"/>
              <a:gd name="T16" fmla="*/ 346 w 439"/>
              <a:gd name="T17" fmla="*/ 253 h 253"/>
              <a:gd name="T18" fmla="*/ 64 w 439"/>
              <a:gd name="T19" fmla="*/ 253 h 253"/>
              <a:gd name="T20" fmla="*/ 60 w 439"/>
              <a:gd name="T21" fmla="*/ 253 h 253"/>
              <a:gd name="T22" fmla="*/ 0 w 439"/>
              <a:gd name="T23" fmla="*/ 18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9" h="253">
                <a:moveTo>
                  <a:pt x="0" y="188"/>
                </a:moveTo>
                <a:cubicBezTo>
                  <a:pt x="0" y="151"/>
                  <a:pt x="29" y="122"/>
                  <a:pt x="65" y="122"/>
                </a:cubicBezTo>
                <a:cubicBezTo>
                  <a:pt x="69" y="122"/>
                  <a:pt x="74" y="123"/>
                  <a:pt x="78" y="123"/>
                </a:cubicBezTo>
                <a:cubicBezTo>
                  <a:pt x="79" y="55"/>
                  <a:pt x="135" y="0"/>
                  <a:pt x="204" y="0"/>
                </a:cubicBezTo>
                <a:cubicBezTo>
                  <a:pt x="252" y="0"/>
                  <a:pt x="294" y="26"/>
                  <a:pt x="315" y="65"/>
                </a:cubicBezTo>
                <a:cubicBezTo>
                  <a:pt x="324" y="63"/>
                  <a:pt x="333" y="61"/>
                  <a:pt x="343" y="61"/>
                </a:cubicBezTo>
                <a:cubicBezTo>
                  <a:pt x="396" y="61"/>
                  <a:pt x="439" y="104"/>
                  <a:pt x="439" y="157"/>
                </a:cubicBezTo>
                <a:cubicBezTo>
                  <a:pt x="439" y="207"/>
                  <a:pt x="400" y="248"/>
                  <a:pt x="352" y="252"/>
                </a:cubicBezTo>
                <a:cubicBezTo>
                  <a:pt x="350" y="253"/>
                  <a:pt x="348" y="253"/>
                  <a:pt x="346" y="253"/>
                </a:cubicBezTo>
                <a:cubicBezTo>
                  <a:pt x="64" y="253"/>
                  <a:pt x="64" y="253"/>
                  <a:pt x="64" y="253"/>
                </a:cubicBezTo>
                <a:cubicBezTo>
                  <a:pt x="63" y="253"/>
                  <a:pt x="61" y="253"/>
                  <a:pt x="60" y="253"/>
                </a:cubicBezTo>
                <a:cubicBezTo>
                  <a:pt x="26" y="250"/>
                  <a:pt x="0" y="222"/>
                  <a:pt x="0" y="188"/>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72" name="Freeform 81"/>
          <p:cNvSpPr>
            <a:spLocks/>
          </p:cNvSpPr>
          <p:nvPr/>
        </p:nvSpPr>
        <p:spPr bwMode="auto">
          <a:xfrm>
            <a:off x="8546405" y="2092864"/>
            <a:ext cx="835616" cy="596599"/>
          </a:xfrm>
          <a:custGeom>
            <a:avLst/>
            <a:gdLst>
              <a:gd name="T0" fmla="*/ 119 w 127"/>
              <a:gd name="T1" fmla="*/ 0 h 91"/>
              <a:gd name="T2" fmla="*/ 8 w 127"/>
              <a:gd name="T3" fmla="*/ 0 h 91"/>
              <a:gd name="T4" fmla="*/ 8 w 127"/>
              <a:gd name="T5" fmla="*/ 0 h 91"/>
              <a:gd name="T6" fmla="*/ 0 w 127"/>
              <a:gd name="T7" fmla="*/ 8 h 91"/>
              <a:gd name="T8" fmla="*/ 0 w 127"/>
              <a:gd name="T9" fmla="*/ 84 h 91"/>
              <a:gd name="T10" fmla="*/ 8 w 127"/>
              <a:gd name="T11" fmla="*/ 91 h 91"/>
              <a:gd name="T12" fmla="*/ 8 w 127"/>
              <a:gd name="T13" fmla="*/ 91 h 91"/>
              <a:gd name="T14" fmla="*/ 8 w 127"/>
              <a:gd name="T15" fmla="*/ 91 h 91"/>
              <a:gd name="T16" fmla="*/ 8 w 127"/>
              <a:gd name="T17" fmla="*/ 91 h 91"/>
              <a:gd name="T18" fmla="*/ 119 w 127"/>
              <a:gd name="T19" fmla="*/ 91 h 91"/>
              <a:gd name="T20" fmla="*/ 127 w 127"/>
              <a:gd name="T21" fmla="*/ 84 h 91"/>
              <a:gd name="T22" fmla="*/ 127 w 127"/>
              <a:gd name="T23" fmla="*/ 84 h 91"/>
              <a:gd name="T24" fmla="*/ 127 w 127"/>
              <a:gd name="T25" fmla="*/ 8 h 91"/>
              <a:gd name="T26" fmla="*/ 119 w 127"/>
              <a:gd name="T2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91">
                <a:moveTo>
                  <a:pt x="119" y="0"/>
                </a:moveTo>
                <a:cubicBezTo>
                  <a:pt x="8" y="0"/>
                  <a:pt x="8" y="0"/>
                  <a:pt x="8" y="0"/>
                </a:cubicBezTo>
                <a:cubicBezTo>
                  <a:pt x="8" y="0"/>
                  <a:pt x="8" y="0"/>
                  <a:pt x="8" y="0"/>
                </a:cubicBezTo>
                <a:cubicBezTo>
                  <a:pt x="4" y="0"/>
                  <a:pt x="0" y="3"/>
                  <a:pt x="0" y="8"/>
                </a:cubicBezTo>
                <a:cubicBezTo>
                  <a:pt x="0" y="84"/>
                  <a:pt x="0" y="84"/>
                  <a:pt x="0" y="84"/>
                </a:cubicBezTo>
                <a:cubicBezTo>
                  <a:pt x="0" y="88"/>
                  <a:pt x="4" y="91"/>
                  <a:pt x="8" y="91"/>
                </a:cubicBezTo>
                <a:cubicBezTo>
                  <a:pt x="8" y="91"/>
                  <a:pt x="8" y="91"/>
                  <a:pt x="8" y="91"/>
                </a:cubicBezTo>
                <a:cubicBezTo>
                  <a:pt x="8" y="91"/>
                  <a:pt x="8" y="91"/>
                  <a:pt x="8" y="91"/>
                </a:cubicBezTo>
                <a:cubicBezTo>
                  <a:pt x="8" y="91"/>
                  <a:pt x="8" y="91"/>
                  <a:pt x="8" y="91"/>
                </a:cubicBezTo>
                <a:cubicBezTo>
                  <a:pt x="119" y="91"/>
                  <a:pt x="119" y="91"/>
                  <a:pt x="119" y="91"/>
                </a:cubicBezTo>
                <a:cubicBezTo>
                  <a:pt x="123" y="91"/>
                  <a:pt x="127" y="88"/>
                  <a:pt x="127" y="84"/>
                </a:cubicBezTo>
                <a:cubicBezTo>
                  <a:pt x="127" y="84"/>
                  <a:pt x="127" y="84"/>
                  <a:pt x="127" y="84"/>
                </a:cubicBezTo>
                <a:cubicBezTo>
                  <a:pt x="127" y="8"/>
                  <a:pt x="127" y="8"/>
                  <a:pt x="127" y="8"/>
                </a:cubicBezTo>
                <a:cubicBezTo>
                  <a:pt x="127" y="3"/>
                  <a:pt x="123" y="0"/>
                  <a:pt x="119" y="0"/>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grpSp>
        <p:nvGrpSpPr>
          <p:cNvPr id="77" name="Group 76"/>
          <p:cNvGrpSpPr/>
          <p:nvPr/>
        </p:nvGrpSpPr>
        <p:grpSpPr>
          <a:xfrm>
            <a:off x="8616309" y="4863975"/>
            <a:ext cx="1554238" cy="377758"/>
            <a:chOff x="8123983" y="1348431"/>
            <a:chExt cx="1848615" cy="379551"/>
          </a:xfrm>
        </p:grpSpPr>
        <p:grpSp>
          <p:nvGrpSpPr>
            <p:cNvPr id="106" name="Group 105"/>
            <p:cNvGrpSpPr/>
            <p:nvPr/>
          </p:nvGrpSpPr>
          <p:grpSpPr>
            <a:xfrm>
              <a:off x="8123983" y="1355038"/>
              <a:ext cx="489421" cy="372944"/>
              <a:chOff x="674117" y="1766950"/>
              <a:chExt cx="479993" cy="365760"/>
            </a:xfrm>
          </p:grpSpPr>
          <p:sp>
            <p:nvSpPr>
              <p:cNvPr id="113" name="Rounded Rectangle 112"/>
              <p:cNvSpPr/>
              <p:nvPr/>
            </p:nvSpPr>
            <p:spPr>
              <a:xfrm>
                <a:off x="674117" y="1766950"/>
                <a:ext cx="479993" cy="365760"/>
              </a:xfrm>
              <a:prstGeom prst="roundRect">
                <a:avLst>
                  <a:gd name="adj" fmla="val 4266"/>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114" name="Picture 113"/>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68724" y="1799347"/>
                <a:ext cx="306285" cy="306285"/>
              </a:xfrm>
              <a:prstGeom prst="rect">
                <a:avLst/>
              </a:prstGeom>
              <a:ln>
                <a:noFill/>
              </a:ln>
            </p:spPr>
          </p:pic>
        </p:grpSp>
        <p:grpSp>
          <p:nvGrpSpPr>
            <p:cNvPr id="107" name="Group 106"/>
            <p:cNvGrpSpPr/>
            <p:nvPr/>
          </p:nvGrpSpPr>
          <p:grpSpPr>
            <a:xfrm>
              <a:off x="8799687" y="1354843"/>
              <a:ext cx="489421" cy="372944"/>
              <a:chOff x="1240942" y="1766759"/>
              <a:chExt cx="479993" cy="365760"/>
            </a:xfrm>
          </p:grpSpPr>
          <p:sp>
            <p:nvSpPr>
              <p:cNvPr id="111" name="Rounded Rectangle 110"/>
              <p:cNvSpPr/>
              <p:nvPr/>
            </p:nvSpPr>
            <p:spPr>
              <a:xfrm>
                <a:off x="1240942" y="1766759"/>
                <a:ext cx="479993" cy="365760"/>
              </a:xfrm>
              <a:prstGeom prst="roundRect">
                <a:avLst>
                  <a:gd name="adj" fmla="val 4266"/>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112" name="Picture 111"/>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340650" y="1799347"/>
                <a:ext cx="306285" cy="306285"/>
              </a:xfrm>
              <a:prstGeom prst="rect">
                <a:avLst/>
              </a:prstGeom>
              <a:ln>
                <a:noFill/>
              </a:ln>
            </p:spPr>
          </p:pic>
        </p:grpSp>
        <p:grpSp>
          <p:nvGrpSpPr>
            <p:cNvPr id="108" name="Group 107"/>
            <p:cNvGrpSpPr/>
            <p:nvPr/>
          </p:nvGrpSpPr>
          <p:grpSpPr>
            <a:xfrm>
              <a:off x="9483177" y="1348431"/>
              <a:ext cx="489421" cy="372944"/>
              <a:chOff x="1808030" y="1760470"/>
              <a:chExt cx="479993" cy="365760"/>
            </a:xfrm>
          </p:grpSpPr>
          <p:sp>
            <p:nvSpPr>
              <p:cNvPr id="109" name="Rounded Rectangle 108"/>
              <p:cNvSpPr/>
              <p:nvPr/>
            </p:nvSpPr>
            <p:spPr>
              <a:xfrm>
                <a:off x="1808030" y="1760470"/>
                <a:ext cx="479993" cy="365760"/>
              </a:xfrm>
              <a:prstGeom prst="roundRect">
                <a:avLst>
                  <a:gd name="adj" fmla="val 4266"/>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110" name="Picture 109"/>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897581" y="1799347"/>
                <a:ext cx="306285" cy="306285"/>
              </a:xfrm>
              <a:prstGeom prst="rect">
                <a:avLst/>
              </a:prstGeom>
              <a:ln>
                <a:noFill/>
              </a:ln>
            </p:spPr>
          </p:pic>
        </p:grpSp>
      </p:grpSp>
      <p:grpSp>
        <p:nvGrpSpPr>
          <p:cNvPr id="79" name="Group 78"/>
          <p:cNvGrpSpPr/>
          <p:nvPr/>
        </p:nvGrpSpPr>
        <p:grpSpPr>
          <a:xfrm>
            <a:off x="8647434" y="5630378"/>
            <a:ext cx="1549991" cy="343231"/>
            <a:chOff x="8010273" y="2340866"/>
            <a:chExt cx="2040412" cy="440231"/>
          </a:xfrm>
        </p:grpSpPr>
        <p:sp>
          <p:nvSpPr>
            <p:cNvPr id="102" name="Rounded Rectangle 101"/>
            <p:cNvSpPr/>
            <p:nvPr/>
          </p:nvSpPr>
          <p:spPr>
            <a:xfrm>
              <a:off x="8010273" y="2340866"/>
              <a:ext cx="2040412" cy="440231"/>
            </a:xfrm>
            <a:prstGeom prst="roundRect">
              <a:avLst>
                <a:gd name="adj" fmla="val 4266"/>
              </a:avLst>
            </a:prstGeom>
            <a:solidFill>
              <a:srgbClr val="00ADEE"/>
            </a:solidFill>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103" name="Picture 102" descr="VHD.png"/>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9567980" y="2377240"/>
              <a:ext cx="343402" cy="343402"/>
            </a:xfrm>
            <a:prstGeom prst="rect">
              <a:avLst/>
            </a:prstGeom>
          </p:spPr>
        </p:pic>
        <p:pic>
          <p:nvPicPr>
            <p:cNvPr id="104" name="Picture 103" descr="VHD.png"/>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150444" y="2377240"/>
              <a:ext cx="343402" cy="343402"/>
            </a:xfrm>
            <a:prstGeom prst="rect">
              <a:avLst/>
            </a:prstGeom>
          </p:spPr>
        </p:pic>
        <p:pic>
          <p:nvPicPr>
            <p:cNvPr id="105" name="Picture 104" descr="VHD.png"/>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8859212" y="2376714"/>
              <a:ext cx="343402" cy="343402"/>
            </a:xfrm>
            <a:prstGeom prst="rect">
              <a:avLst/>
            </a:prstGeom>
          </p:spPr>
        </p:pic>
      </p:grpSp>
      <p:grpSp>
        <p:nvGrpSpPr>
          <p:cNvPr id="3" name="Group 2"/>
          <p:cNvGrpSpPr/>
          <p:nvPr/>
        </p:nvGrpSpPr>
        <p:grpSpPr>
          <a:xfrm>
            <a:off x="8850093" y="5265343"/>
            <a:ext cx="1113584" cy="335898"/>
            <a:chOff x="7303145" y="4914137"/>
            <a:chExt cx="1113584" cy="637676"/>
          </a:xfrm>
        </p:grpSpPr>
        <p:cxnSp>
          <p:nvCxnSpPr>
            <p:cNvPr id="80" name="Straight Connector 79"/>
            <p:cNvCxnSpPr/>
            <p:nvPr/>
          </p:nvCxnSpPr>
          <p:spPr>
            <a:xfrm flipH="1">
              <a:off x="7841617" y="4930438"/>
              <a:ext cx="0" cy="621324"/>
            </a:xfrm>
            <a:prstGeom prst="line">
              <a:avLst/>
            </a:prstGeom>
            <a:ln w="28575">
              <a:solidFill>
                <a:schemeClr val="accent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flipH="1">
              <a:off x="8416729" y="4930489"/>
              <a:ext cx="0" cy="621324"/>
            </a:xfrm>
            <a:prstGeom prst="line">
              <a:avLst/>
            </a:prstGeom>
            <a:ln w="28575">
              <a:solidFill>
                <a:schemeClr val="accent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7303145" y="4914137"/>
              <a:ext cx="0" cy="621324"/>
            </a:xfrm>
            <a:prstGeom prst="line">
              <a:avLst/>
            </a:prstGeom>
            <a:ln w="28575">
              <a:solidFill>
                <a:schemeClr val="accent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85" name="TextBox 84"/>
          <p:cNvSpPr txBox="1"/>
          <p:nvPr/>
        </p:nvSpPr>
        <p:spPr>
          <a:xfrm>
            <a:off x="8891993" y="6010237"/>
            <a:ext cx="1085093" cy="175529"/>
          </a:xfrm>
          <a:prstGeom prst="rect">
            <a:avLst/>
          </a:prstGeom>
          <a:noFill/>
          <a:ln w="19050">
            <a:noFill/>
          </a:ln>
        </p:spPr>
        <p:txBody>
          <a:bodyPr wrap="none" lIns="0" tIns="27971" rIns="0" bIns="0" rtlCol="0">
            <a:noAutofit/>
          </a:bodyPr>
          <a:lstStyle/>
          <a:p>
            <a:pPr algn="ctr" defTabSz="932317" eaLnBrk="0" fontAlgn="base" hangingPunct="0">
              <a:lnSpc>
                <a:spcPts val="816"/>
              </a:lnSpc>
              <a:spcBef>
                <a:spcPct val="0"/>
              </a:spcBef>
              <a:spcAft>
                <a:spcPct val="0"/>
              </a:spcAft>
            </a:pPr>
            <a:r>
              <a:rPr lang="en-US" sz="1000" dirty="0" smtClean="0">
                <a:latin typeface="Segoe UI" panose="020B0502040204020203" pitchFamily="34" charset="0"/>
                <a:ea typeface="Arial Unicode MS" panose="020B0604020202020204" pitchFamily="34" charset="-128"/>
                <a:cs typeface="Segoe UI" panose="020B0502040204020203" pitchFamily="34" charset="0"/>
              </a:rPr>
              <a:t>Solid State Drive</a:t>
            </a:r>
            <a:endParaRPr lang="en-US" sz="1000" dirty="0">
              <a:latin typeface="Segoe UI" panose="020B0502040204020203" pitchFamily="34" charset="0"/>
              <a:ea typeface="Arial Unicode MS" panose="020B0604020202020204" pitchFamily="34" charset="-128"/>
              <a:cs typeface="Segoe UI" panose="020B0502040204020203" pitchFamily="34" charset="0"/>
            </a:endParaRPr>
          </a:p>
        </p:txBody>
      </p:sp>
      <p:grpSp>
        <p:nvGrpSpPr>
          <p:cNvPr id="86" name="Group 85"/>
          <p:cNvGrpSpPr/>
          <p:nvPr/>
        </p:nvGrpSpPr>
        <p:grpSpPr>
          <a:xfrm>
            <a:off x="8230945" y="2172698"/>
            <a:ext cx="1554238" cy="377758"/>
            <a:chOff x="8123983" y="1348431"/>
            <a:chExt cx="1848615" cy="379551"/>
          </a:xfrm>
        </p:grpSpPr>
        <p:grpSp>
          <p:nvGrpSpPr>
            <p:cNvPr id="93" name="Group 92"/>
            <p:cNvGrpSpPr/>
            <p:nvPr/>
          </p:nvGrpSpPr>
          <p:grpSpPr>
            <a:xfrm>
              <a:off x="8123983" y="1355038"/>
              <a:ext cx="489421" cy="372944"/>
              <a:chOff x="674117" y="1766950"/>
              <a:chExt cx="479993" cy="365760"/>
            </a:xfrm>
          </p:grpSpPr>
          <p:sp>
            <p:nvSpPr>
              <p:cNvPr id="100" name="Rounded Rectangle 99"/>
              <p:cNvSpPr/>
              <p:nvPr/>
            </p:nvSpPr>
            <p:spPr>
              <a:xfrm>
                <a:off x="674117" y="1766950"/>
                <a:ext cx="479993" cy="365760"/>
              </a:xfrm>
              <a:prstGeom prst="roundRect">
                <a:avLst>
                  <a:gd name="adj" fmla="val 4266"/>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101" name="Picture 100"/>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768724" y="1799347"/>
                <a:ext cx="306285" cy="306285"/>
              </a:xfrm>
              <a:prstGeom prst="rect">
                <a:avLst/>
              </a:prstGeom>
              <a:ln>
                <a:noFill/>
              </a:ln>
            </p:spPr>
          </p:pic>
        </p:grpSp>
        <p:grpSp>
          <p:nvGrpSpPr>
            <p:cNvPr id="94" name="Group 93"/>
            <p:cNvGrpSpPr/>
            <p:nvPr/>
          </p:nvGrpSpPr>
          <p:grpSpPr>
            <a:xfrm>
              <a:off x="8799687" y="1354843"/>
              <a:ext cx="489421" cy="372944"/>
              <a:chOff x="1240942" y="1766759"/>
              <a:chExt cx="479993" cy="365760"/>
            </a:xfrm>
          </p:grpSpPr>
          <p:sp>
            <p:nvSpPr>
              <p:cNvPr id="98" name="Rounded Rectangle 97"/>
              <p:cNvSpPr/>
              <p:nvPr/>
            </p:nvSpPr>
            <p:spPr>
              <a:xfrm>
                <a:off x="1240942" y="1766759"/>
                <a:ext cx="479993" cy="365760"/>
              </a:xfrm>
              <a:prstGeom prst="roundRect">
                <a:avLst>
                  <a:gd name="adj" fmla="val 4266"/>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99" name="Picture 98"/>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340650" y="1799347"/>
                <a:ext cx="306285" cy="306285"/>
              </a:xfrm>
              <a:prstGeom prst="rect">
                <a:avLst/>
              </a:prstGeom>
              <a:ln>
                <a:noFill/>
              </a:ln>
            </p:spPr>
          </p:pic>
        </p:grpSp>
        <p:grpSp>
          <p:nvGrpSpPr>
            <p:cNvPr id="95" name="Group 94"/>
            <p:cNvGrpSpPr/>
            <p:nvPr/>
          </p:nvGrpSpPr>
          <p:grpSpPr>
            <a:xfrm>
              <a:off x="9483177" y="1348431"/>
              <a:ext cx="489421" cy="372944"/>
              <a:chOff x="1808030" y="1760470"/>
              <a:chExt cx="479993" cy="365760"/>
            </a:xfrm>
          </p:grpSpPr>
          <p:sp>
            <p:nvSpPr>
              <p:cNvPr id="96" name="Rounded Rectangle 95"/>
              <p:cNvSpPr/>
              <p:nvPr/>
            </p:nvSpPr>
            <p:spPr>
              <a:xfrm>
                <a:off x="1808030" y="1760470"/>
                <a:ext cx="479993" cy="365760"/>
              </a:xfrm>
              <a:prstGeom prst="roundRect">
                <a:avLst>
                  <a:gd name="adj" fmla="val 4266"/>
                </a:avLst>
              </a:prstGeom>
            </p:spPr>
            <p:style>
              <a:lnRef idx="1">
                <a:schemeClr val="accent1"/>
              </a:lnRef>
              <a:fillRef idx="3">
                <a:schemeClr val="accent1"/>
              </a:fillRef>
              <a:effectRef idx="2">
                <a:schemeClr val="accent1"/>
              </a:effectRef>
              <a:fontRef idx="minor">
                <a:schemeClr val="lt1"/>
              </a:fontRef>
            </p:style>
            <p:txBody>
              <a:bodyPr rtlCol="0" anchor="ctr"/>
              <a:lstStyle/>
              <a:p>
                <a:pPr algn="ctr" defTabSz="932317" eaLnBrk="0" fontAlgn="base" hangingPunct="0">
                  <a:spcBef>
                    <a:spcPct val="0"/>
                  </a:spcBef>
                  <a:spcAft>
                    <a:spcPct val="0"/>
                  </a:spcAft>
                </a:pPr>
                <a:endParaRPr lang="en-US" sz="1835">
                  <a:solidFill>
                    <a:schemeClr val="tx1"/>
                  </a:solidFill>
                </a:endParaRPr>
              </a:p>
            </p:txBody>
          </p:sp>
          <p:pic>
            <p:nvPicPr>
              <p:cNvPr id="97" name="Picture 96"/>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1897581" y="1799347"/>
                <a:ext cx="306285" cy="306285"/>
              </a:xfrm>
              <a:prstGeom prst="rect">
                <a:avLst/>
              </a:prstGeom>
              <a:ln>
                <a:noFill/>
              </a:ln>
            </p:spPr>
          </p:pic>
        </p:grpSp>
      </p:grpSp>
      <p:sp>
        <p:nvSpPr>
          <p:cNvPr id="87" name="TextBox 86"/>
          <p:cNvSpPr txBox="1"/>
          <p:nvPr/>
        </p:nvSpPr>
        <p:spPr>
          <a:xfrm>
            <a:off x="8611732" y="1966929"/>
            <a:ext cx="1085093" cy="175529"/>
          </a:xfrm>
          <a:prstGeom prst="rect">
            <a:avLst/>
          </a:prstGeom>
          <a:noFill/>
          <a:ln w="19050">
            <a:noFill/>
          </a:ln>
        </p:spPr>
        <p:txBody>
          <a:bodyPr wrap="none" lIns="0" tIns="27971" rIns="0" bIns="0" rtlCol="0">
            <a:noAutofit/>
          </a:bodyPr>
          <a:lstStyle/>
          <a:p>
            <a:pPr defTabSz="932317" eaLnBrk="0" fontAlgn="base" hangingPunct="0">
              <a:lnSpc>
                <a:spcPts val="816"/>
              </a:lnSpc>
              <a:spcBef>
                <a:spcPct val="0"/>
              </a:spcBef>
              <a:spcAft>
                <a:spcPct val="0"/>
              </a:spcAft>
            </a:pPr>
            <a:r>
              <a:rPr lang="en-US" sz="1000" dirty="0" smtClean="0">
                <a:solidFill>
                  <a:schemeClr val="bg1"/>
                </a:solidFill>
                <a:latin typeface="Segoe UI" panose="020B0502040204020203" pitchFamily="34" charset="0"/>
                <a:ea typeface="Arial Unicode MS" panose="020B0604020202020204" pitchFamily="34" charset="-128"/>
                <a:cs typeface="Segoe UI" panose="020B0502040204020203" pitchFamily="34" charset="0"/>
              </a:rPr>
              <a:t>Virtual Machines</a:t>
            </a:r>
            <a:endParaRPr lang="en-US" sz="1000" dirty="0">
              <a:solidFill>
                <a:schemeClr val="bg1"/>
              </a:solidFill>
              <a:latin typeface="Segoe UI" panose="020B0502040204020203" pitchFamily="34" charset="0"/>
              <a:ea typeface="Arial Unicode MS" panose="020B0604020202020204" pitchFamily="34" charset="-128"/>
              <a:cs typeface="Segoe UI" panose="020B0502040204020203" pitchFamily="34" charset="0"/>
            </a:endParaRPr>
          </a:p>
        </p:txBody>
      </p:sp>
      <p:sp>
        <p:nvSpPr>
          <p:cNvPr id="134" name="TextBox 133"/>
          <p:cNvSpPr txBox="1"/>
          <p:nvPr/>
        </p:nvSpPr>
        <p:spPr>
          <a:xfrm>
            <a:off x="9781485" y="2190892"/>
            <a:ext cx="1540410" cy="400110"/>
          </a:xfrm>
          <a:prstGeom prst="rect">
            <a:avLst/>
          </a:prstGeom>
          <a:noFill/>
        </p:spPr>
        <p:txBody>
          <a:bodyPr wrap="square" rtlCol="0">
            <a:spAutoFit/>
          </a:bodyPr>
          <a:lstStyle/>
          <a:p>
            <a:r>
              <a:rPr lang="en-US" sz="1000" b="1" dirty="0" smtClean="0">
                <a:solidFill>
                  <a:schemeClr val="bg1"/>
                </a:solidFill>
              </a:rPr>
              <a:t>COMPUTE</a:t>
            </a:r>
          </a:p>
          <a:p>
            <a:r>
              <a:rPr lang="en-US" sz="1000" dirty="0" smtClean="0">
                <a:solidFill>
                  <a:schemeClr val="bg1"/>
                </a:solidFill>
              </a:rPr>
              <a:t>D and G series VMs</a:t>
            </a:r>
            <a:endParaRPr lang="en-US" sz="1000" dirty="0">
              <a:solidFill>
                <a:schemeClr val="bg1"/>
              </a:solidFill>
            </a:endParaRPr>
          </a:p>
        </p:txBody>
      </p:sp>
      <p:sp>
        <p:nvSpPr>
          <p:cNvPr id="135" name="TextBox 134"/>
          <p:cNvSpPr txBox="1"/>
          <p:nvPr/>
        </p:nvSpPr>
        <p:spPr>
          <a:xfrm>
            <a:off x="9516214" y="3014526"/>
            <a:ext cx="1373226" cy="246221"/>
          </a:xfrm>
          <a:prstGeom prst="rect">
            <a:avLst/>
          </a:prstGeom>
          <a:noFill/>
        </p:spPr>
        <p:txBody>
          <a:bodyPr wrap="square" rtlCol="0">
            <a:spAutoFit/>
          </a:bodyPr>
          <a:lstStyle/>
          <a:p>
            <a:pPr algn="ctr"/>
            <a:r>
              <a:rPr lang="en-US" sz="1000" b="1" dirty="0" smtClean="0">
                <a:solidFill>
                  <a:schemeClr val="bg1"/>
                </a:solidFill>
              </a:rPr>
              <a:t>STORAGE</a:t>
            </a:r>
            <a:endParaRPr lang="en-US" sz="1000" b="1" dirty="0">
              <a:solidFill>
                <a:schemeClr val="bg1"/>
              </a:solidFill>
            </a:endParaRPr>
          </a:p>
        </p:txBody>
      </p:sp>
      <p:sp>
        <p:nvSpPr>
          <p:cNvPr id="67" name="Freeform 63"/>
          <p:cNvSpPr>
            <a:spLocks/>
          </p:cNvSpPr>
          <p:nvPr/>
        </p:nvSpPr>
        <p:spPr bwMode="auto">
          <a:xfrm>
            <a:off x="-4191693" y="4882091"/>
            <a:ext cx="79887" cy="65403"/>
          </a:xfrm>
          <a:custGeom>
            <a:avLst/>
            <a:gdLst>
              <a:gd name="T0" fmla="*/ 50 w 50"/>
              <a:gd name="T1" fmla="*/ 41 h 41"/>
              <a:gd name="T2" fmla="*/ 50 w 50"/>
              <a:gd name="T3" fmla="*/ 0 h 41"/>
              <a:gd name="T4" fmla="*/ 0 w 50"/>
              <a:gd name="T5" fmla="*/ 0 h 41"/>
              <a:gd name="T6" fmla="*/ 0 w 50"/>
              <a:gd name="T7" fmla="*/ 41 h 41"/>
            </a:gdLst>
            <a:ahLst/>
            <a:cxnLst>
              <a:cxn ang="0">
                <a:pos x="T0" y="T1"/>
              </a:cxn>
              <a:cxn ang="0">
                <a:pos x="T2" y="T3"/>
              </a:cxn>
              <a:cxn ang="0">
                <a:pos x="T4" y="T5"/>
              </a:cxn>
              <a:cxn ang="0">
                <a:pos x="T6" y="T7"/>
              </a:cxn>
            </a:cxnLst>
            <a:rect l="0" t="0" r="r" b="b"/>
            <a:pathLst>
              <a:path w="50" h="41">
                <a:moveTo>
                  <a:pt x="50" y="41"/>
                </a:moveTo>
                <a:lnTo>
                  <a:pt x="50" y="0"/>
                </a:lnTo>
                <a:lnTo>
                  <a:pt x="0" y="0"/>
                </a:lnTo>
                <a:lnTo>
                  <a:pt x="0" y="41"/>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p>
        </p:txBody>
      </p:sp>
      <p:sp>
        <p:nvSpPr>
          <p:cNvPr id="148" name="Slide Number Placeholder 3"/>
          <p:cNvSpPr txBox="1">
            <a:spLocks/>
          </p:cNvSpPr>
          <p:nvPr/>
        </p:nvSpPr>
        <p:spPr>
          <a:xfrm>
            <a:off x="9075832" y="6380761"/>
            <a:ext cx="2798207"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0A164282-434E-41D4-9582-783D542A7B68}" type="slidenum">
              <a:rPr lang="en-US" smtClean="0"/>
              <a:pPr/>
              <a:t>13</a:t>
            </a:fld>
            <a:endParaRPr lang="en-US" dirty="0"/>
          </a:p>
        </p:txBody>
      </p:sp>
      <p:sp>
        <p:nvSpPr>
          <p:cNvPr id="149" name="Rectangle 148"/>
          <p:cNvSpPr/>
          <p:nvPr/>
        </p:nvSpPr>
        <p:spPr>
          <a:xfrm>
            <a:off x="1" y="6160438"/>
            <a:ext cx="12436474" cy="834087"/>
          </a:xfrm>
          <a:prstGeom prst="rect">
            <a:avLst/>
          </a:prstGeom>
          <a:solidFill>
            <a:srgbClr val="0024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0" name="Rectangle 149"/>
          <p:cNvSpPr/>
          <p:nvPr/>
        </p:nvSpPr>
        <p:spPr>
          <a:xfrm>
            <a:off x="1384817" y="6300879"/>
            <a:ext cx="10909638" cy="523220"/>
          </a:xfrm>
          <a:prstGeom prst="rect">
            <a:avLst/>
          </a:prstGeom>
        </p:spPr>
        <p:txBody>
          <a:bodyPr wrap="square">
            <a:spAutoFit/>
          </a:bodyPr>
          <a:lstStyle/>
          <a:p>
            <a:pPr marL="63500" indent="-63500"/>
            <a:r>
              <a:rPr lang="en-US" sz="1400" dirty="0">
                <a:solidFill>
                  <a:schemeClr val="bg1"/>
                </a:solidFill>
              </a:rPr>
              <a:t>With Azure Premium Storage, we envisage that our current virtual machines can scale to handle more than 500 million SQL Server transactions weekly. This will reduce our overall costs, which is key as we scale </a:t>
            </a:r>
            <a:r>
              <a:rPr lang="en-US" sz="1400" dirty="0" smtClean="0">
                <a:solidFill>
                  <a:schemeClr val="bg1"/>
                </a:solidFill>
              </a:rPr>
              <a:t>globally - </a:t>
            </a:r>
            <a:r>
              <a:rPr lang="en-US" sz="1400" i="1" dirty="0">
                <a:solidFill>
                  <a:schemeClr val="bg1"/>
                </a:solidFill>
              </a:rPr>
              <a:t>Philip </a:t>
            </a:r>
            <a:r>
              <a:rPr lang="en-US" sz="1400" i="1" dirty="0" smtClean="0">
                <a:solidFill>
                  <a:schemeClr val="bg1"/>
                </a:solidFill>
              </a:rPr>
              <a:t>Ball </a:t>
            </a:r>
            <a:r>
              <a:rPr lang="en-US" sz="1400" i="1" dirty="0" err="1" smtClean="0">
                <a:solidFill>
                  <a:schemeClr val="bg1"/>
                </a:solidFill>
              </a:rPr>
              <a:t>Serko</a:t>
            </a:r>
            <a:r>
              <a:rPr lang="en-US" sz="1400" i="1" dirty="0" smtClean="0">
                <a:solidFill>
                  <a:schemeClr val="bg1"/>
                </a:solidFill>
              </a:rPr>
              <a:t> Chief </a:t>
            </a:r>
            <a:r>
              <a:rPr lang="en-US" sz="1400" i="1" dirty="0">
                <a:solidFill>
                  <a:schemeClr val="bg1"/>
                </a:solidFill>
              </a:rPr>
              <a:t>Technical Officer</a:t>
            </a:r>
          </a:p>
        </p:txBody>
      </p:sp>
      <p:sp>
        <p:nvSpPr>
          <p:cNvPr id="152" name="Freeform 151"/>
          <p:cNvSpPr>
            <a:spLocks noEditPoints="1"/>
          </p:cNvSpPr>
          <p:nvPr/>
        </p:nvSpPr>
        <p:spPr bwMode="black">
          <a:xfrm>
            <a:off x="457217" y="1907789"/>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153" name="Freeform 152"/>
          <p:cNvSpPr>
            <a:spLocks noEditPoints="1"/>
          </p:cNvSpPr>
          <p:nvPr/>
        </p:nvSpPr>
        <p:spPr bwMode="black">
          <a:xfrm>
            <a:off x="457217" y="2600669"/>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154" name="Freeform 153"/>
          <p:cNvSpPr>
            <a:spLocks noEditPoints="1"/>
          </p:cNvSpPr>
          <p:nvPr/>
        </p:nvSpPr>
        <p:spPr bwMode="black">
          <a:xfrm>
            <a:off x="457217" y="3303822"/>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155" name="Content Placeholder 2"/>
          <p:cNvSpPr txBox="1">
            <a:spLocks/>
          </p:cNvSpPr>
          <p:nvPr/>
        </p:nvSpPr>
        <p:spPr>
          <a:xfrm>
            <a:off x="1070031" y="1863713"/>
            <a:ext cx="3906712" cy="2152963"/>
          </a:xfrm>
          <a:prstGeom prst="rect">
            <a:avLst/>
          </a:prstGeom>
        </p:spPr>
        <p:txBody>
          <a:bodyPr vert="horz" lIns="91440" tIns="45720" rIns="91440" bIns="45720" rtlCol="0" anchor="t">
            <a:norm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marL="0" indent="0">
              <a:spcBef>
                <a:spcPts val="1600"/>
              </a:spcBef>
              <a:buNone/>
            </a:pPr>
            <a:r>
              <a:rPr lang="en-US" sz="1600" dirty="0" smtClean="0">
                <a:solidFill>
                  <a:schemeClr val="tx1"/>
                </a:solidFill>
              </a:rPr>
              <a:t>Premium Storage is an SSD-based storage solution</a:t>
            </a:r>
          </a:p>
          <a:p>
            <a:pPr marL="0" indent="0">
              <a:spcBef>
                <a:spcPts val="1600"/>
              </a:spcBef>
              <a:buNone/>
            </a:pPr>
            <a:r>
              <a:rPr lang="en-US" sz="1600" dirty="0" smtClean="0">
                <a:solidFill>
                  <a:schemeClr val="tx1"/>
                </a:solidFill>
              </a:rPr>
              <a:t>Run high-performance enterprise-grade workloads using Premium Storage</a:t>
            </a:r>
          </a:p>
          <a:p>
            <a:pPr marL="0" indent="0">
              <a:spcBef>
                <a:spcPts val="1600"/>
              </a:spcBef>
              <a:buNone/>
            </a:pPr>
            <a:r>
              <a:rPr lang="en-US" sz="1600" dirty="0" smtClean="0"/>
              <a:t>Premium Storage works with G-series and D-series</a:t>
            </a:r>
          </a:p>
        </p:txBody>
      </p:sp>
      <p:sp>
        <p:nvSpPr>
          <p:cNvPr id="166" name="Freeform 14"/>
          <p:cNvSpPr>
            <a:spLocks/>
          </p:cNvSpPr>
          <p:nvPr/>
        </p:nvSpPr>
        <p:spPr bwMode="auto">
          <a:xfrm>
            <a:off x="6777611" y="5625830"/>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67" name="Freeform 15"/>
          <p:cNvSpPr>
            <a:spLocks/>
          </p:cNvSpPr>
          <p:nvPr/>
        </p:nvSpPr>
        <p:spPr bwMode="auto">
          <a:xfrm>
            <a:off x="6657015" y="5426889"/>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68" name="Freeform 16"/>
          <p:cNvSpPr>
            <a:spLocks/>
          </p:cNvSpPr>
          <p:nvPr/>
        </p:nvSpPr>
        <p:spPr bwMode="auto">
          <a:xfrm>
            <a:off x="6696627" y="5271963"/>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69" name="Freeform 14"/>
          <p:cNvSpPr>
            <a:spLocks/>
          </p:cNvSpPr>
          <p:nvPr/>
        </p:nvSpPr>
        <p:spPr bwMode="auto">
          <a:xfrm>
            <a:off x="7133310" y="5521321"/>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70" name="Freeform 15"/>
          <p:cNvSpPr>
            <a:spLocks/>
          </p:cNvSpPr>
          <p:nvPr/>
        </p:nvSpPr>
        <p:spPr bwMode="auto">
          <a:xfrm>
            <a:off x="7012714" y="5322380"/>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71" name="Freeform 16"/>
          <p:cNvSpPr>
            <a:spLocks/>
          </p:cNvSpPr>
          <p:nvPr/>
        </p:nvSpPr>
        <p:spPr bwMode="auto">
          <a:xfrm>
            <a:off x="7052326" y="5167454"/>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nvGrpSpPr>
          <p:cNvPr id="277" name="Group 276"/>
          <p:cNvGrpSpPr/>
          <p:nvPr/>
        </p:nvGrpSpPr>
        <p:grpSpPr>
          <a:xfrm>
            <a:off x="8319475" y="2947729"/>
            <a:ext cx="330187" cy="390437"/>
            <a:chOff x="5741988" y="5004836"/>
            <a:chExt cx="477838" cy="581025"/>
          </a:xfrm>
          <a:solidFill>
            <a:schemeClr val="bg1"/>
          </a:solidFill>
        </p:grpSpPr>
        <p:sp>
          <p:nvSpPr>
            <p:cNvPr id="278" name="Freeform 5"/>
            <p:cNvSpPr>
              <a:spLocks/>
            </p:cNvSpPr>
            <p:nvPr/>
          </p:nvSpPr>
          <p:spPr bwMode="auto">
            <a:xfrm>
              <a:off x="5741988" y="5087386"/>
              <a:ext cx="477838" cy="182563"/>
            </a:xfrm>
            <a:custGeom>
              <a:avLst/>
              <a:gdLst>
                <a:gd name="T0" fmla="*/ 142 w 283"/>
                <a:gd name="T1" fmla="*/ 36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6"/>
                  </a:moveTo>
                  <a:cubicBezTo>
                    <a:pt x="70" y="36"/>
                    <a:pt x="11" y="20"/>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0"/>
                    <a:pt x="213" y="36"/>
                    <a:pt x="1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9" name="Oval 6"/>
            <p:cNvSpPr>
              <a:spLocks noChangeArrowheads="1"/>
            </p:cNvSpPr>
            <p:nvPr/>
          </p:nvSpPr>
          <p:spPr bwMode="auto">
            <a:xfrm>
              <a:off x="5757863" y="5004836"/>
              <a:ext cx="444500"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0" name="Freeform 7"/>
            <p:cNvSpPr>
              <a:spLocks/>
            </p:cNvSpPr>
            <p:nvPr/>
          </p:nvSpPr>
          <p:spPr bwMode="auto">
            <a:xfrm>
              <a:off x="5741988" y="5244548"/>
              <a:ext cx="477838" cy="182563"/>
            </a:xfrm>
            <a:custGeom>
              <a:avLst/>
              <a:gdLst>
                <a:gd name="T0" fmla="*/ 142 w 283"/>
                <a:gd name="T1" fmla="*/ 37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7"/>
                  </a:moveTo>
                  <a:cubicBezTo>
                    <a:pt x="70" y="37"/>
                    <a:pt x="11" y="21"/>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1" name="Freeform 8"/>
            <p:cNvSpPr>
              <a:spLocks/>
            </p:cNvSpPr>
            <p:nvPr/>
          </p:nvSpPr>
          <p:spPr bwMode="auto">
            <a:xfrm>
              <a:off x="5741988" y="5401711"/>
              <a:ext cx="477838" cy="184150"/>
            </a:xfrm>
            <a:custGeom>
              <a:avLst/>
              <a:gdLst>
                <a:gd name="T0" fmla="*/ 142 w 283"/>
                <a:gd name="T1" fmla="*/ 37 h 109"/>
                <a:gd name="T2" fmla="*/ 2 w 283"/>
                <a:gd name="T3" fmla="*/ 0 h 109"/>
                <a:gd name="T4" fmla="*/ 0 w 283"/>
                <a:gd name="T5" fmla="*/ 6 h 109"/>
                <a:gd name="T6" fmla="*/ 0 w 283"/>
                <a:gd name="T7" fmla="*/ 66 h 109"/>
                <a:gd name="T8" fmla="*/ 142 w 283"/>
                <a:gd name="T9" fmla="*/ 109 h 109"/>
                <a:gd name="T10" fmla="*/ 283 w 283"/>
                <a:gd name="T11" fmla="*/ 66 h 109"/>
                <a:gd name="T12" fmla="*/ 283 w 283"/>
                <a:gd name="T13" fmla="*/ 6 h 109"/>
                <a:gd name="T14" fmla="*/ 282 w 283"/>
                <a:gd name="T15" fmla="*/ 0 h 109"/>
                <a:gd name="T16" fmla="*/ 142 w 283"/>
                <a:gd name="T17"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9">
                  <a:moveTo>
                    <a:pt x="142" y="37"/>
                  </a:moveTo>
                  <a:cubicBezTo>
                    <a:pt x="70" y="37"/>
                    <a:pt x="11" y="21"/>
                    <a:pt x="2" y="0"/>
                  </a:cubicBezTo>
                  <a:cubicBezTo>
                    <a:pt x="1" y="2"/>
                    <a:pt x="0" y="4"/>
                    <a:pt x="0" y="6"/>
                  </a:cubicBezTo>
                  <a:cubicBezTo>
                    <a:pt x="0" y="66"/>
                    <a:pt x="0" y="66"/>
                    <a:pt x="0" y="66"/>
                  </a:cubicBezTo>
                  <a:cubicBezTo>
                    <a:pt x="0" y="89"/>
                    <a:pt x="64" y="109"/>
                    <a:pt x="142" y="109"/>
                  </a:cubicBezTo>
                  <a:cubicBezTo>
                    <a:pt x="220" y="109"/>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2" name="Group 281"/>
          <p:cNvGrpSpPr/>
          <p:nvPr/>
        </p:nvGrpSpPr>
        <p:grpSpPr>
          <a:xfrm>
            <a:off x="8879653" y="2951846"/>
            <a:ext cx="330187" cy="390437"/>
            <a:chOff x="5741988" y="5004836"/>
            <a:chExt cx="477838" cy="581025"/>
          </a:xfrm>
          <a:solidFill>
            <a:schemeClr val="bg1"/>
          </a:solidFill>
        </p:grpSpPr>
        <p:sp>
          <p:nvSpPr>
            <p:cNvPr id="283" name="Freeform 5"/>
            <p:cNvSpPr>
              <a:spLocks/>
            </p:cNvSpPr>
            <p:nvPr/>
          </p:nvSpPr>
          <p:spPr bwMode="auto">
            <a:xfrm>
              <a:off x="5741988" y="5087386"/>
              <a:ext cx="477838" cy="182563"/>
            </a:xfrm>
            <a:custGeom>
              <a:avLst/>
              <a:gdLst>
                <a:gd name="T0" fmla="*/ 142 w 283"/>
                <a:gd name="T1" fmla="*/ 36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6"/>
                  </a:moveTo>
                  <a:cubicBezTo>
                    <a:pt x="70" y="36"/>
                    <a:pt x="11" y="20"/>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0"/>
                    <a:pt x="213" y="36"/>
                    <a:pt x="1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4" name="Oval 6"/>
            <p:cNvSpPr>
              <a:spLocks noChangeArrowheads="1"/>
            </p:cNvSpPr>
            <p:nvPr/>
          </p:nvSpPr>
          <p:spPr bwMode="auto">
            <a:xfrm>
              <a:off x="5757863" y="5004836"/>
              <a:ext cx="444500"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5" name="Freeform 7"/>
            <p:cNvSpPr>
              <a:spLocks/>
            </p:cNvSpPr>
            <p:nvPr/>
          </p:nvSpPr>
          <p:spPr bwMode="auto">
            <a:xfrm>
              <a:off x="5741988" y="5244548"/>
              <a:ext cx="477838" cy="182563"/>
            </a:xfrm>
            <a:custGeom>
              <a:avLst/>
              <a:gdLst>
                <a:gd name="T0" fmla="*/ 142 w 283"/>
                <a:gd name="T1" fmla="*/ 37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7"/>
                  </a:moveTo>
                  <a:cubicBezTo>
                    <a:pt x="70" y="37"/>
                    <a:pt x="11" y="21"/>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6" name="Freeform 8"/>
            <p:cNvSpPr>
              <a:spLocks/>
            </p:cNvSpPr>
            <p:nvPr/>
          </p:nvSpPr>
          <p:spPr bwMode="auto">
            <a:xfrm>
              <a:off x="5741988" y="5401711"/>
              <a:ext cx="477838" cy="184150"/>
            </a:xfrm>
            <a:custGeom>
              <a:avLst/>
              <a:gdLst>
                <a:gd name="T0" fmla="*/ 142 w 283"/>
                <a:gd name="T1" fmla="*/ 37 h 109"/>
                <a:gd name="T2" fmla="*/ 2 w 283"/>
                <a:gd name="T3" fmla="*/ 0 h 109"/>
                <a:gd name="T4" fmla="*/ 0 w 283"/>
                <a:gd name="T5" fmla="*/ 6 h 109"/>
                <a:gd name="T6" fmla="*/ 0 w 283"/>
                <a:gd name="T7" fmla="*/ 66 h 109"/>
                <a:gd name="T8" fmla="*/ 142 w 283"/>
                <a:gd name="T9" fmla="*/ 109 h 109"/>
                <a:gd name="T10" fmla="*/ 283 w 283"/>
                <a:gd name="T11" fmla="*/ 66 h 109"/>
                <a:gd name="T12" fmla="*/ 283 w 283"/>
                <a:gd name="T13" fmla="*/ 6 h 109"/>
                <a:gd name="T14" fmla="*/ 282 w 283"/>
                <a:gd name="T15" fmla="*/ 0 h 109"/>
                <a:gd name="T16" fmla="*/ 142 w 283"/>
                <a:gd name="T17"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9">
                  <a:moveTo>
                    <a:pt x="142" y="37"/>
                  </a:moveTo>
                  <a:cubicBezTo>
                    <a:pt x="70" y="37"/>
                    <a:pt x="11" y="21"/>
                    <a:pt x="2" y="0"/>
                  </a:cubicBezTo>
                  <a:cubicBezTo>
                    <a:pt x="1" y="2"/>
                    <a:pt x="0" y="4"/>
                    <a:pt x="0" y="6"/>
                  </a:cubicBezTo>
                  <a:cubicBezTo>
                    <a:pt x="0" y="66"/>
                    <a:pt x="0" y="66"/>
                    <a:pt x="0" y="66"/>
                  </a:cubicBezTo>
                  <a:cubicBezTo>
                    <a:pt x="0" y="89"/>
                    <a:pt x="64" y="109"/>
                    <a:pt x="142" y="109"/>
                  </a:cubicBezTo>
                  <a:cubicBezTo>
                    <a:pt x="220" y="109"/>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87" name="Group 286"/>
          <p:cNvGrpSpPr/>
          <p:nvPr/>
        </p:nvGrpSpPr>
        <p:grpSpPr>
          <a:xfrm>
            <a:off x="9427468" y="2943606"/>
            <a:ext cx="330187" cy="390437"/>
            <a:chOff x="5741988" y="5004836"/>
            <a:chExt cx="477838" cy="581025"/>
          </a:xfrm>
          <a:solidFill>
            <a:schemeClr val="bg1"/>
          </a:solidFill>
        </p:grpSpPr>
        <p:sp>
          <p:nvSpPr>
            <p:cNvPr id="288" name="Freeform 5"/>
            <p:cNvSpPr>
              <a:spLocks/>
            </p:cNvSpPr>
            <p:nvPr/>
          </p:nvSpPr>
          <p:spPr bwMode="auto">
            <a:xfrm>
              <a:off x="5741988" y="5087386"/>
              <a:ext cx="477838" cy="182563"/>
            </a:xfrm>
            <a:custGeom>
              <a:avLst/>
              <a:gdLst>
                <a:gd name="T0" fmla="*/ 142 w 283"/>
                <a:gd name="T1" fmla="*/ 36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6"/>
                  </a:moveTo>
                  <a:cubicBezTo>
                    <a:pt x="70" y="36"/>
                    <a:pt x="11" y="20"/>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0"/>
                    <a:pt x="213" y="36"/>
                    <a:pt x="142"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9" name="Oval 6"/>
            <p:cNvSpPr>
              <a:spLocks noChangeArrowheads="1"/>
            </p:cNvSpPr>
            <p:nvPr/>
          </p:nvSpPr>
          <p:spPr bwMode="auto">
            <a:xfrm>
              <a:off x="5757863" y="5004836"/>
              <a:ext cx="444500" cy="1079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0" name="Freeform 7"/>
            <p:cNvSpPr>
              <a:spLocks/>
            </p:cNvSpPr>
            <p:nvPr/>
          </p:nvSpPr>
          <p:spPr bwMode="auto">
            <a:xfrm>
              <a:off x="5741988" y="5244548"/>
              <a:ext cx="477838" cy="182563"/>
            </a:xfrm>
            <a:custGeom>
              <a:avLst/>
              <a:gdLst>
                <a:gd name="T0" fmla="*/ 142 w 283"/>
                <a:gd name="T1" fmla="*/ 37 h 108"/>
                <a:gd name="T2" fmla="*/ 2 w 283"/>
                <a:gd name="T3" fmla="*/ 0 h 108"/>
                <a:gd name="T4" fmla="*/ 0 w 283"/>
                <a:gd name="T5" fmla="*/ 6 h 108"/>
                <a:gd name="T6" fmla="*/ 0 w 283"/>
                <a:gd name="T7" fmla="*/ 66 h 108"/>
                <a:gd name="T8" fmla="*/ 142 w 283"/>
                <a:gd name="T9" fmla="*/ 108 h 108"/>
                <a:gd name="T10" fmla="*/ 283 w 283"/>
                <a:gd name="T11" fmla="*/ 66 h 108"/>
                <a:gd name="T12" fmla="*/ 283 w 283"/>
                <a:gd name="T13" fmla="*/ 6 h 108"/>
                <a:gd name="T14" fmla="*/ 282 w 283"/>
                <a:gd name="T15" fmla="*/ 0 h 108"/>
                <a:gd name="T16" fmla="*/ 142 w 283"/>
                <a:gd name="T17" fmla="*/ 3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8">
                  <a:moveTo>
                    <a:pt x="142" y="37"/>
                  </a:moveTo>
                  <a:cubicBezTo>
                    <a:pt x="70" y="37"/>
                    <a:pt x="11" y="21"/>
                    <a:pt x="2" y="0"/>
                  </a:cubicBezTo>
                  <a:cubicBezTo>
                    <a:pt x="1" y="2"/>
                    <a:pt x="0" y="4"/>
                    <a:pt x="0" y="6"/>
                  </a:cubicBezTo>
                  <a:cubicBezTo>
                    <a:pt x="0" y="66"/>
                    <a:pt x="0" y="66"/>
                    <a:pt x="0" y="66"/>
                  </a:cubicBezTo>
                  <a:cubicBezTo>
                    <a:pt x="0" y="89"/>
                    <a:pt x="64" y="108"/>
                    <a:pt x="142" y="108"/>
                  </a:cubicBezTo>
                  <a:cubicBezTo>
                    <a:pt x="220" y="108"/>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1" name="Freeform 8"/>
            <p:cNvSpPr>
              <a:spLocks/>
            </p:cNvSpPr>
            <p:nvPr/>
          </p:nvSpPr>
          <p:spPr bwMode="auto">
            <a:xfrm>
              <a:off x="5741988" y="5401711"/>
              <a:ext cx="477838" cy="184150"/>
            </a:xfrm>
            <a:custGeom>
              <a:avLst/>
              <a:gdLst>
                <a:gd name="T0" fmla="*/ 142 w 283"/>
                <a:gd name="T1" fmla="*/ 37 h 109"/>
                <a:gd name="T2" fmla="*/ 2 w 283"/>
                <a:gd name="T3" fmla="*/ 0 h 109"/>
                <a:gd name="T4" fmla="*/ 0 w 283"/>
                <a:gd name="T5" fmla="*/ 6 h 109"/>
                <a:gd name="T6" fmla="*/ 0 w 283"/>
                <a:gd name="T7" fmla="*/ 66 h 109"/>
                <a:gd name="T8" fmla="*/ 142 w 283"/>
                <a:gd name="T9" fmla="*/ 109 h 109"/>
                <a:gd name="T10" fmla="*/ 283 w 283"/>
                <a:gd name="T11" fmla="*/ 66 h 109"/>
                <a:gd name="T12" fmla="*/ 283 w 283"/>
                <a:gd name="T13" fmla="*/ 6 h 109"/>
                <a:gd name="T14" fmla="*/ 282 w 283"/>
                <a:gd name="T15" fmla="*/ 0 h 109"/>
                <a:gd name="T16" fmla="*/ 142 w 283"/>
                <a:gd name="T17" fmla="*/ 37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3" h="109">
                  <a:moveTo>
                    <a:pt x="142" y="37"/>
                  </a:moveTo>
                  <a:cubicBezTo>
                    <a:pt x="70" y="37"/>
                    <a:pt x="11" y="21"/>
                    <a:pt x="2" y="0"/>
                  </a:cubicBezTo>
                  <a:cubicBezTo>
                    <a:pt x="1" y="2"/>
                    <a:pt x="0" y="4"/>
                    <a:pt x="0" y="6"/>
                  </a:cubicBezTo>
                  <a:cubicBezTo>
                    <a:pt x="0" y="66"/>
                    <a:pt x="0" y="66"/>
                    <a:pt x="0" y="66"/>
                  </a:cubicBezTo>
                  <a:cubicBezTo>
                    <a:pt x="0" y="89"/>
                    <a:pt x="64" y="109"/>
                    <a:pt x="142" y="109"/>
                  </a:cubicBezTo>
                  <a:cubicBezTo>
                    <a:pt x="220" y="109"/>
                    <a:pt x="283" y="89"/>
                    <a:pt x="283" y="66"/>
                  </a:cubicBezTo>
                  <a:cubicBezTo>
                    <a:pt x="283" y="6"/>
                    <a:pt x="283" y="6"/>
                    <a:pt x="283" y="6"/>
                  </a:cubicBezTo>
                  <a:cubicBezTo>
                    <a:pt x="283" y="4"/>
                    <a:pt x="282" y="2"/>
                    <a:pt x="282" y="0"/>
                  </a:cubicBezTo>
                  <a:cubicBezTo>
                    <a:pt x="272" y="21"/>
                    <a:pt x="213" y="37"/>
                    <a:pt x="142"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92" name="Group 291"/>
          <p:cNvGrpSpPr/>
          <p:nvPr/>
        </p:nvGrpSpPr>
        <p:grpSpPr>
          <a:xfrm>
            <a:off x="8477640" y="2588212"/>
            <a:ext cx="1113584" cy="335898"/>
            <a:chOff x="7303145" y="4914137"/>
            <a:chExt cx="1113584" cy="637676"/>
          </a:xfrm>
        </p:grpSpPr>
        <p:cxnSp>
          <p:nvCxnSpPr>
            <p:cNvPr id="293" name="Straight Connector 292"/>
            <p:cNvCxnSpPr/>
            <p:nvPr/>
          </p:nvCxnSpPr>
          <p:spPr>
            <a:xfrm flipH="1">
              <a:off x="7841617" y="4930438"/>
              <a:ext cx="0" cy="621324"/>
            </a:xfrm>
            <a:prstGeom prst="line">
              <a:avLst/>
            </a:prstGeom>
            <a:ln w="28575">
              <a:solidFill>
                <a:schemeClr val="bg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flipH="1">
              <a:off x="8416729" y="4930489"/>
              <a:ext cx="0" cy="621324"/>
            </a:xfrm>
            <a:prstGeom prst="line">
              <a:avLst/>
            </a:prstGeom>
            <a:ln w="28575">
              <a:solidFill>
                <a:schemeClr val="bg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flipH="1">
              <a:off x="7303145" y="4914137"/>
              <a:ext cx="0" cy="621324"/>
            </a:xfrm>
            <a:prstGeom prst="line">
              <a:avLst/>
            </a:prstGeom>
            <a:ln w="28575">
              <a:solidFill>
                <a:schemeClr val="bg1"/>
              </a:solidFill>
              <a:prstDash val="sysDash"/>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grpSp>
      <p:sp>
        <p:nvSpPr>
          <p:cNvPr id="115" name="Freeform 114"/>
          <p:cNvSpPr>
            <a:spLocks/>
          </p:cNvSpPr>
          <p:nvPr/>
        </p:nvSpPr>
        <p:spPr bwMode="auto">
          <a:xfrm flipH="1">
            <a:off x="6728117" y="1753048"/>
            <a:ext cx="1315051" cy="864040"/>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116" name="Rectangle 115"/>
          <p:cNvSpPr/>
          <p:nvPr/>
        </p:nvSpPr>
        <p:spPr bwMode="auto">
          <a:xfrm>
            <a:off x="6968163" y="1968591"/>
            <a:ext cx="915301" cy="36337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200" kern="0" dirty="0" smtClean="0">
                <a:gradFill>
                  <a:gsLst>
                    <a:gs pos="0">
                      <a:srgbClr val="FFFFFF"/>
                    </a:gs>
                    <a:gs pos="100000">
                      <a:srgbClr val="FFFFFF"/>
                    </a:gs>
                  </a:gsLst>
                  <a:lin ang="5400000" scaled="0"/>
                </a:gradFill>
                <a:ea typeface="Segoe UI" pitchFamily="34" charset="0"/>
                <a:cs typeface="Segoe UI" pitchFamily="34" charset="0"/>
              </a:rPr>
              <a:t>Disk &amp; Premium </a:t>
            </a:r>
            <a:r>
              <a:rPr lang="en-US" sz="1200" kern="0" dirty="0">
                <a:gradFill>
                  <a:gsLst>
                    <a:gs pos="0">
                      <a:srgbClr val="FFFFFF"/>
                    </a:gs>
                    <a:gs pos="100000">
                      <a:srgbClr val="FFFFFF"/>
                    </a:gs>
                  </a:gsLst>
                  <a:lin ang="5400000" scaled="0"/>
                </a:gradFill>
                <a:ea typeface="Segoe UI" pitchFamily="34" charset="0"/>
                <a:cs typeface="Segoe UI" pitchFamily="34" charset="0"/>
              </a:rPr>
              <a:t>Storage</a:t>
            </a:r>
          </a:p>
        </p:txBody>
      </p:sp>
      <p:pic>
        <p:nvPicPr>
          <p:cNvPr id="117" name="Picture 116" descr="Storage blob.png"/>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6869213" y="2151005"/>
            <a:ext cx="399982" cy="399984"/>
          </a:xfrm>
          <a:prstGeom prst="rect">
            <a:avLst/>
          </a:prstGeom>
          <a:noFill/>
        </p:spPr>
      </p:pic>
      <p:pic>
        <p:nvPicPr>
          <p:cNvPr id="2050" name="Picture 2" descr="https://www.incharge.com.au/Serko_Logo_Horizontal_Colour.png"/>
          <p:cNvPicPr>
            <a:picLocks noChangeAspect="1" noChangeArrowheads="1"/>
          </p:cNvPicPr>
          <p:nvPr/>
        </p:nvPicPr>
        <p:blipFill rotWithShape="1">
          <a:blip r:embed="rId6">
            <a:extLst>
              <a:ext uri="{28A0092B-C50C-407E-A947-70E740481C1C}">
                <a14:useLocalDpi xmlns:a14="http://schemas.microsoft.com/office/drawing/2010/main" val="0"/>
              </a:ext>
            </a:extLst>
          </a:blip>
          <a:srcRect l="31795"/>
          <a:stretch/>
        </p:blipFill>
        <p:spPr bwMode="auto">
          <a:xfrm>
            <a:off x="274320" y="6380761"/>
            <a:ext cx="940946" cy="359626"/>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364074" y="4262722"/>
            <a:ext cx="3177138" cy="307777"/>
          </a:xfrm>
          <a:prstGeom prst="rect">
            <a:avLst/>
          </a:prstGeom>
        </p:spPr>
        <p:txBody>
          <a:bodyPr wrap="square">
            <a:spAutoFit/>
          </a:bodyPr>
          <a:lstStyle/>
          <a:p>
            <a:r>
              <a:rPr lang="en-US" sz="1400" dirty="0" smtClean="0">
                <a:solidFill>
                  <a:schemeClr val="accent1"/>
                </a:solidFill>
                <a:latin typeface="Segoe UI Semilight" panose="020B0402040204020203" pitchFamily="34" charset="0"/>
                <a:cs typeface="Segoe UI Semilight" panose="020B0402040204020203" pitchFamily="34" charset="0"/>
              </a:rPr>
              <a:t>Industry-leading performance</a:t>
            </a:r>
            <a:endParaRPr lang="en-US" sz="1400" dirty="0">
              <a:solidFill>
                <a:schemeClr val="accent1"/>
              </a:solidFill>
            </a:endParaRPr>
          </a:p>
        </p:txBody>
      </p:sp>
      <p:sp>
        <p:nvSpPr>
          <p:cNvPr id="9" name="Left-Right Arrow 8"/>
          <p:cNvSpPr/>
          <p:nvPr/>
        </p:nvSpPr>
        <p:spPr bwMode="auto">
          <a:xfrm>
            <a:off x="6327989" y="3648497"/>
            <a:ext cx="5714714" cy="1092033"/>
          </a:xfrm>
          <a:prstGeom prst="leftRightArrow">
            <a:avLst>
              <a:gd name="adj1" fmla="val 59969"/>
              <a:gd name="adj2" fmla="val 35047"/>
            </a:avLst>
          </a:prstGeom>
          <a:solidFill>
            <a:schemeClr val="tx2">
              <a:alpha val="56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accent1">
                  <a:lumMod val="75000"/>
                </a:schemeClr>
              </a:solidFill>
              <a:ea typeface="Segoe UI" pitchFamily="34" charset="0"/>
              <a:cs typeface="Segoe UI" pitchFamily="34" charset="0"/>
            </a:endParaRPr>
          </a:p>
        </p:txBody>
      </p:sp>
      <p:sp>
        <p:nvSpPr>
          <p:cNvPr id="301" name="Oval 300"/>
          <p:cNvSpPr/>
          <p:nvPr/>
        </p:nvSpPr>
        <p:spPr bwMode="auto">
          <a:xfrm>
            <a:off x="6494688" y="3863291"/>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SQL Server</a:t>
            </a:r>
            <a:endParaRPr lang="en-US" sz="1000" dirty="0">
              <a:solidFill>
                <a:schemeClr val="accent1">
                  <a:lumMod val="75000"/>
                </a:schemeClr>
              </a:solidFill>
              <a:ea typeface="Segoe UI" pitchFamily="34" charset="0"/>
              <a:cs typeface="Segoe UI" pitchFamily="34" charset="0"/>
            </a:endParaRPr>
          </a:p>
        </p:txBody>
      </p:sp>
      <p:sp>
        <p:nvSpPr>
          <p:cNvPr id="91" name="TextBox 90"/>
          <p:cNvSpPr txBox="1"/>
          <p:nvPr/>
        </p:nvSpPr>
        <p:spPr>
          <a:xfrm>
            <a:off x="8546405" y="3414844"/>
            <a:ext cx="1085093" cy="175529"/>
          </a:xfrm>
          <a:prstGeom prst="rect">
            <a:avLst/>
          </a:prstGeom>
          <a:noFill/>
          <a:ln w="19050">
            <a:noFill/>
          </a:ln>
        </p:spPr>
        <p:txBody>
          <a:bodyPr wrap="none" lIns="0" tIns="27971" rIns="0" bIns="0" rtlCol="0">
            <a:noAutofit/>
          </a:bodyPr>
          <a:lstStyle/>
          <a:p>
            <a:pPr algn="ctr" defTabSz="932317" eaLnBrk="0" fontAlgn="base" hangingPunct="0">
              <a:lnSpc>
                <a:spcPts val="816"/>
              </a:lnSpc>
              <a:spcBef>
                <a:spcPct val="0"/>
              </a:spcBef>
              <a:spcAft>
                <a:spcPct val="0"/>
              </a:spcAft>
            </a:pPr>
            <a:r>
              <a:rPr lang="en-US" sz="1000" dirty="0" smtClean="0">
                <a:solidFill>
                  <a:schemeClr val="bg1"/>
                </a:solidFill>
                <a:latin typeface="Segoe UI" panose="020B0502040204020203" pitchFamily="34" charset="0"/>
                <a:ea typeface="Arial Unicode MS" panose="020B0604020202020204" pitchFamily="34" charset="-128"/>
                <a:cs typeface="Segoe UI" panose="020B0502040204020203" pitchFamily="34" charset="0"/>
              </a:rPr>
              <a:t>Premium Storage</a:t>
            </a:r>
            <a:r>
              <a:rPr lang="en-US" sz="1000" b="1" dirty="0" smtClean="0">
                <a:solidFill>
                  <a:schemeClr val="bg1"/>
                </a:solidFill>
                <a:latin typeface="Segoe UI" panose="020B0502040204020203" pitchFamily="34" charset="0"/>
                <a:ea typeface="Arial Unicode MS" panose="020B0604020202020204" pitchFamily="34" charset="-128"/>
                <a:cs typeface="Segoe UI" panose="020B0502040204020203" pitchFamily="34" charset="0"/>
              </a:rPr>
              <a:t> (SSD)</a:t>
            </a:r>
            <a:endParaRPr lang="en-US" sz="1000" b="1" dirty="0">
              <a:solidFill>
                <a:schemeClr val="bg1"/>
              </a:solidFill>
              <a:latin typeface="Segoe UI" panose="020B0502040204020203" pitchFamily="34" charset="0"/>
              <a:ea typeface="Arial Unicode MS" panose="020B0604020202020204" pitchFamily="34" charset="-128"/>
              <a:cs typeface="Segoe UI" panose="020B0502040204020203" pitchFamily="34" charset="0"/>
            </a:endParaRPr>
          </a:p>
        </p:txBody>
      </p:sp>
      <p:sp>
        <p:nvSpPr>
          <p:cNvPr id="300" name="Oval 299"/>
          <p:cNvSpPr/>
          <p:nvPr/>
        </p:nvSpPr>
        <p:spPr bwMode="auto">
          <a:xfrm>
            <a:off x="7112694" y="3868468"/>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Exchange Server</a:t>
            </a:r>
            <a:endParaRPr lang="en-US" sz="1000" dirty="0">
              <a:solidFill>
                <a:schemeClr val="accent1">
                  <a:lumMod val="75000"/>
                </a:schemeClr>
              </a:solidFill>
              <a:ea typeface="Segoe UI" pitchFamily="34" charset="0"/>
              <a:cs typeface="Segoe UI" pitchFamily="34" charset="0"/>
            </a:endParaRPr>
          </a:p>
        </p:txBody>
      </p:sp>
      <p:sp>
        <p:nvSpPr>
          <p:cNvPr id="302" name="Oval 301"/>
          <p:cNvSpPr/>
          <p:nvPr/>
        </p:nvSpPr>
        <p:spPr bwMode="auto">
          <a:xfrm>
            <a:off x="7761759" y="3862779"/>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Oracle</a:t>
            </a:r>
            <a:endParaRPr lang="en-US" sz="1000" dirty="0">
              <a:solidFill>
                <a:schemeClr val="accent1">
                  <a:lumMod val="75000"/>
                </a:schemeClr>
              </a:solidFill>
              <a:ea typeface="Segoe UI" pitchFamily="34" charset="0"/>
              <a:cs typeface="Segoe UI" pitchFamily="34" charset="0"/>
            </a:endParaRPr>
          </a:p>
        </p:txBody>
      </p:sp>
      <p:sp>
        <p:nvSpPr>
          <p:cNvPr id="303" name="Oval 302"/>
          <p:cNvSpPr/>
          <p:nvPr/>
        </p:nvSpPr>
        <p:spPr bwMode="auto">
          <a:xfrm>
            <a:off x="8406371" y="3866895"/>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SAP</a:t>
            </a:r>
          </a:p>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Suite</a:t>
            </a:r>
            <a:endParaRPr lang="en-US" sz="1000" dirty="0">
              <a:solidFill>
                <a:schemeClr val="accent1">
                  <a:lumMod val="75000"/>
                </a:schemeClr>
              </a:solidFill>
              <a:ea typeface="Segoe UI" pitchFamily="34" charset="0"/>
              <a:cs typeface="Segoe UI" pitchFamily="34" charset="0"/>
            </a:endParaRPr>
          </a:p>
        </p:txBody>
      </p:sp>
      <p:sp>
        <p:nvSpPr>
          <p:cNvPr id="304" name="Oval 303"/>
          <p:cNvSpPr/>
          <p:nvPr/>
        </p:nvSpPr>
        <p:spPr bwMode="auto">
          <a:xfrm>
            <a:off x="9024354" y="3864115"/>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Share-Point</a:t>
            </a:r>
            <a:endParaRPr lang="en-US" sz="1000" dirty="0">
              <a:solidFill>
                <a:schemeClr val="accent1">
                  <a:lumMod val="75000"/>
                </a:schemeClr>
              </a:solidFill>
              <a:ea typeface="Segoe UI" pitchFamily="34" charset="0"/>
              <a:cs typeface="Segoe UI" pitchFamily="34" charset="0"/>
            </a:endParaRPr>
          </a:p>
        </p:txBody>
      </p:sp>
      <p:sp>
        <p:nvSpPr>
          <p:cNvPr id="305" name="Oval 304"/>
          <p:cNvSpPr/>
          <p:nvPr/>
        </p:nvSpPr>
        <p:spPr bwMode="auto">
          <a:xfrm>
            <a:off x="9745822" y="3870927"/>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Dynamics CRM</a:t>
            </a:r>
            <a:endParaRPr lang="en-US" sz="1000" dirty="0">
              <a:solidFill>
                <a:schemeClr val="accent1">
                  <a:lumMod val="75000"/>
                </a:schemeClr>
              </a:solidFill>
              <a:ea typeface="Segoe UI" pitchFamily="34" charset="0"/>
              <a:cs typeface="Segoe UI" pitchFamily="34" charset="0"/>
            </a:endParaRPr>
          </a:p>
        </p:txBody>
      </p:sp>
      <p:sp>
        <p:nvSpPr>
          <p:cNvPr id="306" name="Oval 305"/>
          <p:cNvSpPr/>
          <p:nvPr/>
        </p:nvSpPr>
        <p:spPr bwMode="auto">
          <a:xfrm>
            <a:off x="10423368" y="3874731"/>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Cassandra</a:t>
            </a:r>
            <a:endParaRPr lang="en-US" sz="1000" dirty="0">
              <a:solidFill>
                <a:schemeClr val="accent1">
                  <a:lumMod val="75000"/>
                </a:schemeClr>
              </a:solidFill>
              <a:ea typeface="Segoe UI" pitchFamily="34" charset="0"/>
              <a:cs typeface="Segoe UI" pitchFamily="34" charset="0"/>
            </a:endParaRPr>
          </a:p>
        </p:txBody>
      </p:sp>
      <p:sp>
        <p:nvSpPr>
          <p:cNvPr id="307" name="Oval 306"/>
          <p:cNvSpPr/>
          <p:nvPr/>
        </p:nvSpPr>
        <p:spPr bwMode="auto">
          <a:xfrm>
            <a:off x="11110839" y="3876357"/>
            <a:ext cx="811439" cy="811439"/>
          </a:xfrm>
          <a:prstGeom prst="ellipse">
            <a:avLst/>
          </a:prstGeom>
          <a:noFill/>
          <a:ln w="190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000" dirty="0" smtClean="0">
                <a:solidFill>
                  <a:schemeClr val="accent1">
                    <a:lumMod val="75000"/>
                  </a:schemeClr>
                </a:solidFill>
                <a:ea typeface="Segoe UI" pitchFamily="34" charset="0"/>
                <a:cs typeface="Segoe UI" pitchFamily="34" charset="0"/>
              </a:rPr>
              <a:t>Dynamics AX</a:t>
            </a:r>
            <a:endParaRPr lang="en-US" sz="1000" dirty="0">
              <a:solidFill>
                <a:schemeClr val="accent1">
                  <a:lumMod val="75000"/>
                </a:schemeClr>
              </a:solidFill>
              <a:ea typeface="Segoe UI" pitchFamily="34" charset="0"/>
              <a:cs typeface="Segoe UI" pitchFamily="34" charset="0"/>
            </a:endParaRPr>
          </a:p>
        </p:txBody>
      </p:sp>
      <p:sp>
        <p:nvSpPr>
          <p:cNvPr id="8" name="Rectangle 7"/>
          <p:cNvSpPr/>
          <p:nvPr/>
        </p:nvSpPr>
        <p:spPr>
          <a:xfrm>
            <a:off x="8230408" y="3826758"/>
            <a:ext cx="2002664" cy="286232"/>
          </a:xfrm>
          <a:prstGeom prst="rect">
            <a:avLst/>
          </a:prstGeom>
        </p:spPr>
        <p:txBody>
          <a:bodyPr wrap="none">
            <a:spAutoFit/>
          </a:bodyPr>
          <a:lstStyle/>
          <a:p>
            <a:pPr algn="ctr" defTabSz="932472" fontAlgn="base">
              <a:lnSpc>
                <a:spcPct val="90000"/>
              </a:lnSpc>
              <a:spcBef>
                <a:spcPct val="0"/>
              </a:spcBef>
              <a:spcAft>
                <a:spcPct val="0"/>
              </a:spcAft>
            </a:pPr>
            <a:r>
              <a:rPr lang="en-US" sz="1400" dirty="0">
                <a:solidFill>
                  <a:schemeClr val="bg1"/>
                </a:solidFill>
                <a:ea typeface="Segoe UI" pitchFamily="34" charset="0"/>
                <a:cs typeface="Segoe UI" pitchFamily="34" charset="0"/>
              </a:rPr>
              <a:t>Enterprise Applications</a:t>
            </a:r>
          </a:p>
        </p:txBody>
      </p:sp>
      <p:sp>
        <p:nvSpPr>
          <p:cNvPr id="119" name="Rectangle 118"/>
          <p:cNvSpPr/>
          <p:nvPr/>
        </p:nvSpPr>
        <p:spPr>
          <a:xfrm>
            <a:off x="3722299" y="4798559"/>
            <a:ext cx="1061509" cy="830997"/>
          </a:xfrm>
          <a:prstGeom prst="rect">
            <a:avLst/>
          </a:prstGeom>
        </p:spPr>
        <p:txBody>
          <a:bodyPr wrap="none">
            <a:spAutoFit/>
          </a:bodyPr>
          <a:lstStyle/>
          <a:p>
            <a:r>
              <a:rPr lang="en-US" sz="2400" dirty="0" smtClean="0">
                <a:solidFill>
                  <a:schemeClr val="accent3"/>
                </a:solidFill>
                <a:latin typeface="Segoe UI Semilight" panose="020B0402040204020203" pitchFamily="34" charset="0"/>
                <a:cs typeface="Segoe UI Semilight" panose="020B0402040204020203" pitchFamily="34" charset="0"/>
              </a:rPr>
              <a:t>80,000</a:t>
            </a:r>
          </a:p>
          <a:p>
            <a:r>
              <a:rPr lang="en-US" sz="2400" dirty="0" smtClean="0">
                <a:solidFill>
                  <a:schemeClr val="accent3"/>
                </a:solidFill>
                <a:latin typeface="Segoe UI Semilight" panose="020B0402040204020203" pitchFamily="34" charset="0"/>
                <a:cs typeface="Segoe UI Semilight" panose="020B0402040204020203" pitchFamily="34" charset="0"/>
              </a:rPr>
              <a:t>IOPS</a:t>
            </a:r>
            <a:endParaRPr lang="en-US" sz="2400" dirty="0">
              <a:solidFill>
                <a:schemeClr val="accent3"/>
              </a:solidFill>
              <a:latin typeface="Segoe UI Semilight" panose="020B0402040204020203" pitchFamily="34" charset="0"/>
              <a:cs typeface="Segoe UI Semilight" panose="020B0402040204020203" pitchFamily="34" charset="0"/>
            </a:endParaRPr>
          </a:p>
        </p:txBody>
      </p:sp>
      <p:sp>
        <p:nvSpPr>
          <p:cNvPr id="126" name="Rectangle 125"/>
          <p:cNvSpPr/>
          <p:nvPr/>
        </p:nvSpPr>
        <p:spPr>
          <a:xfrm>
            <a:off x="1977066" y="4959583"/>
            <a:ext cx="1354858" cy="461665"/>
          </a:xfrm>
          <a:prstGeom prst="rect">
            <a:avLst/>
          </a:prstGeom>
        </p:spPr>
        <p:txBody>
          <a:bodyPr wrap="none">
            <a:spAutoFit/>
          </a:bodyPr>
          <a:lstStyle/>
          <a:p>
            <a:r>
              <a:rPr lang="en-US" sz="2400" dirty="0" smtClean="0">
                <a:solidFill>
                  <a:schemeClr val="accent3"/>
                </a:solidFill>
                <a:latin typeface="Segoe UI Semilight" panose="020B0402040204020203" pitchFamily="34" charset="0"/>
                <a:cs typeface="Segoe UI Semilight" panose="020B0402040204020203" pitchFamily="34" charset="0"/>
              </a:rPr>
              <a:t>2000 MB</a:t>
            </a:r>
            <a:endParaRPr lang="en-US" sz="1400" dirty="0">
              <a:solidFill>
                <a:schemeClr val="accent3"/>
              </a:solidFill>
            </a:endParaRPr>
          </a:p>
        </p:txBody>
      </p:sp>
      <p:sp>
        <p:nvSpPr>
          <p:cNvPr id="127" name="Rectangle 126"/>
          <p:cNvSpPr/>
          <p:nvPr/>
        </p:nvSpPr>
        <p:spPr>
          <a:xfrm>
            <a:off x="2007496" y="5315432"/>
            <a:ext cx="958917" cy="276999"/>
          </a:xfrm>
          <a:prstGeom prst="rect">
            <a:avLst/>
          </a:prstGeom>
        </p:spPr>
        <p:txBody>
          <a:bodyPr wrap="none">
            <a:spAutoFit/>
          </a:bodyPr>
          <a:lstStyle/>
          <a:p>
            <a:r>
              <a:rPr lang="en-US" sz="1200" dirty="0">
                <a:solidFill>
                  <a:schemeClr val="accent3"/>
                </a:solidFill>
                <a:latin typeface="Segoe UI Semilight" panose="020B0402040204020203" pitchFamily="34" charset="0"/>
                <a:cs typeface="Segoe UI Semilight" panose="020B0402040204020203" pitchFamily="34" charset="0"/>
              </a:rPr>
              <a:t>per second </a:t>
            </a:r>
            <a:endParaRPr lang="en-US" sz="1200" dirty="0">
              <a:solidFill>
                <a:schemeClr val="accent3"/>
              </a:solidFill>
            </a:endParaRPr>
          </a:p>
        </p:txBody>
      </p:sp>
      <p:sp>
        <p:nvSpPr>
          <p:cNvPr id="128" name="Rectangle 127"/>
          <p:cNvSpPr/>
          <p:nvPr/>
        </p:nvSpPr>
        <p:spPr>
          <a:xfrm>
            <a:off x="525844" y="4943398"/>
            <a:ext cx="930063" cy="461665"/>
          </a:xfrm>
          <a:prstGeom prst="rect">
            <a:avLst/>
          </a:prstGeom>
        </p:spPr>
        <p:txBody>
          <a:bodyPr wrap="none">
            <a:spAutoFit/>
          </a:bodyPr>
          <a:lstStyle/>
          <a:p>
            <a:r>
              <a:rPr lang="en-US" sz="2400" dirty="0" smtClean="0">
                <a:solidFill>
                  <a:schemeClr val="accent3"/>
                </a:solidFill>
                <a:latin typeface="Segoe UI Semilight" panose="020B0402040204020203" pitchFamily="34" charset="0"/>
                <a:cs typeface="Segoe UI Semilight" panose="020B0402040204020203" pitchFamily="34" charset="0"/>
              </a:rPr>
              <a:t>64 TB</a:t>
            </a:r>
            <a:endParaRPr lang="en-US" sz="1400" dirty="0">
              <a:solidFill>
                <a:schemeClr val="accent3"/>
              </a:solidFill>
            </a:endParaRPr>
          </a:p>
        </p:txBody>
      </p:sp>
      <p:sp>
        <p:nvSpPr>
          <p:cNvPr id="129" name="Rectangle 128"/>
          <p:cNvSpPr/>
          <p:nvPr/>
        </p:nvSpPr>
        <p:spPr>
          <a:xfrm>
            <a:off x="564711" y="5293661"/>
            <a:ext cx="718017" cy="276999"/>
          </a:xfrm>
          <a:prstGeom prst="rect">
            <a:avLst/>
          </a:prstGeom>
        </p:spPr>
        <p:txBody>
          <a:bodyPr wrap="none">
            <a:spAutoFit/>
          </a:bodyPr>
          <a:lstStyle/>
          <a:p>
            <a:r>
              <a:rPr lang="en-US" sz="1200" dirty="0" smtClean="0">
                <a:solidFill>
                  <a:schemeClr val="accent3"/>
                </a:solidFill>
                <a:latin typeface="Segoe UI Semilight" panose="020B0402040204020203" pitchFamily="34" charset="0"/>
                <a:cs typeface="Segoe UI Semilight" panose="020B0402040204020203" pitchFamily="34" charset="0"/>
              </a:rPr>
              <a:t>capacity</a:t>
            </a:r>
            <a:endParaRPr lang="en-US" sz="1200" dirty="0">
              <a:solidFill>
                <a:schemeClr val="accent3"/>
              </a:solidFill>
            </a:endParaRPr>
          </a:p>
        </p:txBody>
      </p:sp>
      <p:sp>
        <p:nvSpPr>
          <p:cNvPr id="132" name="Rectangle 131"/>
          <p:cNvSpPr/>
          <p:nvPr/>
        </p:nvSpPr>
        <p:spPr>
          <a:xfrm>
            <a:off x="3727461" y="5502754"/>
            <a:ext cx="673582" cy="276999"/>
          </a:xfrm>
          <a:prstGeom prst="rect">
            <a:avLst/>
          </a:prstGeom>
        </p:spPr>
        <p:txBody>
          <a:bodyPr wrap="none">
            <a:spAutoFit/>
          </a:bodyPr>
          <a:lstStyle/>
          <a:p>
            <a:r>
              <a:rPr lang="en-US" sz="1200" dirty="0">
                <a:solidFill>
                  <a:schemeClr val="accent3"/>
                </a:solidFill>
                <a:latin typeface="Segoe UI Semilight" panose="020B0402040204020203" pitchFamily="34" charset="0"/>
                <a:cs typeface="Segoe UI Semilight" panose="020B0402040204020203" pitchFamily="34" charset="0"/>
              </a:rPr>
              <a:t>per </a:t>
            </a:r>
            <a:r>
              <a:rPr lang="en-US" sz="1200" dirty="0" smtClean="0">
                <a:solidFill>
                  <a:schemeClr val="accent3"/>
                </a:solidFill>
                <a:latin typeface="Segoe UI Semilight" panose="020B0402040204020203" pitchFamily="34" charset="0"/>
                <a:cs typeface="Segoe UI Semilight" panose="020B0402040204020203" pitchFamily="34" charset="0"/>
              </a:rPr>
              <a:t>VM</a:t>
            </a:r>
            <a:endParaRPr lang="en-US" sz="1200" dirty="0">
              <a:solidFill>
                <a:schemeClr val="accent3"/>
              </a:solidFill>
            </a:endParaRPr>
          </a:p>
        </p:txBody>
      </p:sp>
    </p:spTree>
    <p:extLst>
      <p:ext uri="{BB962C8B-B14F-4D97-AF65-F5344CB8AC3E}">
        <p14:creationId xmlns:p14="http://schemas.microsoft.com/office/powerpoint/2010/main" val="4247452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250"/>
                                  </p:stCondLst>
                                  <p:childTnLst>
                                    <p:set>
                                      <p:cBhvr>
                                        <p:cTn id="6" dur="1" fill="hold">
                                          <p:stCondLst>
                                            <p:cond delay="0"/>
                                          </p:stCondLst>
                                        </p:cTn>
                                        <p:tgtEl>
                                          <p:spTgt spid="136"/>
                                        </p:tgtEl>
                                        <p:attrNameLst>
                                          <p:attrName>style.visibility</p:attrName>
                                        </p:attrNameLst>
                                      </p:cBhvr>
                                      <p:to>
                                        <p:strVal val="visible"/>
                                      </p:to>
                                    </p:set>
                                    <p:animEffect transition="in" filter="wipe(down)">
                                      <p:cBhvr>
                                        <p:cTn id="7" dur="500"/>
                                        <p:tgtEl>
                                          <p:spTgt spid="1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 name="Freeform 11"/>
          <p:cNvSpPr>
            <a:spLocks/>
          </p:cNvSpPr>
          <p:nvPr/>
        </p:nvSpPr>
        <p:spPr bwMode="auto">
          <a:xfrm>
            <a:off x="3998782" y="5585675"/>
            <a:ext cx="3657770" cy="640925"/>
          </a:xfrm>
          <a:custGeom>
            <a:avLst/>
            <a:gdLst>
              <a:gd name="T0" fmla="*/ 408 w 661"/>
              <a:gd name="T1" fmla="*/ 25 h 155"/>
              <a:gd name="T2" fmla="*/ 408 w 661"/>
              <a:gd name="T3" fmla="*/ 25 h 155"/>
              <a:gd name="T4" fmla="*/ 0 w 661"/>
              <a:gd name="T5" fmla="*/ 155 h 155"/>
              <a:gd name="T6" fmla="*/ 234 w 661"/>
              <a:gd name="T7" fmla="*/ 155 h 155"/>
              <a:gd name="T8" fmla="*/ 661 w 661"/>
              <a:gd name="T9" fmla="*/ 155 h 155"/>
              <a:gd name="T10" fmla="*/ 408 w 661"/>
              <a:gd name="T11" fmla="*/ 25 h 155"/>
            </a:gdLst>
            <a:ahLst/>
            <a:cxnLst>
              <a:cxn ang="0">
                <a:pos x="T0" y="T1"/>
              </a:cxn>
              <a:cxn ang="0">
                <a:pos x="T2" y="T3"/>
              </a:cxn>
              <a:cxn ang="0">
                <a:pos x="T4" y="T5"/>
              </a:cxn>
              <a:cxn ang="0">
                <a:pos x="T6" y="T7"/>
              </a:cxn>
              <a:cxn ang="0">
                <a:pos x="T8" y="T9"/>
              </a:cxn>
              <a:cxn ang="0">
                <a:pos x="T10" y="T11"/>
              </a:cxn>
            </a:cxnLst>
            <a:rect l="0" t="0" r="r" b="b"/>
            <a:pathLst>
              <a:path w="661" h="155">
                <a:moveTo>
                  <a:pt x="408" y="25"/>
                </a:moveTo>
                <a:cubicBezTo>
                  <a:pt x="408" y="25"/>
                  <a:pt x="408" y="25"/>
                  <a:pt x="408" y="25"/>
                </a:cubicBezTo>
                <a:cubicBezTo>
                  <a:pt x="264" y="0"/>
                  <a:pt x="111" y="44"/>
                  <a:pt x="0" y="155"/>
                </a:cubicBezTo>
                <a:cubicBezTo>
                  <a:pt x="234" y="155"/>
                  <a:pt x="234" y="155"/>
                  <a:pt x="234" y="155"/>
                </a:cubicBezTo>
                <a:cubicBezTo>
                  <a:pt x="661" y="155"/>
                  <a:pt x="661" y="155"/>
                  <a:pt x="661" y="155"/>
                </a:cubicBezTo>
                <a:cubicBezTo>
                  <a:pt x="589" y="84"/>
                  <a:pt x="501" y="40"/>
                  <a:pt x="408" y="25"/>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41" name="Freeform 14"/>
          <p:cNvSpPr>
            <a:spLocks/>
          </p:cNvSpPr>
          <p:nvPr/>
        </p:nvSpPr>
        <p:spPr bwMode="auto">
          <a:xfrm>
            <a:off x="5269097" y="5455048"/>
            <a:ext cx="61618" cy="226227"/>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42" name="Freeform 15"/>
          <p:cNvSpPr>
            <a:spLocks/>
          </p:cNvSpPr>
          <p:nvPr/>
        </p:nvSpPr>
        <p:spPr bwMode="auto">
          <a:xfrm>
            <a:off x="5148501" y="5256107"/>
            <a:ext cx="299290" cy="301051"/>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43" name="Freeform 16"/>
          <p:cNvSpPr>
            <a:spLocks/>
          </p:cNvSpPr>
          <p:nvPr/>
        </p:nvSpPr>
        <p:spPr bwMode="auto">
          <a:xfrm>
            <a:off x="5188113" y="5101181"/>
            <a:ext cx="219186" cy="220066"/>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sp>
        <p:nvSpPr>
          <p:cNvPr id="144" name="Freeform 29"/>
          <p:cNvSpPr>
            <a:spLocks/>
          </p:cNvSpPr>
          <p:nvPr/>
        </p:nvSpPr>
        <p:spPr bwMode="auto">
          <a:xfrm>
            <a:off x="7305394" y="5367860"/>
            <a:ext cx="4387395" cy="923443"/>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42" tIns="44821" rIns="89642" bIns="44821" numCol="1" anchor="t" anchorCtr="0" compatLnSpc="1">
            <a:prstTxWarp prst="textNoShape">
              <a:avLst/>
            </a:prstTxWarp>
          </a:bodyPr>
          <a:lstStyle/>
          <a:p>
            <a:pPr marL="0" marR="0" lvl="0" indent="0" defTabSz="913949"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smtClean="0">
              <a:ln>
                <a:noFill/>
              </a:ln>
              <a:solidFill>
                <a:srgbClr val="000000"/>
              </a:solidFill>
              <a:effectLst/>
              <a:uLnTx/>
              <a:uFillTx/>
            </a:endParaRPr>
          </a:p>
        </p:txBody>
      </p:sp>
      <p:grpSp>
        <p:nvGrpSpPr>
          <p:cNvPr id="122" name="Group 121"/>
          <p:cNvGrpSpPr/>
          <p:nvPr/>
        </p:nvGrpSpPr>
        <p:grpSpPr>
          <a:xfrm>
            <a:off x="6214452" y="4556419"/>
            <a:ext cx="3532479" cy="1797018"/>
            <a:chOff x="5263648" y="2700364"/>
            <a:chExt cx="3835058" cy="3923469"/>
          </a:xfrm>
        </p:grpSpPr>
        <p:sp>
          <p:nvSpPr>
            <p:cNvPr id="123" name="Rectangle 122"/>
            <p:cNvSpPr/>
            <p:nvPr/>
          </p:nvSpPr>
          <p:spPr bwMode="auto">
            <a:xfrm>
              <a:off x="6532870" y="2700364"/>
              <a:ext cx="1300112" cy="392346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4" name="Rectangle 123"/>
            <p:cNvSpPr/>
            <p:nvPr/>
          </p:nvSpPr>
          <p:spPr bwMode="auto">
            <a:xfrm>
              <a:off x="5757134" y="3675380"/>
              <a:ext cx="1151463" cy="283191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5" name="Rectangle 124"/>
            <p:cNvSpPr/>
            <p:nvPr/>
          </p:nvSpPr>
          <p:spPr bwMode="auto">
            <a:xfrm>
              <a:off x="5949158" y="3522667"/>
              <a:ext cx="335321" cy="29140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6" name="Rectangle 125"/>
            <p:cNvSpPr/>
            <p:nvPr/>
          </p:nvSpPr>
          <p:spPr bwMode="auto">
            <a:xfrm>
              <a:off x="5895577" y="3478732"/>
              <a:ext cx="442483" cy="9143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7" name="Rectangle 126"/>
            <p:cNvSpPr/>
            <p:nvPr/>
          </p:nvSpPr>
          <p:spPr bwMode="auto">
            <a:xfrm>
              <a:off x="5263648" y="4873811"/>
              <a:ext cx="2156367" cy="175002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8" name="Rectangle 127"/>
            <p:cNvSpPr/>
            <p:nvPr/>
          </p:nvSpPr>
          <p:spPr bwMode="auto">
            <a:xfrm>
              <a:off x="7710093" y="3018845"/>
              <a:ext cx="1388613" cy="334591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82" name="Rectangle 81"/>
          <p:cNvSpPr/>
          <p:nvPr/>
        </p:nvSpPr>
        <p:spPr>
          <a:xfrm>
            <a:off x="1" y="6160438"/>
            <a:ext cx="12436474" cy="834087"/>
          </a:xfrm>
          <a:prstGeom prst="rect">
            <a:avLst/>
          </a:prstGeom>
          <a:solidFill>
            <a:srgbClr val="0024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 Placeholder 2"/>
          <p:cNvSpPr>
            <a:spLocks noGrp="1"/>
          </p:cNvSpPr>
          <p:nvPr>
            <p:ph type="body" sz="quarter" idx="10"/>
          </p:nvPr>
        </p:nvSpPr>
        <p:spPr>
          <a:xfrm>
            <a:off x="274320" y="1044506"/>
            <a:ext cx="11888787" cy="517065"/>
          </a:xfrm>
        </p:spPr>
        <p:txBody>
          <a:bodyPr/>
          <a:lstStyle/>
          <a:p>
            <a:r>
              <a:rPr lang="en-US" dirty="0"/>
              <a:t>Reduce costs by moving File Server and Share to the </a:t>
            </a:r>
            <a:r>
              <a:rPr lang="en-US" dirty="0" smtClean="0"/>
              <a:t>Cloud</a:t>
            </a:r>
            <a:endParaRPr lang="en-US" dirty="0"/>
          </a:p>
        </p:txBody>
      </p:sp>
      <p:sp>
        <p:nvSpPr>
          <p:cNvPr id="6" name="Title 5"/>
          <p:cNvSpPr>
            <a:spLocks noGrp="1"/>
          </p:cNvSpPr>
          <p:nvPr>
            <p:ph type="title"/>
          </p:nvPr>
        </p:nvSpPr>
        <p:spPr/>
        <p:txBody>
          <a:bodyPr/>
          <a:lstStyle/>
          <a:p>
            <a:r>
              <a:rPr lang="en-US" dirty="0"/>
              <a:t>Managed Cloud File </a:t>
            </a:r>
            <a:r>
              <a:rPr lang="en-US" dirty="0" smtClean="0"/>
              <a:t>Share using Azure File</a:t>
            </a:r>
            <a:endParaRPr lang="en-US" dirty="0"/>
          </a:p>
        </p:txBody>
      </p:sp>
      <p:sp>
        <p:nvSpPr>
          <p:cNvPr id="5" name="Text Placeholder 2"/>
          <p:cNvSpPr txBox="1">
            <a:spLocks/>
          </p:cNvSpPr>
          <p:nvPr/>
        </p:nvSpPr>
        <p:spPr>
          <a:xfrm>
            <a:off x="351594" y="1092335"/>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grpSp>
        <p:nvGrpSpPr>
          <p:cNvPr id="10" name="Group 9"/>
          <p:cNvGrpSpPr/>
          <p:nvPr/>
        </p:nvGrpSpPr>
        <p:grpSpPr>
          <a:xfrm>
            <a:off x="8793224" y="4901194"/>
            <a:ext cx="813652" cy="1020190"/>
            <a:chOff x="4802326" y="3949424"/>
            <a:chExt cx="631117" cy="906426"/>
          </a:xfrm>
        </p:grpSpPr>
        <p:sp>
          <p:nvSpPr>
            <p:cNvPr id="63" name="Flowchart: Magnetic Disk 62"/>
            <p:cNvSpPr/>
            <p:nvPr/>
          </p:nvSpPr>
          <p:spPr>
            <a:xfrm>
              <a:off x="4802326" y="3949424"/>
              <a:ext cx="631117" cy="906426"/>
            </a:xfrm>
            <a:prstGeom prst="flowChartMagneticDisk">
              <a:avLst/>
            </a:prstGeom>
            <a:solidFill>
              <a:srgbClr val="006155"/>
            </a:solidFill>
            <a:ln>
              <a:solidFill>
                <a:srgbClr val="006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dirty="0" smtClean="0"/>
            </a:p>
            <a:p>
              <a:pPr algn="ctr"/>
              <a:r>
                <a:rPr lang="en-US" sz="1200" dirty="0" smtClean="0"/>
                <a:t>File Server/ Share</a:t>
              </a:r>
              <a:endParaRPr lang="en-US" sz="1200" dirty="0"/>
            </a:p>
          </p:txBody>
        </p:sp>
        <p:sp>
          <p:nvSpPr>
            <p:cNvPr id="64" name="Oval 63"/>
            <p:cNvSpPr/>
            <p:nvPr/>
          </p:nvSpPr>
          <p:spPr>
            <a:xfrm>
              <a:off x="4818289" y="3949426"/>
              <a:ext cx="600631" cy="334166"/>
            </a:xfrm>
            <a:prstGeom prst="ellipse">
              <a:avLst/>
            </a:prstGeom>
            <a:solidFill>
              <a:srgbClr val="004139"/>
            </a:solidFill>
            <a:ln>
              <a:solidFill>
                <a:srgbClr val="00615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50" name="Left-Right Arrow 49"/>
          <p:cNvSpPr/>
          <p:nvPr/>
        </p:nvSpPr>
        <p:spPr>
          <a:xfrm>
            <a:off x="7765902" y="5172255"/>
            <a:ext cx="1007084" cy="556903"/>
          </a:xfrm>
          <a:prstGeom prst="leftRightArrow">
            <a:avLst>
              <a:gd name="adj1" fmla="val 50000"/>
              <a:gd name="adj2" fmla="val 52693"/>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dirty="0"/>
              <a:t>SMB</a:t>
            </a:r>
          </a:p>
        </p:txBody>
      </p:sp>
      <p:cxnSp>
        <p:nvCxnSpPr>
          <p:cNvPr id="76" name="Straight Connector 75"/>
          <p:cNvCxnSpPr/>
          <p:nvPr/>
        </p:nvCxnSpPr>
        <p:spPr>
          <a:xfrm flipH="1">
            <a:off x="12561798" y="1463173"/>
            <a:ext cx="3304" cy="4449056"/>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77" name="Freeform 76"/>
          <p:cNvSpPr>
            <a:spLocks noEditPoints="1"/>
          </p:cNvSpPr>
          <p:nvPr/>
        </p:nvSpPr>
        <p:spPr bwMode="black">
          <a:xfrm>
            <a:off x="457217" y="2163164"/>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78" name="Freeform 77"/>
          <p:cNvSpPr>
            <a:spLocks noEditPoints="1"/>
          </p:cNvSpPr>
          <p:nvPr/>
        </p:nvSpPr>
        <p:spPr bwMode="black">
          <a:xfrm>
            <a:off x="457217" y="2805331"/>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79" name="Freeform 78"/>
          <p:cNvSpPr>
            <a:spLocks noEditPoints="1"/>
          </p:cNvSpPr>
          <p:nvPr/>
        </p:nvSpPr>
        <p:spPr bwMode="black">
          <a:xfrm>
            <a:off x="457217" y="3447498"/>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sp>
        <p:nvSpPr>
          <p:cNvPr id="80" name="Content Placeholder 2"/>
          <p:cNvSpPr txBox="1">
            <a:spLocks/>
          </p:cNvSpPr>
          <p:nvPr/>
        </p:nvSpPr>
        <p:spPr>
          <a:xfrm>
            <a:off x="1032687" y="2190366"/>
            <a:ext cx="3906712" cy="2870120"/>
          </a:xfrm>
          <a:prstGeom prst="rect">
            <a:avLst/>
          </a:prstGeom>
        </p:spPr>
        <p:txBody>
          <a:bodyPr vert="horz" lIns="91440" tIns="45720" rIns="91440" bIns="45720" rtlCol="0" anchor="t">
            <a:norm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spcBef>
                <a:spcPts val="1600"/>
              </a:spcBef>
            </a:pPr>
            <a:r>
              <a:rPr lang="en-US" sz="1600" dirty="0"/>
              <a:t>Manage your file server and share without hardware required</a:t>
            </a:r>
          </a:p>
          <a:p>
            <a:pPr>
              <a:spcBef>
                <a:spcPts val="1600"/>
              </a:spcBef>
            </a:pPr>
            <a:r>
              <a:rPr lang="en-US" sz="1600" dirty="0"/>
              <a:t>Highly available, geo-replicated across regions</a:t>
            </a:r>
          </a:p>
          <a:p>
            <a:pPr>
              <a:spcBef>
                <a:spcPts val="1600"/>
              </a:spcBef>
            </a:pPr>
            <a:r>
              <a:rPr lang="en-US" sz="1600" dirty="0"/>
              <a:t>Built on industry-standard SMB 3.0</a:t>
            </a:r>
          </a:p>
          <a:p>
            <a:pPr>
              <a:spcBef>
                <a:spcPts val="1600"/>
              </a:spcBef>
              <a:spcAft>
                <a:spcPts val="1600"/>
              </a:spcAft>
            </a:pPr>
            <a:r>
              <a:rPr lang="en-US" sz="1600" dirty="0"/>
              <a:t>Mount the file share from on-premises or cloud</a:t>
            </a:r>
          </a:p>
        </p:txBody>
      </p:sp>
      <p:sp>
        <p:nvSpPr>
          <p:cNvPr id="89" name="Freeform 88"/>
          <p:cNvSpPr>
            <a:spLocks noEditPoints="1"/>
          </p:cNvSpPr>
          <p:nvPr/>
        </p:nvSpPr>
        <p:spPr bwMode="black">
          <a:xfrm>
            <a:off x="457217" y="4089664"/>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2000" dirty="0"/>
          </a:p>
        </p:txBody>
      </p:sp>
      <p:pic>
        <p:nvPicPr>
          <p:cNvPr id="3074" name="Picture 2" descr="http://www.talonstorage.com/images/logo.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39809" y="6418992"/>
            <a:ext cx="2590162" cy="32497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659941" y="6228786"/>
            <a:ext cx="1915914" cy="589512"/>
          </a:xfrm>
          <a:prstGeom prst="rect">
            <a:avLst/>
          </a:prstGeom>
        </p:spPr>
      </p:pic>
      <p:sp>
        <p:nvSpPr>
          <p:cNvPr id="11" name="Freeform 80"/>
          <p:cNvSpPr>
            <a:spLocks/>
          </p:cNvSpPr>
          <p:nvPr/>
        </p:nvSpPr>
        <p:spPr bwMode="auto">
          <a:xfrm>
            <a:off x="6310036" y="1583296"/>
            <a:ext cx="4621606" cy="2706687"/>
          </a:xfrm>
          <a:custGeom>
            <a:avLst/>
            <a:gdLst>
              <a:gd name="T0" fmla="*/ 0 w 439"/>
              <a:gd name="T1" fmla="*/ 188 h 253"/>
              <a:gd name="T2" fmla="*/ 65 w 439"/>
              <a:gd name="T3" fmla="*/ 122 h 253"/>
              <a:gd name="T4" fmla="*/ 78 w 439"/>
              <a:gd name="T5" fmla="*/ 123 h 253"/>
              <a:gd name="T6" fmla="*/ 204 w 439"/>
              <a:gd name="T7" fmla="*/ 0 h 253"/>
              <a:gd name="T8" fmla="*/ 315 w 439"/>
              <a:gd name="T9" fmla="*/ 65 h 253"/>
              <a:gd name="T10" fmla="*/ 343 w 439"/>
              <a:gd name="T11" fmla="*/ 61 h 253"/>
              <a:gd name="T12" fmla="*/ 439 w 439"/>
              <a:gd name="T13" fmla="*/ 157 h 253"/>
              <a:gd name="T14" fmla="*/ 352 w 439"/>
              <a:gd name="T15" fmla="*/ 252 h 253"/>
              <a:gd name="T16" fmla="*/ 346 w 439"/>
              <a:gd name="T17" fmla="*/ 253 h 253"/>
              <a:gd name="T18" fmla="*/ 64 w 439"/>
              <a:gd name="T19" fmla="*/ 253 h 253"/>
              <a:gd name="T20" fmla="*/ 60 w 439"/>
              <a:gd name="T21" fmla="*/ 253 h 253"/>
              <a:gd name="T22" fmla="*/ 0 w 439"/>
              <a:gd name="T23" fmla="*/ 18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9" h="253">
                <a:moveTo>
                  <a:pt x="0" y="188"/>
                </a:moveTo>
                <a:cubicBezTo>
                  <a:pt x="0" y="151"/>
                  <a:pt x="29" y="122"/>
                  <a:pt x="65" y="122"/>
                </a:cubicBezTo>
                <a:cubicBezTo>
                  <a:pt x="69" y="122"/>
                  <a:pt x="74" y="123"/>
                  <a:pt x="78" y="123"/>
                </a:cubicBezTo>
                <a:cubicBezTo>
                  <a:pt x="79" y="55"/>
                  <a:pt x="135" y="0"/>
                  <a:pt x="204" y="0"/>
                </a:cubicBezTo>
                <a:cubicBezTo>
                  <a:pt x="252" y="0"/>
                  <a:pt x="294" y="26"/>
                  <a:pt x="315" y="65"/>
                </a:cubicBezTo>
                <a:cubicBezTo>
                  <a:pt x="324" y="63"/>
                  <a:pt x="333" y="61"/>
                  <a:pt x="343" y="61"/>
                </a:cubicBezTo>
                <a:cubicBezTo>
                  <a:pt x="396" y="61"/>
                  <a:pt x="439" y="104"/>
                  <a:pt x="439" y="157"/>
                </a:cubicBezTo>
                <a:cubicBezTo>
                  <a:pt x="439" y="207"/>
                  <a:pt x="400" y="248"/>
                  <a:pt x="352" y="252"/>
                </a:cubicBezTo>
                <a:cubicBezTo>
                  <a:pt x="350" y="253"/>
                  <a:pt x="348" y="253"/>
                  <a:pt x="346" y="253"/>
                </a:cubicBezTo>
                <a:cubicBezTo>
                  <a:pt x="64" y="253"/>
                  <a:pt x="64" y="253"/>
                  <a:pt x="64" y="253"/>
                </a:cubicBezTo>
                <a:cubicBezTo>
                  <a:pt x="63" y="253"/>
                  <a:pt x="61" y="253"/>
                  <a:pt x="60" y="253"/>
                </a:cubicBezTo>
                <a:cubicBezTo>
                  <a:pt x="26" y="250"/>
                  <a:pt x="0" y="222"/>
                  <a:pt x="0" y="188"/>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14" name="Rectangle 13"/>
          <p:cNvSpPr/>
          <p:nvPr/>
        </p:nvSpPr>
        <p:spPr>
          <a:xfrm>
            <a:off x="7109510" y="3397605"/>
            <a:ext cx="2860490" cy="356572"/>
          </a:xfrm>
          <a:prstGeom prst="rect">
            <a:avLst/>
          </a:prstGeom>
          <a:solidFill>
            <a:srgbClr val="00615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smtClean="0"/>
              <a:t>AZURE FILE</a:t>
            </a:r>
            <a:endParaRPr lang="en-US" sz="1600" dirty="0"/>
          </a:p>
        </p:txBody>
      </p:sp>
      <p:grpSp>
        <p:nvGrpSpPr>
          <p:cNvPr id="15" name="Group 14"/>
          <p:cNvGrpSpPr/>
          <p:nvPr/>
        </p:nvGrpSpPr>
        <p:grpSpPr>
          <a:xfrm>
            <a:off x="7974359" y="2037902"/>
            <a:ext cx="430609" cy="635657"/>
            <a:chOff x="2815854" y="4388127"/>
            <a:chExt cx="914399" cy="1358924"/>
          </a:xfrm>
        </p:grpSpPr>
        <p:grpSp>
          <p:nvGrpSpPr>
            <p:cNvPr id="39" name="Group 38"/>
            <p:cNvGrpSpPr/>
            <p:nvPr/>
          </p:nvGrpSpPr>
          <p:grpSpPr>
            <a:xfrm>
              <a:off x="2815854" y="4388127"/>
              <a:ext cx="914399" cy="1358924"/>
              <a:chOff x="1734113" y="4405484"/>
              <a:chExt cx="914399" cy="1358924"/>
            </a:xfrm>
          </p:grpSpPr>
          <p:sp>
            <p:nvSpPr>
              <p:cNvPr id="41" name="Rectangle 40"/>
              <p:cNvSpPr>
                <a:spLocks noChangeArrowheads="1"/>
              </p:cNvSpPr>
              <p:nvPr/>
            </p:nvSpPr>
            <p:spPr bwMode="auto">
              <a:xfrm>
                <a:off x="1734113" y="4405484"/>
                <a:ext cx="914399" cy="1358924"/>
              </a:xfrm>
              <a:prstGeom prst="rect">
                <a:avLst/>
              </a:prstGeom>
              <a:solidFill>
                <a:schemeClr val="bg1">
                  <a:lumMod val="50000"/>
                </a:schemeClr>
              </a:solidFill>
              <a:ln w="44450">
                <a:no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42" name="Rectangle 45"/>
              <p:cNvSpPr>
                <a:spLocks noChangeArrowheads="1"/>
              </p:cNvSpPr>
              <p:nvPr/>
            </p:nvSpPr>
            <p:spPr bwMode="auto">
              <a:xfrm>
                <a:off x="1824958" y="5011103"/>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3" name="Rectangle 46"/>
              <p:cNvSpPr>
                <a:spLocks noChangeArrowheads="1"/>
              </p:cNvSpPr>
              <p:nvPr/>
            </p:nvSpPr>
            <p:spPr bwMode="auto">
              <a:xfrm>
                <a:off x="1824958" y="4520819"/>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4" name="Rectangle 47"/>
              <p:cNvSpPr>
                <a:spLocks noChangeArrowheads="1"/>
              </p:cNvSpPr>
              <p:nvPr/>
            </p:nvSpPr>
            <p:spPr bwMode="auto">
              <a:xfrm>
                <a:off x="1824958" y="4765961"/>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5" name="Rectangle 45"/>
              <p:cNvSpPr>
                <a:spLocks noChangeArrowheads="1"/>
              </p:cNvSpPr>
              <p:nvPr/>
            </p:nvSpPr>
            <p:spPr bwMode="auto">
              <a:xfrm>
                <a:off x="1824958" y="5255341"/>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46" name="Oval 45"/>
              <p:cNvSpPr/>
              <p:nvPr/>
            </p:nvSpPr>
            <p:spPr>
              <a:xfrm>
                <a:off x="2432592" y="454659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7" name="Oval 46"/>
              <p:cNvSpPr/>
              <p:nvPr/>
            </p:nvSpPr>
            <p:spPr>
              <a:xfrm>
                <a:off x="2432592" y="479368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8" name="Oval 47"/>
              <p:cNvSpPr/>
              <p:nvPr/>
            </p:nvSpPr>
            <p:spPr>
              <a:xfrm>
                <a:off x="2432592" y="504077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9" name="Oval 48"/>
              <p:cNvSpPr/>
              <p:nvPr/>
            </p:nvSpPr>
            <p:spPr>
              <a:xfrm>
                <a:off x="2432592" y="528786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40" name="TextBox 39"/>
            <p:cNvSpPr txBox="1"/>
            <p:nvPr/>
          </p:nvSpPr>
          <p:spPr>
            <a:xfrm>
              <a:off x="2822695" y="5378217"/>
              <a:ext cx="906262" cy="341356"/>
            </a:xfrm>
            <a:prstGeom prst="rect">
              <a:avLst/>
            </a:prstGeom>
            <a:noFill/>
          </p:spPr>
          <p:txBody>
            <a:bodyPr wrap="square" rtlCol="0">
              <a:spAutoFit/>
            </a:bodyPr>
            <a:lstStyle/>
            <a:p>
              <a:pPr algn="ctr">
                <a:lnSpc>
                  <a:spcPct val="90000"/>
                </a:lnSpc>
              </a:pPr>
              <a:r>
                <a:rPr lang="en-US" sz="800" dirty="0" smtClean="0">
                  <a:solidFill>
                    <a:schemeClr val="bg1"/>
                  </a:solidFill>
                </a:rPr>
                <a:t>APPS</a:t>
              </a:r>
              <a:endParaRPr lang="en-US" sz="800" dirty="0">
                <a:solidFill>
                  <a:schemeClr val="bg1"/>
                </a:solidFill>
              </a:endParaRPr>
            </a:p>
          </p:txBody>
        </p:sp>
      </p:grpSp>
      <p:grpSp>
        <p:nvGrpSpPr>
          <p:cNvPr id="16" name="Group 15"/>
          <p:cNvGrpSpPr/>
          <p:nvPr/>
        </p:nvGrpSpPr>
        <p:grpSpPr>
          <a:xfrm>
            <a:off x="8397934" y="2037902"/>
            <a:ext cx="531852" cy="635657"/>
            <a:chOff x="2720654" y="4388127"/>
            <a:chExt cx="1129389" cy="1358924"/>
          </a:xfrm>
        </p:grpSpPr>
        <p:grpSp>
          <p:nvGrpSpPr>
            <p:cNvPr id="28" name="Group 27"/>
            <p:cNvGrpSpPr/>
            <p:nvPr/>
          </p:nvGrpSpPr>
          <p:grpSpPr>
            <a:xfrm>
              <a:off x="2815854" y="4388127"/>
              <a:ext cx="914399" cy="1358924"/>
              <a:chOff x="1734113" y="4405484"/>
              <a:chExt cx="914399" cy="1358924"/>
            </a:xfrm>
          </p:grpSpPr>
          <p:sp>
            <p:nvSpPr>
              <p:cNvPr id="30" name="Rectangle 29"/>
              <p:cNvSpPr>
                <a:spLocks noChangeArrowheads="1"/>
              </p:cNvSpPr>
              <p:nvPr/>
            </p:nvSpPr>
            <p:spPr bwMode="auto">
              <a:xfrm>
                <a:off x="1734113" y="4405484"/>
                <a:ext cx="914399" cy="1358924"/>
              </a:xfrm>
              <a:prstGeom prst="rect">
                <a:avLst/>
              </a:prstGeom>
              <a:solidFill>
                <a:schemeClr val="bg1">
                  <a:lumMod val="50000"/>
                </a:schemeClr>
              </a:solidFill>
              <a:ln w="44450">
                <a:no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31" name="Rectangle 45"/>
              <p:cNvSpPr>
                <a:spLocks noChangeArrowheads="1"/>
              </p:cNvSpPr>
              <p:nvPr/>
            </p:nvSpPr>
            <p:spPr bwMode="auto">
              <a:xfrm>
                <a:off x="1824958" y="5011103"/>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2" name="Rectangle 46"/>
              <p:cNvSpPr>
                <a:spLocks noChangeArrowheads="1"/>
              </p:cNvSpPr>
              <p:nvPr/>
            </p:nvSpPr>
            <p:spPr bwMode="auto">
              <a:xfrm>
                <a:off x="1824958" y="4520819"/>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3" name="Rectangle 47"/>
              <p:cNvSpPr>
                <a:spLocks noChangeArrowheads="1"/>
              </p:cNvSpPr>
              <p:nvPr/>
            </p:nvSpPr>
            <p:spPr bwMode="auto">
              <a:xfrm>
                <a:off x="1824958" y="4765961"/>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4" name="Rectangle 45"/>
              <p:cNvSpPr>
                <a:spLocks noChangeArrowheads="1"/>
              </p:cNvSpPr>
              <p:nvPr/>
            </p:nvSpPr>
            <p:spPr bwMode="auto">
              <a:xfrm>
                <a:off x="1824958" y="5255341"/>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35" name="Oval 34"/>
              <p:cNvSpPr/>
              <p:nvPr/>
            </p:nvSpPr>
            <p:spPr>
              <a:xfrm>
                <a:off x="2432592" y="454659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Oval 35"/>
              <p:cNvSpPr/>
              <p:nvPr/>
            </p:nvSpPr>
            <p:spPr>
              <a:xfrm>
                <a:off x="2432592" y="479368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7" name="Oval 36"/>
              <p:cNvSpPr/>
              <p:nvPr/>
            </p:nvSpPr>
            <p:spPr>
              <a:xfrm>
                <a:off x="2432592" y="504077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Oval 37"/>
              <p:cNvSpPr/>
              <p:nvPr/>
            </p:nvSpPr>
            <p:spPr>
              <a:xfrm>
                <a:off x="2432592" y="528786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9" name="TextBox 28"/>
            <p:cNvSpPr txBox="1"/>
            <p:nvPr/>
          </p:nvSpPr>
          <p:spPr>
            <a:xfrm>
              <a:off x="2720654" y="5378217"/>
              <a:ext cx="1129389" cy="355356"/>
            </a:xfrm>
            <a:prstGeom prst="rect">
              <a:avLst/>
            </a:prstGeom>
            <a:noFill/>
          </p:spPr>
          <p:txBody>
            <a:bodyPr wrap="square" rtlCol="0">
              <a:spAutoFit/>
            </a:bodyPr>
            <a:lstStyle/>
            <a:p>
              <a:pPr algn="ctr">
                <a:lnSpc>
                  <a:spcPct val="90000"/>
                </a:lnSpc>
              </a:pPr>
              <a:r>
                <a:rPr lang="en-US" sz="800" dirty="0" smtClean="0">
                  <a:solidFill>
                    <a:schemeClr val="bg1"/>
                  </a:solidFill>
                </a:rPr>
                <a:t>SERVER</a:t>
              </a:r>
              <a:endParaRPr lang="en-US" sz="800" dirty="0">
                <a:solidFill>
                  <a:schemeClr val="bg1"/>
                </a:solidFill>
              </a:endParaRPr>
            </a:p>
          </p:txBody>
        </p:sp>
      </p:grpSp>
      <p:cxnSp>
        <p:nvCxnSpPr>
          <p:cNvPr id="23" name="Straight Arrow Connector 22"/>
          <p:cNvCxnSpPr/>
          <p:nvPr/>
        </p:nvCxnSpPr>
        <p:spPr>
          <a:xfrm flipH="1">
            <a:off x="7281798" y="3586601"/>
            <a:ext cx="546415" cy="0"/>
          </a:xfrm>
          <a:prstGeom prst="straightConnector1">
            <a:avLst/>
          </a:prstGeom>
          <a:ln w="3175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p:nvPr/>
        </p:nvCxnSpPr>
        <p:spPr>
          <a:xfrm>
            <a:off x="9286282" y="3581227"/>
            <a:ext cx="591850" cy="0"/>
          </a:xfrm>
          <a:prstGeom prst="straightConnector1">
            <a:avLst/>
          </a:prstGeom>
          <a:ln w="317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88" name="Freeform 87"/>
          <p:cNvSpPr>
            <a:spLocks/>
          </p:cNvSpPr>
          <p:nvPr/>
        </p:nvSpPr>
        <p:spPr bwMode="auto">
          <a:xfrm flipH="1">
            <a:off x="9606876" y="2092061"/>
            <a:ext cx="1208911" cy="79430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95" name="Rectangle 94"/>
          <p:cNvSpPr/>
          <p:nvPr/>
        </p:nvSpPr>
        <p:spPr bwMode="auto">
          <a:xfrm>
            <a:off x="9865879" y="2284894"/>
            <a:ext cx="915301" cy="36337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200" kern="0" dirty="0" smtClean="0">
                <a:gradFill>
                  <a:gsLst>
                    <a:gs pos="0">
                      <a:srgbClr val="FFFFFF"/>
                    </a:gs>
                    <a:gs pos="100000">
                      <a:srgbClr val="FFFFFF"/>
                    </a:gs>
                  </a:gsLst>
                  <a:lin ang="5400000" scaled="0"/>
                </a:gradFill>
                <a:ea typeface="Segoe UI" pitchFamily="34" charset="0"/>
                <a:cs typeface="Segoe UI" pitchFamily="34" charset="0"/>
              </a:rPr>
              <a:t>File Storage</a:t>
            </a:r>
            <a:endParaRPr lang="en-US" sz="1200" kern="0" dirty="0">
              <a:gradFill>
                <a:gsLst>
                  <a:gs pos="0">
                    <a:srgbClr val="FFFFFF"/>
                  </a:gs>
                  <a:gs pos="100000">
                    <a:srgbClr val="FFFFFF"/>
                  </a:gs>
                </a:gsLst>
                <a:lin ang="5400000" scaled="0"/>
              </a:gradFill>
              <a:ea typeface="Segoe UI" pitchFamily="34" charset="0"/>
              <a:cs typeface="Segoe UI" pitchFamily="34" charset="0"/>
            </a:endParaRPr>
          </a:p>
        </p:txBody>
      </p:sp>
      <p:pic>
        <p:nvPicPr>
          <p:cNvPr id="96" name="Picture 95" descr="Storage blob.png"/>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9746931" y="2295171"/>
            <a:ext cx="399982" cy="399984"/>
          </a:xfrm>
          <a:prstGeom prst="rect">
            <a:avLst/>
          </a:prstGeom>
          <a:noFill/>
        </p:spPr>
      </p:pic>
      <p:cxnSp>
        <p:nvCxnSpPr>
          <p:cNvPr id="99" name="Elbow Connector 98"/>
          <p:cNvCxnSpPr>
            <a:stCxn id="14" idx="3"/>
            <a:endCxn id="63" idx="4"/>
          </p:cNvCxnSpPr>
          <p:nvPr/>
        </p:nvCxnSpPr>
        <p:spPr>
          <a:xfrm flipH="1">
            <a:off x="9606876" y="3575891"/>
            <a:ext cx="363124" cy="1835398"/>
          </a:xfrm>
          <a:prstGeom prst="bentConnector3">
            <a:avLst>
              <a:gd name="adj1" fmla="val -62954"/>
            </a:avLst>
          </a:prstGeom>
          <a:noFill/>
          <a:ln w="19050">
            <a:solidFill>
              <a:schemeClr val="bg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
        <p:nvSpPr>
          <p:cNvPr id="85" name="Oval 84"/>
          <p:cNvSpPr/>
          <p:nvPr/>
        </p:nvSpPr>
        <p:spPr bwMode="auto">
          <a:xfrm>
            <a:off x="7831173" y="1746579"/>
            <a:ext cx="1176314" cy="1177055"/>
          </a:xfrm>
          <a:prstGeom prst="ellipse">
            <a:avLst/>
          </a:prstGeom>
          <a:noFill/>
          <a:ln w="19050">
            <a:solidFill>
              <a:schemeClr val="bg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86" name="Group 85"/>
          <p:cNvGrpSpPr/>
          <p:nvPr/>
        </p:nvGrpSpPr>
        <p:grpSpPr>
          <a:xfrm>
            <a:off x="6648116" y="5011500"/>
            <a:ext cx="430609" cy="635657"/>
            <a:chOff x="2815854" y="4388127"/>
            <a:chExt cx="914399" cy="1358924"/>
          </a:xfrm>
        </p:grpSpPr>
        <p:grpSp>
          <p:nvGrpSpPr>
            <p:cNvPr id="87" name="Group 86"/>
            <p:cNvGrpSpPr/>
            <p:nvPr/>
          </p:nvGrpSpPr>
          <p:grpSpPr>
            <a:xfrm>
              <a:off x="2815854" y="4388127"/>
              <a:ext cx="914399" cy="1358924"/>
              <a:chOff x="1734113" y="4405484"/>
              <a:chExt cx="914399" cy="1358924"/>
            </a:xfrm>
          </p:grpSpPr>
          <p:sp>
            <p:nvSpPr>
              <p:cNvPr id="98" name="Rectangle 97"/>
              <p:cNvSpPr>
                <a:spLocks noChangeArrowheads="1"/>
              </p:cNvSpPr>
              <p:nvPr/>
            </p:nvSpPr>
            <p:spPr bwMode="auto">
              <a:xfrm>
                <a:off x="1734113" y="4405484"/>
                <a:ext cx="914399" cy="1358924"/>
              </a:xfrm>
              <a:prstGeom prst="rect">
                <a:avLst/>
              </a:prstGeom>
              <a:solidFill>
                <a:schemeClr val="bg1">
                  <a:lumMod val="50000"/>
                </a:schemeClr>
              </a:solidFill>
              <a:ln w="44450">
                <a:no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00" name="Rectangle 45"/>
              <p:cNvSpPr>
                <a:spLocks noChangeArrowheads="1"/>
              </p:cNvSpPr>
              <p:nvPr/>
            </p:nvSpPr>
            <p:spPr bwMode="auto">
              <a:xfrm>
                <a:off x="1824958" y="5011103"/>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01" name="Rectangle 46"/>
              <p:cNvSpPr>
                <a:spLocks noChangeArrowheads="1"/>
              </p:cNvSpPr>
              <p:nvPr/>
            </p:nvSpPr>
            <p:spPr bwMode="auto">
              <a:xfrm>
                <a:off x="1824958" y="4520819"/>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02" name="Rectangle 47"/>
              <p:cNvSpPr>
                <a:spLocks noChangeArrowheads="1"/>
              </p:cNvSpPr>
              <p:nvPr/>
            </p:nvSpPr>
            <p:spPr bwMode="auto">
              <a:xfrm>
                <a:off x="1824958" y="4765961"/>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03" name="Rectangle 45"/>
              <p:cNvSpPr>
                <a:spLocks noChangeArrowheads="1"/>
              </p:cNvSpPr>
              <p:nvPr/>
            </p:nvSpPr>
            <p:spPr bwMode="auto">
              <a:xfrm>
                <a:off x="1824958" y="5255341"/>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04" name="Oval 103"/>
              <p:cNvSpPr/>
              <p:nvPr/>
            </p:nvSpPr>
            <p:spPr>
              <a:xfrm>
                <a:off x="2432592" y="454659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5" name="Oval 104"/>
              <p:cNvSpPr/>
              <p:nvPr/>
            </p:nvSpPr>
            <p:spPr>
              <a:xfrm>
                <a:off x="2432592" y="479368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7" name="Oval 106"/>
              <p:cNvSpPr/>
              <p:nvPr/>
            </p:nvSpPr>
            <p:spPr>
              <a:xfrm>
                <a:off x="2432592" y="504077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8" name="Oval 107"/>
              <p:cNvSpPr/>
              <p:nvPr/>
            </p:nvSpPr>
            <p:spPr>
              <a:xfrm>
                <a:off x="2432592" y="528786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90" name="TextBox 89"/>
            <p:cNvSpPr txBox="1"/>
            <p:nvPr/>
          </p:nvSpPr>
          <p:spPr>
            <a:xfrm>
              <a:off x="2822695" y="5378217"/>
              <a:ext cx="906262" cy="341356"/>
            </a:xfrm>
            <a:prstGeom prst="rect">
              <a:avLst/>
            </a:prstGeom>
            <a:noFill/>
          </p:spPr>
          <p:txBody>
            <a:bodyPr wrap="square" rtlCol="0">
              <a:spAutoFit/>
            </a:bodyPr>
            <a:lstStyle/>
            <a:p>
              <a:pPr algn="ctr">
                <a:lnSpc>
                  <a:spcPct val="90000"/>
                </a:lnSpc>
              </a:pPr>
              <a:r>
                <a:rPr lang="en-US" sz="800" dirty="0" smtClean="0">
                  <a:solidFill>
                    <a:schemeClr val="bg1"/>
                  </a:solidFill>
                </a:rPr>
                <a:t>APPS</a:t>
              </a:r>
              <a:endParaRPr lang="en-US" sz="800" dirty="0">
                <a:solidFill>
                  <a:schemeClr val="bg1"/>
                </a:solidFill>
              </a:endParaRPr>
            </a:p>
          </p:txBody>
        </p:sp>
      </p:grpSp>
      <p:grpSp>
        <p:nvGrpSpPr>
          <p:cNvPr id="109" name="Group 108"/>
          <p:cNvGrpSpPr/>
          <p:nvPr/>
        </p:nvGrpSpPr>
        <p:grpSpPr>
          <a:xfrm>
            <a:off x="7071691" y="5011500"/>
            <a:ext cx="531852" cy="635657"/>
            <a:chOff x="2720654" y="4388127"/>
            <a:chExt cx="1129389" cy="1358924"/>
          </a:xfrm>
        </p:grpSpPr>
        <p:grpSp>
          <p:nvGrpSpPr>
            <p:cNvPr id="110" name="Group 109"/>
            <p:cNvGrpSpPr/>
            <p:nvPr/>
          </p:nvGrpSpPr>
          <p:grpSpPr>
            <a:xfrm>
              <a:off x="2815854" y="4388127"/>
              <a:ext cx="914399" cy="1358924"/>
              <a:chOff x="1734113" y="4405484"/>
              <a:chExt cx="914399" cy="1358924"/>
            </a:xfrm>
          </p:grpSpPr>
          <p:sp>
            <p:nvSpPr>
              <p:cNvPr id="112" name="Rectangle 111"/>
              <p:cNvSpPr>
                <a:spLocks noChangeArrowheads="1"/>
              </p:cNvSpPr>
              <p:nvPr/>
            </p:nvSpPr>
            <p:spPr bwMode="auto">
              <a:xfrm>
                <a:off x="1734113" y="4405484"/>
                <a:ext cx="914399" cy="1358924"/>
              </a:xfrm>
              <a:prstGeom prst="rect">
                <a:avLst/>
              </a:prstGeom>
              <a:solidFill>
                <a:schemeClr val="bg1">
                  <a:lumMod val="50000"/>
                </a:schemeClr>
              </a:solidFill>
              <a:ln w="44450">
                <a:noFill/>
                <a:miter lim="800000"/>
                <a:headEnd/>
                <a:tailEnd/>
              </a:ln>
              <a:extLst/>
            </p:spPr>
            <p:txBody>
              <a:bodyPr vert="horz" wrap="square" lIns="91440" tIns="45720" rIns="91440" bIns="45720" numCol="1" anchor="t" anchorCtr="0" compatLnSpc="1">
                <a:prstTxWarp prst="textNoShape">
                  <a:avLst/>
                </a:prstTxWarp>
              </a:bodyPr>
              <a:lstStyle/>
              <a:p>
                <a:endParaRPr lang="en-US" dirty="0"/>
              </a:p>
            </p:txBody>
          </p:sp>
          <p:sp>
            <p:nvSpPr>
              <p:cNvPr id="113" name="Rectangle 45"/>
              <p:cNvSpPr>
                <a:spLocks noChangeArrowheads="1"/>
              </p:cNvSpPr>
              <p:nvPr/>
            </p:nvSpPr>
            <p:spPr bwMode="auto">
              <a:xfrm>
                <a:off x="1824958" y="5011103"/>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14" name="Rectangle 46"/>
              <p:cNvSpPr>
                <a:spLocks noChangeArrowheads="1"/>
              </p:cNvSpPr>
              <p:nvPr/>
            </p:nvSpPr>
            <p:spPr bwMode="auto">
              <a:xfrm>
                <a:off x="1824958" y="4520819"/>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15" name="Rectangle 47"/>
              <p:cNvSpPr>
                <a:spLocks noChangeArrowheads="1"/>
              </p:cNvSpPr>
              <p:nvPr/>
            </p:nvSpPr>
            <p:spPr bwMode="auto">
              <a:xfrm>
                <a:off x="1824958" y="4765961"/>
                <a:ext cx="737924" cy="144651"/>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16" name="Rectangle 45"/>
              <p:cNvSpPr>
                <a:spLocks noChangeArrowheads="1"/>
              </p:cNvSpPr>
              <p:nvPr/>
            </p:nvSpPr>
            <p:spPr bwMode="auto">
              <a:xfrm>
                <a:off x="1824958" y="5255341"/>
                <a:ext cx="737924" cy="143747"/>
              </a:xfrm>
              <a:prstGeom prst="roundRect">
                <a:avLst>
                  <a:gd name="adj" fmla="val 50000"/>
                </a:avLst>
              </a:prstGeom>
              <a:solidFill>
                <a:schemeClr val="bg1"/>
              </a:solidFill>
              <a:ln>
                <a:noFill/>
              </a:ln>
              <a:extLst/>
            </p:spPr>
            <p:txBody>
              <a:bodyPr vert="horz" wrap="square" lIns="91440" tIns="45720" rIns="91440" bIns="45720" numCol="1" anchor="t" anchorCtr="0" compatLnSpc="1">
                <a:prstTxWarp prst="textNoShape">
                  <a:avLst/>
                </a:prstTxWarp>
              </a:bodyPr>
              <a:lstStyle/>
              <a:p>
                <a:endParaRPr lang="en-US" dirty="0"/>
              </a:p>
            </p:txBody>
          </p:sp>
          <p:sp>
            <p:nvSpPr>
              <p:cNvPr id="117" name="Oval 116"/>
              <p:cNvSpPr/>
              <p:nvPr/>
            </p:nvSpPr>
            <p:spPr>
              <a:xfrm>
                <a:off x="2432592" y="454659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8" name="Oval 117"/>
              <p:cNvSpPr/>
              <p:nvPr/>
            </p:nvSpPr>
            <p:spPr>
              <a:xfrm>
                <a:off x="2432592" y="479368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9" name="Oval 118"/>
              <p:cNvSpPr/>
              <p:nvPr/>
            </p:nvSpPr>
            <p:spPr>
              <a:xfrm>
                <a:off x="2432592" y="504077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0" name="Oval 119"/>
              <p:cNvSpPr/>
              <p:nvPr/>
            </p:nvSpPr>
            <p:spPr>
              <a:xfrm>
                <a:off x="2432592" y="5287866"/>
                <a:ext cx="91440" cy="9144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111" name="TextBox 110"/>
            <p:cNvSpPr txBox="1"/>
            <p:nvPr/>
          </p:nvSpPr>
          <p:spPr>
            <a:xfrm>
              <a:off x="2720654" y="5378217"/>
              <a:ext cx="1129389" cy="355356"/>
            </a:xfrm>
            <a:prstGeom prst="rect">
              <a:avLst/>
            </a:prstGeom>
            <a:noFill/>
          </p:spPr>
          <p:txBody>
            <a:bodyPr wrap="square" rtlCol="0">
              <a:spAutoFit/>
            </a:bodyPr>
            <a:lstStyle/>
            <a:p>
              <a:pPr algn="ctr">
                <a:lnSpc>
                  <a:spcPct val="90000"/>
                </a:lnSpc>
              </a:pPr>
              <a:r>
                <a:rPr lang="en-US" sz="800" dirty="0" smtClean="0">
                  <a:solidFill>
                    <a:schemeClr val="bg1"/>
                  </a:solidFill>
                </a:rPr>
                <a:t>SERVER</a:t>
              </a:r>
              <a:endParaRPr lang="en-US" sz="800" dirty="0">
                <a:solidFill>
                  <a:schemeClr val="bg1"/>
                </a:solidFill>
              </a:endParaRPr>
            </a:p>
          </p:txBody>
        </p:sp>
      </p:grpSp>
      <p:sp>
        <p:nvSpPr>
          <p:cNvPr id="121" name="Oval 120"/>
          <p:cNvSpPr/>
          <p:nvPr/>
        </p:nvSpPr>
        <p:spPr bwMode="auto">
          <a:xfrm>
            <a:off x="6405776" y="4676109"/>
            <a:ext cx="1360125" cy="1291937"/>
          </a:xfrm>
          <a:prstGeom prst="ellipse">
            <a:avLst/>
          </a:prstGeom>
          <a:noFill/>
          <a:ln w="19050">
            <a:solidFill>
              <a:schemeClr val="accent1"/>
            </a:solidFill>
            <a:prstDash val="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29" name="TextBox 128"/>
          <p:cNvSpPr txBox="1"/>
          <p:nvPr/>
        </p:nvSpPr>
        <p:spPr>
          <a:xfrm>
            <a:off x="7198907" y="3695309"/>
            <a:ext cx="2831744" cy="622056"/>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2400" dirty="0" smtClean="0">
                <a:solidFill>
                  <a:schemeClr val="bg1"/>
                </a:solidFill>
                <a:latin typeface="Segoe UI Light"/>
              </a:rPr>
              <a:t>Azure Storage</a:t>
            </a:r>
            <a:endParaRPr lang="en-US" sz="2400" dirty="0">
              <a:solidFill>
                <a:schemeClr val="bg1"/>
              </a:solidFill>
              <a:latin typeface="Segoe UI Light"/>
            </a:endParaRPr>
          </a:p>
        </p:txBody>
      </p:sp>
      <p:grpSp>
        <p:nvGrpSpPr>
          <p:cNvPr id="17" name="Group 16"/>
          <p:cNvGrpSpPr/>
          <p:nvPr/>
        </p:nvGrpSpPr>
        <p:grpSpPr>
          <a:xfrm>
            <a:off x="8163100" y="2772329"/>
            <a:ext cx="729215" cy="688236"/>
            <a:chOff x="1624811" y="2916173"/>
            <a:chExt cx="1619782" cy="1233690"/>
          </a:xfrm>
        </p:grpSpPr>
        <p:sp>
          <p:nvSpPr>
            <p:cNvPr id="26" name="Left-Right Arrow 25"/>
            <p:cNvSpPr/>
            <p:nvPr/>
          </p:nvSpPr>
          <p:spPr>
            <a:xfrm rot="5400000">
              <a:off x="1628398" y="2912586"/>
              <a:ext cx="1233690" cy="1240863"/>
            </a:xfrm>
            <a:prstGeom prst="leftRightArrow">
              <a:avLst>
                <a:gd name="adj1" fmla="val 50000"/>
                <a:gd name="adj2" fmla="val 33096"/>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p:cNvSpPr txBox="1"/>
            <p:nvPr/>
          </p:nvSpPr>
          <p:spPr>
            <a:xfrm>
              <a:off x="1732396" y="3313566"/>
              <a:ext cx="1512197" cy="441361"/>
            </a:xfrm>
            <a:prstGeom prst="rect">
              <a:avLst/>
            </a:prstGeom>
            <a:noFill/>
          </p:spPr>
          <p:txBody>
            <a:bodyPr wrap="square" rtlCol="0">
              <a:spAutoFit/>
            </a:bodyPr>
            <a:lstStyle/>
            <a:p>
              <a:r>
                <a:rPr lang="en-US" sz="1000" dirty="0" smtClean="0">
                  <a:solidFill>
                    <a:schemeClr val="bg1"/>
                  </a:solidFill>
                </a:rPr>
                <a:t>SMB</a:t>
              </a:r>
              <a:endParaRPr lang="en-US" sz="1000" dirty="0">
                <a:solidFill>
                  <a:schemeClr val="bg1"/>
                </a:solidFill>
              </a:endParaRPr>
            </a:p>
          </p:txBody>
        </p:sp>
      </p:grpSp>
      <p:cxnSp>
        <p:nvCxnSpPr>
          <p:cNvPr id="94" name="Elbow Connector 93"/>
          <p:cNvCxnSpPr/>
          <p:nvPr/>
        </p:nvCxnSpPr>
        <p:spPr>
          <a:xfrm rot="5400000" flipH="1" flipV="1">
            <a:off x="6087718" y="3048316"/>
            <a:ext cx="2230272" cy="1339404"/>
          </a:xfrm>
          <a:prstGeom prst="bentConnector2">
            <a:avLst/>
          </a:prstGeom>
          <a:noFill/>
          <a:ln w="19050">
            <a:solidFill>
              <a:schemeClr val="bg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cxnSp>
        <p:nvCxnSpPr>
          <p:cNvPr id="97" name="Elbow Connector 96"/>
          <p:cNvCxnSpPr>
            <a:endCxn id="14" idx="1"/>
          </p:cNvCxnSpPr>
          <p:nvPr/>
        </p:nvCxnSpPr>
        <p:spPr>
          <a:xfrm rot="5400000" flipH="1" flipV="1">
            <a:off x="6339454" y="3967885"/>
            <a:ext cx="1162050" cy="378062"/>
          </a:xfrm>
          <a:prstGeom prst="bentConnector2">
            <a:avLst/>
          </a:prstGeom>
          <a:noFill/>
          <a:ln w="19050">
            <a:solidFill>
              <a:schemeClr val="bg2"/>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cxnSp>
    </p:spTree>
    <p:extLst>
      <p:ext uri="{BB962C8B-B14F-4D97-AF65-F5344CB8AC3E}">
        <p14:creationId xmlns:p14="http://schemas.microsoft.com/office/powerpoint/2010/main" val="4103037400"/>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320" y="1044506"/>
            <a:ext cx="11888787" cy="517065"/>
          </a:xfrm>
        </p:spPr>
        <p:txBody>
          <a:bodyPr/>
          <a:lstStyle/>
          <a:p>
            <a:r>
              <a:rPr lang="en-US" dirty="0"/>
              <a:t>Build modern applications with hyper-scale needs using Azure </a:t>
            </a:r>
            <a:r>
              <a:rPr lang="en-US" dirty="0" smtClean="0"/>
              <a:t>Storage</a:t>
            </a:r>
            <a:endParaRPr lang="en-US" dirty="0"/>
          </a:p>
        </p:txBody>
      </p:sp>
      <p:sp>
        <p:nvSpPr>
          <p:cNvPr id="6" name="Title 5"/>
          <p:cNvSpPr>
            <a:spLocks noGrp="1"/>
          </p:cNvSpPr>
          <p:nvPr>
            <p:ph type="title"/>
          </p:nvPr>
        </p:nvSpPr>
        <p:spPr/>
        <p:txBody>
          <a:bodyPr/>
          <a:lstStyle/>
          <a:p>
            <a:r>
              <a:rPr lang="en-US" dirty="0"/>
              <a:t>Modern Born-in-the-Cloud Applications</a:t>
            </a:r>
          </a:p>
        </p:txBody>
      </p:sp>
      <p:sp>
        <p:nvSpPr>
          <p:cNvPr id="4" name="Text Placeholder 2"/>
          <p:cNvSpPr txBox="1">
            <a:spLocks/>
          </p:cNvSpPr>
          <p:nvPr/>
        </p:nvSpPr>
        <p:spPr>
          <a:xfrm>
            <a:off x="351594" y="1092335"/>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sp>
        <p:nvSpPr>
          <p:cNvPr id="65" name="Rectangle 64"/>
          <p:cNvSpPr/>
          <p:nvPr/>
        </p:nvSpPr>
        <p:spPr bwMode="auto">
          <a:xfrm>
            <a:off x="467364" y="1666448"/>
            <a:ext cx="2259669" cy="2138713"/>
          </a:xfrm>
          <a:prstGeom prst="rect">
            <a:avLst/>
          </a:prstGeom>
          <a:solidFill>
            <a:schemeClr val="accent3"/>
          </a:solidFill>
          <a:ln w="6350" cap="flat" cmpd="sng" algn="ctr">
            <a:noFill/>
            <a:prstDash val="solid"/>
            <a:headEnd type="none" w="med" len="med"/>
            <a:tailEnd type="none" w="med" len="med"/>
          </a:ln>
          <a:effectLst/>
        </p:spPr>
        <p:txBody>
          <a:bodyPr vert="horz" wrap="square" lIns="182880" tIns="182880" rIns="182880" bIns="182880" numCol="1" rtlCol="0" anchor="b" anchorCtr="0" compatLnSpc="1">
            <a:prstTxWarp prst="textNoShape">
              <a:avLst/>
            </a:prstTxWarp>
          </a:bodyPr>
          <a:lstStyle/>
          <a:p>
            <a:pPr marR="0" lvl="0" indent="0" defTabSz="856934" fontAlgn="base">
              <a:lnSpc>
                <a:spcPct val="100000"/>
              </a:lnSpc>
              <a:spcBef>
                <a:spcPct val="0"/>
              </a:spcBef>
              <a:spcAft>
                <a:spcPct val="0"/>
              </a:spcAft>
              <a:buClrTx/>
              <a:buSzTx/>
              <a:buFontTx/>
              <a:buNone/>
              <a:tabLst/>
              <a:defRPr/>
            </a:pPr>
            <a:r>
              <a:rPr lang="en-US" sz="2400" dirty="0">
                <a:gradFill>
                  <a:gsLst>
                    <a:gs pos="0">
                      <a:srgbClr val="FFFFFF"/>
                    </a:gs>
                    <a:gs pos="100000">
                      <a:srgbClr val="FFFFFF"/>
                    </a:gs>
                  </a:gsLst>
                  <a:lin ang="5400000" scaled="0"/>
                </a:gradFill>
                <a:latin typeface="+mj-lt"/>
                <a:ea typeface="Segoe UI" pitchFamily="34" charset="0"/>
                <a:cs typeface="Segoe UI" pitchFamily="34" charset="0"/>
              </a:rPr>
              <a:t>Personal &amp; contextual</a:t>
            </a:r>
          </a:p>
        </p:txBody>
      </p:sp>
      <p:sp>
        <p:nvSpPr>
          <p:cNvPr id="66" name="Rectangle 65"/>
          <p:cNvSpPr/>
          <p:nvPr/>
        </p:nvSpPr>
        <p:spPr bwMode="auto">
          <a:xfrm>
            <a:off x="467364" y="3857966"/>
            <a:ext cx="2259669" cy="2138713"/>
          </a:xfrm>
          <a:prstGeom prst="rect">
            <a:avLst/>
          </a:prstGeom>
          <a:solidFill>
            <a:schemeClr val="accent5"/>
          </a:solidFill>
          <a:ln w="6350" cap="flat" cmpd="sng" algn="ctr">
            <a:noFill/>
            <a:prstDash val="solid"/>
            <a:headEnd type="none" w="med" len="med"/>
            <a:tailEnd type="none" w="med" len="med"/>
          </a:ln>
          <a:effectLst/>
        </p:spPr>
        <p:txBody>
          <a:bodyPr vert="horz" wrap="square" lIns="182880" tIns="182880" rIns="182880" bIns="182880" numCol="1" rtlCol="0" anchor="b" anchorCtr="0" compatLnSpc="1">
            <a:prstTxWarp prst="textNoShape">
              <a:avLst/>
            </a:prstTxWarp>
          </a:bodyPr>
          <a:lstStyle/>
          <a:p>
            <a:pPr marR="0" lvl="0" indent="0" defTabSz="856934" fontAlgn="base">
              <a:lnSpc>
                <a:spcPct val="100000"/>
              </a:lnSpc>
              <a:spcBef>
                <a:spcPct val="0"/>
              </a:spcBef>
              <a:spcAft>
                <a:spcPct val="0"/>
              </a:spcAft>
              <a:buClrTx/>
              <a:buSzTx/>
              <a:buFontTx/>
              <a:buNone/>
              <a:tabLst/>
              <a:defRPr/>
            </a:pPr>
            <a:r>
              <a:rPr lang="en-US" sz="2400" dirty="0">
                <a:gradFill>
                  <a:gsLst>
                    <a:gs pos="0">
                      <a:srgbClr val="FFFFFF"/>
                    </a:gs>
                    <a:gs pos="100000">
                      <a:srgbClr val="FFFFFF"/>
                    </a:gs>
                  </a:gsLst>
                  <a:lin ang="5400000" scaled="0"/>
                </a:gradFill>
                <a:latin typeface="+mj-lt"/>
                <a:ea typeface="Segoe UI" pitchFamily="34" charset="0"/>
                <a:cs typeface="Segoe UI" pitchFamily="34" charset="0"/>
              </a:rPr>
              <a:t>Always evolving</a:t>
            </a:r>
          </a:p>
        </p:txBody>
      </p:sp>
      <p:sp>
        <p:nvSpPr>
          <p:cNvPr id="67" name="Rectangle 66"/>
          <p:cNvSpPr/>
          <p:nvPr/>
        </p:nvSpPr>
        <p:spPr bwMode="auto">
          <a:xfrm>
            <a:off x="2780731" y="1673170"/>
            <a:ext cx="2188592" cy="2138713"/>
          </a:xfrm>
          <a:prstGeom prst="rect">
            <a:avLst/>
          </a:prstGeom>
          <a:solidFill>
            <a:schemeClr val="accent1"/>
          </a:solidFill>
          <a:ln w="6350" cap="flat" cmpd="sng" algn="ctr">
            <a:noFill/>
            <a:prstDash val="solid"/>
            <a:headEnd type="none" w="med" len="med"/>
            <a:tailEnd type="none" w="med" len="med"/>
          </a:ln>
          <a:effectLst/>
        </p:spPr>
        <p:txBody>
          <a:bodyPr vert="horz" wrap="square" lIns="182880" tIns="182880" rIns="182880" bIns="182880" numCol="1" rtlCol="0" anchor="b" anchorCtr="0" compatLnSpc="1">
            <a:prstTxWarp prst="textNoShape">
              <a:avLst/>
            </a:prstTxWarp>
          </a:bodyPr>
          <a:lstStyle/>
          <a:p>
            <a:pPr marR="0" lvl="0" indent="0" defTabSz="856934" fontAlgn="base">
              <a:lnSpc>
                <a:spcPct val="100000"/>
              </a:lnSpc>
              <a:spcBef>
                <a:spcPct val="0"/>
              </a:spcBef>
              <a:spcAft>
                <a:spcPct val="0"/>
              </a:spcAft>
              <a:buClrTx/>
              <a:buSzTx/>
              <a:buFontTx/>
              <a:buNone/>
              <a:tabLst/>
              <a:defRPr/>
            </a:pPr>
            <a:r>
              <a:rPr lang="en-US" sz="2400" dirty="0">
                <a:gradFill>
                  <a:gsLst>
                    <a:gs pos="0">
                      <a:srgbClr val="FFFFFF"/>
                    </a:gs>
                    <a:gs pos="100000">
                      <a:srgbClr val="FFFFFF"/>
                    </a:gs>
                  </a:gsLst>
                  <a:lin ang="5400000" scaled="0"/>
                </a:gradFill>
                <a:latin typeface="+mj-lt"/>
                <a:ea typeface="Segoe UI" pitchFamily="34" charset="0"/>
                <a:cs typeface="Segoe UI" pitchFamily="34" charset="0"/>
              </a:rPr>
              <a:t>Always connected</a:t>
            </a:r>
          </a:p>
        </p:txBody>
      </p:sp>
      <p:sp>
        <p:nvSpPr>
          <p:cNvPr id="71" name="Rectangle 70"/>
          <p:cNvSpPr/>
          <p:nvPr/>
        </p:nvSpPr>
        <p:spPr bwMode="auto">
          <a:xfrm>
            <a:off x="5028805" y="1667498"/>
            <a:ext cx="2197795" cy="2138713"/>
          </a:xfrm>
          <a:prstGeom prst="rect">
            <a:avLst/>
          </a:prstGeom>
          <a:solidFill>
            <a:schemeClr val="accent4"/>
          </a:solidFill>
          <a:ln w="6350" cap="flat" cmpd="sng" algn="ctr">
            <a:noFill/>
            <a:prstDash val="solid"/>
            <a:headEnd type="none" w="med" len="med"/>
            <a:tailEnd type="none" w="med" len="med"/>
          </a:ln>
          <a:effectLst/>
        </p:spPr>
        <p:txBody>
          <a:bodyPr vert="horz" wrap="square" lIns="182880" tIns="182880" rIns="182880" bIns="182880" numCol="1" rtlCol="0" anchor="b" anchorCtr="0" compatLnSpc="1">
            <a:prstTxWarp prst="textNoShape">
              <a:avLst/>
            </a:prstTxWarp>
          </a:bodyPr>
          <a:lstStyle/>
          <a:p>
            <a:pPr marR="0" lvl="0" indent="0" defTabSz="856934" fontAlgn="base">
              <a:lnSpc>
                <a:spcPct val="100000"/>
              </a:lnSpc>
              <a:spcBef>
                <a:spcPct val="0"/>
              </a:spcBef>
              <a:spcAft>
                <a:spcPct val="0"/>
              </a:spcAft>
              <a:buClrTx/>
              <a:buSzTx/>
              <a:buFontTx/>
              <a:buNone/>
              <a:tabLst/>
              <a:defRPr/>
            </a:pPr>
            <a:r>
              <a:rPr lang="en-US" sz="2400" dirty="0">
                <a:gradFill>
                  <a:gsLst>
                    <a:gs pos="0">
                      <a:srgbClr val="FFFFFF"/>
                    </a:gs>
                    <a:gs pos="100000">
                      <a:srgbClr val="FFFFFF"/>
                    </a:gs>
                  </a:gsLst>
                  <a:lin ang="5400000" scaled="0"/>
                </a:gradFill>
                <a:latin typeface="+mj-lt"/>
                <a:ea typeface="Segoe UI" pitchFamily="34" charset="0"/>
                <a:cs typeface="Segoe UI" pitchFamily="34" charset="0"/>
              </a:rPr>
              <a:t>Always accessible</a:t>
            </a:r>
          </a:p>
        </p:txBody>
      </p:sp>
      <p:sp>
        <p:nvSpPr>
          <p:cNvPr id="83" name="Rectangle 82"/>
          <p:cNvSpPr/>
          <p:nvPr/>
        </p:nvSpPr>
        <p:spPr bwMode="auto">
          <a:xfrm>
            <a:off x="2780731" y="3854835"/>
            <a:ext cx="4445869" cy="2141843"/>
          </a:xfrm>
          <a:prstGeom prst="rect">
            <a:avLst/>
          </a:prstGeom>
          <a:solidFill>
            <a:schemeClr val="accent2"/>
          </a:solidFill>
          <a:ln w="6350" cap="flat" cmpd="sng" algn="ctr">
            <a:noFill/>
            <a:prstDash val="solid"/>
            <a:headEnd type="none" w="med" len="med"/>
            <a:tailEnd type="none" w="med" len="med"/>
          </a:ln>
          <a:effectLst/>
        </p:spPr>
        <p:txBody>
          <a:bodyPr vert="horz" wrap="square" lIns="182880" tIns="182880" rIns="182880" bIns="182880" numCol="1" rtlCol="0" anchor="b" anchorCtr="0" compatLnSpc="1">
            <a:prstTxWarp prst="textNoShape">
              <a:avLst/>
            </a:prstTxWarp>
          </a:bodyPr>
          <a:lstStyle/>
          <a:p>
            <a:pPr marR="0" lvl="0" indent="0" defTabSz="856934" fontAlgn="base">
              <a:lnSpc>
                <a:spcPct val="100000"/>
              </a:lnSpc>
              <a:spcBef>
                <a:spcPct val="0"/>
              </a:spcBef>
              <a:spcAft>
                <a:spcPct val="0"/>
              </a:spcAft>
              <a:buClrTx/>
              <a:buSzTx/>
              <a:buFontTx/>
              <a:buNone/>
              <a:tabLst/>
              <a:defRPr/>
            </a:pPr>
            <a:r>
              <a:rPr lang="en-US" sz="2400" dirty="0">
                <a:gradFill>
                  <a:gsLst>
                    <a:gs pos="0">
                      <a:srgbClr val="FFFFFF"/>
                    </a:gs>
                    <a:gs pos="100000">
                      <a:srgbClr val="FFFFFF"/>
                    </a:gs>
                  </a:gsLst>
                  <a:lin ang="5400000" scaled="0"/>
                </a:gradFill>
                <a:latin typeface="+mj-lt"/>
                <a:ea typeface="Segoe UI" pitchFamily="34" charset="0"/>
                <a:cs typeface="Segoe UI" pitchFamily="34" charset="0"/>
              </a:rPr>
              <a:t>Data intensive</a:t>
            </a:r>
          </a:p>
        </p:txBody>
      </p:sp>
      <p:sp>
        <p:nvSpPr>
          <p:cNvPr id="84" name="Freeform 73"/>
          <p:cNvSpPr>
            <a:spLocks noEditPoints="1"/>
          </p:cNvSpPr>
          <p:nvPr/>
        </p:nvSpPr>
        <p:spPr bwMode="black">
          <a:xfrm>
            <a:off x="4589175" y="4214139"/>
            <a:ext cx="828979" cy="846417"/>
          </a:xfrm>
          <a:custGeom>
            <a:avLst/>
            <a:gdLst>
              <a:gd name="T0" fmla="*/ 1799 w 2278"/>
              <a:gd name="T1" fmla="*/ 879 h 2201"/>
              <a:gd name="T2" fmla="*/ 1711 w 2278"/>
              <a:gd name="T3" fmla="*/ 335 h 2201"/>
              <a:gd name="T4" fmla="*/ 1363 w 2278"/>
              <a:gd name="T5" fmla="*/ 315 h 2201"/>
              <a:gd name="T6" fmla="*/ 1068 w 2278"/>
              <a:gd name="T7" fmla="*/ 0 h 2201"/>
              <a:gd name="T8" fmla="*/ 810 w 2278"/>
              <a:gd name="T9" fmla="*/ 412 h 2201"/>
              <a:gd name="T10" fmla="*/ 408 w 2278"/>
              <a:gd name="T11" fmla="*/ 325 h 2201"/>
              <a:gd name="T12" fmla="*/ 246 w 2278"/>
              <a:gd name="T13" fmla="*/ 841 h 2201"/>
              <a:gd name="T14" fmla="*/ 0 w 2278"/>
              <a:gd name="T15" fmla="*/ 1138 h 2201"/>
              <a:gd name="T16" fmla="*/ 338 w 2278"/>
              <a:gd name="T17" fmla="*/ 1396 h 2201"/>
              <a:gd name="T18" fmla="*/ 166 w 2278"/>
              <a:gd name="T19" fmla="*/ 1885 h 2201"/>
              <a:gd name="T20" fmla="*/ 769 w 2278"/>
              <a:gd name="T21" fmla="*/ 1966 h 2201"/>
              <a:gd name="T22" fmla="*/ 1053 w 2278"/>
              <a:gd name="T23" fmla="*/ 2200 h 2201"/>
              <a:gd name="T24" fmla="*/ 1081 w 2278"/>
              <a:gd name="T25" fmla="*/ 2201 h 2201"/>
              <a:gd name="T26" fmla="*/ 1184 w 2278"/>
              <a:gd name="T27" fmla="*/ 1949 h 2201"/>
              <a:gd name="T28" fmla="*/ 1666 w 2278"/>
              <a:gd name="T29" fmla="*/ 1872 h 2201"/>
              <a:gd name="T30" fmla="*/ 1874 w 2278"/>
              <a:gd name="T31" fmla="*/ 1743 h 2201"/>
              <a:gd name="T32" fmla="*/ 2060 w 2278"/>
              <a:gd name="T33" fmla="*/ 1273 h 2201"/>
              <a:gd name="T34" fmla="*/ 1940 w 2278"/>
              <a:gd name="T35" fmla="*/ 1369 h 2201"/>
              <a:gd name="T36" fmla="*/ 1385 w 2278"/>
              <a:gd name="T37" fmla="*/ 1279 h 2201"/>
              <a:gd name="T38" fmla="*/ 1837 w 2278"/>
              <a:gd name="T39" fmla="*/ 1733 h 2201"/>
              <a:gd name="T40" fmla="*/ 1302 w 2278"/>
              <a:gd name="T41" fmla="*/ 1393 h 2201"/>
              <a:gd name="T42" fmla="*/ 1433 w 2278"/>
              <a:gd name="T43" fmla="*/ 1759 h 2201"/>
              <a:gd name="T44" fmla="*/ 1193 w 2278"/>
              <a:gd name="T45" fmla="*/ 1461 h 2201"/>
              <a:gd name="T46" fmla="*/ 1156 w 2278"/>
              <a:gd name="T47" fmla="*/ 1924 h 2201"/>
              <a:gd name="T48" fmla="*/ 1053 w 2278"/>
              <a:gd name="T49" fmla="*/ 1484 h 2201"/>
              <a:gd name="T50" fmla="*/ 878 w 2278"/>
              <a:gd name="T51" fmla="*/ 1857 h 2201"/>
              <a:gd name="T52" fmla="*/ 804 w 2278"/>
              <a:gd name="T53" fmla="*/ 1753 h 2201"/>
              <a:gd name="T54" fmla="*/ 438 w 2278"/>
              <a:gd name="T55" fmla="*/ 1789 h 2201"/>
              <a:gd name="T56" fmla="*/ 369 w 2278"/>
              <a:gd name="T57" fmla="*/ 1741 h 2201"/>
              <a:gd name="T58" fmla="*/ 551 w 2278"/>
              <a:gd name="T59" fmla="*/ 1362 h 2201"/>
              <a:gd name="T60" fmla="*/ 447 w 2278"/>
              <a:gd name="T61" fmla="*/ 1287 h 2201"/>
              <a:gd name="T62" fmla="*/ 723 w 2278"/>
              <a:gd name="T63" fmla="*/ 1153 h 2201"/>
              <a:gd name="T64" fmla="*/ 253 w 2278"/>
              <a:gd name="T65" fmla="*/ 1023 h 2201"/>
              <a:gd name="T66" fmla="*/ 745 w 2278"/>
              <a:gd name="T67" fmla="*/ 1014 h 2201"/>
              <a:gd name="T68" fmla="*/ 386 w 2278"/>
              <a:gd name="T69" fmla="*/ 736 h 2201"/>
              <a:gd name="T70" fmla="*/ 813 w 2278"/>
              <a:gd name="T71" fmla="*/ 904 h 2201"/>
              <a:gd name="T72" fmla="*/ 701 w 2278"/>
              <a:gd name="T73" fmla="*/ 530 h 2201"/>
              <a:gd name="T74" fmla="*/ 944 w 2278"/>
              <a:gd name="T75" fmla="*/ 815 h 2201"/>
              <a:gd name="T76" fmla="*/ 996 w 2278"/>
              <a:gd name="T77" fmla="*/ 287 h 2201"/>
              <a:gd name="T78" fmla="*/ 1083 w 2278"/>
              <a:gd name="T79" fmla="*/ 792 h 2201"/>
              <a:gd name="T80" fmla="*/ 1253 w 2278"/>
              <a:gd name="T81" fmla="*/ 424 h 2201"/>
              <a:gd name="T82" fmla="*/ 1331 w 2278"/>
              <a:gd name="T83" fmla="*/ 529 h 2201"/>
              <a:gd name="T84" fmla="*/ 1558 w 2278"/>
              <a:gd name="T85" fmla="*/ 488 h 2201"/>
              <a:gd name="T86" fmla="*/ 1618 w 2278"/>
              <a:gd name="T87" fmla="*/ 610 h 2201"/>
              <a:gd name="T88" fmla="*/ 1586 w 2278"/>
              <a:gd name="T89" fmla="*/ 914 h 2201"/>
              <a:gd name="T90" fmla="*/ 1690 w 2278"/>
              <a:gd name="T91" fmla="*/ 989 h 2201"/>
              <a:gd name="T92" fmla="*/ 1414 w 2278"/>
              <a:gd name="T93" fmla="*/ 1123 h 2201"/>
              <a:gd name="T94" fmla="*/ 2028 w 2278"/>
              <a:gd name="T95" fmla="*/ 1253 h 2201"/>
              <a:gd name="T96" fmla="*/ 1292 w 2278"/>
              <a:gd name="T97" fmla="*/ 936 h 2201"/>
              <a:gd name="T98" fmla="*/ 1083 w 2278"/>
              <a:gd name="T99" fmla="*/ 837 h 2201"/>
              <a:gd name="T100" fmla="*/ 945 w 2278"/>
              <a:gd name="T101" fmla="*/ 863 h 2201"/>
              <a:gd name="T102" fmla="*/ 787 w 2278"/>
              <a:gd name="T103" fmla="*/ 1031 h 2201"/>
              <a:gd name="T104" fmla="*/ 787 w 2278"/>
              <a:gd name="T105" fmla="*/ 1245 h 2201"/>
              <a:gd name="T106" fmla="*/ 945 w 2278"/>
              <a:gd name="T107" fmla="*/ 1412 h 2201"/>
              <a:gd name="T108" fmla="*/ 1083 w 2278"/>
              <a:gd name="T109" fmla="*/ 1439 h 2201"/>
              <a:gd name="T110" fmla="*/ 1292 w 2278"/>
              <a:gd name="T111" fmla="*/ 1340 h 2201"/>
              <a:gd name="T112" fmla="*/ 1370 w 2278"/>
              <a:gd name="T113" fmla="*/ 1138 h 2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p:spPr>
        <p:txBody>
          <a:bodyPr vert="horz" wrap="square" lIns="82285" tIns="41143" rIns="82285" bIns="41143" numCol="1" anchor="t" anchorCtr="0" compatLnSpc="1">
            <a:prstTxWarp prst="textNoShape">
              <a:avLst/>
            </a:prstTxWarp>
          </a:bodyPr>
          <a:lstStyle/>
          <a:p>
            <a:pPr marL="0" marR="0" lvl="0" indent="0" defTabSz="914164"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dirty="0" smtClean="0">
              <a:ln>
                <a:noFill/>
              </a:ln>
              <a:solidFill>
                <a:sysClr val="windowText" lastClr="000000"/>
              </a:solidFill>
              <a:effectLst/>
              <a:uLnTx/>
              <a:uFillTx/>
            </a:endParaRPr>
          </a:p>
        </p:txBody>
      </p:sp>
      <p:sp>
        <p:nvSpPr>
          <p:cNvPr id="111" name="Right Arrow 110"/>
          <p:cNvSpPr/>
          <p:nvPr/>
        </p:nvSpPr>
        <p:spPr>
          <a:xfrm>
            <a:off x="7473804" y="4760207"/>
            <a:ext cx="692358" cy="704040"/>
          </a:xfrm>
          <a:prstGeom prst="rightArrow">
            <a:avLst/>
          </a:prstGeom>
          <a:solidFill>
            <a:srgbClr val="289FD7">
              <a:lumMod val="60000"/>
              <a:lumOff val="40000"/>
            </a:srgbClr>
          </a:solidFill>
          <a:ln w="12700" cap="flat" cmpd="sng" algn="ctr">
            <a:noFill/>
            <a:prstDash val="solid"/>
            <a:miter lim="800000"/>
          </a:ln>
          <a:effectLst/>
        </p:spPr>
        <p:txBody>
          <a:bodyPr rtlCol="0" anchor="ctr"/>
          <a:lstStyle/>
          <a:p>
            <a:pPr marL="0" marR="0" lvl="0" indent="0" algn="ctr" defTabSz="93250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FFFFFF"/>
              </a:solidFill>
              <a:effectLst/>
              <a:uLnTx/>
              <a:uFillTx/>
              <a:latin typeface="Segoe UI"/>
              <a:ea typeface="+mn-ea"/>
              <a:cs typeface="+mn-cs"/>
            </a:endParaRPr>
          </a:p>
        </p:txBody>
      </p:sp>
      <p:sp>
        <p:nvSpPr>
          <p:cNvPr id="57" name="Slide Number Placeholder 3"/>
          <p:cNvSpPr txBox="1">
            <a:spLocks/>
          </p:cNvSpPr>
          <p:nvPr/>
        </p:nvSpPr>
        <p:spPr>
          <a:xfrm>
            <a:off x="9075832" y="6380761"/>
            <a:ext cx="2798207"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0A164282-434E-41D4-9582-783D542A7B68}" type="slidenum">
              <a:rPr lang="en-US" smtClean="0"/>
              <a:pPr/>
              <a:t>15</a:t>
            </a:fld>
            <a:endParaRPr lang="en-US" dirty="0"/>
          </a:p>
        </p:txBody>
      </p:sp>
      <p:sp>
        <p:nvSpPr>
          <p:cNvPr id="58" name="Rectangle 57"/>
          <p:cNvSpPr/>
          <p:nvPr/>
        </p:nvSpPr>
        <p:spPr>
          <a:xfrm>
            <a:off x="1" y="6160438"/>
            <a:ext cx="12436474" cy="834087"/>
          </a:xfrm>
          <a:prstGeom prst="rect">
            <a:avLst/>
          </a:prstGeom>
          <a:solidFill>
            <a:srgbClr val="0024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p:cNvSpPr txBox="1"/>
          <p:nvPr/>
        </p:nvSpPr>
        <p:spPr>
          <a:xfrm>
            <a:off x="1383126" y="6209334"/>
            <a:ext cx="10839633" cy="738664"/>
          </a:xfrm>
          <a:prstGeom prst="rect">
            <a:avLst/>
          </a:prstGeom>
          <a:noFill/>
        </p:spPr>
        <p:txBody>
          <a:bodyPr wrap="square" rtlCol="0">
            <a:spAutoFit/>
          </a:bodyPr>
          <a:lstStyle/>
          <a:p>
            <a:r>
              <a:rPr lang="en-US" sz="1400" dirty="0">
                <a:solidFill>
                  <a:schemeClr val="bg1"/>
                </a:solidFill>
              </a:rPr>
              <a:t>We figured that we had one shot to be successful at our first foray into the consumer software business, and using Microsoft Azure to develop and run Delphi Connect helped us achieve that success</a:t>
            </a:r>
            <a:r>
              <a:rPr lang="en-US" sz="1400" dirty="0" smtClean="0">
                <a:solidFill>
                  <a:schemeClr val="bg1"/>
                </a:solidFill>
              </a:rPr>
              <a:t> – </a:t>
            </a:r>
            <a:r>
              <a:rPr lang="en-US" sz="1400" i="1" dirty="0" smtClean="0">
                <a:solidFill>
                  <a:schemeClr val="bg1"/>
                </a:solidFill>
              </a:rPr>
              <a:t>“</a:t>
            </a:r>
            <a:r>
              <a:rPr lang="en-US" sz="1400" i="1" dirty="0">
                <a:solidFill>
                  <a:schemeClr val="bg1"/>
                </a:solidFill>
              </a:rPr>
              <a:t>Victor </a:t>
            </a:r>
            <a:r>
              <a:rPr lang="en-US" sz="1400" i="1" dirty="0" smtClean="0">
                <a:solidFill>
                  <a:schemeClr val="bg1"/>
                </a:solidFill>
              </a:rPr>
              <a:t>Canseco, Managing </a:t>
            </a:r>
            <a:r>
              <a:rPr lang="en-US" sz="1400" i="1" dirty="0">
                <a:solidFill>
                  <a:schemeClr val="bg1"/>
                </a:solidFill>
              </a:rPr>
              <a:t>Director for Software and Services, Delphi Electronics and </a:t>
            </a:r>
            <a:r>
              <a:rPr lang="en-US" sz="1400" i="1" dirty="0" smtClean="0">
                <a:solidFill>
                  <a:schemeClr val="bg1"/>
                </a:solidFill>
              </a:rPr>
              <a:t>Safety Delphi Automotive”</a:t>
            </a:r>
            <a:endParaRPr lang="en-US" sz="1400" i="1" dirty="0">
              <a:solidFill>
                <a:schemeClr val="bg1"/>
              </a:solidFill>
            </a:endParaRPr>
          </a:p>
        </p:txBody>
      </p:sp>
      <p:grpSp>
        <p:nvGrpSpPr>
          <p:cNvPr id="3" name="Group 2"/>
          <p:cNvGrpSpPr/>
          <p:nvPr/>
        </p:nvGrpSpPr>
        <p:grpSpPr>
          <a:xfrm>
            <a:off x="7945750" y="3462955"/>
            <a:ext cx="4216088" cy="2399303"/>
            <a:chOff x="8240319" y="3234980"/>
            <a:chExt cx="3747966" cy="2132903"/>
          </a:xfrm>
        </p:grpSpPr>
        <p:sp>
          <p:nvSpPr>
            <p:cNvPr id="112" name="Freeform 80"/>
            <p:cNvSpPr>
              <a:spLocks/>
            </p:cNvSpPr>
            <p:nvPr/>
          </p:nvSpPr>
          <p:spPr bwMode="auto">
            <a:xfrm>
              <a:off x="8615253" y="3419566"/>
              <a:ext cx="3373032" cy="1948317"/>
            </a:xfrm>
            <a:custGeom>
              <a:avLst/>
              <a:gdLst>
                <a:gd name="T0" fmla="*/ 0 w 439"/>
                <a:gd name="T1" fmla="*/ 188 h 253"/>
                <a:gd name="T2" fmla="*/ 65 w 439"/>
                <a:gd name="T3" fmla="*/ 122 h 253"/>
                <a:gd name="T4" fmla="*/ 78 w 439"/>
                <a:gd name="T5" fmla="*/ 123 h 253"/>
                <a:gd name="T6" fmla="*/ 204 w 439"/>
                <a:gd name="T7" fmla="*/ 0 h 253"/>
                <a:gd name="T8" fmla="*/ 315 w 439"/>
                <a:gd name="T9" fmla="*/ 65 h 253"/>
                <a:gd name="T10" fmla="*/ 343 w 439"/>
                <a:gd name="T11" fmla="*/ 61 h 253"/>
                <a:gd name="T12" fmla="*/ 439 w 439"/>
                <a:gd name="T13" fmla="*/ 157 h 253"/>
                <a:gd name="T14" fmla="*/ 352 w 439"/>
                <a:gd name="T15" fmla="*/ 252 h 253"/>
                <a:gd name="T16" fmla="*/ 346 w 439"/>
                <a:gd name="T17" fmla="*/ 253 h 253"/>
                <a:gd name="T18" fmla="*/ 64 w 439"/>
                <a:gd name="T19" fmla="*/ 253 h 253"/>
                <a:gd name="T20" fmla="*/ 60 w 439"/>
                <a:gd name="T21" fmla="*/ 253 h 253"/>
                <a:gd name="T22" fmla="*/ 0 w 439"/>
                <a:gd name="T23" fmla="*/ 18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9" h="253">
                  <a:moveTo>
                    <a:pt x="0" y="188"/>
                  </a:moveTo>
                  <a:cubicBezTo>
                    <a:pt x="0" y="151"/>
                    <a:pt x="29" y="122"/>
                    <a:pt x="65" y="122"/>
                  </a:cubicBezTo>
                  <a:cubicBezTo>
                    <a:pt x="69" y="122"/>
                    <a:pt x="74" y="123"/>
                    <a:pt x="78" y="123"/>
                  </a:cubicBezTo>
                  <a:cubicBezTo>
                    <a:pt x="79" y="55"/>
                    <a:pt x="135" y="0"/>
                    <a:pt x="204" y="0"/>
                  </a:cubicBezTo>
                  <a:cubicBezTo>
                    <a:pt x="252" y="0"/>
                    <a:pt x="294" y="26"/>
                    <a:pt x="315" y="65"/>
                  </a:cubicBezTo>
                  <a:cubicBezTo>
                    <a:pt x="324" y="63"/>
                    <a:pt x="333" y="61"/>
                    <a:pt x="343" y="61"/>
                  </a:cubicBezTo>
                  <a:cubicBezTo>
                    <a:pt x="396" y="61"/>
                    <a:pt x="439" y="104"/>
                    <a:pt x="439" y="157"/>
                  </a:cubicBezTo>
                  <a:cubicBezTo>
                    <a:pt x="439" y="207"/>
                    <a:pt x="400" y="248"/>
                    <a:pt x="352" y="252"/>
                  </a:cubicBezTo>
                  <a:cubicBezTo>
                    <a:pt x="350" y="253"/>
                    <a:pt x="348" y="253"/>
                    <a:pt x="346" y="253"/>
                  </a:cubicBezTo>
                  <a:cubicBezTo>
                    <a:pt x="64" y="253"/>
                    <a:pt x="64" y="253"/>
                    <a:pt x="64" y="253"/>
                  </a:cubicBezTo>
                  <a:cubicBezTo>
                    <a:pt x="63" y="253"/>
                    <a:pt x="61" y="253"/>
                    <a:pt x="60" y="253"/>
                  </a:cubicBezTo>
                  <a:cubicBezTo>
                    <a:pt x="26" y="250"/>
                    <a:pt x="0" y="222"/>
                    <a:pt x="0" y="188"/>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srgbClr val="505050"/>
                </a:solidFill>
                <a:effectLst/>
                <a:uLnTx/>
                <a:uFillTx/>
              </a:endParaRPr>
            </a:p>
          </p:txBody>
        </p:sp>
        <p:sp>
          <p:nvSpPr>
            <p:cNvPr id="113" name="TextBox 112"/>
            <p:cNvSpPr txBox="1"/>
            <p:nvPr/>
          </p:nvSpPr>
          <p:spPr>
            <a:xfrm>
              <a:off x="8932212" y="4384683"/>
              <a:ext cx="2831744" cy="582543"/>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2800" dirty="0" smtClean="0">
                  <a:solidFill>
                    <a:srgbClr val="FFFFFF"/>
                  </a:solidFill>
                  <a:latin typeface="Segoe UI Light"/>
                </a:rPr>
                <a:t>Azure Storage</a:t>
              </a:r>
              <a:endParaRPr lang="en-US" sz="2800" dirty="0">
                <a:solidFill>
                  <a:srgbClr val="FFFFFF"/>
                </a:solidFill>
                <a:latin typeface="Segoe UI Light"/>
              </a:endParaRPr>
            </a:p>
          </p:txBody>
        </p:sp>
        <p:sp>
          <p:nvSpPr>
            <p:cNvPr id="119" name="Freeform 118"/>
            <p:cNvSpPr>
              <a:spLocks/>
            </p:cNvSpPr>
            <p:nvPr/>
          </p:nvSpPr>
          <p:spPr bwMode="auto">
            <a:xfrm flipH="1">
              <a:off x="8240319" y="3635571"/>
              <a:ext cx="1208911" cy="79430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120" name="Rectangle 119"/>
            <p:cNvSpPr/>
            <p:nvPr/>
          </p:nvSpPr>
          <p:spPr bwMode="auto">
            <a:xfrm>
              <a:off x="8599827" y="3888089"/>
              <a:ext cx="915301" cy="36337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200" kern="0" dirty="0">
                  <a:gradFill>
                    <a:gsLst>
                      <a:gs pos="0">
                        <a:srgbClr val="FFFFFF"/>
                      </a:gs>
                      <a:gs pos="100000">
                        <a:srgbClr val="FFFFFF"/>
                      </a:gs>
                    </a:gsLst>
                    <a:lin ang="5400000" scaled="0"/>
                  </a:gradFill>
                  <a:ea typeface="Segoe UI" pitchFamily="34" charset="0"/>
                  <a:cs typeface="Segoe UI" pitchFamily="34" charset="0"/>
                </a:rPr>
                <a:t>BLOB Storage</a:t>
              </a:r>
            </a:p>
          </p:txBody>
        </p:sp>
        <p:pic>
          <p:nvPicPr>
            <p:cNvPr id="121" name="Picture 120" descr="Storage blob.png"/>
            <p:cNvPicPr>
              <a:picLocks noChangeAspect="1"/>
            </p:cNvPicPr>
            <p:nvPr/>
          </p:nvPicPr>
          <p:blipFill>
            <a:blip r:embed="rId3" cstate="print">
              <a:biLevel thresh="25000"/>
              <a:extLst>
                <a:ext uri="{28A0092B-C50C-407E-A947-70E740481C1C}">
                  <a14:useLocalDpi xmlns:a14="http://schemas.microsoft.com/office/drawing/2010/main" val="0"/>
                </a:ext>
              </a:extLst>
            </a:blip>
            <a:stretch>
              <a:fillRect/>
            </a:stretch>
          </p:blipFill>
          <p:spPr>
            <a:xfrm>
              <a:off x="8442711" y="3871378"/>
              <a:ext cx="399982" cy="399984"/>
            </a:xfrm>
            <a:prstGeom prst="rect">
              <a:avLst/>
            </a:prstGeom>
            <a:noFill/>
          </p:spPr>
        </p:pic>
        <p:sp>
          <p:nvSpPr>
            <p:cNvPr id="122" name="Freeform 121"/>
            <p:cNvSpPr>
              <a:spLocks/>
            </p:cNvSpPr>
            <p:nvPr/>
          </p:nvSpPr>
          <p:spPr bwMode="auto">
            <a:xfrm flipH="1">
              <a:off x="10665128" y="3234980"/>
              <a:ext cx="1208911" cy="79430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123" name="Rectangle 122"/>
            <p:cNvSpPr/>
            <p:nvPr/>
          </p:nvSpPr>
          <p:spPr bwMode="auto">
            <a:xfrm>
              <a:off x="10965854" y="3552784"/>
              <a:ext cx="915301" cy="363376"/>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200" kern="0" dirty="0" smtClean="0">
                  <a:gradFill>
                    <a:gsLst>
                      <a:gs pos="0">
                        <a:srgbClr val="FFFFFF"/>
                      </a:gs>
                      <a:gs pos="100000">
                        <a:srgbClr val="FFFFFF"/>
                      </a:gs>
                    </a:gsLst>
                    <a:lin ang="5400000" scaled="0"/>
                  </a:gradFill>
                  <a:ea typeface="Segoe UI" pitchFamily="34" charset="0"/>
                  <a:cs typeface="Segoe UI" pitchFamily="34" charset="0"/>
                </a:rPr>
                <a:t>Tables</a:t>
              </a:r>
              <a:endParaRPr lang="en-US" sz="1200" kern="0" dirty="0">
                <a:gradFill>
                  <a:gsLst>
                    <a:gs pos="0">
                      <a:srgbClr val="FFFFFF"/>
                    </a:gs>
                    <a:gs pos="100000">
                      <a:srgbClr val="FFFFFF"/>
                    </a:gs>
                  </a:gsLst>
                  <a:lin ang="5400000" scaled="0"/>
                </a:gradFill>
                <a:ea typeface="Segoe UI" pitchFamily="34" charset="0"/>
                <a:cs typeface="Segoe UI" pitchFamily="34" charset="0"/>
              </a:endParaRPr>
            </a:p>
          </p:txBody>
        </p:sp>
        <p:pic>
          <p:nvPicPr>
            <p:cNvPr id="118" name="Picture 117" descr="Storage table.png"/>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10887101" y="3540124"/>
              <a:ext cx="321630" cy="321628"/>
            </a:xfrm>
            <a:prstGeom prst="rect">
              <a:avLst/>
            </a:prstGeom>
          </p:spPr>
        </p:pic>
      </p:grpSp>
      <p:pic>
        <p:nvPicPr>
          <p:cNvPr id="4098" name="Picture 2" descr="http://wpshowsites.azurewebsites.net/tba/wp-content/uploads/sites/31/2014/11/delphi.png"/>
          <p:cNvPicPr>
            <a:picLocks noChangeAspect="1" noChangeArrowheads="1"/>
          </p:cNvPicPr>
          <p:nvPr/>
        </p:nvPicPr>
        <p:blipFill rotWithShape="1">
          <a:blip r:embed="rId5">
            <a:extLst>
              <a:ext uri="{28A0092B-C50C-407E-A947-70E740481C1C}">
                <a14:useLocalDpi xmlns:a14="http://schemas.microsoft.com/office/drawing/2010/main" val="0"/>
              </a:ext>
            </a:extLst>
          </a:blip>
          <a:srcRect l="2933" t="-40563" r="-2933" b="40563"/>
          <a:stretch/>
        </p:blipFill>
        <p:spPr bwMode="auto">
          <a:xfrm>
            <a:off x="23426" y="6119209"/>
            <a:ext cx="1488453" cy="584310"/>
          </a:xfrm>
          <a:prstGeom prst="rect">
            <a:avLst/>
          </a:prstGeom>
          <a:noFill/>
          <a:extLst>
            <a:ext uri="{909E8E84-426E-40DD-AFC4-6F175D3DCCD1}">
              <a14:hiddenFill xmlns:a14="http://schemas.microsoft.com/office/drawing/2010/main">
                <a:solidFill>
                  <a:srgbClr val="FFFFFF"/>
                </a:solidFill>
              </a14:hiddenFill>
            </a:ext>
          </a:extLst>
        </p:spPr>
      </p:pic>
      <p:sp>
        <p:nvSpPr>
          <p:cNvPr id="115" name="Freeform 9"/>
          <p:cNvSpPr>
            <a:spLocks noEditPoints="1"/>
          </p:cNvSpPr>
          <p:nvPr/>
        </p:nvSpPr>
        <p:spPr bwMode="black">
          <a:xfrm>
            <a:off x="1787587" y="2071044"/>
            <a:ext cx="579120" cy="579120"/>
          </a:xfrm>
          <a:custGeom>
            <a:avLst/>
            <a:gdLst>
              <a:gd name="T0" fmla="*/ 204 w 300"/>
              <a:gd name="T1" fmla="*/ 62 h 300"/>
              <a:gd name="T2" fmla="*/ 232 w 300"/>
              <a:gd name="T3" fmla="*/ 76 h 300"/>
              <a:gd name="T4" fmla="*/ 204 w 300"/>
              <a:gd name="T5" fmla="*/ 89 h 300"/>
              <a:gd name="T6" fmla="*/ 174 w 300"/>
              <a:gd name="T7" fmla="*/ 83 h 300"/>
              <a:gd name="T8" fmla="*/ 178 w 300"/>
              <a:gd name="T9" fmla="*/ 49 h 300"/>
              <a:gd name="T10" fmla="*/ 150 w 300"/>
              <a:gd name="T11" fmla="*/ 35 h 300"/>
              <a:gd name="T12" fmla="*/ 178 w 300"/>
              <a:gd name="T13" fmla="*/ 22 h 300"/>
              <a:gd name="T14" fmla="*/ 208 w 300"/>
              <a:gd name="T15" fmla="*/ 28 h 300"/>
              <a:gd name="T16" fmla="*/ 288 w 300"/>
              <a:gd name="T17" fmla="*/ 199 h 300"/>
              <a:gd name="T18" fmla="*/ 266 w 300"/>
              <a:gd name="T19" fmla="*/ 219 h 300"/>
              <a:gd name="T20" fmla="*/ 169 w 300"/>
              <a:gd name="T21" fmla="*/ 242 h 300"/>
              <a:gd name="T22" fmla="*/ 47 w 300"/>
              <a:gd name="T23" fmla="*/ 175 h 300"/>
              <a:gd name="T24" fmla="*/ 130 w 300"/>
              <a:gd name="T25" fmla="*/ 160 h 300"/>
              <a:gd name="T26" fmla="*/ 198 w 300"/>
              <a:gd name="T27" fmla="*/ 158 h 300"/>
              <a:gd name="T28" fmla="*/ 201 w 300"/>
              <a:gd name="T29" fmla="*/ 183 h 300"/>
              <a:gd name="T30" fmla="*/ 144 w 300"/>
              <a:gd name="T31" fmla="*/ 190 h 300"/>
              <a:gd name="T32" fmla="*/ 223 w 300"/>
              <a:gd name="T33" fmla="*/ 207 h 300"/>
              <a:gd name="T34" fmla="*/ 287 w 300"/>
              <a:gd name="T35" fmla="*/ 182 h 300"/>
              <a:gd name="T36" fmla="*/ 34 w 300"/>
              <a:gd name="T37" fmla="*/ 162 h 300"/>
              <a:gd name="T38" fmla="*/ 0 w 300"/>
              <a:gd name="T39" fmla="*/ 228 h 300"/>
              <a:gd name="T40" fmla="*/ 39 w 300"/>
              <a:gd name="T41" fmla="*/ 224 h 300"/>
              <a:gd name="T42" fmla="*/ 34 w 300"/>
              <a:gd name="T43" fmla="*/ 162 h 300"/>
              <a:gd name="T44" fmla="*/ 300 w 300"/>
              <a:gd name="T45" fmla="*/ 294 h 300"/>
              <a:gd name="T46" fmla="*/ 0 w 300"/>
              <a:gd name="T47" fmla="*/ 300 h 300"/>
              <a:gd name="T48" fmla="*/ 270 w 300"/>
              <a:gd name="T49" fmla="*/ 86 h 300"/>
              <a:gd name="T50" fmla="*/ 274 w 300"/>
              <a:gd name="T51" fmla="*/ 68 h 300"/>
              <a:gd name="T52" fmla="*/ 296 w 300"/>
              <a:gd name="T53" fmla="*/ 44 h 300"/>
              <a:gd name="T54" fmla="*/ 290 w 300"/>
              <a:gd name="T55" fmla="*/ 9 h 300"/>
              <a:gd name="T56" fmla="*/ 239 w 300"/>
              <a:gd name="T57" fmla="*/ 8 h 300"/>
              <a:gd name="T58" fmla="*/ 242 w 300"/>
              <a:gd name="T59" fmla="*/ 34 h 300"/>
              <a:gd name="T60" fmla="*/ 264 w 300"/>
              <a:gd name="T61" fmla="*/ 11 h 300"/>
              <a:gd name="T62" fmla="*/ 286 w 300"/>
              <a:gd name="T63" fmla="*/ 31 h 300"/>
              <a:gd name="T64" fmla="*/ 274 w 300"/>
              <a:gd name="T65" fmla="*/ 50 h 300"/>
              <a:gd name="T66" fmla="*/ 259 w 300"/>
              <a:gd name="T67" fmla="*/ 68 h 300"/>
              <a:gd name="T68" fmla="*/ 256 w 300"/>
              <a:gd name="T69" fmla="*/ 86 h 300"/>
              <a:gd name="T70" fmla="*/ 270 w 300"/>
              <a:gd name="T71" fmla="*/ 111 h 300"/>
              <a:gd name="T72" fmla="*/ 256 w 300"/>
              <a:gd name="T73" fmla="*/ 98 h 300"/>
              <a:gd name="T74" fmla="*/ 270 w 300"/>
              <a:gd name="T75" fmla="*/ 111 h 300"/>
              <a:gd name="T76" fmla="*/ 75 w 300"/>
              <a:gd name="T77" fmla="*/ 111 h 300"/>
              <a:gd name="T78" fmla="*/ 98 w 300"/>
              <a:gd name="T79" fmla="*/ 0 h 300"/>
              <a:gd name="T80" fmla="*/ 153 w 300"/>
              <a:gd name="T81" fmla="*/ 111 h 300"/>
              <a:gd name="T82" fmla="*/ 126 w 300"/>
              <a:gd name="T83" fmla="*/ 76 h 300"/>
              <a:gd name="T84" fmla="*/ 123 w 300"/>
              <a:gd name="T85" fmla="*/ 65 h 300"/>
              <a:gd name="T86" fmla="*/ 106 w 300"/>
              <a:gd name="T87" fmla="*/ 13 h 300"/>
              <a:gd name="T88" fmla="*/ 100 w 300"/>
              <a:gd name="T89" fmla="*/ 33 h 300"/>
              <a:gd name="T90" fmla="*/ 123 w 300"/>
              <a:gd name="T91" fmla="*/ 65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300" h="300">
                <a:moveTo>
                  <a:pt x="174" y="83"/>
                </a:moveTo>
                <a:cubicBezTo>
                  <a:pt x="204" y="62"/>
                  <a:pt x="204" y="62"/>
                  <a:pt x="204" y="62"/>
                </a:cubicBezTo>
                <a:cubicBezTo>
                  <a:pt x="204" y="76"/>
                  <a:pt x="204" y="76"/>
                  <a:pt x="204" y="76"/>
                </a:cubicBezTo>
                <a:cubicBezTo>
                  <a:pt x="232" y="76"/>
                  <a:pt x="232" y="76"/>
                  <a:pt x="232" y="76"/>
                </a:cubicBezTo>
                <a:cubicBezTo>
                  <a:pt x="232" y="89"/>
                  <a:pt x="232" y="89"/>
                  <a:pt x="232" y="89"/>
                </a:cubicBezTo>
                <a:cubicBezTo>
                  <a:pt x="204" y="89"/>
                  <a:pt x="204" y="89"/>
                  <a:pt x="204" y="89"/>
                </a:cubicBezTo>
                <a:cubicBezTo>
                  <a:pt x="204" y="104"/>
                  <a:pt x="204" y="104"/>
                  <a:pt x="204" y="104"/>
                </a:cubicBezTo>
                <a:lnTo>
                  <a:pt x="174" y="83"/>
                </a:lnTo>
                <a:close/>
                <a:moveTo>
                  <a:pt x="208" y="28"/>
                </a:moveTo>
                <a:cubicBezTo>
                  <a:pt x="178" y="49"/>
                  <a:pt x="178" y="49"/>
                  <a:pt x="178" y="49"/>
                </a:cubicBezTo>
                <a:cubicBezTo>
                  <a:pt x="178" y="35"/>
                  <a:pt x="178" y="35"/>
                  <a:pt x="178" y="35"/>
                </a:cubicBezTo>
                <a:cubicBezTo>
                  <a:pt x="150" y="35"/>
                  <a:pt x="150" y="35"/>
                  <a:pt x="150" y="35"/>
                </a:cubicBezTo>
                <a:cubicBezTo>
                  <a:pt x="150" y="22"/>
                  <a:pt x="150" y="22"/>
                  <a:pt x="150" y="22"/>
                </a:cubicBezTo>
                <a:cubicBezTo>
                  <a:pt x="178" y="22"/>
                  <a:pt x="178" y="22"/>
                  <a:pt x="178" y="22"/>
                </a:cubicBezTo>
                <a:cubicBezTo>
                  <a:pt x="178" y="7"/>
                  <a:pt x="178" y="7"/>
                  <a:pt x="178" y="7"/>
                </a:cubicBezTo>
                <a:lnTo>
                  <a:pt x="208" y="28"/>
                </a:lnTo>
                <a:close/>
                <a:moveTo>
                  <a:pt x="300" y="190"/>
                </a:moveTo>
                <a:cubicBezTo>
                  <a:pt x="300" y="190"/>
                  <a:pt x="299" y="191"/>
                  <a:pt x="288" y="199"/>
                </a:cubicBezTo>
                <a:cubicBezTo>
                  <a:pt x="288" y="199"/>
                  <a:pt x="286" y="203"/>
                  <a:pt x="285" y="203"/>
                </a:cubicBezTo>
                <a:cubicBezTo>
                  <a:pt x="280" y="207"/>
                  <a:pt x="275" y="212"/>
                  <a:pt x="266" y="219"/>
                </a:cubicBezTo>
                <a:cubicBezTo>
                  <a:pt x="257" y="219"/>
                  <a:pt x="238" y="228"/>
                  <a:pt x="229" y="233"/>
                </a:cubicBezTo>
                <a:cubicBezTo>
                  <a:pt x="212" y="233"/>
                  <a:pt x="187" y="237"/>
                  <a:pt x="169" y="242"/>
                </a:cubicBezTo>
                <a:cubicBezTo>
                  <a:pt x="143" y="237"/>
                  <a:pt x="140" y="244"/>
                  <a:pt x="47" y="220"/>
                </a:cubicBezTo>
                <a:cubicBezTo>
                  <a:pt x="47" y="220"/>
                  <a:pt x="47" y="183"/>
                  <a:pt x="47" y="175"/>
                </a:cubicBezTo>
                <a:cubicBezTo>
                  <a:pt x="64" y="170"/>
                  <a:pt x="69" y="160"/>
                  <a:pt x="89" y="157"/>
                </a:cubicBezTo>
                <a:cubicBezTo>
                  <a:pt x="103" y="155"/>
                  <a:pt x="116" y="156"/>
                  <a:pt x="130" y="160"/>
                </a:cubicBezTo>
                <a:cubicBezTo>
                  <a:pt x="139" y="163"/>
                  <a:pt x="148" y="164"/>
                  <a:pt x="163" y="163"/>
                </a:cubicBezTo>
                <a:cubicBezTo>
                  <a:pt x="176" y="162"/>
                  <a:pt x="181" y="158"/>
                  <a:pt x="198" y="158"/>
                </a:cubicBezTo>
                <a:cubicBezTo>
                  <a:pt x="209" y="158"/>
                  <a:pt x="220" y="165"/>
                  <a:pt x="219" y="171"/>
                </a:cubicBezTo>
                <a:cubicBezTo>
                  <a:pt x="219" y="177"/>
                  <a:pt x="208" y="183"/>
                  <a:pt x="201" y="183"/>
                </a:cubicBezTo>
                <a:cubicBezTo>
                  <a:pt x="185" y="184"/>
                  <a:pt x="189" y="183"/>
                  <a:pt x="174" y="183"/>
                </a:cubicBezTo>
                <a:cubicBezTo>
                  <a:pt x="156" y="182"/>
                  <a:pt x="155" y="186"/>
                  <a:pt x="144" y="190"/>
                </a:cubicBezTo>
                <a:cubicBezTo>
                  <a:pt x="155" y="194"/>
                  <a:pt x="162" y="198"/>
                  <a:pt x="177" y="206"/>
                </a:cubicBezTo>
                <a:cubicBezTo>
                  <a:pt x="193" y="204"/>
                  <a:pt x="209" y="206"/>
                  <a:pt x="223" y="207"/>
                </a:cubicBezTo>
                <a:cubicBezTo>
                  <a:pt x="235" y="204"/>
                  <a:pt x="241" y="199"/>
                  <a:pt x="255" y="198"/>
                </a:cubicBezTo>
                <a:cubicBezTo>
                  <a:pt x="264" y="191"/>
                  <a:pt x="276" y="180"/>
                  <a:pt x="287" y="182"/>
                </a:cubicBezTo>
                <a:cubicBezTo>
                  <a:pt x="293" y="183"/>
                  <a:pt x="300" y="190"/>
                  <a:pt x="300" y="190"/>
                </a:cubicBezTo>
                <a:close/>
                <a:moveTo>
                  <a:pt x="34" y="162"/>
                </a:moveTo>
                <a:cubicBezTo>
                  <a:pt x="0" y="162"/>
                  <a:pt x="0" y="162"/>
                  <a:pt x="0" y="162"/>
                </a:cubicBezTo>
                <a:cubicBezTo>
                  <a:pt x="0" y="228"/>
                  <a:pt x="0" y="228"/>
                  <a:pt x="0" y="228"/>
                </a:cubicBezTo>
                <a:cubicBezTo>
                  <a:pt x="34" y="228"/>
                  <a:pt x="34" y="228"/>
                  <a:pt x="34" y="228"/>
                </a:cubicBezTo>
                <a:cubicBezTo>
                  <a:pt x="37" y="228"/>
                  <a:pt x="39" y="226"/>
                  <a:pt x="39" y="224"/>
                </a:cubicBezTo>
                <a:cubicBezTo>
                  <a:pt x="39" y="166"/>
                  <a:pt x="39" y="166"/>
                  <a:pt x="39" y="166"/>
                </a:cubicBezTo>
                <a:cubicBezTo>
                  <a:pt x="39" y="164"/>
                  <a:pt x="37" y="162"/>
                  <a:pt x="34" y="162"/>
                </a:cubicBezTo>
                <a:close/>
                <a:moveTo>
                  <a:pt x="300" y="300"/>
                </a:moveTo>
                <a:cubicBezTo>
                  <a:pt x="300" y="294"/>
                  <a:pt x="300" y="294"/>
                  <a:pt x="300" y="294"/>
                </a:cubicBezTo>
                <a:cubicBezTo>
                  <a:pt x="0" y="294"/>
                  <a:pt x="0" y="294"/>
                  <a:pt x="0" y="294"/>
                </a:cubicBezTo>
                <a:cubicBezTo>
                  <a:pt x="0" y="300"/>
                  <a:pt x="0" y="300"/>
                  <a:pt x="0" y="300"/>
                </a:cubicBezTo>
                <a:cubicBezTo>
                  <a:pt x="300" y="300"/>
                  <a:pt x="300" y="300"/>
                  <a:pt x="300" y="300"/>
                </a:cubicBezTo>
                <a:close/>
                <a:moveTo>
                  <a:pt x="270" y="86"/>
                </a:moveTo>
                <a:cubicBezTo>
                  <a:pt x="270" y="81"/>
                  <a:pt x="270" y="77"/>
                  <a:pt x="271" y="74"/>
                </a:cubicBezTo>
                <a:cubicBezTo>
                  <a:pt x="272" y="72"/>
                  <a:pt x="273" y="70"/>
                  <a:pt x="274" y="68"/>
                </a:cubicBezTo>
                <a:cubicBezTo>
                  <a:pt x="275" y="66"/>
                  <a:pt x="278" y="63"/>
                  <a:pt x="283" y="59"/>
                </a:cubicBezTo>
                <a:cubicBezTo>
                  <a:pt x="289" y="53"/>
                  <a:pt x="294" y="48"/>
                  <a:pt x="296" y="44"/>
                </a:cubicBezTo>
                <a:cubicBezTo>
                  <a:pt x="299" y="40"/>
                  <a:pt x="300" y="35"/>
                  <a:pt x="300" y="31"/>
                </a:cubicBezTo>
                <a:cubicBezTo>
                  <a:pt x="300" y="22"/>
                  <a:pt x="296" y="15"/>
                  <a:pt x="290" y="9"/>
                </a:cubicBezTo>
                <a:cubicBezTo>
                  <a:pt x="283" y="3"/>
                  <a:pt x="275" y="0"/>
                  <a:pt x="264" y="0"/>
                </a:cubicBezTo>
                <a:cubicBezTo>
                  <a:pt x="253" y="0"/>
                  <a:pt x="245" y="3"/>
                  <a:pt x="239" y="8"/>
                </a:cubicBezTo>
                <a:cubicBezTo>
                  <a:pt x="231" y="15"/>
                  <a:pt x="228" y="24"/>
                  <a:pt x="228" y="34"/>
                </a:cubicBezTo>
                <a:cubicBezTo>
                  <a:pt x="242" y="34"/>
                  <a:pt x="242" y="34"/>
                  <a:pt x="242" y="34"/>
                </a:cubicBezTo>
                <a:cubicBezTo>
                  <a:pt x="243" y="26"/>
                  <a:pt x="243" y="21"/>
                  <a:pt x="249" y="17"/>
                </a:cubicBezTo>
                <a:cubicBezTo>
                  <a:pt x="253" y="13"/>
                  <a:pt x="258" y="11"/>
                  <a:pt x="264" y="11"/>
                </a:cubicBezTo>
                <a:cubicBezTo>
                  <a:pt x="270" y="11"/>
                  <a:pt x="277" y="13"/>
                  <a:pt x="281" y="17"/>
                </a:cubicBezTo>
                <a:cubicBezTo>
                  <a:pt x="285" y="21"/>
                  <a:pt x="286" y="25"/>
                  <a:pt x="286" y="31"/>
                </a:cubicBezTo>
                <a:cubicBezTo>
                  <a:pt x="286" y="34"/>
                  <a:pt x="285" y="37"/>
                  <a:pt x="283" y="40"/>
                </a:cubicBezTo>
                <a:cubicBezTo>
                  <a:pt x="282" y="42"/>
                  <a:pt x="279" y="46"/>
                  <a:pt x="274" y="50"/>
                </a:cubicBezTo>
                <a:cubicBezTo>
                  <a:pt x="269" y="54"/>
                  <a:pt x="266" y="57"/>
                  <a:pt x="264" y="59"/>
                </a:cubicBezTo>
                <a:cubicBezTo>
                  <a:pt x="262" y="62"/>
                  <a:pt x="260" y="65"/>
                  <a:pt x="259" y="68"/>
                </a:cubicBezTo>
                <a:cubicBezTo>
                  <a:pt x="257" y="72"/>
                  <a:pt x="256" y="77"/>
                  <a:pt x="256" y="82"/>
                </a:cubicBezTo>
                <a:cubicBezTo>
                  <a:pt x="256" y="83"/>
                  <a:pt x="256" y="85"/>
                  <a:pt x="256" y="86"/>
                </a:cubicBezTo>
                <a:lnTo>
                  <a:pt x="270" y="86"/>
                </a:lnTo>
                <a:close/>
                <a:moveTo>
                  <a:pt x="270" y="111"/>
                </a:moveTo>
                <a:cubicBezTo>
                  <a:pt x="270" y="98"/>
                  <a:pt x="270" y="98"/>
                  <a:pt x="270" y="98"/>
                </a:cubicBezTo>
                <a:cubicBezTo>
                  <a:pt x="256" y="98"/>
                  <a:pt x="256" y="98"/>
                  <a:pt x="256" y="98"/>
                </a:cubicBezTo>
                <a:cubicBezTo>
                  <a:pt x="256" y="111"/>
                  <a:pt x="256" y="111"/>
                  <a:pt x="256" y="111"/>
                </a:cubicBezTo>
                <a:lnTo>
                  <a:pt x="270" y="111"/>
                </a:lnTo>
                <a:close/>
                <a:moveTo>
                  <a:pt x="86" y="76"/>
                </a:moveTo>
                <a:cubicBezTo>
                  <a:pt x="75" y="111"/>
                  <a:pt x="75" y="111"/>
                  <a:pt x="75" y="111"/>
                </a:cubicBezTo>
                <a:cubicBezTo>
                  <a:pt x="60" y="111"/>
                  <a:pt x="60" y="111"/>
                  <a:pt x="60" y="111"/>
                </a:cubicBezTo>
                <a:cubicBezTo>
                  <a:pt x="98" y="0"/>
                  <a:pt x="98" y="0"/>
                  <a:pt x="98" y="0"/>
                </a:cubicBezTo>
                <a:cubicBezTo>
                  <a:pt x="115" y="0"/>
                  <a:pt x="115" y="0"/>
                  <a:pt x="115" y="0"/>
                </a:cubicBezTo>
                <a:cubicBezTo>
                  <a:pt x="153" y="111"/>
                  <a:pt x="153" y="111"/>
                  <a:pt x="153" y="111"/>
                </a:cubicBezTo>
                <a:cubicBezTo>
                  <a:pt x="138" y="111"/>
                  <a:pt x="138" y="111"/>
                  <a:pt x="138" y="111"/>
                </a:cubicBezTo>
                <a:cubicBezTo>
                  <a:pt x="126" y="76"/>
                  <a:pt x="126" y="76"/>
                  <a:pt x="126" y="76"/>
                </a:cubicBezTo>
                <a:lnTo>
                  <a:pt x="86" y="76"/>
                </a:lnTo>
                <a:close/>
                <a:moveTo>
                  <a:pt x="123" y="65"/>
                </a:moveTo>
                <a:cubicBezTo>
                  <a:pt x="112" y="33"/>
                  <a:pt x="112" y="33"/>
                  <a:pt x="112" y="33"/>
                </a:cubicBezTo>
                <a:cubicBezTo>
                  <a:pt x="109" y="26"/>
                  <a:pt x="108" y="19"/>
                  <a:pt x="106" y="13"/>
                </a:cubicBezTo>
                <a:cubicBezTo>
                  <a:pt x="106" y="13"/>
                  <a:pt x="106" y="13"/>
                  <a:pt x="106" y="13"/>
                </a:cubicBezTo>
                <a:cubicBezTo>
                  <a:pt x="104" y="19"/>
                  <a:pt x="102" y="26"/>
                  <a:pt x="100" y="33"/>
                </a:cubicBezTo>
                <a:cubicBezTo>
                  <a:pt x="89" y="65"/>
                  <a:pt x="89" y="65"/>
                  <a:pt x="89" y="65"/>
                </a:cubicBezTo>
                <a:lnTo>
                  <a:pt x="123" y="65"/>
                </a:lnTo>
                <a:close/>
              </a:path>
            </a:pathLst>
          </a:custGeom>
          <a:solidFill>
            <a:srgbClr val="FFFFFF"/>
          </a:solidFill>
          <a:ln>
            <a:noFill/>
          </a:ln>
        </p:spPr>
        <p:txBody>
          <a:bodyPr vert="horz" wrap="square" lIns="82305" tIns="41153" rIns="82305" bIns="41153" numCol="1" anchor="t" anchorCtr="0" compatLnSpc="1">
            <a:prstTxWarp prst="textNoShape">
              <a:avLst/>
            </a:prstTxWarp>
          </a:bodyPr>
          <a:lstStyle/>
          <a:p>
            <a:endParaRPr lang="en-US" sz="1600"/>
          </a:p>
        </p:txBody>
      </p:sp>
      <p:grpSp>
        <p:nvGrpSpPr>
          <p:cNvPr id="117" name="Group 116"/>
          <p:cNvGrpSpPr/>
          <p:nvPr/>
        </p:nvGrpSpPr>
        <p:grpSpPr bwMode="black">
          <a:xfrm>
            <a:off x="829766" y="2104061"/>
            <a:ext cx="675384" cy="513086"/>
            <a:chOff x="4951709" y="-1796350"/>
            <a:chExt cx="1938338" cy="1514475"/>
          </a:xfrm>
        </p:grpSpPr>
        <p:sp>
          <p:nvSpPr>
            <p:cNvPr id="124" name="Freeform 5"/>
            <p:cNvSpPr>
              <a:spLocks/>
            </p:cNvSpPr>
            <p:nvPr/>
          </p:nvSpPr>
          <p:spPr bwMode="black">
            <a:xfrm>
              <a:off x="5762922" y="-1796350"/>
              <a:ext cx="1108075" cy="1152525"/>
            </a:xfrm>
            <a:custGeom>
              <a:avLst/>
              <a:gdLst>
                <a:gd name="T0" fmla="*/ 65 w 294"/>
                <a:gd name="T1" fmla="*/ 149 h 305"/>
                <a:gd name="T2" fmla="*/ 0 w 294"/>
                <a:gd name="T3" fmla="*/ 221 h 305"/>
                <a:gd name="T4" fmla="*/ 82 w 294"/>
                <a:gd name="T5" fmla="*/ 260 h 305"/>
                <a:gd name="T6" fmla="*/ 222 w 294"/>
                <a:gd name="T7" fmla="*/ 305 h 305"/>
                <a:gd name="T8" fmla="*/ 215 w 294"/>
                <a:gd name="T9" fmla="*/ 253 h 305"/>
                <a:gd name="T10" fmla="*/ 211 w 294"/>
                <a:gd name="T11" fmla="*/ 238 h 305"/>
                <a:gd name="T12" fmla="*/ 281 w 294"/>
                <a:gd name="T13" fmla="*/ 174 h 305"/>
                <a:gd name="T14" fmla="*/ 281 w 294"/>
                <a:gd name="T15" fmla="*/ 166 h 305"/>
                <a:gd name="T16" fmla="*/ 208 w 294"/>
                <a:gd name="T17" fmla="*/ 225 h 305"/>
                <a:gd name="T18" fmla="*/ 173 w 294"/>
                <a:gd name="T19" fmla="*/ 167 h 305"/>
                <a:gd name="T20" fmla="*/ 133 w 294"/>
                <a:gd name="T21" fmla="*/ 148 h 305"/>
                <a:gd name="T22" fmla="*/ 165 w 294"/>
                <a:gd name="T23" fmla="*/ 121 h 305"/>
                <a:gd name="T24" fmla="*/ 177 w 294"/>
                <a:gd name="T25" fmla="*/ 78 h 305"/>
                <a:gd name="T26" fmla="*/ 99 w 294"/>
                <a:gd name="T27" fmla="*/ 0 h 305"/>
                <a:gd name="T28" fmla="*/ 21 w 294"/>
                <a:gd name="T29" fmla="*/ 78 h 305"/>
                <a:gd name="T30" fmla="*/ 34 w 294"/>
                <a:gd name="T31" fmla="*/ 121 h 305"/>
                <a:gd name="T32" fmla="*/ 65 w 294"/>
                <a:gd name="T33" fmla="*/ 149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4" h="305">
                  <a:moveTo>
                    <a:pt x="65" y="149"/>
                  </a:moveTo>
                  <a:cubicBezTo>
                    <a:pt x="26" y="163"/>
                    <a:pt x="9" y="195"/>
                    <a:pt x="0" y="221"/>
                  </a:cubicBezTo>
                  <a:cubicBezTo>
                    <a:pt x="27" y="234"/>
                    <a:pt x="55" y="249"/>
                    <a:pt x="82" y="260"/>
                  </a:cubicBezTo>
                  <a:cubicBezTo>
                    <a:pt x="130" y="282"/>
                    <a:pt x="171" y="296"/>
                    <a:pt x="222" y="305"/>
                  </a:cubicBezTo>
                  <a:cubicBezTo>
                    <a:pt x="221" y="290"/>
                    <a:pt x="219" y="272"/>
                    <a:pt x="215" y="253"/>
                  </a:cubicBezTo>
                  <a:cubicBezTo>
                    <a:pt x="214" y="248"/>
                    <a:pt x="212" y="243"/>
                    <a:pt x="211" y="238"/>
                  </a:cubicBezTo>
                  <a:cubicBezTo>
                    <a:pt x="248" y="223"/>
                    <a:pt x="270" y="193"/>
                    <a:pt x="281" y="174"/>
                  </a:cubicBezTo>
                  <a:cubicBezTo>
                    <a:pt x="294" y="151"/>
                    <a:pt x="283" y="163"/>
                    <a:pt x="281" y="166"/>
                  </a:cubicBezTo>
                  <a:cubicBezTo>
                    <a:pt x="252" y="203"/>
                    <a:pt x="226" y="218"/>
                    <a:pt x="208" y="225"/>
                  </a:cubicBezTo>
                  <a:cubicBezTo>
                    <a:pt x="200" y="200"/>
                    <a:pt x="191" y="184"/>
                    <a:pt x="173" y="167"/>
                  </a:cubicBezTo>
                  <a:cubicBezTo>
                    <a:pt x="160" y="156"/>
                    <a:pt x="145" y="150"/>
                    <a:pt x="133" y="148"/>
                  </a:cubicBezTo>
                  <a:cubicBezTo>
                    <a:pt x="146" y="142"/>
                    <a:pt x="157" y="133"/>
                    <a:pt x="165" y="121"/>
                  </a:cubicBezTo>
                  <a:cubicBezTo>
                    <a:pt x="173" y="108"/>
                    <a:pt x="177" y="93"/>
                    <a:pt x="177" y="78"/>
                  </a:cubicBezTo>
                  <a:cubicBezTo>
                    <a:pt x="177" y="35"/>
                    <a:pt x="142" y="0"/>
                    <a:pt x="99" y="0"/>
                  </a:cubicBezTo>
                  <a:cubicBezTo>
                    <a:pt x="56" y="0"/>
                    <a:pt x="21" y="35"/>
                    <a:pt x="21" y="78"/>
                  </a:cubicBezTo>
                  <a:cubicBezTo>
                    <a:pt x="21" y="94"/>
                    <a:pt x="26" y="108"/>
                    <a:pt x="34" y="121"/>
                  </a:cubicBezTo>
                  <a:cubicBezTo>
                    <a:pt x="42" y="133"/>
                    <a:pt x="53" y="142"/>
                    <a:pt x="65" y="149"/>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25" name="Freeform 6"/>
            <p:cNvSpPr>
              <a:spLocks/>
            </p:cNvSpPr>
            <p:nvPr/>
          </p:nvSpPr>
          <p:spPr bwMode="black">
            <a:xfrm>
              <a:off x="5212059" y="-1721738"/>
              <a:ext cx="600075" cy="738188"/>
            </a:xfrm>
            <a:custGeom>
              <a:avLst/>
              <a:gdLst>
                <a:gd name="T0" fmla="*/ 53 w 159"/>
                <a:gd name="T1" fmla="*/ 165 h 195"/>
                <a:gd name="T2" fmla="*/ 135 w 159"/>
                <a:gd name="T3" fmla="*/ 195 h 195"/>
                <a:gd name="T4" fmla="*/ 159 w 159"/>
                <a:gd name="T5" fmla="*/ 152 h 195"/>
                <a:gd name="T6" fmla="*/ 115 w 159"/>
                <a:gd name="T7" fmla="*/ 127 h 195"/>
                <a:gd name="T8" fmla="*/ 151 w 159"/>
                <a:gd name="T9" fmla="*/ 68 h 195"/>
                <a:gd name="T10" fmla="*/ 84 w 159"/>
                <a:gd name="T11" fmla="*/ 0 h 195"/>
                <a:gd name="T12" fmla="*/ 17 w 159"/>
                <a:gd name="T13" fmla="*/ 68 h 195"/>
                <a:gd name="T14" fmla="*/ 53 w 159"/>
                <a:gd name="T15" fmla="*/ 127 h 195"/>
                <a:gd name="T16" fmla="*/ 0 w 159"/>
                <a:gd name="T17" fmla="*/ 164 h 195"/>
                <a:gd name="T18" fmla="*/ 53 w 159"/>
                <a:gd name="T19" fmla="*/ 165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59" h="195">
                  <a:moveTo>
                    <a:pt x="53" y="165"/>
                  </a:moveTo>
                  <a:cubicBezTo>
                    <a:pt x="81" y="171"/>
                    <a:pt x="108" y="182"/>
                    <a:pt x="135" y="195"/>
                  </a:cubicBezTo>
                  <a:cubicBezTo>
                    <a:pt x="142" y="178"/>
                    <a:pt x="149" y="164"/>
                    <a:pt x="159" y="152"/>
                  </a:cubicBezTo>
                  <a:cubicBezTo>
                    <a:pt x="141" y="134"/>
                    <a:pt x="122" y="128"/>
                    <a:pt x="115" y="127"/>
                  </a:cubicBezTo>
                  <a:cubicBezTo>
                    <a:pt x="137" y="116"/>
                    <a:pt x="151" y="94"/>
                    <a:pt x="151" y="68"/>
                  </a:cubicBezTo>
                  <a:cubicBezTo>
                    <a:pt x="151" y="30"/>
                    <a:pt x="121" y="0"/>
                    <a:pt x="84" y="0"/>
                  </a:cubicBezTo>
                  <a:cubicBezTo>
                    <a:pt x="47" y="0"/>
                    <a:pt x="17" y="30"/>
                    <a:pt x="17" y="68"/>
                  </a:cubicBezTo>
                  <a:cubicBezTo>
                    <a:pt x="17" y="94"/>
                    <a:pt x="31" y="116"/>
                    <a:pt x="53" y="127"/>
                  </a:cubicBezTo>
                  <a:cubicBezTo>
                    <a:pt x="47" y="129"/>
                    <a:pt x="21" y="136"/>
                    <a:pt x="0" y="164"/>
                  </a:cubicBezTo>
                  <a:cubicBezTo>
                    <a:pt x="15" y="161"/>
                    <a:pt x="35" y="161"/>
                    <a:pt x="53" y="165"/>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26" name="Freeform 7"/>
            <p:cNvSpPr>
              <a:spLocks noEditPoints="1"/>
            </p:cNvSpPr>
            <p:nvPr/>
          </p:nvSpPr>
          <p:spPr bwMode="black">
            <a:xfrm>
              <a:off x="4951709" y="-1062925"/>
              <a:ext cx="1938338" cy="781050"/>
            </a:xfrm>
            <a:custGeom>
              <a:avLst/>
              <a:gdLst>
                <a:gd name="T0" fmla="*/ 510 w 514"/>
                <a:gd name="T1" fmla="*/ 123 h 207"/>
                <a:gd name="T2" fmla="*/ 486 w 514"/>
                <a:gd name="T3" fmla="*/ 122 h 207"/>
                <a:gd name="T4" fmla="*/ 400 w 514"/>
                <a:gd name="T5" fmla="*/ 109 h 207"/>
                <a:gd name="T6" fmla="*/ 280 w 514"/>
                <a:gd name="T7" fmla="*/ 70 h 207"/>
                <a:gd name="T8" fmla="*/ 89 w 514"/>
                <a:gd name="T9" fmla="*/ 2 h 207"/>
                <a:gd name="T10" fmla="*/ 38 w 514"/>
                <a:gd name="T11" fmla="*/ 8 h 207"/>
                <a:gd name="T12" fmla="*/ 0 w 514"/>
                <a:gd name="T13" fmla="*/ 60 h 207"/>
                <a:gd name="T14" fmla="*/ 39 w 514"/>
                <a:gd name="T15" fmla="*/ 109 h 207"/>
                <a:gd name="T16" fmla="*/ 39 w 514"/>
                <a:gd name="T17" fmla="*/ 110 h 207"/>
                <a:gd name="T18" fmla="*/ 52 w 514"/>
                <a:gd name="T19" fmla="*/ 123 h 207"/>
                <a:gd name="T20" fmla="*/ 65 w 514"/>
                <a:gd name="T21" fmla="*/ 123 h 207"/>
                <a:gd name="T22" fmla="*/ 69 w 514"/>
                <a:gd name="T23" fmla="*/ 122 h 207"/>
                <a:gd name="T24" fmla="*/ 69 w 514"/>
                <a:gd name="T25" fmla="*/ 143 h 207"/>
                <a:gd name="T26" fmla="*/ 154 w 514"/>
                <a:gd name="T27" fmla="*/ 160 h 207"/>
                <a:gd name="T28" fmla="*/ 204 w 514"/>
                <a:gd name="T29" fmla="*/ 158 h 207"/>
                <a:gd name="T30" fmla="*/ 204 w 514"/>
                <a:gd name="T31" fmla="*/ 154 h 207"/>
                <a:gd name="T32" fmla="*/ 194 w 514"/>
                <a:gd name="T33" fmla="*/ 133 h 207"/>
                <a:gd name="T34" fmla="*/ 198 w 514"/>
                <a:gd name="T35" fmla="*/ 48 h 207"/>
                <a:gd name="T36" fmla="*/ 210 w 514"/>
                <a:gd name="T37" fmla="*/ 52 h 207"/>
                <a:gd name="T38" fmla="*/ 206 w 514"/>
                <a:gd name="T39" fmla="*/ 133 h 207"/>
                <a:gd name="T40" fmla="*/ 216 w 514"/>
                <a:gd name="T41" fmla="*/ 145 h 207"/>
                <a:gd name="T42" fmla="*/ 221 w 514"/>
                <a:gd name="T43" fmla="*/ 186 h 207"/>
                <a:gd name="T44" fmla="*/ 315 w 514"/>
                <a:gd name="T45" fmla="*/ 207 h 207"/>
                <a:gd name="T46" fmla="*/ 414 w 514"/>
                <a:gd name="T47" fmla="*/ 184 h 207"/>
                <a:gd name="T48" fmla="*/ 414 w 514"/>
                <a:gd name="T49" fmla="*/ 171 h 207"/>
                <a:gd name="T50" fmla="*/ 430 w 514"/>
                <a:gd name="T51" fmla="*/ 168 h 207"/>
                <a:gd name="T52" fmla="*/ 437 w 514"/>
                <a:gd name="T53" fmla="*/ 151 h 207"/>
                <a:gd name="T54" fmla="*/ 437 w 514"/>
                <a:gd name="T55" fmla="*/ 138 h 207"/>
                <a:gd name="T56" fmla="*/ 437 w 514"/>
                <a:gd name="T57" fmla="*/ 125 h 207"/>
                <a:gd name="T58" fmla="*/ 509 w 514"/>
                <a:gd name="T59" fmla="*/ 126 h 207"/>
                <a:gd name="T60" fmla="*/ 514 w 514"/>
                <a:gd name="T61" fmla="*/ 124 h 207"/>
                <a:gd name="T62" fmla="*/ 510 w 514"/>
                <a:gd name="T63" fmla="*/ 123 h 207"/>
                <a:gd name="T64" fmla="*/ 39 w 514"/>
                <a:gd name="T65" fmla="*/ 90 h 207"/>
                <a:gd name="T66" fmla="*/ 11 w 514"/>
                <a:gd name="T67" fmla="*/ 61 h 207"/>
                <a:gd name="T68" fmla="*/ 53 w 514"/>
                <a:gd name="T69" fmla="*/ 21 h 207"/>
                <a:gd name="T70" fmla="*/ 39 w 514"/>
                <a:gd name="T71" fmla="*/ 90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514" h="207">
                  <a:moveTo>
                    <a:pt x="510" y="123"/>
                  </a:moveTo>
                  <a:cubicBezTo>
                    <a:pt x="509" y="123"/>
                    <a:pt x="500" y="123"/>
                    <a:pt x="486" y="122"/>
                  </a:cubicBezTo>
                  <a:cubicBezTo>
                    <a:pt x="479" y="121"/>
                    <a:pt x="445" y="119"/>
                    <a:pt x="400" y="109"/>
                  </a:cubicBezTo>
                  <a:cubicBezTo>
                    <a:pt x="364" y="101"/>
                    <a:pt x="319" y="86"/>
                    <a:pt x="280" y="70"/>
                  </a:cubicBezTo>
                  <a:cubicBezTo>
                    <a:pt x="212" y="43"/>
                    <a:pt x="147" y="5"/>
                    <a:pt x="89" y="2"/>
                  </a:cubicBezTo>
                  <a:cubicBezTo>
                    <a:pt x="58" y="0"/>
                    <a:pt x="49" y="5"/>
                    <a:pt x="38" y="8"/>
                  </a:cubicBezTo>
                  <a:cubicBezTo>
                    <a:pt x="10" y="19"/>
                    <a:pt x="0" y="41"/>
                    <a:pt x="0" y="60"/>
                  </a:cubicBezTo>
                  <a:cubicBezTo>
                    <a:pt x="0" y="79"/>
                    <a:pt x="8" y="103"/>
                    <a:pt x="39" y="109"/>
                  </a:cubicBezTo>
                  <a:cubicBezTo>
                    <a:pt x="39" y="109"/>
                    <a:pt x="39" y="110"/>
                    <a:pt x="39" y="110"/>
                  </a:cubicBezTo>
                  <a:cubicBezTo>
                    <a:pt x="39" y="119"/>
                    <a:pt x="44" y="123"/>
                    <a:pt x="52" y="123"/>
                  </a:cubicBezTo>
                  <a:cubicBezTo>
                    <a:pt x="56" y="123"/>
                    <a:pt x="65" y="123"/>
                    <a:pt x="65" y="123"/>
                  </a:cubicBezTo>
                  <a:cubicBezTo>
                    <a:pt x="65" y="123"/>
                    <a:pt x="68" y="123"/>
                    <a:pt x="69" y="122"/>
                  </a:cubicBezTo>
                  <a:cubicBezTo>
                    <a:pt x="69" y="143"/>
                    <a:pt x="69" y="143"/>
                    <a:pt x="69" y="143"/>
                  </a:cubicBezTo>
                  <a:cubicBezTo>
                    <a:pt x="69" y="153"/>
                    <a:pt x="79" y="160"/>
                    <a:pt x="154" y="160"/>
                  </a:cubicBezTo>
                  <a:cubicBezTo>
                    <a:pt x="176" y="160"/>
                    <a:pt x="192" y="159"/>
                    <a:pt x="204" y="158"/>
                  </a:cubicBezTo>
                  <a:cubicBezTo>
                    <a:pt x="204" y="157"/>
                    <a:pt x="204" y="155"/>
                    <a:pt x="204" y="154"/>
                  </a:cubicBezTo>
                  <a:cubicBezTo>
                    <a:pt x="199" y="150"/>
                    <a:pt x="194" y="144"/>
                    <a:pt x="194" y="133"/>
                  </a:cubicBezTo>
                  <a:cubicBezTo>
                    <a:pt x="194" y="131"/>
                    <a:pt x="193" y="82"/>
                    <a:pt x="198" y="48"/>
                  </a:cubicBezTo>
                  <a:cubicBezTo>
                    <a:pt x="202" y="49"/>
                    <a:pt x="206" y="51"/>
                    <a:pt x="210" y="52"/>
                  </a:cubicBezTo>
                  <a:cubicBezTo>
                    <a:pt x="206" y="82"/>
                    <a:pt x="206" y="122"/>
                    <a:pt x="206" y="133"/>
                  </a:cubicBezTo>
                  <a:cubicBezTo>
                    <a:pt x="206" y="146"/>
                    <a:pt x="216" y="145"/>
                    <a:pt x="216" y="145"/>
                  </a:cubicBezTo>
                  <a:cubicBezTo>
                    <a:pt x="216" y="177"/>
                    <a:pt x="219" y="183"/>
                    <a:pt x="221" y="186"/>
                  </a:cubicBezTo>
                  <a:cubicBezTo>
                    <a:pt x="222" y="189"/>
                    <a:pt x="226" y="207"/>
                    <a:pt x="315" y="207"/>
                  </a:cubicBezTo>
                  <a:cubicBezTo>
                    <a:pt x="412" y="207"/>
                    <a:pt x="414" y="184"/>
                    <a:pt x="414" y="184"/>
                  </a:cubicBezTo>
                  <a:cubicBezTo>
                    <a:pt x="414" y="171"/>
                    <a:pt x="414" y="171"/>
                    <a:pt x="414" y="171"/>
                  </a:cubicBezTo>
                  <a:cubicBezTo>
                    <a:pt x="422" y="172"/>
                    <a:pt x="427" y="170"/>
                    <a:pt x="430" y="168"/>
                  </a:cubicBezTo>
                  <a:cubicBezTo>
                    <a:pt x="437" y="163"/>
                    <a:pt x="437" y="155"/>
                    <a:pt x="437" y="151"/>
                  </a:cubicBezTo>
                  <a:cubicBezTo>
                    <a:pt x="437" y="150"/>
                    <a:pt x="437" y="145"/>
                    <a:pt x="437" y="138"/>
                  </a:cubicBezTo>
                  <a:cubicBezTo>
                    <a:pt x="437" y="134"/>
                    <a:pt x="437" y="130"/>
                    <a:pt x="437" y="125"/>
                  </a:cubicBezTo>
                  <a:cubicBezTo>
                    <a:pt x="482" y="127"/>
                    <a:pt x="502" y="127"/>
                    <a:pt x="509" y="126"/>
                  </a:cubicBezTo>
                  <a:cubicBezTo>
                    <a:pt x="513" y="126"/>
                    <a:pt x="514" y="124"/>
                    <a:pt x="514" y="124"/>
                  </a:cubicBezTo>
                  <a:cubicBezTo>
                    <a:pt x="513" y="123"/>
                    <a:pt x="511" y="123"/>
                    <a:pt x="510" y="123"/>
                  </a:cubicBezTo>
                  <a:close/>
                  <a:moveTo>
                    <a:pt x="39" y="90"/>
                  </a:moveTo>
                  <a:cubicBezTo>
                    <a:pt x="29" y="88"/>
                    <a:pt x="11" y="82"/>
                    <a:pt x="11" y="61"/>
                  </a:cubicBezTo>
                  <a:cubicBezTo>
                    <a:pt x="11" y="39"/>
                    <a:pt x="27" y="26"/>
                    <a:pt x="53" y="21"/>
                  </a:cubicBezTo>
                  <a:cubicBezTo>
                    <a:pt x="42" y="46"/>
                    <a:pt x="40" y="66"/>
                    <a:pt x="39" y="90"/>
                  </a:cubicBezTo>
                  <a:close/>
                </a:path>
              </a:pathLst>
            </a:custGeom>
            <a:solidFill>
              <a:srgbClr val="FFFFFF"/>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grpSp>
        <p:nvGrpSpPr>
          <p:cNvPr id="127" name="Group 126"/>
          <p:cNvGrpSpPr/>
          <p:nvPr/>
        </p:nvGrpSpPr>
        <p:grpSpPr bwMode="black">
          <a:xfrm>
            <a:off x="3730910" y="2281187"/>
            <a:ext cx="369074" cy="368977"/>
            <a:chOff x="3249834" y="963808"/>
            <a:chExt cx="1000896" cy="1000896"/>
          </a:xfrm>
        </p:grpSpPr>
        <p:sp>
          <p:nvSpPr>
            <p:cNvPr id="128" name="Freeform 6"/>
            <p:cNvSpPr>
              <a:spLocks/>
            </p:cNvSpPr>
            <p:nvPr/>
          </p:nvSpPr>
          <p:spPr bwMode="black">
            <a:xfrm>
              <a:off x="3249834" y="963808"/>
              <a:ext cx="1000896" cy="1000896"/>
            </a:xfrm>
            <a:custGeom>
              <a:avLst/>
              <a:gdLst>
                <a:gd name="T0" fmla="*/ 0 w 1550"/>
                <a:gd name="T1" fmla="*/ 278 h 1550"/>
                <a:gd name="T2" fmla="*/ 0 w 1550"/>
                <a:gd name="T3" fmla="*/ 1272 h 1550"/>
                <a:gd name="T4" fmla="*/ 278 w 1550"/>
                <a:gd name="T5" fmla="*/ 1550 h 1550"/>
                <a:gd name="T6" fmla="*/ 1272 w 1550"/>
                <a:gd name="T7" fmla="*/ 1550 h 1550"/>
                <a:gd name="T8" fmla="*/ 1550 w 1550"/>
                <a:gd name="T9" fmla="*/ 1272 h 1550"/>
                <a:gd name="T10" fmla="*/ 1550 w 1550"/>
                <a:gd name="T11" fmla="*/ 278 h 1550"/>
                <a:gd name="T12" fmla="*/ 1272 w 1550"/>
                <a:gd name="T13" fmla="*/ 0 h 1550"/>
                <a:gd name="T14" fmla="*/ 278 w 1550"/>
                <a:gd name="T15" fmla="*/ 0 h 1550"/>
                <a:gd name="T16" fmla="*/ 0 w 1550"/>
                <a:gd name="T17" fmla="*/ 278 h 1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50" h="1550">
                  <a:moveTo>
                    <a:pt x="0" y="278"/>
                  </a:moveTo>
                  <a:cubicBezTo>
                    <a:pt x="0" y="1272"/>
                    <a:pt x="0" y="1272"/>
                    <a:pt x="0" y="1272"/>
                  </a:cubicBezTo>
                  <a:cubicBezTo>
                    <a:pt x="0" y="1425"/>
                    <a:pt x="125" y="1550"/>
                    <a:pt x="278" y="1550"/>
                  </a:cubicBezTo>
                  <a:cubicBezTo>
                    <a:pt x="1272" y="1550"/>
                    <a:pt x="1272" y="1550"/>
                    <a:pt x="1272" y="1550"/>
                  </a:cubicBezTo>
                  <a:cubicBezTo>
                    <a:pt x="1425" y="1550"/>
                    <a:pt x="1550" y="1425"/>
                    <a:pt x="1550" y="1272"/>
                  </a:cubicBezTo>
                  <a:cubicBezTo>
                    <a:pt x="1550" y="278"/>
                    <a:pt x="1550" y="278"/>
                    <a:pt x="1550" y="278"/>
                  </a:cubicBezTo>
                  <a:cubicBezTo>
                    <a:pt x="1550" y="125"/>
                    <a:pt x="1425" y="0"/>
                    <a:pt x="1272" y="0"/>
                  </a:cubicBezTo>
                  <a:cubicBezTo>
                    <a:pt x="278" y="0"/>
                    <a:pt x="278" y="0"/>
                    <a:pt x="278" y="0"/>
                  </a:cubicBezTo>
                  <a:cubicBezTo>
                    <a:pt x="125" y="0"/>
                    <a:pt x="0" y="125"/>
                    <a:pt x="0" y="278"/>
                  </a:cubicBezTo>
                </a:path>
              </a:pathLst>
            </a:custGeom>
            <a:solidFill>
              <a:srgbClr val="FFFFFF"/>
            </a:solidFill>
            <a:ln>
              <a:noFill/>
              <a:headEnd type="none" w="med" len="med"/>
              <a:tailEnd type="none" w="med" len="med"/>
            </a:ln>
            <a:extLst/>
          </p:spPr>
          <p:style>
            <a:lnRef idx="2">
              <a:schemeClr val="accent3">
                <a:shade val="50000"/>
              </a:schemeClr>
            </a:lnRef>
            <a:fillRef idx="1">
              <a:schemeClr val="accent3"/>
            </a:fillRef>
            <a:effectRef idx="0">
              <a:schemeClr val="accent3"/>
            </a:effectRef>
            <a:fontRef idx="minor">
              <a:schemeClr val="lt1"/>
            </a:fontRef>
          </p:style>
          <p:txBody>
            <a:bodyPr vert="horz" wrap="square" lIns="91436" tIns="45718" rIns="91436" bIns="45718"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sp>
          <p:nvSpPr>
            <p:cNvPr id="129" name="Freeform 7"/>
            <p:cNvSpPr>
              <a:spLocks/>
            </p:cNvSpPr>
            <p:nvPr/>
          </p:nvSpPr>
          <p:spPr bwMode="black">
            <a:xfrm>
              <a:off x="3678126" y="1087075"/>
              <a:ext cx="420912" cy="796726"/>
            </a:xfrm>
            <a:custGeom>
              <a:avLst/>
              <a:gdLst>
                <a:gd name="T0" fmla="*/ 548 w 652"/>
                <a:gd name="T1" fmla="*/ 211 h 1234"/>
                <a:gd name="T2" fmla="*/ 652 w 652"/>
                <a:gd name="T3" fmla="*/ 211 h 1234"/>
                <a:gd name="T4" fmla="*/ 652 w 652"/>
                <a:gd name="T5" fmla="*/ 0 h 1234"/>
                <a:gd name="T6" fmla="*/ 426 w 652"/>
                <a:gd name="T7" fmla="*/ 0 h 1234"/>
                <a:gd name="T8" fmla="*/ 178 w 652"/>
                <a:gd name="T9" fmla="*/ 248 h 1234"/>
                <a:gd name="T10" fmla="*/ 178 w 652"/>
                <a:gd name="T11" fmla="*/ 374 h 1234"/>
                <a:gd name="T12" fmla="*/ 0 w 652"/>
                <a:gd name="T13" fmla="*/ 374 h 1234"/>
                <a:gd name="T14" fmla="*/ 0 w 652"/>
                <a:gd name="T15" fmla="*/ 585 h 1234"/>
                <a:gd name="T16" fmla="*/ 178 w 652"/>
                <a:gd name="T17" fmla="*/ 585 h 1234"/>
                <a:gd name="T18" fmla="*/ 178 w 652"/>
                <a:gd name="T19" fmla="*/ 1234 h 1234"/>
                <a:gd name="T20" fmla="*/ 455 w 652"/>
                <a:gd name="T21" fmla="*/ 1234 h 1234"/>
                <a:gd name="T22" fmla="*/ 455 w 652"/>
                <a:gd name="T23" fmla="*/ 585 h 1234"/>
                <a:gd name="T24" fmla="*/ 652 w 652"/>
                <a:gd name="T25" fmla="*/ 585 h 1234"/>
                <a:gd name="T26" fmla="*/ 652 w 652"/>
                <a:gd name="T27" fmla="*/ 374 h 1234"/>
                <a:gd name="T28" fmla="*/ 455 w 652"/>
                <a:gd name="T29" fmla="*/ 374 h 1234"/>
                <a:gd name="T30" fmla="*/ 455 w 652"/>
                <a:gd name="T31" fmla="*/ 304 h 1234"/>
                <a:gd name="T32" fmla="*/ 548 w 652"/>
                <a:gd name="T33" fmla="*/ 211 h 1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52" h="1234">
                  <a:moveTo>
                    <a:pt x="548" y="211"/>
                  </a:moveTo>
                  <a:cubicBezTo>
                    <a:pt x="652" y="211"/>
                    <a:pt x="652" y="211"/>
                    <a:pt x="652" y="211"/>
                  </a:cubicBezTo>
                  <a:cubicBezTo>
                    <a:pt x="652" y="0"/>
                    <a:pt x="652" y="0"/>
                    <a:pt x="652" y="0"/>
                  </a:cubicBezTo>
                  <a:cubicBezTo>
                    <a:pt x="426" y="0"/>
                    <a:pt x="426" y="0"/>
                    <a:pt x="426" y="0"/>
                  </a:cubicBezTo>
                  <a:cubicBezTo>
                    <a:pt x="289" y="0"/>
                    <a:pt x="178" y="111"/>
                    <a:pt x="178" y="248"/>
                  </a:cubicBezTo>
                  <a:cubicBezTo>
                    <a:pt x="178" y="374"/>
                    <a:pt x="178" y="374"/>
                    <a:pt x="178" y="374"/>
                  </a:cubicBezTo>
                  <a:cubicBezTo>
                    <a:pt x="0" y="374"/>
                    <a:pt x="0" y="374"/>
                    <a:pt x="0" y="374"/>
                  </a:cubicBezTo>
                  <a:cubicBezTo>
                    <a:pt x="0" y="585"/>
                    <a:pt x="0" y="585"/>
                    <a:pt x="0" y="585"/>
                  </a:cubicBezTo>
                  <a:cubicBezTo>
                    <a:pt x="178" y="585"/>
                    <a:pt x="178" y="585"/>
                    <a:pt x="178" y="585"/>
                  </a:cubicBezTo>
                  <a:cubicBezTo>
                    <a:pt x="178" y="1234"/>
                    <a:pt x="178" y="1234"/>
                    <a:pt x="178" y="1234"/>
                  </a:cubicBezTo>
                  <a:cubicBezTo>
                    <a:pt x="455" y="1234"/>
                    <a:pt x="455" y="1234"/>
                    <a:pt x="455" y="1234"/>
                  </a:cubicBezTo>
                  <a:cubicBezTo>
                    <a:pt x="455" y="585"/>
                    <a:pt x="455" y="585"/>
                    <a:pt x="455" y="585"/>
                  </a:cubicBezTo>
                  <a:cubicBezTo>
                    <a:pt x="652" y="585"/>
                    <a:pt x="652" y="585"/>
                    <a:pt x="652" y="585"/>
                  </a:cubicBezTo>
                  <a:cubicBezTo>
                    <a:pt x="652" y="374"/>
                    <a:pt x="652" y="374"/>
                    <a:pt x="652" y="374"/>
                  </a:cubicBezTo>
                  <a:cubicBezTo>
                    <a:pt x="455" y="374"/>
                    <a:pt x="455" y="374"/>
                    <a:pt x="455" y="374"/>
                  </a:cubicBezTo>
                  <a:cubicBezTo>
                    <a:pt x="455" y="304"/>
                    <a:pt x="455" y="304"/>
                    <a:pt x="455" y="304"/>
                  </a:cubicBezTo>
                  <a:cubicBezTo>
                    <a:pt x="455" y="252"/>
                    <a:pt x="496" y="211"/>
                    <a:pt x="548" y="211"/>
                  </a:cubicBezTo>
                </a:path>
              </a:pathLst>
            </a:custGeom>
            <a:solidFill>
              <a:schemeClr val="accent3"/>
            </a:solidFill>
            <a:ln>
              <a:noFill/>
              <a:headEnd type="none" w="med" len="med"/>
              <a:tailEnd type="none" w="med" len="med"/>
            </a:ln>
            <a:extLst>
              <a:ext uri="{91240B29-F687-4F45-9708-019B960494DF}">
                <a14:hiddenLine xmlns:a14="http://schemas.microsoft.com/office/drawing/2010/main" w="9525">
                  <a:solidFill>
                    <a:srgbClr val="000000"/>
                  </a:solidFill>
                  <a:round/>
                  <a:headEnd/>
                  <a:tailEnd/>
                </a14:hiddenLine>
              </a:ext>
            </a:extLst>
          </p:spPr>
          <p:style>
            <a:lnRef idx="2">
              <a:schemeClr val="accent2">
                <a:shade val="50000"/>
              </a:schemeClr>
            </a:lnRef>
            <a:fillRef idx="1">
              <a:schemeClr val="accent2"/>
            </a:fillRef>
            <a:effectRef idx="0">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822781" fontAlgn="base">
                <a:spcBef>
                  <a:spcPct val="0"/>
                </a:spcBef>
                <a:spcAft>
                  <a:spcPct val="0"/>
                </a:spcAft>
              </a:pPr>
              <a:endParaRPr lang="en-US" sz="1200">
                <a:gradFill>
                  <a:gsLst>
                    <a:gs pos="0">
                      <a:srgbClr val="FFFFFF"/>
                    </a:gs>
                    <a:gs pos="100000">
                      <a:srgbClr val="FFFFFF"/>
                    </a:gs>
                  </a:gsLst>
                  <a:lin ang="5400000" scaled="0"/>
                </a:gradFill>
              </a:endParaRPr>
            </a:p>
          </p:txBody>
        </p:sp>
      </p:grpSp>
      <p:sp>
        <p:nvSpPr>
          <p:cNvPr id="130" name="Freeform 13"/>
          <p:cNvSpPr>
            <a:spLocks noEditPoints="1"/>
          </p:cNvSpPr>
          <p:nvPr/>
        </p:nvSpPr>
        <p:spPr bwMode="black">
          <a:xfrm>
            <a:off x="4319242" y="2305298"/>
            <a:ext cx="401534" cy="341878"/>
          </a:xfrm>
          <a:custGeom>
            <a:avLst/>
            <a:gdLst>
              <a:gd name="T0" fmla="*/ 344 w 414"/>
              <a:gd name="T1" fmla="*/ 55 h 353"/>
              <a:gd name="T2" fmla="*/ 296 w 414"/>
              <a:gd name="T3" fmla="*/ 9 h 353"/>
              <a:gd name="T4" fmla="*/ 206 w 414"/>
              <a:gd name="T5" fmla="*/ 45 h 353"/>
              <a:gd name="T6" fmla="*/ 0 w 414"/>
              <a:gd name="T7" fmla="*/ 174 h 353"/>
              <a:gd name="T8" fmla="*/ 158 w 414"/>
              <a:gd name="T9" fmla="*/ 278 h 353"/>
              <a:gd name="T10" fmla="*/ 160 w 414"/>
              <a:gd name="T11" fmla="*/ 278 h 353"/>
              <a:gd name="T12" fmla="*/ 160 w 414"/>
              <a:gd name="T13" fmla="*/ 332 h 353"/>
              <a:gd name="T14" fmla="*/ 133 w 414"/>
              <a:gd name="T15" fmla="*/ 337 h 353"/>
              <a:gd name="T16" fmla="*/ 128 w 414"/>
              <a:gd name="T17" fmla="*/ 347 h 353"/>
              <a:gd name="T18" fmla="*/ 137 w 414"/>
              <a:gd name="T19" fmla="*/ 352 h 353"/>
              <a:gd name="T20" fmla="*/ 137 w 414"/>
              <a:gd name="T21" fmla="*/ 352 h 353"/>
              <a:gd name="T22" fmla="*/ 176 w 414"/>
              <a:gd name="T23" fmla="*/ 346 h 353"/>
              <a:gd name="T24" fmla="*/ 215 w 414"/>
              <a:gd name="T25" fmla="*/ 352 h 353"/>
              <a:gd name="T26" fmla="*/ 218 w 414"/>
              <a:gd name="T27" fmla="*/ 352 h 353"/>
              <a:gd name="T28" fmla="*/ 224 w 414"/>
              <a:gd name="T29" fmla="*/ 347 h 353"/>
              <a:gd name="T30" fmla="*/ 245 w 414"/>
              <a:gd name="T31" fmla="*/ 352 h 353"/>
              <a:gd name="T32" fmla="*/ 248 w 414"/>
              <a:gd name="T33" fmla="*/ 352 h 353"/>
              <a:gd name="T34" fmla="*/ 255 w 414"/>
              <a:gd name="T35" fmla="*/ 347 h 353"/>
              <a:gd name="T36" fmla="*/ 250 w 414"/>
              <a:gd name="T37" fmla="*/ 337 h 353"/>
              <a:gd name="T38" fmla="*/ 207 w 414"/>
              <a:gd name="T39" fmla="*/ 331 h 353"/>
              <a:gd name="T40" fmla="*/ 207 w 414"/>
              <a:gd name="T41" fmla="*/ 271 h 353"/>
              <a:gd name="T42" fmla="*/ 343 w 414"/>
              <a:gd name="T43" fmla="*/ 112 h 353"/>
              <a:gd name="T44" fmla="*/ 414 w 414"/>
              <a:gd name="T45" fmla="*/ 83 h 353"/>
              <a:gd name="T46" fmla="*/ 344 w 414"/>
              <a:gd name="T47" fmla="*/ 55 h 353"/>
              <a:gd name="T48" fmla="*/ 192 w 414"/>
              <a:gd name="T49" fmla="*/ 332 h 353"/>
              <a:gd name="T50" fmla="*/ 192 w 414"/>
              <a:gd name="T51" fmla="*/ 332 h 353"/>
              <a:gd name="T52" fmla="*/ 191 w 414"/>
              <a:gd name="T53" fmla="*/ 332 h 353"/>
              <a:gd name="T54" fmla="*/ 176 w 414"/>
              <a:gd name="T55" fmla="*/ 331 h 353"/>
              <a:gd name="T56" fmla="*/ 175 w 414"/>
              <a:gd name="T57" fmla="*/ 331 h 353"/>
              <a:gd name="T58" fmla="*/ 175 w 414"/>
              <a:gd name="T59" fmla="*/ 277 h 353"/>
              <a:gd name="T60" fmla="*/ 192 w 414"/>
              <a:gd name="T61" fmla="*/ 275 h 353"/>
              <a:gd name="T62" fmla="*/ 192 w 414"/>
              <a:gd name="T63" fmla="*/ 332 h 353"/>
              <a:gd name="T64" fmla="*/ 286 w 414"/>
              <a:gd name="T65" fmla="*/ 82 h 353"/>
              <a:gd name="T66" fmla="*/ 271 w 414"/>
              <a:gd name="T67" fmla="*/ 67 h 353"/>
              <a:gd name="T68" fmla="*/ 286 w 414"/>
              <a:gd name="T69" fmla="*/ 52 h 353"/>
              <a:gd name="T70" fmla="*/ 301 w 414"/>
              <a:gd name="T71" fmla="*/ 67 h 353"/>
              <a:gd name="T72" fmla="*/ 286 w 414"/>
              <a:gd name="T73" fmla="*/ 82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14" h="353">
                <a:moveTo>
                  <a:pt x="344" y="55"/>
                </a:moveTo>
                <a:cubicBezTo>
                  <a:pt x="336" y="33"/>
                  <a:pt x="319" y="16"/>
                  <a:pt x="296" y="9"/>
                </a:cubicBezTo>
                <a:cubicBezTo>
                  <a:pt x="263" y="0"/>
                  <a:pt x="228" y="11"/>
                  <a:pt x="206" y="45"/>
                </a:cubicBezTo>
                <a:cubicBezTo>
                  <a:pt x="145" y="140"/>
                  <a:pt x="71" y="200"/>
                  <a:pt x="0" y="174"/>
                </a:cubicBezTo>
                <a:cubicBezTo>
                  <a:pt x="0" y="174"/>
                  <a:pt x="50" y="278"/>
                  <a:pt x="158" y="278"/>
                </a:cubicBezTo>
                <a:cubicBezTo>
                  <a:pt x="159" y="278"/>
                  <a:pt x="160" y="278"/>
                  <a:pt x="160" y="278"/>
                </a:cubicBezTo>
                <a:cubicBezTo>
                  <a:pt x="160" y="332"/>
                  <a:pt x="160" y="332"/>
                  <a:pt x="160" y="332"/>
                </a:cubicBezTo>
                <a:cubicBezTo>
                  <a:pt x="150" y="333"/>
                  <a:pt x="140" y="335"/>
                  <a:pt x="133" y="337"/>
                </a:cubicBezTo>
                <a:cubicBezTo>
                  <a:pt x="129" y="339"/>
                  <a:pt x="127" y="343"/>
                  <a:pt x="128" y="347"/>
                </a:cubicBezTo>
                <a:cubicBezTo>
                  <a:pt x="129" y="351"/>
                  <a:pt x="134" y="353"/>
                  <a:pt x="137" y="352"/>
                </a:cubicBezTo>
                <a:cubicBezTo>
                  <a:pt x="137" y="352"/>
                  <a:pt x="137" y="352"/>
                  <a:pt x="137" y="352"/>
                </a:cubicBezTo>
                <a:cubicBezTo>
                  <a:pt x="147" y="348"/>
                  <a:pt x="161" y="346"/>
                  <a:pt x="176" y="346"/>
                </a:cubicBezTo>
                <a:cubicBezTo>
                  <a:pt x="192" y="346"/>
                  <a:pt x="206" y="348"/>
                  <a:pt x="215" y="352"/>
                </a:cubicBezTo>
                <a:cubicBezTo>
                  <a:pt x="216" y="352"/>
                  <a:pt x="217" y="352"/>
                  <a:pt x="218" y="352"/>
                </a:cubicBezTo>
                <a:cubicBezTo>
                  <a:pt x="221" y="352"/>
                  <a:pt x="223" y="350"/>
                  <a:pt x="224" y="347"/>
                </a:cubicBezTo>
                <a:cubicBezTo>
                  <a:pt x="232" y="348"/>
                  <a:pt x="240" y="350"/>
                  <a:pt x="245" y="352"/>
                </a:cubicBezTo>
                <a:cubicBezTo>
                  <a:pt x="246" y="352"/>
                  <a:pt x="247" y="352"/>
                  <a:pt x="248" y="352"/>
                </a:cubicBezTo>
                <a:cubicBezTo>
                  <a:pt x="251" y="352"/>
                  <a:pt x="254" y="350"/>
                  <a:pt x="255" y="347"/>
                </a:cubicBezTo>
                <a:cubicBezTo>
                  <a:pt x="256" y="343"/>
                  <a:pt x="254" y="339"/>
                  <a:pt x="250" y="337"/>
                </a:cubicBezTo>
                <a:cubicBezTo>
                  <a:pt x="239" y="334"/>
                  <a:pt x="224" y="331"/>
                  <a:pt x="207" y="331"/>
                </a:cubicBezTo>
                <a:cubicBezTo>
                  <a:pt x="207" y="271"/>
                  <a:pt x="207" y="271"/>
                  <a:pt x="207" y="271"/>
                </a:cubicBezTo>
                <a:cubicBezTo>
                  <a:pt x="283" y="251"/>
                  <a:pt x="323" y="185"/>
                  <a:pt x="343" y="112"/>
                </a:cubicBezTo>
                <a:cubicBezTo>
                  <a:pt x="414" y="83"/>
                  <a:pt x="414" y="83"/>
                  <a:pt x="414" y="83"/>
                </a:cubicBezTo>
                <a:lnTo>
                  <a:pt x="344" y="55"/>
                </a:lnTo>
                <a:close/>
                <a:moveTo>
                  <a:pt x="192" y="332"/>
                </a:moveTo>
                <a:cubicBezTo>
                  <a:pt x="192" y="332"/>
                  <a:pt x="192" y="332"/>
                  <a:pt x="192" y="332"/>
                </a:cubicBezTo>
                <a:cubicBezTo>
                  <a:pt x="192" y="332"/>
                  <a:pt x="192" y="332"/>
                  <a:pt x="191" y="332"/>
                </a:cubicBezTo>
                <a:cubicBezTo>
                  <a:pt x="187" y="331"/>
                  <a:pt x="181" y="331"/>
                  <a:pt x="176" y="331"/>
                </a:cubicBezTo>
                <a:cubicBezTo>
                  <a:pt x="176" y="331"/>
                  <a:pt x="176" y="331"/>
                  <a:pt x="175" y="331"/>
                </a:cubicBezTo>
                <a:cubicBezTo>
                  <a:pt x="175" y="277"/>
                  <a:pt x="175" y="277"/>
                  <a:pt x="175" y="277"/>
                </a:cubicBezTo>
                <a:cubicBezTo>
                  <a:pt x="181" y="276"/>
                  <a:pt x="187" y="276"/>
                  <a:pt x="192" y="275"/>
                </a:cubicBezTo>
                <a:lnTo>
                  <a:pt x="192" y="332"/>
                </a:lnTo>
                <a:close/>
                <a:moveTo>
                  <a:pt x="286" y="82"/>
                </a:moveTo>
                <a:cubicBezTo>
                  <a:pt x="278" y="82"/>
                  <a:pt x="271" y="75"/>
                  <a:pt x="271" y="67"/>
                </a:cubicBezTo>
                <a:cubicBezTo>
                  <a:pt x="271" y="59"/>
                  <a:pt x="278" y="52"/>
                  <a:pt x="286" y="52"/>
                </a:cubicBezTo>
                <a:cubicBezTo>
                  <a:pt x="294" y="52"/>
                  <a:pt x="301" y="59"/>
                  <a:pt x="301" y="67"/>
                </a:cubicBezTo>
                <a:cubicBezTo>
                  <a:pt x="301" y="75"/>
                  <a:pt x="294" y="82"/>
                  <a:pt x="286" y="82"/>
                </a:cubicBezTo>
                <a:close/>
              </a:path>
            </a:pathLst>
          </a:custGeom>
          <a:solidFill>
            <a:srgbClr val="FFFFFF"/>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82302" tIns="41151" rIns="82302" bIns="41151" numCol="1" rtlCol="0" anchor="ctr" anchorCtr="0" compatLnSpc="1">
            <a:prstTxWarp prst="textNoShape">
              <a:avLst/>
            </a:prstTxWarp>
          </a:bodyPr>
          <a:lstStyle/>
          <a:p>
            <a:pPr defTabSz="740740"/>
            <a:endParaRPr lang="en-US" spc="-122">
              <a:solidFill>
                <a:schemeClr val="tx1">
                  <a:lumMod val="50000"/>
                </a:schemeClr>
              </a:solidFill>
              <a:latin typeface="Segoe Light" pitchFamily="34" charset="0"/>
            </a:endParaRPr>
          </a:p>
        </p:txBody>
      </p:sp>
      <p:grpSp>
        <p:nvGrpSpPr>
          <p:cNvPr id="131" name="Group 130"/>
          <p:cNvGrpSpPr/>
          <p:nvPr/>
        </p:nvGrpSpPr>
        <p:grpSpPr bwMode="black">
          <a:xfrm>
            <a:off x="2995108" y="2197205"/>
            <a:ext cx="555662" cy="482423"/>
            <a:chOff x="2462213" y="1598613"/>
            <a:chExt cx="4222750" cy="3667125"/>
          </a:xfrm>
        </p:grpSpPr>
        <p:sp>
          <p:nvSpPr>
            <p:cNvPr id="132" name="Rectangle 6"/>
            <p:cNvSpPr>
              <a:spLocks noChangeArrowheads="1"/>
            </p:cNvSpPr>
            <p:nvPr/>
          </p:nvSpPr>
          <p:spPr bwMode="black">
            <a:xfrm>
              <a:off x="5564188"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3" name="Rectangle 7"/>
            <p:cNvSpPr>
              <a:spLocks noChangeArrowheads="1"/>
            </p:cNvSpPr>
            <p:nvPr/>
          </p:nvSpPr>
          <p:spPr bwMode="black">
            <a:xfrm>
              <a:off x="5795963" y="3346451"/>
              <a:ext cx="112713"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4" name="Rectangle 8"/>
            <p:cNvSpPr>
              <a:spLocks noChangeArrowheads="1"/>
            </p:cNvSpPr>
            <p:nvPr/>
          </p:nvSpPr>
          <p:spPr bwMode="black">
            <a:xfrm>
              <a:off x="3092451" y="3346451"/>
              <a:ext cx="115888"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5" name="Rectangle 9"/>
            <p:cNvSpPr>
              <a:spLocks noChangeArrowheads="1"/>
            </p:cNvSpPr>
            <p:nvPr/>
          </p:nvSpPr>
          <p:spPr bwMode="black">
            <a:xfrm>
              <a:off x="3324226" y="3346451"/>
              <a:ext cx="117475" cy="49213"/>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6" name="Freeform 10"/>
            <p:cNvSpPr>
              <a:spLocks/>
            </p:cNvSpPr>
            <p:nvPr/>
          </p:nvSpPr>
          <p:spPr bwMode="black">
            <a:xfrm>
              <a:off x="3902076" y="2506663"/>
              <a:ext cx="101600" cy="123825"/>
            </a:xfrm>
            <a:custGeom>
              <a:avLst/>
              <a:gdLst>
                <a:gd name="T0" fmla="*/ 36 w 64"/>
                <a:gd name="T1" fmla="*/ 78 h 78"/>
                <a:gd name="T2" fmla="*/ 64 w 64"/>
                <a:gd name="T3" fmla="*/ 64 h 78"/>
                <a:gd name="T4" fmla="*/ 26 w 64"/>
                <a:gd name="T5" fmla="*/ 0 h 78"/>
                <a:gd name="T6" fmla="*/ 0 w 64"/>
                <a:gd name="T7" fmla="*/ 17 h 78"/>
                <a:gd name="T8" fmla="*/ 36 w 64"/>
                <a:gd name="T9" fmla="*/ 78 h 78"/>
              </a:gdLst>
              <a:ahLst/>
              <a:cxnLst>
                <a:cxn ang="0">
                  <a:pos x="T0" y="T1"/>
                </a:cxn>
                <a:cxn ang="0">
                  <a:pos x="T2" y="T3"/>
                </a:cxn>
                <a:cxn ang="0">
                  <a:pos x="T4" y="T5"/>
                </a:cxn>
                <a:cxn ang="0">
                  <a:pos x="T6" y="T7"/>
                </a:cxn>
                <a:cxn ang="0">
                  <a:pos x="T8" y="T9"/>
                </a:cxn>
              </a:cxnLst>
              <a:rect l="0" t="0" r="r" b="b"/>
              <a:pathLst>
                <a:path w="64" h="78">
                  <a:moveTo>
                    <a:pt x="36" y="78"/>
                  </a:moveTo>
                  <a:lnTo>
                    <a:pt x="64" y="64"/>
                  </a:lnTo>
                  <a:lnTo>
                    <a:pt x="26" y="0"/>
                  </a:lnTo>
                  <a:lnTo>
                    <a:pt x="0" y="17"/>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7" name="Freeform 11"/>
            <p:cNvSpPr>
              <a:spLocks/>
            </p:cNvSpPr>
            <p:nvPr/>
          </p:nvSpPr>
          <p:spPr bwMode="black">
            <a:xfrm>
              <a:off x="4017963" y="2709863"/>
              <a:ext cx="98425" cy="123825"/>
            </a:xfrm>
            <a:custGeom>
              <a:avLst/>
              <a:gdLst>
                <a:gd name="T0" fmla="*/ 36 w 62"/>
                <a:gd name="T1" fmla="*/ 78 h 78"/>
                <a:gd name="T2" fmla="*/ 62 w 62"/>
                <a:gd name="T3" fmla="*/ 61 h 78"/>
                <a:gd name="T4" fmla="*/ 26 w 62"/>
                <a:gd name="T5" fmla="*/ 0 h 78"/>
                <a:gd name="T6" fmla="*/ 0 w 62"/>
                <a:gd name="T7" fmla="*/ 14 h 78"/>
                <a:gd name="T8" fmla="*/ 36 w 62"/>
                <a:gd name="T9" fmla="*/ 78 h 78"/>
              </a:gdLst>
              <a:ahLst/>
              <a:cxnLst>
                <a:cxn ang="0">
                  <a:pos x="T0" y="T1"/>
                </a:cxn>
                <a:cxn ang="0">
                  <a:pos x="T2" y="T3"/>
                </a:cxn>
                <a:cxn ang="0">
                  <a:pos x="T4" y="T5"/>
                </a:cxn>
                <a:cxn ang="0">
                  <a:pos x="T6" y="T7"/>
                </a:cxn>
                <a:cxn ang="0">
                  <a:pos x="T8" y="T9"/>
                </a:cxn>
              </a:cxnLst>
              <a:rect l="0" t="0" r="r" b="b"/>
              <a:pathLst>
                <a:path w="62" h="78">
                  <a:moveTo>
                    <a:pt x="36" y="78"/>
                  </a:moveTo>
                  <a:lnTo>
                    <a:pt x="62" y="61"/>
                  </a:lnTo>
                  <a:lnTo>
                    <a:pt x="26" y="0"/>
                  </a:lnTo>
                  <a:lnTo>
                    <a:pt x="0" y="14"/>
                  </a:lnTo>
                  <a:lnTo>
                    <a:pt x="3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8" name="Freeform 12"/>
            <p:cNvSpPr>
              <a:spLocks/>
            </p:cNvSpPr>
            <p:nvPr/>
          </p:nvSpPr>
          <p:spPr bwMode="black">
            <a:xfrm>
              <a:off x="4873626" y="2709863"/>
              <a:ext cx="98425" cy="123825"/>
            </a:xfrm>
            <a:custGeom>
              <a:avLst/>
              <a:gdLst>
                <a:gd name="T0" fmla="*/ 26 w 62"/>
                <a:gd name="T1" fmla="*/ 78 h 78"/>
                <a:gd name="T2" fmla="*/ 62 w 62"/>
                <a:gd name="T3" fmla="*/ 14 h 78"/>
                <a:gd name="T4" fmla="*/ 36 w 62"/>
                <a:gd name="T5" fmla="*/ 0 h 78"/>
                <a:gd name="T6" fmla="*/ 0 w 62"/>
                <a:gd name="T7" fmla="*/ 61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4"/>
                  </a:lnTo>
                  <a:lnTo>
                    <a:pt x="36" y="0"/>
                  </a:lnTo>
                  <a:lnTo>
                    <a:pt x="0" y="61"/>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39" name="Freeform 13"/>
            <p:cNvSpPr>
              <a:spLocks/>
            </p:cNvSpPr>
            <p:nvPr/>
          </p:nvSpPr>
          <p:spPr bwMode="black">
            <a:xfrm>
              <a:off x="4989513" y="2506663"/>
              <a:ext cx="98425" cy="123825"/>
            </a:xfrm>
            <a:custGeom>
              <a:avLst/>
              <a:gdLst>
                <a:gd name="T0" fmla="*/ 26 w 62"/>
                <a:gd name="T1" fmla="*/ 78 h 78"/>
                <a:gd name="T2" fmla="*/ 62 w 62"/>
                <a:gd name="T3" fmla="*/ 17 h 78"/>
                <a:gd name="T4" fmla="*/ 36 w 62"/>
                <a:gd name="T5" fmla="*/ 0 h 78"/>
                <a:gd name="T6" fmla="*/ 0 w 62"/>
                <a:gd name="T7" fmla="*/ 64 h 78"/>
                <a:gd name="T8" fmla="*/ 26 w 62"/>
                <a:gd name="T9" fmla="*/ 78 h 78"/>
              </a:gdLst>
              <a:ahLst/>
              <a:cxnLst>
                <a:cxn ang="0">
                  <a:pos x="T0" y="T1"/>
                </a:cxn>
                <a:cxn ang="0">
                  <a:pos x="T2" y="T3"/>
                </a:cxn>
                <a:cxn ang="0">
                  <a:pos x="T4" y="T5"/>
                </a:cxn>
                <a:cxn ang="0">
                  <a:pos x="T6" y="T7"/>
                </a:cxn>
                <a:cxn ang="0">
                  <a:pos x="T8" y="T9"/>
                </a:cxn>
              </a:cxnLst>
              <a:rect l="0" t="0" r="r" b="b"/>
              <a:pathLst>
                <a:path w="62" h="78">
                  <a:moveTo>
                    <a:pt x="26" y="78"/>
                  </a:moveTo>
                  <a:lnTo>
                    <a:pt x="62" y="17"/>
                  </a:lnTo>
                  <a:lnTo>
                    <a:pt x="36" y="0"/>
                  </a:lnTo>
                  <a:lnTo>
                    <a:pt x="0" y="64"/>
                  </a:lnTo>
                  <a:lnTo>
                    <a:pt x="26" y="7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0" name="Freeform 14"/>
            <p:cNvSpPr>
              <a:spLocks/>
            </p:cNvSpPr>
            <p:nvPr/>
          </p:nvSpPr>
          <p:spPr bwMode="black">
            <a:xfrm>
              <a:off x="4017963" y="3990976"/>
              <a:ext cx="98425" cy="123825"/>
            </a:xfrm>
            <a:custGeom>
              <a:avLst/>
              <a:gdLst>
                <a:gd name="T0" fmla="*/ 0 w 62"/>
                <a:gd name="T1" fmla="*/ 64 h 78"/>
                <a:gd name="T2" fmla="*/ 26 w 62"/>
                <a:gd name="T3" fmla="*/ 78 h 78"/>
                <a:gd name="T4" fmla="*/ 62 w 62"/>
                <a:gd name="T5" fmla="*/ 14 h 78"/>
                <a:gd name="T6" fmla="*/ 36 w 62"/>
                <a:gd name="T7" fmla="*/ 0 h 78"/>
                <a:gd name="T8" fmla="*/ 0 w 62"/>
                <a:gd name="T9" fmla="*/ 64 h 78"/>
              </a:gdLst>
              <a:ahLst/>
              <a:cxnLst>
                <a:cxn ang="0">
                  <a:pos x="T0" y="T1"/>
                </a:cxn>
                <a:cxn ang="0">
                  <a:pos x="T2" y="T3"/>
                </a:cxn>
                <a:cxn ang="0">
                  <a:pos x="T4" y="T5"/>
                </a:cxn>
                <a:cxn ang="0">
                  <a:pos x="T6" y="T7"/>
                </a:cxn>
                <a:cxn ang="0">
                  <a:pos x="T8" y="T9"/>
                </a:cxn>
              </a:cxnLst>
              <a:rect l="0" t="0" r="r" b="b"/>
              <a:pathLst>
                <a:path w="62" h="78">
                  <a:moveTo>
                    <a:pt x="0" y="64"/>
                  </a:moveTo>
                  <a:lnTo>
                    <a:pt x="26" y="78"/>
                  </a:lnTo>
                  <a:lnTo>
                    <a:pt x="62" y="14"/>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1" name="Freeform 15"/>
            <p:cNvSpPr>
              <a:spLocks/>
            </p:cNvSpPr>
            <p:nvPr/>
          </p:nvSpPr>
          <p:spPr bwMode="black">
            <a:xfrm>
              <a:off x="3902076" y="4189413"/>
              <a:ext cx="101600" cy="128588"/>
            </a:xfrm>
            <a:custGeom>
              <a:avLst/>
              <a:gdLst>
                <a:gd name="T0" fmla="*/ 0 w 64"/>
                <a:gd name="T1" fmla="*/ 64 h 81"/>
                <a:gd name="T2" fmla="*/ 26 w 64"/>
                <a:gd name="T3" fmla="*/ 81 h 81"/>
                <a:gd name="T4" fmla="*/ 64 w 64"/>
                <a:gd name="T5" fmla="*/ 17 h 81"/>
                <a:gd name="T6" fmla="*/ 36 w 64"/>
                <a:gd name="T7" fmla="*/ 0 h 81"/>
                <a:gd name="T8" fmla="*/ 0 w 64"/>
                <a:gd name="T9" fmla="*/ 64 h 81"/>
              </a:gdLst>
              <a:ahLst/>
              <a:cxnLst>
                <a:cxn ang="0">
                  <a:pos x="T0" y="T1"/>
                </a:cxn>
                <a:cxn ang="0">
                  <a:pos x="T2" y="T3"/>
                </a:cxn>
                <a:cxn ang="0">
                  <a:pos x="T4" y="T5"/>
                </a:cxn>
                <a:cxn ang="0">
                  <a:pos x="T6" y="T7"/>
                </a:cxn>
                <a:cxn ang="0">
                  <a:pos x="T8" y="T9"/>
                </a:cxn>
              </a:cxnLst>
              <a:rect l="0" t="0" r="r" b="b"/>
              <a:pathLst>
                <a:path w="64" h="81">
                  <a:moveTo>
                    <a:pt x="0" y="64"/>
                  </a:moveTo>
                  <a:lnTo>
                    <a:pt x="26" y="81"/>
                  </a:lnTo>
                  <a:lnTo>
                    <a:pt x="64" y="17"/>
                  </a:lnTo>
                  <a:lnTo>
                    <a:pt x="36" y="0"/>
                  </a:lnTo>
                  <a:lnTo>
                    <a:pt x="0" y="6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2" name="Freeform 16"/>
            <p:cNvSpPr>
              <a:spLocks/>
            </p:cNvSpPr>
            <p:nvPr/>
          </p:nvSpPr>
          <p:spPr bwMode="black">
            <a:xfrm>
              <a:off x="4989513" y="4189413"/>
              <a:ext cx="98425" cy="128588"/>
            </a:xfrm>
            <a:custGeom>
              <a:avLst/>
              <a:gdLst>
                <a:gd name="T0" fmla="*/ 26 w 62"/>
                <a:gd name="T1" fmla="*/ 0 h 81"/>
                <a:gd name="T2" fmla="*/ 0 w 62"/>
                <a:gd name="T3" fmla="*/ 17 h 81"/>
                <a:gd name="T4" fmla="*/ 36 w 62"/>
                <a:gd name="T5" fmla="*/ 81 h 81"/>
                <a:gd name="T6" fmla="*/ 62 w 62"/>
                <a:gd name="T7" fmla="*/ 64 h 81"/>
                <a:gd name="T8" fmla="*/ 26 w 62"/>
                <a:gd name="T9" fmla="*/ 0 h 81"/>
              </a:gdLst>
              <a:ahLst/>
              <a:cxnLst>
                <a:cxn ang="0">
                  <a:pos x="T0" y="T1"/>
                </a:cxn>
                <a:cxn ang="0">
                  <a:pos x="T2" y="T3"/>
                </a:cxn>
                <a:cxn ang="0">
                  <a:pos x="T4" y="T5"/>
                </a:cxn>
                <a:cxn ang="0">
                  <a:pos x="T6" y="T7"/>
                </a:cxn>
                <a:cxn ang="0">
                  <a:pos x="T8" y="T9"/>
                </a:cxn>
              </a:cxnLst>
              <a:rect l="0" t="0" r="r" b="b"/>
              <a:pathLst>
                <a:path w="62" h="81">
                  <a:moveTo>
                    <a:pt x="26" y="0"/>
                  </a:moveTo>
                  <a:lnTo>
                    <a:pt x="0" y="17"/>
                  </a:lnTo>
                  <a:lnTo>
                    <a:pt x="36" y="81"/>
                  </a:lnTo>
                  <a:lnTo>
                    <a:pt x="62" y="64"/>
                  </a:lnTo>
                  <a:lnTo>
                    <a:pt x="26"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3" name="Freeform 17"/>
            <p:cNvSpPr>
              <a:spLocks/>
            </p:cNvSpPr>
            <p:nvPr/>
          </p:nvSpPr>
          <p:spPr bwMode="black">
            <a:xfrm>
              <a:off x="4873626" y="3990976"/>
              <a:ext cx="98425" cy="123825"/>
            </a:xfrm>
            <a:custGeom>
              <a:avLst/>
              <a:gdLst>
                <a:gd name="T0" fmla="*/ 0 w 62"/>
                <a:gd name="T1" fmla="*/ 14 h 78"/>
                <a:gd name="T2" fmla="*/ 36 w 62"/>
                <a:gd name="T3" fmla="*/ 78 h 78"/>
                <a:gd name="T4" fmla="*/ 62 w 62"/>
                <a:gd name="T5" fmla="*/ 64 h 78"/>
                <a:gd name="T6" fmla="*/ 26 w 62"/>
                <a:gd name="T7" fmla="*/ 0 h 78"/>
                <a:gd name="T8" fmla="*/ 0 w 62"/>
                <a:gd name="T9" fmla="*/ 14 h 78"/>
              </a:gdLst>
              <a:ahLst/>
              <a:cxnLst>
                <a:cxn ang="0">
                  <a:pos x="T0" y="T1"/>
                </a:cxn>
                <a:cxn ang="0">
                  <a:pos x="T2" y="T3"/>
                </a:cxn>
                <a:cxn ang="0">
                  <a:pos x="T4" y="T5"/>
                </a:cxn>
                <a:cxn ang="0">
                  <a:pos x="T6" y="T7"/>
                </a:cxn>
                <a:cxn ang="0">
                  <a:pos x="T8" y="T9"/>
                </a:cxn>
              </a:cxnLst>
              <a:rect l="0" t="0" r="r" b="b"/>
              <a:pathLst>
                <a:path w="62" h="78">
                  <a:moveTo>
                    <a:pt x="0" y="14"/>
                  </a:moveTo>
                  <a:lnTo>
                    <a:pt x="36" y="78"/>
                  </a:lnTo>
                  <a:lnTo>
                    <a:pt x="62" y="64"/>
                  </a:lnTo>
                  <a:lnTo>
                    <a:pt x="26" y="0"/>
                  </a:lnTo>
                  <a:lnTo>
                    <a:pt x="0" y="14"/>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4" name="Freeform 18"/>
            <p:cNvSpPr>
              <a:spLocks/>
            </p:cNvSpPr>
            <p:nvPr/>
          </p:nvSpPr>
          <p:spPr bwMode="black">
            <a:xfrm>
              <a:off x="3579813" y="2892426"/>
              <a:ext cx="1833563" cy="1068388"/>
            </a:xfrm>
            <a:custGeom>
              <a:avLst/>
              <a:gdLst>
                <a:gd name="T0" fmla="*/ 415 w 489"/>
                <a:gd name="T1" fmla="*/ 222 h 285"/>
                <a:gd name="T2" fmla="*/ 489 w 489"/>
                <a:gd name="T3" fmla="*/ 148 h 285"/>
                <a:gd name="T4" fmla="*/ 415 w 489"/>
                <a:gd name="T5" fmla="*/ 74 h 285"/>
                <a:gd name="T6" fmla="*/ 404 w 489"/>
                <a:gd name="T7" fmla="*/ 75 h 285"/>
                <a:gd name="T8" fmla="*/ 295 w 489"/>
                <a:gd name="T9" fmla="*/ 0 h 285"/>
                <a:gd name="T10" fmla="*/ 213 w 489"/>
                <a:gd name="T11" fmla="*/ 34 h 285"/>
                <a:gd name="T12" fmla="*/ 162 w 489"/>
                <a:gd name="T13" fmla="*/ 18 h 285"/>
                <a:gd name="T14" fmla="*/ 71 w 489"/>
                <a:gd name="T15" fmla="*/ 97 h 285"/>
                <a:gd name="T16" fmla="*/ 56 w 489"/>
                <a:gd name="T17" fmla="*/ 95 h 285"/>
                <a:gd name="T18" fmla="*/ 0 w 489"/>
                <a:gd name="T19" fmla="*/ 151 h 285"/>
                <a:gd name="T20" fmla="*/ 56 w 489"/>
                <a:gd name="T21" fmla="*/ 208 h 285"/>
                <a:gd name="T22" fmla="*/ 78 w 489"/>
                <a:gd name="T23" fmla="*/ 203 h 285"/>
                <a:gd name="T24" fmla="*/ 141 w 489"/>
                <a:gd name="T25" fmla="*/ 257 h 285"/>
                <a:gd name="T26" fmla="*/ 178 w 489"/>
                <a:gd name="T27" fmla="*/ 244 h 285"/>
                <a:gd name="T28" fmla="*/ 241 w 489"/>
                <a:gd name="T29" fmla="*/ 285 h 285"/>
                <a:gd name="T30" fmla="*/ 297 w 489"/>
                <a:gd name="T31" fmla="*/ 255 h 285"/>
                <a:gd name="T32" fmla="*/ 332 w 489"/>
                <a:gd name="T33" fmla="*/ 267 h 285"/>
                <a:gd name="T34" fmla="*/ 390 w 489"/>
                <a:gd name="T35" fmla="*/ 217 h 285"/>
                <a:gd name="T36" fmla="*/ 415 w 489"/>
                <a:gd name="T37" fmla="*/ 222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9" h="285">
                  <a:moveTo>
                    <a:pt x="415" y="222"/>
                  </a:moveTo>
                  <a:cubicBezTo>
                    <a:pt x="456" y="222"/>
                    <a:pt x="489" y="189"/>
                    <a:pt x="489" y="148"/>
                  </a:cubicBezTo>
                  <a:cubicBezTo>
                    <a:pt x="489" y="107"/>
                    <a:pt x="456" y="74"/>
                    <a:pt x="415" y="74"/>
                  </a:cubicBezTo>
                  <a:cubicBezTo>
                    <a:pt x="411" y="74"/>
                    <a:pt x="407" y="74"/>
                    <a:pt x="404" y="75"/>
                  </a:cubicBezTo>
                  <a:cubicBezTo>
                    <a:pt x="387" y="31"/>
                    <a:pt x="345" y="0"/>
                    <a:pt x="295" y="0"/>
                  </a:cubicBezTo>
                  <a:cubicBezTo>
                    <a:pt x="263" y="0"/>
                    <a:pt x="234" y="13"/>
                    <a:pt x="213" y="34"/>
                  </a:cubicBezTo>
                  <a:cubicBezTo>
                    <a:pt x="199" y="24"/>
                    <a:pt x="181" y="18"/>
                    <a:pt x="162" y="18"/>
                  </a:cubicBezTo>
                  <a:cubicBezTo>
                    <a:pt x="115" y="18"/>
                    <a:pt x="77" y="52"/>
                    <a:pt x="71" y="97"/>
                  </a:cubicBezTo>
                  <a:cubicBezTo>
                    <a:pt x="66" y="96"/>
                    <a:pt x="61" y="95"/>
                    <a:pt x="56" y="95"/>
                  </a:cubicBezTo>
                  <a:cubicBezTo>
                    <a:pt x="25" y="95"/>
                    <a:pt x="0" y="120"/>
                    <a:pt x="0" y="151"/>
                  </a:cubicBezTo>
                  <a:cubicBezTo>
                    <a:pt x="0" y="182"/>
                    <a:pt x="25" y="208"/>
                    <a:pt x="56" y="208"/>
                  </a:cubicBezTo>
                  <a:cubicBezTo>
                    <a:pt x="64" y="208"/>
                    <a:pt x="71" y="206"/>
                    <a:pt x="78" y="203"/>
                  </a:cubicBezTo>
                  <a:cubicBezTo>
                    <a:pt x="83" y="234"/>
                    <a:pt x="109" y="257"/>
                    <a:pt x="141" y="257"/>
                  </a:cubicBezTo>
                  <a:cubicBezTo>
                    <a:pt x="155" y="257"/>
                    <a:pt x="168" y="252"/>
                    <a:pt x="178" y="244"/>
                  </a:cubicBezTo>
                  <a:cubicBezTo>
                    <a:pt x="189" y="268"/>
                    <a:pt x="213" y="285"/>
                    <a:pt x="241" y="285"/>
                  </a:cubicBezTo>
                  <a:cubicBezTo>
                    <a:pt x="264" y="285"/>
                    <a:pt x="285" y="273"/>
                    <a:pt x="297" y="255"/>
                  </a:cubicBezTo>
                  <a:cubicBezTo>
                    <a:pt x="307" y="263"/>
                    <a:pt x="319" y="267"/>
                    <a:pt x="332" y="267"/>
                  </a:cubicBezTo>
                  <a:cubicBezTo>
                    <a:pt x="361" y="267"/>
                    <a:pt x="386" y="246"/>
                    <a:pt x="390" y="217"/>
                  </a:cubicBezTo>
                  <a:cubicBezTo>
                    <a:pt x="397" y="220"/>
                    <a:pt x="406" y="222"/>
                    <a:pt x="415" y="22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5" name="Freeform 19"/>
            <p:cNvSpPr>
              <a:spLocks noEditPoints="1"/>
            </p:cNvSpPr>
            <p:nvPr/>
          </p:nvSpPr>
          <p:spPr bwMode="black">
            <a:xfrm>
              <a:off x="3321051" y="1598613"/>
              <a:ext cx="750888" cy="522288"/>
            </a:xfrm>
            <a:custGeom>
              <a:avLst/>
              <a:gdLst>
                <a:gd name="T0" fmla="*/ 174 w 200"/>
                <a:gd name="T1" fmla="*/ 0 h 139"/>
                <a:gd name="T2" fmla="*/ 26 w 200"/>
                <a:gd name="T3" fmla="*/ 0 h 139"/>
                <a:gd name="T4" fmla="*/ 0 w 200"/>
                <a:gd name="T5" fmla="*/ 27 h 139"/>
                <a:gd name="T6" fmla="*/ 0 w 200"/>
                <a:gd name="T7" fmla="*/ 113 h 139"/>
                <a:gd name="T8" fmla="*/ 26 w 200"/>
                <a:gd name="T9" fmla="*/ 139 h 139"/>
                <a:gd name="T10" fmla="*/ 174 w 200"/>
                <a:gd name="T11" fmla="*/ 139 h 139"/>
                <a:gd name="T12" fmla="*/ 200 w 200"/>
                <a:gd name="T13" fmla="*/ 113 h 139"/>
                <a:gd name="T14" fmla="*/ 200 w 200"/>
                <a:gd name="T15" fmla="*/ 27 h 139"/>
                <a:gd name="T16" fmla="*/ 174 w 200"/>
                <a:gd name="T17" fmla="*/ 0 h 139"/>
                <a:gd name="T18" fmla="*/ 185 w 200"/>
                <a:gd name="T19" fmla="*/ 113 h 139"/>
                <a:gd name="T20" fmla="*/ 174 w 200"/>
                <a:gd name="T21" fmla="*/ 124 h 139"/>
                <a:gd name="T22" fmla="*/ 26 w 200"/>
                <a:gd name="T23" fmla="*/ 124 h 139"/>
                <a:gd name="T24" fmla="*/ 15 w 200"/>
                <a:gd name="T25" fmla="*/ 113 h 139"/>
                <a:gd name="T26" fmla="*/ 15 w 200"/>
                <a:gd name="T27" fmla="*/ 27 h 139"/>
                <a:gd name="T28" fmla="*/ 26 w 200"/>
                <a:gd name="T29" fmla="*/ 16 h 139"/>
                <a:gd name="T30" fmla="*/ 174 w 200"/>
                <a:gd name="T31" fmla="*/ 16 h 139"/>
                <a:gd name="T32" fmla="*/ 185 w 200"/>
                <a:gd name="T33" fmla="*/ 27 h 139"/>
                <a:gd name="T34" fmla="*/ 185 w 200"/>
                <a:gd name="T35" fmla="*/ 113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0" h="139">
                  <a:moveTo>
                    <a:pt x="174" y="0"/>
                  </a:moveTo>
                  <a:cubicBezTo>
                    <a:pt x="26" y="0"/>
                    <a:pt x="26" y="0"/>
                    <a:pt x="26" y="0"/>
                  </a:cubicBezTo>
                  <a:cubicBezTo>
                    <a:pt x="12" y="0"/>
                    <a:pt x="0" y="12"/>
                    <a:pt x="0" y="27"/>
                  </a:cubicBezTo>
                  <a:cubicBezTo>
                    <a:pt x="0" y="113"/>
                    <a:pt x="0" y="113"/>
                    <a:pt x="0" y="113"/>
                  </a:cubicBezTo>
                  <a:cubicBezTo>
                    <a:pt x="0" y="127"/>
                    <a:pt x="12" y="139"/>
                    <a:pt x="26" y="139"/>
                  </a:cubicBezTo>
                  <a:cubicBezTo>
                    <a:pt x="174" y="139"/>
                    <a:pt x="174" y="139"/>
                    <a:pt x="174" y="139"/>
                  </a:cubicBezTo>
                  <a:cubicBezTo>
                    <a:pt x="188" y="139"/>
                    <a:pt x="200" y="127"/>
                    <a:pt x="200" y="113"/>
                  </a:cubicBezTo>
                  <a:cubicBezTo>
                    <a:pt x="200" y="27"/>
                    <a:pt x="200" y="27"/>
                    <a:pt x="200" y="27"/>
                  </a:cubicBezTo>
                  <a:cubicBezTo>
                    <a:pt x="200" y="12"/>
                    <a:pt x="188" y="0"/>
                    <a:pt x="174" y="0"/>
                  </a:cubicBezTo>
                  <a:moveTo>
                    <a:pt x="185" y="113"/>
                  </a:moveTo>
                  <a:cubicBezTo>
                    <a:pt x="185" y="119"/>
                    <a:pt x="180" y="124"/>
                    <a:pt x="174" y="124"/>
                  </a:cubicBezTo>
                  <a:cubicBezTo>
                    <a:pt x="26" y="124"/>
                    <a:pt x="26" y="124"/>
                    <a:pt x="26" y="124"/>
                  </a:cubicBezTo>
                  <a:cubicBezTo>
                    <a:pt x="20" y="124"/>
                    <a:pt x="15" y="119"/>
                    <a:pt x="15" y="113"/>
                  </a:cubicBezTo>
                  <a:cubicBezTo>
                    <a:pt x="15" y="27"/>
                    <a:pt x="15" y="27"/>
                    <a:pt x="15" y="27"/>
                  </a:cubicBezTo>
                  <a:cubicBezTo>
                    <a:pt x="15" y="21"/>
                    <a:pt x="20" y="16"/>
                    <a:pt x="26" y="16"/>
                  </a:cubicBezTo>
                  <a:cubicBezTo>
                    <a:pt x="174" y="16"/>
                    <a:pt x="174" y="16"/>
                    <a:pt x="174" y="16"/>
                  </a:cubicBezTo>
                  <a:cubicBezTo>
                    <a:pt x="180" y="16"/>
                    <a:pt x="185" y="21"/>
                    <a:pt x="185" y="27"/>
                  </a:cubicBezTo>
                  <a:lnTo>
                    <a:pt x="185" y="11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6" name="Freeform 20"/>
            <p:cNvSpPr>
              <a:spLocks/>
            </p:cNvSpPr>
            <p:nvPr/>
          </p:nvSpPr>
          <p:spPr bwMode="black">
            <a:xfrm>
              <a:off x="3178176" y="2154238"/>
              <a:ext cx="1035050" cy="239713"/>
            </a:xfrm>
            <a:custGeom>
              <a:avLst/>
              <a:gdLst>
                <a:gd name="T0" fmla="*/ 7 w 276"/>
                <a:gd name="T1" fmla="*/ 64 h 64"/>
                <a:gd name="T2" fmla="*/ 269 w 276"/>
                <a:gd name="T3" fmla="*/ 64 h 64"/>
                <a:gd name="T4" fmla="*/ 276 w 276"/>
                <a:gd name="T5" fmla="*/ 57 h 64"/>
                <a:gd name="T6" fmla="*/ 276 w 276"/>
                <a:gd name="T7" fmla="*/ 54 h 64"/>
                <a:gd name="T8" fmla="*/ 272 w 276"/>
                <a:gd name="T9" fmla="*/ 42 h 64"/>
                <a:gd name="T10" fmla="*/ 240 w 276"/>
                <a:gd name="T11" fmla="*/ 5 h 64"/>
                <a:gd name="T12" fmla="*/ 229 w 276"/>
                <a:gd name="T13" fmla="*/ 0 h 64"/>
                <a:gd name="T14" fmla="*/ 47 w 276"/>
                <a:gd name="T15" fmla="*/ 0 h 64"/>
                <a:gd name="T16" fmla="*/ 36 w 276"/>
                <a:gd name="T17" fmla="*/ 5 h 64"/>
                <a:gd name="T18" fmla="*/ 4 w 276"/>
                <a:gd name="T19" fmla="*/ 42 h 64"/>
                <a:gd name="T20" fmla="*/ 0 w 276"/>
                <a:gd name="T21" fmla="*/ 54 h 64"/>
                <a:gd name="T22" fmla="*/ 0 w 276"/>
                <a:gd name="T23" fmla="*/ 57 h 64"/>
                <a:gd name="T24" fmla="*/ 7 w 276"/>
                <a:gd name="T25"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6" h="64">
                  <a:moveTo>
                    <a:pt x="7" y="64"/>
                  </a:moveTo>
                  <a:cubicBezTo>
                    <a:pt x="269" y="64"/>
                    <a:pt x="269" y="64"/>
                    <a:pt x="269" y="64"/>
                  </a:cubicBezTo>
                  <a:cubicBezTo>
                    <a:pt x="273" y="64"/>
                    <a:pt x="276" y="61"/>
                    <a:pt x="276" y="57"/>
                  </a:cubicBezTo>
                  <a:cubicBezTo>
                    <a:pt x="276" y="54"/>
                    <a:pt x="276" y="54"/>
                    <a:pt x="276" y="54"/>
                  </a:cubicBezTo>
                  <a:cubicBezTo>
                    <a:pt x="276" y="50"/>
                    <a:pt x="274" y="45"/>
                    <a:pt x="272" y="42"/>
                  </a:cubicBezTo>
                  <a:cubicBezTo>
                    <a:pt x="240" y="5"/>
                    <a:pt x="240" y="5"/>
                    <a:pt x="240" y="5"/>
                  </a:cubicBezTo>
                  <a:cubicBezTo>
                    <a:pt x="238" y="2"/>
                    <a:pt x="233" y="0"/>
                    <a:pt x="229" y="0"/>
                  </a:cubicBezTo>
                  <a:cubicBezTo>
                    <a:pt x="47" y="0"/>
                    <a:pt x="47" y="0"/>
                    <a:pt x="47" y="0"/>
                  </a:cubicBezTo>
                  <a:cubicBezTo>
                    <a:pt x="43" y="0"/>
                    <a:pt x="38" y="2"/>
                    <a:pt x="36" y="5"/>
                  </a:cubicBezTo>
                  <a:cubicBezTo>
                    <a:pt x="4" y="42"/>
                    <a:pt x="4" y="42"/>
                    <a:pt x="4" y="42"/>
                  </a:cubicBezTo>
                  <a:cubicBezTo>
                    <a:pt x="2" y="45"/>
                    <a:pt x="0" y="50"/>
                    <a:pt x="0" y="54"/>
                  </a:cubicBezTo>
                  <a:cubicBezTo>
                    <a:pt x="0" y="57"/>
                    <a:pt x="0" y="57"/>
                    <a:pt x="0" y="57"/>
                  </a:cubicBezTo>
                  <a:cubicBezTo>
                    <a:pt x="0" y="61"/>
                    <a:pt x="3" y="64"/>
                    <a:pt x="7" y="64"/>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7" name="Freeform 21"/>
            <p:cNvSpPr>
              <a:spLocks noEditPoints="1"/>
            </p:cNvSpPr>
            <p:nvPr/>
          </p:nvSpPr>
          <p:spPr bwMode="black">
            <a:xfrm>
              <a:off x="4730751" y="1639888"/>
              <a:ext cx="781050" cy="608013"/>
            </a:xfrm>
            <a:custGeom>
              <a:avLst/>
              <a:gdLst>
                <a:gd name="T0" fmla="*/ 177 w 208"/>
                <a:gd name="T1" fmla="*/ 0 h 162"/>
                <a:gd name="T2" fmla="*/ 31 w 208"/>
                <a:gd name="T3" fmla="*/ 0 h 162"/>
                <a:gd name="T4" fmla="*/ 0 w 208"/>
                <a:gd name="T5" fmla="*/ 31 h 162"/>
                <a:gd name="T6" fmla="*/ 0 w 208"/>
                <a:gd name="T7" fmla="*/ 131 h 162"/>
                <a:gd name="T8" fmla="*/ 31 w 208"/>
                <a:gd name="T9" fmla="*/ 162 h 162"/>
                <a:gd name="T10" fmla="*/ 177 w 208"/>
                <a:gd name="T11" fmla="*/ 162 h 162"/>
                <a:gd name="T12" fmla="*/ 208 w 208"/>
                <a:gd name="T13" fmla="*/ 131 h 162"/>
                <a:gd name="T14" fmla="*/ 208 w 208"/>
                <a:gd name="T15" fmla="*/ 31 h 162"/>
                <a:gd name="T16" fmla="*/ 177 w 208"/>
                <a:gd name="T17" fmla="*/ 0 h 162"/>
                <a:gd name="T18" fmla="*/ 190 w 208"/>
                <a:gd name="T19" fmla="*/ 131 h 162"/>
                <a:gd name="T20" fmla="*/ 177 w 208"/>
                <a:gd name="T21" fmla="*/ 144 h 162"/>
                <a:gd name="T22" fmla="*/ 31 w 208"/>
                <a:gd name="T23" fmla="*/ 144 h 162"/>
                <a:gd name="T24" fmla="*/ 18 w 208"/>
                <a:gd name="T25" fmla="*/ 131 h 162"/>
                <a:gd name="T26" fmla="*/ 18 w 208"/>
                <a:gd name="T27" fmla="*/ 31 h 162"/>
                <a:gd name="T28" fmla="*/ 31 w 208"/>
                <a:gd name="T29" fmla="*/ 18 h 162"/>
                <a:gd name="T30" fmla="*/ 177 w 208"/>
                <a:gd name="T31" fmla="*/ 18 h 162"/>
                <a:gd name="T32" fmla="*/ 190 w 208"/>
                <a:gd name="T33" fmla="*/ 31 h 162"/>
                <a:gd name="T34" fmla="*/ 190 w 208"/>
                <a:gd name="T35" fmla="*/ 131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08" h="162">
                  <a:moveTo>
                    <a:pt x="177" y="0"/>
                  </a:moveTo>
                  <a:cubicBezTo>
                    <a:pt x="31" y="0"/>
                    <a:pt x="31" y="0"/>
                    <a:pt x="31" y="0"/>
                  </a:cubicBezTo>
                  <a:cubicBezTo>
                    <a:pt x="14" y="0"/>
                    <a:pt x="0" y="14"/>
                    <a:pt x="0" y="31"/>
                  </a:cubicBezTo>
                  <a:cubicBezTo>
                    <a:pt x="0" y="131"/>
                    <a:pt x="0" y="131"/>
                    <a:pt x="0" y="131"/>
                  </a:cubicBezTo>
                  <a:cubicBezTo>
                    <a:pt x="0" y="148"/>
                    <a:pt x="14" y="162"/>
                    <a:pt x="31" y="162"/>
                  </a:cubicBezTo>
                  <a:cubicBezTo>
                    <a:pt x="177" y="162"/>
                    <a:pt x="177" y="162"/>
                    <a:pt x="177" y="162"/>
                  </a:cubicBezTo>
                  <a:cubicBezTo>
                    <a:pt x="194" y="162"/>
                    <a:pt x="208" y="148"/>
                    <a:pt x="208" y="131"/>
                  </a:cubicBezTo>
                  <a:cubicBezTo>
                    <a:pt x="208" y="31"/>
                    <a:pt x="208" y="31"/>
                    <a:pt x="208" y="31"/>
                  </a:cubicBezTo>
                  <a:cubicBezTo>
                    <a:pt x="208" y="14"/>
                    <a:pt x="194" y="0"/>
                    <a:pt x="177" y="0"/>
                  </a:cubicBezTo>
                  <a:moveTo>
                    <a:pt x="190" y="131"/>
                  </a:moveTo>
                  <a:cubicBezTo>
                    <a:pt x="190" y="138"/>
                    <a:pt x="184" y="144"/>
                    <a:pt x="177" y="144"/>
                  </a:cubicBezTo>
                  <a:cubicBezTo>
                    <a:pt x="31" y="144"/>
                    <a:pt x="31" y="144"/>
                    <a:pt x="31" y="144"/>
                  </a:cubicBezTo>
                  <a:cubicBezTo>
                    <a:pt x="24" y="144"/>
                    <a:pt x="18" y="138"/>
                    <a:pt x="18" y="131"/>
                  </a:cubicBezTo>
                  <a:cubicBezTo>
                    <a:pt x="18" y="31"/>
                    <a:pt x="18" y="31"/>
                    <a:pt x="18" y="31"/>
                  </a:cubicBezTo>
                  <a:cubicBezTo>
                    <a:pt x="18" y="24"/>
                    <a:pt x="24" y="18"/>
                    <a:pt x="31" y="18"/>
                  </a:cubicBezTo>
                  <a:cubicBezTo>
                    <a:pt x="177" y="18"/>
                    <a:pt x="177" y="18"/>
                    <a:pt x="177" y="18"/>
                  </a:cubicBezTo>
                  <a:cubicBezTo>
                    <a:pt x="184" y="18"/>
                    <a:pt x="190" y="24"/>
                    <a:pt x="190" y="31"/>
                  </a:cubicBezTo>
                  <a:lnTo>
                    <a:pt x="190" y="131"/>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8" name="Freeform 22"/>
            <p:cNvSpPr>
              <a:spLocks/>
            </p:cNvSpPr>
            <p:nvPr/>
          </p:nvSpPr>
          <p:spPr bwMode="black">
            <a:xfrm>
              <a:off x="4911726" y="2289176"/>
              <a:ext cx="419100" cy="104775"/>
            </a:xfrm>
            <a:custGeom>
              <a:avLst/>
              <a:gdLst>
                <a:gd name="T0" fmla="*/ 112 w 112"/>
                <a:gd name="T1" fmla="*/ 25 h 28"/>
                <a:gd name="T2" fmla="*/ 112 w 112"/>
                <a:gd name="T3" fmla="*/ 23 h 28"/>
                <a:gd name="T4" fmla="*/ 110 w 112"/>
                <a:gd name="T5" fmla="*/ 18 h 28"/>
                <a:gd name="T6" fmla="*/ 96 w 112"/>
                <a:gd name="T7" fmla="*/ 2 h 28"/>
                <a:gd name="T8" fmla="*/ 91 w 112"/>
                <a:gd name="T9" fmla="*/ 0 h 28"/>
                <a:gd name="T10" fmla="*/ 21 w 112"/>
                <a:gd name="T11" fmla="*/ 0 h 28"/>
                <a:gd name="T12" fmla="*/ 16 w 112"/>
                <a:gd name="T13" fmla="*/ 2 h 28"/>
                <a:gd name="T14" fmla="*/ 2 w 112"/>
                <a:gd name="T15" fmla="*/ 18 h 28"/>
                <a:gd name="T16" fmla="*/ 0 w 112"/>
                <a:gd name="T17" fmla="*/ 23 h 28"/>
                <a:gd name="T18" fmla="*/ 0 w 112"/>
                <a:gd name="T19" fmla="*/ 25 h 28"/>
                <a:gd name="T20" fmla="*/ 3 w 112"/>
                <a:gd name="T21" fmla="*/ 28 h 28"/>
                <a:gd name="T22" fmla="*/ 109 w 112"/>
                <a:gd name="T23" fmla="*/ 28 h 28"/>
                <a:gd name="T24" fmla="*/ 112 w 112"/>
                <a:gd name="T25" fmla="*/ 25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2" h="28">
                  <a:moveTo>
                    <a:pt x="112" y="25"/>
                  </a:moveTo>
                  <a:cubicBezTo>
                    <a:pt x="112" y="23"/>
                    <a:pt x="112" y="23"/>
                    <a:pt x="112" y="23"/>
                  </a:cubicBezTo>
                  <a:cubicBezTo>
                    <a:pt x="112" y="22"/>
                    <a:pt x="111" y="20"/>
                    <a:pt x="110" y="18"/>
                  </a:cubicBezTo>
                  <a:cubicBezTo>
                    <a:pt x="96" y="2"/>
                    <a:pt x="96" y="2"/>
                    <a:pt x="96" y="2"/>
                  </a:cubicBezTo>
                  <a:cubicBezTo>
                    <a:pt x="95" y="1"/>
                    <a:pt x="93" y="0"/>
                    <a:pt x="91" y="0"/>
                  </a:cubicBezTo>
                  <a:cubicBezTo>
                    <a:pt x="21" y="0"/>
                    <a:pt x="21" y="0"/>
                    <a:pt x="21" y="0"/>
                  </a:cubicBezTo>
                  <a:cubicBezTo>
                    <a:pt x="19" y="0"/>
                    <a:pt x="17" y="1"/>
                    <a:pt x="16" y="2"/>
                  </a:cubicBezTo>
                  <a:cubicBezTo>
                    <a:pt x="2" y="18"/>
                    <a:pt x="2" y="18"/>
                    <a:pt x="2" y="18"/>
                  </a:cubicBezTo>
                  <a:cubicBezTo>
                    <a:pt x="1" y="20"/>
                    <a:pt x="0" y="22"/>
                    <a:pt x="0" y="23"/>
                  </a:cubicBezTo>
                  <a:cubicBezTo>
                    <a:pt x="0" y="25"/>
                    <a:pt x="0" y="25"/>
                    <a:pt x="0" y="25"/>
                  </a:cubicBezTo>
                  <a:cubicBezTo>
                    <a:pt x="0" y="26"/>
                    <a:pt x="1" y="28"/>
                    <a:pt x="3" y="28"/>
                  </a:cubicBezTo>
                  <a:cubicBezTo>
                    <a:pt x="109" y="28"/>
                    <a:pt x="109" y="28"/>
                    <a:pt x="109" y="28"/>
                  </a:cubicBezTo>
                  <a:cubicBezTo>
                    <a:pt x="111" y="28"/>
                    <a:pt x="112" y="26"/>
                    <a:pt x="112" y="2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49" name="Freeform 23"/>
            <p:cNvSpPr>
              <a:spLocks noEditPoints="1"/>
            </p:cNvSpPr>
            <p:nvPr/>
          </p:nvSpPr>
          <p:spPr bwMode="black">
            <a:xfrm>
              <a:off x="5586413" y="1639888"/>
              <a:ext cx="385763" cy="754063"/>
            </a:xfrm>
            <a:custGeom>
              <a:avLst/>
              <a:gdLst>
                <a:gd name="T0" fmla="*/ 89 w 103"/>
                <a:gd name="T1" fmla="*/ 0 h 201"/>
                <a:gd name="T2" fmla="*/ 13 w 103"/>
                <a:gd name="T3" fmla="*/ 0 h 201"/>
                <a:gd name="T4" fmla="*/ 0 w 103"/>
                <a:gd name="T5" fmla="*/ 13 h 201"/>
                <a:gd name="T6" fmla="*/ 0 w 103"/>
                <a:gd name="T7" fmla="*/ 187 h 201"/>
                <a:gd name="T8" fmla="*/ 13 w 103"/>
                <a:gd name="T9" fmla="*/ 201 h 201"/>
                <a:gd name="T10" fmla="*/ 89 w 103"/>
                <a:gd name="T11" fmla="*/ 201 h 201"/>
                <a:gd name="T12" fmla="*/ 103 w 103"/>
                <a:gd name="T13" fmla="*/ 187 h 201"/>
                <a:gd name="T14" fmla="*/ 103 w 103"/>
                <a:gd name="T15" fmla="*/ 13 h 201"/>
                <a:gd name="T16" fmla="*/ 89 w 103"/>
                <a:gd name="T17" fmla="*/ 0 h 201"/>
                <a:gd name="T18" fmla="*/ 52 w 103"/>
                <a:gd name="T19" fmla="*/ 187 h 201"/>
                <a:gd name="T20" fmla="*/ 40 w 103"/>
                <a:gd name="T21" fmla="*/ 175 h 201"/>
                <a:gd name="T22" fmla="*/ 52 w 103"/>
                <a:gd name="T23" fmla="*/ 163 h 201"/>
                <a:gd name="T24" fmla="*/ 63 w 103"/>
                <a:gd name="T25" fmla="*/ 175 h 201"/>
                <a:gd name="T26" fmla="*/ 52 w 103"/>
                <a:gd name="T27" fmla="*/ 187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3" h="201">
                  <a:moveTo>
                    <a:pt x="89" y="0"/>
                  </a:moveTo>
                  <a:cubicBezTo>
                    <a:pt x="13" y="0"/>
                    <a:pt x="13" y="0"/>
                    <a:pt x="13" y="0"/>
                  </a:cubicBezTo>
                  <a:cubicBezTo>
                    <a:pt x="6" y="0"/>
                    <a:pt x="0" y="6"/>
                    <a:pt x="0" y="13"/>
                  </a:cubicBezTo>
                  <a:cubicBezTo>
                    <a:pt x="0" y="187"/>
                    <a:pt x="0" y="187"/>
                    <a:pt x="0" y="187"/>
                  </a:cubicBezTo>
                  <a:cubicBezTo>
                    <a:pt x="0" y="195"/>
                    <a:pt x="6" y="201"/>
                    <a:pt x="13" y="201"/>
                  </a:cubicBezTo>
                  <a:cubicBezTo>
                    <a:pt x="89" y="201"/>
                    <a:pt x="89" y="201"/>
                    <a:pt x="89" y="201"/>
                  </a:cubicBezTo>
                  <a:cubicBezTo>
                    <a:pt x="97" y="201"/>
                    <a:pt x="103" y="195"/>
                    <a:pt x="103" y="187"/>
                  </a:cubicBezTo>
                  <a:cubicBezTo>
                    <a:pt x="103" y="13"/>
                    <a:pt x="103" y="13"/>
                    <a:pt x="103" y="13"/>
                  </a:cubicBezTo>
                  <a:cubicBezTo>
                    <a:pt x="103" y="6"/>
                    <a:pt x="97" y="0"/>
                    <a:pt x="89" y="0"/>
                  </a:cubicBezTo>
                  <a:moveTo>
                    <a:pt x="52" y="187"/>
                  </a:moveTo>
                  <a:cubicBezTo>
                    <a:pt x="45" y="187"/>
                    <a:pt x="40" y="181"/>
                    <a:pt x="40" y="175"/>
                  </a:cubicBezTo>
                  <a:cubicBezTo>
                    <a:pt x="40" y="168"/>
                    <a:pt x="45" y="163"/>
                    <a:pt x="52" y="163"/>
                  </a:cubicBezTo>
                  <a:cubicBezTo>
                    <a:pt x="58" y="163"/>
                    <a:pt x="63" y="168"/>
                    <a:pt x="63" y="175"/>
                  </a:cubicBezTo>
                  <a:cubicBezTo>
                    <a:pt x="63" y="181"/>
                    <a:pt x="58" y="187"/>
                    <a:pt x="52" y="187"/>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0" name="Freeform 24"/>
            <p:cNvSpPr>
              <a:spLocks noEditPoints="1"/>
            </p:cNvSpPr>
            <p:nvPr/>
          </p:nvSpPr>
          <p:spPr bwMode="black">
            <a:xfrm>
              <a:off x="2462213" y="3032126"/>
              <a:ext cx="525463" cy="804863"/>
            </a:xfrm>
            <a:custGeom>
              <a:avLst/>
              <a:gdLst>
                <a:gd name="T0" fmla="*/ 109 w 140"/>
                <a:gd name="T1" fmla="*/ 0 h 215"/>
                <a:gd name="T2" fmla="*/ 31 w 140"/>
                <a:gd name="T3" fmla="*/ 0 h 215"/>
                <a:gd name="T4" fmla="*/ 0 w 140"/>
                <a:gd name="T5" fmla="*/ 30 h 215"/>
                <a:gd name="T6" fmla="*/ 0 w 140"/>
                <a:gd name="T7" fmla="*/ 184 h 215"/>
                <a:gd name="T8" fmla="*/ 31 w 140"/>
                <a:gd name="T9" fmla="*/ 215 h 215"/>
                <a:gd name="T10" fmla="*/ 109 w 140"/>
                <a:gd name="T11" fmla="*/ 215 h 215"/>
                <a:gd name="T12" fmla="*/ 140 w 140"/>
                <a:gd name="T13" fmla="*/ 184 h 215"/>
                <a:gd name="T14" fmla="*/ 140 w 140"/>
                <a:gd name="T15" fmla="*/ 30 h 215"/>
                <a:gd name="T16" fmla="*/ 109 w 140"/>
                <a:gd name="T17" fmla="*/ 0 h 215"/>
                <a:gd name="T18" fmla="*/ 122 w 140"/>
                <a:gd name="T19" fmla="*/ 177 h 215"/>
                <a:gd name="T20" fmla="*/ 109 w 140"/>
                <a:gd name="T21" fmla="*/ 195 h 215"/>
                <a:gd name="T22" fmla="*/ 31 w 140"/>
                <a:gd name="T23" fmla="*/ 195 h 215"/>
                <a:gd name="T24" fmla="*/ 18 w 140"/>
                <a:gd name="T25" fmla="*/ 177 h 215"/>
                <a:gd name="T26" fmla="*/ 18 w 140"/>
                <a:gd name="T27" fmla="*/ 35 h 215"/>
                <a:gd name="T28" fmla="*/ 31 w 140"/>
                <a:gd name="T29" fmla="*/ 18 h 215"/>
                <a:gd name="T30" fmla="*/ 109 w 140"/>
                <a:gd name="T31" fmla="*/ 18 h 215"/>
                <a:gd name="T32" fmla="*/ 122 w 140"/>
                <a:gd name="T33" fmla="*/ 35 h 215"/>
                <a:gd name="T34" fmla="*/ 122 w 140"/>
                <a:gd name="T35" fmla="*/ 177 h 2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0" h="215">
                  <a:moveTo>
                    <a:pt x="109" y="0"/>
                  </a:moveTo>
                  <a:cubicBezTo>
                    <a:pt x="31" y="0"/>
                    <a:pt x="31" y="0"/>
                    <a:pt x="31" y="0"/>
                  </a:cubicBezTo>
                  <a:cubicBezTo>
                    <a:pt x="14" y="0"/>
                    <a:pt x="0" y="13"/>
                    <a:pt x="0" y="30"/>
                  </a:cubicBezTo>
                  <a:cubicBezTo>
                    <a:pt x="0" y="184"/>
                    <a:pt x="0" y="184"/>
                    <a:pt x="0" y="184"/>
                  </a:cubicBezTo>
                  <a:cubicBezTo>
                    <a:pt x="0" y="201"/>
                    <a:pt x="14" y="215"/>
                    <a:pt x="31" y="215"/>
                  </a:cubicBezTo>
                  <a:cubicBezTo>
                    <a:pt x="109" y="215"/>
                    <a:pt x="109" y="215"/>
                    <a:pt x="109" y="215"/>
                  </a:cubicBezTo>
                  <a:cubicBezTo>
                    <a:pt x="126" y="215"/>
                    <a:pt x="140" y="201"/>
                    <a:pt x="140" y="184"/>
                  </a:cubicBezTo>
                  <a:cubicBezTo>
                    <a:pt x="140" y="30"/>
                    <a:pt x="140" y="30"/>
                    <a:pt x="140" y="30"/>
                  </a:cubicBezTo>
                  <a:cubicBezTo>
                    <a:pt x="140" y="13"/>
                    <a:pt x="126" y="0"/>
                    <a:pt x="109" y="0"/>
                  </a:cubicBezTo>
                  <a:moveTo>
                    <a:pt x="122" y="177"/>
                  </a:moveTo>
                  <a:cubicBezTo>
                    <a:pt x="122" y="187"/>
                    <a:pt x="116" y="195"/>
                    <a:pt x="109" y="195"/>
                  </a:cubicBezTo>
                  <a:cubicBezTo>
                    <a:pt x="31" y="195"/>
                    <a:pt x="31" y="195"/>
                    <a:pt x="31" y="195"/>
                  </a:cubicBezTo>
                  <a:cubicBezTo>
                    <a:pt x="24" y="195"/>
                    <a:pt x="18" y="187"/>
                    <a:pt x="18" y="177"/>
                  </a:cubicBezTo>
                  <a:cubicBezTo>
                    <a:pt x="18" y="35"/>
                    <a:pt x="18" y="35"/>
                    <a:pt x="18" y="35"/>
                  </a:cubicBezTo>
                  <a:cubicBezTo>
                    <a:pt x="18" y="26"/>
                    <a:pt x="24" y="18"/>
                    <a:pt x="31" y="18"/>
                  </a:cubicBezTo>
                  <a:cubicBezTo>
                    <a:pt x="109" y="18"/>
                    <a:pt x="109" y="18"/>
                    <a:pt x="109" y="18"/>
                  </a:cubicBezTo>
                  <a:cubicBezTo>
                    <a:pt x="116" y="18"/>
                    <a:pt x="122" y="26"/>
                    <a:pt x="122" y="35"/>
                  </a:cubicBezTo>
                  <a:lnTo>
                    <a:pt x="122" y="177"/>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1" name="Freeform 25"/>
            <p:cNvSpPr>
              <a:spLocks noEditPoints="1"/>
            </p:cNvSpPr>
            <p:nvPr/>
          </p:nvSpPr>
          <p:spPr bwMode="black">
            <a:xfrm>
              <a:off x="5049838" y="4411663"/>
              <a:ext cx="739775" cy="854075"/>
            </a:xfrm>
            <a:custGeom>
              <a:avLst/>
              <a:gdLst>
                <a:gd name="T0" fmla="*/ 98 w 197"/>
                <a:gd name="T1" fmla="*/ 0 h 228"/>
                <a:gd name="T2" fmla="*/ 0 w 197"/>
                <a:gd name="T3" fmla="*/ 33 h 228"/>
                <a:gd name="T4" fmla="*/ 0 w 197"/>
                <a:gd name="T5" fmla="*/ 195 h 228"/>
                <a:gd name="T6" fmla="*/ 98 w 197"/>
                <a:gd name="T7" fmla="*/ 228 h 228"/>
                <a:gd name="T8" fmla="*/ 197 w 197"/>
                <a:gd name="T9" fmla="*/ 195 h 228"/>
                <a:gd name="T10" fmla="*/ 197 w 197"/>
                <a:gd name="T11" fmla="*/ 33 h 228"/>
                <a:gd name="T12" fmla="*/ 98 w 197"/>
                <a:gd name="T13" fmla="*/ 0 h 228"/>
                <a:gd name="T14" fmla="*/ 98 w 197"/>
                <a:gd name="T15" fmla="*/ 55 h 228"/>
                <a:gd name="T16" fmla="*/ 15 w 197"/>
                <a:gd name="T17" fmla="*/ 32 h 228"/>
                <a:gd name="T18" fmla="*/ 98 w 197"/>
                <a:gd name="T19" fmla="*/ 10 h 228"/>
                <a:gd name="T20" fmla="*/ 182 w 197"/>
                <a:gd name="T21" fmla="*/ 32 h 228"/>
                <a:gd name="T22" fmla="*/ 98 w 197"/>
                <a:gd name="T23" fmla="*/ 55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7" h="228">
                  <a:moveTo>
                    <a:pt x="98" y="0"/>
                  </a:moveTo>
                  <a:cubicBezTo>
                    <a:pt x="62" y="0"/>
                    <a:pt x="0" y="7"/>
                    <a:pt x="0" y="33"/>
                  </a:cubicBezTo>
                  <a:cubicBezTo>
                    <a:pt x="0" y="195"/>
                    <a:pt x="0" y="195"/>
                    <a:pt x="0" y="195"/>
                  </a:cubicBezTo>
                  <a:cubicBezTo>
                    <a:pt x="0" y="221"/>
                    <a:pt x="62" y="228"/>
                    <a:pt x="98" y="228"/>
                  </a:cubicBezTo>
                  <a:cubicBezTo>
                    <a:pt x="135" y="228"/>
                    <a:pt x="197" y="221"/>
                    <a:pt x="197" y="195"/>
                  </a:cubicBezTo>
                  <a:cubicBezTo>
                    <a:pt x="197" y="33"/>
                    <a:pt x="197" y="33"/>
                    <a:pt x="197" y="33"/>
                  </a:cubicBezTo>
                  <a:cubicBezTo>
                    <a:pt x="197" y="7"/>
                    <a:pt x="135" y="0"/>
                    <a:pt x="98" y="0"/>
                  </a:cubicBezTo>
                  <a:moveTo>
                    <a:pt x="98" y="55"/>
                  </a:moveTo>
                  <a:cubicBezTo>
                    <a:pt x="52" y="55"/>
                    <a:pt x="15" y="45"/>
                    <a:pt x="15" y="32"/>
                  </a:cubicBezTo>
                  <a:cubicBezTo>
                    <a:pt x="15" y="20"/>
                    <a:pt x="52" y="10"/>
                    <a:pt x="98" y="10"/>
                  </a:cubicBezTo>
                  <a:cubicBezTo>
                    <a:pt x="144" y="10"/>
                    <a:pt x="182" y="20"/>
                    <a:pt x="182" y="32"/>
                  </a:cubicBezTo>
                  <a:cubicBezTo>
                    <a:pt x="182" y="45"/>
                    <a:pt x="144" y="55"/>
                    <a:pt x="98" y="55"/>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2" name="Freeform 26"/>
            <p:cNvSpPr>
              <a:spLocks noEditPoints="1"/>
            </p:cNvSpPr>
            <p:nvPr/>
          </p:nvSpPr>
          <p:spPr bwMode="black">
            <a:xfrm>
              <a:off x="6043613" y="2960688"/>
              <a:ext cx="641350" cy="876300"/>
            </a:xfrm>
            <a:custGeom>
              <a:avLst/>
              <a:gdLst>
                <a:gd name="T0" fmla="*/ 146 w 171"/>
                <a:gd name="T1" fmla="*/ 0 h 234"/>
                <a:gd name="T2" fmla="*/ 25 w 171"/>
                <a:gd name="T3" fmla="*/ 0 h 234"/>
                <a:gd name="T4" fmla="*/ 0 w 171"/>
                <a:gd name="T5" fmla="*/ 25 h 234"/>
                <a:gd name="T6" fmla="*/ 0 w 171"/>
                <a:gd name="T7" fmla="*/ 209 h 234"/>
                <a:gd name="T8" fmla="*/ 25 w 171"/>
                <a:gd name="T9" fmla="*/ 234 h 234"/>
                <a:gd name="T10" fmla="*/ 146 w 171"/>
                <a:gd name="T11" fmla="*/ 234 h 234"/>
                <a:gd name="T12" fmla="*/ 171 w 171"/>
                <a:gd name="T13" fmla="*/ 209 h 234"/>
                <a:gd name="T14" fmla="*/ 171 w 171"/>
                <a:gd name="T15" fmla="*/ 25 h 234"/>
                <a:gd name="T16" fmla="*/ 146 w 171"/>
                <a:gd name="T17" fmla="*/ 0 h 234"/>
                <a:gd name="T18" fmla="*/ 157 w 171"/>
                <a:gd name="T19" fmla="*/ 183 h 234"/>
                <a:gd name="T20" fmla="*/ 146 w 171"/>
                <a:gd name="T21" fmla="*/ 193 h 234"/>
                <a:gd name="T22" fmla="*/ 25 w 171"/>
                <a:gd name="T23" fmla="*/ 193 h 234"/>
                <a:gd name="T24" fmla="*/ 15 w 171"/>
                <a:gd name="T25" fmla="*/ 183 h 234"/>
                <a:gd name="T26" fmla="*/ 15 w 171"/>
                <a:gd name="T27" fmla="*/ 25 h 234"/>
                <a:gd name="T28" fmla="*/ 25 w 171"/>
                <a:gd name="T29" fmla="*/ 14 h 234"/>
                <a:gd name="T30" fmla="*/ 146 w 171"/>
                <a:gd name="T31" fmla="*/ 14 h 234"/>
                <a:gd name="T32" fmla="*/ 157 w 171"/>
                <a:gd name="T33" fmla="*/ 25 h 234"/>
                <a:gd name="T34" fmla="*/ 157 w 171"/>
                <a:gd name="T35" fmla="*/ 183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71" h="234">
                  <a:moveTo>
                    <a:pt x="146" y="0"/>
                  </a:moveTo>
                  <a:cubicBezTo>
                    <a:pt x="25" y="0"/>
                    <a:pt x="25" y="0"/>
                    <a:pt x="25" y="0"/>
                  </a:cubicBezTo>
                  <a:cubicBezTo>
                    <a:pt x="11" y="0"/>
                    <a:pt x="0" y="11"/>
                    <a:pt x="0" y="25"/>
                  </a:cubicBezTo>
                  <a:cubicBezTo>
                    <a:pt x="0" y="209"/>
                    <a:pt x="0" y="209"/>
                    <a:pt x="0" y="209"/>
                  </a:cubicBezTo>
                  <a:cubicBezTo>
                    <a:pt x="0" y="223"/>
                    <a:pt x="11" y="234"/>
                    <a:pt x="25" y="234"/>
                  </a:cubicBezTo>
                  <a:cubicBezTo>
                    <a:pt x="146" y="234"/>
                    <a:pt x="146" y="234"/>
                    <a:pt x="146" y="234"/>
                  </a:cubicBezTo>
                  <a:cubicBezTo>
                    <a:pt x="160" y="234"/>
                    <a:pt x="171" y="223"/>
                    <a:pt x="171" y="209"/>
                  </a:cubicBezTo>
                  <a:cubicBezTo>
                    <a:pt x="171" y="25"/>
                    <a:pt x="171" y="25"/>
                    <a:pt x="171" y="25"/>
                  </a:cubicBezTo>
                  <a:cubicBezTo>
                    <a:pt x="171" y="11"/>
                    <a:pt x="160" y="0"/>
                    <a:pt x="146" y="0"/>
                  </a:cubicBezTo>
                  <a:moveTo>
                    <a:pt x="157" y="183"/>
                  </a:moveTo>
                  <a:cubicBezTo>
                    <a:pt x="157" y="188"/>
                    <a:pt x="152" y="193"/>
                    <a:pt x="146" y="193"/>
                  </a:cubicBezTo>
                  <a:cubicBezTo>
                    <a:pt x="25" y="193"/>
                    <a:pt x="25" y="193"/>
                    <a:pt x="25" y="193"/>
                  </a:cubicBezTo>
                  <a:cubicBezTo>
                    <a:pt x="19" y="193"/>
                    <a:pt x="15" y="188"/>
                    <a:pt x="15" y="183"/>
                  </a:cubicBezTo>
                  <a:cubicBezTo>
                    <a:pt x="15" y="25"/>
                    <a:pt x="15" y="25"/>
                    <a:pt x="15" y="25"/>
                  </a:cubicBezTo>
                  <a:cubicBezTo>
                    <a:pt x="15" y="19"/>
                    <a:pt x="19" y="14"/>
                    <a:pt x="25" y="14"/>
                  </a:cubicBezTo>
                  <a:cubicBezTo>
                    <a:pt x="146" y="14"/>
                    <a:pt x="146" y="14"/>
                    <a:pt x="146" y="14"/>
                  </a:cubicBezTo>
                  <a:cubicBezTo>
                    <a:pt x="152" y="14"/>
                    <a:pt x="157" y="19"/>
                    <a:pt x="157" y="25"/>
                  </a:cubicBezTo>
                  <a:lnTo>
                    <a:pt x="157" y="18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3" name="Oval 27"/>
            <p:cNvSpPr>
              <a:spLocks noChangeArrowheads="1"/>
            </p:cNvSpPr>
            <p:nvPr/>
          </p:nvSpPr>
          <p:spPr bwMode="black">
            <a:xfrm>
              <a:off x="62245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4" name="Oval 28"/>
            <p:cNvSpPr>
              <a:spLocks noChangeArrowheads="1"/>
            </p:cNvSpPr>
            <p:nvPr/>
          </p:nvSpPr>
          <p:spPr bwMode="black">
            <a:xfrm>
              <a:off x="6453188"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5" name="Oval 29"/>
            <p:cNvSpPr>
              <a:spLocks noChangeArrowheads="1"/>
            </p:cNvSpPr>
            <p:nvPr/>
          </p:nvSpPr>
          <p:spPr bwMode="black">
            <a:xfrm>
              <a:off x="6340476" y="3725863"/>
              <a:ext cx="52388" cy="52388"/>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6" name="Freeform 30"/>
            <p:cNvSpPr>
              <a:spLocks/>
            </p:cNvSpPr>
            <p:nvPr/>
          </p:nvSpPr>
          <p:spPr bwMode="black">
            <a:xfrm>
              <a:off x="3425826" y="4279901"/>
              <a:ext cx="442913" cy="161925"/>
            </a:xfrm>
            <a:custGeom>
              <a:avLst/>
              <a:gdLst>
                <a:gd name="T0" fmla="*/ 0 w 118"/>
                <a:gd name="T1" fmla="*/ 43 h 43"/>
                <a:gd name="T2" fmla="*/ 14 w 118"/>
                <a:gd name="T3" fmla="*/ 39 h 43"/>
                <a:gd name="T4" fmla="*/ 108 w 118"/>
                <a:gd name="T5" fmla="*/ 39 h 43"/>
                <a:gd name="T6" fmla="*/ 118 w 118"/>
                <a:gd name="T7" fmla="*/ 41 h 43"/>
                <a:gd name="T8" fmla="*/ 105 w 118"/>
                <a:gd name="T9" fmla="*/ 15 h 43"/>
                <a:gd name="T10" fmla="*/ 81 w 118"/>
                <a:gd name="T11" fmla="*/ 0 h 43"/>
                <a:gd name="T12" fmla="*/ 39 w 118"/>
                <a:gd name="T13" fmla="*/ 0 h 43"/>
                <a:gd name="T14" fmla="*/ 15 w 118"/>
                <a:gd name="T15" fmla="*/ 15 h 43"/>
                <a:gd name="T16" fmla="*/ 0 w 118"/>
                <a:gd name="T17" fmla="*/ 43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8" h="43">
                  <a:moveTo>
                    <a:pt x="0" y="43"/>
                  </a:moveTo>
                  <a:cubicBezTo>
                    <a:pt x="4" y="40"/>
                    <a:pt x="9" y="39"/>
                    <a:pt x="14" y="39"/>
                  </a:cubicBezTo>
                  <a:cubicBezTo>
                    <a:pt x="108" y="39"/>
                    <a:pt x="108" y="39"/>
                    <a:pt x="108" y="39"/>
                  </a:cubicBezTo>
                  <a:cubicBezTo>
                    <a:pt x="111" y="39"/>
                    <a:pt x="115" y="40"/>
                    <a:pt x="118" y="41"/>
                  </a:cubicBezTo>
                  <a:cubicBezTo>
                    <a:pt x="105" y="15"/>
                    <a:pt x="105" y="15"/>
                    <a:pt x="105" y="15"/>
                  </a:cubicBezTo>
                  <a:cubicBezTo>
                    <a:pt x="101" y="7"/>
                    <a:pt x="90" y="0"/>
                    <a:pt x="81" y="0"/>
                  </a:cubicBezTo>
                  <a:cubicBezTo>
                    <a:pt x="39" y="0"/>
                    <a:pt x="39" y="0"/>
                    <a:pt x="39" y="0"/>
                  </a:cubicBezTo>
                  <a:cubicBezTo>
                    <a:pt x="30" y="0"/>
                    <a:pt x="19" y="7"/>
                    <a:pt x="15" y="15"/>
                  </a:cubicBezTo>
                  <a:lnTo>
                    <a:pt x="0" y="43"/>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sp>
          <p:nvSpPr>
            <p:cNvPr id="157" name="Freeform 31"/>
            <p:cNvSpPr>
              <a:spLocks noEditPoints="1"/>
            </p:cNvSpPr>
            <p:nvPr/>
          </p:nvSpPr>
          <p:spPr bwMode="black">
            <a:xfrm>
              <a:off x="3414713" y="4456113"/>
              <a:ext cx="476250" cy="809625"/>
            </a:xfrm>
            <a:custGeom>
              <a:avLst/>
              <a:gdLst>
                <a:gd name="T0" fmla="*/ 119 w 127"/>
                <a:gd name="T1" fmla="*/ 2 h 216"/>
                <a:gd name="T2" fmla="*/ 111 w 127"/>
                <a:gd name="T3" fmla="*/ 0 h 216"/>
                <a:gd name="T4" fmla="*/ 17 w 127"/>
                <a:gd name="T5" fmla="*/ 0 h 216"/>
                <a:gd name="T6" fmla="*/ 9 w 127"/>
                <a:gd name="T7" fmla="*/ 2 h 216"/>
                <a:gd name="T8" fmla="*/ 0 w 127"/>
                <a:gd name="T9" fmla="*/ 17 h 216"/>
                <a:gd name="T10" fmla="*/ 0 w 127"/>
                <a:gd name="T11" fmla="*/ 199 h 216"/>
                <a:gd name="T12" fmla="*/ 17 w 127"/>
                <a:gd name="T13" fmla="*/ 216 h 216"/>
                <a:gd name="T14" fmla="*/ 111 w 127"/>
                <a:gd name="T15" fmla="*/ 216 h 216"/>
                <a:gd name="T16" fmla="*/ 127 w 127"/>
                <a:gd name="T17" fmla="*/ 199 h 216"/>
                <a:gd name="T18" fmla="*/ 127 w 127"/>
                <a:gd name="T19" fmla="*/ 17 h 216"/>
                <a:gd name="T20" fmla="*/ 119 w 127"/>
                <a:gd name="T21" fmla="*/ 2 h 216"/>
                <a:gd name="T22" fmla="*/ 105 w 127"/>
                <a:gd name="T23" fmla="*/ 180 h 216"/>
                <a:gd name="T24" fmla="*/ 29 w 127"/>
                <a:gd name="T25" fmla="*/ 180 h 216"/>
                <a:gd name="T26" fmla="*/ 22 w 127"/>
                <a:gd name="T27" fmla="*/ 173 h 216"/>
                <a:gd name="T28" fmla="*/ 29 w 127"/>
                <a:gd name="T29" fmla="*/ 166 h 216"/>
                <a:gd name="T30" fmla="*/ 105 w 127"/>
                <a:gd name="T31" fmla="*/ 166 h 216"/>
                <a:gd name="T32" fmla="*/ 111 w 127"/>
                <a:gd name="T33" fmla="*/ 173 h 216"/>
                <a:gd name="T34" fmla="*/ 105 w 127"/>
                <a:gd name="T35" fmla="*/ 180 h 216"/>
                <a:gd name="T36" fmla="*/ 105 w 127"/>
                <a:gd name="T37" fmla="*/ 149 h 216"/>
                <a:gd name="T38" fmla="*/ 29 w 127"/>
                <a:gd name="T39" fmla="*/ 149 h 216"/>
                <a:gd name="T40" fmla="*/ 22 w 127"/>
                <a:gd name="T41" fmla="*/ 143 h 216"/>
                <a:gd name="T42" fmla="*/ 29 w 127"/>
                <a:gd name="T43" fmla="*/ 136 h 216"/>
                <a:gd name="T44" fmla="*/ 105 w 127"/>
                <a:gd name="T45" fmla="*/ 136 h 216"/>
                <a:gd name="T46" fmla="*/ 111 w 127"/>
                <a:gd name="T47" fmla="*/ 143 h 216"/>
                <a:gd name="T48" fmla="*/ 105 w 127"/>
                <a:gd name="T49" fmla="*/ 149 h 216"/>
                <a:gd name="T50" fmla="*/ 105 w 127"/>
                <a:gd name="T51" fmla="*/ 119 h 216"/>
                <a:gd name="T52" fmla="*/ 29 w 127"/>
                <a:gd name="T53" fmla="*/ 119 h 216"/>
                <a:gd name="T54" fmla="*/ 22 w 127"/>
                <a:gd name="T55" fmla="*/ 112 h 216"/>
                <a:gd name="T56" fmla="*/ 29 w 127"/>
                <a:gd name="T57" fmla="*/ 106 h 216"/>
                <a:gd name="T58" fmla="*/ 105 w 127"/>
                <a:gd name="T59" fmla="*/ 106 h 216"/>
                <a:gd name="T60" fmla="*/ 111 w 127"/>
                <a:gd name="T61" fmla="*/ 112 h 216"/>
                <a:gd name="T62" fmla="*/ 105 w 127"/>
                <a:gd name="T63" fmla="*/ 119 h 216"/>
                <a:gd name="T64" fmla="*/ 102 w 127"/>
                <a:gd name="T65" fmla="*/ 40 h 216"/>
                <a:gd name="T66" fmla="*/ 93 w 127"/>
                <a:gd name="T67" fmla="*/ 31 h 216"/>
                <a:gd name="T68" fmla="*/ 102 w 127"/>
                <a:gd name="T69" fmla="*/ 22 h 216"/>
                <a:gd name="T70" fmla="*/ 111 w 127"/>
                <a:gd name="T71" fmla="*/ 31 h 216"/>
                <a:gd name="T72" fmla="*/ 102 w 127"/>
                <a:gd name="T73" fmla="*/ 4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7" h="216">
                  <a:moveTo>
                    <a:pt x="119" y="2"/>
                  </a:moveTo>
                  <a:cubicBezTo>
                    <a:pt x="116" y="1"/>
                    <a:pt x="114" y="0"/>
                    <a:pt x="111" y="0"/>
                  </a:cubicBezTo>
                  <a:cubicBezTo>
                    <a:pt x="17" y="0"/>
                    <a:pt x="17" y="0"/>
                    <a:pt x="17" y="0"/>
                  </a:cubicBezTo>
                  <a:cubicBezTo>
                    <a:pt x="14" y="0"/>
                    <a:pt x="11" y="1"/>
                    <a:pt x="9" y="2"/>
                  </a:cubicBezTo>
                  <a:cubicBezTo>
                    <a:pt x="4" y="5"/>
                    <a:pt x="0" y="10"/>
                    <a:pt x="0" y="17"/>
                  </a:cubicBezTo>
                  <a:cubicBezTo>
                    <a:pt x="0" y="199"/>
                    <a:pt x="0" y="199"/>
                    <a:pt x="0" y="199"/>
                  </a:cubicBezTo>
                  <a:cubicBezTo>
                    <a:pt x="0" y="208"/>
                    <a:pt x="8" y="216"/>
                    <a:pt x="17" y="216"/>
                  </a:cubicBezTo>
                  <a:cubicBezTo>
                    <a:pt x="111" y="216"/>
                    <a:pt x="111" y="216"/>
                    <a:pt x="111" y="216"/>
                  </a:cubicBezTo>
                  <a:cubicBezTo>
                    <a:pt x="120" y="216"/>
                    <a:pt x="127" y="208"/>
                    <a:pt x="127" y="199"/>
                  </a:cubicBezTo>
                  <a:cubicBezTo>
                    <a:pt x="127" y="17"/>
                    <a:pt x="127" y="17"/>
                    <a:pt x="127" y="17"/>
                  </a:cubicBezTo>
                  <a:cubicBezTo>
                    <a:pt x="127" y="10"/>
                    <a:pt x="124" y="5"/>
                    <a:pt x="119" y="2"/>
                  </a:cubicBezTo>
                  <a:moveTo>
                    <a:pt x="105" y="180"/>
                  </a:moveTo>
                  <a:cubicBezTo>
                    <a:pt x="29" y="180"/>
                    <a:pt x="29" y="180"/>
                    <a:pt x="29" y="180"/>
                  </a:cubicBezTo>
                  <a:cubicBezTo>
                    <a:pt x="25" y="180"/>
                    <a:pt x="22" y="177"/>
                    <a:pt x="22" y="173"/>
                  </a:cubicBezTo>
                  <a:cubicBezTo>
                    <a:pt x="22" y="169"/>
                    <a:pt x="25" y="166"/>
                    <a:pt x="29" y="166"/>
                  </a:cubicBezTo>
                  <a:cubicBezTo>
                    <a:pt x="105" y="166"/>
                    <a:pt x="105" y="166"/>
                    <a:pt x="105" y="166"/>
                  </a:cubicBezTo>
                  <a:cubicBezTo>
                    <a:pt x="108" y="166"/>
                    <a:pt x="111" y="169"/>
                    <a:pt x="111" y="173"/>
                  </a:cubicBezTo>
                  <a:cubicBezTo>
                    <a:pt x="111" y="177"/>
                    <a:pt x="108" y="180"/>
                    <a:pt x="105" y="180"/>
                  </a:cubicBezTo>
                  <a:moveTo>
                    <a:pt x="105" y="149"/>
                  </a:moveTo>
                  <a:cubicBezTo>
                    <a:pt x="29" y="149"/>
                    <a:pt x="29" y="149"/>
                    <a:pt x="29" y="149"/>
                  </a:cubicBezTo>
                  <a:cubicBezTo>
                    <a:pt x="25" y="149"/>
                    <a:pt x="22" y="146"/>
                    <a:pt x="22" y="143"/>
                  </a:cubicBezTo>
                  <a:cubicBezTo>
                    <a:pt x="22" y="139"/>
                    <a:pt x="25" y="136"/>
                    <a:pt x="29" y="136"/>
                  </a:cubicBezTo>
                  <a:cubicBezTo>
                    <a:pt x="105" y="136"/>
                    <a:pt x="105" y="136"/>
                    <a:pt x="105" y="136"/>
                  </a:cubicBezTo>
                  <a:cubicBezTo>
                    <a:pt x="108" y="136"/>
                    <a:pt x="111" y="139"/>
                    <a:pt x="111" y="143"/>
                  </a:cubicBezTo>
                  <a:cubicBezTo>
                    <a:pt x="111" y="146"/>
                    <a:pt x="108" y="149"/>
                    <a:pt x="105" y="149"/>
                  </a:cubicBezTo>
                  <a:moveTo>
                    <a:pt x="105" y="119"/>
                  </a:moveTo>
                  <a:cubicBezTo>
                    <a:pt x="29" y="119"/>
                    <a:pt x="29" y="119"/>
                    <a:pt x="29" y="119"/>
                  </a:cubicBezTo>
                  <a:cubicBezTo>
                    <a:pt x="25" y="119"/>
                    <a:pt x="22" y="116"/>
                    <a:pt x="22" y="112"/>
                  </a:cubicBezTo>
                  <a:cubicBezTo>
                    <a:pt x="22" y="109"/>
                    <a:pt x="25" y="106"/>
                    <a:pt x="29" y="106"/>
                  </a:cubicBezTo>
                  <a:cubicBezTo>
                    <a:pt x="105" y="106"/>
                    <a:pt x="105" y="106"/>
                    <a:pt x="105" y="106"/>
                  </a:cubicBezTo>
                  <a:cubicBezTo>
                    <a:pt x="108" y="106"/>
                    <a:pt x="111" y="109"/>
                    <a:pt x="111" y="112"/>
                  </a:cubicBezTo>
                  <a:cubicBezTo>
                    <a:pt x="111" y="116"/>
                    <a:pt x="108" y="119"/>
                    <a:pt x="105" y="119"/>
                  </a:cubicBezTo>
                  <a:moveTo>
                    <a:pt x="102" y="40"/>
                  </a:moveTo>
                  <a:cubicBezTo>
                    <a:pt x="97" y="40"/>
                    <a:pt x="93" y="36"/>
                    <a:pt x="93" y="31"/>
                  </a:cubicBezTo>
                  <a:cubicBezTo>
                    <a:pt x="93" y="26"/>
                    <a:pt x="97" y="22"/>
                    <a:pt x="102" y="22"/>
                  </a:cubicBezTo>
                  <a:cubicBezTo>
                    <a:pt x="107" y="22"/>
                    <a:pt x="111" y="26"/>
                    <a:pt x="111" y="31"/>
                  </a:cubicBezTo>
                  <a:cubicBezTo>
                    <a:pt x="111" y="36"/>
                    <a:pt x="107" y="40"/>
                    <a:pt x="102" y="40"/>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600"/>
            </a:p>
          </p:txBody>
        </p:sp>
      </p:grpSp>
      <p:grpSp>
        <p:nvGrpSpPr>
          <p:cNvPr id="158" name="Group 157"/>
          <p:cNvGrpSpPr/>
          <p:nvPr/>
        </p:nvGrpSpPr>
        <p:grpSpPr bwMode="black">
          <a:xfrm>
            <a:off x="5461252" y="2204198"/>
            <a:ext cx="408356" cy="402878"/>
            <a:chOff x="2916435" y="3914152"/>
            <a:chExt cx="930763" cy="918513"/>
          </a:xfrm>
        </p:grpSpPr>
        <p:pic>
          <p:nvPicPr>
            <p:cNvPr id="159" name="Picture 158"/>
            <p:cNvPicPr>
              <a:picLocks noChangeAspect="1"/>
            </p:cNvPicPr>
            <p:nvPr/>
          </p:nvPicPr>
          <p:blipFill>
            <a:blip r:embed="rId6" cstate="print">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rot="2614426" flipH="1">
              <a:off x="2916435" y="4302640"/>
              <a:ext cx="394555" cy="530025"/>
            </a:xfrm>
            <a:prstGeom prst="rect">
              <a:avLst/>
            </a:prstGeom>
          </p:spPr>
        </p:pic>
        <p:sp>
          <p:nvSpPr>
            <p:cNvPr id="160" name="Freeform 61"/>
            <p:cNvSpPr>
              <a:spLocks/>
            </p:cNvSpPr>
            <p:nvPr/>
          </p:nvSpPr>
          <p:spPr bwMode="black">
            <a:xfrm rot="10800000">
              <a:off x="3279998" y="3914152"/>
              <a:ext cx="567200" cy="820335"/>
            </a:xfrm>
            <a:custGeom>
              <a:avLst/>
              <a:gdLst/>
              <a:ahLst/>
              <a:cxnLst>
                <a:cxn ang="0">
                  <a:pos x="251" y="363"/>
                </a:cxn>
                <a:cxn ang="0">
                  <a:pos x="243" y="372"/>
                </a:cxn>
                <a:cxn ang="0">
                  <a:pos x="35" y="372"/>
                </a:cxn>
                <a:cxn ang="0">
                  <a:pos x="27" y="363"/>
                </a:cxn>
                <a:cxn ang="0">
                  <a:pos x="27" y="36"/>
                </a:cxn>
                <a:cxn ang="0">
                  <a:pos x="35" y="27"/>
                </a:cxn>
                <a:cxn ang="0">
                  <a:pos x="243" y="27"/>
                </a:cxn>
                <a:cxn ang="0">
                  <a:pos x="251" y="36"/>
                </a:cxn>
                <a:cxn ang="0">
                  <a:pos x="251" y="108"/>
                </a:cxn>
                <a:cxn ang="0">
                  <a:pos x="277" y="84"/>
                </a:cxn>
                <a:cxn ang="0">
                  <a:pos x="277" y="10"/>
                </a:cxn>
                <a:cxn ang="0">
                  <a:pos x="267" y="0"/>
                </a:cxn>
                <a:cxn ang="0">
                  <a:pos x="11" y="0"/>
                </a:cxn>
                <a:cxn ang="0">
                  <a:pos x="0" y="10"/>
                </a:cxn>
                <a:cxn ang="0">
                  <a:pos x="0" y="389"/>
                </a:cxn>
                <a:cxn ang="0">
                  <a:pos x="11" y="399"/>
                </a:cxn>
                <a:cxn ang="0">
                  <a:pos x="267" y="399"/>
                </a:cxn>
                <a:cxn ang="0">
                  <a:pos x="277" y="389"/>
                </a:cxn>
                <a:cxn ang="0">
                  <a:pos x="277" y="168"/>
                </a:cxn>
                <a:cxn ang="0">
                  <a:pos x="251" y="191"/>
                </a:cxn>
                <a:cxn ang="0">
                  <a:pos x="251" y="363"/>
                </a:cxn>
              </a:cxnLst>
              <a:rect l="0" t="0" r="r" b="b"/>
              <a:pathLst>
                <a:path w="277" h="399">
                  <a:moveTo>
                    <a:pt x="251" y="363"/>
                  </a:moveTo>
                  <a:cubicBezTo>
                    <a:pt x="251" y="368"/>
                    <a:pt x="247" y="372"/>
                    <a:pt x="243" y="372"/>
                  </a:cubicBezTo>
                  <a:cubicBezTo>
                    <a:pt x="35" y="372"/>
                    <a:pt x="35" y="372"/>
                    <a:pt x="35" y="372"/>
                  </a:cubicBezTo>
                  <a:cubicBezTo>
                    <a:pt x="31" y="372"/>
                    <a:pt x="27" y="368"/>
                    <a:pt x="27" y="363"/>
                  </a:cubicBezTo>
                  <a:cubicBezTo>
                    <a:pt x="27" y="36"/>
                    <a:pt x="27" y="36"/>
                    <a:pt x="27" y="36"/>
                  </a:cubicBezTo>
                  <a:cubicBezTo>
                    <a:pt x="27" y="31"/>
                    <a:pt x="31" y="27"/>
                    <a:pt x="35" y="27"/>
                  </a:cubicBezTo>
                  <a:cubicBezTo>
                    <a:pt x="243" y="27"/>
                    <a:pt x="243" y="27"/>
                    <a:pt x="243" y="27"/>
                  </a:cubicBezTo>
                  <a:cubicBezTo>
                    <a:pt x="247" y="27"/>
                    <a:pt x="251" y="31"/>
                    <a:pt x="251" y="36"/>
                  </a:cubicBezTo>
                  <a:cubicBezTo>
                    <a:pt x="251" y="108"/>
                    <a:pt x="251" y="108"/>
                    <a:pt x="251" y="108"/>
                  </a:cubicBezTo>
                  <a:cubicBezTo>
                    <a:pt x="277" y="84"/>
                    <a:pt x="277" y="84"/>
                    <a:pt x="277" y="84"/>
                  </a:cubicBezTo>
                  <a:cubicBezTo>
                    <a:pt x="277" y="10"/>
                    <a:pt x="277" y="10"/>
                    <a:pt x="277" y="10"/>
                  </a:cubicBezTo>
                  <a:cubicBezTo>
                    <a:pt x="277" y="4"/>
                    <a:pt x="273" y="0"/>
                    <a:pt x="267" y="0"/>
                  </a:cubicBezTo>
                  <a:cubicBezTo>
                    <a:pt x="11" y="0"/>
                    <a:pt x="11" y="0"/>
                    <a:pt x="11" y="0"/>
                  </a:cubicBezTo>
                  <a:cubicBezTo>
                    <a:pt x="5" y="0"/>
                    <a:pt x="0" y="4"/>
                    <a:pt x="0" y="10"/>
                  </a:cubicBezTo>
                  <a:cubicBezTo>
                    <a:pt x="0" y="389"/>
                    <a:pt x="0" y="389"/>
                    <a:pt x="0" y="389"/>
                  </a:cubicBezTo>
                  <a:cubicBezTo>
                    <a:pt x="0" y="395"/>
                    <a:pt x="5" y="399"/>
                    <a:pt x="11" y="399"/>
                  </a:cubicBezTo>
                  <a:cubicBezTo>
                    <a:pt x="267" y="399"/>
                    <a:pt x="267" y="399"/>
                    <a:pt x="267" y="399"/>
                  </a:cubicBezTo>
                  <a:cubicBezTo>
                    <a:pt x="273" y="399"/>
                    <a:pt x="277" y="395"/>
                    <a:pt x="277" y="389"/>
                  </a:cubicBezTo>
                  <a:cubicBezTo>
                    <a:pt x="277" y="168"/>
                    <a:pt x="277" y="168"/>
                    <a:pt x="277" y="168"/>
                  </a:cubicBezTo>
                  <a:cubicBezTo>
                    <a:pt x="251" y="191"/>
                    <a:pt x="251" y="191"/>
                    <a:pt x="251" y="191"/>
                  </a:cubicBezTo>
                  <a:lnTo>
                    <a:pt x="251" y="363"/>
                  </a:lnTo>
                  <a:close/>
                </a:path>
              </a:pathLst>
            </a:custGeom>
            <a:solidFill>
              <a:srgbClr val="FFFFFF"/>
            </a:solidFill>
            <a:extLst/>
          </p:spPr>
          <p:txBody>
            <a:bodyPr vert="horz" wrap="square" lIns="91440" tIns="45720" rIns="91440" bIns="45720" numCol="1" anchor="t" anchorCtr="0" compatLnSpc="1">
              <a:prstTxWarp prst="textNoShape">
                <a:avLst/>
              </a:prstTxWarp>
            </a:bodyPr>
            <a:lstStyle/>
            <a:p>
              <a:endParaRPr lang="en-US" sz="900" dirty="0">
                <a:solidFill>
                  <a:srgbClr val="FFFFFF"/>
                </a:solidFill>
              </a:endParaRPr>
            </a:p>
          </p:txBody>
        </p:sp>
      </p:grpSp>
      <p:sp>
        <p:nvSpPr>
          <p:cNvPr id="161" name="Freeform 20"/>
          <p:cNvSpPr>
            <a:spLocks noEditPoints="1"/>
          </p:cNvSpPr>
          <p:nvPr/>
        </p:nvSpPr>
        <p:spPr bwMode="black">
          <a:xfrm>
            <a:off x="5927420" y="2210756"/>
            <a:ext cx="508115" cy="353260"/>
          </a:xfrm>
          <a:custGeom>
            <a:avLst/>
            <a:gdLst/>
            <a:ahLst/>
            <a:cxnLst>
              <a:cxn ang="0">
                <a:pos x="774" y="456"/>
              </a:cxn>
              <a:cxn ang="0">
                <a:pos x="774" y="36"/>
              </a:cxn>
              <a:cxn ang="0">
                <a:pos x="737" y="0"/>
              </a:cxn>
              <a:cxn ang="0">
                <a:pos x="107" y="0"/>
              </a:cxn>
              <a:cxn ang="0">
                <a:pos x="71" y="36"/>
              </a:cxn>
              <a:cxn ang="0">
                <a:pos x="71" y="456"/>
              </a:cxn>
              <a:cxn ang="0">
                <a:pos x="0" y="544"/>
              </a:cxn>
              <a:cxn ang="0">
                <a:pos x="44" y="588"/>
              </a:cxn>
              <a:cxn ang="0">
                <a:pos x="800" y="588"/>
              </a:cxn>
              <a:cxn ang="0">
                <a:pos x="844" y="544"/>
              </a:cxn>
              <a:cxn ang="0">
                <a:pos x="774" y="456"/>
              </a:cxn>
              <a:cxn ang="0">
                <a:pos x="481" y="554"/>
              </a:cxn>
              <a:cxn ang="0">
                <a:pos x="350" y="554"/>
              </a:cxn>
              <a:cxn ang="0">
                <a:pos x="337" y="547"/>
              </a:cxn>
              <a:cxn ang="0">
                <a:pos x="352" y="519"/>
              </a:cxn>
              <a:cxn ang="0">
                <a:pos x="363" y="514"/>
              </a:cxn>
              <a:cxn ang="0">
                <a:pos x="468" y="514"/>
              </a:cxn>
              <a:cxn ang="0">
                <a:pos x="478" y="519"/>
              </a:cxn>
              <a:cxn ang="0">
                <a:pos x="494" y="547"/>
              </a:cxn>
              <a:cxn ang="0">
                <a:pos x="481" y="554"/>
              </a:cxn>
              <a:cxn ang="0">
                <a:pos x="748" y="456"/>
              </a:cxn>
              <a:cxn ang="0">
                <a:pos x="99" y="456"/>
              </a:cxn>
              <a:cxn ang="0">
                <a:pos x="99" y="42"/>
              </a:cxn>
              <a:cxn ang="0">
                <a:pos x="117" y="24"/>
              </a:cxn>
              <a:cxn ang="0">
                <a:pos x="730" y="24"/>
              </a:cxn>
              <a:cxn ang="0">
                <a:pos x="748" y="42"/>
              </a:cxn>
              <a:cxn ang="0">
                <a:pos x="748" y="456"/>
              </a:cxn>
            </a:cxnLst>
            <a:rect l="0" t="0" r="r" b="b"/>
            <a:pathLst>
              <a:path w="844" h="588">
                <a:moveTo>
                  <a:pt x="774" y="456"/>
                </a:moveTo>
                <a:cubicBezTo>
                  <a:pt x="774" y="36"/>
                  <a:pt x="774" y="36"/>
                  <a:pt x="774" y="36"/>
                </a:cubicBezTo>
                <a:cubicBezTo>
                  <a:pt x="774" y="16"/>
                  <a:pt x="757" y="0"/>
                  <a:pt x="737" y="0"/>
                </a:cubicBezTo>
                <a:cubicBezTo>
                  <a:pt x="107" y="0"/>
                  <a:pt x="107" y="0"/>
                  <a:pt x="107" y="0"/>
                </a:cubicBezTo>
                <a:cubicBezTo>
                  <a:pt x="87" y="0"/>
                  <a:pt x="71" y="16"/>
                  <a:pt x="71" y="36"/>
                </a:cubicBezTo>
                <a:cubicBezTo>
                  <a:pt x="71" y="456"/>
                  <a:pt x="71" y="456"/>
                  <a:pt x="71" y="456"/>
                </a:cubicBezTo>
                <a:cubicBezTo>
                  <a:pt x="0" y="544"/>
                  <a:pt x="0" y="544"/>
                  <a:pt x="0" y="544"/>
                </a:cubicBezTo>
                <a:cubicBezTo>
                  <a:pt x="0" y="568"/>
                  <a:pt x="20" y="588"/>
                  <a:pt x="44" y="588"/>
                </a:cubicBezTo>
                <a:cubicBezTo>
                  <a:pt x="800" y="588"/>
                  <a:pt x="800" y="588"/>
                  <a:pt x="800" y="588"/>
                </a:cubicBezTo>
                <a:cubicBezTo>
                  <a:pt x="824" y="588"/>
                  <a:pt x="844" y="568"/>
                  <a:pt x="844" y="544"/>
                </a:cubicBezTo>
                <a:lnTo>
                  <a:pt x="774" y="456"/>
                </a:lnTo>
                <a:close/>
                <a:moveTo>
                  <a:pt x="481" y="554"/>
                </a:moveTo>
                <a:cubicBezTo>
                  <a:pt x="350" y="554"/>
                  <a:pt x="350" y="554"/>
                  <a:pt x="350" y="554"/>
                </a:cubicBezTo>
                <a:cubicBezTo>
                  <a:pt x="343" y="554"/>
                  <a:pt x="337" y="551"/>
                  <a:pt x="337" y="547"/>
                </a:cubicBezTo>
                <a:cubicBezTo>
                  <a:pt x="352" y="519"/>
                  <a:pt x="352" y="519"/>
                  <a:pt x="352" y="519"/>
                </a:cubicBezTo>
                <a:cubicBezTo>
                  <a:pt x="352" y="516"/>
                  <a:pt x="357" y="514"/>
                  <a:pt x="363" y="514"/>
                </a:cubicBezTo>
                <a:cubicBezTo>
                  <a:pt x="468" y="514"/>
                  <a:pt x="468" y="514"/>
                  <a:pt x="468" y="514"/>
                </a:cubicBezTo>
                <a:cubicBezTo>
                  <a:pt x="473" y="514"/>
                  <a:pt x="478" y="516"/>
                  <a:pt x="478" y="519"/>
                </a:cubicBezTo>
                <a:cubicBezTo>
                  <a:pt x="494" y="547"/>
                  <a:pt x="494" y="547"/>
                  <a:pt x="494" y="547"/>
                </a:cubicBezTo>
                <a:cubicBezTo>
                  <a:pt x="494" y="551"/>
                  <a:pt x="488" y="554"/>
                  <a:pt x="481" y="554"/>
                </a:cubicBezTo>
                <a:close/>
                <a:moveTo>
                  <a:pt x="748" y="456"/>
                </a:moveTo>
                <a:cubicBezTo>
                  <a:pt x="99" y="456"/>
                  <a:pt x="99" y="456"/>
                  <a:pt x="99" y="456"/>
                </a:cubicBezTo>
                <a:cubicBezTo>
                  <a:pt x="99" y="42"/>
                  <a:pt x="99" y="42"/>
                  <a:pt x="99" y="42"/>
                </a:cubicBezTo>
                <a:cubicBezTo>
                  <a:pt x="99" y="32"/>
                  <a:pt x="107" y="24"/>
                  <a:pt x="117" y="24"/>
                </a:cubicBezTo>
                <a:cubicBezTo>
                  <a:pt x="730" y="24"/>
                  <a:pt x="730" y="24"/>
                  <a:pt x="730" y="24"/>
                </a:cubicBezTo>
                <a:cubicBezTo>
                  <a:pt x="740" y="24"/>
                  <a:pt x="748" y="32"/>
                  <a:pt x="748" y="42"/>
                </a:cubicBezTo>
                <a:lnTo>
                  <a:pt x="748" y="456"/>
                </a:lnTo>
                <a:close/>
              </a:path>
            </a:pathLst>
          </a:custGeom>
          <a:solidFill>
            <a:srgbClr val="FFFFFF"/>
          </a:solidFill>
          <a:extLst/>
        </p:spPr>
        <p:txBody>
          <a:bodyPr vert="horz" wrap="square" lIns="82305" tIns="41153" rIns="82305" bIns="41153" numCol="1" anchor="t" anchorCtr="0" compatLnSpc="1">
            <a:prstTxWarp prst="textNoShape">
              <a:avLst/>
            </a:prstTxWarp>
          </a:bodyPr>
          <a:lstStyle/>
          <a:p>
            <a:endParaRPr lang="en-US" sz="900" dirty="0">
              <a:solidFill>
                <a:srgbClr val="FFFFFF"/>
              </a:solidFill>
            </a:endParaRPr>
          </a:p>
        </p:txBody>
      </p:sp>
      <p:pic>
        <p:nvPicPr>
          <p:cNvPr id="162" name="Picture 161"/>
          <p:cNvPicPr>
            <a:picLocks noChangeAspect="1"/>
          </p:cNvPicPr>
          <p:nvPr/>
        </p:nvPicPr>
        <p:blipFill>
          <a:blip r:embed="rId8" cstate="print">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a:ext>
            </a:extLst>
          </a:blip>
          <a:stretch>
            <a:fillRect/>
          </a:stretch>
        </p:blipFill>
        <p:spPr bwMode="black">
          <a:xfrm>
            <a:off x="6485666" y="2210755"/>
            <a:ext cx="183915" cy="353259"/>
          </a:xfrm>
          <a:prstGeom prst="rect">
            <a:avLst/>
          </a:prstGeom>
        </p:spPr>
      </p:pic>
      <p:sp>
        <p:nvSpPr>
          <p:cNvPr id="163" name="Freeform 138"/>
          <p:cNvSpPr>
            <a:spLocks noEditPoints="1"/>
          </p:cNvSpPr>
          <p:nvPr/>
        </p:nvSpPr>
        <p:spPr bwMode="black">
          <a:xfrm>
            <a:off x="1260243" y="4252711"/>
            <a:ext cx="612448" cy="762663"/>
          </a:xfrm>
          <a:custGeom>
            <a:avLst/>
            <a:gdLst>
              <a:gd name="T0" fmla="*/ 64 w 64"/>
              <a:gd name="T1" fmla="*/ 9 h 80"/>
              <a:gd name="T2" fmla="*/ 64 w 64"/>
              <a:gd name="T3" fmla="*/ 32 h 80"/>
              <a:gd name="T4" fmla="*/ 40 w 64"/>
              <a:gd name="T5" fmla="*/ 33 h 80"/>
              <a:gd name="T6" fmla="*/ 32 w 64"/>
              <a:gd name="T7" fmla="*/ 25 h 80"/>
              <a:gd name="T8" fmla="*/ 47 w 64"/>
              <a:gd name="T9" fmla="*/ 24 h 80"/>
              <a:gd name="T10" fmla="*/ 37 w 64"/>
              <a:gd name="T11" fmla="*/ 18 h 80"/>
              <a:gd name="T12" fmla="*/ 12 w 64"/>
              <a:gd name="T13" fmla="*/ 35 h 80"/>
              <a:gd name="T14" fmla="*/ 0 w 64"/>
              <a:gd name="T15" fmla="*/ 35 h 80"/>
              <a:gd name="T16" fmla="*/ 39 w 64"/>
              <a:gd name="T17" fmla="*/ 7 h 80"/>
              <a:gd name="T18" fmla="*/ 55 w 64"/>
              <a:gd name="T19" fmla="*/ 15 h 80"/>
              <a:gd name="T20" fmla="*/ 56 w 64"/>
              <a:gd name="T21" fmla="*/ 0 h 80"/>
              <a:gd name="T22" fmla="*/ 64 w 64"/>
              <a:gd name="T23" fmla="*/ 9 h 80"/>
              <a:gd name="T24" fmla="*/ 26 w 64"/>
              <a:gd name="T25" fmla="*/ 62 h 80"/>
              <a:gd name="T26" fmla="*/ 15 w 64"/>
              <a:gd name="T27" fmla="*/ 56 h 80"/>
              <a:gd name="T28" fmla="*/ 32 w 64"/>
              <a:gd name="T29" fmla="*/ 56 h 80"/>
              <a:gd name="T30" fmla="*/ 24 w 64"/>
              <a:gd name="T31" fmla="*/ 47 h 80"/>
              <a:gd name="T32" fmla="*/ 0 w 64"/>
              <a:gd name="T33" fmla="*/ 48 h 80"/>
              <a:gd name="T34" fmla="*/ 0 w 64"/>
              <a:gd name="T35" fmla="*/ 72 h 80"/>
              <a:gd name="T36" fmla="*/ 8 w 64"/>
              <a:gd name="T37" fmla="*/ 80 h 80"/>
              <a:gd name="T38" fmla="*/ 9 w 64"/>
              <a:gd name="T39" fmla="*/ 66 h 80"/>
              <a:gd name="T40" fmla="*/ 24 w 64"/>
              <a:gd name="T41" fmla="*/ 73 h 80"/>
              <a:gd name="T42" fmla="*/ 64 w 64"/>
              <a:gd name="T43" fmla="*/ 45 h 80"/>
              <a:gd name="T44" fmla="*/ 51 w 64"/>
              <a:gd name="T45" fmla="*/ 45 h 80"/>
              <a:gd name="T46" fmla="*/ 26 w 64"/>
              <a:gd name="T47" fmla="*/ 6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4" h="80">
                <a:moveTo>
                  <a:pt x="64" y="9"/>
                </a:moveTo>
                <a:cubicBezTo>
                  <a:pt x="64" y="32"/>
                  <a:pt x="64" y="32"/>
                  <a:pt x="64" y="32"/>
                </a:cubicBezTo>
                <a:cubicBezTo>
                  <a:pt x="40" y="33"/>
                  <a:pt x="40" y="33"/>
                  <a:pt x="40" y="33"/>
                </a:cubicBezTo>
                <a:cubicBezTo>
                  <a:pt x="32" y="25"/>
                  <a:pt x="32" y="25"/>
                  <a:pt x="32" y="25"/>
                </a:cubicBezTo>
                <a:cubicBezTo>
                  <a:pt x="47" y="24"/>
                  <a:pt x="47" y="24"/>
                  <a:pt x="47" y="24"/>
                </a:cubicBezTo>
                <a:cubicBezTo>
                  <a:pt x="45" y="21"/>
                  <a:pt x="41" y="19"/>
                  <a:pt x="37" y="18"/>
                </a:cubicBezTo>
                <a:cubicBezTo>
                  <a:pt x="26" y="16"/>
                  <a:pt x="14" y="24"/>
                  <a:pt x="12" y="35"/>
                </a:cubicBezTo>
                <a:cubicBezTo>
                  <a:pt x="0" y="35"/>
                  <a:pt x="0" y="35"/>
                  <a:pt x="0" y="35"/>
                </a:cubicBezTo>
                <a:cubicBezTo>
                  <a:pt x="4" y="14"/>
                  <a:pt x="22" y="4"/>
                  <a:pt x="39" y="7"/>
                </a:cubicBezTo>
                <a:cubicBezTo>
                  <a:pt x="45" y="8"/>
                  <a:pt x="51" y="11"/>
                  <a:pt x="55" y="15"/>
                </a:cubicBezTo>
                <a:cubicBezTo>
                  <a:pt x="56" y="0"/>
                  <a:pt x="56" y="0"/>
                  <a:pt x="56" y="0"/>
                </a:cubicBezTo>
                <a:lnTo>
                  <a:pt x="64" y="9"/>
                </a:lnTo>
                <a:close/>
                <a:moveTo>
                  <a:pt x="26" y="62"/>
                </a:moveTo>
                <a:cubicBezTo>
                  <a:pt x="22" y="61"/>
                  <a:pt x="18" y="59"/>
                  <a:pt x="15" y="56"/>
                </a:cubicBezTo>
                <a:cubicBezTo>
                  <a:pt x="32" y="56"/>
                  <a:pt x="32" y="56"/>
                  <a:pt x="32" y="56"/>
                </a:cubicBezTo>
                <a:cubicBezTo>
                  <a:pt x="24" y="47"/>
                  <a:pt x="24" y="47"/>
                  <a:pt x="24" y="47"/>
                </a:cubicBezTo>
                <a:cubicBezTo>
                  <a:pt x="0" y="48"/>
                  <a:pt x="0" y="48"/>
                  <a:pt x="0" y="48"/>
                </a:cubicBezTo>
                <a:cubicBezTo>
                  <a:pt x="0" y="72"/>
                  <a:pt x="0" y="72"/>
                  <a:pt x="0" y="72"/>
                </a:cubicBezTo>
                <a:cubicBezTo>
                  <a:pt x="8" y="80"/>
                  <a:pt x="8" y="80"/>
                  <a:pt x="8" y="80"/>
                </a:cubicBezTo>
                <a:cubicBezTo>
                  <a:pt x="9" y="66"/>
                  <a:pt x="9" y="66"/>
                  <a:pt x="9" y="66"/>
                </a:cubicBezTo>
                <a:cubicBezTo>
                  <a:pt x="13" y="70"/>
                  <a:pt x="18" y="72"/>
                  <a:pt x="24" y="73"/>
                </a:cubicBezTo>
                <a:cubicBezTo>
                  <a:pt x="42" y="77"/>
                  <a:pt x="60" y="66"/>
                  <a:pt x="64" y="45"/>
                </a:cubicBezTo>
                <a:cubicBezTo>
                  <a:pt x="51" y="45"/>
                  <a:pt x="51" y="45"/>
                  <a:pt x="51" y="45"/>
                </a:cubicBezTo>
                <a:cubicBezTo>
                  <a:pt x="49" y="57"/>
                  <a:pt x="38" y="64"/>
                  <a:pt x="26" y="62"/>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1595623618"/>
      </p:ext>
    </p:extLst>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74320" y="1044506"/>
            <a:ext cx="11888787" cy="517065"/>
          </a:xfrm>
        </p:spPr>
        <p:txBody>
          <a:bodyPr/>
          <a:lstStyle/>
          <a:p>
            <a:r>
              <a:rPr lang="en-US" dirty="0"/>
              <a:t>Gain actionable insight based on your data in Azure </a:t>
            </a:r>
            <a:r>
              <a:rPr lang="en-US" dirty="0" smtClean="0"/>
              <a:t>Storage</a:t>
            </a:r>
            <a:endParaRPr lang="en-US" dirty="0"/>
          </a:p>
        </p:txBody>
      </p:sp>
      <p:sp>
        <p:nvSpPr>
          <p:cNvPr id="6" name="Title 5"/>
          <p:cNvSpPr>
            <a:spLocks noGrp="1"/>
          </p:cNvSpPr>
          <p:nvPr>
            <p:ph type="title"/>
          </p:nvPr>
        </p:nvSpPr>
        <p:spPr/>
        <p:txBody>
          <a:bodyPr/>
          <a:lstStyle/>
          <a:p>
            <a:r>
              <a:rPr lang="en-US" dirty="0"/>
              <a:t>Big Data &amp; Analytics</a:t>
            </a:r>
          </a:p>
        </p:txBody>
      </p:sp>
      <p:sp>
        <p:nvSpPr>
          <p:cNvPr id="4" name="Text Placeholder 2"/>
          <p:cNvSpPr txBox="1">
            <a:spLocks/>
          </p:cNvSpPr>
          <p:nvPr/>
        </p:nvSpPr>
        <p:spPr>
          <a:xfrm>
            <a:off x="351594" y="1092335"/>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sp>
        <p:nvSpPr>
          <p:cNvPr id="22" name="Rectangle 21"/>
          <p:cNvSpPr/>
          <p:nvPr/>
        </p:nvSpPr>
        <p:spPr>
          <a:xfrm>
            <a:off x="1191452" y="3980146"/>
            <a:ext cx="2130455" cy="2057724"/>
          </a:xfrm>
          <a:prstGeom prst="rect">
            <a:avLst/>
          </a:prstGeom>
          <a:solidFill>
            <a:srgbClr val="0D74C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r>
              <a:rPr lang="en-US" dirty="0">
                <a:solidFill>
                  <a:schemeClr val="bg1"/>
                </a:solidFill>
              </a:rPr>
              <a:t>Retrospective analytics</a:t>
            </a:r>
          </a:p>
        </p:txBody>
      </p:sp>
      <p:pic>
        <p:nvPicPr>
          <p:cNvPr id="24" name="Picture 23"/>
          <p:cNvPicPr>
            <a:picLocks noChangeAspect="1"/>
          </p:cNvPicPr>
          <p:nvPr/>
        </p:nvPicPr>
        <p:blipFill>
          <a:blip r:embed="rId3"/>
          <a:stretch>
            <a:fillRect/>
          </a:stretch>
        </p:blipFill>
        <p:spPr>
          <a:xfrm>
            <a:off x="1550827" y="4748015"/>
            <a:ext cx="1467011" cy="1119906"/>
          </a:xfrm>
          <a:prstGeom prst="rect">
            <a:avLst/>
          </a:prstGeom>
          <a:noFill/>
          <a:ln>
            <a:noFill/>
          </a:ln>
        </p:spPr>
      </p:pic>
      <p:sp>
        <p:nvSpPr>
          <p:cNvPr id="19" name="Rectangle 18"/>
          <p:cNvSpPr/>
          <p:nvPr/>
        </p:nvSpPr>
        <p:spPr>
          <a:xfrm>
            <a:off x="3779746" y="3980146"/>
            <a:ext cx="2130455" cy="2057724"/>
          </a:xfrm>
          <a:prstGeom prst="rect">
            <a:avLst/>
          </a:prstGeom>
          <a:solidFill>
            <a:srgbClr val="0D74C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r>
              <a:rPr lang="en-US" dirty="0">
                <a:solidFill>
                  <a:schemeClr val="bg1"/>
                </a:solidFill>
              </a:rPr>
              <a:t>Real-time </a:t>
            </a:r>
            <a:r>
              <a:rPr lang="en-US" dirty="0" smtClean="0">
                <a:solidFill>
                  <a:schemeClr val="bg1"/>
                </a:solidFill>
              </a:rPr>
              <a:t/>
            </a:r>
            <a:br>
              <a:rPr lang="en-US" dirty="0" smtClean="0">
                <a:solidFill>
                  <a:schemeClr val="bg1"/>
                </a:solidFill>
              </a:rPr>
            </a:br>
            <a:r>
              <a:rPr lang="en-US" dirty="0" smtClean="0">
                <a:solidFill>
                  <a:schemeClr val="bg1"/>
                </a:solidFill>
              </a:rPr>
              <a:t>analytics</a:t>
            </a:r>
            <a:endParaRPr lang="en-US" dirty="0">
              <a:solidFill>
                <a:schemeClr val="bg1"/>
              </a:solidFill>
            </a:endParaRPr>
          </a:p>
        </p:txBody>
      </p:sp>
      <p:pic>
        <p:nvPicPr>
          <p:cNvPr id="21" name="Picture 20"/>
          <p:cNvPicPr>
            <a:picLocks noChangeAspect="1"/>
          </p:cNvPicPr>
          <p:nvPr/>
        </p:nvPicPr>
        <p:blipFill>
          <a:blip r:embed="rId4"/>
          <a:stretch>
            <a:fillRect/>
          </a:stretch>
        </p:blipFill>
        <p:spPr>
          <a:xfrm>
            <a:off x="4576603" y="4663121"/>
            <a:ext cx="540069" cy="1270449"/>
          </a:xfrm>
          <a:prstGeom prst="rect">
            <a:avLst/>
          </a:prstGeom>
          <a:noFill/>
          <a:ln>
            <a:noFill/>
          </a:ln>
        </p:spPr>
      </p:pic>
      <p:sp>
        <p:nvSpPr>
          <p:cNvPr id="16" name="Rectangle 15"/>
          <p:cNvSpPr/>
          <p:nvPr/>
        </p:nvSpPr>
        <p:spPr>
          <a:xfrm>
            <a:off x="6368040" y="3980146"/>
            <a:ext cx="2130455" cy="2057724"/>
          </a:xfrm>
          <a:prstGeom prst="rect">
            <a:avLst/>
          </a:prstGeom>
          <a:solidFill>
            <a:srgbClr val="0D74C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r>
              <a:rPr lang="en-US" dirty="0">
                <a:solidFill>
                  <a:schemeClr val="bg1"/>
                </a:solidFill>
              </a:rPr>
              <a:t>Predictive </a:t>
            </a:r>
            <a:r>
              <a:rPr lang="en-US" dirty="0" smtClean="0">
                <a:solidFill>
                  <a:schemeClr val="bg1"/>
                </a:solidFill>
              </a:rPr>
              <a:t/>
            </a:r>
            <a:br>
              <a:rPr lang="en-US" dirty="0" smtClean="0">
                <a:solidFill>
                  <a:schemeClr val="bg1"/>
                </a:solidFill>
              </a:rPr>
            </a:br>
            <a:r>
              <a:rPr lang="en-US" dirty="0" smtClean="0">
                <a:solidFill>
                  <a:schemeClr val="bg1"/>
                </a:solidFill>
              </a:rPr>
              <a:t>analytics</a:t>
            </a:r>
            <a:endParaRPr lang="en-US" dirty="0">
              <a:solidFill>
                <a:schemeClr val="bg1"/>
              </a:solidFill>
            </a:endParaRPr>
          </a:p>
        </p:txBody>
      </p:sp>
      <p:pic>
        <p:nvPicPr>
          <p:cNvPr id="18" name="Picture 17"/>
          <p:cNvPicPr>
            <a:picLocks noChangeAspect="1"/>
          </p:cNvPicPr>
          <p:nvPr/>
        </p:nvPicPr>
        <p:blipFill>
          <a:blip r:embed="rId5"/>
          <a:stretch>
            <a:fillRect/>
          </a:stretch>
        </p:blipFill>
        <p:spPr>
          <a:xfrm>
            <a:off x="6792733" y="4699493"/>
            <a:ext cx="1279359" cy="1216951"/>
          </a:xfrm>
          <a:prstGeom prst="rect">
            <a:avLst/>
          </a:prstGeom>
          <a:noFill/>
          <a:ln>
            <a:noFill/>
          </a:ln>
        </p:spPr>
      </p:pic>
      <p:sp>
        <p:nvSpPr>
          <p:cNvPr id="13" name="Rectangle 12"/>
          <p:cNvSpPr/>
          <p:nvPr/>
        </p:nvSpPr>
        <p:spPr>
          <a:xfrm>
            <a:off x="8956334" y="3980146"/>
            <a:ext cx="2130455" cy="2057724"/>
          </a:xfrm>
          <a:prstGeom prst="rect">
            <a:avLst/>
          </a:prstGeom>
          <a:solidFill>
            <a:srgbClr val="0D74C6"/>
          </a:solidFill>
          <a:ln>
            <a:noFill/>
          </a:ln>
        </p:spPr>
        <p:style>
          <a:lnRef idx="2">
            <a:schemeClr val="accent1">
              <a:shade val="50000"/>
            </a:schemeClr>
          </a:lnRef>
          <a:fillRef idx="1">
            <a:schemeClr val="accent1"/>
          </a:fillRef>
          <a:effectRef idx="0">
            <a:schemeClr val="accent1"/>
          </a:effectRef>
          <a:fontRef idx="minor">
            <a:schemeClr val="lt1"/>
          </a:fontRef>
        </p:style>
        <p:txBody>
          <a:bodyPr tIns="91440" rtlCol="0" anchor="t"/>
          <a:lstStyle/>
          <a:p>
            <a:pPr algn="ctr"/>
            <a:r>
              <a:rPr lang="en-US" dirty="0">
                <a:solidFill>
                  <a:schemeClr val="bg1"/>
                </a:solidFill>
              </a:rPr>
              <a:t>Intelligent </a:t>
            </a:r>
            <a:r>
              <a:rPr lang="en-US" dirty="0" smtClean="0">
                <a:solidFill>
                  <a:schemeClr val="bg1"/>
                </a:solidFill>
              </a:rPr>
              <a:t/>
            </a:r>
            <a:br>
              <a:rPr lang="en-US" dirty="0" smtClean="0">
                <a:solidFill>
                  <a:schemeClr val="bg1"/>
                </a:solidFill>
              </a:rPr>
            </a:br>
            <a:r>
              <a:rPr lang="en-US" dirty="0" smtClean="0">
                <a:solidFill>
                  <a:schemeClr val="bg1"/>
                </a:solidFill>
              </a:rPr>
              <a:t>SaaS </a:t>
            </a:r>
            <a:r>
              <a:rPr lang="en-US" dirty="0">
                <a:solidFill>
                  <a:schemeClr val="bg1"/>
                </a:solidFill>
              </a:rPr>
              <a:t>apps</a:t>
            </a:r>
          </a:p>
        </p:txBody>
      </p:sp>
      <p:pic>
        <p:nvPicPr>
          <p:cNvPr id="15" name="Picture 14"/>
          <p:cNvPicPr>
            <a:picLocks noChangeAspect="1"/>
          </p:cNvPicPr>
          <p:nvPr/>
        </p:nvPicPr>
        <p:blipFill>
          <a:blip r:embed="rId6"/>
          <a:stretch>
            <a:fillRect/>
          </a:stretch>
        </p:blipFill>
        <p:spPr>
          <a:xfrm>
            <a:off x="9532471" y="4699493"/>
            <a:ext cx="967794" cy="1283143"/>
          </a:xfrm>
          <a:prstGeom prst="rect">
            <a:avLst/>
          </a:prstGeom>
          <a:noFill/>
          <a:ln>
            <a:noFill/>
          </a:ln>
        </p:spPr>
      </p:pic>
      <p:grpSp>
        <p:nvGrpSpPr>
          <p:cNvPr id="5" name="Group 4"/>
          <p:cNvGrpSpPr/>
          <p:nvPr/>
        </p:nvGrpSpPr>
        <p:grpSpPr>
          <a:xfrm>
            <a:off x="2144501" y="3542671"/>
            <a:ext cx="8001423" cy="396365"/>
            <a:chOff x="-4205692" y="1444963"/>
            <a:chExt cx="15151382" cy="750548"/>
          </a:xfrm>
        </p:grpSpPr>
        <p:sp>
          <p:nvSpPr>
            <p:cNvPr id="31" name="Left-Right Arrow 30"/>
            <p:cNvSpPr/>
            <p:nvPr/>
          </p:nvSpPr>
          <p:spPr>
            <a:xfrm rot="5400000">
              <a:off x="-4335639" y="1574917"/>
              <a:ext cx="750541" cy="490647"/>
            </a:xfrm>
            <a:prstGeom prst="leftRightArrow">
              <a:avLst>
                <a:gd name="adj1" fmla="val 50000"/>
                <a:gd name="adj2" fmla="val 52693"/>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Left-Right Arrow 31"/>
            <p:cNvSpPr/>
            <p:nvPr/>
          </p:nvSpPr>
          <p:spPr>
            <a:xfrm rot="5400000">
              <a:off x="535764" y="1574915"/>
              <a:ext cx="750542" cy="490647"/>
            </a:xfrm>
            <a:prstGeom prst="leftRightArrow">
              <a:avLst>
                <a:gd name="adj1" fmla="val 50000"/>
                <a:gd name="adj2" fmla="val 52693"/>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3" name="Left-Right Arrow 32"/>
            <p:cNvSpPr/>
            <p:nvPr/>
          </p:nvSpPr>
          <p:spPr>
            <a:xfrm rot="5400000">
              <a:off x="5425510" y="1574914"/>
              <a:ext cx="750543" cy="490647"/>
            </a:xfrm>
            <a:prstGeom prst="leftRightArrow">
              <a:avLst>
                <a:gd name="adj1" fmla="val 50000"/>
                <a:gd name="adj2" fmla="val 52693"/>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4" name="Left-Right Arrow 33"/>
            <p:cNvSpPr/>
            <p:nvPr/>
          </p:nvSpPr>
          <p:spPr>
            <a:xfrm rot="5400000">
              <a:off x="10325094" y="1574911"/>
              <a:ext cx="750543" cy="490648"/>
            </a:xfrm>
            <a:prstGeom prst="leftRightArrow">
              <a:avLst>
                <a:gd name="adj1" fmla="val 50000"/>
                <a:gd name="adj2" fmla="val 52693"/>
              </a:avLst>
            </a:prstGeom>
            <a:solidFill>
              <a:schemeClr val="tx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35" name="Slide Number Placeholder 3"/>
          <p:cNvSpPr txBox="1">
            <a:spLocks/>
          </p:cNvSpPr>
          <p:nvPr/>
        </p:nvSpPr>
        <p:spPr>
          <a:xfrm>
            <a:off x="9075832" y="6394829"/>
            <a:ext cx="2798207" cy="372394"/>
          </a:xfrm>
          <a:prstGeom prst="rect">
            <a:avLst/>
          </a:prstGeom>
        </p:spPr>
        <p:txBody>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fld id="{0A164282-434E-41D4-9582-783D542A7B68}" type="slidenum">
              <a:rPr lang="en-US" smtClean="0"/>
              <a:pPr/>
              <a:t>16</a:t>
            </a:fld>
            <a:endParaRPr lang="en-US" dirty="0"/>
          </a:p>
        </p:txBody>
      </p:sp>
      <p:sp>
        <p:nvSpPr>
          <p:cNvPr id="36" name="Rectangle 35"/>
          <p:cNvSpPr/>
          <p:nvPr/>
        </p:nvSpPr>
        <p:spPr>
          <a:xfrm>
            <a:off x="1" y="6174506"/>
            <a:ext cx="12436474" cy="834087"/>
          </a:xfrm>
          <a:prstGeom prst="rect">
            <a:avLst/>
          </a:prstGeom>
          <a:solidFill>
            <a:srgbClr val="00245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TextBox 36"/>
          <p:cNvSpPr txBox="1"/>
          <p:nvPr/>
        </p:nvSpPr>
        <p:spPr>
          <a:xfrm>
            <a:off x="1945849" y="6345010"/>
            <a:ext cx="10326847" cy="800219"/>
          </a:xfrm>
          <a:prstGeom prst="rect">
            <a:avLst/>
          </a:prstGeom>
          <a:noFill/>
        </p:spPr>
        <p:txBody>
          <a:bodyPr wrap="square" rtlCol="0">
            <a:spAutoFit/>
          </a:bodyPr>
          <a:lstStyle/>
          <a:p>
            <a:r>
              <a:rPr lang="en-US" sz="1400" dirty="0">
                <a:solidFill>
                  <a:schemeClr val="bg1"/>
                </a:solidFill>
              </a:rPr>
              <a:t>We can take analytics to an entirely new level—the level of predictive, actionable analysis—with Azure Machine </a:t>
            </a:r>
            <a:r>
              <a:rPr lang="en-US" sz="1400" dirty="0" smtClean="0">
                <a:solidFill>
                  <a:schemeClr val="bg1"/>
                </a:solidFill>
              </a:rPr>
              <a:t>Learning – </a:t>
            </a:r>
            <a:r>
              <a:rPr lang="en-US" sz="1400" i="1" dirty="0" smtClean="0">
                <a:solidFill>
                  <a:schemeClr val="bg1"/>
                </a:solidFill>
              </a:rPr>
              <a:t>“Doug Weber Rockwell Automation Business </a:t>
            </a:r>
            <a:r>
              <a:rPr lang="en-US" sz="1400" i="1" dirty="0">
                <a:solidFill>
                  <a:schemeClr val="bg1"/>
                </a:solidFill>
              </a:rPr>
              <a:t>Manager, Remote Application </a:t>
            </a:r>
            <a:r>
              <a:rPr lang="en-US" sz="1400" i="1" dirty="0" smtClean="0">
                <a:solidFill>
                  <a:schemeClr val="bg1"/>
                </a:solidFill>
              </a:rPr>
              <a:t>Monitoring”</a:t>
            </a:r>
            <a:endParaRPr lang="en-US" sz="1400" i="1" dirty="0">
              <a:solidFill>
                <a:schemeClr val="bg1"/>
              </a:solidFill>
            </a:endParaRPr>
          </a:p>
          <a:p>
            <a:endParaRPr lang="en-US" dirty="0"/>
          </a:p>
        </p:txBody>
      </p:sp>
      <p:pic>
        <p:nvPicPr>
          <p:cNvPr id="5122" name="Picture 2" descr="https://upload.wikimedia.org/wikipedia/en/thumb/b/b9/Rockwell_Automation_logo.svg/230px-Rockwell_Automation_logo.svg.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1594" y="6426798"/>
            <a:ext cx="1283571" cy="340425"/>
          </a:xfrm>
          <a:prstGeom prst="rect">
            <a:avLst/>
          </a:prstGeom>
          <a:noFill/>
          <a:extLst>
            <a:ext uri="{909E8E84-426E-40DD-AFC4-6F175D3DCCD1}">
              <a14:hiddenFill xmlns:a14="http://schemas.microsoft.com/office/drawing/2010/main">
                <a:solidFill>
                  <a:srgbClr val="FFFFFF"/>
                </a:solidFill>
              </a14:hiddenFill>
            </a:ext>
          </a:extLst>
        </p:spPr>
      </p:pic>
      <p:grpSp>
        <p:nvGrpSpPr>
          <p:cNvPr id="45" name="Group 44"/>
          <p:cNvGrpSpPr/>
          <p:nvPr/>
        </p:nvGrpSpPr>
        <p:grpSpPr>
          <a:xfrm>
            <a:off x="4768426" y="1578867"/>
            <a:ext cx="2899623" cy="1507320"/>
            <a:chOff x="8240319" y="3419566"/>
            <a:chExt cx="3747966" cy="1948317"/>
          </a:xfrm>
        </p:grpSpPr>
        <p:sp>
          <p:nvSpPr>
            <p:cNvPr id="46" name="Freeform 80"/>
            <p:cNvSpPr>
              <a:spLocks/>
            </p:cNvSpPr>
            <p:nvPr/>
          </p:nvSpPr>
          <p:spPr bwMode="auto">
            <a:xfrm>
              <a:off x="8615253" y="3419566"/>
              <a:ext cx="3373032" cy="1948317"/>
            </a:xfrm>
            <a:custGeom>
              <a:avLst/>
              <a:gdLst>
                <a:gd name="T0" fmla="*/ 0 w 439"/>
                <a:gd name="T1" fmla="*/ 188 h 253"/>
                <a:gd name="T2" fmla="*/ 65 w 439"/>
                <a:gd name="T3" fmla="*/ 122 h 253"/>
                <a:gd name="T4" fmla="*/ 78 w 439"/>
                <a:gd name="T5" fmla="*/ 123 h 253"/>
                <a:gd name="T6" fmla="*/ 204 w 439"/>
                <a:gd name="T7" fmla="*/ 0 h 253"/>
                <a:gd name="T8" fmla="*/ 315 w 439"/>
                <a:gd name="T9" fmla="*/ 65 h 253"/>
                <a:gd name="T10" fmla="*/ 343 w 439"/>
                <a:gd name="T11" fmla="*/ 61 h 253"/>
                <a:gd name="T12" fmla="*/ 439 w 439"/>
                <a:gd name="T13" fmla="*/ 157 h 253"/>
                <a:gd name="T14" fmla="*/ 352 w 439"/>
                <a:gd name="T15" fmla="*/ 252 h 253"/>
                <a:gd name="T16" fmla="*/ 346 w 439"/>
                <a:gd name="T17" fmla="*/ 253 h 253"/>
                <a:gd name="T18" fmla="*/ 64 w 439"/>
                <a:gd name="T19" fmla="*/ 253 h 253"/>
                <a:gd name="T20" fmla="*/ 60 w 439"/>
                <a:gd name="T21" fmla="*/ 253 h 253"/>
                <a:gd name="T22" fmla="*/ 0 w 439"/>
                <a:gd name="T23" fmla="*/ 188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9" h="253">
                  <a:moveTo>
                    <a:pt x="0" y="188"/>
                  </a:moveTo>
                  <a:cubicBezTo>
                    <a:pt x="0" y="151"/>
                    <a:pt x="29" y="122"/>
                    <a:pt x="65" y="122"/>
                  </a:cubicBezTo>
                  <a:cubicBezTo>
                    <a:pt x="69" y="122"/>
                    <a:pt x="74" y="123"/>
                    <a:pt x="78" y="123"/>
                  </a:cubicBezTo>
                  <a:cubicBezTo>
                    <a:pt x="79" y="55"/>
                    <a:pt x="135" y="0"/>
                    <a:pt x="204" y="0"/>
                  </a:cubicBezTo>
                  <a:cubicBezTo>
                    <a:pt x="252" y="0"/>
                    <a:pt x="294" y="26"/>
                    <a:pt x="315" y="65"/>
                  </a:cubicBezTo>
                  <a:cubicBezTo>
                    <a:pt x="324" y="63"/>
                    <a:pt x="333" y="61"/>
                    <a:pt x="343" y="61"/>
                  </a:cubicBezTo>
                  <a:cubicBezTo>
                    <a:pt x="396" y="61"/>
                    <a:pt x="439" y="104"/>
                    <a:pt x="439" y="157"/>
                  </a:cubicBezTo>
                  <a:cubicBezTo>
                    <a:pt x="439" y="207"/>
                    <a:pt x="400" y="248"/>
                    <a:pt x="352" y="252"/>
                  </a:cubicBezTo>
                  <a:cubicBezTo>
                    <a:pt x="350" y="253"/>
                    <a:pt x="348" y="253"/>
                    <a:pt x="346" y="253"/>
                  </a:cubicBezTo>
                  <a:cubicBezTo>
                    <a:pt x="64" y="253"/>
                    <a:pt x="64" y="253"/>
                    <a:pt x="64" y="253"/>
                  </a:cubicBezTo>
                  <a:cubicBezTo>
                    <a:pt x="63" y="253"/>
                    <a:pt x="61" y="253"/>
                    <a:pt x="60" y="253"/>
                  </a:cubicBezTo>
                  <a:cubicBezTo>
                    <a:pt x="26" y="250"/>
                    <a:pt x="0" y="222"/>
                    <a:pt x="0" y="188"/>
                  </a:cubicBezTo>
                  <a:close/>
                </a:path>
              </a:pathLst>
            </a:custGeom>
            <a:solidFill>
              <a:srgbClr val="2272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marL="0" marR="0" lvl="0" indent="0" defTabSz="932563" eaLnBrk="1" fontAlgn="auto" latinLnBrk="0" hangingPunct="1">
                <a:lnSpc>
                  <a:spcPct val="100000"/>
                </a:lnSpc>
                <a:spcBef>
                  <a:spcPts val="0"/>
                </a:spcBef>
                <a:spcAft>
                  <a:spcPts val="0"/>
                </a:spcAft>
                <a:buClrTx/>
                <a:buSzTx/>
                <a:buFontTx/>
                <a:buNone/>
                <a:tabLst/>
                <a:defRPr/>
              </a:pPr>
              <a:endParaRPr kumimoji="0" lang="en-US" sz="1600" b="0" i="0" u="none" strike="noStrike" kern="0" cap="none" spc="0" normalizeH="0" baseline="0" noProof="0" smtClean="0">
                <a:ln>
                  <a:noFill/>
                </a:ln>
                <a:solidFill>
                  <a:srgbClr val="505050"/>
                </a:solidFill>
                <a:effectLst/>
                <a:uLnTx/>
                <a:uFillTx/>
              </a:endParaRPr>
            </a:p>
          </p:txBody>
        </p:sp>
        <p:sp>
          <p:nvSpPr>
            <p:cNvPr id="47" name="TextBox 46"/>
            <p:cNvSpPr txBox="1"/>
            <p:nvPr/>
          </p:nvSpPr>
          <p:spPr>
            <a:xfrm>
              <a:off x="8956484" y="4297517"/>
              <a:ext cx="2831744" cy="804051"/>
            </a:xfrm>
            <a:prstGeom prst="rect">
              <a:avLst/>
            </a:prstGeom>
            <a:noFill/>
          </p:spPr>
          <p:txBody>
            <a:bodyPr wrap="square" lIns="179285" tIns="143428" rIns="179285" bIns="143428" rtlCol="0">
              <a:spAutoFit/>
            </a:bodyPr>
            <a:lstStyle/>
            <a:p>
              <a:pPr algn="ctr" defTabSz="914367">
                <a:lnSpc>
                  <a:spcPct val="90000"/>
                </a:lnSpc>
                <a:spcAft>
                  <a:spcPts val="588"/>
                </a:spcAft>
              </a:pPr>
              <a:r>
                <a:rPr lang="en-US" sz="2400" dirty="0" smtClean="0">
                  <a:solidFill>
                    <a:srgbClr val="FFFFFF"/>
                  </a:solidFill>
                  <a:latin typeface="Segoe UI Light"/>
                </a:rPr>
                <a:t>Azure Storage</a:t>
              </a:r>
              <a:endParaRPr lang="en-US" sz="2400" dirty="0">
                <a:solidFill>
                  <a:srgbClr val="FFFFFF"/>
                </a:solidFill>
                <a:latin typeface="Segoe UI Light"/>
              </a:endParaRPr>
            </a:p>
          </p:txBody>
        </p:sp>
        <p:sp>
          <p:nvSpPr>
            <p:cNvPr id="48" name="Freeform 47"/>
            <p:cNvSpPr>
              <a:spLocks/>
            </p:cNvSpPr>
            <p:nvPr/>
          </p:nvSpPr>
          <p:spPr bwMode="auto">
            <a:xfrm flipH="1">
              <a:off x="8240319" y="3635571"/>
              <a:ext cx="1208911" cy="79430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100" dirty="0">
                <a:solidFill>
                  <a:schemeClr val="bg1"/>
                </a:solidFill>
              </a:endParaRPr>
            </a:p>
          </p:txBody>
        </p:sp>
        <p:sp>
          <p:nvSpPr>
            <p:cNvPr id="49" name="Rectangle 48"/>
            <p:cNvSpPr/>
            <p:nvPr/>
          </p:nvSpPr>
          <p:spPr bwMode="auto">
            <a:xfrm>
              <a:off x="8439456" y="3888090"/>
              <a:ext cx="1034057" cy="328527"/>
            </a:xfrm>
            <a:prstGeom prst="rect">
              <a:avLst/>
            </a:prstGeom>
            <a:no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1050" kern="0" dirty="0">
                  <a:gradFill>
                    <a:gsLst>
                      <a:gs pos="0">
                        <a:srgbClr val="FFFFFF"/>
                      </a:gs>
                      <a:gs pos="100000">
                        <a:srgbClr val="FFFFFF"/>
                      </a:gs>
                    </a:gsLst>
                    <a:lin ang="5400000" scaled="0"/>
                  </a:gradFill>
                  <a:ea typeface="Segoe UI" pitchFamily="34" charset="0"/>
                  <a:cs typeface="Segoe UI" pitchFamily="34" charset="0"/>
                </a:rPr>
                <a:t>BLOB Storage</a:t>
              </a:r>
            </a:p>
          </p:txBody>
        </p:sp>
        <p:pic>
          <p:nvPicPr>
            <p:cNvPr id="50" name="Picture 49" descr="Storage blob.png"/>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8442711" y="3871378"/>
              <a:ext cx="399982" cy="399984"/>
            </a:xfrm>
            <a:prstGeom prst="rect">
              <a:avLst/>
            </a:prstGeom>
            <a:noFill/>
          </p:spPr>
        </p:pic>
      </p:grpSp>
      <p:grpSp>
        <p:nvGrpSpPr>
          <p:cNvPr id="3" name="Group 2"/>
          <p:cNvGrpSpPr/>
          <p:nvPr/>
        </p:nvGrpSpPr>
        <p:grpSpPr>
          <a:xfrm>
            <a:off x="1189038" y="2958841"/>
            <a:ext cx="9890973" cy="542710"/>
            <a:chOff x="1274644" y="4199961"/>
            <a:chExt cx="9890973" cy="542710"/>
          </a:xfrm>
        </p:grpSpPr>
        <p:sp>
          <p:nvSpPr>
            <p:cNvPr id="26" name="Rectangle 25"/>
            <p:cNvSpPr/>
            <p:nvPr/>
          </p:nvSpPr>
          <p:spPr>
            <a:xfrm>
              <a:off x="1274644" y="4199961"/>
              <a:ext cx="9890973" cy="54271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1704786" y="4275547"/>
              <a:ext cx="1700310" cy="369332"/>
            </a:xfrm>
            <a:prstGeom prst="rect">
              <a:avLst/>
            </a:prstGeom>
            <a:noFill/>
          </p:spPr>
          <p:txBody>
            <a:bodyPr wrap="square" rtlCol="0">
              <a:spAutoFit/>
            </a:bodyPr>
            <a:lstStyle/>
            <a:p>
              <a:r>
                <a:rPr lang="en-US" dirty="0" smtClean="0">
                  <a:solidFill>
                    <a:schemeClr val="bg1"/>
                  </a:solidFill>
                </a:rPr>
                <a:t>HDINSIGHT</a:t>
              </a:r>
              <a:endParaRPr lang="en-US" dirty="0">
                <a:solidFill>
                  <a:schemeClr val="bg1"/>
                </a:solidFill>
              </a:endParaRPr>
            </a:p>
          </p:txBody>
        </p:sp>
        <p:sp>
          <p:nvSpPr>
            <p:cNvPr id="28" name="TextBox 27"/>
            <p:cNvSpPr txBox="1"/>
            <p:nvPr/>
          </p:nvSpPr>
          <p:spPr>
            <a:xfrm>
              <a:off x="6392401" y="4275547"/>
              <a:ext cx="2647125" cy="369332"/>
            </a:xfrm>
            <a:prstGeom prst="rect">
              <a:avLst/>
            </a:prstGeom>
            <a:noFill/>
          </p:spPr>
          <p:txBody>
            <a:bodyPr wrap="square" rtlCol="0">
              <a:spAutoFit/>
            </a:bodyPr>
            <a:lstStyle/>
            <a:p>
              <a:r>
                <a:rPr lang="en-US" dirty="0" smtClean="0">
                  <a:solidFill>
                    <a:schemeClr val="bg1"/>
                  </a:solidFill>
                </a:rPr>
                <a:t>MACHINE LEARNING</a:t>
              </a:r>
              <a:endParaRPr lang="en-US" dirty="0">
                <a:solidFill>
                  <a:schemeClr val="bg1"/>
                </a:solidFill>
              </a:endParaRPr>
            </a:p>
          </p:txBody>
        </p:sp>
        <p:sp>
          <p:nvSpPr>
            <p:cNvPr id="29" name="TextBox 28"/>
            <p:cNvSpPr txBox="1"/>
            <p:nvPr/>
          </p:nvSpPr>
          <p:spPr>
            <a:xfrm>
              <a:off x="9362938" y="4288506"/>
              <a:ext cx="1641286" cy="369332"/>
            </a:xfrm>
            <a:prstGeom prst="rect">
              <a:avLst/>
            </a:prstGeom>
            <a:noFill/>
          </p:spPr>
          <p:txBody>
            <a:bodyPr wrap="square" rtlCol="0">
              <a:spAutoFit/>
            </a:bodyPr>
            <a:lstStyle/>
            <a:p>
              <a:r>
                <a:rPr lang="en-US" dirty="0" smtClean="0">
                  <a:solidFill>
                    <a:schemeClr val="bg1"/>
                  </a:solidFill>
                </a:rPr>
                <a:t>DATA LAKE</a:t>
              </a:r>
              <a:endParaRPr lang="en-US" dirty="0">
                <a:solidFill>
                  <a:schemeClr val="bg1"/>
                </a:solidFill>
              </a:endParaRPr>
            </a:p>
          </p:txBody>
        </p:sp>
        <p:sp>
          <p:nvSpPr>
            <p:cNvPr id="30" name="TextBox 29"/>
            <p:cNvSpPr txBox="1"/>
            <p:nvPr/>
          </p:nvSpPr>
          <p:spPr>
            <a:xfrm>
              <a:off x="3575187" y="4288506"/>
              <a:ext cx="2647125" cy="369332"/>
            </a:xfrm>
            <a:prstGeom prst="rect">
              <a:avLst/>
            </a:prstGeom>
            <a:noFill/>
          </p:spPr>
          <p:txBody>
            <a:bodyPr wrap="square" rtlCol="0">
              <a:spAutoFit/>
            </a:bodyPr>
            <a:lstStyle/>
            <a:p>
              <a:r>
                <a:rPr lang="en-US" dirty="0" smtClean="0">
                  <a:solidFill>
                    <a:schemeClr val="bg1"/>
                  </a:solidFill>
                </a:rPr>
                <a:t>STREAM ANALYTICS</a:t>
              </a:r>
              <a:endParaRPr lang="en-US" dirty="0">
                <a:solidFill>
                  <a:schemeClr val="bg1"/>
                </a:solidFill>
              </a:endParaRPr>
            </a:p>
          </p:txBody>
        </p:sp>
      </p:grpSp>
    </p:spTree>
    <p:extLst>
      <p:ext uri="{BB962C8B-B14F-4D97-AF65-F5344CB8AC3E}">
        <p14:creationId xmlns:p14="http://schemas.microsoft.com/office/powerpoint/2010/main" val="30943534"/>
      </p:ext>
    </p:extLst>
  </p:cSld>
  <p:clrMapOvr>
    <a:masterClrMapping/>
  </p:clrMapOvr>
  <p:transition>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Freeform 29"/>
          <p:cNvSpPr>
            <a:spLocks/>
          </p:cNvSpPr>
          <p:nvPr/>
        </p:nvSpPr>
        <p:spPr bwMode="auto">
          <a:xfrm>
            <a:off x="6587595" y="6021824"/>
            <a:ext cx="5848879" cy="967380"/>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9BD200"/>
          </a:solidFill>
          <a:ln>
            <a:noFill/>
          </a:ln>
          <a:extLst/>
        </p:spPr>
        <p:txBody>
          <a:bodyPr vert="horz" wrap="square" lIns="89642" tIns="44821" rIns="89642" bIns="44821" numCol="1" anchor="t" anchorCtr="0" compatLnSpc="1">
            <a:prstTxWarp prst="textNoShape">
              <a:avLst/>
            </a:prstTxWarp>
          </a:bodyPr>
          <a:lstStyle/>
          <a:p>
            <a:pPr defTabSz="913949"/>
            <a:endParaRPr lang="en-US">
              <a:solidFill>
                <a:srgbClr val="000000"/>
              </a:solidFill>
            </a:endParaRPr>
          </a:p>
        </p:txBody>
      </p:sp>
      <p:sp>
        <p:nvSpPr>
          <p:cNvPr id="3" name="Title 2"/>
          <p:cNvSpPr>
            <a:spLocks noGrp="1"/>
          </p:cNvSpPr>
          <p:nvPr>
            <p:ph type="title"/>
          </p:nvPr>
        </p:nvSpPr>
        <p:spPr/>
        <p:txBody>
          <a:bodyPr/>
          <a:lstStyle/>
          <a:p>
            <a:r>
              <a:rPr lang="en-US" smtClean="0"/>
              <a:t>Partner Ecosystem</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14124" y="2206300"/>
            <a:ext cx="2783239" cy="763751"/>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1039" y="4066139"/>
            <a:ext cx="2808252" cy="1042452"/>
          </a:xfrm>
          <a:prstGeom prst="rect">
            <a:avLst/>
          </a:prstGeom>
          <a:solidFill>
            <a:schemeClr val="bg1"/>
          </a:solidFill>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15869" y="4104946"/>
            <a:ext cx="2448835" cy="964838"/>
          </a:xfrm>
          <a:prstGeom prst="rect">
            <a:avLst/>
          </a:prstGeom>
        </p:spPr>
      </p:pic>
      <p:pic>
        <p:nvPicPr>
          <p:cNvPr id="9" name="Picture 8"/>
          <p:cNvPicPr>
            <a:picLocks noChangeAspect="1"/>
          </p:cNvPicPr>
          <p:nvPr/>
        </p:nvPicPr>
        <p:blipFill>
          <a:blip r:embed="rId6"/>
          <a:stretch>
            <a:fillRect/>
          </a:stretch>
        </p:blipFill>
        <p:spPr>
          <a:xfrm>
            <a:off x="4443541" y="2206300"/>
            <a:ext cx="3163630" cy="888212"/>
          </a:xfrm>
          <a:prstGeom prst="rect">
            <a:avLst/>
          </a:prstGeom>
        </p:spPr>
      </p:pic>
      <p:pic>
        <p:nvPicPr>
          <p:cNvPr id="10" name="Picture 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81890" y="2367994"/>
            <a:ext cx="3051658" cy="583429"/>
          </a:xfrm>
          <a:prstGeom prst="rect">
            <a:avLst/>
          </a:prstGeom>
        </p:spPr>
      </p:pic>
      <p:pic>
        <p:nvPicPr>
          <p:cNvPr id="11" name="Picture 10"/>
          <p:cNvPicPr>
            <a:picLocks noChangeAspect="1"/>
          </p:cNvPicPr>
          <p:nvPr/>
        </p:nvPicPr>
        <p:blipFill rotWithShape="1">
          <a:blip r:embed="rId8">
            <a:extLst>
              <a:ext uri="{28A0092B-C50C-407E-A947-70E740481C1C}">
                <a14:useLocalDpi xmlns:a14="http://schemas.microsoft.com/office/drawing/2010/main" val="0"/>
              </a:ext>
            </a:extLst>
          </a:blip>
          <a:srcRect l="18235" t="32175" r="23530" b="32175"/>
          <a:stretch/>
        </p:blipFill>
        <p:spPr>
          <a:xfrm>
            <a:off x="9098924" y="4068605"/>
            <a:ext cx="2917065" cy="1037969"/>
          </a:xfrm>
          <a:prstGeom prst="rect">
            <a:avLst/>
          </a:prstGeom>
        </p:spPr>
      </p:pic>
      <p:pic>
        <p:nvPicPr>
          <p:cNvPr id="9218" name="Picture 2" descr="https://upload.wikimedia.org/wikipedia/en/thumb/8/87/Netapp_logo.svg/890px-Netapp_logo.svg.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86620" y="3917933"/>
            <a:ext cx="1032915" cy="1188641"/>
          </a:xfrm>
          <a:prstGeom prst="rect">
            <a:avLst/>
          </a:prstGeom>
          <a:noFill/>
          <a:extLst>
            <a:ext uri="{909E8E84-426E-40DD-AFC4-6F175D3DCCD1}">
              <a14:hiddenFill xmlns:a14="http://schemas.microsoft.com/office/drawing/2010/main">
                <a:solidFill>
                  <a:srgbClr val="FFFFFF"/>
                </a:solidFill>
              </a14:hiddenFill>
            </a:ext>
          </a:extLst>
        </p:spPr>
      </p:pic>
      <p:sp>
        <p:nvSpPr>
          <p:cNvPr id="13" name="Freeform 12"/>
          <p:cNvSpPr>
            <a:spLocks/>
          </p:cNvSpPr>
          <p:nvPr/>
        </p:nvSpPr>
        <p:spPr bwMode="auto">
          <a:xfrm>
            <a:off x="2123914" y="5985540"/>
            <a:ext cx="4340001" cy="1008985"/>
          </a:xfrm>
          <a:custGeom>
            <a:avLst/>
            <a:gdLst>
              <a:gd name="T0" fmla="*/ 138 w 224"/>
              <a:gd name="T1" fmla="*/ 8 h 52"/>
              <a:gd name="T2" fmla="*/ 0 w 224"/>
              <a:gd name="T3" fmla="*/ 52 h 52"/>
              <a:gd name="T4" fmla="*/ 79 w 224"/>
              <a:gd name="T5" fmla="*/ 52 h 52"/>
              <a:gd name="T6" fmla="*/ 224 w 224"/>
              <a:gd name="T7" fmla="*/ 52 h 52"/>
              <a:gd name="T8" fmla="*/ 138 w 224"/>
              <a:gd name="T9" fmla="*/ 8 h 52"/>
            </a:gdLst>
            <a:ahLst/>
            <a:cxnLst>
              <a:cxn ang="0">
                <a:pos x="T0" y="T1"/>
              </a:cxn>
              <a:cxn ang="0">
                <a:pos x="T2" y="T3"/>
              </a:cxn>
              <a:cxn ang="0">
                <a:pos x="T4" y="T5"/>
              </a:cxn>
              <a:cxn ang="0">
                <a:pos x="T6" y="T7"/>
              </a:cxn>
              <a:cxn ang="0">
                <a:pos x="T8" y="T9"/>
              </a:cxn>
            </a:cxnLst>
            <a:rect l="0" t="0" r="r" b="b"/>
            <a:pathLst>
              <a:path w="224" h="52">
                <a:moveTo>
                  <a:pt x="138" y="8"/>
                </a:moveTo>
                <a:cubicBezTo>
                  <a:pt x="89" y="0"/>
                  <a:pt x="37" y="14"/>
                  <a:pt x="0" y="52"/>
                </a:cubicBezTo>
                <a:cubicBezTo>
                  <a:pt x="79" y="52"/>
                  <a:pt x="79" y="52"/>
                  <a:pt x="79" y="52"/>
                </a:cubicBezTo>
                <a:cubicBezTo>
                  <a:pt x="224" y="52"/>
                  <a:pt x="224" y="52"/>
                  <a:pt x="224" y="52"/>
                </a:cubicBezTo>
                <a:cubicBezTo>
                  <a:pt x="200" y="28"/>
                  <a:pt x="170" y="13"/>
                  <a:pt x="138" y="8"/>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4" name="Freeform 13"/>
          <p:cNvSpPr>
            <a:spLocks/>
          </p:cNvSpPr>
          <p:nvPr/>
        </p:nvSpPr>
        <p:spPr bwMode="auto">
          <a:xfrm>
            <a:off x="4293915" y="6121089"/>
            <a:ext cx="3719147" cy="873436"/>
          </a:xfrm>
          <a:custGeom>
            <a:avLst/>
            <a:gdLst>
              <a:gd name="T0" fmla="*/ 116 w 189"/>
              <a:gd name="T1" fmla="*/ 7 h 44"/>
              <a:gd name="T2" fmla="*/ 0 w 189"/>
              <a:gd name="T3" fmla="*/ 44 h 44"/>
              <a:gd name="T4" fmla="*/ 66 w 189"/>
              <a:gd name="T5" fmla="*/ 44 h 44"/>
              <a:gd name="T6" fmla="*/ 189 w 189"/>
              <a:gd name="T7" fmla="*/ 44 h 44"/>
              <a:gd name="T8" fmla="*/ 116 w 189"/>
              <a:gd name="T9" fmla="*/ 7 h 44"/>
            </a:gdLst>
            <a:ahLst/>
            <a:cxnLst>
              <a:cxn ang="0">
                <a:pos x="T0" y="T1"/>
              </a:cxn>
              <a:cxn ang="0">
                <a:pos x="T2" y="T3"/>
              </a:cxn>
              <a:cxn ang="0">
                <a:pos x="T4" y="T5"/>
              </a:cxn>
              <a:cxn ang="0">
                <a:pos x="T6" y="T7"/>
              </a:cxn>
              <a:cxn ang="0">
                <a:pos x="T8" y="T9"/>
              </a:cxn>
            </a:cxnLst>
            <a:rect l="0" t="0" r="r" b="b"/>
            <a:pathLst>
              <a:path w="189" h="44">
                <a:moveTo>
                  <a:pt x="116" y="7"/>
                </a:moveTo>
                <a:cubicBezTo>
                  <a:pt x="75" y="0"/>
                  <a:pt x="31" y="12"/>
                  <a:pt x="0" y="44"/>
                </a:cubicBezTo>
                <a:cubicBezTo>
                  <a:pt x="66" y="44"/>
                  <a:pt x="66" y="44"/>
                  <a:pt x="66" y="44"/>
                </a:cubicBezTo>
                <a:cubicBezTo>
                  <a:pt x="189" y="44"/>
                  <a:pt x="189" y="44"/>
                  <a:pt x="189" y="44"/>
                </a:cubicBezTo>
                <a:cubicBezTo>
                  <a:pt x="168" y="24"/>
                  <a:pt x="143" y="11"/>
                  <a:pt x="116" y="7"/>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grpSp>
        <p:nvGrpSpPr>
          <p:cNvPr id="15" name="Group 14"/>
          <p:cNvGrpSpPr/>
          <p:nvPr/>
        </p:nvGrpSpPr>
        <p:grpSpPr>
          <a:xfrm>
            <a:off x="2247634" y="5985540"/>
            <a:ext cx="562242" cy="739837"/>
            <a:chOff x="5246800" y="4973906"/>
            <a:chExt cx="1060450" cy="1395413"/>
          </a:xfrm>
        </p:grpSpPr>
        <p:sp>
          <p:nvSpPr>
            <p:cNvPr id="16" name="Oval 15"/>
            <p:cNvSpPr>
              <a:spLocks noChangeArrowheads="1"/>
            </p:cNvSpPr>
            <p:nvPr/>
          </p:nvSpPr>
          <p:spPr bwMode="auto">
            <a:xfrm>
              <a:off x="5246800" y="4973906"/>
              <a:ext cx="1060450" cy="1062038"/>
            </a:xfrm>
            <a:prstGeom prst="ellipse">
              <a:avLst/>
            </a:prstGeom>
            <a:solidFill>
              <a:srgbClr val="5A82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7" name="Freeform 16"/>
            <p:cNvSpPr>
              <a:spLocks/>
            </p:cNvSpPr>
            <p:nvPr/>
          </p:nvSpPr>
          <p:spPr bwMode="auto">
            <a:xfrm>
              <a:off x="5715113" y="5100906"/>
              <a:ext cx="125413" cy="1268413"/>
            </a:xfrm>
            <a:custGeom>
              <a:avLst/>
              <a:gdLst>
                <a:gd name="T0" fmla="*/ 40 w 79"/>
                <a:gd name="T1" fmla="*/ 0 h 799"/>
                <a:gd name="T2" fmla="*/ 0 w 79"/>
                <a:gd name="T3" fmla="*/ 799 h 799"/>
                <a:gd name="T4" fmla="*/ 79 w 79"/>
                <a:gd name="T5" fmla="*/ 799 h 799"/>
                <a:gd name="T6" fmla="*/ 40 w 79"/>
                <a:gd name="T7" fmla="*/ 0 h 799"/>
              </a:gdLst>
              <a:ahLst/>
              <a:cxnLst>
                <a:cxn ang="0">
                  <a:pos x="T0" y="T1"/>
                </a:cxn>
                <a:cxn ang="0">
                  <a:pos x="T2" y="T3"/>
                </a:cxn>
                <a:cxn ang="0">
                  <a:pos x="T4" y="T5"/>
                </a:cxn>
                <a:cxn ang="0">
                  <a:pos x="T6" y="T7"/>
                </a:cxn>
              </a:cxnLst>
              <a:rect l="0" t="0" r="r" b="b"/>
              <a:pathLst>
                <a:path w="79" h="799">
                  <a:moveTo>
                    <a:pt x="40" y="0"/>
                  </a:moveTo>
                  <a:lnTo>
                    <a:pt x="0" y="799"/>
                  </a:lnTo>
                  <a:lnTo>
                    <a:pt x="79" y="799"/>
                  </a:lnTo>
                  <a:lnTo>
                    <a:pt x="4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8" name="Freeform 17"/>
            <p:cNvSpPr>
              <a:spLocks/>
            </p:cNvSpPr>
            <p:nvPr/>
          </p:nvSpPr>
          <p:spPr bwMode="auto">
            <a:xfrm>
              <a:off x="5553188" y="5766068"/>
              <a:ext cx="225425" cy="225425"/>
            </a:xfrm>
            <a:custGeom>
              <a:avLst/>
              <a:gdLst>
                <a:gd name="T0" fmla="*/ 0 w 142"/>
                <a:gd name="T1" fmla="*/ 0 h 142"/>
                <a:gd name="T2" fmla="*/ 118 w 142"/>
                <a:gd name="T3" fmla="*/ 142 h 142"/>
                <a:gd name="T4" fmla="*/ 142 w 142"/>
                <a:gd name="T5" fmla="*/ 118 h 142"/>
                <a:gd name="T6" fmla="*/ 0 w 142"/>
                <a:gd name="T7" fmla="*/ 0 h 142"/>
              </a:gdLst>
              <a:ahLst/>
              <a:cxnLst>
                <a:cxn ang="0">
                  <a:pos x="T0" y="T1"/>
                </a:cxn>
                <a:cxn ang="0">
                  <a:pos x="T2" y="T3"/>
                </a:cxn>
                <a:cxn ang="0">
                  <a:pos x="T4" y="T5"/>
                </a:cxn>
                <a:cxn ang="0">
                  <a:pos x="T6" y="T7"/>
                </a:cxn>
              </a:cxnLst>
              <a:rect l="0" t="0" r="r" b="b"/>
              <a:pathLst>
                <a:path w="142" h="142">
                  <a:moveTo>
                    <a:pt x="0" y="0"/>
                  </a:moveTo>
                  <a:lnTo>
                    <a:pt x="118" y="142"/>
                  </a:lnTo>
                  <a:lnTo>
                    <a:pt x="142" y="118"/>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9" name="Freeform 18"/>
            <p:cNvSpPr>
              <a:spLocks/>
            </p:cNvSpPr>
            <p:nvPr/>
          </p:nvSpPr>
          <p:spPr bwMode="auto">
            <a:xfrm>
              <a:off x="5592875" y="5497781"/>
              <a:ext cx="198438" cy="198438"/>
            </a:xfrm>
            <a:custGeom>
              <a:avLst/>
              <a:gdLst>
                <a:gd name="T0" fmla="*/ 0 w 125"/>
                <a:gd name="T1" fmla="*/ 0 h 125"/>
                <a:gd name="T2" fmla="*/ 101 w 125"/>
                <a:gd name="T3" fmla="*/ 125 h 125"/>
                <a:gd name="T4" fmla="*/ 125 w 125"/>
                <a:gd name="T5" fmla="*/ 101 h 125"/>
                <a:gd name="T6" fmla="*/ 0 w 125"/>
                <a:gd name="T7" fmla="*/ 0 h 125"/>
              </a:gdLst>
              <a:ahLst/>
              <a:cxnLst>
                <a:cxn ang="0">
                  <a:pos x="T0" y="T1"/>
                </a:cxn>
                <a:cxn ang="0">
                  <a:pos x="T2" y="T3"/>
                </a:cxn>
                <a:cxn ang="0">
                  <a:pos x="T4" y="T5"/>
                </a:cxn>
                <a:cxn ang="0">
                  <a:pos x="T6" y="T7"/>
                </a:cxn>
              </a:cxnLst>
              <a:rect l="0" t="0" r="r" b="b"/>
              <a:pathLst>
                <a:path w="125" h="125">
                  <a:moveTo>
                    <a:pt x="0" y="0"/>
                  </a:moveTo>
                  <a:lnTo>
                    <a:pt x="101" y="125"/>
                  </a:lnTo>
                  <a:lnTo>
                    <a:pt x="125" y="101"/>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20" name="Freeform 19"/>
            <p:cNvSpPr>
              <a:spLocks/>
            </p:cNvSpPr>
            <p:nvPr/>
          </p:nvSpPr>
          <p:spPr bwMode="auto">
            <a:xfrm>
              <a:off x="5637325" y="5329506"/>
              <a:ext cx="153988" cy="165100"/>
            </a:xfrm>
            <a:custGeom>
              <a:avLst/>
              <a:gdLst>
                <a:gd name="T0" fmla="*/ 0 w 97"/>
                <a:gd name="T1" fmla="*/ 0 h 104"/>
                <a:gd name="T2" fmla="*/ 80 w 97"/>
                <a:gd name="T3" fmla="*/ 104 h 104"/>
                <a:gd name="T4" fmla="*/ 97 w 97"/>
                <a:gd name="T5" fmla="*/ 75 h 104"/>
                <a:gd name="T6" fmla="*/ 0 w 97"/>
                <a:gd name="T7" fmla="*/ 0 h 104"/>
              </a:gdLst>
              <a:ahLst/>
              <a:cxnLst>
                <a:cxn ang="0">
                  <a:pos x="T0" y="T1"/>
                </a:cxn>
                <a:cxn ang="0">
                  <a:pos x="T2" y="T3"/>
                </a:cxn>
                <a:cxn ang="0">
                  <a:pos x="T4" y="T5"/>
                </a:cxn>
                <a:cxn ang="0">
                  <a:pos x="T6" y="T7"/>
                </a:cxn>
              </a:cxnLst>
              <a:rect l="0" t="0" r="r" b="b"/>
              <a:pathLst>
                <a:path w="97" h="104">
                  <a:moveTo>
                    <a:pt x="0" y="0"/>
                  </a:moveTo>
                  <a:lnTo>
                    <a:pt x="80" y="104"/>
                  </a:lnTo>
                  <a:lnTo>
                    <a:pt x="97" y="75"/>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21" name="Freeform 20"/>
            <p:cNvSpPr>
              <a:spLocks/>
            </p:cNvSpPr>
            <p:nvPr/>
          </p:nvSpPr>
          <p:spPr bwMode="auto">
            <a:xfrm>
              <a:off x="5775438" y="5680343"/>
              <a:ext cx="225425" cy="228600"/>
            </a:xfrm>
            <a:custGeom>
              <a:avLst/>
              <a:gdLst>
                <a:gd name="T0" fmla="*/ 142 w 142"/>
                <a:gd name="T1" fmla="*/ 0 h 144"/>
                <a:gd name="T2" fmla="*/ 24 w 142"/>
                <a:gd name="T3" fmla="*/ 144 h 144"/>
                <a:gd name="T4" fmla="*/ 0 w 142"/>
                <a:gd name="T5" fmla="*/ 120 h 144"/>
                <a:gd name="T6" fmla="*/ 142 w 142"/>
                <a:gd name="T7" fmla="*/ 0 h 144"/>
              </a:gdLst>
              <a:ahLst/>
              <a:cxnLst>
                <a:cxn ang="0">
                  <a:pos x="T0" y="T1"/>
                </a:cxn>
                <a:cxn ang="0">
                  <a:pos x="T2" y="T3"/>
                </a:cxn>
                <a:cxn ang="0">
                  <a:pos x="T4" y="T5"/>
                </a:cxn>
                <a:cxn ang="0">
                  <a:pos x="T6" y="T7"/>
                </a:cxn>
              </a:cxnLst>
              <a:rect l="0" t="0" r="r" b="b"/>
              <a:pathLst>
                <a:path w="142" h="144">
                  <a:moveTo>
                    <a:pt x="142" y="0"/>
                  </a:moveTo>
                  <a:lnTo>
                    <a:pt x="24" y="144"/>
                  </a:lnTo>
                  <a:lnTo>
                    <a:pt x="0" y="120"/>
                  </a:lnTo>
                  <a:lnTo>
                    <a:pt x="142"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22" name="Freeform 21"/>
            <p:cNvSpPr>
              <a:spLocks/>
            </p:cNvSpPr>
            <p:nvPr/>
          </p:nvSpPr>
          <p:spPr bwMode="auto">
            <a:xfrm>
              <a:off x="5762738" y="5546993"/>
              <a:ext cx="198438" cy="196850"/>
            </a:xfrm>
            <a:custGeom>
              <a:avLst/>
              <a:gdLst>
                <a:gd name="T0" fmla="*/ 125 w 125"/>
                <a:gd name="T1" fmla="*/ 0 h 124"/>
                <a:gd name="T2" fmla="*/ 24 w 125"/>
                <a:gd name="T3" fmla="*/ 124 h 124"/>
                <a:gd name="T4" fmla="*/ 0 w 125"/>
                <a:gd name="T5" fmla="*/ 100 h 124"/>
                <a:gd name="T6" fmla="*/ 125 w 125"/>
                <a:gd name="T7" fmla="*/ 0 h 124"/>
              </a:gdLst>
              <a:ahLst/>
              <a:cxnLst>
                <a:cxn ang="0">
                  <a:pos x="T0" y="T1"/>
                </a:cxn>
                <a:cxn ang="0">
                  <a:pos x="T2" y="T3"/>
                </a:cxn>
                <a:cxn ang="0">
                  <a:pos x="T4" y="T5"/>
                </a:cxn>
                <a:cxn ang="0">
                  <a:pos x="T6" y="T7"/>
                </a:cxn>
              </a:cxnLst>
              <a:rect l="0" t="0" r="r" b="b"/>
              <a:pathLst>
                <a:path w="125" h="124">
                  <a:moveTo>
                    <a:pt x="125" y="0"/>
                  </a:moveTo>
                  <a:lnTo>
                    <a:pt x="24" y="124"/>
                  </a:lnTo>
                  <a:lnTo>
                    <a:pt x="0" y="100"/>
                  </a:lnTo>
                  <a:lnTo>
                    <a:pt x="125"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23" name="Freeform 22"/>
            <p:cNvSpPr>
              <a:spLocks/>
            </p:cNvSpPr>
            <p:nvPr/>
          </p:nvSpPr>
          <p:spPr bwMode="auto">
            <a:xfrm>
              <a:off x="5778613" y="5259656"/>
              <a:ext cx="85725" cy="114300"/>
            </a:xfrm>
            <a:custGeom>
              <a:avLst/>
              <a:gdLst>
                <a:gd name="T0" fmla="*/ 54 w 54"/>
                <a:gd name="T1" fmla="*/ 0 h 72"/>
                <a:gd name="T2" fmla="*/ 5 w 54"/>
                <a:gd name="T3" fmla="*/ 72 h 72"/>
                <a:gd name="T4" fmla="*/ 0 w 54"/>
                <a:gd name="T5" fmla="*/ 44 h 72"/>
                <a:gd name="T6" fmla="*/ 54 w 54"/>
                <a:gd name="T7" fmla="*/ 0 h 72"/>
              </a:gdLst>
              <a:ahLst/>
              <a:cxnLst>
                <a:cxn ang="0">
                  <a:pos x="T0" y="T1"/>
                </a:cxn>
                <a:cxn ang="0">
                  <a:pos x="T2" y="T3"/>
                </a:cxn>
                <a:cxn ang="0">
                  <a:pos x="T4" y="T5"/>
                </a:cxn>
                <a:cxn ang="0">
                  <a:pos x="T6" y="T7"/>
                </a:cxn>
              </a:cxnLst>
              <a:rect l="0" t="0" r="r" b="b"/>
              <a:pathLst>
                <a:path w="54" h="72">
                  <a:moveTo>
                    <a:pt x="54" y="0"/>
                  </a:moveTo>
                  <a:lnTo>
                    <a:pt x="5" y="72"/>
                  </a:lnTo>
                  <a:lnTo>
                    <a:pt x="0" y="44"/>
                  </a:lnTo>
                  <a:lnTo>
                    <a:pt x="54"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grpSp>
    </p:spTree>
    <p:extLst>
      <p:ext uri="{BB962C8B-B14F-4D97-AF65-F5344CB8AC3E}">
        <p14:creationId xmlns:p14="http://schemas.microsoft.com/office/powerpoint/2010/main" val="413806451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Azure </a:t>
            </a:r>
            <a:r>
              <a:rPr lang="en-US" dirty="0"/>
              <a:t>Storage vs. Traditional </a:t>
            </a:r>
            <a:r>
              <a:rPr lang="en-US" dirty="0" smtClean="0"/>
              <a:t>Datacenter </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064193801"/>
              </p:ext>
            </p:extLst>
          </p:nvPr>
        </p:nvGraphicFramePr>
        <p:xfrm>
          <a:off x="465138" y="1554164"/>
          <a:ext cx="11698746" cy="4769364"/>
        </p:xfrm>
        <a:graphic>
          <a:graphicData uri="http://schemas.openxmlformats.org/drawingml/2006/table">
            <a:tbl>
              <a:tblPr firstRow="1" bandRow="1">
                <a:tableStyleId>{5C22544A-7EE6-4342-B048-85BDC9FD1C3A}</a:tableStyleId>
              </a:tblPr>
              <a:tblGrid>
                <a:gridCol w="4623349">
                  <a:extLst>
                    <a:ext uri="{9D8B030D-6E8A-4147-A177-3AD203B41FA5}">
                      <a16:colId xmlns:a16="http://schemas.microsoft.com/office/drawing/2014/main" val="20000"/>
                    </a:ext>
                  </a:extLst>
                </a:gridCol>
                <a:gridCol w="3175815">
                  <a:extLst>
                    <a:ext uri="{9D8B030D-6E8A-4147-A177-3AD203B41FA5}">
                      <a16:colId xmlns:a16="http://schemas.microsoft.com/office/drawing/2014/main" val="20001"/>
                    </a:ext>
                  </a:extLst>
                </a:gridCol>
                <a:gridCol w="3899582">
                  <a:extLst>
                    <a:ext uri="{9D8B030D-6E8A-4147-A177-3AD203B41FA5}">
                      <a16:colId xmlns:a16="http://schemas.microsoft.com/office/drawing/2014/main" val="20002"/>
                    </a:ext>
                  </a:extLst>
                </a:gridCol>
              </a:tblGrid>
              <a:tr h="917057">
                <a:tc>
                  <a:txBody>
                    <a:bodyPr/>
                    <a:lstStyle/>
                    <a:p>
                      <a:pPr algn="ctr"/>
                      <a:r>
                        <a:rPr lang="en-US" sz="2400" b="0" dirty="0" smtClean="0">
                          <a:latin typeface="+mj-lt"/>
                        </a:rPr>
                        <a:t>Analyze costs associate</a:t>
                      </a:r>
                      <a:r>
                        <a:rPr lang="en-US" sz="2400" b="0" baseline="0" dirty="0" smtClean="0">
                          <a:latin typeface="+mj-lt"/>
                        </a:rPr>
                        <a:t>d with …</a:t>
                      </a:r>
                      <a:endParaRPr lang="en-US" sz="2400" b="0" dirty="0">
                        <a:latin typeface="+mj-lt"/>
                      </a:endParaRPr>
                    </a:p>
                  </a:txBody>
                  <a:tcPr anchor="ctr">
                    <a:lnL w="12700" cmpd="sng">
                      <a:noFill/>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tcPr>
                </a:tc>
                <a:tc>
                  <a:txBody>
                    <a:bodyPr/>
                    <a:lstStyle/>
                    <a:p>
                      <a:pPr algn="ctr"/>
                      <a:r>
                        <a:rPr lang="en-US" sz="2400" b="0" dirty="0" smtClean="0">
                          <a:latin typeface="+mj-lt"/>
                        </a:rPr>
                        <a:t>Traditional Datacenter</a:t>
                      </a:r>
                      <a:endParaRPr lang="en-US" sz="2400" b="0" dirty="0">
                        <a:latin typeface="+mj-lt"/>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tcPr>
                </a:tc>
                <a:tc>
                  <a:txBody>
                    <a:bodyPr/>
                    <a:lstStyle/>
                    <a:p>
                      <a:pPr algn="ctr"/>
                      <a:r>
                        <a:rPr lang="en-US" sz="2400" b="0" dirty="0" smtClean="0">
                          <a:latin typeface="+mj-lt"/>
                        </a:rPr>
                        <a:t>Azure Storage</a:t>
                      </a:r>
                      <a:endParaRPr lang="en-US" sz="2400" b="0" dirty="0">
                        <a:latin typeface="+mj-lt"/>
                      </a:endParaRPr>
                    </a:p>
                  </a:txBody>
                  <a:tcPr anchor="ctr">
                    <a:lnL w="12700" cap="flat" cmpd="sng" algn="ctr">
                      <a:solidFill>
                        <a:schemeClr val="bg1"/>
                      </a:solidFill>
                      <a:prstDash val="solid"/>
                      <a:round/>
                      <a:headEnd type="none" w="med" len="med"/>
                      <a:tailEnd type="none" w="med" len="med"/>
                    </a:lnL>
                    <a:lnR w="12700" cmpd="sng">
                      <a:noFill/>
                    </a:lnR>
                    <a:lnT w="12700" cmpd="sng">
                      <a:noFill/>
                    </a:lnT>
                    <a:lnB w="38100" cmpd="sng">
                      <a:noFill/>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531311">
                <a:tc>
                  <a:txBody>
                    <a:bodyPr/>
                    <a:lstStyle/>
                    <a:p>
                      <a:pPr algn="ctr"/>
                      <a:r>
                        <a:rPr lang="en-US" dirty="0" smtClean="0">
                          <a:solidFill>
                            <a:schemeClr val="tx1"/>
                          </a:solidFill>
                        </a:rPr>
                        <a:t>Productivity</a:t>
                      </a:r>
                      <a:r>
                        <a:rPr lang="en-US" baseline="0" dirty="0" smtClean="0">
                          <a:solidFill>
                            <a:schemeClr val="tx1"/>
                          </a:solidFill>
                        </a:rPr>
                        <a:t> &amp; Time-to-market</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Slow -</a:t>
                      </a:r>
                      <a:r>
                        <a:rPr lang="en-US" baseline="0" dirty="0" smtClean="0">
                          <a:solidFill>
                            <a:schemeClr val="tx1"/>
                          </a:solidFill>
                        </a:rPr>
                        <a:t> Medium</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Instant</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381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1"/>
                  </a:ext>
                </a:extLst>
              </a:tr>
              <a:tr h="531311">
                <a:tc>
                  <a:txBody>
                    <a:bodyPr/>
                    <a:lstStyle/>
                    <a:p>
                      <a:pPr algn="ctr"/>
                      <a:r>
                        <a:rPr lang="en-US" dirty="0" smtClean="0">
                          <a:solidFill>
                            <a:schemeClr val="tx1"/>
                          </a:solidFill>
                        </a:rPr>
                        <a:t>Server infrastructure</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CapEx + </a:t>
                      </a:r>
                      <a:r>
                        <a:rPr lang="en-US" dirty="0" err="1" smtClean="0">
                          <a:solidFill>
                            <a:schemeClr val="tx1"/>
                          </a:solidFill>
                        </a:rPr>
                        <a:t>OpEx</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err="1" smtClean="0">
                          <a:solidFill>
                            <a:schemeClr val="tx1"/>
                          </a:solidFill>
                        </a:rPr>
                        <a:t>OpEx</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535514">
                <a:tc>
                  <a:txBody>
                    <a:bodyPr/>
                    <a:lstStyle/>
                    <a:p>
                      <a:pPr algn="ctr"/>
                      <a:r>
                        <a:rPr lang="en-US" dirty="0" smtClean="0">
                          <a:solidFill>
                            <a:schemeClr val="tx1"/>
                          </a:solidFill>
                        </a:rPr>
                        <a:t>Traditional</a:t>
                      </a:r>
                      <a:r>
                        <a:rPr lang="en-US" baseline="0" dirty="0" smtClean="0">
                          <a:solidFill>
                            <a:schemeClr val="tx1"/>
                          </a:solidFill>
                        </a:rPr>
                        <a:t> storage infrastructure</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CapEx + </a:t>
                      </a:r>
                      <a:r>
                        <a:rPr lang="en-US" dirty="0" err="1" smtClean="0">
                          <a:solidFill>
                            <a:schemeClr val="tx1"/>
                          </a:solidFill>
                        </a:rPr>
                        <a:t>OpEx</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err="1" smtClean="0">
                          <a:solidFill>
                            <a:schemeClr val="tx1"/>
                          </a:solidFill>
                        </a:rPr>
                        <a:t>OpEx</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3"/>
                  </a:ext>
                </a:extLst>
              </a:tr>
              <a:tr h="531311">
                <a:tc>
                  <a:txBody>
                    <a:bodyPr/>
                    <a:lstStyle/>
                    <a:p>
                      <a:pPr algn="ctr"/>
                      <a:r>
                        <a:rPr lang="en-US" dirty="0" smtClean="0">
                          <a:solidFill>
                            <a:schemeClr val="tx1"/>
                          </a:solidFill>
                        </a:rPr>
                        <a:t>Infrastructure</a:t>
                      </a:r>
                      <a:r>
                        <a:rPr lang="en-US" baseline="0" dirty="0" smtClean="0">
                          <a:solidFill>
                            <a:schemeClr val="tx1"/>
                          </a:solidFill>
                        </a:rPr>
                        <a:t> management</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N/A</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531311">
                <a:tc>
                  <a:txBody>
                    <a:bodyPr/>
                    <a:lstStyle/>
                    <a:p>
                      <a:pPr algn="ctr"/>
                      <a:r>
                        <a:rPr lang="en-US" dirty="0" smtClean="0">
                          <a:solidFill>
                            <a:schemeClr val="tx1"/>
                          </a:solidFill>
                        </a:rPr>
                        <a:t>Scalability (limits)</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Finite</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Infinite</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5"/>
                  </a:ext>
                </a:extLst>
              </a:tr>
              <a:tr h="660238">
                <a:tc>
                  <a:txBody>
                    <a:bodyPr/>
                    <a:lstStyle/>
                    <a:p>
                      <a:pPr algn="ctr"/>
                      <a:r>
                        <a:rPr lang="en-US" dirty="0" smtClean="0">
                          <a:solidFill>
                            <a:schemeClr val="tx1"/>
                          </a:solidFill>
                        </a:rPr>
                        <a:t>IT Agility &amp; Innovation</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80%</a:t>
                      </a:r>
                      <a:r>
                        <a:rPr lang="en-US" baseline="0" dirty="0" smtClean="0">
                          <a:solidFill>
                            <a:schemeClr val="tx1"/>
                          </a:solidFill>
                        </a:rPr>
                        <a:t> - </a:t>
                      </a:r>
                      <a:r>
                        <a:rPr lang="en-US" dirty="0" smtClean="0">
                          <a:solidFill>
                            <a:schemeClr val="tx1"/>
                          </a:solidFill>
                        </a:rPr>
                        <a:t> </a:t>
                      </a:r>
                    </a:p>
                    <a:p>
                      <a:pPr algn="ctr"/>
                      <a:r>
                        <a:rPr lang="en-US" dirty="0" smtClean="0">
                          <a:solidFill>
                            <a:schemeClr val="tx1"/>
                          </a:solidFill>
                        </a:rPr>
                        <a:t>“keeping lights on”</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algn="ctr"/>
                      <a:r>
                        <a:rPr lang="en-US" dirty="0" smtClean="0">
                          <a:solidFill>
                            <a:schemeClr val="tx1"/>
                          </a:solidFill>
                        </a:rPr>
                        <a:t>80% - Innovating and increasing business revenue</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531311">
                <a:tc>
                  <a:txBody>
                    <a:bodyPr/>
                    <a:lstStyle/>
                    <a:p>
                      <a:pPr algn="ctr"/>
                      <a:r>
                        <a:rPr lang="en-US" dirty="0" smtClean="0">
                          <a:solidFill>
                            <a:schemeClr val="tx1"/>
                          </a:solidFill>
                        </a:rPr>
                        <a:t>Economics</a:t>
                      </a:r>
                      <a:endParaRPr lang="en-US" dirty="0">
                        <a:solidFill>
                          <a:schemeClr val="tx1"/>
                        </a:solidFill>
                      </a:endParaRPr>
                    </a:p>
                  </a:txBody>
                  <a:tcPr anchor="ctr">
                    <a:lnL w="12700" cmpd="sng">
                      <a:noFill/>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CapEx + </a:t>
                      </a:r>
                      <a:r>
                        <a:rPr lang="en-US" dirty="0" err="1" smtClean="0">
                          <a:solidFill>
                            <a:schemeClr val="tx1"/>
                          </a:solidFill>
                        </a:rPr>
                        <a:t>OpEx</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tx1"/>
                          </a:solidFill>
                        </a:rPr>
                        <a:t>Cloud </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mpd="sng">
                      <a:noFill/>
                    </a:lnR>
                    <a:lnT w="12700" cmpd="sng">
                      <a:noFill/>
                    </a:lnT>
                    <a:lnB w="12700" cmpd="sng">
                      <a:noFill/>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2233806331"/>
      </p:ext>
    </p:extLst>
  </p:cSld>
  <p:clrMapOvr>
    <a:masterClrMapping/>
  </p:clrMapOvr>
  <p:transition>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Azure Storage Roadmap</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3035465908"/>
              </p:ext>
            </p:extLst>
          </p:nvPr>
        </p:nvGraphicFramePr>
        <p:xfrm>
          <a:off x="465138" y="1546361"/>
          <a:ext cx="11696700" cy="4285944"/>
        </p:xfrm>
        <a:graphic>
          <a:graphicData uri="http://schemas.openxmlformats.org/drawingml/2006/table">
            <a:tbl>
              <a:tblPr firstRow="1" bandRow="1">
                <a:tableStyleId>{5C22544A-7EE6-4342-B048-85BDC9FD1C3A}</a:tableStyleId>
              </a:tblPr>
              <a:tblGrid>
                <a:gridCol w="3268750">
                  <a:extLst>
                    <a:ext uri="{9D8B030D-6E8A-4147-A177-3AD203B41FA5}">
                      <a16:colId xmlns:a16="http://schemas.microsoft.com/office/drawing/2014/main" val="20000"/>
                    </a:ext>
                  </a:extLst>
                </a:gridCol>
                <a:gridCol w="3959200">
                  <a:extLst>
                    <a:ext uri="{9D8B030D-6E8A-4147-A177-3AD203B41FA5}">
                      <a16:colId xmlns:a16="http://schemas.microsoft.com/office/drawing/2014/main" val="20001"/>
                    </a:ext>
                  </a:extLst>
                </a:gridCol>
                <a:gridCol w="4468750">
                  <a:extLst>
                    <a:ext uri="{9D8B030D-6E8A-4147-A177-3AD203B41FA5}">
                      <a16:colId xmlns:a16="http://schemas.microsoft.com/office/drawing/2014/main" val="20002"/>
                    </a:ext>
                  </a:extLst>
                </a:gridCol>
              </a:tblGrid>
              <a:tr h="469117">
                <a:tc>
                  <a:txBody>
                    <a:bodyPr/>
                    <a:lstStyle/>
                    <a:p>
                      <a:r>
                        <a:rPr lang="en-US" sz="2800" b="0" dirty="0" smtClean="0">
                          <a:solidFill>
                            <a:schemeClr val="bg1"/>
                          </a:solidFill>
                          <a:latin typeface="+mj-lt"/>
                        </a:rPr>
                        <a:t>Capability</a:t>
                      </a:r>
                      <a:endParaRPr lang="en-US" sz="2800" b="0" dirty="0">
                        <a:solidFill>
                          <a:schemeClr val="bg1"/>
                        </a:solidFill>
                        <a:latin typeface="+mj-lt"/>
                      </a:endParaRPr>
                    </a:p>
                  </a:txBody>
                  <a:tcPr>
                    <a:lnL w="12700" cmpd="sng">
                      <a:noFill/>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r>
                        <a:rPr lang="en-US" sz="2800" b="0" dirty="0" smtClean="0">
                          <a:solidFill>
                            <a:schemeClr val="bg1"/>
                          </a:solidFill>
                          <a:latin typeface="+mj-lt"/>
                        </a:rPr>
                        <a:t>Scenario</a:t>
                      </a:r>
                      <a:endParaRPr lang="en-US" sz="2800" b="0" dirty="0">
                        <a:solidFill>
                          <a:schemeClr val="bg1"/>
                        </a:solidFill>
                        <a:latin typeface="+mj-lt"/>
                      </a:endParaRPr>
                    </a:p>
                  </a:txBody>
                  <a:tcP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tc>
                  <a:txBody>
                    <a:bodyPr/>
                    <a:lstStyle/>
                    <a:p>
                      <a:pPr algn="ctr"/>
                      <a:r>
                        <a:rPr lang="en-US" sz="2800" b="0" dirty="0" smtClean="0">
                          <a:solidFill>
                            <a:schemeClr val="bg1"/>
                          </a:solidFill>
                          <a:latin typeface="+mj-lt"/>
                        </a:rPr>
                        <a:t>Competitive Offering</a:t>
                      </a:r>
                      <a:endParaRPr lang="en-US" sz="2800" b="0" dirty="0">
                        <a:solidFill>
                          <a:schemeClr val="bg1"/>
                        </a:solidFill>
                        <a:latin typeface="+mj-lt"/>
                      </a:endParaRPr>
                    </a:p>
                  </a:txBody>
                  <a:tcPr>
                    <a:lnL w="12700" cap="flat" cmpd="sng" algn="ctr">
                      <a:solidFill>
                        <a:schemeClr val="bg1"/>
                      </a:solidFill>
                      <a:prstDash val="solid"/>
                      <a:round/>
                      <a:headEnd type="none" w="med" len="med"/>
                      <a:tailEnd type="none" w="med" len="med"/>
                    </a:lnL>
                    <a:lnR w="12700" cmpd="sng">
                      <a:noFill/>
                    </a:lnR>
                    <a:lnT w="12700" cmpd="sng">
                      <a:noFill/>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2">
                        <a:lumMod val="75000"/>
                      </a:schemeClr>
                    </a:solidFill>
                  </a:tcPr>
                </a:tc>
                <a:extLst>
                  <a:ext uri="{0D108BD9-81ED-4DB2-BD59-A6C34878D82A}">
                    <a16:rowId xmlns:a16="http://schemas.microsoft.com/office/drawing/2014/main" val="10000"/>
                  </a:ext>
                </a:extLst>
              </a:tr>
              <a:tr h="941946">
                <a:tc>
                  <a:txBody>
                    <a:bodyPr/>
                    <a:lstStyle/>
                    <a:p>
                      <a:pPr algn="l"/>
                      <a:r>
                        <a:rPr lang="en-US" b="1" dirty="0" smtClean="0">
                          <a:solidFill>
                            <a:schemeClr val="accent1"/>
                          </a:solidFill>
                        </a:rPr>
                        <a:t>Azure</a:t>
                      </a:r>
                      <a:r>
                        <a:rPr lang="en-US" b="1" baseline="0" dirty="0" smtClean="0">
                          <a:solidFill>
                            <a:schemeClr val="accent1"/>
                          </a:solidFill>
                        </a:rPr>
                        <a:t> Files (GA)</a:t>
                      </a:r>
                      <a:endParaRPr lang="en-US" b="1" dirty="0">
                        <a:solidFill>
                          <a:schemeClr val="accent1"/>
                        </a:solidFill>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dirty="0" smtClean="0">
                          <a:solidFill>
                            <a:schemeClr val="tx1"/>
                          </a:solidFill>
                        </a:rPr>
                        <a:t>Managed File Server/Share on Azure</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bg1"/>
                          </a:solidFill>
                        </a:rPr>
                        <a:t>AWS</a:t>
                      </a:r>
                      <a:r>
                        <a:rPr lang="en-US" baseline="0" dirty="0" smtClean="0">
                          <a:solidFill>
                            <a:schemeClr val="bg1"/>
                          </a:solidFill>
                        </a:rPr>
                        <a:t> EFS in Preview</a:t>
                      </a:r>
                      <a:endParaRPr lang="en-US" dirty="0">
                        <a:solidFill>
                          <a:schemeClr val="bg1"/>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1"/>
                  </a:ext>
                </a:extLst>
              </a:tr>
              <a:tr h="941946">
                <a:tc>
                  <a:txBody>
                    <a:bodyPr/>
                    <a:lstStyle/>
                    <a:p>
                      <a:pPr algn="l"/>
                      <a:r>
                        <a:rPr lang="en-US" b="1" dirty="0" smtClean="0">
                          <a:solidFill>
                            <a:schemeClr val="accent1"/>
                          </a:solidFill>
                        </a:rPr>
                        <a:t>Encryption at Rest</a:t>
                      </a:r>
                      <a:endParaRPr lang="en-US" b="1" dirty="0">
                        <a:solidFill>
                          <a:schemeClr val="accent1"/>
                        </a:solidFill>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l"/>
                      <a:r>
                        <a:rPr lang="en-US" dirty="0" smtClean="0">
                          <a:solidFill>
                            <a:schemeClr val="tx1"/>
                          </a:solidFill>
                        </a:rPr>
                        <a:t>Better Enterprise</a:t>
                      </a:r>
                      <a:r>
                        <a:rPr lang="en-US" baseline="0" dirty="0" smtClean="0">
                          <a:solidFill>
                            <a:schemeClr val="tx1"/>
                          </a:solidFill>
                        </a:rPr>
                        <a:t> Security </a:t>
                      </a:r>
                      <a:endParaRPr lang="en-US" dirty="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bg1"/>
                          </a:solidFill>
                        </a:rPr>
                        <a:t>AWS Server encryption (GA)</a:t>
                      </a:r>
                      <a:endParaRPr lang="en-US" dirty="0">
                        <a:solidFill>
                          <a:schemeClr val="bg1"/>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941946">
                <a:tc>
                  <a:txBody>
                    <a:bodyPr/>
                    <a:lstStyle/>
                    <a:p>
                      <a:pPr algn="l"/>
                      <a:r>
                        <a:rPr lang="en-US" b="1" dirty="0" smtClean="0">
                          <a:solidFill>
                            <a:schemeClr val="accent1"/>
                          </a:solidFill>
                        </a:rPr>
                        <a:t>Cool Storage (Preview)</a:t>
                      </a:r>
                      <a:endParaRPr lang="en-US" b="1" dirty="0">
                        <a:solidFill>
                          <a:schemeClr val="accent1"/>
                        </a:solidFill>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dirty="0" smtClean="0">
                          <a:solidFill>
                            <a:schemeClr val="tx1"/>
                          </a:solidFill>
                        </a:rPr>
                        <a:t>Low</a:t>
                      </a:r>
                      <a:r>
                        <a:rPr lang="en-US" baseline="0" dirty="0" smtClean="0">
                          <a:solidFill>
                            <a:schemeClr val="tx1"/>
                          </a:solidFill>
                        </a:rPr>
                        <a:t> cost option for data less frequently accessed</a:t>
                      </a:r>
                      <a:endParaRPr lang="en-US" dirty="0" smtClean="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bg1"/>
                          </a:solidFill>
                        </a:rPr>
                        <a:t>Google </a:t>
                      </a:r>
                      <a:r>
                        <a:rPr lang="en-US" dirty="0" err="1" smtClean="0">
                          <a:solidFill>
                            <a:schemeClr val="bg1"/>
                          </a:solidFill>
                        </a:rPr>
                        <a:t>Nearline</a:t>
                      </a:r>
                      <a:r>
                        <a:rPr lang="en-US" dirty="0" smtClean="0">
                          <a:solidFill>
                            <a:schemeClr val="bg1"/>
                          </a:solidFill>
                        </a:rPr>
                        <a:t> (GA)</a:t>
                      </a:r>
                    </a:p>
                    <a:p>
                      <a:pPr algn="ctr"/>
                      <a:r>
                        <a:rPr lang="en-US" dirty="0" smtClean="0">
                          <a:solidFill>
                            <a:schemeClr val="bg1"/>
                          </a:solidFill>
                        </a:rPr>
                        <a:t>AWS S3</a:t>
                      </a:r>
                      <a:r>
                        <a:rPr lang="en-US" baseline="0" dirty="0" smtClean="0">
                          <a:solidFill>
                            <a:schemeClr val="bg1"/>
                          </a:solidFill>
                        </a:rPr>
                        <a:t> Standard – IA (GA)</a:t>
                      </a:r>
                      <a:endParaRPr lang="en-US" dirty="0">
                        <a:solidFill>
                          <a:schemeClr val="bg1"/>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941946">
                <a:tc>
                  <a:txBody>
                    <a:bodyPr/>
                    <a:lstStyle/>
                    <a:p>
                      <a:pPr algn="l"/>
                      <a:r>
                        <a:rPr lang="en-US" b="1" dirty="0" smtClean="0">
                          <a:solidFill>
                            <a:schemeClr val="accent1"/>
                          </a:solidFill>
                        </a:rPr>
                        <a:t>Archive Storage (Preview)</a:t>
                      </a:r>
                      <a:endParaRPr lang="en-US" b="1" dirty="0">
                        <a:solidFill>
                          <a:schemeClr val="accent1"/>
                        </a:solidFill>
                      </a:endParaRPr>
                    </a:p>
                  </a:txBody>
                  <a:tcPr anchor="ctr">
                    <a:lnL w="12700" cmpd="sng">
                      <a:noFill/>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marL="0" marR="0" indent="0" algn="l" defTabSz="932742" rtl="0" eaLnBrk="1" fontAlgn="auto" latinLnBrk="0" hangingPunct="1">
                        <a:lnSpc>
                          <a:spcPct val="100000"/>
                        </a:lnSpc>
                        <a:spcBef>
                          <a:spcPts val="0"/>
                        </a:spcBef>
                        <a:spcAft>
                          <a:spcPts val="0"/>
                        </a:spcAft>
                        <a:buClrTx/>
                        <a:buSzTx/>
                        <a:buFontTx/>
                        <a:buNone/>
                        <a:tabLst/>
                        <a:defRPr/>
                      </a:pPr>
                      <a:r>
                        <a:rPr lang="en-US" baseline="0" dirty="0" smtClean="0">
                          <a:solidFill>
                            <a:schemeClr val="tx1"/>
                          </a:solidFill>
                        </a:rPr>
                        <a:t>Very low cost offer for Archive scenarios</a:t>
                      </a:r>
                      <a:endParaRPr lang="en-US" dirty="0" smtClean="0">
                        <a:solidFill>
                          <a:schemeClr val="tx1"/>
                        </a:solidFill>
                      </a:endParaRPr>
                    </a:p>
                  </a:txBody>
                  <a:tcPr anchor="ctr">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bg1">
                        <a:lumMod val="95000"/>
                      </a:schemeClr>
                    </a:solidFill>
                  </a:tcPr>
                </a:tc>
                <a:tc>
                  <a:txBody>
                    <a:bodyPr/>
                    <a:lstStyle/>
                    <a:p>
                      <a:pPr algn="ctr"/>
                      <a:r>
                        <a:rPr lang="en-US" dirty="0" smtClean="0">
                          <a:solidFill>
                            <a:schemeClr val="bg1"/>
                          </a:solidFill>
                        </a:rPr>
                        <a:t>AWS Glacier</a:t>
                      </a:r>
                      <a:r>
                        <a:rPr lang="en-US" baseline="0" dirty="0" smtClean="0">
                          <a:solidFill>
                            <a:schemeClr val="bg1"/>
                          </a:solidFill>
                        </a:rPr>
                        <a:t> (GA)</a:t>
                      </a:r>
                    </a:p>
                    <a:p>
                      <a:pPr algn="ctr"/>
                      <a:r>
                        <a:rPr lang="en-US" baseline="0" dirty="0" smtClean="0">
                          <a:solidFill>
                            <a:schemeClr val="bg1"/>
                          </a:solidFill>
                        </a:rPr>
                        <a:t>Google </a:t>
                      </a:r>
                      <a:r>
                        <a:rPr lang="en-US" baseline="0" dirty="0" err="1" smtClean="0">
                          <a:solidFill>
                            <a:schemeClr val="bg1"/>
                          </a:solidFill>
                        </a:rPr>
                        <a:t>Nearline</a:t>
                      </a:r>
                      <a:r>
                        <a:rPr lang="en-US" baseline="0" dirty="0" smtClean="0">
                          <a:solidFill>
                            <a:schemeClr val="bg1"/>
                          </a:solidFill>
                        </a:rPr>
                        <a:t> (GA)</a:t>
                      </a:r>
                      <a:endParaRPr lang="en-US" dirty="0">
                        <a:solidFill>
                          <a:schemeClr val="bg1"/>
                        </a:solidFill>
                      </a:endParaRPr>
                    </a:p>
                  </a:txBody>
                  <a:tcPr anchor="ctr">
                    <a:lnL w="12700" cap="flat" cmpd="sng" algn="ctr">
                      <a:solidFill>
                        <a:schemeClr val="bg1"/>
                      </a:solidFill>
                      <a:prstDash val="solid"/>
                      <a:round/>
                      <a:headEnd type="none" w="med" len="med"/>
                      <a:tailEnd type="none" w="med" len="med"/>
                    </a:lnL>
                    <a:lnR w="12700" cmpd="sng">
                      <a:noFill/>
                    </a:lnR>
                    <a:lnT w="12700" cap="flat" cmpd="sng" algn="ctr">
                      <a:solidFill>
                        <a:schemeClr val="bg1"/>
                      </a:solidFill>
                      <a:prstDash val="solid"/>
                      <a:round/>
                      <a:headEnd type="none" w="med" len="med"/>
                      <a:tailEnd type="none" w="med" len="med"/>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70405752"/>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16" name="Rectangle 15"/>
          <p:cNvSpPr/>
          <p:nvPr/>
        </p:nvSpPr>
        <p:spPr bwMode="auto">
          <a:xfrm>
            <a:off x="1026017" y="2098411"/>
            <a:ext cx="2243345" cy="2670738"/>
          </a:xfrm>
          <a:prstGeom prst="rect">
            <a:avLst/>
          </a:prstGeom>
          <a:solidFill>
            <a:schemeClr val="tx2"/>
          </a:solidFill>
          <a:ln w="25400" cap="flat" cmpd="sng" algn="ctr">
            <a:noFill/>
            <a:prstDash val="solid"/>
            <a:headEnd type="none" w="med" len="med"/>
            <a:tailEnd type="none" w="med" len="med"/>
          </a:ln>
          <a:effectLst/>
        </p:spPr>
        <p:txBody>
          <a:bodyPr vert="horz" wrap="square" lIns="274242" tIns="274242" rIns="91410" bIns="45704" numCol="1" rtlCol="0" anchor="t" anchorCtr="0" compatLnSpc="1">
            <a:prstTxWarp prst="textNoShape">
              <a:avLst/>
            </a:prstTxWarp>
          </a:bodyPr>
          <a:lstStyle/>
          <a:p>
            <a:pPr defTabSz="913748" fontAlgn="base">
              <a:lnSpc>
                <a:spcPct val="90000"/>
              </a:lnSpc>
              <a:spcBef>
                <a:spcPct val="0"/>
              </a:spcBef>
              <a:spcAft>
                <a:spcPct val="0"/>
              </a:spcAft>
              <a:defRPr/>
            </a:pPr>
            <a:endParaRPr lang="en-US" sz="3198" kern="0" spc="-50" dirty="0">
              <a:gradFill>
                <a:gsLst>
                  <a:gs pos="0">
                    <a:srgbClr val="FFFFFF"/>
                  </a:gs>
                  <a:gs pos="100000">
                    <a:srgbClr val="FFFFFF"/>
                  </a:gs>
                </a:gsLst>
                <a:lin ang="16200000" scaled="0"/>
              </a:gradFill>
              <a:latin typeface="Segoe UI Light"/>
            </a:endParaRPr>
          </a:p>
        </p:txBody>
      </p:sp>
      <p:sp>
        <p:nvSpPr>
          <p:cNvPr id="14" name="Rectangle 13"/>
          <p:cNvSpPr/>
          <p:nvPr/>
        </p:nvSpPr>
        <p:spPr bwMode="auto">
          <a:xfrm>
            <a:off x="5711635" y="2098411"/>
            <a:ext cx="2237233" cy="2670738"/>
          </a:xfrm>
          <a:prstGeom prst="rect">
            <a:avLst/>
          </a:prstGeom>
          <a:solidFill>
            <a:schemeClr val="accent5"/>
          </a:solidFill>
          <a:ln w="25400" cap="flat" cmpd="sng" algn="ctr">
            <a:noFill/>
            <a:prstDash val="solid"/>
            <a:headEnd type="none" w="med" len="med"/>
            <a:tailEnd type="none" w="med" len="med"/>
          </a:ln>
          <a:effectLst/>
        </p:spPr>
        <p:txBody>
          <a:bodyPr vert="horz" wrap="square" lIns="274242" tIns="274242" rIns="91410" bIns="45704" numCol="1" rtlCol="0" anchor="t" anchorCtr="0" compatLnSpc="1">
            <a:prstTxWarp prst="textNoShape">
              <a:avLst/>
            </a:prstTxWarp>
          </a:bodyPr>
          <a:lstStyle/>
          <a:p>
            <a:pPr defTabSz="913748" fontAlgn="base">
              <a:lnSpc>
                <a:spcPct val="90000"/>
              </a:lnSpc>
              <a:spcBef>
                <a:spcPct val="0"/>
              </a:spcBef>
              <a:spcAft>
                <a:spcPct val="0"/>
              </a:spcAft>
              <a:defRPr/>
            </a:pPr>
            <a:endParaRPr lang="en-US" sz="3198" kern="0" spc="-50" dirty="0">
              <a:gradFill>
                <a:gsLst>
                  <a:gs pos="0">
                    <a:srgbClr val="FFFFFF"/>
                  </a:gs>
                  <a:gs pos="100000">
                    <a:srgbClr val="FFFFFF"/>
                  </a:gs>
                </a:gsLst>
                <a:lin ang="16200000" scaled="0"/>
              </a:gradFill>
              <a:latin typeface="Segoe UI Light"/>
            </a:endParaRPr>
          </a:p>
        </p:txBody>
      </p:sp>
      <p:sp>
        <p:nvSpPr>
          <p:cNvPr id="119" name="Rectangle 118"/>
          <p:cNvSpPr/>
          <p:nvPr/>
        </p:nvSpPr>
        <p:spPr bwMode="auto">
          <a:xfrm>
            <a:off x="3370903" y="2098411"/>
            <a:ext cx="2210648" cy="2670738"/>
          </a:xfrm>
          <a:prstGeom prst="rect">
            <a:avLst/>
          </a:prstGeom>
          <a:solidFill>
            <a:schemeClr val="accent2"/>
          </a:solidFill>
          <a:ln w="25400" cap="flat" cmpd="sng" algn="ctr">
            <a:noFill/>
            <a:prstDash val="solid"/>
            <a:headEnd type="none" w="med" len="med"/>
            <a:tailEnd type="none" w="med" len="med"/>
          </a:ln>
          <a:effectLst/>
        </p:spPr>
        <p:txBody>
          <a:bodyPr vert="horz" wrap="square" lIns="274242" tIns="274242" rIns="91410" bIns="45704" numCol="1" rtlCol="0" anchor="t" anchorCtr="0" compatLnSpc="1">
            <a:prstTxWarp prst="textNoShape">
              <a:avLst/>
            </a:prstTxWarp>
          </a:bodyPr>
          <a:lstStyle/>
          <a:p>
            <a:pPr defTabSz="913748" fontAlgn="base">
              <a:lnSpc>
                <a:spcPct val="90000"/>
              </a:lnSpc>
              <a:spcBef>
                <a:spcPct val="0"/>
              </a:spcBef>
              <a:spcAft>
                <a:spcPct val="0"/>
              </a:spcAft>
              <a:defRPr/>
            </a:pPr>
            <a:endParaRPr lang="en-US" sz="3198" kern="0" spc="-50" dirty="0">
              <a:gradFill>
                <a:gsLst>
                  <a:gs pos="0">
                    <a:srgbClr val="FFFFFF"/>
                  </a:gs>
                  <a:gs pos="100000">
                    <a:srgbClr val="FFFFFF"/>
                  </a:gs>
                </a:gsLst>
                <a:lin ang="16200000" scaled="0"/>
              </a:gradFill>
              <a:latin typeface="Segoe UI Light"/>
            </a:endParaRPr>
          </a:p>
        </p:txBody>
      </p:sp>
      <p:sp>
        <p:nvSpPr>
          <p:cNvPr id="18" name="Freeform 9"/>
          <p:cNvSpPr>
            <a:spLocks noChangeAspect="1"/>
          </p:cNvSpPr>
          <p:nvPr/>
        </p:nvSpPr>
        <p:spPr bwMode="black">
          <a:xfrm>
            <a:off x="3622449" y="2311208"/>
            <a:ext cx="321533" cy="554284"/>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solidFill>
            <a:schemeClr val="bg1"/>
          </a:solidFill>
          <a:ln w="31750" cap="sq">
            <a:noFill/>
            <a:miter lim="800000"/>
            <a:headEnd/>
            <a:tailEnd/>
          </a:ln>
          <a:extLst/>
        </p:spPr>
        <p:txBody>
          <a:bodyPr vert="horz" wrap="square" lIns="91414" tIns="45706" rIns="91414" bIns="45706" numCol="1" anchor="t" anchorCtr="0" compatLnSpc="1">
            <a:prstTxWarp prst="textNoShape">
              <a:avLst/>
            </a:prstTxWarp>
          </a:bodyPr>
          <a:lstStyle/>
          <a:p>
            <a:pPr defTabSz="932145">
              <a:defRPr/>
            </a:pPr>
            <a:endParaRPr lang="en-US" kern="0">
              <a:solidFill>
                <a:srgbClr val="505050"/>
              </a:solidFill>
            </a:endParaRPr>
          </a:p>
        </p:txBody>
      </p:sp>
      <p:sp>
        <p:nvSpPr>
          <p:cNvPr id="17" name="Rectangle 16"/>
          <p:cNvSpPr/>
          <p:nvPr/>
        </p:nvSpPr>
        <p:spPr>
          <a:xfrm>
            <a:off x="1136462" y="4165567"/>
            <a:ext cx="1971588" cy="470789"/>
          </a:xfrm>
          <a:prstGeom prst="rect">
            <a:avLst/>
          </a:prstGeom>
          <a:solidFill>
            <a:schemeClr val="tx2"/>
          </a:solidFill>
        </p:spPr>
        <p:txBody>
          <a:bodyPr wrap="square">
            <a:spAutoFit/>
          </a:bodyPr>
          <a:lstStyle/>
          <a:p>
            <a:pPr defTabSz="932418">
              <a:defRPr/>
            </a:pPr>
            <a:r>
              <a:rPr lang="en-US" sz="2400" b="1" kern="0" spc="-38" dirty="0">
                <a:gradFill>
                  <a:gsLst>
                    <a:gs pos="0">
                      <a:srgbClr val="FFFFFF"/>
                    </a:gs>
                    <a:gs pos="100000">
                      <a:srgbClr val="FFFFFF"/>
                    </a:gs>
                  </a:gsLst>
                  <a:lin ang="5400000" scaled="0"/>
                </a:gradFill>
                <a:latin typeface="Segoe UI Light"/>
                <a:ea typeface="Segoe UI" pitchFamily="34" charset="0"/>
                <a:cs typeface="Segoe UI" pitchFamily="34" charset="0"/>
              </a:rPr>
              <a:t>Scale</a:t>
            </a:r>
            <a:endParaRPr lang="en-US" sz="2400" b="1" kern="0" dirty="0">
              <a:solidFill>
                <a:sysClr val="windowText" lastClr="000000"/>
              </a:solidFill>
              <a:latin typeface="Segoe UI Light"/>
            </a:endParaRPr>
          </a:p>
        </p:txBody>
      </p:sp>
      <p:sp>
        <p:nvSpPr>
          <p:cNvPr id="15" name="Rectangle 14"/>
          <p:cNvSpPr/>
          <p:nvPr/>
        </p:nvSpPr>
        <p:spPr>
          <a:xfrm>
            <a:off x="5743211" y="4165567"/>
            <a:ext cx="1977387" cy="470789"/>
          </a:xfrm>
          <a:prstGeom prst="rect">
            <a:avLst/>
          </a:prstGeom>
          <a:solidFill>
            <a:schemeClr val="accent5"/>
          </a:solidFill>
        </p:spPr>
        <p:txBody>
          <a:bodyPr wrap="square">
            <a:spAutoFit/>
          </a:bodyPr>
          <a:lstStyle/>
          <a:p>
            <a:pPr defTabSz="932418">
              <a:defRPr/>
            </a:pPr>
            <a:r>
              <a:rPr lang="en-US" sz="2400" b="1" kern="0" spc="-38" dirty="0">
                <a:gradFill>
                  <a:gsLst>
                    <a:gs pos="0">
                      <a:srgbClr val="FFFFFF"/>
                    </a:gs>
                    <a:gs pos="100000">
                      <a:srgbClr val="FFFFFF"/>
                    </a:gs>
                  </a:gsLst>
                  <a:lin ang="5400000" scaled="0"/>
                </a:gradFill>
                <a:latin typeface="Segoe UI Light"/>
                <a:ea typeface="Segoe UI" pitchFamily="34" charset="0"/>
                <a:cs typeface="Segoe UI" pitchFamily="34" charset="0"/>
              </a:rPr>
              <a:t>Agility</a:t>
            </a:r>
            <a:endParaRPr lang="en-US" sz="2400" b="1" kern="0" dirty="0">
              <a:solidFill>
                <a:sysClr val="windowText" lastClr="000000"/>
              </a:solidFill>
              <a:latin typeface="Segoe UI Light"/>
            </a:endParaRPr>
          </a:p>
        </p:txBody>
      </p:sp>
      <p:grpSp>
        <p:nvGrpSpPr>
          <p:cNvPr id="19" name="Group 425"/>
          <p:cNvGrpSpPr>
            <a:grpSpLocks noChangeAspect="1"/>
          </p:cNvGrpSpPr>
          <p:nvPr/>
        </p:nvGrpSpPr>
        <p:grpSpPr bwMode="auto">
          <a:xfrm>
            <a:off x="6038932" y="2375622"/>
            <a:ext cx="525988" cy="533248"/>
            <a:chOff x="-5139" y="3144"/>
            <a:chExt cx="652" cy="661"/>
          </a:xfrm>
          <a:solidFill>
            <a:schemeClr val="bg1"/>
          </a:solidFill>
        </p:grpSpPr>
        <p:sp>
          <p:nvSpPr>
            <p:cNvPr id="20" name="Freeform 426"/>
            <p:cNvSpPr>
              <a:spLocks/>
            </p:cNvSpPr>
            <p:nvPr/>
          </p:nvSpPr>
          <p:spPr bwMode="auto">
            <a:xfrm>
              <a:off x="-5139" y="3144"/>
              <a:ext cx="300" cy="304"/>
            </a:xfrm>
            <a:custGeom>
              <a:avLst/>
              <a:gdLst>
                <a:gd name="T0" fmla="*/ 0 w 300"/>
                <a:gd name="T1" fmla="*/ 0 h 304"/>
                <a:gd name="T2" fmla="*/ 0 w 300"/>
                <a:gd name="T3" fmla="*/ 231 h 304"/>
                <a:gd name="T4" fmla="*/ 70 w 300"/>
                <a:gd name="T5" fmla="*/ 160 h 304"/>
                <a:gd name="T6" fmla="*/ 212 w 300"/>
                <a:gd name="T7" fmla="*/ 304 h 304"/>
                <a:gd name="T8" fmla="*/ 300 w 300"/>
                <a:gd name="T9" fmla="*/ 215 h 304"/>
                <a:gd name="T10" fmla="*/ 158 w 300"/>
                <a:gd name="T11" fmla="*/ 71 h 304"/>
                <a:gd name="T12" fmla="*/ 229 w 300"/>
                <a:gd name="T13" fmla="*/ 0 h 304"/>
                <a:gd name="T14" fmla="*/ 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0" y="0"/>
                  </a:moveTo>
                  <a:lnTo>
                    <a:pt x="0" y="231"/>
                  </a:lnTo>
                  <a:lnTo>
                    <a:pt x="70" y="160"/>
                  </a:lnTo>
                  <a:lnTo>
                    <a:pt x="212" y="304"/>
                  </a:lnTo>
                  <a:lnTo>
                    <a:pt x="300" y="215"/>
                  </a:lnTo>
                  <a:lnTo>
                    <a:pt x="158" y="71"/>
                  </a:lnTo>
                  <a:lnTo>
                    <a:pt x="229" y="0"/>
                  </a:lnTo>
                  <a:lnTo>
                    <a:pt x="0" y="0"/>
                  </a:lnTo>
                  <a:close/>
                </a:path>
              </a:pathLst>
            </a:custGeom>
            <a:grpFill/>
            <a:ln w="31750" cap="sq">
              <a:noFill/>
              <a:miter lim="800000"/>
              <a:headEnd/>
              <a:tailEnd/>
            </a:ln>
            <a:extLst/>
          </p:spPr>
          <p:txBody>
            <a:bodyPr vert="horz" wrap="square" lIns="91414" tIns="45706" rIns="91414" bIns="45706" numCol="1" anchor="t" anchorCtr="0" compatLnSpc="1">
              <a:prstTxWarp prst="textNoShape">
                <a:avLst/>
              </a:prstTxWarp>
            </a:bodyPr>
            <a:lstStyle/>
            <a:p>
              <a:pPr defTabSz="932145">
                <a:defRPr/>
              </a:pPr>
              <a:endParaRPr lang="en-US" kern="0">
                <a:solidFill>
                  <a:srgbClr val="505050"/>
                </a:solidFill>
              </a:endParaRPr>
            </a:p>
          </p:txBody>
        </p:sp>
        <p:sp>
          <p:nvSpPr>
            <p:cNvPr id="21" name="Freeform 427"/>
            <p:cNvSpPr>
              <a:spLocks/>
            </p:cNvSpPr>
            <p:nvPr/>
          </p:nvSpPr>
          <p:spPr bwMode="auto">
            <a:xfrm>
              <a:off x="-4787" y="3144"/>
              <a:ext cx="300" cy="304"/>
            </a:xfrm>
            <a:custGeom>
              <a:avLst/>
              <a:gdLst>
                <a:gd name="T0" fmla="*/ 300 w 300"/>
                <a:gd name="T1" fmla="*/ 0 h 304"/>
                <a:gd name="T2" fmla="*/ 300 w 300"/>
                <a:gd name="T3" fmla="*/ 231 h 304"/>
                <a:gd name="T4" fmla="*/ 229 w 300"/>
                <a:gd name="T5" fmla="*/ 160 h 304"/>
                <a:gd name="T6" fmla="*/ 87 w 300"/>
                <a:gd name="T7" fmla="*/ 304 h 304"/>
                <a:gd name="T8" fmla="*/ 0 w 300"/>
                <a:gd name="T9" fmla="*/ 215 h 304"/>
                <a:gd name="T10" fmla="*/ 141 w 300"/>
                <a:gd name="T11" fmla="*/ 71 h 304"/>
                <a:gd name="T12" fmla="*/ 70 w 300"/>
                <a:gd name="T13" fmla="*/ 0 h 304"/>
                <a:gd name="T14" fmla="*/ 300 w 300"/>
                <a:gd name="T15" fmla="*/ 0 h 30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4">
                  <a:moveTo>
                    <a:pt x="300" y="0"/>
                  </a:moveTo>
                  <a:lnTo>
                    <a:pt x="300" y="231"/>
                  </a:lnTo>
                  <a:lnTo>
                    <a:pt x="229" y="160"/>
                  </a:lnTo>
                  <a:lnTo>
                    <a:pt x="87" y="304"/>
                  </a:lnTo>
                  <a:lnTo>
                    <a:pt x="0" y="215"/>
                  </a:lnTo>
                  <a:lnTo>
                    <a:pt x="141" y="71"/>
                  </a:lnTo>
                  <a:lnTo>
                    <a:pt x="70" y="0"/>
                  </a:lnTo>
                  <a:lnTo>
                    <a:pt x="300" y="0"/>
                  </a:lnTo>
                  <a:close/>
                </a:path>
              </a:pathLst>
            </a:custGeom>
            <a:grpFill/>
            <a:ln w="31750" cap="sq">
              <a:noFill/>
              <a:miter lim="800000"/>
              <a:headEnd/>
              <a:tailEnd/>
            </a:ln>
            <a:extLst/>
          </p:spPr>
          <p:txBody>
            <a:bodyPr vert="horz" wrap="square" lIns="91414" tIns="45706" rIns="91414" bIns="45706" numCol="1" anchor="t" anchorCtr="0" compatLnSpc="1">
              <a:prstTxWarp prst="textNoShape">
                <a:avLst/>
              </a:prstTxWarp>
            </a:bodyPr>
            <a:lstStyle/>
            <a:p>
              <a:pPr defTabSz="932145">
                <a:defRPr/>
              </a:pPr>
              <a:endParaRPr lang="en-US" kern="0">
                <a:solidFill>
                  <a:srgbClr val="505050"/>
                </a:solidFill>
              </a:endParaRPr>
            </a:p>
          </p:txBody>
        </p:sp>
        <p:sp>
          <p:nvSpPr>
            <p:cNvPr id="22" name="Freeform 428"/>
            <p:cNvSpPr>
              <a:spLocks/>
            </p:cNvSpPr>
            <p:nvPr/>
          </p:nvSpPr>
          <p:spPr bwMode="auto">
            <a:xfrm>
              <a:off x="-5139" y="3500"/>
              <a:ext cx="300" cy="305"/>
            </a:xfrm>
            <a:custGeom>
              <a:avLst/>
              <a:gdLst>
                <a:gd name="T0" fmla="*/ 0 w 300"/>
                <a:gd name="T1" fmla="*/ 305 h 305"/>
                <a:gd name="T2" fmla="*/ 0 w 300"/>
                <a:gd name="T3" fmla="*/ 74 h 305"/>
                <a:gd name="T4" fmla="*/ 70 w 300"/>
                <a:gd name="T5" fmla="*/ 145 h 305"/>
                <a:gd name="T6" fmla="*/ 212 w 300"/>
                <a:gd name="T7" fmla="*/ 0 h 305"/>
                <a:gd name="T8" fmla="*/ 300 w 300"/>
                <a:gd name="T9" fmla="*/ 90 h 305"/>
                <a:gd name="T10" fmla="*/ 158 w 300"/>
                <a:gd name="T11" fmla="*/ 234 h 305"/>
                <a:gd name="T12" fmla="*/ 229 w 300"/>
                <a:gd name="T13" fmla="*/ 305 h 305"/>
                <a:gd name="T14" fmla="*/ 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0" y="305"/>
                  </a:moveTo>
                  <a:lnTo>
                    <a:pt x="0" y="74"/>
                  </a:lnTo>
                  <a:lnTo>
                    <a:pt x="70" y="145"/>
                  </a:lnTo>
                  <a:lnTo>
                    <a:pt x="212" y="0"/>
                  </a:lnTo>
                  <a:lnTo>
                    <a:pt x="300" y="90"/>
                  </a:lnTo>
                  <a:lnTo>
                    <a:pt x="158" y="234"/>
                  </a:lnTo>
                  <a:lnTo>
                    <a:pt x="229" y="305"/>
                  </a:lnTo>
                  <a:lnTo>
                    <a:pt x="0" y="305"/>
                  </a:lnTo>
                  <a:close/>
                </a:path>
              </a:pathLst>
            </a:custGeom>
            <a:grpFill/>
            <a:ln w="31750" cap="sq">
              <a:noFill/>
              <a:miter lim="800000"/>
              <a:headEnd/>
              <a:tailEnd/>
            </a:ln>
            <a:extLst/>
          </p:spPr>
          <p:txBody>
            <a:bodyPr vert="horz" wrap="square" lIns="91414" tIns="45706" rIns="91414" bIns="45706" numCol="1" anchor="t" anchorCtr="0" compatLnSpc="1">
              <a:prstTxWarp prst="textNoShape">
                <a:avLst/>
              </a:prstTxWarp>
            </a:bodyPr>
            <a:lstStyle/>
            <a:p>
              <a:pPr defTabSz="932145">
                <a:defRPr/>
              </a:pPr>
              <a:endParaRPr lang="en-US" kern="0">
                <a:solidFill>
                  <a:srgbClr val="505050"/>
                </a:solidFill>
              </a:endParaRPr>
            </a:p>
          </p:txBody>
        </p:sp>
        <p:sp>
          <p:nvSpPr>
            <p:cNvPr id="23" name="Freeform 429"/>
            <p:cNvSpPr>
              <a:spLocks/>
            </p:cNvSpPr>
            <p:nvPr/>
          </p:nvSpPr>
          <p:spPr bwMode="auto">
            <a:xfrm>
              <a:off x="-4787" y="3500"/>
              <a:ext cx="300" cy="305"/>
            </a:xfrm>
            <a:custGeom>
              <a:avLst/>
              <a:gdLst>
                <a:gd name="T0" fmla="*/ 300 w 300"/>
                <a:gd name="T1" fmla="*/ 305 h 305"/>
                <a:gd name="T2" fmla="*/ 300 w 300"/>
                <a:gd name="T3" fmla="*/ 74 h 305"/>
                <a:gd name="T4" fmla="*/ 229 w 300"/>
                <a:gd name="T5" fmla="*/ 145 h 305"/>
                <a:gd name="T6" fmla="*/ 87 w 300"/>
                <a:gd name="T7" fmla="*/ 0 h 305"/>
                <a:gd name="T8" fmla="*/ 0 w 300"/>
                <a:gd name="T9" fmla="*/ 90 h 305"/>
                <a:gd name="T10" fmla="*/ 141 w 300"/>
                <a:gd name="T11" fmla="*/ 234 h 305"/>
                <a:gd name="T12" fmla="*/ 70 w 300"/>
                <a:gd name="T13" fmla="*/ 305 h 305"/>
                <a:gd name="T14" fmla="*/ 300 w 300"/>
                <a:gd name="T15" fmla="*/ 305 h 3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00" h="305">
                  <a:moveTo>
                    <a:pt x="300" y="305"/>
                  </a:moveTo>
                  <a:lnTo>
                    <a:pt x="300" y="74"/>
                  </a:lnTo>
                  <a:lnTo>
                    <a:pt x="229" y="145"/>
                  </a:lnTo>
                  <a:lnTo>
                    <a:pt x="87" y="0"/>
                  </a:lnTo>
                  <a:lnTo>
                    <a:pt x="0" y="90"/>
                  </a:lnTo>
                  <a:lnTo>
                    <a:pt x="141" y="234"/>
                  </a:lnTo>
                  <a:lnTo>
                    <a:pt x="70" y="305"/>
                  </a:lnTo>
                  <a:lnTo>
                    <a:pt x="300" y="305"/>
                  </a:lnTo>
                  <a:close/>
                </a:path>
              </a:pathLst>
            </a:custGeom>
            <a:grpFill/>
            <a:ln w="31750" cap="sq">
              <a:noFill/>
              <a:miter lim="800000"/>
              <a:headEnd/>
              <a:tailEnd/>
            </a:ln>
            <a:extLst/>
          </p:spPr>
          <p:txBody>
            <a:bodyPr vert="horz" wrap="square" lIns="91414" tIns="45706" rIns="91414" bIns="45706" numCol="1" anchor="t" anchorCtr="0" compatLnSpc="1">
              <a:prstTxWarp prst="textNoShape">
                <a:avLst/>
              </a:prstTxWarp>
            </a:bodyPr>
            <a:lstStyle/>
            <a:p>
              <a:pPr defTabSz="932145">
                <a:defRPr/>
              </a:pPr>
              <a:endParaRPr lang="en-US" kern="0">
                <a:solidFill>
                  <a:srgbClr val="505050"/>
                </a:solidFill>
              </a:endParaRPr>
            </a:p>
          </p:txBody>
        </p:sp>
      </p:grpSp>
      <p:sp>
        <p:nvSpPr>
          <p:cNvPr id="120" name="Rectangle 119"/>
          <p:cNvSpPr/>
          <p:nvPr/>
        </p:nvSpPr>
        <p:spPr>
          <a:xfrm>
            <a:off x="3420935" y="4165567"/>
            <a:ext cx="1951944" cy="470789"/>
          </a:xfrm>
          <a:prstGeom prst="rect">
            <a:avLst/>
          </a:prstGeom>
          <a:solidFill>
            <a:schemeClr val="accent2"/>
          </a:solidFill>
        </p:spPr>
        <p:txBody>
          <a:bodyPr wrap="square">
            <a:spAutoFit/>
          </a:bodyPr>
          <a:lstStyle/>
          <a:p>
            <a:pPr defTabSz="932418">
              <a:defRPr/>
            </a:pPr>
            <a:r>
              <a:rPr lang="en-US" sz="2400" b="1" kern="0" spc="-38" dirty="0">
                <a:gradFill>
                  <a:gsLst>
                    <a:gs pos="0">
                      <a:srgbClr val="FFFFFF"/>
                    </a:gs>
                    <a:gs pos="100000">
                      <a:srgbClr val="FFFFFF"/>
                    </a:gs>
                  </a:gsLst>
                  <a:lin ang="5400000" scaled="0"/>
                </a:gradFill>
                <a:latin typeface="Segoe UI Light"/>
                <a:ea typeface="Segoe UI" pitchFamily="34" charset="0"/>
                <a:cs typeface="Segoe UI" pitchFamily="34" charset="0"/>
              </a:rPr>
              <a:t>Economics</a:t>
            </a:r>
            <a:endParaRPr lang="en-US" sz="2400" b="1" kern="0" dirty="0">
              <a:solidFill>
                <a:sysClr val="windowText" lastClr="000000"/>
              </a:solidFill>
              <a:latin typeface="Segoe UI Light"/>
            </a:endParaRPr>
          </a:p>
        </p:txBody>
      </p:sp>
      <p:sp>
        <p:nvSpPr>
          <p:cNvPr id="3" name="Title 2"/>
          <p:cNvSpPr>
            <a:spLocks noGrp="1"/>
          </p:cNvSpPr>
          <p:nvPr>
            <p:ph type="title"/>
          </p:nvPr>
        </p:nvSpPr>
        <p:spPr/>
        <p:txBody>
          <a:bodyPr/>
          <a:lstStyle/>
          <a:p>
            <a:r>
              <a:rPr lang="de-DE" sz="4896" dirty="0">
                <a:solidFill>
                  <a:schemeClr val="bg1"/>
                </a:solidFill>
              </a:rPr>
              <a:t>Why move your Infrastructure to the Cloud?</a:t>
            </a:r>
            <a:endParaRPr lang="en-US" sz="4896" dirty="0">
              <a:solidFill>
                <a:schemeClr val="bg1"/>
              </a:solidFill>
            </a:endParaRPr>
          </a:p>
        </p:txBody>
      </p:sp>
      <p:grpSp>
        <p:nvGrpSpPr>
          <p:cNvPr id="2" name="Group 1"/>
          <p:cNvGrpSpPr/>
          <p:nvPr/>
        </p:nvGrpSpPr>
        <p:grpSpPr>
          <a:xfrm>
            <a:off x="6737477" y="2735478"/>
            <a:ext cx="5697234" cy="4291987"/>
            <a:chOff x="6737623" y="2735262"/>
            <a:chExt cx="5698851" cy="4293204"/>
          </a:xfrm>
        </p:grpSpPr>
        <p:sp>
          <p:nvSpPr>
            <p:cNvPr id="27" name="Freeform 26"/>
            <p:cNvSpPr>
              <a:spLocks/>
            </p:cNvSpPr>
            <p:nvPr/>
          </p:nvSpPr>
          <p:spPr bwMode="auto">
            <a:xfrm>
              <a:off x="11496308" y="3676743"/>
              <a:ext cx="692962" cy="456276"/>
            </a:xfrm>
            <a:custGeom>
              <a:avLst/>
              <a:gdLst>
                <a:gd name="T0" fmla="*/ 188 w 223"/>
                <a:gd name="T1" fmla="*/ 64 h 147"/>
                <a:gd name="T2" fmla="*/ 188 w 223"/>
                <a:gd name="T3" fmla="*/ 62 h 147"/>
                <a:gd name="T4" fmla="*/ 126 w 223"/>
                <a:gd name="T5" fmla="*/ 0 h 147"/>
                <a:gd name="T6" fmla="*/ 75 w 223"/>
                <a:gd name="T7" fmla="*/ 28 h 147"/>
                <a:gd name="T8" fmla="*/ 58 w 223"/>
                <a:gd name="T9" fmla="*/ 23 h 147"/>
                <a:gd name="T10" fmla="*/ 38 w 223"/>
                <a:gd name="T11" fmla="*/ 29 h 147"/>
                <a:gd name="T12" fmla="*/ 22 w 223"/>
                <a:gd name="T13" fmla="*/ 58 h 147"/>
                <a:gd name="T14" fmla="*/ 0 w 223"/>
                <a:gd name="T15" fmla="*/ 99 h 147"/>
                <a:gd name="T16" fmla="*/ 43 w 223"/>
                <a:gd name="T17" fmla="*/ 147 h 147"/>
                <a:gd name="T18" fmla="*/ 49 w 223"/>
                <a:gd name="T19" fmla="*/ 147 h 147"/>
                <a:gd name="T20" fmla="*/ 53 w 223"/>
                <a:gd name="T21" fmla="*/ 147 h 147"/>
                <a:gd name="T22" fmla="*/ 154 w 223"/>
                <a:gd name="T23" fmla="*/ 147 h 147"/>
                <a:gd name="T24" fmla="*/ 156 w 223"/>
                <a:gd name="T25" fmla="*/ 147 h 147"/>
                <a:gd name="T26" fmla="*/ 158 w 223"/>
                <a:gd name="T27" fmla="*/ 147 h 147"/>
                <a:gd name="T28" fmla="*/ 166 w 223"/>
                <a:gd name="T29" fmla="*/ 147 h 147"/>
                <a:gd name="T30" fmla="*/ 182 w 223"/>
                <a:gd name="T31" fmla="*/ 147 h 147"/>
                <a:gd name="T32" fmla="*/ 223 w 223"/>
                <a:gd name="T33" fmla="*/ 105 h 147"/>
                <a:gd name="T34" fmla="*/ 188 w 223"/>
                <a:gd name="T35" fmla="*/ 64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23" h="147">
                  <a:moveTo>
                    <a:pt x="188" y="64"/>
                  </a:moveTo>
                  <a:cubicBezTo>
                    <a:pt x="188" y="64"/>
                    <a:pt x="188" y="62"/>
                    <a:pt x="188" y="62"/>
                  </a:cubicBezTo>
                  <a:cubicBezTo>
                    <a:pt x="188" y="28"/>
                    <a:pt x="160" y="0"/>
                    <a:pt x="126" y="0"/>
                  </a:cubicBezTo>
                  <a:cubicBezTo>
                    <a:pt x="105" y="0"/>
                    <a:pt x="86" y="11"/>
                    <a:pt x="75" y="28"/>
                  </a:cubicBezTo>
                  <a:cubicBezTo>
                    <a:pt x="70" y="25"/>
                    <a:pt x="64" y="23"/>
                    <a:pt x="58" y="23"/>
                  </a:cubicBezTo>
                  <a:cubicBezTo>
                    <a:pt x="51" y="23"/>
                    <a:pt x="44" y="25"/>
                    <a:pt x="38" y="29"/>
                  </a:cubicBezTo>
                  <a:cubicBezTo>
                    <a:pt x="29" y="35"/>
                    <a:pt x="23" y="46"/>
                    <a:pt x="22" y="58"/>
                  </a:cubicBezTo>
                  <a:cubicBezTo>
                    <a:pt x="9" y="67"/>
                    <a:pt x="0" y="82"/>
                    <a:pt x="0" y="99"/>
                  </a:cubicBezTo>
                  <a:cubicBezTo>
                    <a:pt x="0" y="123"/>
                    <a:pt x="19" y="144"/>
                    <a:pt x="43" y="147"/>
                  </a:cubicBezTo>
                  <a:cubicBezTo>
                    <a:pt x="45" y="147"/>
                    <a:pt x="47" y="147"/>
                    <a:pt x="49" y="147"/>
                  </a:cubicBezTo>
                  <a:cubicBezTo>
                    <a:pt x="50" y="147"/>
                    <a:pt x="52" y="147"/>
                    <a:pt x="53" y="147"/>
                  </a:cubicBezTo>
                  <a:cubicBezTo>
                    <a:pt x="76" y="147"/>
                    <a:pt x="129" y="147"/>
                    <a:pt x="154" y="147"/>
                  </a:cubicBezTo>
                  <a:cubicBezTo>
                    <a:pt x="155" y="147"/>
                    <a:pt x="155" y="147"/>
                    <a:pt x="156" y="147"/>
                  </a:cubicBezTo>
                  <a:cubicBezTo>
                    <a:pt x="158" y="147"/>
                    <a:pt x="158" y="147"/>
                    <a:pt x="158" y="147"/>
                  </a:cubicBezTo>
                  <a:cubicBezTo>
                    <a:pt x="160" y="147"/>
                    <a:pt x="163" y="147"/>
                    <a:pt x="166" y="147"/>
                  </a:cubicBezTo>
                  <a:cubicBezTo>
                    <a:pt x="182" y="147"/>
                    <a:pt x="182" y="147"/>
                    <a:pt x="182" y="147"/>
                  </a:cubicBezTo>
                  <a:cubicBezTo>
                    <a:pt x="205" y="146"/>
                    <a:pt x="223" y="128"/>
                    <a:pt x="223" y="105"/>
                  </a:cubicBezTo>
                  <a:cubicBezTo>
                    <a:pt x="223" y="85"/>
                    <a:pt x="208" y="67"/>
                    <a:pt x="188" y="64"/>
                  </a:cubicBezTo>
                  <a:close/>
                </a:path>
              </a:pathLst>
            </a:custGeom>
            <a:solidFill>
              <a:srgbClr val="D2D2D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28" name="Freeform 27"/>
            <p:cNvSpPr>
              <a:spLocks/>
            </p:cNvSpPr>
            <p:nvPr/>
          </p:nvSpPr>
          <p:spPr bwMode="auto">
            <a:xfrm>
              <a:off x="9281988" y="5919991"/>
              <a:ext cx="1307027" cy="1105845"/>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rgbClr val="96969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29" name="Freeform 28"/>
            <p:cNvSpPr>
              <a:spLocks/>
            </p:cNvSpPr>
            <p:nvPr/>
          </p:nvSpPr>
          <p:spPr bwMode="auto">
            <a:xfrm>
              <a:off x="9971004" y="5919991"/>
              <a:ext cx="1307027" cy="1105845"/>
            </a:xfrm>
            <a:custGeom>
              <a:avLst/>
              <a:gdLst>
                <a:gd name="T0" fmla="*/ 449 w 994"/>
                <a:gd name="T1" fmla="*/ 141 h 841"/>
                <a:gd name="T2" fmla="*/ 449 w 994"/>
                <a:gd name="T3" fmla="*/ 0 h 841"/>
                <a:gd name="T4" fmla="*/ 340 w 994"/>
                <a:gd name="T5" fmla="*/ 0 h 841"/>
                <a:gd name="T6" fmla="*/ 340 w 994"/>
                <a:gd name="T7" fmla="*/ 141 h 841"/>
                <a:gd name="T8" fmla="*/ 302 w 994"/>
                <a:gd name="T9" fmla="*/ 141 h 841"/>
                <a:gd name="T10" fmla="*/ 302 w 994"/>
                <a:gd name="T11" fmla="*/ 0 h 841"/>
                <a:gd name="T12" fmla="*/ 194 w 994"/>
                <a:gd name="T13" fmla="*/ 0 h 841"/>
                <a:gd name="T14" fmla="*/ 194 w 994"/>
                <a:gd name="T15" fmla="*/ 141 h 841"/>
                <a:gd name="T16" fmla="*/ 0 w 994"/>
                <a:gd name="T17" fmla="*/ 141 h 841"/>
                <a:gd name="T18" fmla="*/ 0 w 994"/>
                <a:gd name="T19" fmla="*/ 177 h 841"/>
                <a:gd name="T20" fmla="*/ 45 w 994"/>
                <a:gd name="T21" fmla="*/ 177 h 841"/>
                <a:gd name="T22" fmla="*/ 45 w 994"/>
                <a:gd name="T23" fmla="*/ 841 h 841"/>
                <a:gd name="T24" fmla="*/ 952 w 994"/>
                <a:gd name="T25" fmla="*/ 841 h 841"/>
                <a:gd name="T26" fmla="*/ 952 w 994"/>
                <a:gd name="T27" fmla="*/ 177 h 841"/>
                <a:gd name="T28" fmla="*/ 994 w 994"/>
                <a:gd name="T29" fmla="*/ 177 h 841"/>
                <a:gd name="T30" fmla="*/ 994 w 994"/>
                <a:gd name="T31" fmla="*/ 141 h 841"/>
                <a:gd name="T32" fmla="*/ 449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9" y="141"/>
                  </a:moveTo>
                  <a:lnTo>
                    <a:pt x="449" y="0"/>
                  </a:lnTo>
                  <a:lnTo>
                    <a:pt x="340" y="0"/>
                  </a:lnTo>
                  <a:lnTo>
                    <a:pt x="340" y="141"/>
                  </a:lnTo>
                  <a:lnTo>
                    <a:pt x="302" y="141"/>
                  </a:lnTo>
                  <a:lnTo>
                    <a:pt x="302" y="0"/>
                  </a:lnTo>
                  <a:lnTo>
                    <a:pt x="194" y="0"/>
                  </a:lnTo>
                  <a:lnTo>
                    <a:pt x="194" y="141"/>
                  </a:lnTo>
                  <a:lnTo>
                    <a:pt x="0" y="141"/>
                  </a:lnTo>
                  <a:lnTo>
                    <a:pt x="0" y="177"/>
                  </a:lnTo>
                  <a:lnTo>
                    <a:pt x="45" y="177"/>
                  </a:lnTo>
                  <a:lnTo>
                    <a:pt x="45" y="841"/>
                  </a:lnTo>
                  <a:lnTo>
                    <a:pt x="952" y="841"/>
                  </a:lnTo>
                  <a:lnTo>
                    <a:pt x="952" y="177"/>
                  </a:lnTo>
                  <a:lnTo>
                    <a:pt x="994" y="177"/>
                  </a:lnTo>
                  <a:lnTo>
                    <a:pt x="994" y="141"/>
                  </a:lnTo>
                  <a:lnTo>
                    <a:pt x="449" y="141"/>
                  </a:lnTo>
                  <a:close/>
                </a:path>
              </a:pathLst>
            </a:custGeom>
            <a:solidFill>
              <a:srgbClr val="969696"/>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0" name="Rectangle 10"/>
            <p:cNvSpPr>
              <a:spLocks noChangeArrowheads="1"/>
            </p:cNvSpPr>
            <p:nvPr/>
          </p:nvSpPr>
          <p:spPr bwMode="auto">
            <a:xfrm>
              <a:off x="8443071" y="5530776"/>
              <a:ext cx="1192630" cy="1497690"/>
            </a:xfrm>
            <a:prstGeom prst="rect">
              <a:avLst/>
            </a:prstGeom>
            <a:solidFill>
              <a:srgbClr val="9B4F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1" name="Rectangle 11"/>
            <p:cNvSpPr>
              <a:spLocks noChangeArrowheads="1"/>
            </p:cNvSpPr>
            <p:nvPr/>
          </p:nvSpPr>
          <p:spPr bwMode="auto">
            <a:xfrm>
              <a:off x="8383899" y="5484753"/>
              <a:ext cx="1310973" cy="46022"/>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2" name="Rectangle 12"/>
            <p:cNvSpPr>
              <a:spLocks noChangeArrowheads="1"/>
            </p:cNvSpPr>
            <p:nvPr/>
          </p:nvSpPr>
          <p:spPr bwMode="auto">
            <a:xfrm>
              <a:off x="8554838" y="5667527"/>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3" name="Rectangle 13"/>
            <p:cNvSpPr>
              <a:spLocks noChangeArrowheads="1"/>
            </p:cNvSpPr>
            <p:nvPr/>
          </p:nvSpPr>
          <p:spPr bwMode="auto">
            <a:xfrm>
              <a:off x="8554838" y="5667527"/>
              <a:ext cx="155160" cy="7758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4" name="Rectangle 14"/>
            <p:cNvSpPr>
              <a:spLocks noChangeArrowheads="1"/>
            </p:cNvSpPr>
            <p:nvPr/>
          </p:nvSpPr>
          <p:spPr bwMode="auto">
            <a:xfrm>
              <a:off x="8824397" y="5667527"/>
              <a:ext cx="155160" cy="15516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5" name="Rectangle 15"/>
            <p:cNvSpPr>
              <a:spLocks noChangeArrowheads="1"/>
            </p:cNvSpPr>
            <p:nvPr/>
          </p:nvSpPr>
          <p:spPr bwMode="auto">
            <a:xfrm>
              <a:off x="9091324" y="5667527"/>
              <a:ext cx="156476"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6" name="Rectangle 16"/>
            <p:cNvSpPr>
              <a:spLocks noChangeArrowheads="1"/>
            </p:cNvSpPr>
            <p:nvPr/>
          </p:nvSpPr>
          <p:spPr bwMode="auto">
            <a:xfrm>
              <a:off x="8824397" y="6724721"/>
              <a:ext cx="155160" cy="303745"/>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7" name="Rectangle 17"/>
            <p:cNvSpPr>
              <a:spLocks noChangeArrowheads="1"/>
            </p:cNvSpPr>
            <p:nvPr/>
          </p:nvSpPr>
          <p:spPr bwMode="auto">
            <a:xfrm>
              <a:off x="9091324" y="6724721"/>
              <a:ext cx="156476" cy="303745"/>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8" name="Rectangle 18"/>
            <p:cNvSpPr>
              <a:spLocks noChangeArrowheads="1"/>
            </p:cNvSpPr>
            <p:nvPr/>
          </p:nvSpPr>
          <p:spPr bwMode="auto">
            <a:xfrm>
              <a:off x="9362197" y="5667527"/>
              <a:ext cx="155160" cy="15516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39" name="Rectangle 19"/>
            <p:cNvSpPr>
              <a:spLocks noChangeArrowheads="1"/>
            </p:cNvSpPr>
            <p:nvPr/>
          </p:nvSpPr>
          <p:spPr bwMode="auto">
            <a:xfrm>
              <a:off x="8554838" y="5934455"/>
              <a:ext cx="155160" cy="156475"/>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0" name="Rectangle 20"/>
            <p:cNvSpPr>
              <a:spLocks noChangeArrowheads="1"/>
            </p:cNvSpPr>
            <p:nvPr/>
          </p:nvSpPr>
          <p:spPr bwMode="auto">
            <a:xfrm>
              <a:off x="8824397" y="5934455"/>
              <a:ext cx="155160" cy="156475"/>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1" name="Rectangle 21"/>
            <p:cNvSpPr>
              <a:spLocks noChangeArrowheads="1"/>
            </p:cNvSpPr>
            <p:nvPr/>
          </p:nvSpPr>
          <p:spPr bwMode="auto">
            <a:xfrm>
              <a:off x="9091324" y="5934455"/>
              <a:ext cx="156476" cy="156475"/>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2" name="Rectangle 22"/>
            <p:cNvSpPr>
              <a:spLocks noChangeArrowheads="1"/>
            </p:cNvSpPr>
            <p:nvPr/>
          </p:nvSpPr>
          <p:spPr bwMode="auto">
            <a:xfrm>
              <a:off x="9362197" y="5934455"/>
              <a:ext cx="155160" cy="156475"/>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3" name="Rectangle 23"/>
            <p:cNvSpPr>
              <a:spLocks noChangeArrowheads="1"/>
            </p:cNvSpPr>
            <p:nvPr/>
          </p:nvSpPr>
          <p:spPr bwMode="auto">
            <a:xfrm>
              <a:off x="8554838" y="6205328"/>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4" name="Rectangle 24"/>
            <p:cNvSpPr>
              <a:spLocks noChangeArrowheads="1"/>
            </p:cNvSpPr>
            <p:nvPr/>
          </p:nvSpPr>
          <p:spPr bwMode="auto">
            <a:xfrm>
              <a:off x="8824397" y="6205328"/>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5" name="Rectangle 25"/>
            <p:cNvSpPr>
              <a:spLocks noChangeArrowheads="1"/>
            </p:cNvSpPr>
            <p:nvPr/>
          </p:nvSpPr>
          <p:spPr bwMode="auto">
            <a:xfrm>
              <a:off x="9091324" y="6205328"/>
              <a:ext cx="156476" cy="15516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6" name="Rectangle 26"/>
            <p:cNvSpPr>
              <a:spLocks noChangeArrowheads="1"/>
            </p:cNvSpPr>
            <p:nvPr/>
          </p:nvSpPr>
          <p:spPr bwMode="auto">
            <a:xfrm>
              <a:off x="9362197" y="6205328"/>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7" name="Rectangle 27"/>
            <p:cNvSpPr>
              <a:spLocks noChangeArrowheads="1"/>
            </p:cNvSpPr>
            <p:nvPr/>
          </p:nvSpPr>
          <p:spPr bwMode="auto">
            <a:xfrm>
              <a:off x="8554838" y="6472256"/>
              <a:ext cx="155160" cy="15516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8" name="Rectangle 28"/>
            <p:cNvSpPr>
              <a:spLocks noChangeArrowheads="1"/>
            </p:cNvSpPr>
            <p:nvPr/>
          </p:nvSpPr>
          <p:spPr bwMode="auto">
            <a:xfrm>
              <a:off x="8824397" y="6472256"/>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49" name="Rectangle 29"/>
            <p:cNvSpPr>
              <a:spLocks noChangeArrowheads="1"/>
            </p:cNvSpPr>
            <p:nvPr/>
          </p:nvSpPr>
          <p:spPr bwMode="auto">
            <a:xfrm>
              <a:off x="9091324" y="6472256"/>
              <a:ext cx="156476"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0" name="Rectangle 30"/>
            <p:cNvSpPr>
              <a:spLocks noChangeArrowheads="1"/>
            </p:cNvSpPr>
            <p:nvPr/>
          </p:nvSpPr>
          <p:spPr bwMode="auto">
            <a:xfrm>
              <a:off x="9362197" y="6472256"/>
              <a:ext cx="155160" cy="15516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1" name="Rectangle 31"/>
            <p:cNvSpPr>
              <a:spLocks noChangeArrowheads="1"/>
            </p:cNvSpPr>
            <p:nvPr/>
          </p:nvSpPr>
          <p:spPr bwMode="auto">
            <a:xfrm>
              <a:off x="8554838" y="6205328"/>
              <a:ext cx="155160" cy="7758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2" name="Rectangle 32"/>
            <p:cNvSpPr>
              <a:spLocks noChangeArrowheads="1"/>
            </p:cNvSpPr>
            <p:nvPr/>
          </p:nvSpPr>
          <p:spPr bwMode="auto">
            <a:xfrm>
              <a:off x="9362197" y="6205328"/>
              <a:ext cx="155160" cy="77580"/>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3" name="Rectangle 33"/>
            <p:cNvSpPr>
              <a:spLocks noChangeArrowheads="1"/>
            </p:cNvSpPr>
            <p:nvPr/>
          </p:nvSpPr>
          <p:spPr bwMode="auto">
            <a:xfrm>
              <a:off x="9362197" y="5934455"/>
              <a:ext cx="155160" cy="78895"/>
            </a:xfrm>
            <a:prstGeom prst="rect">
              <a:avLst/>
            </a:prstGeom>
            <a:solidFill>
              <a:srgbClr val="68217A"/>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4" name="Rectangle 34"/>
            <p:cNvSpPr>
              <a:spLocks noChangeArrowheads="1"/>
            </p:cNvSpPr>
            <p:nvPr/>
          </p:nvSpPr>
          <p:spPr bwMode="auto">
            <a:xfrm>
              <a:off x="6737623" y="6950886"/>
              <a:ext cx="1705448" cy="77580"/>
            </a:xfrm>
            <a:prstGeom prst="rect">
              <a:avLst/>
            </a:prstGeom>
            <a:solidFill>
              <a:srgbClr val="7FBA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5" name="Rectangle 35"/>
            <p:cNvSpPr>
              <a:spLocks noChangeArrowheads="1"/>
            </p:cNvSpPr>
            <p:nvPr/>
          </p:nvSpPr>
          <p:spPr bwMode="auto">
            <a:xfrm>
              <a:off x="7675159" y="6693163"/>
              <a:ext cx="68376" cy="257724"/>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6" name="Oval 36"/>
            <p:cNvSpPr>
              <a:spLocks noChangeArrowheads="1"/>
            </p:cNvSpPr>
            <p:nvPr/>
          </p:nvSpPr>
          <p:spPr bwMode="auto">
            <a:xfrm>
              <a:off x="7535778" y="6465681"/>
              <a:ext cx="341878" cy="341878"/>
            </a:xfrm>
            <a:prstGeom prst="ellipse">
              <a:avLst/>
            </a:prstGeom>
            <a:solidFill>
              <a:srgbClr val="7FBA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7" name="Oval 37"/>
            <p:cNvSpPr>
              <a:spLocks noChangeArrowheads="1"/>
            </p:cNvSpPr>
            <p:nvPr/>
          </p:nvSpPr>
          <p:spPr bwMode="auto">
            <a:xfrm>
              <a:off x="7581800" y="6289483"/>
              <a:ext cx="252464" cy="251149"/>
            </a:xfrm>
            <a:prstGeom prst="ellipse">
              <a:avLst/>
            </a:prstGeom>
            <a:solidFill>
              <a:srgbClr val="7FBA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8" name="Rectangle 38"/>
            <p:cNvSpPr>
              <a:spLocks noChangeArrowheads="1"/>
            </p:cNvSpPr>
            <p:nvPr/>
          </p:nvSpPr>
          <p:spPr bwMode="auto">
            <a:xfrm>
              <a:off x="8123545" y="6693163"/>
              <a:ext cx="67061" cy="257724"/>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59" name="Oval 39"/>
            <p:cNvSpPr>
              <a:spLocks noChangeArrowheads="1"/>
            </p:cNvSpPr>
            <p:nvPr/>
          </p:nvSpPr>
          <p:spPr bwMode="auto">
            <a:xfrm>
              <a:off x="7982850" y="6465681"/>
              <a:ext cx="344508" cy="341878"/>
            </a:xfrm>
            <a:prstGeom prst="ellipse">
              <a:avLst/>
            </a:prstGeom>
            <a:solidFill>
              <a:srgbClr val="7FBA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0" name="Oval 40"/>
            <p:cNvSpPr>
              <a:spLocks noChangeArrowheads="1"/>
            </p:cNvSpPr>
            <p:nvPr/>
          </p:nvSpPr>
          <p:spPr bwMode="auto">
            <a:xfrm>
              <a:off x="8030187" y="6289483"/>
              <a:ext cx="251150" cy="251149"/>
            </a:xfrm>
            <a:prstGeom prst="ellipse">
              <a:avLst/>
            </a:prstGeom>
            <a:solidFill>
              <a:srgbClr val="7FBA00"/>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1" name="Rectangle 41"/>
            <p:cNvSpPr>
              <a:spLocks noChangeArrowheads="1"/>
            </p:cNvSpPr>
            <p:nvPr/>
          </p:nvSpPr>
          <p:spPr bwMode="auto">
            <a:xfrm>
              <a:off x="8979557" y="5298035"/>
              <a:ext cx="460221" cy="186718"/>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2" name="Rectangle 42"/>
            <p:cNvSpPr>
              <a:spLocks noChangeArrowheads="1"/>
            </p:cNvSpPr>
            <p:nvPr/>
          </p:nvSpPr>
          <p:spPr bwMode="auto">
            <a:xfrm>
              <a:off x="11352982" y="6077781"/>
              <a:ext cx="1083492" cy="950685"/>
            </a:xfrm>
            <a:prstGeom prst="rect">
              <a:avLst/>
            </a:prstGeom>
            <a:solidFill>
              <a:schemeClr val="accent5"/>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3" name="Rectangle 43"/>
            <p:cNvSpPr>
              <a:spLocks noChangeArrowheads="1"/>
            </p:cNvSpPr>
            <p:nvPr/>
          </p:nvSpPr>
          <p:spPr bwMode="auto">
            <a:xfrm>
              <a:off x="11293811" y="6031759"/>
              <a:ext cx="1142663" cy="46022"/>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4" name="Rectangle 44"/>
            <p:cNvSpPr>
              <a:spLocks noChangeArrowheads="1"/>
            </p:cNvSpPr>
            <p:nvPr/>
          </p:nvSpPr>
          <p:spPr bwMode="auto">
            <a:xfrm>
              <a:off x="11735623" y="6724721"/>
              <a:ext cx="155160" cy="303745"/>
            </a:xfrm>
            <a:prstGeom prst="rect">
              <a:avLst/>
            </a:prstGeom>
            <a:solidFill>
              <a:schemeClr val="accent6"/>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5" name="Rectangle 45"/>
            <p:cNvSpPr>
              <a:spLocks noChangeArrowheads="1"/>
            </p:cNvSpPr>
            <p:nvPr/>
          </p:nvSpPr>
          <p:spPr bwMode="auto">
            <a:xfrm>
              <a:off x="12002551" y="6724721"/>
              <a:ext cx="155160" cy="303745"/>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6" name="Rectangle 46"/>
            <p:cNvSpPr>
              <a:spLocks noChangeArrowheads="1"/>
            </p:cNvSpPr>
            <p:nvPr/>
          </p:nvSpPr>
          <p:spPr bwMode="auto">
            <a:xfrm>
              <a:off x="11464750" y="6205328"/>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7" name="Rectangle 47"/>
            <p:cNvSpPr>
              <a:spLocks noChangeArrowheads="1"/>
            </p:cNvSpPr>
            <p:nvPr/>
          </p:nvSpPr>
          <p:spPr bwMode="auto">
            <a:xfrm>
              <a:off x="11735623" y="6205328"/>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8" name="Rectangle 48"/>
            <p:cNvSpPr>
              <a:spLocks noChangeArrowheads="1"/>
            </p:cNvSpPr>
            <p:nvPr/>
          </p:nvSpPr>
          <p:spPr bwMode="auto">
            <a:xfrm>
              <a:off x="12002551" y="6205328"/>
              <a:ext cx="155160" cy="155160"/>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69" name="Rectangle 49"/>
            <p:cNvSpPr>
              <a:spLocks noChangeArrowheads="1"/>
            </p:cNvSpPr>
            <p:nvPr/>
          </p:nvSpPr>
          <p:spPr bwMode="auto">
            <a:xfrm>
              <a:off x="12272109" y="6205328"/>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0" name="Rectangle 50"/>
            <p:cNvSpPr>
              <a:spLocks noChangeArrowheads="1"/>
            </p:cNvSpPr>
            <p:nvPr/>
          </p:nvSpPr>
          <p:spPr bwMode="auto">
            <a:xfrm>
              <a:off x="11464750" y="6472256"/>
              <a:ext cx="155160" cy="155160"/>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1" name="Rectangle 51"/>
            <p:cNvSpPr>
              <a:spLocks noChangeArrowheads="1"/>
            </p:cNvSpPr>
            <p:nvPr/>
          </p:nvSpPr>
          <p:spPr bwMode="auto">
            <a:xfrm>
              <a:off x="11735623" y="6472256"/>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2" name="Rectangle 52"/>
            <p:cNvSpPr>
              <a:spLocks noChangeArrowheads="1"/>
            </p:cNvSpPr>
            <p:nvPr/>
          </p:nvSpPr>
          <p:spPr bwMode="auto">
            <a:xfrm>
              <a:off x="12002551" y="6472256"/>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3" name="Rectangle 53"/>
            <p:cNvSpPr>
              <a:spLocks noChangeArrowheads="1"/>
            </p:cNvSpPr>
            <p:nvPr/>
          </p:nvSpPr>
          <p:spPr bwMode="auto">
            <a:xfrm>
              <a:off x="12272109" y="6472256"/>
              <a:ext cx="155160" cy="155160"/>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4" name="Rectangle 54"/>
            <p:cNvSpPr>
              <a:spLocks noChangeArrowheads="1"/>
            </p:cNvSpPr>
            <p:nvPr/>
          </p:nvSpPr>
          <p:spPr bwMode="auto">
            <a:xfrm>
              <a:off x="11464750" y="6205328"/>
              <a:ext cx="155160" cy="77580"/>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5" name="Rectangle 55"/>
            <p:cNvSpPr>
              <a:spLocks noChangeArrowheads="1"/>
            </p:cNvSpPr>
            <p:nvPr/>
          </p:nvSpPr>
          <p:spPr bwMode="auto">
            <a:xfrm>
              <a:off x="12272109" y="6205328"/>
              <a:ext cx="155160" cy="77580"/>
            </a:xfrm>
            <a:prstGeom prst="rect">
              <a:avLst/>
            </a:prstGeom>
            <a:solidFill>
              <a:srgbClr val="D52D1A"/>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6" name="Rectangle 56"/>
            <p:cNvSpPr>
              <a:spLocks noChangeArrowheads="1"/>
            </p:cNvSpPr>
            <p:nvPr/>
          </p:nvSpPr>
          <p:spPr bwMode="auto">
            <a:xfrm>
              <a:off x="11890783" y="5845041"/>
              <a:ext cx="458906" cy="186718"/>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7" name="Rectangle 57"/>
            <p:cNvSpPr>
              <a:spLocks noChangeArrowheads="1"/>
            </p:cNvSpPr>
            <p:nvPr/>
          </p:nvSpPr>
          <p:spPr bwMode="auto">
            <a:xfrm>
              <a:off x="9899999" y="4996919"/>
              <a:ext cx="1188685" cy="2031547"/>
            </a:xfrm>
            <a:prstGeom prst="rect">
              <a:avLst/>
            </a:prstGeom>
            <a:solidFill>
              <a:srgbClr val="0072C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8" name="Rectangle 58"/>
            <p:cNvSpPr>
              <a:spLocks noChangeArrowheads="1"/>
            </p:cNvSpPr>
            <p:nvPr/>
          </p:nvSpPr>
          <p:spPr bwMode="auto">
            <a:xfrm>
              <a:off x="9840827" y="4950897"/>
              <a:ext cx="1307027" cy="46022"/>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79" name="Rectangle 59"/>
            <p:cNvSpPr>
              <a:spLocks noChangeArrowheads="1"/>
            </p:cNvSpPr>
            <p:nvPr/>
          </p:nvSpPr>
          <p:spPr bwMode="auto">
            <a:xfrm>
              <a:off x="10011766" y="5667527"/>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0" name="Rectangle 60"/>
            <p:cNvSpPr>
              <a:spLocks noChangeArrowheads="1"/>
            </p:cNvSpPr>
            <p:nvPr/>
          </p:nvSpPr>
          <p:spPr bwMode="auto">
            <a:xfrm>
              <a:off x="10011766" y="5667527"/>
              <a:ext cx="155160" cy="7758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1" name="Rectangle 61"/>
            <p:cNvSpPr>
              <a:spLocks noChangeArrowheads="1"/>
            </p:cNvSpPr>
            <p:nvPr/>
          </p:nvSpPr>
          <p:spPr bwMode="auto">
            <a:xfrm>
              <a:off x="10278695" y="5667527"/>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2" name="Rectangle 62"/>
            <p:cNvSpPr>
              <a:spLocks noChangeArrowheads="1"/>
            </p:cNvSpPr>
            <p:nvPr/>
          </p:nvSpPr>
          <p:spPr bwMode="auto">
            <a:xfrm>
              <a:off x="10548252" y="5667527"/>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3" name="Rectangle 63"/>
            <p:cNvSpPr>
              <a:spLocks noChangeArrowheads="1"/>
            </p:cNvSpPr>
            <p:nvPr/>
          </p:nvSpPr>
          <p:spPr bwMode="auto">
            <a:xfrm>
              <a:off x="10278695" y="6724721"/>
              <a:ext cx="155160" cy="303745"/>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4" name="Rectangle 64"/>
            <p:cNvSpPr>
              <a:spLocks noChangeArrowheads="1"/>
            </p:cNvSpPr>
            <p:nvPr/>
          </p:nvSpPr>
          <p:spPr bwMode="auto">
            <a:xfrm>
              <a:off x="10548252" y="6724721"/>
              <a:ext cx="155160" cy="303745"/>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5" name="Rectangle 65"/>
            <p:cNvSpPr>
              <a:spLocks noChangeArrowheads="1"/>
            </p:cNvSpPr>
            <p:nvPr/>
          </p:nvSpPr>
          <p:spPr bwMode="auto">
            <a:xfrm>
              <a:off x="10815181" y="5667527"/>
              <a:ext cx="156476"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6" name="Rectangle 66"/>
            <p:cNvSpPr>
              <a:spLocks noChangeArrowheads="1"/>
            </p:cNvSpPr>
            <p:nvPr/>
          </p:nvSpPr>
          <p:spPr bwMode="auto">
            <a:xfrm>
              <a:off x="10011766" y="5934455"/>
              <a:ext cx="155160" cy="156475"/>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7" name="Rectangle 67"/>
            <p:cNvSpPr>
              <a:spLocks noChangeArrowheads="1"/>
            </p:cNvSpPr>
            <p:nvPr/>
          </p:nvSpPr>
          <p:spPr bwMode="auto">
            <a:xfrm>
              <a:off x="10278695" y="5934455"/>
              <a:ext cx="155160" cy="156475"/>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8" name="Rectangle 68"/>
            <p:cNvSpPr>
              <a:spLocks noChangeArrowheads="1"/>
            </p:cNvSpPr>
            <p:nvPr/>
          </p:nvSpPr>
          <p:spPr bwMode="auto">
            <a:xfrm>
              <a:off x="10548252" y="5934455"/>
              <a:ext cx="155160" cy="156475"/>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89" name="Rectangle 69"/>
            <p:cNvSpPr>
              <a:spLocks noChangeArrowheads="1"/>
            </p:cNvSpPr>
            <p:nvPr/>
          </p:nvSpPr>
          <p:spPr bwMode="auto">
            <a:xfrm>
              <a:off x="10815181" y="5934455"/>
              <a:ext cx="156476" cy="156475"/>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0" name="Rectangle 70"/>
            <p:cNvSpPr>
              <a:spLocks noChangeArrowheads="1"/>
            </p:cNvSpPr>
            <p:nvPr/>
          </p:nvSpPr>
          <p:spPr bwMode="auto">
            <a:xfrm>
              <a:off x="10011766" y="6205328"/>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1" name="Rectangle 71"/>
            <p:cNvSpPr>
              <a:spLocks noChangeArrowheads="1"/>
            </p:cNvSpPr>
            <p:nvPr/>
          </p:nvSpPr>
          <p:spPr bwMode="auto">
            <a:xfrm>
              <a:off x="10278695" y="6205328"/>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2" name="Rectangle 72"/>
            <p:cNvSpPr>
              <a:spLocks noChangeArrowheads="1"/>
            </p:cNvSpPr>
            <p:nvPr/>
          </p:nvSpPr>
          <p:spPr bwMode="auto">
            <a:xfrm>
              <a:off x="10548252" y="6205328"/>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3" name="Rectangle 73"/>
            <p:cNvSpPr>
              <a:spLocks noChangeArrowheads="1"/>
            </p:cNvSpPr>
            <p:nvPr/>
          </p:nvSpPr>
          <p:spPr bwMode="auto">
            <a:xfrm>
              <a:off x="10815181" y="6205328"/>
              <a:ext cx="156476"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4" name="Rectangle 74"/>
            <p:cNvSpPr>
              <a:spLocks noChangeArrowheads="1"/>
            </p:cNvSpPr>
            <p:nvPr/>
          </p:nvSpPr>
          <p:spPr bwMode="auto">
            <a:xfrm>
              <a:off x="10011766" y="6472256"/>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5" name="Rectangle 75"/>
            <p:cNvSpPr>
              <a:spLocks noChangeArrowheads="1"/>
            </p:cNvSpPr>
            <p:nvPr/>
          </p:nvSpPr>
          <p:spPr bwMode="auto">
            <a:xfrm>
              <a:off x="10278695" y="6472256"/>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6" name="Rectangle 76"/>
            <p:cNvSpPr>
              <a:spLocks noChangeArrowheads="1"/>
            </p:cNvSpPr>
            <p:nvPr/>
          </p:nvSpPr>
          <p:spPr bwMode="auto">
            <a:xfrm>
              <a:off x="10548252" y="6472256"/>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7" name="Rectangle 77"/>
            <p:cNvSpPr>
              <a:spLocks noChangeArrowheads="1"/>
            </p:cNvSpPr>
            <p:nvPr/>
          </p:nvSpPr>
          <p:spPr bwMode="auto">
            <a:xfrm>
              <a:off x="10815181" y="6472256"/>
              <a:ext cx="156476"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8" name="Rectangle 78"/>
            <p:cNvSpPr>
              <a:spLocks noChangeArrowheads="1"/>
            </p:cNvSpPr>
            <p:nvPr/>
          </p:nvSpPr>
          <p:spPr bwMode="auto">
            <a:xfrm>
              <a:off x="10011766" y="6205328"/>
              <a:ext cx="155160" cy="7758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99" name="Rectangle 79"/>
            <p:cNvSpPr>
              <a:spLocks noChangeArrowheads="1"/>
            </p:cNvSpPr>
            <p:nvPr/>
          </p:nvSpPr>
          <p:spPr bwMode="auto">
            <a:xfrm>
              <a:off x="10815181" y="6205328"/>
              <a:ext cx="156476" cy="7758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0" name="Rectangle 80"/>
            <p:cNvSpPr>
              <a:spLocks noChangeArrowheads="1"/>
            </p:cNvSpPr>
            <p:nvPr/>
          </p:nvSpPr>
          <p:spPr bwMode="auto">
            <a:xfrm>
              <a:off x="10815181" y="5934455"/>
              <a:ext cx="156476" cy="78895"/>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1" name="Rectangle 81"/>
            <p:cNvSpPr>
              <a:spLocks noChangeArrowheads="1"/>
            </p:cNvSpPr>
            <p:nvPr/>
          </p:nvSpPr>
          <p:spPr bwMode="auto">
            <a:xfrm>
              <a:off x="10011766" y="5127096"/>
              <a:ext cx="155160"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2" name="Rectangle 82"/>
            <p:cNvSpPr>
              <a:spLocks noChangeArrowheads="1"/>
            </p:cNvSpPr>
            <p:nvPr/>
          </p:nvSpPr>
          <p:spPr bwMode="auto">
            <a:xfrm>
              <a:off x="10011766" y="5127096"/>
              <a:ext cx="155160" cy="7758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3" name="Rectangle 83"/>
            <p:cNvSpPr>
              <a:spLocks noChangeArrowheads="1"/>
            </p:cNvSpPr>
            <p:nvPr/>
          </p:nvSpPr>
          <p:spPr bwMode="auto">
            <a:xfrm>
              <a:off x="10278695" y="5127096"/>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4" name="Rectangle 84"/>
            <p:cNvSpPr>
              <a:spLocks noChangeArrowheads="1"/>
            </p:cNvSpPr>
            <p:nvPr/>
          </p:nvSpPr>
          <p:spPr bwMode="auto">
            <a:xfrm>
              <a:off x="10548252" y="5127096"/>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5" name="Rectangle 85"/>
            <p:cNvSpPr>
              <a:spLocks noChangeArrowheads="1"/>
            </p:cNvSpPr>
            <p:nvPr/>
          </p:nvSpPr>
          <p:spPr bwMode="auto">
            <a:xfrm>
              <a:off x="10815181" y="5127096"/>
              <a:ext cx="156476"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6" name="Rectangle 86"/>
            <p:cNvSpPr>
              <a:spLocks noChangeArrowheads="1"/>
            </p:cNvSpPr>
            <p:nvPr/>
          </p:nvSpPr>
          <p:spPr bwMode="auto">
            <a:xfrm>
              <a:off x="10011766" y="5397969"/>
              <a:ext cx="155160" cy="155160"/>
            </a:xfrm>
            <a:prstGeom prst="rect">
              <a:avLst/>
            </a:prstGeom>
            <a:solidFill>
              <a:srgbClr val="D2D2D2"/>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7" name="Rectangle 87"/>
            <p:cNvSpPr>
              <a:spLocks noChangeArrowheads="1"/>
            </p:cNvSpPr>
            <p:nvPr/>
          </p:nvSpPr>
          <p:spPr bwMode="auto">
            <a:xfrm>
              <a:off x="10278695" y="5397969"/>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8" name="Rectangle 88"/>
            <p:cNvSpPr>
              <a:spLocks noChangeArrowheads="1"/>
            </p:cNvSpPr>
            <p:nvPr/>
          </p:nvSpPr>
          <p:spPr bwMode="auto">
            <a:xfrm>
              <a:off x="10548252" y="5397969"/>
              <a:ext cx="155160" cy="15516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09" name="Rectangle 89"/>
            <p:cNvSpPr>
              <a:spLocks noChangeArrowheads="1"/>
            </p:cNvSpPr>
            <p:nvPr/>
          </p:nvSpPr>
          <p:spPr bwMode="auto">
            <a:xfrm>
              <a:off x="10815181" y="5397969"/>
              <a:ext cx="156476" cy="155160"/>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0" name="Rectangle 90"/>
            <p:cNvSpPr>
              <a:spLocks noChangeArrowheads="1"/>
            </p:cNvSpPr>
            <p:nvPr/>
          </p:nvSpPr>
          <p:spPr bwMode="auto">
            <a:xfrm>
              <a:off x="10815181" y="5397969"/>
              <a:ext cx="156476" cy="77580"/>
            </a:xfrm>
            <a:prstGeom prst="rect">
              <a:avLst/>
            </a:prstGeom>
            <a:solidFill>
              <a:srgbClr val="00205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1" name="Rectangle 91"/>
            <p:cNvSpPr>
              <a:spLocks noChangeArrowheads="1"/>
            </p:cNvSpPr>
            <p:nvPr/>
          </p:nvSpPr>
          <p:spPr bwMode="auto">
            <a:xfrm>
              <a:off x="10094606" y="4764179"/>
              <a:ext cx="143326" cy="186718"/>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2" name="Rectangle 92"/>
            <p:cNvSpPr>
              <a:spLocks noChangeArrowheads="1"/>
            </p:cNvSpPr>
            <p:nvPr/>
          </p:nvSpPr>
          <p:spPr bwMode="auto">
            <a:xfrm>
              <a:off x="10285269" y="4764179"/>
              <a:ext cx="142011" cy="186718"/>
            </a:xfrm>
            <a:prstGeom prst="rect">
              <a:avLst/>
            </a:prstGeom>
            <a:solidFill>
              <a:srgbClr val="969696"/>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3" name="Rectangle 93"/>
            <p:cNvSpPr>
              <a:spLocks noChangeArrowheads="1"/>
            </p:cNvSpPr>
            <p:nvPr/>
          </p:nvSpPr>
          <p:spPr bwMode="auto">
            <a:xfrm>
              <a:off x="9542341" y="6950886"/>
              <a:ext cx="447072" cy="77580"/>
            </a:xfrm>
            <a:prstGeom prst="rect">
              <a:avLst/>
            </a:prstGeom>
            <a:solidFill>
              <a:srgbClr val="7FBA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4" name="Rectangle 94"/>
            <p:cNvSpPr>
              <a:spLocks noChangeArrowheads="1"/>
            </p:cNvSpPr>
            <p:nvPr/>
          </p:nvSpPr>
          <p:spPr bwMode="auto">
            <a:xfrm>
              <a:off x="10815181" y="6950886"/>
              <a:ext cx="649569" cy="77580"/>
            </a:xfrm>
            <a:prstGeom prst="rect">
              <a:avLst/>
            </a:prstGeom>
            <a:solidFill>
              <a:srgbClr val="7FBA00"/>
            </a:solidFill>
            <a:ln>
              <a:noFill/>
            </a:ln>
            <a:extLst>
              <a:ext uri="{91240B29-F687-4f45-9708-019B960494DF}">
                <a14:hiddenLine xmlns=""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5" name="Freeform 95"/>
            <p:cNvSpPr>
              <a:spLocks/>
            </p:cNvSpPr>
            <p:nvPr/>
          </p:nvSpPr>
          <p:spPr bwMode="auto">
            <a:xfrm>
              <a:off x="7615988" y="2764190"/>
              <a:ext cx="2286641" cy="1502950"/>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bg1">
                <a:lumMod val="95000"/>
                <a:alpha val="90000"/>
              </a:schemeClr>
            </a:solidFill>
            <a:ln>
              <a:noFill/>
            </a:ln>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6" name="Freeform 96"/>
            <p:cNvSpPr>
              <a:spLocks/>
            </p:cNvSpPr>
            <p:nvPr/>
          </p:nvSpPr>
          <p:spPr bwMode="auto">
            <a:xfrm>
              <a:off x="7581800" y="3763527"/>
              <a:ext cx="2786309" cy="2833646"/>
            </a:xfrm>
            <a:custGeom>
              <a:avLst/>
              <a:gdLst>
                <a:gd name="T0" fmla="*/ 891 w 897"/>
                <a:gd name="T1" fmla="*/ 900 h 912"/>
                <a:gd name="T2" fmla="*/ 709 w 897"/>
                <a:gd name="T3" fmla="*/ 653 h 912"/>
                <a:gd name="T4" fmla="*/ 631 w 897"/>
                <a:gd name="T5" fmla="*/ 50 h 912"/>
                <a:gd name="T6" fmla="*/ 642 w 897"/>
                <a:gd name="T7" fmla="*/ 49 h 912"/>
                <a:gd name="T8" fmla="*/ 757 w 897"/>
                <a:gd name="T9" fmla="*/ 6 h 912"/>
                <a:gd name="T10" fmla="*/ 751 w 897"/>
                <a:gd name="T11" fmla="*/ 0 h 912"/>
                <a:gd name="T12" fmla="*/ 745 w 897"/>
                <a:gd name="T13" fmla="*/ 6 h 912"/>
                <a:gd name="T14" fmla="*/ 641 w 897"/>
                <a:gd name="T15" fmla="*/ 37 h 912"/>
                <a:gd name="T16" fmla="*/ 378 w 897"/>
                <a:gd name="T17" fmla="*/ 52 h 912"/>
                <a:gd name="T18" fmla="*/ 116 w 897"/>
                <a:gd name="T19" fmla="*/ 37 h 912"/>
                <a:gd name="T20" fmla="*/ 12 w 897"/>
                <a:gd name="T21" fmla="*/ 6 h 912"/>
                <a:gd name="T22" fmla="*/ 6 w 897"/>
                <a:gd name="T23" fmla="*/ 0 h 912"/>
                <a:gd name="T24" fmla="*/ 0 w 897"/>
                <a:gd name="T25" fmla="*/ 6 h 912"/>
                <a:gd name="T26" fmla="*/ 114 w 897"/>
                <a:gd name="T27" fmla="*/ 49 h 912"/>
                <a:gd name="T28" fmla="*/ 378 w 897"/>
                <a:gd name="T29" fmla="*/ 64 h 912"/>
                <a:gd name="T30" fmla="*/ 619 w 897"/>
                <a:gd name="T31" fmla="*/ 52 h 912"/>
                <a:gd name="T32" fmla="*/ 697 w 897"/>
                <a:gd name="T33" fmla="*/ 657 h 912"/>
                <a:gd name="T34" fmla="*/ 891 w 897"/>
                <a:gd name="T35" fmla="*/ 912 h 912"/>
                <a:gd name="T36" fmla="*/ 897 w 897"/>
                <a:gd name="T37" fmla="*/ 906 h 912"/>
                <a:gd name="T38" fmla="*/ 891 w 897"/>
                <a:gd name="T39" fmla="*/ 900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97" h="912">
                  <a:moveTo>
                    <a:pt x="891" y="900"/>
                  </a:moveTo>
                  <a:cubicBezTo>
                    <a:pt x="823" y="900"/>
                    <a:pt x="757" y="810"/>
                    <a:pt x="709" y="653"/>
                  </a:cubicBezTo>
                  <a:cubicBezTo>
                    <a:pt x="659" y="493"/>
                    <a:pt x="631" y="278"/>
                    <a:pt x="631" y="50"/>
                  </a:cubicBezTo>
                  <a:cubicBezTo>
                    <a:pt x="635" y="50"/>
                    <a:pt x="639" y="49"/>
                    <a:pt x="642" y="49"/>
                  </a:cubicBezTo>
                  <a:cubicBezTo>
                    <a:pt x="757" y="33"/>
                    <a:pt x="757" y="12"/>
                    <a:pt x="757" y="6"/>
                  </a:cubicBezTo>
                  <a:cubicBezTo>
                    <a:pt x="757" y="2"/>
                    <a:pt x="754" y="0"/>
                    <a:pt x="751" y="0"/>
                  </a:cubicBezTo>
                  <a:cubicBezTo>
                    <a:pt x="747" y="0"/>
                    <a:pt x="745" y="2"/>
                    <a:pt x="745" y="6"/>
                  </a:cubicBezTo>
                  <a:cubicBezTo>
                    <a:pt x="745" y="6"/>
                    <a:pt x="743" y="23"/>
                    <a:pt x="641" y="37"/>
                  </a:cubicBezTo>
                  <a:cubicBezTo>
                    <a:pt x="571" y="47"/>
                    <a:pt x="478" y="52"/>
                    <a:pt x="378" y="52"/>
                  </a:cubicBezTo>
                  <a:cubicBezTo>
                    <a:pt x="279" y="52"/>
                    <a:pt x="186" y="47"/>
                    <a:pt x="116" y="37"/>
                  </a:cubicBezTo>
                  <a:cubicBezTo>
                    <a:pt x="13" y="23"/>
                    <a:pt x="12" y="6"/>
                    <a:pt x="12" y="6"/>
                  </a:cubicBezTo>
                  <a:cubicBezTo>
                    <a:pt x="12" y="2"/>
                    <a:pt x="10" y="0"/>
                    <a:pt x="6" y="0"/>
                  </a:cubicBezTo>
                  <a:cubicBezTo>
                    <a:pt x="3" y="0"/>
                    <a:pt x="0" y="2"/>
                    <a:pt x="0" y="6"/>
                  </a:cubicBezTo>
                  <a:cubicBezTo>
                    <a:pt x="0" y="12"/>
                    <a:pt x="0" y="33"/>
                    <a:pt x="114" y="49"/>
                  </a:cubicBezTo>
                  <a:cubicBezTo>
                    <a:pt x="185" y="59"/>
                    <a:pt x="279" y="64"/>
                    <a:pt x="378" y="64"/>
                  </a:cubicBezTo>
                  <a:cubicBezTo>
                    <a:pt x="468" y="64"/>
                    <a:pt x="552" y="60"/>
                    <a:pt x="619" y="52"/>
                  </a:cubicBezTo>
                  <a:cubicBezTo>
                    <a:pt x="619" y="281"/>
                    <a:pt x="647" y="495"/>
                    <a:pt x="697" y="657"/>
                  </a:cubicBezTo>
                  <a:cubicBezTo>
                    <a:pt x="748" y="821"/>
                    <a:pt x="817" y="912"/>
                    <a:pt x="891" y="912"/>
                  </a:cubicBezTo>
                  <a:cubicBezTo>
                    <a:pt x="894" y="912"/>
                    <a:pt x="897" y="909"/>
                    <a:pt x="897" y="906"/>
                  </a:cubicBezTo>
                  <a:cubicBezTo>
                    <a:pt x="897" y="902"/>
                    <a:pt x="894" y="900"/>
                    <a:pt x="891" y="900"/>
                  </a:cubicBezTo>
                  <a:close/>
                </a:path>
              </a:pathLst>
            </a:custGeom>
            <a:solidFill>
              <a:srgbClr val="D2D2D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7" name="Freeform 97"/>
            <p:cNvSpPr>
              <a:spLocks/>
            </p:cNvSpPr>
            <p:nvPr/>
          </p:nvSpPr>
          <p:spPr bwMode="auto">
            <a:xfrm>
              <a:off x="10032805" y="2735262"/>
              <a:ext cx="1488486" cy="978298"/>
            </a:xfrm>
            <a:custGeom>
              <a:avLst/>
              <a:gdLst>
                <a:gd name="T0" fmla="*/ 403 w 479"/>
                <a:gd name="T1" fmla="*/ 138 h 315"/>
                <a:gd name="T2" fmla="*/ 403 w 479"/>
                <a:gd name="T3" fmla="*/ 132 h 315"/>
                <a:gd name="T4" fmla="*/ 271 w 479"/>
                <a:gd name="T5" fmla="*/ 0 h 315"/>
                <a:gd name="T6" fmla="*/ 161 w 479"/>
                <a:gd name="T7" fmla="*/ 59 h 315"/>
                <a:gd name="T8" fmla="*/ 125 w 479"/>
                <a:gd name="T9" fmla="*/ 50 h 315"/>
                <a:gd name="T10" fmla="*/ 82 w 479"/>
                <a:gd name="T11" fmla="*/ 62 h 315"/>
                <a:gd name="T12" fmla="*/ 48 w 479"/>
                <a:gd name="T13" fmla="*/ 124 h 315"/>
                <a:gd name="T14" fmla="*/ 0 w 479"/>
                <a:gd name="T15" fmla="*/ 211 h 315"/>
                <a:gd name="T16" fmla="*/ 93 w 479"/>
                <a:gd name="T17" fmla="*/ 315 h 315"/>
                <a:gd name="T18" fmla="*/ 104 w 479"/>
                <a:gd name="T19" fmla="*/ 315 h 315"/>
                <a:gd name="T20" fmla="*/ 115 w 479"/>
                <a:gd name="T21" fmla="*/ 315 h 315"/>
                <a:gd name="T22" fmla="*/ 330 w 479"/>
                <a:gd name="T23" fmla="*/ 315 h 315"/>
                <a:gd name="T24" fmla="*/ 335 w 479"/>
                <a:gd name="T25" fmla="*/ 315 h 315"/>
                <a:gd name="T26" fmla="*/ 340 w 479"/>
                <a:gd name="T27" fmla="*/ 315 h 315"/>
                <a:gd name="T28" fmla="*/ 356 w 479"/>
                <a:gd name="T29" fmla="*/ 315 h 315"/>
                <a:gd name="T30" fmla="*/ 390 w 479"/>
                <a:gd name="T31" fmla="*/ 315 h 315"/>
                <a:gd name="T32" fmla="*/ 479 w 479"/>
                <a:gd name="T33" fmla="*/ 226 h 315"/>
                <a:gd name="T34" fmla="*/ 403 w 479"/>
                <a:gd name="T35" fmla="*/ 138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9" h="315">
                  <a:moveTo>
                    <a:pt x="403" y="138"/>
                  </a:moveTo>
                  <a:cubicBezTo>
                    <a:pt x="403" y="137"/>
                    <a:pt x="403" y="134"/>
                    <a:pt x="403" y="132"/>
                  </a:cubicBezTo>
                  <a:cubicBezTo>
                    <a:pt x="403" y="59"/>
                    <a:pt x="344" y="0"/>
                    <a:pt x="271" y="0"/>
                  </a:cubicBezTo>
                  <a:cubicBezTo>
                    <a:pt x="225" y="0"/>
                    <a:pt x="184" y="24"/>
                    <a:pt x="161" y="59"/>
                  </a:cubicBezTo>
                  <a:cubicBezTo>
                    <a:pt x="150" y="53"/>
                    <a:pt x="138" y="50"/>
                    <a:pt x="125" y="50"/>
                  </a:cubicBezTo>
                  <a:cubicBezTo>
                    <a:pt x="109" y="50"/>
                    <a:pt x="94" y="54"/>
                    <a:pt x="82" y="62"/>
                  </a:cubicBezTo>
                  <a:cubicBezTo>
                    <a:pt x="62" y="76"/>
                    <a:pt x="48" y="99"/>
                    <a:pt x="48" y="124"/>
                  </a:cubicBezTo>
                  <a:cubicBezTo>
                    <a:pt x="20" y="143"/>
                    <a:pt x="0" y="175"/>
                    <a:pt x="0" y="211"/>
                  </a:cubicBezTo>
                  <a:cubicBezTo>
                    <a:pt x="0" y="265"/>
                    <a:pt x="41" y="309"/>
                    <a:pt x="93" y="315"/>
                  </a:cubicBezTo>
                  <a:cubicBezTo>
                    <a:pt x="96" y="315"/>
                    <a:pt x="101" y="315"/>
                    <a:pt x="104" y="315"/>
                  </a:cubicBezTo>
                  <a:cubicBezTo>
                    <a:pt x="108" y="315"/>
                    <a:pt x="111" y="315"/>
                    <a:pt x="115" y="315"/>
                  </a:cubicBezTo>
                  <a:cubicBezTo>
                    <a:pt x="163" y="315"/>
                    <a:pt x="277" y="315"/>
                    <a:pt x="330" y="315"/>
                  </a:cubicBezTo>
                  <a:cubicBezTo>
                    <a:pt x="332" y="315"/>
                    <a:pt x="333" y="315"/>
                    <a:pt x="335" y="315"/>
                  </a:cubicBezTo>
                  <a:cubicBezTo>
                    <a:pt x="340" y="315"/>
                    <a:pt x="340" y="315"/>
                    <a:pt x="340" y="315"/>
                  </a:cubicBezTo>
                  <a:cubicBezTo>
                    <a:pt x="343" y="315"/>
                    <a:pt x="351" y="315"/>
                    <a:pt x="356" y="315"/>
                  </a:cubicBezTo>
                  <a:cubicBezTo>
                    <a:pt x="390" y="315"/>
                    <a:pt x="390" y="315"/>
                    <a:pt x="390" y="315"/>
                  </a:cubicBezTo>
                  <a:cubicBezTo>
                    <a:pt x="440" y="314"/>
                    <a:pt x="479" y="275"/>
                    <a:pt x="479" y="226"/>
                  </a:cubicBezTo>
                  <a:cubicBezTo>
                    <a:pt x="479" y="182"/>
                    <a:pt x="446" y="145"/>
                    <a:pt x="403" y="138"/>
                  </a:cubicBezTo>
                  <a:close/>
                </a:path>
              </a:pathLst>
            </a:custGeom>
            <a:solidFill>
              <a:schemeClr val="bg1">
                <a:lumMod val="95000"/>
              </a:schemeClr>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sp>
          <p:nvSpPr>
            <p:cNvPr id="118" name="Freeform 98"/>
            <p:cNvSpPr>
              <a:spLocks/>
            </p:cNvSpPr>
            <p:nvPr/>
          </p:nvSpPr>
          <p:spPr bwMode="auto">
            <a:xfrm>
              <a:off x="10002562" y="3391405"/>
              <a:ext cx="1548972" cy="3205768"/>
            </a:xfrm>
            <a:custGeom>
              <a:avLst/>
              <a:gdLst>
                <a:gd name="T0" fmla="*/ 493 w 499"/>
                <a:gd name="T1" fmla="*/ 1020 h 1032"/>
                <a:gd name="T2" fmla="*/ 266 w 499"/>
                <a:gd name="T3" fmla="*/ 735 h 1032"/>
                <a:gd name="T4" fmla="*/ 171 w 499"/>
                <a:gd name="T5" fmla="*/ 44 h 1032"/>
                <a:gd name="T6" fmla="*/ 250 w 499"/>
                <a:gd name="T7" fmla="*/ 46 h 1032"/>
                <a:gd name="T8" fmla="*/ 499 w 499"/>
                <a:gd name="T9" fmla="*/ 6 h 1032"/>
                <a:gd name="T10" fmla="*/ 493 w 499"/>
                <a:gd name="T11" fmla="*/ 0 h 1032"/>
                <a:gd name="T12" fmla="*/ 487 w 499"/>
                <a:gd name="T13" fmla="*/ 5 h 1032"/>
                <a:gd name="T14" fmla="*/ 250 w 499"/>
                <a:gd name="T15" fmla="*/ 34 h 1032"/>
                <a:gd name="T16" fmla="*/ 12 w 499"/>
                <a:gd name="T17" fmla="*/ 6 h 1032"/>
                <a:gd name="T18" fmla="*/ 6 w 499"/>
                <a:gd name="T19" fmla="*/ 0 h 1032"/>
                <a:gd name="T20" fmla="*/ 0 w 499"/>
                <a:gd name="T21" fmla="*/ 6 h 1032"/>
                <a:gd name="T22" fmla="*/ 159 w 499"/>
                <a:gd name="T23" fmla="*/ 43 h 1032"/>
                <a:gd name="T24" fmla="*/ 255 w 499"/>
                <a:gd name="T25" fmla="*/ 739 h 1032"/>
                <a:gd name="T26" fmla="*/ 493 w 499"/>
                <a:gd name="T27" fmla="*/ 1032 h 1032"/>
                <a:gd name="T28" fmla="*/ 499 w 499"/>
                <a:gd name="T29" fmla="*/ 1026 h 1032"/>
                <a:gd name="T30" fmla="*/ 493 w 499"/>
                <a:gd name="T31" fmla="*/ 1020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99" h="1032">
                  <a:moveTo>
                    <a:pt x="493" y="1020"/>
                  </a:moveTo>
                  <a:cubicBezTo>
                    <a:pt x="408" y="1020"/>
                    <a:pt x="327" y="919"/>
                    <a:pt x="266" y="735"/>
                  </a:cubicBezTo>
                  <a:cubicBezTo>
                    <a:pt x="205" y="551"/>
                    <a:pt x="171" y="305"/>
                    <a:pt x="171" y="44"/>
                  </a:cubicBezTo>
                  <a:cubicBezTo>
                    <a:pt x="212" y="46"/>
                    <a:pt x="246" y="46"/>
                    <a:pt x="250" y="46"/>
                  </a:cubicBezTo>
                  <a:cubicBezTo>
                    <a:pt x="260" y="46"/>
                    <a:pt x="499" y="46"/>
                    <a:pt x="499" y="6"/>
                  </a:cubicBezTo>
                  <a:cubicBezTo>
                    <a:pt x="499" y="2"/>
                    <a:pt x="496" y="0"/>
                    <a:pt x="493" y="0"/>
                  </a:cubicBezTo>
                  <a:cubicBezTo>
                    <a:pt x="490" y="0"/>
                    <a:pt x="487" y="2"/>
                    <a:pt x="487" y="5"/>
                  </a:cubicBezTo>
                  <a:cubicBezTo>
                    <a:pt x="483" y="16"/>
                    <a:pt x="400" y="34"/>
                    <a:pt x="250" y="34"/>
                  </a:cubicBezTo>
                  <a:cubicBezTo>
                    <a:pt x="99" y="34"/>
                    <a:pt x="16" y="16"/>
                    <a:pt x="12" y="6"/>
                  </a:cubicBezTo>
                  <a:cubicBezTo>
                    <a:pt x="12" y="2"/>
                    <a:pt x="10" y="0"/>
                    <a:pt x="6" y="0"/>
                  </a:cubicBezTo>
                  <a:cubicBezTo>
                    <a:pt x="3" y="0"/>
                    <a:pt x="0" y="2"/>
                    <a:pt x="0" y="6"/>
                  </a:cubicBezTo>
                  <a:cubicBezTo>
                    <a:pt x="0" y="30"/>
                    <a:pt x="87" y="40"/>
                    <a:pt x="159" y="43"/>
                  </a:cubicBezTo>
                  <a:cubicBezTo>
                    <a:pt x="159" y="306"/>
                    <a:pt x="193" y="553"/>
                    <a:pt x="255" y="739"/>
                  </a:cubicBezTo>
                  <a:cubicBezTo>
                    <a:pt x="318" y="928"/>
                    <a:pt x="402" y="1032"/>
                    <a:pt x="493" y="1032"/>
                  </a:cubicBezTo>
                  <a:cubicBezTo>
                    <a:pt x="496" y="1032"/>
                    <a:pt x="499" y="1029"/>
                    <a:pt x="499" y="1026"/>
                  </a:cubicBezTo>
                  <a:cubicBezTo>
                    <a:pt x="499" y="1022"/>
                    <a:pt x="496" y="1020"/>
                    <a:pt x="493" y="1020"/>
                  </a:cubicBezTo>
                  <a:close/>
                </a:path>
              </a:pathLst>
            </a:custGeom>
            <a:solidFill>
              <a:srgbClr val="D2D2D2"/>
            </a:solidFill>
            <a:ln>
              <a:noFill/>
            </a:ln>
            <a:extLst>
              <a:ext uri="{91240B29-F687-4f45-9708-019B960494DF}">
                <a14:hiddenLine xmlns=""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1958">
                <a:defRPr/>
              </a:pPr>
              <a:endParaRPr lang="en-US" sz="1836">
                <a:solidFill>
                  <a:srgbClr val="404040"/>
                </a:solidFill>
              </a:endParaRPr>
            </a:p>
          </p:txBody>
        </p:sp>
      </p:grpSp>
      <p:pic>
        <p:nvPicPr>
          <p:cNvPr id="121" name="Picture 120" descr="people.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39427" y="2158360"/>
            <a:ext cx="1103217" cy="852486"/>
          </a:xfrm>
          <a:prstGeom prst="rect">
            <a:avLst/>
          </a:prstGeom>
        </p:spPr>
      </p:pic>
    </p:spTree>
    <p:extLst>
      <p:ext uri="{BB962C8B-B14F-4D97-AF65-F5344CB8AC3E}">
        <p14:creationId xmlns:p14="http://schemas.microsoft.com/office/powerpoint/2010/main" val="1295835898"/>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9623081" y="1554163"/>
            <a:ext cx="2360711" cy="1375781"/>
          </a:xfrm>
          <a:prstGeom prst="rect">
            <a:avLst/>
          </a:prstGeom>
          <a:solidFill>
            <a:srgbClr val="EEEEE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Title 5"/>
          <p:cNvSpPr>
            <a:spLocks noGrp="1"/>
          </p:cNvSpPr>
          <p:nvPr>
            <p:ph type="title"/>
          </p:nvPr>
        </p:nvSpPr>
        <p:spPr/>
        <p:txBody>
          <a:bodyPr/>
          <a:lstStyle/>
          <a:p>
            <a:r>
              <a:rPr lang="en-US" dirty="0" smtClean="0"/>
              <a:t>Strong Customer &amp; Industry Momentum</a:t>
            </a:r>
            <a:endParaRPr lang="en-US" dirty="0"/>
          </a:p>
        </p:txBody>
      </p:sp>
      <p:grpSp>
        <p:nvGrpSpPr>
          <p:cNvPr id="2" name="Group 1"/>
          <p:cNvGrpSpPr/>
          <p:nvPr/>
        </p:nvGrpSpPr>
        <p:grpSpPr>
          <a:xfrm>
            <a:off x="1189038" y="3079105"/>
            <a:ext cx="10058399" cy="3618557"/>
            <a:chOff x="1232697" y="3290795"/>
            <a:chExt cx="9870600" cy="3349156"/>
          </a:xfrm>
        </p:grpSpPr>
        <p:sp>
          <p:nvSpPr>
            <p:cNvPr id="4" name="TextBox 3"/>
            <p:cNvSpPr txBox="1"/>
            <p:nvPr/>
          </p:nvSpPr>
          <p:spPr>
            <a:xfrm>
              <a:off x="1232697" y="3290795"/>
              <a:ext cx="3188056" cy="1620369"/>
            </a:xfrm>
            <a:prstGeom prst="rect">
              <a:avLst/>
            </a:prstGeom>
            <a:solidFill>
              <a:schemeClr val="tx2"/>
            </a:solidFill>
            <a:ln>
              <a:noFill/>
            </a:ln>
          </p:spPr>
          <p:txBody>
            <a:bodyPr vert="horz" wrap="square" lIns="93247" tIns="93247" rIns="93247" bIns="93247" rtlCol="0" anchor="ctr">
              <a:noAutofit/>
            </a:bodyPr>
            <a:lstStyle/>
            <a:p>
              <a:pPr algn="ctr" defTabSz="932418">
                <a:defRPr/>
              </a:pPr>
              <a:r>
                <a:rPr lang="en-US" sz="4000" kern="0" dirty="0">
                  <a:solidFill>
                    <a:prstClr val="white"/>
                  </a:solidFill>
                  <a:latin typeface="+mj-lt"/>
                </a:rPr>
                <a:t>44 ZBs </a:t>
              </a:r>
            </a:p>
            <a:p>
              <a:pPr algn="ctr" defTabSz="932418">
                <a:lnSpc>
                  <a:spcPct val="90000"/>
                </a:lnSpc>
                <a:spcAft>
                  <a:spcPts val="588"/>
                </a:spcAft>
                <a:defRPr/>
              </a:pPr>
              <a:r>
                <a:rPr lang="en-US" sz="1200" b="1" kern="0" dirty="0">
                  <a:solidFill>
                    <a:prstClr val="white"/>
                  </a:solidFill>
                </a:rPr>
                <a:t>&gt;50% Digital Data in </a:t>
              </a:r>
              <a:r>
                <a:rPr lang="en-US" sz="1200" b="1" kern="0" dirty="0" smtClean="0">
                  <a:solidFill>
                    <a:prstClr val="white"/>
                  </a:solidFill>
                </a:rPr>
                <a:t/>
              </a:r>
              <a:br>
                <a:rPr lang="en-US" sz="1200" b="1" kern="0" dirty="0" smtClean="0">
                  <a:solidFill>
                    <a:prstClr val="white"/>
                  </a:solidFill>
                </a:rPr>
              </a:br>
              <a:r>
                <a:rPr lang="en-US" sz="1200" b="1" kern="0" dirty="0" smtClean="0">
                  <a:solidFill>
                    <a:prstClr val="white"/>
                  </a:solidFill>
                </a:rPr>
                <a:t>Cloud </a:t>
              </a:r>
              <a:r>
                <a:rPr lang="en-US" sz="1200" b="1" kern="0" dirty="0">
                  <a:solidFill>
                    <a:prstClr val="white"/>
                  </a:solidFill>
                </a:rPr>
                <a:t>by 2020</a:t>
              </a:r>
            </a:p>
            <a:p>
              <a:pPr algn="ctr" defTabSz="914192">
                <a:lnSpc>
                  <a:spcPct val="90000"/>
                </a:lnSpc>
                <a:spcAft>
                  <a:spcPts val="588"/>
                </a:spcAft>
                <a:defRPr/>
              </a:pPr>
              <a:r>
                <a:rPr lang="en-US" sz="900" b="1" i="1" dirty="0" smtClean="0">
                  <a:solidFill>
                    <a:schemeClr val="bg1"/>
                  </a:solidFill>
                  <a:latin typeface="Segoe UI" pitchFamily="34" charset="0"/>
                  <a:ea typeface="Segoe UI" pitchFamily="34" charset="0"/>
                  <a:cs typeface="Segoe UI Semilight" panose="020B0402040204020203" pitchFamily="34" charset="0"/>
                </a:rPr>
                <a:t>(</a:t>
              </a:r>
              <a:r>
                <a:rPr lang="en-US" sz="900" b="1" i="1" dirty="0">
                  <a:solidFill>
                    <a:schemeClr val="bg1"/>
                  </a:solidFill>
                  <a:latin typeface="Segoe UI" pitchFamily="34" charset="0"/>
                  <a:ea typeface="Segoe UI" pitchFamily="34" charset="0"/>
                  <a:cs typeface="Segoe UI Semilight" panose="020B0402040204020203" pitchFamily="34" charset="0"/>
                </a:rPr>
                <a:t>IDC)</a:t>
              </a:r>
            </a:p>
          </p:txBody>
        </p:sp>
        <p:sp>
          <p:nvSpPr>
            <p:cNvPr id="5" name="TextBox 4"/>
            <p:cNvSpPr txBox="1"/>
            <p:nvPr/>
          </p:nvSpPr>
          <p:spPr>
            <a:xfrm>
              <a:off x="4573970" y="3290795"/>
              <a:ext cx="3188056" cy="1620369"/>
            </a:xfrm>
            <a:prstGeom prst="rect">
              <a:avLst/>
            </a:prstGeom>
            <a:solidFill>
              <a:schemeClr val="accent1"/>
            </a:solidFill>
            <a:ln>
              <a:noFill/>
            </a:ln>
          </p:spPr>
          <p:txBody>
            <a:bodyPr vert="horz" wrap="square" lIns="93247" tIns="93247" rIns="93247" bIns="93247" rtlCol="0" anchor="ctr">
              <a:noAutofit/>
            </a:bodyPr>
            <a:lstStyle>
              <a:defPPr>
                <a:defRPr lang="en-US"/>
              </a:defPPr>
              <a:lvl1pPr algn="ctr">
                <a:defRPr sz="1500">
                  <a:solidFill>
                    <a:schemeClr val="bg1"/>
                  </a:solidFill>
                  <a:latin typeface="Segoe UI" pitchFamily="34" charset="0"/>
                  <a:ea typeface="Segoe UI" pitchFamily="34" charset="0"/>
                  <a:cs typeface="Segoe UI" pitchFamily="34" charset="0"/>
                </a:defRPr>
              </a:lvl1pPr>
            </a:lstStyle>
            <a:p>
              <a:pPr defTabSz="932418">
                <a:lnSpc>
                  <a:spcPct val="90000"/>
                </a:lnSpc>
                <a:spcAft>
                  <a:spcPts val="588"/>
                </a:spcAft>
                <a:defRPr/>
              </a:pPr>
              <a:r>
                <a:rPr lang="en-US" sz="4000" kern="0" dirty="0">
                  <a:solidFill>
                    <a:prstClr val="white"/>
                  </a:solidFill>
                  <a:latin typeface="+mj-lt"/>
                  <a:ea typeface="+mn-ea"/>
                  <a:cs typeface="+mn-cs"/>
                </a:rPr>
                <a:t>&gt;80%</a:t>
              </a:r>
            </a:p>
            <a:p>
              <a:pPr defTabSz="932418">
                <a:lnSpc>
                  <a:spcPct val="90000"/>
                </a:lnSpc>
                <a:spcAft>
                  <a:spcPts val="588"/>
                </a:spcAft>
                <a:defRPr/>
              </a:pPr>
              <a:r>
                <a:rPr lang="en-US" sz="1200" b="1" kern="0" dirty="0">
                  <a:solidFill>
                    <a:prstClr val="white"/>
                  </a:solidFill>
                  <a:latin typeface="+mn-lt"/>
                  <a:ea typeface="+mn-ea"/>
                  <a:cs typeface="+mn-cs"/>
                </a:rPr>
                <a:t>Of Fortune 500 Companies </a:t>
              </a:r>
              <a:r>
                <a:rPr lang="en-US" sz="1200" b="1" kern="0" dirty="0" smtClean="0">
                  <a:solidFill>
                    <a:prstClr val="white"/>
                  </a:solidFill>
                  <a:latin typeface="+mn-lt"/>
                  <a:ea typeface="+mn-ea"/>
                  <a:cs typeface="+mn-cs"/>
                </a:rPr>
                <a:t/>
              </a:r>
              <a:br>
                <a:rPr lang="en-US" sz="1200" b="1" kern="0" dirty="0" smtClean="0">
                  <a:solidFill>
                    <a:prstClr val="white"/>
                  </a:solidFill>
                  <a:latin typeface="+mn-lt"/>
                  <a:ea typeface="+mn-ea"/>
                  <a:cs typeface="+mn-cs"/>
                </a:rPr>
              </a:br>
              <a:r>
                <a:rPr lang="en-US" sz="1200" b="1" kern="0" dirty="0" smtClean="0">
                  <a:solidFill>
                    <a:prstClr val="white"/>
                  </a:solidFill>
                  <a:latin typeface="+mn-lt"/>
                  <a:ea typeface="+mn-ea"/>
                  <a:cs typeface="+mn-cs"/>
                </a:rPr>
                <a:t>use </a:t>
              </a:r>
              <a:r>
                <a:rPr lang="en-US" sz="1200" b="1" kern="0" dirty="0">
                  <a:solidFill>
                    <a:prstClr val="white"/>
                  </a:solidFill>
                  <a:latin typeface="+mn-lt"/>
                  <a:ea typeface="+mn-ea"/>
                  <a:cs typeface="+mn-cs"/>
                </a:rPr>
                <a:t>Microsoft Cloud</a:t>
              </a:r>
            </a:p>
          </p:txBody>
        </p:sp>
        <p:sp>
          <p:nvSpPr>
            <p:cNvPr id="8" name="TextBox 7"/>
            <p:cNvSpPr txBox="1"/>
            <p:nvPr/>
          </p:nvSpPr>
          <p:spPr>
            <a:xfrm>
              <a:off x="7915241" y="3290797"/>
              <a:ext cx="3188056" cy="1620369"/>
            </a:xfrm>
            <a:prstGeom prst="rect">
              <a:avLst/>
            </a:prstGeom>
            <a:solidFill>
              <a:schemeClr val="accent2"/>
            </a:solidFill>
            <a:ln>
              <a:noFill/>
            </a:ln>
          </p:spPr>
          <p:txBody>
            <a:bodyPr vert="horz" wrap="square" lIns="93247" tIns="93247" rIns="93247" bIns="93247" rtlCol="0" anchor="ctr">
              <a:noAutofit/>
            </a:bodyPr>
            <a:lstStyle>
              <a:defPPr>
                <a:defRPr lang="en-US"/>
              </a:defPPr>
              <a:lvl1pPr algn="ctr">
                <a:defRPr sz="1500">
                  <a:solidFill>
                    <a:schemeClr val="bg1"/>
                  </a:solidFill>
                  <a:latin typeface="Segoe UI" pitchFamily="34" charset="0"/>
                  <a:ea typeface="Segoe UI" pitchFamily="34" charset="0"/>
                  <a:cs typeface="Segoe UI" pitchFamily="34" charset="0"/>
                </a:defRPr>
              </a:lvl1pPr>
            </a:lstStyle>
            <a:p>
              <a:pPr defTabSz="932418">
                <a:lnSpc>
                  <a:spcPct val="90000"/>
                </a:lnSpc>
                <a:spcAft>
                  <a:spcPts val="588"/>
                </a:spcAft>
                <a:defRPr/>
              </a:pPr>
              <a:r>
                <a:rPr lang="en-US" sz="4000" kern="0" dirty="0">
                  <a:solidFill>
                    <a:prstClr val="white"/>
                  </a:solidFill>
                  <a:latin typeface="+mj-lt"/>
                  <a:ea typeface="+mn-ea"/>
                  <a:cs typeface="+mn-cs"/>
                </a:rPr>
                <a:t>40%</a:t>
              </a:r>
            </a:p>
            <a:p>
              <a:pPr defTabSz="932418">
                <a:lnSpc>
                  <a:spcPct val="90000"/>
                </a:lnSpc>
                <a:spcAft>
                  <a:spcPts val="588"/>
                </a:spcAft>
                <a:defRPr/>
              </a:pPr>
              <a:r>
                <a:rPr lang="en-US" sz="1200" b="1" kern="0" dirty="0">
                  <a:solidFill>
                    <a:prstClr val="white"/>
                  </a:solidFill>
                  <a:latin typeface="+mn-lt"/>
                  <a:ea typeface="+mn-ea"/>
                  <a:cs typeface="+mn-cs"/>
                </a:rPr>
                <a:t>YoY Rapid Data Growth</a:t>
              </a:r>
            </a:p>
            <a:p>
              <a:pPr defTabSz="914192">
                <a:lnSpc>
                  <a:spcPct val="90000"/>
                </a:lnSpc>
                <a:spcAft>
                  <a:spcPts val="588"/>
                </a:spcAft>
              </a:pPr>
              <a:r>
                <a:rPr lang="en-US" sz="900" b="1" i="1" dirty="0">
                  <a:cs typeface="Segoe UI Semilight" panose="020B0402040204020203" pitchFamily="34" charset="0"/>
                </a:rPr>
                <a:t>(IDC)</a:t>
              </a:r>
            </a:p>
          </p:txBody>
        </p:sp>
        <p:sp>
          <p:nvSpPr>
            <p:cNvPr id="9" name="TextBox 8"/>
            <p:cNvSpPr txBox="1"/>
            <p:nvPr/>
          </p:nvSpPr>
          <p:spPr>
            <a:xfrm>
              <a:off x="7915241" y="5019582"/>
              <a:ext cx="3188056" cy="1620369"/>
            </a:xfrm>
            <a:prstGeom prst="rect">
              <a:avLst/>
            </a:prstGeom>
            <a:solidFill>
              <a:schemeClr val="tx1"/>
            </a:solidFill>
            <a:ln>
              <a:noFill/>
            </a:ln>
          </p:spPr>
          <p:txBody>
            <a:bodyPr vert="horz" wrap="square" lIns="93247" tIns="93247" rIns="93247" bIns="93247" rtlCol="0" anchor="ctr">
              <a:noAutofit/>
            </a:bodyPr>
            <a:lstStyle>
              <a:defPPr>
                <a:defRPr lang="en-US"/>
              </a:defPPr>
              <a:lvl1pPr algn="ctr">
                <a:defRPr sz="1500">
                  <a:solidFill>
                    <a:schemeClr val="bg1"/>
                  </a:solidFill>
                  <a:latin typeface="Segoe UI" pitchFamily="34" charset="0"/>
                  <a:ea typeface="Segoe UI" pitchFamily="34" charset="0"/>
                  <a:cs typeface="Segoe UI" pitchFamily="34" charset="0"/>
                </a:defRPr>
              </a:lvl1pPr>
            </a:lstStyle>
            <a:p>
              <a:pPr defTabSz="932418">
                <a:spcBef>
                  <a:spcPts val="1224"/>
                </a:spcBef>
                <a:defRPr/>
              </a:pPr>
              <a:r>
                <a:rPr lang="en-US" sz="4000" kern="0" dirty="0">
                  <a:solidFill>
                    <a:prstClr val="white"/>
                  </a:solidFill>
                  <a:latin typeface="+mj-lt"/>
                  <a:ea typeface="+mn-ea"/>
                  <a:cs typeface="+mn-cs"/>
                </a:rPr>
                <a:t>$8.7B </a:t>
              </a:r>
            </a:p>
            <a:p>
              <a:pPr defTabSz="932418">
                <a:spcBef>
                  <a:spcPts val="1224"/>
                </a:spcBef>
                <a:defRPr/>
              </a:pPr>
              <a:r>
                <a:rPr lang="en-US" sz="1200" b="1" kern="0" dirty="0">
                  <a:solidFill>
                    <a:prstClr val="white"/>
                  </a:solidFill>
                  <a:latin typeface="+mn-lt"/>
                  <a:ea typeface="+mn-ea"/>
                  <a:cs typeface="+mn-cs"/>
                </a:rPr>
                <a:t>cloud storage spending by 2017</a:t>
              </a:r>
            </a:p>
            <a:p>
              <a:pPr defTabSz="932418">
                <a:spcBef>
                  <a:spcPts val="1224"/>
                </a:spcBef>
                <a:defRPr/>
              </a:pPr>
              <a:r>
                <a:rPr lang="en-US" sz="1100" b="1" i="1" kern="0" dirty="0" smtClean="0">
                  <a:solidFill>
                    <a:prstClr val="white"/>
                  </a:solidFill>
                </a:rPr>
                <a:t>(Gartner)</a:t>
              </a:r>
              <a:endParaRPr lang="en-US" sz="1100" b="1" i="1" kern="0" dirty="0">
                <a:solidFill>
                  <a:prstClr val="white"/>
                </a:solidFill>
              </a:endParaRPr>
            </a:p>
          </p:txBody>
        </p:sp>
        <p:sp>
          <p:nvSpPr>
            <p:cNvPr id="10" name="TextBox 9"/>
            <p:cNvSpPr txBox="1"/>
            <p:nvPr/>
          </p:nvSpPr>
          <p:spPr>
            <a:xfrm>
              <a:off x="1232697" y="5019582"/>
              <a:ext cx="3188056" cy="1620369"/>
            </a:xfrm>
            <a:prstGeom prst="rect">
              <a:avLst/>
            </a:prstGeom>
            <a:solidFill>
              <a:schemeClr val="accent4"/>
            </a:solidFill>
            <a:ln>
              <a:noFill/>
            </a:ln>
          </p:spPr>
          <p:txBody>
            <a:bodyPr vert="horz" wrap="square" lIns="93247" tIns="93247" rIns="93247" bIns="93247" rtlCol="0" anchor="ctr">
              <a:noAutofit/>
            </a:bodyPr>
            <a:lstStyle>
              <a:defPPr>
                <a:defRPr lang="en-US"/>
              </a:defPPr>
              <a:lvl1pPr algn="ctr">
                <a:defRPr sz="1500">
                  <a:solidFill>
                    <a:schemeClr val="bg1"/>
                  </a:solidFill>
                  <a:latin typeface="Segoe UI" pitchFamily="34" charset="0"/>
                  <a:ea typeface="Segoe UI" pitchFamily="34" charset="0"/>
                  <a:cs typeface="Segoe UI" pitchFamily="34" charset="0"/>
                </a:defRPr>
              </a:lvl1pPr>
            </a:lstStyle>
            <a:p>
              <a:pPr defTabSz="932418">
                <a:defRPr/>
              </a:pPr>
              <a:r>
                <a:rPr lang="en-US" sz="4000" kern="0" dirty="0" smtClean="0">
                  <a:solidFill>
                    <a:prstClr val="white"/>
                  </a:solidFill>
                  <a:latin typeface="+mj-lt"/>
                  <a:ea typeface="+mn-ea"/>
                  <a:cs typeface="+mn-cs"/>
                </a:rPr>
                <a:t>&gt;</a:t>
              </a:r>
              <a:r>
                <a:rPr lang="en-US" sz="4000" kern="0" dirty="0">
                  <a:solidFill>
                    <a:prstClr val="white"/>
                  </a:solidFill>
                  <a:latin typeface="+mj-lt"/>
                  <a:ea typeface="+mn-ea"/>
                  <a:cs typeface="+mn-cs"/>
                </a:rPr>
                <a:t>60 Trillion</a:t>
              </a:r>
            </a:p>
            <a:p>
              <a:pPr defTabSz="932418">
                <a:defRPr/>
              </a:pPr>
              <a:r>
                <a:rPr lang="en-US" sz="1200" b="1" kern="0" dirty="0">
                  <a:solidFill>
                    <a:prstClr val="white"/>
                  </a:solidFill>
                  <a:latin typeface="+mn-lt"/>
                  <a:ea typeface="+mn-ea"/>
                  <a:cs typeface="+mn-cs"/>
                </a:rPr>
                <a:t>Storage objects in Azure &amp;</a:t>
              </a:r>
            </a:p>
            <a:p>
              <a:pPr defTabSz="932418">
                <a:defRPr/>
              </a:pPr>
              <a:r>
                <a:rPr lang="en-US" sz="4000" kern="0" dirty="0">
                  <a:solidFill>
                    <a:prstClr val="white"/>
                  </a:solidFill>
                  <a:latin typeface="+mj-lt"/>
                  <a:ea typeface="+mn-ea"/>
                  <a:cs typeface="+mn-cs"/>
                </a:rPr>
                <a:t>&gt;7 Million </a:t>
              </a:r>
            </a:p>
            <a:p>
              <a:pPr defTabSz="932418">
                <a:defRPr/>
              </a:pPr>
              <a:r>
                <a:rPr lang="en-US" sz="1200" b="1" kern="0" dirty="0">
                  <a:solidFill>
                    <a:prstClr val="white"/>
                  </a:solidFill>
                  <a:latin typeface="+mn-lt"/>
                  <a:ea typeface="+mn-ea"/>
                  <a:cs typeface="+mn-cs"/>
                </a:rPr>
                <a:t>Transaction Per Second</a:t>
              </a:r>
            </a:p>
          </p:txBody>
        </p:sp>
        <p:sp>
          <p:nvSpPr>
            <p:cNvPr id="11" name="TextBox 10"/>
            <p:cNvSpPr txBox="1"/>
            <p:nvPr/>
          </p:nvSpPr>
          <p:spPr>
            <a:xfrm>
              <a:off x="4573969" y="5019582"/>
              <a:ext cx="3188056" cy="1620369"/>
            </a:xfrm>
            <a:prstGeom prst="rect">
              <a:avLst/>
            </a:prstGeom>
            <a:solidFill>
              <a:schemeClr val="accent5"/>
            </a:solidFill>
            <a:ln>
              <a:noFill/>
            </a:ln>
          </p:spPr>
          <p:txBody>
            <a:bodyPr vert="horz" wrap="square" lIns="93247" tIns="93247" rIns="93247" bIns="93247" rtlCol="0" anchor="ctr">
              <a:noAutofit/>
            </a:bodyPr>
            <a:lstStyle>
              <a:defPPr>
                <a:defRPr lang="en-US"/>
              </a:defPPr>
              <a:lvl1pPr algn="ctr">
                <a:defRPr sz="1500">
                  <a:solidFill>
                    <a:schemeClr val="bg1"/>
                  </a:solidFill>
                  <a:latin typeface="Segoe UI" pitchFamily="34" charset="0"/>
                  <a:ea typeface="Segoe UI" pitchFamily="34" charset="0"/>
                  <a:cs typeface="Segoe UI" pitchFamily="34" charset="0"/>
                </a:defRPr>
              </a:lvl1pPr>
            </a:lstStyle>
            <a:p>
              <a:pPr defTabSz="932418">
                <a:lnSpc>
                  <a:spcPct val="90000"/>
                </a:lnSpc>
                <a:spcAft>
                  <a:spcPts val="588"/>
                </a:spcAft>
                <a:defRPr/>
              </a:pPr>
              <a:r>
                <a:rPr lang="en-US" sz="4000" kern="0" dirty="0">
                  <a:solidFill>
                    <a:prstClr val="white"/>
                  </a:solidFill>
                  <a:latin typeface="+mj-lt"/>
                  <a:ea typeface="+mn-ea"/>
                  <a:cs typeface="+mn-cs"/>
                </a:rPr>
                <a:t>&gt;90,000</a:t>
              </a:r>
            </a:p>
            <a:p>
              <a:pPr defTabSz="932418">
                <a:lnSpc>
                  <a:spcPct val="90000"/>
                </a:lnSpc>
                <a:spcAft>
                  <a:spcPts val="588"/>
                </a:spcAft>
                <a:defRPr/>
              </a:pPr>
              <a:r>
                <a:rPr lang="en-US" sz="1200" b="1" kern="0" dirty="0">
                  <a:solidFill>
                    <a:prstClr val="white"/>
                  </a:solidFill>
                  <a:latin typeface="+mn-lt"/>
                  <a:ea typeface="+mn-ea"/>
                  <a:cs typeface="+mn-cs"/>
                </a:rPr>
                <a:t>New Azure customer subscription/month</a:t>
              </a:r>
            </a:p>
          </p:txBody>
        </p:sp>
      </p:grpSp>
      <p:pic>
        <p:nvPicPr>
          <p:cNvPr id="16" name="Picture 15"/>
          <p:cNvPicPr>
            <a:picLocks noChangeAspect="1"/>
          </p:cNvPicPr>
          <p:nvPr/>
        </p:nvPicPr>
        <p:blipFill rotWithShape="1">
          <a:blip r:embed="rId3"/>
          <a:srcRect t="1" b="3996"/>
          <a:stretch/>
        </p:blipFill>
        <p:spPr>
          <a:xfrm>
            <a:off x="465138" y="1549147"/>
            <a:ext cx="9458325" cy="1380797"/>
          </a:xfrm>
          <a:prstGeom prst="rect">
            <a:avLst/>
          </a:prstGeom>
        </p:spPr>
      </p:pic>
      <p:pic>
        <p:nvPicPr>
          <p:cNvPr id="18" name="Picture 17"/>
          <p:cNvPicPr>
            <a:picLocks noChangeAspect="1"/>
          </p:cNvPicPr>
          <p:nvPr/>
        </p:nvPicPr>
        <p:blipFill>
          <a:blip r:embed="rId4"/>
          <a:stretch>
            <a:fillRect/>
          </a:stretch>
        </p:blipFill>
        <p:spPr>
          <a:xfrm>
            <a:off x="10920009" y="2161527"/>
            <a:ext cx="779172" cy="433483"/>
          </a:xfrm>
          <a:prstGeom prst="rect">
            <a:avLst/>
          </a:prstGeom>
          <a:noFill/>
          <a:ln>
            <a:noFill/>
          </a:ln>
        </p:spPr>
      </p:pic>
      <p:pic>
        <p:nvPicPr>
          <p:cNvPr id="7170" name="Picture 2" descr="http://logonoid.com/images/bp-logo.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30678" y="1939499"/>
            <a:ext cx="604720" cy="8031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6257051"/>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Get Started </a:t>
            </a:r>
            <a:endParaRPr lang="en-US" dirty="0"/>
          </a:p>
        </p:txBody>
      </p:sp>
      <p:pic>
        <p:nvPicPr>
          <p:cNvPr id="4" name="Picture 3"/>
          <p:cNvPicPr>
            <a:picLocks noChangeAspect="1"/>
          </p:cNvPicPr>
          <p:nvPr/>
        </p:nvPicPr>
        <p:blipFill>
          <a:blip r:embed="rId3"/>
          <a:stretch>
            <a:fillRect/>
          </a:stretch>
        </p:blipFill>
        <p:spPr>
          <a:xfrm>
            <a:off x="5016328" y="2361063"/>
            <a:ext cx="11046599" cy="5095163"/>
          </a:xfrm>
          <a:prstGeom prst="rect">
            <a:avLst/>
          </a:prstGeom>
        </p:spPr>
      </p:pic>
      <p:sp>
        <p:nvSpPr>
          <p:cNvPr id="6" name="TextBox 5"/>
          <p:cNvSpPr txBox="1"/>
          <p:nvPr/>
        </p:nvSpPr>
        <p:spPr>
          <a:xfrm>
            <a:off x="926318" y="1462089"/>
            <a:ext cx="4382662" cy="3517886"/>
          </a:xfrm>
          <a:prstGeom prst="rect">
            <a:avLst/>
          </a:prstGeom>
          <a:noFill/>
        </p:spPr>
        <p:txBody>
          <a:bodyPr wrap="square" lIns="182880" tIns="146304" rIns="182880" bIns="146304" rtlCol="0">
            <a:spAutoFit/>
          </a:bodyPr>
          <a:lstStyle/>
          <a:p>
            <a:pPr>
              <a:lnSpc>
                <a:spcPct val="90000"/>
              </a:lnSpc>
              <a:spcAft>
                <a:spcPts val="600"/>
              </a:spcAft>
            </a:pPr>
            <a:r>
              <a:rPr lang="en-US" sz="2800" dirty="0" smtClean="0">
                <a:latin typeface="+mj-lt"/>
              </a:rPr>
              <a:t>To learn </a:t>
            </a:r>
            <a:r>
              <a:rPr lang="en-US" sz="2800" dirty="0">
                <a:latin typeface="+mj-lt"/>
              </a:rPr>
              <a:t>more about </a:t>
            </a:r>
            <a:r>
              <a:rPr lang="en-US" sz="2800" dirty="0" smtClean="0">
                <a:latin typeface="+mj-lt"/>
              </a:rPr>
              <a:t/>
            </a:r>
            <a:br>
              <a:rPr lang="en-US" sz="2800" dirty="0" smtClean="0">
                <a:latin typeface="+mj-lt"/>
              </a:rPr>
            </a:br>
            <a:r>
              <a:rPr lang="en-US" sz="2800" dirty="0">
                <a:latin typeface="+mj-lt"/>
              </a:rPr>
              <a:t>Azure Storage</a:t>
            </a:r>
            <a:r>
              <a:rPr lang="en-US" sz="2800" dirty="0" smtClean="0">
                <a:latin typeface="+mj-lt"/>
              </a:rPr>
              <a:t>, visit:</a:t>
            </a:r>
          </a:p>
          <a:p>
            <a:pPr>
              <a:lnSpc>
                <a:spcPct val="90000"/>
              </a:lnSpc>
              <a:spcAft>
                <a:spcPts val="600"/>
              </a:spcAft>
            </a:pPr>
            <a:r>
              <a:rPr lang="en-US" dirty="0">
                <a:latin typeface="+mj-lt"/>
                <a:hlinkClick r:id="rId4"/>
              </a:rPr>
              <a:t>https://azure.microsoft.com/en-us/services/storage</a:t>
            </a:r>
            <a:r>
              <a:rPr lang="en-US" dirty="0" smtClean="0">
                <a:latin typeface="+mj-lt"/>
                <a:hlinkClick r:id="rId4"/>
              </a:rPr>
              <a:t>/</a:t>
            </a:r>
            <a:r>
              <a:rPr lang="en-US" dirty="0" smtClean="0">
                <a:latin typeface="+mj-lt"/>
              </a:rPr>
              <a:t> </a:t>
            </a:r>
            <a:endParaRPr lang="en-US" dirty="0">
              <a:latin typeface="+mj-lt"/>
            </a:endParaRPr>
          </a:p>
          <a:p>
            <a:pPr>
              <a:lnSpc>
                <a:spcPct val="90000"/>
              </a:lnSpc>
              <a:spcAft>
                <a:spcPts val="600"/>
              </a:spcAft>
            </a:pPr>
            <a:r>
              <a:rPr lang="en-US" sz="3200" dirty="0">
                <a:latin typeface="+mj-lt"/>
              </a:rPr>
              <a:t/>
            </a:r>
            <a:br>
              <a:rPr lang="en-US" sz="3200" dirty="0">
                <a:latin typeface="+mj-lt"/>
              </a:rPr>
            </a:br>
            <a:r>
              <a:rPr lang="en-US" sz="2800" dirty="0">
                <a:latin typeface="+mj-lt"/>
              </a:rPr>
              <a:t>Details on pricing can be </a:t>
            </a:r>
            <a:r>
              <a:rPr lang="en-US" sz="2800" dirty="0" smtClean="0">
                <a:latin typeface="+mj-lt"/>
              </a:rPr>
              <a:t/>
            </a:r>
            <a:br>
              <a:rPr lang="en-US" sz="2800" dirty="0" smtClean="0">
                <a:latin typeface="+mj-lt"/>
              </a:rPr>
            </a:br>
            <a:r>
              <a:rPr lang="en-US" sz="2800" dirty="0">
                <a:latin typeface="+mj-lt"/>
              </a:rPr>
              <a:t>found here:</a:t>
            </a:r>
          </a:p>
          <a:p>
            <a:pPr>
              <a:lnSpc>
                <a:spcPct val="90000"/>
              </a:lnSpc>
              <a:spcAft>
                <a:spcPts val="600"/>
              </a:spcAft>
            </a:pPr>
            <a:r>
              <a:rPr lang="en-US" dirty="0">
                <a:latin typeface="+mj-lt"/>
                <a:hlinkClick r:id="rId5"/>
              </a:rPr>
              <a:t>https://azure.microsoft.com/en-us/pricing/details/storage</a:t>
            </a:r>
            <a:r>
              <a:rPr lang="en-US" dirty="0" smtClean="0">
                <a:latin typeface="+mj-lt"/>
                <a:hlinkClick r:id="rId5"/>
              </a:rPr>
              <a:t>/</a:t>
            </a:r>
            <a:endParaRPr lang="en-US" dirty="0" smtClean="0">
              <a:latin typeface="+mj-lt"/>
            </a:endParaRPr>
          </a:p>
        </p:txBody>
      </p:sp>
      <p:sp>
        <p:nvSpPr>
          <p:cNvPr id="7" name="Freeform 9"/>
          <p:cNvSpPr>
            <a:spLocks noEditPoints="1"/>
          </p:cNvSpPr>
          <p:nvPr/>
        </p:nvSpPr>
        <p:spPr bwMode="black">
          <a:xfrm>
            <a:off x="421083" y="1570356"/>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000" dirty="0"/>
          </a:p>
        </p:txBody>
      </p:sp>
      <p:sp>
        <p:nvSpPr>
          <p:cNvPr id="9" name="Freeform 9"/>
          <p:cNvSpPr>
            <a:spLocks noEditPoints="1"/>
          </p:cNvSpPr>
          <p:nvPr/>
        </p:nvSpPr>
        <p:spPr bwMode="black">
          <a:xfrm>
            <a:off x="421083" y="3437269"/>
            <a:ext cx="462441" cy="464319"/>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sz="2000" dirty="0"/>
          </a:p>
        </p:txBody>
      </p:sp>
    </p:spTree>
    <p:extLst>
      <p:ext uri="{BB962C8B-B14F-4D97-AF65-F5344CB8AC3E}">
        <p14:creationId xmlns:p14="http://schemas.microsoft.com/office/powerpoint/2010/main" val="287537670"/>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Supporting Technical Slides</a:t>
            </a:r>
            <a:endParaRPr lang="en-US" dirty="0"/>
          </a:p>
        </p:txBody>
      </p:sp>
    </p:spTree>
    <p:extLst>
      <p:ext uri="{BB962C8B-B14F-4D97-AF65-F5344CB8AC3E}">
        <p14:creationId xmlns:p14="http://schemas.microsoft.com/office/powerpoint/2010/main" val="362476163"/>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Azure Storage Offerings</a:t>
            </a:r>
            <a:endParaRPr lang="en-US" dirty="0"/>
          </a:p>
        </p:txBody>
      </p:sp>
      <p:sp>
        <p:nvSpPr>
          <p:cNvPr id="5" name="Rectangle 4"/>
          <p:cNvSpPr/>
          <p:nvPr/>
        </p:nvSpPr>
        <p:spPr bwMode="auto">
          <a:xfrm>
            <a:off x="894225" y="1387113"/>
            <a:ext cx="150588" cy="17140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2858" tIns="42858" rIns="42858" bIns="42858" numCol="1" spcCol="0" rtlCol="0" fromWordArt="0" anchor="ctr" anchorCtr="0" forceAA="0" compatLnSpc="1">
            <a:prstTxWarp prst="textNoShape">
              <a:avLst/>
            </a:prstTxWarp>
            <a:noAutofit/>
          </a:bodyPr>
          <a:lstStyle/>
          <a:p>
            <a:pPr algn="ct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8" name="Rectangle 7"/>
          <p:cNvSpPr/>
          <p:nvPr/>
        </p:nvSpPr>
        <p:spPr bwMode="auto">
          <a:xfrm>
            <a:off x="456220" y="1214472"/>
            <a:ext cx="2215252" cy="299322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Blobs</a:t>
            </a:r>
          </a:p>
          <a:p>
            <a:pPr defTabSz="856934"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“Highly scalable, REST based cloud object store”</a:t>
            </a:r>
          </a:p>
          <a:p>
            <a:pP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Block Blobs: Sequential file I/O</a:t>
            </a:r>
          </a:p>
          <a:p>
            <a:pPr defTabSz="856934" fontAlgn="base">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Page Blobs: Random-write </a:t>
            </a:r>
            <a:r>
              <a:rPr lang="en-US" sz="1400" dirty="0" smtClean="0">
                <a:gradFill>
                  <a:gsLst>
                    <a:gs pos="0">
                      <a:srgbClr val="FFFFFF"/>
                    </a:gs>
                    <a:gs pos="100000">
                      <a:srgbClr val="FFFFFF"/>
                    </a:gs>
                  </a:gsLst>
                  <a:lin ang="5400000" scaled="0"/>
                </a:gradFill>
                <a:ea typeface="Segoe UI" pitchFamily="34" charset="0"/>
                <a:cs typeface="Segoe UI" pitchFamily="34" charset="0"/>
              </a:rPr>
              <a:t>pattern data</a:t>
            </a:r>
            <a:endParaRPr lang="en-US" sz="1400" dirty="0">
              <a:gradFill>
                <a:gsLst>
                  <a:gs pos="0">
                    <a:srgbClr val="FFFFFF"/>
                  </a:gs>
                  <a:gs pos="100000">
                    <a:srgbClr val="FFFFFF"/>
                  </a:gs>
                </a:gsLst>
                <a:lin ang="5400000" scaled="0"/>
              </a:gradFill>
              <a:ea typeface="Segoe UI" pitchFamily="34" charset="0"/>
              <a:cs typeface="Segoe UI" pitchFamily="34" charset="0"/>
            </a:endParaRPr>
          </a:p>
        </p:txBody>
      </p:sp>
      <p:sp>
        <p:nvSpPr>
          <p:cNvPr id="9" name="Rectangle 8"/>
          <p:cNvSpPr/>
          <p:nvPr/>
        </p:nvSpPr>
        <p:spPr bwMode="auto">
          <a:xfrm>
            <a:off x="5063636" y="1222844"/>
            <a:ext cx="2252799" cy="2993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a:solidFill>
                  <a:schemeClr val="bg1"/>
                </a:solidFill>
                <a:latin typeface="Segoe UI Light"/>
                <a:ea typeface="Segoe UI" pitchFamily="34" charset="0"/>
                <a:cs typeface="Segoe UI" pitchFamily="34" charset="0"/>
              </a:rPr>
              <a:t>Queues</a:t>
            </a:r>
          </a:p>
          <a:p>
            <a:pPr defTabSz="856934" fontAlgn="base">
              <a:spcBef>
                <a:spcPct val="0"/>
              </a:spcBef>
              <a:spcAft>
                <a:spcPct val="0"/>
              </a:spcAft>
            </a:pPr>
            <a:r>
              <a:rPr lang="en-US" sz="1600" dirty="0">
                <a:solidFill>
                  <a:schemeClr val="bg1"/>
                </a:solidFill>
                <a:ea typeface="Segoe UI" pitchFamily="34" charset="0"/>
                <a:cs typeface="Segoe UI" pitchFamily="34" charset="0"/>
              </a:rPr>
              <a:t>“Reliable messaging at scale for cloud services”</a:t>
            </a:r>
          </a:p>
          <a:p>
            <a:pPr defTabSz="856934" fontAlgn="base">
              <a:spcBef>
                <a:spcPct val="0"/>
              </a:spcBef>
              <a:spcAft>
                <a:spcPct val="0"/>
              </a:spcAft>
            </a:pPr>
            <a:endParaRPr lang="en-US" sz="1600" dirty="0">
              <a:solidFill>
                <a:schemeClr val="bg1"/>
              </a:solidFill>
              <a:ea typeface="Segoe UI" pitchFamily="34" charset="0"/>
              <a:cs typeface="Segoe UI" pitchFamily="34" charset="0"/>
            </a:endParaRPr>
          </a:p>
          <a:p>
            <a:pPr defTabSz="856934" fontAlgn="base">
              <a:spcBef>
                <a:spcPct val="0"/>
              </a:spcBef>
              <a:spcAft>
                <a:spcPct val="0"/>
              </a:spcAft>
            </a:pPr>
            <a:r>
              <a:rPr lang="en-US" sz="1200" dirty="0">
                <a:solidFill>
                  <a:schemeClr val="bg1"/>
                </a:solidFill>
                <a:ea typeface="Segoe UI" pitchFamily="34" charset="0"/>
                <a:cs typeface="Segoe UI" pitchFamily="34" charset="0"/>
              </a:rPr>
              <a:t>Decouple and scale components</a:t>
            </a:r>
          </a:p>
          <a:p>
            <a:pPr defTabSz="856934" fontAlgn="base">
              <a:spcBef>
                <a:spcPct val="0"/>
              </a:spcBef>
              <a:spcAft>
                <a:spcPct val="0"/>
              </a:spcAft>
            </a:pPr>
            <a:endParaRPr lang="en-US" sz="1200" dirty="0">
              <a:solidFill>
                <a:schemeClr val="bg1"/>
              </a:solidFill>
              <a:ea typeface="Segoe UI" pitchFamily="34" charset="0"/>
              <a:cs typeface="Segoe UI" pitchFamily="34" charset="0"/>
            </a:endParaRPr>
          </a:p>
          <a:p>
            <a:pPr defTabSz="856934" fontAlgn="base">
              <a:spcBef>
                <a:spcPct val="0"/>
              </a:spcBef>
              <a:spcAft>
                <a:spcPct val="0"/>
              </a:spcAft>
            </a:pPr>
            <a:r>
              <a:rPr lang="en-US" sz="1200" dirty="0">
                <a:solidFill>
                  <a:schemeClr val="bg1"/>
                </a:solidFill>
                <a:ea typeface="Segoe UI" pitchFamily="34" charset="0"/>
                <a:cs typeface="Segoe UI" pitchFamily="34" charset="0"/>
              </a:rPr>
              <a:t>Message visibility timeout and update </a:t>
            </a:r>
            <a:r>
              <a:rPr lang="en-US" sz="1200" dirty="0" smtClean="0">
                <a:solidFill>
                  <a:schemeClr val="bg1"/>
                </a:solidFill>
                <a:ea typeface="Segoe UI" pitchFamily="34" charset="0"/>
                <a:cs typeface="Segoe UI" pitchFamily="34" charset="0"/>
              </a:rPr>
              <a:t>message to protect against unreliable dequeuers</a:t>
            </a:r>
            <a:r>
              <a:rPr lang="en-US" sz="1400" dirty="0" smtClean="0">
                <a:solidFill>
                  <a:schemeClr val="bg1"/>
                </a:solidFill>
                <a:ea typeface="Segoe UI" pitchFamily="34" charset="0"/>
                <a:cs typeface="Segoe UI" pitchFamily="34" charset="0"/>
              </a:rPr>
              <a:t> </a:t>
            </a:r>
            <a:endParaRPr lang="en-US" sz="1400" dirty="0">
              <a:solidFill>
                <a:schemeClr val="bg1"/>
              </a:solidFill>
              <a:ea typeface="Segoe UI" pitchFamily="34" charset="0"/>
              <a:cs typeface="Segoe UI" pitchFamily="34" charset="0"/>
            </a:endParaRPr>
          </a:p>
        </p:txBody>
      </p:sp>
      <p:sp>
        <p:nvSpPr>
          <p:cNvPr id="10" name="Rectangle 9"/>
          <p:cNvSpPr/>
          <p:nvPr/>
        </p:nvSpPr>
        <p:spPr bwMode="auto">
          <a:xfrm>
            <a:off x="2759928" y="1222844"/>
            <a:ext cx="2215252" cy="299322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Tables</a:t>
            </a:r>
          </a:p>
          <a:p>
            <a:pPr defTabSz="856934"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“Massive auto-scaling NoSQL store”</a:t>
            </a:r>
          </a:p>
          <a:p>
            <a:pP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Dynamic scaling based on load</a:t>
            </a:r>
          </a:p>
          <a:p>
            <a:pPr defTabSz="856934" fontAlgn="base">
              <a:spcBef>
                <a:spcPct val="0"/>
              </a:spcBef>
              <a:spcAft>
                <a:spcPct val="0"/>
              </a:spcAft>
            </a:pPr>
            <a:endParaRPr lang="en-US" sz="1400" dirty="0" smtClean="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Scale to PBs of table data </a:t>
            </a:r>
          </a:p>
          <a:p>
            <a:pPr defTabSz="856934" fontAlgn="base">
              <a:spcBef>
                <a:spcPct val="0"/>
              </a:spcBef>
              <a:spcAft>
                <a:spcPct val="0"/>
              </a:spcAft>
            </a:pPr>
            <a:endParaRPr lang="en-US" sz="1400" dirty="0" smtClean="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Fast </a:t>
            </a:r>
            <a:r>
              <a:rPr lang="en-US" sz="1400" dirty="0">
                <a:gradFill>
                  <a:gsLst>
                    <a:gs pos="0">
                      <a:srgbClr val="FFFFFF"/>
                    </a:gs>
                    <a:gs pos="100000">
                      <a:srgbClr val="FFFFFF"/>
                    </a:gs>
                  </a:gsLst>
                  <a:lin ang="5400000" scaled="0"/>
                </a:gradFill>
                <a:ea typeface="Segoe UI" pitchFamily="34" charset="0"/>
                <a:cs typeface="Segoe UI" pitchFamily="34" charset="0"/>
              </a:rPr>
              <a:t>key/value lookups</a:t>
            </a:r>
          </a:p>
          <a:p>
            <a:pP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11" name="Rectangle 10"/>
          <p:cNvSpPr/>
          <p:nvPr/>
        </p:nvSpPr>
        <p:spPr bwMode="auto">
          <a:xfrm>
            <a:off x="9708598" y="1222845"/>
            <a:ext cx="2215252" cy="2993224"/>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Files</a:t>
            </a:r>
          </a:p>
          <a:p>
            <a:pPr defTabSz="856934"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“SMB Access to Azure Storage”</a:t>
            </a:r>
          </a:p>
          <a:p>
            <a:pP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Map to file share, standard file system semantics</a:t>
            </a:r>
          </a:p>
          <a:p>
            <a:pPr defTabSz="856934" fontAlgn="base">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“Lift and shift” legacy apps</a:t>
            </a:r>
          </a:p>
        </p:txBody>
      </p:sp>
      <p:sp>
        <p:nvSpPr>
          <p:cNvPr id="12" name="Rectangle 11"/>
          <p:cNvSpPr/>
          <p:nvPr/>
        </p:nvSpPr>
        <p:spPr bwMode="auto">
          <a:xfrm>
            <a:off x="7404891" y="1222844"/>
            <a:ext cx="2215252" cy="299322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Segoe UI Light"/>
                <a:ea typeface="Segoe UI" pitchFamily="34" charset="0"/>
                <a:cs typeface="Segoe UI" pitchFamily="34" charset="0"/>
              </a:rPr>
              <a:t>Disks</a:t>
            </a:r>
          </a:p>
          <a:p>
            <a:pPr defTabSz="856934"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“Persistent disks for Azure </a:t>
            </a:r>
            <a:r>
              <a:rPr lang="en-US" sz="1600" dirty="0" err="1">
                <a:gradFill>
                  <a:gsLst>
                    <a:gs pos="0">
                      <a:srgbClr val="FFFFFF"/>
                    </a:gs>
                    <a:gs pos="100000">
                      <a:srgbClr val="FFFFFF"/>
                    </a:gs>
                  </a:gsLst>
                  <a:lin ang="5400000" scaled="0"/>
                </a:gradFill>
                <a:ea typeface="Segoe UI" pitchFamily="34" charset="0"/>
                <a:cs typeface="Segoe UI" pitchFamily="34" charset="0"/>
              </a:rPr>
              <a:t>IaaS</a:t>
            </a:r>
            <a:r>
              <a:rPr lang="en-US" sz="1600" dirty="0">
                <a:gradFill>
                  <a:gsLst>
                    <a:gs pos="0">
                      <a:srgbClr val="FFFFFF"/>
                    </a:gs>
                    <a:gs pos="100000">
                      <a:srgbClr val="FFFFFF"/>
                    </a:gs>
                  </a:gsLst>
                  <a:lin ang="5400000" scaled="0"/>
                </a:gradFill>
                <a:ea typeface="Segoe UI" pitchFamily="34" charset="0"/>
                <a:cs typeface="Segoe UI" pitchFamily="34" charset="0"/>
              </a:rPr>
              <a:t> VMs”</a:t>
            </a:r>
          </a:p>
          <a:p>
            <a:pP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Built on page blobs</a:t>
            </a:r>
          </a:p>
          <a:p>
            <a:pPr defTabSz="856934" fontAlgn="base">
              <a:spcBef>
                <a:spcPct val="0"/>
              </a:spcBef>
              <a:spcAft>
                <a:spcPct val="0"/>
              </a:spcAft>
            </a:pPr>
            <a:endParaRPr lang="en-US" sz="1400" dirty="0">
              <a:gradFill>
                <a:gsLst>
                  <a:gs pos="0">
                    <a:srgbClr val="FFFFFF"/>
                  </a:gs>
                  <a:gs pos="100000">
                    <a:srgbClr val="FFFFFF"/>
                  </a:gs>
                </a:gsLst>
                <a:lin ang="5400000" scaled="0"/>
              </a:gradFill>
              <a:ea typeface="Segoe UI" pitchFamily="34" charset="0"/>
              <a:cs typeface="Segoe UI" pitchFamily="34" charset="0"/>
            </a:endParaRPr>
          </a:p>
          <a:p>
            <a:pPr defTabSz="856934" fontAlgn="base">
              <a:spcBef>
                <a:spcPct val="0"/>
              </a:spcBef>
              <a:spcAft>
                <a:spcPct val="0"/>
              </a:spcAft>
            </a:pPr>
            <a:r>
              <a:rPr lang="en-US" sz="1400" dirty="0">
                <a:gradFill>
                  <a:gsLst>
                    <a:gs pos="0">
                      <a:srgbClr val="FFFFFF"/>
                    </a:gs>
                    <a:gs pos="100000">
                      <a:srgbClr val="FFFFFF"/>
                    </a:gs>
                  </a:gsLst>
                  <a:lin ang="5400000" scaled="0"/>
                </a:gradFill>
                <a:ea typeface="Segoe UI" pitchFamily="34" charset="0"/>
                <a:cs typeface="Segoe UI" pitchFamily="34" charset="0"/>
              </a:rPr>
              <a:t>Premium Storage Disks: SSD based, high IOPS, low latency</a:t>
            </a:r>
          </a:p>
        </p:txBody>
      </p:sp>
      <p:sp>
        <p:nvSpPr>
          <p:cNvPr id="13" name="Left Brace 12"/>
          <p:cNvSpPr/>
          <p:nvPr/>
        </p:nvSpPr>
        <p:spPr>
          <a:xfrm rot="16200000">
            <a:off x="3768537" y="934887"/>
            <a:ext cx="216569" cy="6879225"/>
          </a:xfrm>
          <a:prstGeom prst="leftBrace">
            <a:avLst>
              <a:gd name="adj1" fmla="val 8333"/>
              <a:gd name="adj2" fmla="val 49528"/>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4" name="TextBox 13"/>
          <p:cNvSpPr txBox="1"/>
          <p:nvPr/>
        </p:nvSpPr>
        <p:spPr>
          <a:xfrm>
            <a:off x="2776099" y="4400256"/>
            <a:ext cx="2228291" cy="465415"/>
          </a:xfrm>
          <a:prstGeom prst="rect">
            <a:avLst/>
          </a:prstGeom>
          <a:noFill/>
        </p:spPr>
        <p:txBody>
          <a:bodyPr wrap="square" lIns="168056" tIns="134445" rIns="168056" bIns="134445" rtlCol="0">
            <a:spAutoFit/>
          </a:bodyPr>
          <a:lstStyle/>
          <a:p>
            <a:pPr algn="ctr" defTabSz="857183">
              <a:lnSpc>
                <a:spcPct val="90000"/>
              </a:lnSpc>
              <a:spcAft>
                <a:spcPts val="551"/>
              </a:spcAft>
            </a:pPr>
            <a:r>
              <a:rPr lang="en-US" sz="1400" dirty="0" smtClean="0"/>
              <a:t>Code against (REST API)</a:t>
            </a:r>
            <a:endParaRPr lang="en-US" sz="1400" dirty="0"/>
          </a:p>
        </p:txBody>
      </p:sp>
      <p:sp>
        <p:nvSpPr>
          <p:cNvPr id="15" name="Left Brace 14"/>
          <p:cNvSpPr/>
          <p:nvPr/>
        </p:nvSpPr>
        <p:spPr>
          <a:xfrm rot="16200000">
            <a:off x="9567925" y="2126859"/>
            <a:ext cx="216568" cy="4495283"/>
          </a:xfrm>
          <a:prstGeom prst="leftBrace">
            <a:avLst>
              <a:gd name="adj1" fmla="val 8333"/>
              <a:gd name="adj2" fmla="val 49528"/>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TextBox 15"/>
          <p:cNvSpPr txBox="1"/>
          <p:nvPr/>
        </p:nvSpPr>
        <p:spPr>
          <a:xfrm>
            <a:off x="8594452" y="4411945"/>
            <a:ext cx="2523242" cy="659314"/>
          </a:xfrm>
          <a:prstGeom prst="rect">
            <a:avLst/>
          </a:prstGeom>
          <a:noFill/>
        </p:spPr>
        <p:txBody>
          <a:bodyPr wrap="square" lIns="168056" tIns="134445" rIns="168056" bIns="134445" rtlCol="0">
            <a:spAutoFit/>
          </a:bodyPr>
          <a:lstStyle/>
          <a:p>
            <a:pPr algn="ctr" defTabSz="857183">
              <a:lnSpc>
                <a:spcPct val="90000"/>
              </a:lnSpc>
              <a:spcAft>
                <a:spcPts val="551"/>
              </a:spcAft>
            </a:pPr>
            <a:r>
              <a:rPr lang="en-US" sz="1400" dirty="0" smtClean="0"/>
              <a:t>Use on Windows &amp; Linux VMs</a:t>
            </a:r>
            <a:endParaRPr lang="en-US" sz="1400" dirty="0"/>
          </a:p>
        </p:txBody>
      </p:sp>
      <p:sp>
        <p:nvSpPr>
          <p:cNvPr id="20" name="Left Brace 19"/>
          <p:cNvSpPr/>
          <p:nvPr/>
        </p:nvSpPr>
        <p:spPr>
          <a:xfrm rot="16200000">
            <a:off x="6050721" y="3102484"/>
            <a:ext cx="294802" cy="6844042"/>
          </a:xfrm>
          <a:prstGeom prst="leftBrace">
            <a:avLst>
              <a:gd name="adj1" fmla="val 8333"/>
              <a:gd name="adj2" fmla="val 49528"/>
            </a:avLst>
          </a:prstGeom>
          <a:ln>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p:cNvSpPr txBox="1"/>
          <p:nvPr/>
        </p:nvSpPr>
        <p:spPr>
          <a:xfrm>
            <a:off x="5264909" y="6561297"/>
            <a:ext cx="2523242" cy="465415"/>
          </a:xfrm>
          <a:prstGeom prst="rect">
            <a:avLst/>
          </a:prstGeom>
          <a:noFill/>
        </p:spPr>
        <p:txBody>
          <a:bodyPr wrap="square" lIns="168056" tIns="134445" rIns="168056" bIns="134445" rtlCol="0">
            <a:spAutoFit/>
          </a:bodyPr>
          <a:lstStyle/>
          <a:p>
            <a:pPr algn="ctr" defTabSz="857183">
              <a:lnSpc>
                <a:spcPct val="90000"/>
              </a:lnSpc>
              <a:spcAft>
                <a:spcPts val="551"/>
              </a:spcAft>
            </a:pPr>
            <a:r>
              <a:rPr lang="en-US" sz="1400" dirty="0" smtClean="0"/>
              <a:t>Data Transfer Options</a:t>
            </a:r>
            <a:endParaRPr lang="en-US" sz="1400" dirty="0"/>
          </a:p>
        </p:txBody>
      </p:sp>
      <p:grpSp>
        <p:nvGrpSpPr>
          <p:cNvPr id="2" name="Group 1"/>
          <p:cNvGrpSpPr/>
          <p:nvPr/>
        </p:nvGrpSpPr>
        <p:grpSpPr>
          <a:xfrm>
            <a:off x="2776099" y="4967052"/>
            <a:ext cx="6844044" cy="1331601"/>
            <a:chOff x="3660185" y="4967052"/>
            <a:chExt cx="5471831" cy="1331601"/>
          </a:xfrm>
        </p:grpSpPr>
        <p:sp>
          <p:nvSpPr>
            <p:cNvPr id="17" name="Rectangle 16"/>
            <p:cNvSpPr/>
            <p:nvPr/>
          </p:nvSpPr>
          <p:spPr bwMode="auto">
            <a:xfrm>
              <a:off x="3660185" y="4967052"/>
              <a:ext cx="2687443" cy="133160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spc="-50" dirty="0">
                  <a:gradFill>
                    <a:gsLst>
                      <a:gs pos="0">
                        <a:srgbClr val="FFFFFF"/>
                      </a:gs>
                      <a:gs pos="100000">
                        <a:srgbClr val="FFFFFF"/>
                      </a:gs>
                    </a:gsLst>
                    <a:lin ang="5400000" scaled="0"/>
                  </a:gradFill>
                  <a:latin typeface="Segoe UI Light"/>
                  <a:ea typeface="Segoe UI" pitchFamily="34" charset="0"/>
                  <a:cs typeface="Segoe UI" pitchFamily="34" charset="0"/>
                </a:rPr>
                <a:t>Azure </a:t>
              </a:r>
              <a:r>
                <a:rPr lang="en-US" sz="2800" spc="-50" dirty="0" smtClean="0">
                  <a:gradFill>
                    <a:gsLst>
                      <a:gs pos="0">
                        <a:srgbClr val="FFFFFF"/>
                      </a:gs>
                      <a:gs pos="100000">
                        <a:srgbClr val="FFFFFF"/>
                      </a:gs>
                    </a:gsLst>
                    <a:lin ang="5400000" scaled="0"/>
                  </a:gradFill>
                  <a:latin typeface="Segoe UI Light"/>
                  <a:ea typeface="Segoe UI" pitchFamily="34" charset="0"/>
                  <a:cs typeface="Segoe UI" pitchFamily="34" charset="0"/>
                </a:rPr>
                <a:t>Import/Export</a:t>
              </a:r>
              <a:endParaRPr lang="en-US" sz="2800" spc="-5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856934"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Ship data in hard disk </a:t>
              </a:r>
              <a:r>
                <a:rPr lang="en-US" sz="1600" dirty="0" smtClean="0">
                  <a:gradFill>
                    <a:gsLst>
                      <a:gs pos="0">
                        <a:srgbClr val="FFFFFF"/>
                      </a:gs>
                      <a:gs pos="100000">
                        <a:srgbClr val="FFFFFF"/>
                      </a:gs>
                    </a:gsLst>
                    <a:lin ang="5400000" scaled="0"/>
                  </a:gradFill>
                  <a:ea typeface="Segoe UI" pitchFamily="34" charset="0"/>
                  <a:cs typeface="Segoe UI" pitchFamily="34" charset="0"/>
                </a:rPr>
                <a:t>drives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22" name="Rectangle 21"/>
            <p:cNvSpPr/>
            <p:nvPr/>
          </p:nvSpPr>
          <p:spPr bwMode="auto">
            <a:xfrm>
              <a:off x="6444573" y="4967052"/>
              <a:ext cx="2687443" cy="133160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err="1">
                  <a:gradFill>
                    <a:gsLst>
                      <a:gs pos="0">
                        <a:srgbClr val="FFFFFF"/>
                      </a:gs>
                      <a:gs pos="100000">
                        <a:srgbClr val="FFFFFF"/>
                      </a:gs>
                    </a:gsLst>
                    <a:lin ang="5400000" scaled="0"/>
                  </a:gradFill>
                  <a:latin typeface="Segoe UI Light"/>
                  <a:ea typeface="Segoe UI" pitchFamily="34" charset="0"/>
                  <a:cs typeface="Segoe UI" pitchFamily="34" charset="0"/>
                </a:rPr>
                <a:t>AZCopy</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856934"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High-performance data upload, download, &amp; copy</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1594223015"/>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Developer-Friendly Experience</a:t>
            </a:r>
            <a:endParaRPr lang="en-US" dirty="0"/>
          </a:p>
        </p:txBody>
      </p:sp>
      <p:sp>
        <p:nvSpPr>
          <p:cNvPr id="5" name="Text Placeholder 1"/>
          <p:cNvSpPr txBox="1">
            <a:spLocks/>
          </p:cNvSpPr>
          <p:nvPr/>
        </p:nvSpPr>
        <p:spPr>
          <a:xfrm>
            <a:off x="465139" y="1895498"/>
            <a:ext cx="3657600" cy="4782848"/>
          </a:xfrm>
          <a:prstGeom prst="rect">
            <a:avLst/>
          </a:prstGeom>
          <a:solidFill>
            <a:schemeClr val="bg1">
              <a:lumMod val="95000"/>
            </a:schemeClr>
          </a:solidFill>
        </p:spPr>
        <p:txBody>
          <a:bodyPr vert="horz" wrap="square" lIns="146304" tIns="91440" rIns="146304" bIns="91440" rtlCol="0">
            <a:spAutoFit/>
          </a:bodyPr>
          <a:lstStyle>
            <a:lvl1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400" kern="1200" spc="0" baseline="0">
                <a:gradFill>
                  <a:gsLst>
                    <a:gs pos="1250">
                      <a:schemeClr val="tx1"/>
                    </a:gs>
                    <a:gs pos="100000">
                      <a:schemeClr val="tx1"/>
                    </a:gs>
                  </a:gsLst>
                  <a:lin ang="5400000" scaled="0"/>
                </a:gradFill>
                <a:latin typeface="+mn-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sz="1200" dirty="0" smtClean="0">
                <a:solidFill>
                  <a:schemeClr val="tx1"/>
                </a:solidFill>
              </a:rPr>
              <a:t>Service APIs</a:t>
            </a:r>
          </a:p>
          <a:p>
            <a:pPr lvl="1"/>
            <a:r>
              <a:rPr lang="en-US" sz="1200" u="sng" dirty="0" smtClean="0">
                <a:solidFill>
                  <a:schemeClr val="tx1"/>
                </a:solidFill>
                <a:hlinkClick r:id="rId3"/>
              </a:rPr>
              <a:t>List Containers</a:t>
            </a:r>
            <a:endParaRPr lang="en-US" sz="1200" dirty="0" smtClean="0">
              <a:solidFill>
                <a:schemeClr val="tx1"/>
              </a:solidFill>
            </a:endParaRPr>
          </a:p>
          <a:p>
            <a:pPr lvl="1"/>
            <a:r>
              <a:rPr lang="en-US" sz="1200" u="sng" dirty="0" smtClean="0">
                <a:solidFill>
                  <a:schemeClr val="tx1"/>
                </a:solidFill>
                <a:hlinkClick r:id="rId4"/>
              </a:rPr>
              <a:t>Set/GET Blob Service Properties</a:t>
            </a:r>
            <a:endParaRPr lang="en-US" sz="1200" dirty="0" smtClean="0">
              <a:solidFill>
                <a:schemeClr val="tx1"/>
              </a:solidFill>
            </a:endParaRPr>
          </a:p>
          <a:p>
            <a:pPr lvl="1"/>
            <a:r>
              <a:rPr lang="en-US" sz="1200" u="sng" dirty="0" smtClean="0">
                <a:solidFill>
                  <a:schemeClr val="tx1"/>
                </a:solidFill>
                <a:hlinkClick r:id="rId5"/>
              </a:rPr>
              <a:t>Preflight Blob Request</a:t>
            </a:r>
            <a:endParaRPr lang="en-US" sz="1200" dirty="0" smtClean="0">
              <a:solidFill>
                <a:schemeClr val="tx1"/>
              </a:solidFill>
            </a:endParaRPr>
          </a:p>
          <a:p>
            <a:pPr lvl="1"/>
            <a:r>
              <a:rPr lang="en-US" sz="1200" u="sng" dirty="0" smtClean="0">
                <a:solidFill>
                  <a:schemeClr val="tx1"/>
                </a:solidFill>
                <a:hlinkClick r:id="rId6"/>
              </a:rPr>
              <a:t>Get Blob Service Stats</a:t>
            </a:r>
            <a:endParaRPr lang="en-US" sz="1200" u="sng" dirty="0" smtClean="0">
              <a:solidFill>
                <a:schemeClr val="tx1"/>
              </a:solidFill>
            </a:endParaRPr>
          </a:p>
          <a:p>
            <a:pPr lvl="1"/>
            <a:endParaRPr lang="en-US" sz="1200" u="sng" dirty="0" smtClean="0">
              <a:solidFill>
                <a:schemeClr val="tx1"/>
              </a:solidFill>
            </a:endParaRPr>
          </a:p>
          <a:p>
            <a:r>
              <a:rPr lang="en-US" sz="1200" dirty="0" smtClean="0">
                <a:solidFill>
                  <a:schemeClr val="tx1"/>
                </a:solidFill>
              </a:rPr>
              <a:t>Container APIs:</a:t>
            </a:r>
          </a:p>
          <a:p>
            <a:pPr lvl="1"/>
            <a:r>
              <a:rPr lang="en-US" sz="1200" u="sng" dirty="0" smtClean="0">
                <a:solidFill>
                  <a:schemeClr val="tx1"/>
                </a:solidFill>
                <a:hlinkClick r:id="rId7"/>
              </a:rPr>
              <a:t>Create Container</a:t>
            </a:r>
            <a:endParaRPr lang="en-US" sz="1200" dirty="0" smtClean="0">
              <a:solidFill>
                <a:schemeClr val="tx1"/>
              </a:solidFill>
            </a:endParaRPr>
          </a:p>
          <a:p>
            <a:pPr lvl="1"/>
            <a:r>
              <a:rPr lang="en-US" sz="1200" u="sng" dirty="0" smtClean="0">
                <a:solidFill>
                  <a:schemeClr val="tx1"/>
                </a:solidFill>
                <a:hlinkClick r:id="rId8"/>
              </a:rPr>
              <a:t>Get/Set Container Properties/Metadata</a:t>
            </a:r>
            <a:endParaRPr lang="en-US" sz="1200" dirty="0" smtClean="0">
              <a:solidFill>
                <a:schemeClr val="tx1"/>
              </a:solidFill>
            </a:endParaRPr>
          </a:p>
          <a:p>
            <a:pPr lvl="1"/>
            <a:r>
              <a:rPr lang="en-US" sz="1200" u="sng" dirty="0" smtClean="0">
                <a:solidFill>
                  <a:schemeClr val="tx1"/>
                </a:solidFill>
                <a:hlinkClick r:id="rId9"/>
              </a:rPr>
              <a:t>Get/Set Container ACL</a:t>
            </a:r>
            <a:endParaRPr lang="en-US" sz="1200" dirty="0" smtClean="0">
              <a:solidFill>
                <a:schemeClr val="tx1"/>
              </a:solidFill>
            </a:endParaRPr>
          </a:p>
          <a:p>
            <a:pPr lvl="1"/>
            <a:r>
              <a:rPr lang="en-US" sz="1200" u="sng" dirty="0" smtClean="0">
                <a:solidFill>
                  <a:schemeClr val="tx1"/>
                </a:solidFill>
                <a:hlinkClick r:id="rId10"/>
              </a:rPr>
              <a:t>Lease Container</a:t>
            </a:r>
            <a:r>
              <a:rPr lang="en-US" sz="1200" dirty="0" smtClean="0">
                <a:solidFill>
                  <a:schemeClr val="tx1"/>
                </a:solidFill>
              </a:rPr>
              <a:t> </a:t>
            </a:r>
          </a:p>
          <a:p>
            <a:pPr lvl="1"/>
            <a:r>
              <a:rPr lang="en-US" sz="1200" u="sng" dirty="0" smtClean="0">
                <a:solidFill>
                  <a:schemeClr val="tx1"/>
                </a:solidFill>
                <a:hlinkClick r:id="rId11"/>
              </a:rPr>
              <a:t>Delete Container</a:t>
            </a:r>
            <a:endParaRPr lang="en-US" sz="1200" dirty="0" smtClean="0">
              <a:solidFill>
                <a:schemeClr val="tx1"/>
              </a:solidFill>
            </a:endParaRPr>
          </a:p>
          <a:p>
            <a:pPr lvl="1"/>
            <a:r>
              <a:rPr lang="en-US" sz="1200" u="sng" dirty="0" smtClean="0">
                <a:solidFill>
                  <a:schemeClr val="tx1"/>
                </a:solidFill>
                <a:hlinkClick r:id="rId12"/>
              </a:rPr>
              <a:t>List Blobs</a:t>
            </a:r>
            <a:endParaRPr lang="en-US" sz="1200" u="sng" dirty="0" smtClean="0">
              <a:solidFill>
                <a:schemeClr val="tx1"/>
              </a:solidFill>
            </a:endParaRPr>
          </a:p>
          <a:p>
            <a:pPr lvl="1"/>
            <a:endParaRPr lang="en-US" sz="1200" dirty="0" smtClean="0">
              <a:solidFill>
                <a:schemeClr val="tx1"/>
              </a:solidFill>
            </a:endParaRPr>
          </a:p>
          <a:p>
            <a:r>
              <a:rPr lang="en-US" sz="1200" dirty="0" smtClean="0">
                <a:solidFill>
                  <a:schemeClr val="tx1"/>
                </a:solidFill>
              </a:rPr>
              <a:t>Blob APIs:</a:t>
            </a:r>
          </a:p>
          <a:p>
            <a:pPr lvl="1"/>
            <a:r>
              <a:rPr lang="en-US" sz="1200" dirty="0" smtClean="0">
                <a:solidFill>
                  <a:schemeClr val="tx1"/>
                </a:solidFill>
                <a:hlinkClick r:id="rId13"/>
              </a:rPr>
              <a:t>Put Blob</a:t>
            </a:r>
            <a:endParaRPr lang="en-US" sz="1200" dirty="0" smtClean="0">
              <a:solidFill>
                <a:schemeClr val="tx1"/>
              </a:solidFill>
            </a:endParaRPr>
          </a:p>
          <a:p>
            <a:pPr lvl="1"/>
            <a:r>
              <a:rPr lang="en-US" sz="1200" dirty="0" smtClean="0">
                <a:solidFill>
                  <a:schemeClr val="tx1"/>
                </a:solidFill>
                <a:hlinkClick r:id="rId14"/>
              </a:rPr>
              <a:t>Get Blob</a:t>
            </a:r>
            <a:endParaRPr lang="en-US" sz="1200" dirty="0" smtClean="0">
              <a:solidFill>
                <a:schemeClr val="tx1"/>
              </a:solidFill>
            </a:endParaRPr>
          </a:p>
          <a:p>
            <a:pPr lvl="1"/>
            <a:r>
              <a:rPr lang="en-US" sz="1200" dirty="0" smtClean="0">
                <a:solidFill>
                  <a:schemeClr val="tx1"/>
                </a:solidFill>
                <a:hlinkClick r:id="rId15"/>
              </a:rPr>
              <a:t>Get/Set Blob Properties</a:t>
            </a:r>
            <a:r>
              <a:rPr lang="en-US" sz="1200" dirty="0" smtClean="0">
                <a:solidFill>
                  <a:schemeClr val="tx1"/>
                </a:solidFill>
              </a:rPr>
              <a:t> </a:t>
            </a:r>
          </a:p>
          <a:p>
            <a:pPr lvl="1"/>
            <a:r>
              <a:rPr lang="en-US" sz="1200" dirty="0" smtClean="0">
                <a:solidFill>
                  <a:schemeClr val="tx1"/>
                </a:solidFill>
                <a:hlinkClick r:id="rId16"/>
              </a:rPr>
              <a:t>Delete Blob</a:t>
            </a:r>
            <a:endParaRPr lang="en-US" sz="1200" dirty="0" smtClean="0">
              <a:solidFill>
                <a:schemeClr val="tx1"/>
              </a:solidFill>
            </a:endParaRPr>
          </a:p>
          <a:p>
            <a:pPr lvl="1"/>
            <a:r>
              <a:rPr lang="en-US" sz="1200" dirty="0" smtClean="0">
                <a:solidFill>
                  <a:schemeClr val="tx1"/>
                </a:solidFill>
                <a:hlinkClick r:id="rId17"/>
              </a:rPr>
              <a:t>Lease Blob</a:t>
            </a:r>
            <a:endParaRPr lang="en-US" sz="1200" dirty="0" smtClean="0">
              <a:solidFill>
                <a:schemeClr val="tx1"/>
              </a:solidFill>
            </a:endParaRPr>
          </a:p>
          <a:p>
            <a:pPr lvl="1"/>
            <a:r>
              <a:rPr lang="en-US" sz="1200" dirty="0" smtClean="0">
                <a:solidFill>
                  <a:schemeClr val="tx1"/>
                </a:solidFill>
                <a:hlinkClick r:id="rId18"/>
              </a:rPr>
              <a:t>Snapshot Blob</a:t>
            </a:r>
            <a:endParaRPr lang="en-US" sz="1200" dirty="0" smtClean="0">
              <a:solidFill>
                <a:schemeClr val="tx1"/>
              </a:solidFill>
            </a:endParaRPr>
          </a:p>
          <a:p>
            <a:pPr lvl="1"/>
            <a:r>
              <a:rPr lang="en-US" sz="1200" dirty="0" smtClean="0">
                <a:solidFill>
                  <a:schemeClr val="tx1"/>
                </a:solidFill>
                <a:hlinkClick r:id="rId19"/>
              </a:rPr>
              <a:t>Copy Blob</a:t>
            </a:r>
            <a:endParaRPr lang="en-US" sz="1200" dirty="0" smtClean="0">
              <a:solidFill>
                <a:schemeClr val="tx1"/>
              </a:solidFill>
            </a:endParaRPr>
          </a:p>
        </p:txBody>
      </p:sp>
      <p:sp>
        <p:nvSpPr>
          <p:cNvPr id="8" name="Content Placeholder 2"/>
          <p:cNvSpPr txBox="1">
            <a:spLocks/>
          </p:cNvSpPr>
          <p:nvPr/>
        </p:nvSpPr>
        <p:spPr>
          <a:xfrm>
            <a:off x="4400973" y="1895498"/>
            <a:ext cx="3657600" cy="4782847"/>
          </a:xfrm>
          <a:prstGeom prst="rect">
            <a:avLst/>
          </a:prstGeom>
          <a:solidFill>
            <a:schemeClr val="bg1">
              <a:lumMod val="95000"/>
            </a:schemeClr>
          </a:solidFill>
        </p:spPr>
        <p:txBody>
          <a:bodyP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tx1"/>
                </a:solidFill>
                <a:latin typeface="+mn-lt"/>
              </a:rPr>
              <a:t>Service APIs</a:t>
            </a:r>
          </a:p>
          <a:p>
            <a:pPr lvl="1"/>
            <a:r>
              <a:rPr lang="en-US" sz="1200" dirty="0" smtClean="0">
                <a:solidFill>
                  <a:schemeClr val="tx1"/>
                </a:solidFill>
                <a:hlinkClick r:id="rId20"/>
              </a:rPr>
              <a:t>Set/Get Table Service Properties</a:t>
            </a:r>
            <a:endParaRPr lang="en-US" sz="1200" dirty="0" smtClean="0">
              <a:solidFill>
                <a:schemeClr val="tx1"/>
              </a:solidFill>
            </a:endParaRPr>
          </a:p>
          <a:p>
            <a:pPr lvl="1"/>
            <a:r>
              <a:rPr lang="en-US" sz="1200" dirty="0" smtClean="0">
                <a:solidFill>
                  <a:schemeClr val="tx1"/>
                </a:solidFill>
                <a:hlinkClick r:id="rId21"/>
              </a:rPr>
              <a:t>Preflight Table Request</a:t>
            </a:r>
            <a:endParaRPr lang="en-US" sz="1200" dirty="0" smtClean="0">
              <a:solidFill>
                <a:schemeClr val="tx1"/>
              </a:solidFill>
            </a:endParaRPr>
          </a:p>
          <a:p>
            <a:pPr lvl="1"/>
            <a:r>
              <a:rPr lang="en-US" sz="1200" dirty="0" smtClean="0">
                <a:solidFill>
                  <a:schemeClr val="tx1"/>
                </a:solidFill>
                <a:hlinkClick r:id="rId22"/>
              </a:rPr>
              <a:t>Get Table Service Stats</a:t>
            </a:r>
            <a:endParaRPr lang="en-US" sz="1200" u="sng" dirty="0" smtClean="0">
              <a:solidFill>
                <a:schemeClr val="tx1"/>
              </a:solidFill>
            </a:endParaRPr>
          </a:p>
          <a:p>
            <a:pPr lvl="1"/>
            <a:r>
              <a:rPr lang="en-US" sz="1200" dirty="0" smtClean="0">
                <a:solidFill>
                  <a:schemeClr val="tx1"/>
                </a:solidFill>
                <a:hlinkClick r:id="rId23"/>
              </a:rPr>
              <a:t>Query Tables</a:t>
            </a:r>
            <a:r>
              <a:rPr lang="en-US" sz="1200" dirty="0" smtClean="0">
                <a:solidFill>
                  <a:schemeClr val="tx1"/>
                </a:solidFill>
              </a:rPr>
              <a:t> </a:t>
            </a:r>
          </a:p>
          <a:p>
            <a:pPr marL="457200" lvl="1" indent="0">
              <a:buFont typeface="Arial" pitchFamily="34" charset="0"/>
              <a:buNone/>
            </a:pPr>
            <a:endParaRPr lang="en-US" sz="1200" dirty="0" smtClean="0">
              <a:solidFill>
                <a:schemeClr val="tx1"/>
              </a:solidFill>
            </a:endParaRPr>
          </a:p>
          <a:p>
            <a:endParaRPr lang="en-US" sz="1200" dirty="0" smtClean="0">
              <a:solidFill>
                <a:schemeClr val="tx1"/>
              </a:solidFill>
            </a:endParaRPr>
          </a:p>
          <a:p>
            <a:pPr marL="0" indent="0">
              <a:buNone/>
            </a:pPr>
            <a:r>
              <a:rPr lang="en-US" sz="1200" dirty="0">
                <a:solidFill>
                  <a:schemeClr val="tx1"/>
                </a:solidFill>
                <a:latin typeface="+mn-lt"/>
              </a:rPr>
              <a:t>Table APIs</a:t>
            </a:r>
          </a:p>
          <a:p>
            <a:pPr lvl="1"/>
            <a:r>
              <a:rPr lang="en-US" sz="1200" dirty="0" smtClean="0">
                <a:solidFill>
                  <a:schemeClr val="tx1"/>
                </a:solidFill>
                <a:hlinkClick r:id="rId24"/>
              </a:rPr>
              <a:t>Create Table</a:t>
            </a:r>
            <a:endParaRPr lang="en-US" sz="1200" dirty="0" smtClean="0">
              <a:solidFill>
                <a:schemeClr val="tx1"/>
              </a:solidFill>
            </a:endParaRPr>
          </a:p>
          <a:p>
            <a:pPr lvl="1"/>
            <a:r>
              <a:rPr lang="en-US" sz="1200" dirty="0" smtClean="0">
                <a:solidFill>
                  <a:schemeClr val="tx1"/>
                </a:solidFill>
                <a:hlinkClick r:id="rId25"/>
              </a:rPr>
              <a:t>Delete Table</a:t>
            </a:r>
            <a:endParaRPr lang="en-US" sz="1200" dirty="0" smtClean="0">
              <a:solidFill>
                <a:schemeClr val="tx1"/>
              </a:solidFill>
            </a:endParaRPr>
          </a:p>
          <a:p>
            <a:pPr lvl="1"/>
            <a:r>
              <a:rPr lang="en-US" sz="1200" dirty="0" smtClean="0">
                <a:solidFill>
                  <a:schemeClr val="tx1"/>
                </a:solidFill>
                <a:hlinkClick r:id="rId26"/>
              </a:rPr>
              <a:t>Set/Get Table ACL</a:t>
            </a:r>
            <a:endParaRPr lang="en-US" sz="1200" dirty="0" smtClean="0">
              <a:solidFill>
                <a:schemeClr val="tx1"/>
              </a:solidFill>
            </a:endParaRPr>
          </a:p>
          <a:p>
            <a:pPr marL="0" indent="0">
              <a:buFont typeface="Arial" pitchFamily="34" charset="0"/>
              <a:buNone/>
            </a:pPr>
            <a:endParaRPr lang="en-US" sz="1200" dirty="0">
              <a:solidFill>
                <a:schemeClr val="tx1"/>
              </a:solidFill>
            </a:endParaRPr>
          </a:p>
          <a:p>
            <a:endParaRPr lang="en-US" sz="1200" dirty="0" smtClean="0">
              <a:solidFill>
                <a:schemeClr val="tx1"/>
              </a:solidFill>
            </a:endParaRPr>
          </a:p>
          <a:p>
            <a:pPr marL="0" indent="0">
              <a:buNone/>
            </a:pPr>
            <a:r>
              <a:rPr lang="en-US" sz="1200" dirty="0">
                <a:solidFill>
                  <a:schemeClr val="tx1"/>
                </a:solidFill>
                <a:latin typeface="+mn-lt"/>
              </a:rPr>
              <a:t>Entity APIs</a:t>
            </a:r>
          </a:p>
          <a:p>
            <a:pPr lvl="1"/>
            <a:r>
              <a:rPr lang="en-US" sz="1200" dirty="0" smtClean="0">
                <a:solidFill>
                  <a:schemeClr val="tx1"/>
                </a:solidFill>
                <a:hlinkClick r:id="rId27"/>
              </a:rPr>
              <a:t>Insert Entity</a:t>
            </a:r>
            <a:endParaRPr lang="en-US" sz="1200" dirty="0" smtClean="0">
              <a:solidFill>
                <a:schemeClr val="tx1"/>
              </a:solidFill>
            </a:endParaRPr>
          </a:p>
          <a:p>
            <a:pPr lvl="1"/>
            <a:r>
              <a:rPr lang="en-US" sz="1200" dirty="0" smtClean="0">
                <a:solidFill>
                  <a:schemeClr val="tx1"/>
                </a:solidFill>
                <a:hlinkClick r:id="rId28"/>
              </a:rPr>
              <a:t>Update Entity</a:t>
            </a:r>
            <a:endParaRPr lang="en-US" sz="1200" dirty="0" smtClean="0">
              <a:solidFill>
                <a:schemeClr val="tx1"/>
              </a:solidFill>
            </a:endParaRPr>
          </a:p>
          <a:p>
            <a:pPr lvl="1"/>
            <a:r>
              <a:rPr lang="en-US" sz="1200" dirty="0" smtClean="0">
                <a:solidFill>
                  <a:schemeClr val="tx1"/>
                </a:solidFill>
                <a:hlinkClick r:id="rId29"/>
              </a:rPr>
              <a:t>Merge Entity</a:t>
            </a:r>
            <a:endParaRPr lang="en-US" sz="1200" dirty="0" smtClean="0">
              <a:solidFill>
                <a:schemeClr val="tx1"/>
              </a:solidFill>
            </a:endParaRPr>
          </a:p>
          <a:p>
            <a:pPr lvl="1"/>
            <a:r>
              <a:rPr lang="en-US" sz="1200" dirty="0" smtClean="0">
                <a:solidFill>
                  <a:schemeClr val="tx1"/>
                </a:solidFill>
                <a:hlinkClick r:id="rId30"/>
              </a:rPr>
              <a:t>Insert Or Merge Entity</a:t>
            </a:r>
            <a:endParaRPr lang="en-US" sz="1200" dirty="0" smtClean="0">
              <a:solidFill>
                <a:schemeClr val="tx1"/>
              </a:solidFill>
            </a:endParaRPr>
          </a:p>
          <a:p>
            <a:pPr lvl="1"/>
            <a:r>
              <a:rPr lang="en-US" sz="1200" dirty="0" smtClean="0">
                <a:solidFill>
                  <a:schemeClr val="tx1"/>
                </a:solidFill>
                <a:hlinkClick r:id="rId31"/>
              </a:rPr>
              <a:t>Insert Or Replace Entity</a:t>
            </a:r>
            <a:endParaRPr lang="en-US" sz="1200" dirty="0" smtClean="0">
              <a:solidFill>
                <a:schemeClr val="tx1"/>
              </a:solidFill>
              <a:hlinkClick r:id=""/>
            </a:endParaRPr>
          </a:p>
          <a:p>
            <a:pPr lvl="1"/>
            <a:r>
              <a:rPr lang="en-US" sz="1200" dirty="0" smtClean="0">
                <a:solidFill>
                  <a:schemeClr val="tx1"/>
                </a:solidFill>
                <a:hlinkClick r:id=""/>
              </a:rPr>
              <a:t>Query Entity</a:t>
            </a:r>
          </a:p>
          <a:p>
            <a:pPr lvl="1"/>
            <a:r>
              <a:rPr lang="en-US" sz="1200" dirty="0" smtClean="0">
                <a:solidFill>
                  <a:schemeClr val="tx1"/>
                </a:solidFill>
                <a:hlinkClick r:id=""/>
              </a:rPr>
              <a:t>Query Entities</a:t>
            </a:r>
            <a:endParaRPr lang="en-US" sz="1200" dirty="0" smtClean="0">
              <a:solidFill>
                <a:schemeClr val="tx1"/>
              </a:solidFill>
            </a:endParaRPr>
          </a:p>
          <a:p>
            <a:pPr lvl="1"/>
            <a:r>
              <a:rPr lang="en-US" sz="1200" dirty="0" smtClean="0">
                <a:solidFill>
                  <a:schemeClr val="tx1"/>
                </a:solidFill>
                <a:hlinkClick r:id="rId32"/>
              </a:rPr>
              <a:t>Entity Group Transactions</a:t>
            </a:r>
            <a:endParaRPr lang="en-US" sz="1200" dirty="0" smtClean="0">
              <a:solidFill>
                <a:schemeClr val="tx1"/>
              </a:solidFill>
            </a:endParaRPr>
          </a:p>
        </p:txBody>
      </p:sp>
      <p:sp>
        <p:nvSpPr>
          <p:cNvPr id="9" name="Content Placeholder 2"/>
          <p:cNvSpPr txBox="1">
            <a:spLocks/>
          </p:cNvSpPr>
          <p:nvPr/>
        </p:nvSpPr>
        <p:spPr>
          <a:xfrm>
            <a:off x="8336812" y="1895498"/>
            <a:ext cx="3657600" cy="4782847"/>
          </a:xfrm>
          <a:prstGeom prst="rect">
            <a:avLst/>
          </a:prstGeom>
          <a:solidFill>
            <a:schemeClr val="bg1">
              <a:lumMod val="95000"/>
            </a:schemeClr>
          </a:solidFill>
        </p:spPr>
        <p:txBody>
          <a:bodyPr>
            <a:noAutofit/>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dirty="0">
                <a:solidFill>
                  <a:schemeClr val="tx1"/>
                </a:solidFill>
                <a:latin typeface="+mn-lt"/>
              </a:rPr>
              <a:t>Service APIs</a:t>
            </a:r>
          </a:p>
          <a:p>
            <a:pPr lvl="1"/>
            <a:r>
              <a:rPr lang="en-US" sz="1200" dirty="0" smtClean="0">
                <a:solidFill>
                  <a:schemeClr val="tx1"/>
                </a:solidFill>
                <a:hlinkClick r:id="rId33"/>
              </a:rPr>
              <a:t>Set/Get Queue Service Properties</a:t>
            </a:r>
            <a:endParaRPr lang="en-US" sz="1200" dirty="0" smtClean="0">
              <a:solidFill>
                <a:schemeClr val="tx1"/>
              </a:solidFill>
            </a:endParaRPr>
          </a:p>
          <a:p>
            <a:pPr lvl="1"/>
            <a:r>
              <a:rPr lang="en-US" sz="1200" dirty="0" smtClean="0">
                <a:solidFill>
                  <a:schemeClr val="tx1"/>
                </a:solidFill>
                <a:hlinkClick r:id="rId34"/>
              </a:rPr>
              <a:t>Preflight Queue Request</a:t>
            </a:r>
            <a:endParaRPr lang="en-US" sz="1200" dirty="0" smtClean="0">
              <a:solidFill>
                <a:schemeClr val="tx1"/>
              </a:solidFill>
            </a:endParaRPr>
          </a:p>
          <a:p>
            <a:pPr lvl="1"/>
            <a:r>
              <a:rPr lang="en-US" sz="1200" dirty="0" smtClean="0">
                <a:solidFill>
                  <a:schemeClr val="tx1"/>
                </a:solidFill>
                <a:hlinkClick r:id="rId35"/>
              </a:rPr>
              <a:t>Get Queue Service Stats</a:t>
            </a:r>
            <a:endParaRPr lang="en-US" sz="1200" dirty="0" smtClean="0">
              <a:solidFill>
                <a:schemeClr val="tx1"/>
              </a:solidFill>
            </a:endParaRPr>
          </a:p>
          <a:p>
            <a:pPr lvl="1"/>
            <a:r>
              <a:rPr lang="en-US" sz="1200" dirty="0" smtClean="0">
                <a:solidFill>
                  <a:schemeClr val="tx1"/>
                </a:solidFill>
                <a:hlinkClick r:id="rId36"/>
              </a:rPr>
              <a:t>List Queues</a:t>
            </a:r>
            <a:endParaRPr lang="en-US" sz="1200" dirty="0" smtClean="0">
              <a:solidFill>
                <a:schemeClr val="tx1"/>
              </a:solidFill>
            </a:endParaRPr>
          </a:p>
          <a:p>
            <a:pPr marL="457200" lvl="1" indent="0">
              <a:buFont typeface="Arial" pitchFamily="34" charset="0"/>
              <a:buNone/>
            </a:pPr>
            <a:endParaRPr lang="en-US" sz="1200" dirty="0" smtClean="0">
              <a:solidFill>
                <a:schemeClr val="tx1"/>
              </a:solidFill>
            </a:endParaRPr>
          </a:p>
          <a:p>
            <a:pPr marL="0" indent="0">
              <a:buNone/>
            </a:pPr>
            <a:r>
              <a:rPr lang="en-US" sz="1200" dirty="0">
                <a:solidFill>
                  <a:schemeClr val="tx1"/>
                </a:solidFill>
                <a:latin typeface="+mn-lt"/>
              </a:rPr>
              <a:t>Queue APIs</a:t>
            </a:r>
          </a:p>
          <a:p>
            <a:pPr lvl="1"/>
            <a:r>
              <a:rPr lang="en-US" sz="1200" dirty="0" smtClean="0">
                <a:solidFill>
                  <a:schemeClr val="tx1"/>
                </a:solidFill>
                <a:hlinkClick r:id="rId37"/>
              </a:rPr>
              <a:t>Create Queue</a:t>
            </a:r>
            <a:endParaRPr lang="en-US" sz="1200" dirty="0" smtClean="0">
              <a:solidFill>
                <a:schemeClr val="tx1"/>
              </a:solidFill>
            </a:endParaRPr>
          </a:p>
          <a:p>
            <a:pPr lvl="1"/>
            <a:r>
              <a:rPr lang="en-US" sz="1200" dirty="0" smtClean="0">
                <a:solidFill>
                  <a:schemeClr val="tx1"/>
                </a:solidFill>
                <a:hlinkClick r:id="rId38"/>
              </a:rPr>
              <a:t>Delete Queue</a:t>
            </a:r>
            <a:endParaRPr lang="en-US" sz="1200" dirty="0" smtClean="0">
              <a:solidFill>
                <a:schemeClr val="tx1"/>
              </a:solidFill>
            </a:endParaRPr>
          </a:p>
          <a:p>
            <a:pPr lvl="1"/>
            <a:r>
              <a:rPr lang="en-US" sz="1200" dirty="0" smtClean="0">
                <a:solidFill>
                  <a:schemeClr val="tx1"/>
                </a:solidFill>
                <a:hlinkClick r:id="rId39"/>
              </a:rPr>
              <a:t>Get/Set Queue Metadata</a:t>
            </a:r>
            <a:endParaRPr lang="en-US" sz="1200" dirty="0" smtClean="0">
              <a:solidFill>
                <a:schemeClr val="tx1"/>
              </a:solidFill>
            </a:endParaRPr>
          </a:p>
          <a:p>
            <a:pPr lvl="1"/>
            <a:r>
              <a:rPr lang="en-US" sz="1200" dirty="0" smtClean="0">
                <a:solidFill>
                  <a:schemeClr val="tx1"/>
                </a:solidFill>
                <a:hlinkClick r:id="rId40"/>
              </a:rPr>
              <a:t>Get/Set Queue ACL</a:t>
            </a:r>
            <a:endParaRPr lang="en-US" sz="1200" dirty="0" smtClean="0">
              <a:solidFill>
                <a:schemeClr val="tx1"/>
              </a:solidFill>
            </a:endParaRPr>
          </a:p>
          <a:p>
            <a:pPr marL="342900" lvl="1" indent="0">
              <a:buFont typeface="Arial" pitchFamily="34" charset="0"/>
              <a:buNone/>
            </a:pPr>
            <a:endParaRPr lang="en-US" sz="1200" dirty="0" smtClean="0">
              <a:solidFill>
                <a:schemeClr val="tx1"/>
              </a:solidFill>
            </a:endParaRPr>
          </a:p>
          <a:p>
            <a:endParaRPr lang="en-US" sz="1200" dirty="0" smtClean="0">
              <a:solidFill>
                <a:schemeClr val="tx1"/>
              </a:solidFill>
            </a:endParaRPr>
          </a:p>
          <a:p>
            <a:pPr marL="0" indent="0">
              <a:buNone/>
            </a:pPr>
            <a:r>
              <a:rPr lang="en-US" sz="1200" dirty="0">
                <a:solidFill>
                  <a:schemeClr val="tx1"/>
                </a:solidFill>
                <a:latin typeface="+mn-lt"/>
              </a:rPr>
              <a:t>Message APIs</a:t>
            </a:r>
          </a:p>
          <a:p>
            <a:pPr lvl="1"/>
            <a:r>
              <a:rPr lang="en-US" sz="1200" dirty="0" smtClean="0">
                <a:solidFill>
                  <a:schemeClr val="tx1"/>
                </a:solidFill>
                <a:hlinkClick r:id="rId41"/>
              </a:rPr>
              <a:t>Put Message</a:t>
            </a:r>
            <a:endParaRPr lang="en-US" sz="1200" dirty="0" smtClean="0">
              <a:solidFill>
                <a:schemeClr val="tx1"/>
              </a:solidFill>
            </a:endParaRPr>
          </a:p>
          <a:p>
            <a:pPr lvl="1"/>
            <a:r>
              <a:rPr lang="en-US" sz="1200" dirty="0" smtClean="0">
                <a:solidFill>
                  <a:schemeClr val="tx1"/>
                </a:solidFill>
                <a:hlinkClick r:id="rId42"/>
              </a:rPr>
              <a:t>Get Messages</a:t>
            </a:r>
            <a:endParaRPr lang="en-US" sz="1200" dirty="0" smtClean="0">
              <a:solidFill>
                <a:schemeClr val="tx1"/>
              </a:solidFill>
            </a:endParaRPr>
          </a:p>
          <a:p>
            <a:pPr lvl="1"/>
            <a:r>
              <a:rPr lang="en-US" sz="1200" dirty="0" smtClean="0">
                <a:solidFill>
                  <a:schemeClr val="tx1"/>
                </a:solidFill>
                <a:hlinkClick r:id="rId43"/>
              </a:rPr>
              <a:t>Peek Messages</a:t>
            </a:r>
            <a:endParaRPr lang="en-US" sz="1200" dirty="0" smtClean="0">
              <a:solidFill>
                <a:schemeClr val="tx1"/>
              </a:solidFill>
            </a:endParaRPr>
          </a:p>
          <a:p>
            <a:pPr lvl="1"/>
            <a:r>
              <a:rPr lang="en-US" sz="1200" dirty="0" smtClean="0">
                <a:solidFill>
                  <a:schemeClr val="tx1"/>
                </a:solidFill>
                <a:hlinkClick r:id="rId44"/>
              </a:rPr>
              <a:t>Delete Message</a:t>
            </a:r>
            <a:endParaRPr lang="en-US" sz="1200" dirty="0" smtClean="0">
              <a:solidFill>
                <a:schemeClr val="tx1"/>
              </a:solidFill>
            </a:endParaRPr>
          </a:p>
          <a:p>
            <a:pPr lvl="1"/>
            <a:r>
              <a:rPr lang="en-US" sz="1200" dirty="0" smtClean="0">
                <a:solidFill>
                  <a:schemeClr val="tx1"/>
                </a:solidFill>
                <a:hlinkClick r:id="rId45"/>
              </a:rPr>
              <a:t>Update Message</a:t>
            </a:r>
            <a:endParaRPr lang="en-US" sz="1200" dirty="0" smtClean="0">
              <a:solidFill>
                <a:schemeClr val="tx1"/>
              </a:solidFill>
            </a:endParaRPr>
          </a:p>
          <a:p>
            <a:pPr lvl="1"/>
            <a:r>
              <a:rPr lang="en-US" sz="1200" dirty="0" smtClean="0">
                <a:solidFill>
                  <a:schemeClr val="tx1"/>
                </a:solidFill>
                <a:hlinkClick r:id="rId46"/>
              </a:rPr>
              <a:t>Clear Messages</a:t>
            </a:r>
            <a:endParaRPr lang="en-US" sz="1200" dirty="0" smtClean="0">
              <a:solidFill>
                <a:schemeClr val="tx1"/>
              </a:solidFill>
            </a:endParaRPr>
          </a:p>
        </p:txBody>
      </p:sp>
      <p:sp>
        <p:nvSpPr>
          <p:cNvPr id="10" name="Rectangle 9"/>
          <p:cNvSpPr/>
          <p:nvPr/>
        </p:nvSpPr>
        <p:spPr bwMode="auto">
          <a:xfrm>
            <a:off x="465138" y="1210395"/>
            <a:ext cx="3657600" cy="685103"/>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1404" tIns="137123" rIns="171404" bIns="137123" numCol="1" spcCol="0" rtlCol="0" fromWordArt="0" anchor="t" anchorCtr="0" forceAA="0" compatLnSpc="1">
            <a:prstTxWarp prst="textNoShape">
              <a:avLst/>
            </a:prstTxWarp>
            <a:noAutofit/>
          </a:bodyPr>
          <a:lstStyle/>
          <a:p>
            <a:pPr defTabSz="873977" fontAlgn="base">
              <a:spcBef>
                <a:spcPct val="0"/>
              </a:spcBef>
              <a:spcAft>
                <a:spcPct val="0"/>
              </a:spcAft>
            </a:pPr>
            <a:r>
              <a:rPr lang="en-US" sz="3374" dirty="0" smtClean="0">
                <a:gradFill>
                  <a:gsLst>
                    <a:gs pos="0">
                      <a:srgbClr val="FFFFFF"/>
                    </a:gs>
                    <a:gs pos="100000">
                      <a:srgbClr val="FFFFFF"/>
                    </a:gs>
                  </a:gsLst>
                  <a:lin ang="5400000" scaled="0"/>
                </a:gradFill>
                <a:latin typeface="+mj-lt"/>
                <a:ea typeface="Segoe UI" pitchFamily="34" charset="0"/>
                <a:cs typeface="Segoe UI" pitchFamily="34" charset="0"/>
              </a:rPr>
              <a:t>Blobs</a:t>
            </a:r>
            <a:endParaRPr lang="en-US" sz="3374" dirty="0">
              <a:gradFill>
                <a:gsLst>
                  <a:gs pos="0">
                    <a:srgbClr val="FFFFFF"/>
                  </a:gs>
                  <a:gs pos="100000">
                    <a:srgbClr val="FFFFFF"/>
                  </a:gs>
                </a:gsLst>
                <a:lin ang="5400000" scaled="0"/>
              </a:gradFill>
              <a:latin typeface="+mj-lt"/>
              <a:ea typeface="Segoe UI" pitchFamily="34" charset="0"/>
              <a:cs typeface="Segoe UI" pitchFamily="34" charset="0"/>
            </a:endParaRPr>
          </a:p>
        </p:txBody>
      </p:sp>
      <p:sp>
        <p:nvSpPr>
          <p:cNvPr id="11" name="Rectangle 10"/>
          <p:cNvSpPr/>
          <p:nvPr/>
        </p:nvSpPr>
        <p:spPr bwMode="auto">
          <a:xfrm>
            <a:off x="8336812" y="1210395"/>
            <a:ext cx="3657600" cy="685103"/>
          </a:xfrm>
          <a:prstGeom prst="rect">
            <a:avLst/>
          </a:prstGeom>
          <a:ln>
            <a:no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rot="0" spcFirstLastPara="0" vertOverflow="overflow" horzOverflow="overflow" vert="horz" wrap="square" lIns="171404" tIns="137123" rIns="171404" bIns="137123" numCol="1" spcCol="0" rtlCol="0" fromWordArt="0" anchor="t" anchorCtr="0" forceAA="0" compatLnSpc="1">
            <a:prstTxWarp prst="textNoShape">
              <a:avLst/>
            </a:prstTxWarp>
            <a:noAutofit/>
          </a:bodyPr>
          <a:lstStyle/>
          <a:p>
            <a:pPr defTabSz="873977" fontAlgn="base">
              <a:spcBef>
                <a:spcPct val="0"/>
              </a:spcBef>
              <a:spcAft>
                <a:spcPct val="0"/>
              </a:spcAft>
            </a:pPr>
            <a:r>
              <a:rPr lang="en-US" sz="3374" dirty="0" smtClean="0">
                <a:solidFill>
                  <a:srgbClr val="FFFFFF"/>
                </a:solidFill>
                <a:latin typeface="+mj-lt"/>
                <a:ea typeface="Segoe UI" pitchFamily="34" charset="0"/>
                <a:cs typeface="Segoe UI" pitchFamily="34" charset="0"/>
              </a:rPr>
              <a:t>Queues</a:t>
            </a:r>
            <a:endParaRPr lang="en-US" sz="3374" dirty="0">
              <a:solidFill>
                <a:srgbClr val="FFFFFF"/>
              </a:solidFill>
              <a:latin typeface="+mj-lt"/>
              <a:ea typeface="Segoe UI" pitchFamily="34" charset="0"/>
              <a:cs typeface="Segoe UI" pitchFamily="34" charset="0"/>
            </a:endParaRPr>
          </a:p>
        </p:txBody>
      </p:sp>
      <p:sp>
        <p:nvSpPr>
          <p:cNvPr id="12" name="Rectangle 11"/>
          <p:cNvSpPr/>
          <p:nvPr/>
        </p:nvSpPr>
        <p:spPr bwMode="auto">
          <a:xfrm>
            <a:off x="4400975" y="1210395"/>
            <a:ext cx="3657600" cy="685103"/>
          </a:xfrm>
          <a:prstGeom prst="rect">
            <a:avLst/>
          </a:prstGeom>
          <a:solidFill>
            <a:schemeClr val="accent1"/>
          </a:solidFill>
          <a:ln>
            <a:noFill/>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rot="0" spcFirstLastPara="0" vertOverflow="overflow" horzOverflow="overflow" vert="horz" wrap="square" lIns="171404" tIns="137123" rIns="171404" bIns="137123" numCol="1" spcCol="0" rtlCol="0" fromWordArt="0" anchor="t" anchorCtr="0" forceAA="0" compatLnSpc="1">
            <a:prstTxWarp prst="textNoShape">
              <a:avLst/>
            </a:prstTxWarp>
            <a:noAutofit/>
          </a:bodyPr>
          <a:lstStyle/>
          <a:p>
            <a:pPr defTabSz="873977" fontAlgn="base">
              <a:spcBef>
                <a:spcPct val="0"/>
              </a:spcBef>
              <a:spcAft>
                <a:spcPct val="0"/>
              </a:spcAft>
            </a:pPr>
            <a:r>
              <a:rPr lang="en-US" sz="3374" dirty="0" smtClean="0">
                <a:gradFill>
                  <a:gsLst>
                    <a:gs pos="0">
                      <a:srgbClr val="FFFFFF"/>
                    </a:gs>
                    <a:gs pos="100000">
                      <a:srgbClr val="FFFFFF"/>
                    </a:gs>
                  </a:gsLst>
                  <a:lin ang="5400000" scaled="0"/>
                </a:gradFill>
                <a:latin typeface="+mj-lt"/>
                <a:ea typeface="Segoe UI" pitchFamily="34" charset="0"/>
                <a:cs typeface="Segoe UI" pitchFamily="34" charset="0"/>
              </a:rPr>
              <a:t>Tables</a:t>
            </a:r>
            <a:endParaRPr lang="en-US" sz="3374" dirty="0">
              <a:gradFill>
                <a:gsLst>
                  <a:gs pos="0">
                    <a:srgbClr val="FFFFFF"/>
                  </a:gs>
                  <a:gs pos="100000">
                    <a:srgbClr val="FFFFFF"/>
                  </a:gs>
                </a:gsLst>
                <a:lin ang="5400000" scaled="0"/>
              </a:gradFill>
              <a:latin typeface="+mj-lt"/>
              <a:ea typeface="Segoe UI" pitchFamily="34" charset="0"/>
              <a:cs typeface="Segoe UI" pitchFamily="34" charset="0"/>
            </a:endParaRPr>
          </a:p>
        </p:txBody>
      </p:sp>
    </p:spTree>
    <p:extLst>
      <p:ext uri="{BB962C8B-B14F-4D97-AF65-F5344CB8AC3E}">
        <p14:creationId xmlns:p14="http://schemas.microsoft.com/office/powerpoint/2010/main" val="4175428843"/>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Industry-Leading Availability &amp; Reliability</a:t>
            </a:r>
            <a:endParaRPr lang="en-US" dirty="0"/>
          </a:p>
        </p:txBody>
      </p:sp>
      <p:pic>
        <p:nvPicPr>
          <p:cNvPr id="8" name="Picture 7"/>
          <p:cNvPicPr>
            <a:picLocks noChangeAspect="1"/>
          </p:cNvPicPr>
          <p:nvPr/>
        </p:nvPicPr>
        <p:blipFill>
          <a:blip r:embed="rId3"/>
          <a:stretch>
            <a:fillRect/>
          </a:stretch>
        </p:blipFill>
        <p:spPr>
          <a:xfrm>
            <a:off x="457629" y="1476187"/>
            <a:ext cx="11416410" cy="5030175"/>
          </a:xfrm>
          <a:prstGeom prst="rect">
            <a:avLst/>
          </a:prstGeom>
        </p:spPr>
      </p:pic>
    </p:spTree>
    <p:extLst>
      <p:ext uri="{BB962C8B-B14F-4D97-AF65-F5344CB8AC3E}">
        <p14:creationId xmlns:p14="http://schemas.microsoft.com/office/powerpoint/2010/main" val="1974140739"/>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Premium Storage Design</a:t>
            </a:r>
            <a:endParaRPr lang="en-US" dirty="0"/>
          </a:p>
        </p:txBody>
      </p:sp>
      <p:sp>
        <p:nvSpPr>
          <p:cNvPr id="5" name="Rectangle 4"/>
          <p:cNvSpPr/>
          <p:nvPr/>
        </p:nvSpPr>
        <p:spPr bwMode="auto">
          <a:xfrm>
            <a:off x="827035" y="1516062"/>
            <a:ext cx="4419600" cy="3272168"/>
          </a:xfrm>
          <a:prstGeom prst="rect">
            <a:avLst/>
          </a:prstGeom>
          <a:solidFill>
            <a:schemeClr val="bg1">
              <a:lumMod val="95000"/>
            </a:schemeClr>
          </a:solidFill>
          <a:ln w="6350">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solidFill>
                <a:schemeClr val="tx1"/>
              </a:solidFill>
              <a:ea typeface="Segoe UI" pitchFamily="34" charset="0"/>
              <a:cs typeface="Segoe UI" pitchFamily="34" charset="0"/>
            </a:endParaRPr>
          </a:p>
        </p:txBody>
      </p:sp>
      <p:sp>
        <p:nvSpPr>
          <p:cNvPr id="8" name="TextBox 7"/>
          <p:cNvSpPr txBox="1"/>
          <p:nvPr/>
        </p:nvSpPr>
        <p:spPr>
          <a:xfrm>
            <a:off x="5227637" y="1954694"/>
            <a:ext cx="4953000" cy="572464"/>
          </a:xfrm>
          <a:prstGeom prst="rect">
            <a:avLst/>
          </a:prstGeom>
          <a:noFill/>
        </p:spPr>
        <p:txBody>
          <a:bodyPr wrap="square" lIns="182880" tIns="146304" rIns="182880" bIns="146304" rtlCol="0">
            <a:spAutoFit/>
          </a:bodyPr>
          <a:lstStyle/>
          <a:p>
            <a:pPr defTabSz="932742">
              <a:lnSpc>
                <a:spcPct val="90000"/>
              </a:lnSpc>
              <a:spcAft>
                <a:spcPts val="600"/>
              </a:spcAft>
            </a:pPr>
            <a:r>
              <a:rPr lang="en-US" sz="2000" dirty="0" smtClean="0"/>
              <a:t>DS-Series VM supports disk caching</a:t>
            </a:r>
          </a:p>
        </p:txBody>
      </p:sp>
      <p:sp>
        <p:nvSpPr>
          <p:cNvPr id="9" name="TextBox 8"/>
          <p:cNvSpPr txBox="1"/>
          <p:nvPr/>
        </p:nvSpPr>
        <p:spPr>
          <a:xfrm>
            <a:off x="5227637" y="3152146"/>
            <a:ext cx="4953000" cy="572464"/>
          </a:xfrm>
          <a:prstGeom prst="rect">
            <a:avLst/>
          </a:prstGeom>
          <a:noFill/>
        </p:spPr>
        <p:txBody>
          <a:bodyPr wrap="square" lIns="182880" tIns="146304" rIns="182880" bIns="146304" rtlCol="0">
            <a:spAutoFit/>
          </a:bodyPr>
          <a:lstStyle/>
          <a:p>
            <a:pPr defTabSz="932742">
              <a:lnSpc>
                <a:spcPct val="90000"/>
              </a:lnSpc>
              <a:spcAft>
                <a:spcPts val="600"/>
              </a:spcAft>
            </a:pPr>
            <a:r>
              <a:rPr lang="en-US" sz="2000" dirty="0" err="1" smtClean="0"/>
              <a:t>Blobcache</a:t>
            </a:r>
            <a:r>
              <a:rPr lang="en-US" sz="2000" dirty="0" smtClean="0"/>
              <a:t>, caching layer</a:t>
            </a:r>
          </a:p>
        </p:txBody>
      </p:sp>
      <p:sp>
        <p:nvSpPr>
          <p:cNvPr id="10" name="TextBox 9"/>
          <p:cNvSpPr txBox="1"/>
          <p:nvPr/>
        </p:nvSpPr>
        <p:spPr>
          <a:xfrm>
            <a:off x="5227637" y="5062554"/>
            <a:ext cx="4648200" cy="1126462"/>
          </a:xfrm>
          <a:prstGeom prst="rect">
            <a:avLst/>
          </a:prstGeom>
          <a:noFill/>
        </p:spPr>
        <p:txBody>
          <a:bodyPr wrap="square" lIns="182880" tIns="146304" rIns="182880" bIns="146304" rtlCol="0">
            <a:spAutoFit/>
          </a:bodyPr>
          <a:lstStyle/>
          <a:p>
            <a:pPr defTabSz="932742">
              <a:lnSpc>
                <a:spcPct val="90000"/>
              </a:lnSpc>
              <a:spcAft>
                <a:spcPts val="600"/>
              </a:spcAft>
            </a:pPr>
            <a:r>
              <a:rPr lang="en-US" sz="2000" dirty="0" smtClean="0"/>
              <a:t>Persistent data on our industry leading existing LRS with three replicas</a:t>
            </a:r>
          </a:p>
        </p:txBody>
      </p:sp>
      <p:sp>
        <p:nvSpPr>
          <p:cNvPr id="11" name="Rectangle 10"/>
          <p:cNvSpPr/>
          <p:nvPr/>
        </p:nvSpPr>
        <p:spPr bwMode="auto">
          <a:xfrm>
            <a:off x="990497" y="1668461"/>
            <a:ext cx="4038600" cy="1609603"/>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400" dirty="0" smtClean="0">
                <a:solidFill>
                  <a:schemeClr val="tx1"/>
                </a:solidFill>
                <a:ea typeface="Segoe UI" pitchFamily="34" charset="0"/>
                <a:cs typeface="Segoe UI" pitchFamily="34" charset="0"/>
              </a:rPr>
              <a:t>Virtual Machine</a:t>
            </a:r>
          </a:p>
        </p:txBody>
      </p:sp>
      <p:sp>
        <p:nvSpPr>
          <p:cNvPr id="12" name="Rectangle 11"/>
          <p:cNvSpPr/>
          <p:nvPr/>
        </p:nvSpPr>
        <p:spPr bwMode="auto">
          <a:xfrm>
            <a:off x="990497" y="3475618"/>
            <a:ext cx="4038600" cy="105978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1600" dirty="0" smtClean="0">
              <a:solidFill>
                <a:schemeClr val="tx1"/>
              </a:solidFill>
              <a:ea typeface="Segoe UI" pitchFamily="34" charset="0"/>
              <a:cs typeface="Segoe UI" pitchFamily="34" charset="0"/>
            </a:endParaRPr>
          </a:p>
        </p:txBody>
      </p:sp>
      <p:sp>
        <p:nvSpPr>
          <p:cNvPr id="13" name="Rectangle 12"/>
          <p:cNvSpPr/>
          <p:nvPr/>
        </p:nvSpPr>
        <p:spPr bwMode="auto">
          <a:xfrm>
            <a:off x="1257197" y="3836427"/>
            <a:ext cx="3505200" cy="3086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200" b="1" dirty="0" smtClean="0">
                <a:solidFill>
                  <a:schemeClr val="bg1"/>
                </a:solidFill>
                <a:ea typeface="Segoe UI" pitchFamily="34" charset="0"/>
                <a:cs typeface="Segoe UI" pitchFamily="34" charset="0"/>
              </a:rPr>
              <a:t>RAM Cache</a:t>
            </a:r>
          </a:p>
        </p:txBody>
      </p:sp>
      <p:sp>
        <p:nvSpPr>
          <p:cNvPr id="14" name="Rectangle 13"/>
          <p:cNvSpPr/>
          <p:nvPr/>
        </p:nvSpPr>
        <p:spPr bwMode="auto">
          <a:xfrm>
            <a:off x="1257197" y="4197236"/>
            <a:ext cx="3505200" cy="308654"/>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200" b="1" dirty="0" smtClean="0">
                <a:solidFill>
                  <a:schemeClr val="bg1"/>
                </a:solidFill>
                <a:ea typeface="Segoe UI" pitchFamily="34" charset="0"/>
                <a:cs typeface="Segoe UI" pitchFamily="34" charset="0"/>
              </a:rPr>
              <a:t>Server SSD Cache</a:t>
            </a:r>
          </a:p>
        </p:txBody>
      </p:sp>
      <p:sp>
        <p:nvSpPr>
          <p:cNvPr id="15" name="TextBox 14"/>
          <p:cNvSpPr txBox="1"/>
          <p:nvPr/>
        </p:nvSpPr>
        <p:spPr>
          <a:xfrm>
            <a:off x="1244240" y="3323624"/>
            <a:ext cx="3505200" cy="664797"/>
          </a:xfrm>
          <a:prstGeom prst="rect">
            <a:avLst/>
          </a:prstGeom>
          <a:noFill/>
        </p:spPr>
        <p:txBody>
          <a:bodyPr wrap="square" lIns="182880" tIns="146304" rIns="182880" bIns="146304" rtlCol="0">
            <a:spAutoFit/>
          </a:bodyPr>
          <a:lstStyle/>
          <a:p>
            <a:pPr algn="ctr" defTabSz="932742">
              <a:spcAft>
                <a:spcPts val="600"/>
              </a:spcAft>
            </a:pPr>
            <a:r>
              <a:rPr lang="en-US" sz="2400" dirty="0" err="1" smtClean="0"/>
              <a:t>Blobcache</a:t>
            </a:r>
            <a:endParaRPr lang="en-US" sz="2400" dirty="0" smtClean="0"/>
          </a:p>
        </p:txBody>
      </p:sp>
      <p:sp>
        <p:nvSpPr>
          <p:cNvPr id="16" name="Cloud Callout 15"/>
          <p:cNvSpPr/>
          <p:nvPr/>
        </p:nvSpPr>
        <p:spPr bwMode="auto">
          <a:xfrm>
            <a:off x="1701440" y="5402262"/>
            <a:ext cx="2590800" cy="838200"/>
          </a:xfrm>
          <a:prstGeom prst="cloudCallou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400" b="1" dirty="0" smtClean="0">
                <a:solidFill>
                  <a:schemeClr val="bg1"/>
                </a:solidFill>
                <a:ea typeface="Segoe UI" pitchFamily="34" charset="0"/>
                <a:cs typeface="Segoe UI" pitchFamily="34" charset="0"/>
              </a:rPr>
              <a:t>Azure Storage Page Blobs</a:t>
            </a:r>
          </a:p>
        </p:txBody>
      </p:sp>
      <p:cxnSp>
        <p:nvCxnSpPr>
          <p:cNvPr id="17" name="Straight Arrow Connector 16"/>
          <p:cNvCxnSpPr/>
          <p:nvPr/>
        </p:nvCxnSpPr>
        <p:spPr>
          <a:xfrm flipV="1">
            <a:off x="2865437" y="4812990"/>
            <a:ext cx="0" cy="589272"/>
          </a:xfrm>
          <a:prstGeom prst="straightConnector1">
            <a:avLst/>
          </a:prstGeom>
          <a:ln w="38100">
            <a:headEnd type="triangle"/>
            <a:tailEnd type="triangle"/>
          </a:ln>
        </p:spPr>
        <p:style>
          <a:lnRef idx="3">
            <a:schemeClr val="accent6"/>
          </a:lnRef>
          <a:fillRef idx="0">
            <a:schemeClr val="accent6"/>
          </a:fillRef>
          <a:effectRef idx="2">
            <a:schemeClr val="accent6"/>
          </a:effectRef>
          <a:fontRef idx="minor">
            <a:schemeClr val="tx1"/>
          </a:fontRef>
        </p:style>
      </p:cxnSp>
    </p:spTree>
    <p:extLst>
      <p:ext uri="{BB962C8B-B14F-4D97-AF65-F5344CB8AC3E}">
        <p14:creationId xmlns:p14="http://schemas.microsoft.com/office/powerpoint/2010/main" val="233126383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Premium Storage Design: 3-Level System</a:t>
            </a:r>
            <a:endParaRPr lang="en-US" dirty="0"/>
          </a:p>
        </p:txBody>
      </p:sp>
      <p:sp>
        <p:nvSpPr>
          <p:cNvPr id="29" name="TextBox 28"/>
          <p:cNvSpPr txBox="1"/>
          <p:nvPr/>
        </p:nvSpPr>
        <p:spPr>
          <a:xfrm>
            <a:off x="5784478" y="5199051"/>
            <a:ext cx="1931980"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1" i="0" u="none" strike="noStrike" kern="0" cap="none" spc="0" normalizeH="0" baseline="0" noProof="0" dirty="0" smtClean="0">
                <a:ln>
                  <a:noFill/>
                </a:ln>
                <a:effectLst/>
                <a:uLnTx/>
                <a:uFillTx/>
              </a:rPr>
              <a:t>Cache Hit</a:t>
            </a:r>
          </a:p>
        </p:txBody>
      </p:sp>
      <p:sp>
        <p:nvSpPr>
          <p:cNvPr id="30" name="TextBox 29"/>
          <p:cNvSpPr txBox="1"/>
          <p:nvPr/>
        </p:nvSpPr>
        <p:spPr>
          <a:xfrm>
            <a:off x="3082529" y="5212395"/>
            <a:ext cx="1931980" cy="461665"/>
          </a:xfrm>
          <a:prstGeom prst="rect">
            <a:avLst/>
          </a:prstGeom>
          <a:noFill/>
        </p:spPr>
        <p:txBody>
          <a:bodyPr wrap="square" lIns="182880" tIns="146304" rIns="182880" bIns="146304" rtlCol="0">
            <a:spAutoFit/>
          </a:bodyPr>
          <a:lstStyle/>
          <a:p>
            <a:pPr marL="0" marR="0" lvl="0" indent="0" defTabSz="914400" eaLnBrk="1" fontAlgn="auto" latinLnBrk="0" hangingPunct="1">
              <a:lnSpc>
                <a:spcPct val="90000"/>
              </a:lnSpc>
              <a:spcBef>
                <a:spcPts val="0"/>
              </a:spcBef>
              <a:spcAft>
                <a:spcPts val="600"/>
              </a:spcAft>
              <a:buClrTx/>
              <a:buSzTx/>
              <a:buFontTx/>
              <a:buNone/>
              <a:tabLst/>
              <a:defRPr/>
            </a:pPr>
            <a:r>
              <a:rPr kumimoji="0" lang="en-US" sz="1200" b="1" i="0" u="none" strike="noStrike" kern="0" cap="none" spc="0" normalizeH="0" baseline="0" noProof="0" dirty="0" smtClean="0">
                <a:ln>
                  <a:noFill/>
                </a:ln>
                <a:effectLst/>
                <a:uLnTx/>
                <a:uFillTx/>
              </a:rPr>
              <a:t>Cache Miss</a:t>
            </a:r>
          </a:p>
        </p:txBody>
      </p:sp>
      <p:sp>
        <p:nvSpPr>
          <p:cNvPr id="31" name="Rounded Rectangle 30"/>
          <p:cNvSpPr/>
          <p:nvPr/>
        </p:nvSpPr>
        <p:spPr bwMode="auto">
          <a:xfrm>
            <a:off x="1493837" y="1491542"/>
            <a:ext cx="6408265" cy="609600"/>
          </a:xfrm>
          <a:prstGeom prst="roundRect">
            <a:avLst>
              <a:gd name="adj" fmla="val 0"/>
            </a:avLst>
          </a:prstGeom>
          <a:solidFill>
            <a:schemeClr val="accent1"/>
          </a:solidFill>
          <a:ln w="9525" cap="flat" cmpd="sng" algn="ctr">
            <a:solidFill>
              <a:srgbClr val="7FBA00">
                <a:lumMod val="20000"/>
                <a:lumOff val="80000"/>
              </a:srgbClr>
            </a:solid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2400" b="0"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DS-Series VM</a:t>
            </a:r>
          </a:p>
        </p:txBody>
      </p:sp>
      <p:sp>
        <p:nvSpPr>
          <p:cNvPr id="32" name="Can 31"/>
          <p:cNvSpPr/>
          <p:nvPr/>
        </p:nvSpPr>
        <p:spPr bwMode="auto">
          <a:xfrm>
            <a:off x="1684337" y="2659062"/>
            <a:ext cx="1104900" cy="990600"/>
          </a:xfrm>
          <a:prstGeom prst="can">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err="1" smtClean="0">
                <a:ln>
                  <a:noFill/>
                </a:ln>
                <a:solidFill>
                  <a:schemeClr val="bg1"/>
                </a:solidFill>
                <a:effectLst/>
                <a:uLnTx/>
                <a:uFillTx/>
                <a:latin typeface="Segoe UI"/>
                <a:ea typeface="Segoe UI" pitchFamily="34" charset="0"/>
                <a:cs typeface="Segoe UI" pitchFamily="34" charset="0"/>
              </a:rPr>
              <a:t>Uncached</a:t>
            </a:r>
            <a:r>
              <a:rPr kumimoji="0" lang="en-US" sz="1100" b="1"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 Premium Storage Disk</a:t>
            </a:r>
          </a:p>
        </p:txBody>
      </p:sp>
      <p:sp>
        <p:nvSpPr>
          <p:cNvPr id="33" name="Can 32"/>
          <p:cNvSpPr/>
          <p:nvPr/>
        </p:nvSpPr>
        <p:spPr bwMode="auto">
          <a:xfrm>
            <a:off x="3322637" y="2659062"/>
            <a:ext cx="1104900" cy="1004180"/>
          </a:xfrm>
          <a:prstGeom prst="can">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Cached Premium Storage Disk</a:t>
            </a:r>
          </a:p>
        </p:txBody>
      </p:sp>
      <p:sp>
        <p:nvSpPr>
          <p:cNvPr id="34" name="Can 33"/>
          <p:cNvSpPr/>
          <p:nvPr/>
        </p:nvSpPr>
        <p:spPr bwMode="auto">
          <a:xfrm>
            <a:off x="6446837" y="2654367"/>
            <a:ext cx="1104900" cy="1008875"/>
          </a:xfrm>
          <a:prstGeom prst="can">
            <a:avLst/>
          </a:prstGeom>
          <a:solidFill>
            <a:schemeClr val="tx2"/>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Local</a:t>
            </a:r>
          </a:p>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Disk</a:t>
            </a:r>
          </a:p>
        </p:txBody>
      </p:sp>
      <p:cxnSp>
        <p:nvCxnSpPr>
          <p:cNvPr id="35" name="Straight Arrow Connector 34"/>
          <p:cNvCxnSpPr>
            <a:stCxn id="32" idx="1"/>
          </p:cNvCxnSpPr>
          <p:nvPr/>
        </p:nvCxnSpPr>
        <p:spPr>
          <a:xfrm flipV="1">
            <a:off x="2236787" y="2101142"/>
            <a:ext cx="0" cy="557920"/>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cxnSp>
        <p:nvCxnSpPr>
          <p:cNvPr id="36" name="Straight Arrow Connector 35"/>
          <p:cNvCxnSpPr/>
          <p:nvPr/>
        </p:nvCxnSpPr>
        <p:spPr>
          <a:xfrm flipV="1">
            <a:off x="3875087" y="2101142"/>
            <a:ext cx="0" cy="557920"/>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cxnSp>
        <p:nvCxnSpPr>
          <p:cNvPr id="37" name="Straight Arrow Connector 36"/>
          <p:cNvCxnSpPr/>
          <p:nvPr/>
        </p:nvCxnSpPr>
        <p:spPr>
          <a:xfrm flipV="1">
            <a:off x="6960612" y="2096447"/>
            <a:ext cx="0" cy="557920"/>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sp>
        <p:nvSpPr>
          <p:cNvPr id="38" name="Rounded Rectangle 37"/>
          <p:cNvSpPr/>
          <p:nvPr/>
        </p:nvSpPr>
        <p:spPr bwMode="auto">
          <a:xfrm>
            <a:off x="1550987" y="4101986"/>
            <a:ext cx="1371600" cy="495300"/>
          </a:xfrm>
          <a:prstGeom prst="roundRect">
            <a:avLst/>
          </a:prstGeom>
          <a:solidFill>
            <a:schemeClr val="tx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effectLst/>
                <a:uLnTx/>
                <a:uFillTx/>
                <a:latin typeface="Segoe UI"/>
                <a:ea typeface="+mn-ea"/>
                <a:cs typeface="+mn-cs"/>
              </a:rPr>
              <a:t>Disk-Level Provisioning</a:t>
            </a:r>
          </a:p>
        </p:txBody>
      </p:sp>
      <p:sp>
        <p:nvSpPr>
          <p:cNvPr id="39" name="Rounded Rectangle 38"/>
          <p:cNvSpPr/>
          <p:nvPr/>
        </p:nvSpPr>
        <p:spPr bwMode="auto">
          <a:xfrm>
            <a:off x="3189523" y="4111186"/>
            <a:ext cx="1371600" cy="495300"/>
          </a:xfrm>
          <a:prstGeom prst="roundRect">
            <a:avLst/>
          </a:prstGeom>
          <a:solidFill>
            <a:schemeClr val="tx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effectLst/>
                <a:uLnTx/>
                <a:uFillTx/>
                <a:latin typeface="Segoe UI"/>
                <a:ea typeface="+mn-ea"/>
                <a:cs typeface="+mn-cs"/>
              </a:rPr>
              <a:t>Disk-Level Provisioning</a:t>
            </a:r>
          </a:p>
        </p:txBody>
      </p:sp>
      <p:cxnSp>
        <p:nvCxnSpPr>
          <p:cNvPr id="40" name="Straight Arrow Connector 39"/>
          <p:cNvCxnSpPr/>
          <p:nvPr/>
        </p:nvCxnSpPr>
        <p:spPr>
          <a:xfrm flipH="1" flipV="1">
            <a:off x="2236787" y="3681465"/>
            <a:ext cx="7819" cy="442877"/>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cxnSp>
        <p:nvCxnSpPr>
          <p:cNvPr id="41" name="Straight Arrow Connector 40"/>
          <p:cNvCxnSpPr>
            <a:stCxn id="39" idx="0"/>
          </p:cNvCxnSpPr>
          <p:nvPr/>
        </p:nvCxnSpPr>
        <p:spPr>
          <a:xfrm flipV="1">
            <a:off x="3875323" y="3677295"/>
            <a:ext cx="0" cy="433891"/>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sp>
        <p:nvSpPr>
          <p:cNvPr id="42" name="Rounded Rectangle 41"/>
          <p:cNvSpPr/>
          <p:nvPr/>
        </p:nvSpPr>
        <p:spPr bwMode="auto">
          <a:xfrm>
            <a:off x="3189288" y="4985219"/>
            <a:ext cx="4476749" cy="287030"/>
          </a:xfrm>
          <a:prstGeom prst="roundRect">
            <a:avLst/>
          </a:prstGeom>
          <a:solidFill>
            <a:schemeClr val="tx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effectLst/>
                <a:uLnTx/>
                <a:uFillTx/>
                <a:latin typeface="Segoe UI"/>
                <a:ea typeface="+mn-ea"/>
                <a:cs typeface="+mn-cs"/>
              </a:rPr>
              <a:t>SSD-Level Provisioning</a:t>
            </a:r>
          </a:p>
        </p:txBody>
      </p:sp>
      <p:cxnSp>
        <p:nvCxnSpPr>
          <p:cNvPr id="43" name="Straight Arrow Connector 42"/>
          <p:cNvCxnSpPr/>
          <p:nvPr/>
        </p:nvCxnSpPr>
        <p:spPr>
          <a:xfrm flipH="1" flipV="1">
            <a:off x="3859346" y="4608005"/>
            <a:ext cx="15741" cy="389010"/>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cxnSp>
        <p:nvCxnSpPr>
          <p:cNvPr id="44" name="Straight Arrow Connector 43"/>
          <p:cNvCxnSpPr/>
          <p:nvPr/>
        </p:nvCxnSpPr>
        <p:spPr>
          <a:xfrm flipV="1">
            <a:off x="6969360" y="3663243"/>
            <a:ext cx="0" cy="1321976"/>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sp>
        <p:nvSpPr>
          <p:cNvPr id="45" name="Rounded Rectangle 44"/>
          <p:cNvSpPr/>
          <p:nvPr/>
        </p:nvSpPr>
        <p:spPr bwMode="auto">
          <a:xfrm>
            <a:off x="1509593" y="5629346"/>
            <a:ext cx="4476749" cy="287030"/>
          </a:xfrm>
          <a:prstGeom prst="roundRect">
            <a:avLst/>
          </a:prstGeom>
          <a:solidFill>
            <a:schemeClr val="tx1">
              <a:lumMod val="20000"/>
              <a:lumOff val="80000"/>
            </a:schemeClr>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effectLst/>
                <a:uLnTx/>
                <a:uFillTx/>
                <a:latin typeface="Segoe UI"/>
                <a:ea typeface="+mn-ea"/>
                <a:cs typeface="+mn-cs"/>
              </a:rPr>
              <a:t>VM Network-Level Provisioning</a:t>
            </a:r>
          </a:p>
        </p:txBody>
      </p:sp>
      <p:sp>
        <p:nvSpPr>
          <p:cNvPr id="46" name="Cloud 45"/>
          <p:cNvSpPr/>
          <p:nvPr/>
        </p:nvSpPr>
        <p:spPr bwMode="auto">
          <a:xfrm>
            <a:off x="2332037" y="6242483"/>
            <a:ext cx="2362200" cy="629445"/>
          </a:xfrm>
          <a:prstGeom prst="cloud">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100" b="1"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Azure Storage Page Blobs</a:t>
            </a:r>
          </a:p>
        </p:txBody>
      </p:sp>
      <p:cxnSp>
        <p:nvCxnSpPr>
          <p:cNvPr id="47" name="Straight Arrow Connector 46"/>
          <p:cNvCxnSpPr/>
          <p:nvPr/>
        </p:nvCxnSpPr>
        <p:spPr>
          <a:xfrm flipH="1" flipV="1">
            <a:off x="4168707" y="5272249"/>
            <a:ext cx="1" cy="366297"/>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sp>
        <p:nvSpPr>
          <p:cNvPr id="48" name="Rectangle 47"/>
          <p:cNvSpPr/>
          <p:nvPr/>
        </p:nvSpPr>
        <p:spPr bwMode="auto">
          <a:xfrm>
            <a:off x="6542760" y="5566174"/>
            <a:ext cx="940543" cy="784344"/>
          </a:xfrm>
          <a:prstGeom prst="rect">
            <a:avLst/>
          </a:prstGeom>
          <a:solidFill>
            <a:schemeClr val="accent5"/>
          </a:solidFill>
          <a:ln w="9525" cap="flat" cmpd="sng" algn="ctr">
            <a:noFill/>
            <a:prstDash val="solid"/>
            <a:headEnd type="none" w="med" len="med"/>
            <a:tailEnd type="none" w="med" len="med"/>
          </a:ln>
          <a:effectLst/>
        </p:spPr>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eaLnBrk="1" fontAlgn="base" latinLnBrk="0" hangingPunct="1">
              <a:lnSpc>
                <a:spcPct val="90000"/>
              </a:lnSpc>
              <a:spcBef>
                <a:spcPct val="0"/>
              </a:spcBef>
              <a:spcAft>
                <a:spcPct val="0"/>
              </a:spcAft>
              <a:buClrTx/>
              <a:buSzTx/>
              <a:buFontTx/>
              <a:buNone/>
              <a:tabLst/>
              <a:defRPr/>
            </a:pPr>
            <a:r>
              <a:rPr kumimoji="0" lang="en-US" sz="1400" b="1" i="0" u="none" strike="noStrike" kern="0" cap="none" spc="0" normalizeH="0" baseline="0" noProof="0" dirty="0" smtClean="0">
                <a:ln>
                  <a:noFill/>
                </a:ln>
                <a:solidFill>
                  <a:schemeClr val="bg1"/>
                </a:solidFill>
                <a:effectLst/>
                <a:uLnTx/>
                <a:uFillTx/>
                <a:latin typeface="Segoe UI"/>
                <a:ea typeface="Segoe UI" pitchFamily="34" charset="0"/>
                <a:cs typeface="Segoe UI" pitchFamily="34" charset="0"/>
              </a:rPr>
              <a:t>Server SSD</a:t>
            </a:r>
          </a:p>
        </p:txBody>
      </p:sp>
      <p:cxnSp>
        <p:nvCxnSpPr>
          <p:cNvPr id="49" name="Straight Arrow Connector 48"/>
          <p:cNvCxnSpPr/>
          <p:nvPr/>
        </p:nvCxnSpPr>
        <p:spPr>
          <a:xfrm flipV="1">
            <a:off x="6989436" y="5272249"/>
            <a:ext cx="0" cy="315270"/>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cxnSp>
        <p:nvCxnSpPr>
          <p:cNvPr id="50" name="Straight Arrow Connector 49"/>
          <p:cNvCxnSpPr/>
          <p:nvPr/>
        </p:nvCxnSpPr>
        <p:spPr>
          <a:xfrm flipH="1" flipV="1">
            <a:off x="3554074" y="5920687"/>
            <a:ext cx="1" cy="366297"/>
          </a:xfrm>
          <a:prstGeom prst="straightConnector1">
            <a:avLst/>
          </a:prstGeom>
          <a:noFill/>
          <a:ln w="38100" cap="flat" cmpd="sng" algn="ctr">
            <a:solidFill>
              <a:srgbClr val="0072C6">
                <a:shade val="95000"/>
                <a:alpha val="50000"/>
                <a:satMod val="150000"/>
              </a:srgbClr>
            </a:solidFill>
            <a:prstDash val="solid"/>
            <a:headEnd type="triangle"/>
            <a:tailEnd type="triangle"/>
          </a:ln>
          <a:effectLst/>
        </p:spPr>
      </p:cxnSp>
    </p:spTree>
    <p:extLst>
      <p:ext uri="{BB962C8B-B14F-4D97-AF65-F5344CB8AC3E}">
        <p14:creationId xmlns:p14="http://schemas.microsoft.com/office/powerpoint/2010/main" val="8589614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9"/>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4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43"/>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47"/>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0"/>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animBg="1"/>
      <p:bldP spid="32" grpId="0" animBg="1"/>
      <p:bldP spid="33" grpId="0" animBg="1"/>
      <p:bldP spid="34" grpId="0" animBg="1"/>
      <p:bldP spid="38" grpId="0" animBg="1"/>
      <p:bldP spid="39" grpId="0" animBg="1"/>
      <p:bldP spid="42" grpId="0" animBg="1"/>
      <p:bldP spid="45" grpId="0" animBg="1"/>
      <p:bldP spid="46" grpId="0" animBg="1"/>
      <p:bldP spid="48"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Supported Partner Solutions</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2080828416"/>
              </p:ext>
            </p:extLst>
          </p:nvPr>
        </p:nvGraphicFramePr>
        <p:xfrm>
          <a:off x="431953" y="1759411"/>
          <a:ext cx="11465360" cy="4961306"/>
        </p:xfrm>
        <a:graphic>
          <a:graphicData uri="http://schemas.openxmlformats.org/drawingml/2006/table">
            <a:tbl>
              <a:tblPr firstRow="1" bandRow="1">
                <a:tableStyleId>{5940675A-B579-460E-94D1-54222C63F5DA}</a:tableStyleId>
              </a:tblPr>
              <a:tblGrid>
                <a:gridCol w="2286000">
                  <a:extLst>
                    <a:ext uri="{9D8B030D-6E8A-4147-A177-3AD203B41FA5}">
                      <a16:colId xmlns:a16="http://schemas.microsoft.com/office/drawing/2014/main" val="20000"/>
                    </a:ext>
                  </a:extLst>
                </a:gridCol>
                <a:gridCol w="4191000">
                  <a:extLst>
                    <a:ext uri="{9D8B030D-6E8A-4147-A177-3AD203B41FA5}">
                      <a16:colId xmlns:a16="http://schemas.microsoft.com/office/drawing/2014/main" val="20001"/>
                    </a:ext>
                  </a:extLst>
                </a:gridCol>
                <a:gridCol w="4988360">
                  <a:extLst>
                    <a:ext uri="{9D8B030D-6E8A-4147-A177-3AD203B41FA5}">
                      <a16:colId xmlns:a16="http://schemas.microsoft.com/office/drawing/2014/main" val="20002"/>
                    </a:ext>
                  </a:extLst>
                </a:gridCol>
              </a:tblGrid>
              <a:tr h="638584">
                <a:tc>
                  <a:txBody>
                    <a:bodyPr/>
                    <a:lstStyle/>
                    <a:p>
                      <a:pPr algn="ctr"/>
                      <a:r>
                        <a:rPr lang="en-US" b="1" dirty="0" smtClean="0"/>
                        <a:t>Partner</a:t>
                      </a:r>
                      <a:endParaRPr lang="en-US" b="1"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b="1" dirty="0" smtClean="0"/>
                        <a:t>Product</a:t>
                      </a:r>
                      <a:r>
                        <a:rPr lang="en-US" b="1" baseline="0" dirty="0" smtClean="0"/>
                        <a:t> Solution</a:t>
                      </a:r>
                      <a:endParaRPr lang="en-US" b="1"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tc>
                  <a:txBody>
                    <a:bodyPr/>
                    <a:lstStyle/>
                    <a:p>
                      <a:pPr algn="ctr"/>
                      <a:r>
                        <a:rPr lang="en-US" b="1" dirty="0" smtClean="0"/>
                        <a:t>Key Workload</a:t>
                      </a:r>
                      <a:r>
                        <a:rPr lang="en-US" b="1" baseline="0" dirty="0" smtClean="0"/>
                        <a:t> driving Azure Consumption</a:t>
                      </a:r>
                      <a:endParaRPr lang="en-US" b="1" dirty="0"/>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solidFill>
                  </a:tcPr>
                </a:tc>
                <a:extLst>
                  <a:ext uri="{0D108BD9-81ED-4DB2-BD59-A6C34878D82A}">
                    <a16:rowId xmlns:a16="http://schemas.microsoft.com/office/drawing/2014/main" val="10000"/>
                  </a:ext>
                </a:extLst>
              </a:tr>
              <a:tr h="540340">
                <a:tc>
                  <a:txBody>
                    <a:bodyPr/>
                    <a:lstStyle/>
                    <a:p>
                      <a:endParaRPr lang="en-US"/>
                    </a:p>
                  </a:txBody>
                  <a:tcPr anchor="ctr">
                    <a:lnL w="12700" cmpd="sng">
                      <a:noFill/>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err="1" smtClean="0"/>
                        <a:t>CommVault</a:t>
                      </a:r>
                      <a:r>
                        <a:rPr lang="en-US" sz="2000" dirty="0" smtClean="0"/>
                        <a:t> </a:t>
                      </a:r>
                      <a:r>
                        <a:rPr lang="en-US" sz="2000" dirty="0" err="1" smtClean="0"/>
                        <a:t>Simpana</a:t>
                      </a:r>
                      <a:endParaRPr lang="en-US" sz="2000" b="0" dirty="0"/>
                    </a:p>
                  </a:txBody>
                  <a:tcPr anchor="ctr">
                    <a:lnL w="12700" cmpd="sng">
                      <a:noFill/>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Backup</a:t>
                      </a:r>
                      <a:endParaRPr lang="en-US" sz="2000" b="0" dirty="0"/>
                    </a:p>
                  </a:txBody>
                  <a:tcPr anchor="ctr">
                    <a:lnL w="12700" cmpd="sng">
                      <a:noFill/>
                    </a:lnL>
                    <a:lnR w="12700" cmpd="sng">
                      <a:noFill/>
                    </a:lnR>
                    <a:lnT w="12700" cmpd="sng">
                      <a:noFill/>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589462">
                <a:tc>
                  <a:txBody>
                    <a:bodyPr/>
                    <a:lstStyle/>
                    <a:p>
                      <a:endParaRPr lang="en-US"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800" kern="1200" dirty="0" smtClean="0">
                          <a:solidFill>
                            <a:schemeClr val="tx1"/>
                          </a:solidFill>
                          <a:effectLst/>
                          <a:latin typeface="+mn-lt"/>
                          <a:ea typeface="+mn-ea"/>
                          <a:cs typeface="+mn-cs"/>
                        </a:rPr>
                        <a:t> </a:t>
                      </a:r>
                      <a:r>
                        <a:rPr lang="en-US" sz="2000" kern="1200" dirty="0" err="1" smtClean="0">
                          <a:solidFill>
                            <a:schemeClr val="tx1"/>
                          </a:solidFill>
                          <a:latin typeface="+mn-lt"/>
                          <a:ea typeface="+mn-ea"/>
                          <a:cs typeface="+mn-cs"/>
                        </a:rPr>
                        <a:t>Veeam</a:t>
                      </a:r>
                      <a:r>
                        <a:rPr lang="en-US" sz="2000" kern="1200" dirty="0" smtClean="0">
                          <a:solidFill>
                            <a:schemeClr val="tx1"/>
                          </a:solidFill>
                          <a:latin typeface="+mn-lt"/>
                          <a:ea typeface="+mn-ea"/>
                          <a:cs typeface="+mn-cs"/>
                        </a:rPr>
                        <a:t>® Backup &amp; Replication™ </a:t>
                      </a:r>
                      <a:endParaRPr lang="en-US" sz="2000" kern="1200" dirty="0">
                        <a:solidFill>
                          <a:schemeClr val="tx1"/>
                        </a:solidFill>
                        <a:latin typeface="+mn-lt"/>
                        <a:ea typeface="+mn-ea"/>
                        <a:cs typeface="+mn-cs"/>
                      </a:endParaRPr>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Backup and DR</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638584">
                <a:tc>
                  <a:txBody>
                    <a:bodyPr/>
                    <a:lstStyle/>
                    <a:p>
                      <a:endParaRPr lang="en-US"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Seagate Evault</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Backup and DR</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3"/>
                  </a:ext>
                </a:extLst>
              </a:tr>
              <a:tr h="638584">
                <a:tc>
                  <a:txBody>
                    <a:bodyPr/>
                    <a:lstStyle/>
                    <a:p>
                      <a:endParaRPr lang="en-US"/>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NetApp </a:t>
                      </a:r>
                      <a:r>
                        <a:rPr lang="en-US" sz="2000" dirty="0" err="1" smtClean="0"/>
                        <a:t>AltaVault</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Backup</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638584">
                <a:tc>
                  <a:txBody>
                    <a:bodyPr/>
                    <a:lstStyle/>
                    <a:p>
                      <a:endParaRPr lang="en-US"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err="1" smtClean="0"/>
                        <a:t>QuickSilver</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Hybrid Storage</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638584">
                <a:tc>
                  <a:txBody>
                    <a:bodyPr/>
                    <a:lstStyle/>
                    <a:p>
                      <a:endParaRPr lang="en-US"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err="1" smtClean="0"/>
                        <a:t>Nasuni</a:t>
                      </a:r>
                      <a:r>
                        <a:rPr lang="en-US" sz="2000" dirty="0" smtClean="0"/>
                        <a:t> Filers (NF) </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sz="2000" dirty="0" smtClean="0"/>
                        <a:t>Hybrid Storage</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6"/>
                  </a:ext>
                </a:extLst>
              </a:tr>
              <a:tr h="638584">
                <a:tc>
                  <a:txBody>
                    <a:bodyPr/>
                    <a:lstStyle/>
                    <a:p>
                      <a:endParaRPr lang="en-US"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2000" dirty="0" smtClean="0"/>
                        <a:t>ShareFile</a:t>
                      </a:r>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tcPr>
                </a:tc>
                <a:tc>
                  <a:txBody>
                    <a:bodyPr/>
                    <a:lstStyle/>
                    <a:p>
                      <a:pPr algn="ctr"/>
                      <a:r>
                        <a:rPr lang="en-US" sz="2000" dirty="0" smtClean="0"/>
                        <a:t>File Sharing</a:t>
                      </a:r>
                      <a:endParaRPr lang="en-US" sz="2000" b="0" dirty="0"/>
                    </a:p>
                  </a:txBody>
                  <a:tcPr anchor="ctr">
                    <a:lnL w="12700" cmpd="sng">
                      <a:noFill/>
                    </a:lnL>
                    <a:lnR w="12700" cmpd="sng">
                      <a:noFill/>
                    </a:lnR>
                    <a:lnT w="12700" cap="flat" cmpd="sng" algn="ctr">
                      <a:solidFill>
                        <a:schemeClr val="bg2"/>
                      </a:solidFill>
                      <a:prstDash val="solid"/>
                      <a:round/>
                      <a:headEnd type="none" w="med" len="med"/>
                      <a:tailEnd type="none" w="med" len="med"/>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0007"/>
                  </a:ext>
                </a:extLst>
              </a:tr>
            </a:tbl>
          </a:graphicData>
        </a:graphic>
      </p:graphicFrame>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4929" y="2447806"/>
            <a:ext cx="1258306" cy="345293"/>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929" y="3012687"/>
            <a:ext cx="1269615" cy="471294"/>
          </a:xfrm>
          <a:prstGeom prst="rect">
            <a:avLst/>
          </a:prstGeom>
          <a:solidFill>
            <a:schemeClr val="bg1"/>
          </a:solidFill>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74423" y="3664411"/>
            <a:ext cx="1029706" cy="405703"/>
          </a:xfrm>
          <a:prstGeom prst="rect">
            <a:avLst/>
          </a:prstGeom>
        </p:spPr>
      </p:pic>
      <p:pic>
        <p:nvPicPr>
          <p:cNvPr id="8" name="Picture 7"/>
          <p:cNvPicPr>
            <a:picLocks noChangeAspect="1"/>
          </p:cNvPicPr>
          <p:nvPr/>
        </p:nvPicPr>
        <p:blipFill>
          <a:blip r:embed="rId6"/>
          <a:stretch>
            <a:fillRect/>
          </a:stretch>
        </p:blipFill>
        <p:spPr>
          <a:xfrm>
            <a:off x="934169" y="4197811"/>
            <a:ext cx="1309066" cy="484248"/>
          </a:xfrm>
          <a:prstGeom prst="rect">
            <a:avLst/>
          </a:prstGeom>
        </p:spPr>
      </p:pic>
      <p:pic>
        <p:nvPicPr>
          <p:cNvPr id="9" name="Picture 8"/>
          <p:cNvPicPr>
            <a:picLocks noChangeAspect="1"/>
          </p:cNvPicPr>
          <p:nvPr/>
        </p:nvPicPr>
        <p:blipFill>
          <a:blip r:embed="rId7"/>
          <a:stretch>
            <a:fillRect/>
          </a:stretch>
        </p:blipFill>
        <p:spPr>
          <a:xfrm>
            <a:off x="812953" y="4875566"/>
            <a:ext cx="1430282" cy="401562"/>
          </a:xfrm>
          <a:prstGeom prst="rect">
            <a:avLst/>
          </a:prstGeom>
        </p:spPr>
      </p:pic>
      <p:pic>
        <p:nvPicPr>
          <p:cNvPr id="10" name="Picture 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86153" y="5629479"/>
            <a:ext cx="1379659" cy="263769"/>
          </a:xfrm>
          <a:prstGeom prst="rect">
            <a:avLst/>
          </a:prstGeom>
        </p:spPr>
      </p:pic>
      <p:pic>
        <p:nvPicPr>
          <p:cNvPr id="11" name="Picture 10"/>
          <p:cNvPicPr>
            <a:picLocks noChangeAspect="1"/>
          </p:cNvPicPr>
          <p:nvPr/>
        </p:nvPicPr>
        <p:blipFill rotWithShape="1">
          <a:blip r:embed="rId9">
            <a:extLst>
              <a:ext uri="{28A0092B-C50C-407E-A947-70E740481C1C}">
                <a14:useLocalDpi xmlns:a14="http://schemas.microsoft.com/office/drawing/2010/main" val="0"/>
              </a:ext>
            </a:extLst>
          </a:blip>
          <a:srcRect l="18235" t="32175" r="23530" b="32175"/>
          <a:stretch/>
        </p:blipFill>
        <p:spPr>
          <a:xfrm>
            <a:off x="973285" y="6156882"/>
            <a:ext cx="1357122" cy="482900"/>
          </a:xfrm>
          <a:prstGeom prst="rect">
            <a:avLst/>
          </a:prstGeom>
        </p:spPr>
      </p:pic>
      <p:sp>
        <p:nvSpPr>
          <p:cNvPr id="12" name="Text Placeholder 2"/>
          <p:cNvSpPr txBox="1">
            <a:spLocks/>
          </p:cNvSpPr>
          <p:nvPr/>
        </p:nvSpPr>
        <p:spPr>
          <a:xfrm>
            <a:off x="351594" y="1092335"/>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dirty="0">
                <a:gradFill>
                  <a:gsLst>
                    <a:gs pos="1250">
                      <a:srgbClr val="505050"/>
                    </a:gs>
                    <a:gs pos="100000">
                      <a:srgbClr val="505050"/>
                    </a:gs>
                  </a:gsLst>
                  <a:lin ang="5400000" scaled="0"/>
                </a:gradFill>
              </a:rPr>
              <a:t>Seamlessly run high performance </a:t>
            </a:r>
            <a:r>
              <a:rPr lang="en-US" sz="2400" dirty="0" smtClean="0">
                <a:gradFill>
                  <a:gsLst>
                    <a:gs pos="1250">
                      <a:srgbClr val="505050"/>
                    </a:gs>
                    <a:gs pos="100000">
                      <a:srgbClr val="505050"/>
                    </a:gs>
                  </a:gsLst>
                  <a:lin ang="5400000" scaled="0"/>
                </a:gradFill>
              </a:rPr>
              <a:t>on-premises </a:t>
            </a:r>
            <a:r>
              <a:rPr lang="en-US" sz="2400" dirty="0">
                <a:gradFill>
                  <a:gsLst>
                    <a:gs pos="1250">
                      <a:srgbClr val="505050"/>
                    </a:gs>
                    <a:gs pos="100000">
                      <a:srgbClr val="505050"/>
                    </a:gs>
                  </a:gsLst>
                  <a:lin ang="5400000" scaled="0"/>
                </a:gradFill>
              </a:rPr>
              <a:t>workloads on Azure</a:t>
            </a:r>
          </a:p>
        </p:txBody>
      </p:sp>
    </p:spTree>
    <p:extLst>
      <p:ext uri="{BB962C8B-B14F-4D97-AF65-F5344CB8AC3E}">
        <p14:creationId xmlns:p14="http://schemas.microsoft.com/office/powerpoint/2010/main" val="17074787"/>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Azure Storage Resources</a:t>
            </a:r>
            <a:endParaRPr lang="en-US" dirty="0"/>
          </a:p>
        </p:txBody>
      </p:sp>
      <p:sp>
        <p:nvSpPr>
          <p:cNvPr id="3" name="Rectangle 2"/>
          <p:cNvSpPr/>
          <p:nvPr/>
        </p:nvSpPr>
        <p:spPr>
          <a:xfrm>
            <a:off x="8445930" y="1872516"/>
            <a:ext cx="3717954" cy="3631763"/>
          </a:xfrm>
          <a:prstGeom prst="rect">
            <a:avLst/>
          </a:prstGeom>
        </p:spPr>
        <p:txBody>
          <a:bodyPr wrap="square">
            <a:spAutoFit/>
          </a:bodyPr>
          <a:lstStyle/>
          <a:p>
            <a:pPr lvl="1">
              <a:spcAft>
                <a:spcPts val="1200"/>
              </a:spcAft>
            </a:pPr>
            <a:r>
              <a:rPr lang="en-US" dirty="0" smtClean="0"/>
              <a:t>Additional Resources</a:t>
            </a:r>
            <a:endParaRPr lang="en-US" dirty="0"/>
          </a:p>
          <a:p>
            <a:pPr marL="637821" lvl="1" indent="-171450">
              <a:spcAft>
                <a:spcPts val="1200"/>
              </a:spcAft>
              <a:buFont typeface="Arial" panose="020B0604020202020204" pitchFamily="34" charset="0"/>
              <a:buChar char="•"/>
            </a:pPr>
            <a:r>
              <a:rPr lang="en-US" sz="1200" dirty="0">
                <a:hlinkClick r:id="rId3"/>
              </a:rPr>
              <a:t>Azure Storage 5 Minute Overview</a:t>
            </a:r>
            <a:endParaRPr lang="en-US" sz="1200" dirty="0"/>
          </a:p>
          <a:p>
            <a:pPr marL="637821" lvl="1" indent="-171450">
              <a:spcAft>
                <a:spcPts val="1200"/>
              </a:spcAft>
              <a:buFont typeface="Arial" panose="020B0604020202020204" pitchFamily="34" charset="0"/>
              <a:buChar char="•"/>
            </a:pPr>
            <a:r>
              <a:rPr lang="en-US" sz="1200" dirty="0" smtClean="0">
                <a:hlinkClick r:id="rId4"/>
              </a:rPr>
              <a:t>Azure </a:t>
            </a:r>
            <a:r>
              <a:rPr lang="en-US" sz="1200" dirty="0">
                <a:hlinkClick r:id="rId4"/>
              </a:rPr>
              <a:t>Files</a:t>
            </a:r>
            <a:endParaRPr lang="en-US" sz="1200" dirty="0"/>
          </a:p>
          <a:p>
            <a:pPr marL="637821" lvl="1" indent="-171450">
              <a:spcAft>
                <a:spcPts val="1200"/>
              </a:spcAft>
              <a:buFont typeface="Arial" panose="020B0604020202020204" pitchFamily="34" charset="0"/>
              <a:buChar char="•"/>
            </a:pPr>
            <a:r>
              <a:rPr lang="en-US" sz="1200" dirty="0" smtClean="0">
                <a:hlinkClick r:id="rId5"/>
              </a:rPr>
              <a:t>Premium </a:t>
            </a:r>
            <a:r>
              <a:rPr lang="en-US" sz="1200" dirty="0">
                <a:hlinkClick r:id="rId5"/>
              </a:rPr>
              <a:t>Storage: High-Performance Storage for Azure Virtual Machine Workloads </a:t>
            </a:r>
            <a:endParaRPr lang="en-US" sz="1200" dirty="0"/>
          </a:p>
          <a:p>
            <a:pPr marL="637821" lvl="1" indent="-171450">
              <a:spcAft>
                <a:spcPts val="1200"/>
              </a:spcAft>
              <a:buFont typeface="Arial" panose="020B0604020202020204" pitchFamily="34" charset="0"/>
              <a:buChar char="•"/>
            </a:pPr>
            <a:r>
              <a:rPr lang="en-US" sz="1200" dirty="0">
                <a:hlinkClick r:id="rId6"/>
              </a:rPr>
              <a:t>Premium Storage REST operations</a:t>
            </a:r>
            <a:endParaRPr lang="en-US" sz="1200" dirty="0"/>
          </a:p>
          <a:p>
            <a:pPr marL="637821" lvl="1" indent="-171450">
              <a:spcAft>
                <a:spcPts val="1200"/>
              </a:spcAft>
              <a:buFont typeface="Arial" panose="020B0604020202020204" pitchFamily="34" charset="0"/>
              <a:buChar char="•"/>
            </a:pPr>
            <a:r>
              <a:rPr lang="en-US" sz="1200" dirty="0">
                <a:hlinkClick r:id="rId7"/>
              </a:rPr>
              <a:t>Using Blob Service Operations with Azure Premium Storage</a:t>
            </a:r>
            <a:endParaRPr lang="en-US" sz="1200" dirty="0">
              <a:hlinkClick r:id=""/>
            </a:endParaRPr>
          </a:p>
          <a:p>
            <a:pPr marL="637821" lvl="1" indent="-171450">
              <a:spcAft>
                <a:spcPts val="1200"/>
              </a:spcAft>
              <a:buFont typeface="Arial" panose="020B0604020202020204" pitchFamily="34" charset="0"/>
              <a:buChar char="•"/>
            </a:pPr>
            <a:r>
              <a:rPr lang="en-US" sz="1200" dirty="0">
                <a:hlinkClick r:id=""/>
              </a:rPr>
              <a:t>“</a:t>
            </a:r>
            <a:r>
              <a:rPr lang="en-US" sz="1200" dirty="0">
                <a:hlinkClick r:id="rId8"/>
              </a:rPr>
              <a:t>DS” series VM specifications</a:t>
            </a:r>
            <a:endParaRPr lang="en-US" sz="1200" dirty="0"/>
          </a:p>
          <a:p>
            <a:pPr marL="637821" lvl="1" indent="-171450">
              <a:spcAft>
                <a:spcPts val="1200"/>
              </a:spcAft>
              <a:buFont typeface="Arial" panose="020B0604020202020204" pitchFamily="34" charset="0"/>
              <a:buChar char="•"/>
            </a:pPr>
            <a:r>
              <a:rPr lang="en-US" sz="1200" dirty="0">
                <a:hlinkClick r:id="rId9"/>
              </a:rPr>
              <a:t>Migrating to Azure Premium Storage</a:t>
            </a:r>
            <a:endParaRPr lang="en-US" sz="1200" dirty="0"/>
          </a:p>
          <a:p>
            <a:pPr marL="637821" lvl="1" indent="-171450">
              <a:spcAft>
                <a:spcPts val="1200"/>
              </a:spcAft>
              <a:buFont typeface="Arial" panose="020B0604020202020204" pitchFamily="34" charset="0"/>
              <a:buChar char="•"/>
            </a:pPr>
            <a:r>
              <a:rPr lang="en-US" sz="1200" dirty="0">
                <a:hlinkClick r:id="rId10"/>
              </a:rPr>
              <a:t>Channel 9 video on Premium Storage</a:t>
            </a:r>
            <a:endParaRPr lang="en-US" sz="1200" dirty="0"/>
          </a:p>
        </p:txBody>
      </p:sp>
      <p:pic>
        <p:nvPicPr>
          <p:cNvPr id="4" name="Picture 3">
            <a:hlinkClick r:id="rId3"/>
          </p:cNvPr>
          <p:cNvPicPr>
            <a:picLocks noChangeAspect="1"/>
          </p:cNvPicPr>
          <p:nvPr/>
        </p:nvPicPr>
        <p:blipFill>
          <a:blip r:embed="rId11"/>
          <a:stretch>
            <a:fillRect/>
          </a:stretch>
        </p:blipFill>
        <p:spPr>
          <a:xfrm>
            <a:off x="494974" y="1575409"/>
            <a:ext cx="7741635" cy="4370798"/>
          </a:xfrm>
          <a:prstGeom prst="rect">
            <a:avLst/>
          </a:prstGeom>
        </p:spPr>
      </p:pic>
    </p:spTree>
    <p:extLst>
      <p:ext uri="{BB962C8B-B14F-4D97-AF65-F5344CB8AC3E}">
        <p14:creationId xmlns:p14="http://schemas.microsoft.com/office/powerpoint/2010/main" val="2811833520"/>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70C0"/>
        </a:solidFill>
        <a:effectLst/>
      </p:bgPr>
    </p:bg>
    <p:spTree>
      <p:nvGrpSpPr>
        <p:cNvPr id="1" name=""/>
        <p:cNvGrpSpPr/>
        <p:nvPr/>
      </p:nvGrpSpPr>
      <p:grpSpPr>
        <a:xfrm>
          <a:off x="0" y="0"/>
          <a:ext cx="0" cy="0"/>
          <a:chOff x="0" y="0"/>
          <a:chExt cx="0" cy="0"/>
        </a:xfrm>
      </p:grpSpPr>
      <p:sp>
        <p:nvSpPr>
          <p:cNvPr id="5" name="Text Placeholder 2"/>
          <p:cNvSpPr>
            <a:spLocks noGrp="1"/>
          </p:cNvSpPr>
          <p:nvPr>
            <p:ph type="body" sz="quarter" idx="4294967295"/>
          </p:nvPr>
        </p:nvSpPr>
        <p:spPr>
          <a:xfrm>
            <a:off x="532762" y="1476907"/>
            <a:ext cx="11369348" cy="4820388"/>
          </a:xfrm>
          <a:prstGeom prst="rect">
            <a:avLst/>
          </a:prstGeom>
        </p:spPr>
        <p:txBody>
          <a:bodyPr>
            <a:normAutofit/>
          </a:bodyPr>
          <a:lstStyle/>
          <a:p>
            <a:endParaRPr lang="en-US" dirty="0" smtClean="0"/>
          </a:p>
          <a:p>
            <a:endParaRPr lang="en-US" dirty="0"/>
          </a:p>
        </p:txBody>
      </p:sp>
      <p:sp>
        <p:nvSpPr>
          <p:cNvPr id="9" name="Text Placeholder 12"/>
          <p:cNvSpPr txBox="1">
            <a:spLocks/>
          </p:cNvSpPr>
          <p:nvPr/>
        </p:nvSpPr>
        <p:spPr>
          <a:xfrm>
            <a:off x="183417" y="68127"/>
            <a:ext cx="5189877" cy="862656"/>
          </a:xfrm>
          <a:prstGeom prst="rect">
            <a:avLst/>
          </a:prstGeom>
        </p:spPr>
        <p:txBody>
          <a:bodyPr vert="horz" wrap="square" lIns="146241" tIns="91400" rIns="146241" bIns="91400" rtlCol="0">
            <a:spAutoFit/>
          </a:bodyPr>
          <a:lstStyle>
            <a:lvl1pPr marL="336111" marR="0" indent="-336111" algn="l" defTabSz="9142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2"/>
                    </a:gs>
                    <a:gs pos="99000">
                      <a:schemeClr val="tx2"/>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4896" dirty="0" smtClean="0">
                <a:solidFill>
                  <a:prstClr val="white"/>
                </a:solidFill>
              </a:rPr>
              <a:t>Why Azure? </a:t>
            </a:r>
            <a:endParaRPr lang="en-US" sz="4896" dirty="0">
              <a:solidFill>
                <a:prstClr val="white"/>
              </a:solidFill>
            </a:endParaRPr>
          </a:p>
        </p:txBody>
      </p:sp>
      <p:sp>
        <p:nvSpPr>
          <p:cNvPr id="3" name="TextBox 2"/>
          <p:cNvSpPr txBox="1"/>
          <p:nvPr/>
        </p:nvSpPr>
        <p:spPr>
          <a:xfrm>
            <a:off x="633465" y="3775675"/>
            <a:ext cx="1878894" cy="1489827"/>
          </a:xfrm>
          <a:prstGeom prst="rect">
            <a:avLst/>
          </a:prstGeom>
          <a:noFill/>
        </p:spPr>
        <p:txBody>
          <a:bodyPr wrap="none" lIns="182854" tIns="146283" rIns="182854" bIns="146283" rtlCol="0">
            <a:spAutoFit/>
          </a:bodyPr>
          <a:lstStyle/>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Availability</a:t>
            </a:r>
          </a:p>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Policy</a:t>
            </a:r>
          </a:p>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Ecosystem</a:t>
            </a:r>
          </a:p>
        </p:txBody>
      </p:sp>
      <p:sp>
        <p:nvSpPr>
          <p:cNvPr id="18" name="TextBox 17"/>
          <p:cNvSpPr txBox="1"/>
          <p:nvPr/>
        </p:nvSpPr>
        <p:spPr>
          <a:xfrm>
            <a:off x="8036760" y="348997"/>
            <a:ext cx="3056098" cy="1489827"/>
          </a:xfrm>
          <a:prstGeom prst="rect">
            <a:avLst/>
          </a:prstGeom>
          <a:noFill/>
        </p:spPr>
        <p:txBody>
          <a:bodyPr wrap="none" lIns="182854" tIns="146283" rIns="182854" bIns="146283" rtlCol="0">
            <a:spAutoFit/>
          </a:bodyPr>
          <a:lstStyle/>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Global presence</a:t>
            </a:r>
          </a:p>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Global connectivity</a:t>
            </a:r>
          </a:p>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Scale out</a:t>
            </a:r>
          </a:p>
        </p:txBody>
      </p:sp>
      <p:sp>
        <p:nvSpPr>
          <p:cNvPr id="19" name="TextBox 18"/>
          <p:cNvSpPr txBox="1"/>
          <p:nvPr/>
        </p:nvSpPr>
        <p:spPr>
          <a:xfrm>
            <a:off x="9579396" y="3547106"/>
            <a:ext cx="2154672" cy="1489827"/>
          </a:xfrm>
          <a:prstGeom prst="rect">
            <a:avLst/>
          </a:prstGeom>
          <a:noFill/>
        </p:spPr>
        <p:txBody>
          <a:bodyPr wrap="none" lIns="182854" tIns="146283" rIns="182854" bIns="146283" rtlCol="0">
            <a:spAutoFit/>
          </a:bodyPr>
          <a:lstStyle/>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Seamless</a:t>
            </a:r>
          </a:p>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Performance</a:t>
            </a:r>
          </a:p>
          <a:p>
            <a:pPr defTabSz="932563">
              <a:lnSpc>
                <a:spcPct val="90000"/>
              </a:lnSpc>
              <a:spcAft>
                <a:spcPts val="600"/>
              </a:spcAft>
            </a:pPr>
            <a:r>
              <a:rPr lang="en-US" sz="2448" dirty="0">
                <a:gradFill>
                  <a:gsLst>
                    <a:gs pos="2917">
                      <a:srgbClr val="FFFFFF"/>
                    </a:gs>
                    <a:gs pos="30000">
                      <a:srgbClr val="FFFFFF"/>
                    </a:gs>
                  </a:gsLst>
                  <a:lin ang="5400000" scaled="0"/>
                </a:gradFill>
                <a:effectLst>
                  <a:outerShdw blurRad="38100" dist="38100" dir="2700000" algn="tl">
                    <a:srgbClr val="000000">
                      <a:alpha val="43137"/>
                    </a:srgbClr>
                  </a:outerShdw>
                </a:effectLst>
              </a:rPr>
              <a:t>Security</a:t>
            </a:r>
          </a:p>
        </p:txBody>
      </p:sp>
      <p:grpSp>
        <p:nvGrpSpPr>
          <p:cNvPr id="32" name="Group 31"/>
          <p:cNvGrpSpPr/>
          <p:nvPr/>
        </p:nvGrpSpPr>
        <p:grpSpPr>
          <a:xfrm>
            <a:off x="2988849" y="711380"/>
            <a:ext cx="6494609" cy="5745019"/>
            <a:chOff x="4312659" y="408916"/>
            <a:chExt cx="6879134" cy="6085163"/>
          </a:xfrm>
        </p:grpSpPr>
        <p:sp>
          <p:nvSpPr>
            <p:cNvPr id="33" name="Oval 32"/>
            <p:cNvSpPr/>
            <p:nvPr/>
          </p:nvSpPr>
          <p:spPr>
            <a:xfrm>
              <a:off x="5736769" y="408916"/>
              <a:ext cx="4030914" cy="4030914"/>
            </a:xfrm>
            <a:prstGeom prst="ellipse">
              <a:avLst/>
            </a:prstGeom>
            <a:solidFill>
              <a:srgbClr val="002050">
                <a:lumMod val="75000"/>
                <a:lumOff val="25000"/>
              </a:srgbClr>
            </a:solidFill>
            <a:ln w="10795" cap="flat" cmpd="sng" algn="ctr">
              <a:noFill/>
              <a:prstDash val="solid"/>
            </a:ln>
            <a:effectLst/>
            <a:scene3d>
              <a:camera prst="orthographicFront"/>
              <a:lightRig rig="threePt" dir="t"/>
            </a:scene3d>
            <a:sp3d>
              <a:bevelT/>
            </a:sp3d>
          </p:spPr>
          <p:txBody>
            <a:bodyPr rot="0" spcFirstLastPara="0" vertOverflow="overflow" horzOverflow="overflow" vert="horz" wrap="square" lIns="93247" tIns="93247" rIns="93247" bIns="93247" numCol="1" spcCol="0" rtlCol="0" fromWordArt="0" anchor="b" anchorCtr="0" forceAA="0" compatLnSpc="1">
              <a:prstTxWarp prst="textNoShape">
                <a:avLst/>
              </a:prstTxWarp>
              <a:noAutofit/>
            </a:bodyPr>
            <a:lstStyle/>
            <a:p>
              <a:pPr algn="r" defTabSz="932597">
                <a:defRPr/>
              </a:pPr>
              <a:endParaRPr lang="en-US" sz="1224" kern="0" dirty="0" err="1">
                <a:solidFill>
                  <a:prstClr val="white"/>
                </a:solidFill>
              </a:endParaRPr>
            </a:p>
          </p:txBody>
        </p:sp>
        <p:sp>
          <p:nvSpPr>
            <p:cNvPr id="34" name="Oval 33"/>
            <p:cNvSpPr/>
            <p:nvPr/>
          </p:nvSpPr>
          <p:spPr>
            <a:xfrm>
              <a:off x="4312659" y="2463165"/>
              <a:ext cx="4030914" cy="4030914"/>
            </a:xfrm>
            <a:prstGeom prst="ellipse">
              <a:avLst/>
            </a:prstGeom>
            <a:solidFill>
              <a:srgbClr val="7FBA00">
                <a:lumMod val="75000"/>
              </a:srgbClr>
            </a:solidFill>
            <a:ln w="10795" cap="flat" cmpd="sng" algn="ctr">
              <a:noFill/>
              <a:prstDash val="solid"/>
            </a:ln>
            <a:effectLst/>
            <a:scene3d>
              <a:camera prst="orthographicFront"/>
              <a:lightRig rig="threePt" dir="t"/>
            </a:scene3d>
            <a:sp3d>
              <a:bevelT/>
            </a:sp3d>
          </p:spPr>
          <p:txBody>
            <a:bodyPr rot="0" spcFirstLastPara="0" vertOverflow="overflow" horzOverflow="overflow" vert="horz" wrap="square" lIns="93247" tIns="93247" rIns="93247" bIns="93247" numCol="1" spcCol="0" rtlCol="0" fromWordArt="0" anchor="b" anchorCtr="0" forceAA="0" compatLnSpc="1">
              <a:prstTxWarp prst="textNoShape">
                <a:avLst/>
              </a:prstTxWarp>
              <a:noAutofit/>
            </a:bodyPr>
            <a:lstStyle/>
            <a:p>
              <a:pPr algn="r" defTabSz="932597">
                <a:defRPr/>
              </a:pPr>
              <a:endParaRPr lang="en-US" sz="1224" kern="0" dirty="0" err="1">
                <a:solidFill>
                  <a:prstClr val="white"/>
                </a:solidFill>
              </a:endParaRPr>
            </a:p>
          </p:txBody>
        </p:sp>
        <p:sp>
          <p:nvSpPr>
            <p:cNvPr id="35" name="Oval 34"/>
            <p:cNvSpPr/>
            <p:nvPr/>
          </p:nvSpPr>
          <p:spPr>
            <a:xfrm>
              <a:off x="7160879" y="2463165"/>
              <a:ext cx="4030914" cy="4030914"/>
            </a:xfrm>
            <a:prstGeom prst="ellipse">
              <a:avLst/>
            </a:prstGeom>
            <a:solidFill>
              <a:srgbClr val="DC3C00">
                <a:lumMod val="75000"/>
              </a:srgbClr>
            </a:solidFill>
            <a:ln w="10795" cap="flat" cmpd="sng" algn="ctr">
              <a:noFill/>
              <a:prstDash val="solid"/>
            </a:ln>
            <a:effectLst/>
            <a:scene3d>
              <a:camera prst="orthographicFront"/>
              <a:lightRig rig="threePt" dir="t"/>
            </a:scene3d>
            <a:sp3d>
              <a:bevelT/>
            </a:sp3d>
          </p:spPr>
          <p:txBody>
            <a:bodyPr rot="0" spcFirstLastPara="0" vertOverflow="overflow" horzOverflow="overflow" vert="horz" wrap="square" lIns="93247" tIns="93247" rIns="93247" bIns="93247" numCol="1" spcCol="0" rtlCol="0" fromWordArt="0" anchor="b" anchorCtr="0" forceAA="0" compatLnSpc="1">
              <a:prstTxWarp prst="textNoShape">
                <a:avLst/>
              </a:prstTxWarp>
              <a:noAutofit/>
            </a:bodyPr>
            <a:lstStyle/>
            <a:p>
              <a:pPr algn="r" defTabSz="932597">
                <a:defRPr/>
              </a:pPr>
              <a:endParaRPr lang="en-US" sz="1224" kern="0" dirty="0" err="1">
                <a:solidFill>
                  <a:prstClr val="white"/>
                </a:solidFill>
              </a:endParaRPr>
            </a:p>
          </p:txBody>
        </p:sp>
        <p:sp>
          <p:nvSpPr>
            <p:cNvPr id="36" name="Freeform 35"/>
            <p:cNvSpPr/>
            <p:nvPr/>
          </p:nvSpPr>
          <p:spPr bwMode="auto">
            <a:xfrm>
              <a:off x="7166839" y="3058488"/>
              <a:ext cx="1155820" cy="1387848"/>
            </a:xfrm>
            <a:custGeom>
              <a:avLst/>
              <a:gdLst>
                <a:gd name="connsiteX0" fmla="*/ 477802 w 955602"/>
                <a:gd name="connsiteY0" fmla="*/ 0 h 1147438"/>
                <a:gd name="connsiteX1" fmla="*/ 494765 w 955602"/>
                <a:gd name="connsiteY1" fmla="*/ 16857 h 1147438"/>
                <a:gd name="connsiteX2" fmla="*/ 552173 w 955602"/>
                <a:gd name="connsiteY2" fmla="*/ 80000 h 1147438"/>
                <a:gd name="connsiteX3" fmla="*/ 599237 w 955602"/>
                <a:gd name="connsiteY3" fmla="*/ 135981 h 1147438"/>
                <a:gd name="connsiteX4" fmla="*/ 638559 w 955602"/>
                <a:gd name="connsiteY4" fmla="*/ 187894 h 1147438"/>
                <a:gd name="connsiteX5" fmla="*/ 684574 w 955602"/>
                <a:gd name="connsiteY5" fmla="*/ 253832 h 1147438"/>
                <a:gd name="connsiteX6" fmla="*/ 719600 w 955602"/>
                <a:gd name="connsiteY6" fmla="*/ 309184 h 1147438"/>
                <a:gd name="connsiteX7" fmla="*/ 759616 w 955602"/>
                <a:gd name="connsiteY7" fmla="*/ 379251 h 1147438"/>
                <a:gd name="connsiteX8" fmla="*/ 789915 w 955602"/>
                <a:gd name="connsiteY8" fmla="*/ 437519 h 1147438"/>
                <a:gd name="connsiteX9" fmla="*/ 823749 w 955602"/>
                <a:gd name="connsiteY9" fmla="*/ 511739 h 1147438"/>
                <a:gd name="connsiteX10" fmla="*/ 848930 w 955602"/>
                <a:gd name="connsiteY10" fmla="*/ 572300 h 1147438"/>
                <a:gd name="connsiteX11" fmla="*/ 876332 w 955602"/>
                <a:gd name="connsiteY11" fmla="*/ 650870 h 1147438"/>
                <a:gd name="connsiteX12" fmla="*/ 896055 w 955602"/>
                <a:gd name="connsiteY12" fmla="*/ 712923 h 1147438"/>
                <a:gd name="connsiteX13" fmla="*/ 916716 w 955602"/>
                <a:gd name="connsiteY13" fmla="*/ 796478 h 1147438"/>
                <a:gd name="connsiteX14" fmla="*/ 930682 w 955602"/>
                <a:gd name="connsiteY14" fmla="*/ 858762 h 1147438"/>
                <a:gd name="connsiteX15" fmla="*/ 944174 w 955602"/>
                <a:gd name="connsiteY15" fmla="*/ 949022 h 1147438"/>
                <a:gd name="connsiteX16" fmla="*/ 952157 w 955602"/>
                <a:gd name="connsiteY16" fmla="*/ 1008853 h 1147438"/>
                <a:gd name="connsiteX17" fmla="*/ 955602 w 955602"/>
                <a:gd name="connsiteY17" fmla="*/ 1077056 h 1147438"/>
                <a:gd name="connsiteX18" fmla="*/ 865623 w 955602"/>
                <a:gd name="connsiteY18" fmla="*/ 1100183 h 1147438"/>
                <a:gd name="connsiteX19" fmla="*/ 803483 w 955602"/>
                <a:gd name="connsiteY19" fmla="*/ 1115128 h 1147438"/>
                <a:gd name="connsiteX20" fmla="*/ 696710 w 955602"/>
                <a:gd name="connsiteY20" fmla="*/ 1131418 h 1147438"/>
                <a:gd name="connsiteX21" fmla="*/ 642952 w 955602"/>
                <a:gd name="connsiteY21" fmla="*/ 1139102 h 1147438"/>
                <a:gd name="connsiteX22" fmla="*/ 477801 w 955602"/>
                <a:gd name="connsiteY22" fmla="*/ 1147438 h 1147438"/>
                <a:gd name="connsiteX23" fmla="*/ 325850 w 955602"/>
                <a:gd name="connsiteY23" fmla="*/ 1139768 h 1147438"/>
                <a:gd name="connsiteX24" fmla="*/ 284921 w 955602"/>
                <a:gd name="connsiteY24" fmla="*/ 1135389 h 1147438"/>
                <a:gd name="connsiteX25" fmla="*/ 162846 w 955602"/>
                <a:gd name="connsiteY25" fmla="*/ 1116764 h 1147438"/>
                <a:gd name="connsiteX26" fmla="*/ 135218 w 955602"/>
                <a:gd name="connsiteY26" fmla="*/ 1111811 h 1147438"/>
                <a:gd name="connsiteX27" fmla="*/ 0 w 955602"/>
                <a:gd name="connsiteY27" fmla="*/ 1077056 h 1147438"/>
                <a:gd name="connsiteX28" fmla="*/ 3487 w 955602"/>
                <a:gd name="connsiteY28" fmla="*/ 1008023 h 1147438"/>
                <a:gd name="connsiteX29" fmla="*/ 8679 w 955602"/>
                <a:gd name="connsiteY29" fmla="*/ 967412 h 1147438"/>
                <a:gd name="connsiteX30" fmla="*/ 24046 w 955602"/>
                <a:gd name="connsiteY30" fmla="*/ 864610 h 1147438"/>
                <a:gd name="connsiteX31" fmla="*/ 34381 w 955602"/>
                <a:gd name="connsiteY31" fmla="*/ 814697 h 1147438"/>
                <a:gd name="connsiteX32" fmla="*/ 57089 w 955602"/>
                <a:gd name="connsiteY32" fmla="*/ 722865 h 1147438"/>
                <a:gd name="connsiteX33" fmla="*/ 71030 w 955602"/>
                <a:gd name="connsiteY33" fmla="*/ 674499 h 1147438"/>
                <a:gd name="connsiteX34" fmla="*/ 104442 w 955602"/>
                <a:gd name="connsiteY34" fmla="*/ 578694 h 1147438"/>
                <a:gd name="connsiteX35" fmla="*/ 118306 w 955602"/>
                <a:gd name="connsiteY35" fmla="*/ 541457 h 1147438"/>
                <a:gd name="connsiteX36" fmla="*/ 176071 w 955602"/>
                <a:gd name="connsiteY36" fmla="*/ 414740 h 1147438"/>
                <a:gd name="connsiteX37" fmla="*/ 187654 w 955602"/>
                <a:gd name="connsiteY37" fmla="*/ 393841 h 1147438"/>
                <a:gd name="connsiteX38" fmla="*/ 244726 w 955602"/>
                <a:gd name="connsiteY38" fmla="*/ 293908 h 1147438"/>
                <a:gd name="connsiteX39" fmla="*/ 270282 w 955602"/>
                <a:gd name="connsiteY39" fmla="*/ 254902 h 1147438"/>
                <a:gd name="connsiteX40" fmla="*/ 323635 w 955602"/>
                <a:gd name="connsiteY40" fmla="*/ 178449 h 1147438"/>
                <a:gd name="connsiteX41" fmla="*/ 353998 w 955602"/>
                <a:gd name="connsiteY41" fmla="*/ 138797 h 1147438"/>
                <a:gd name="connsiteX42" fmla="*/ 403453 w 955602"/>
                <a:gd name="connsiteY42" fmla="*/ 79972 h 1147438"/>
                <a:gd name="connsiteX43" fmla="*/ 460818 w 955602"/>
                <a:gd name="connsiteY43" fmla="*/ 16877 h 1147438"/>
                <a:gd name="connsiteX44" fmla="*/ 477802 w 955602"/>
                <a:gd name="connsiteY44" fmla="*/ 0 h 1147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955602" h="1147438">
                  <a:moveTo>
                    <a:pt x="477802" y="0"/>
                  </a:moveTo>
                  <a:lnTo>
                    <a:pt x="494765" y="16857"/>
                  </a:lnTo>
                  <a:lnTo>
                    <a:pt x="552173" y="80000"/>
                  </a:lnTo>
                  <a:lnTo>
                    <a:pt x="599237" y="135981"/>
                  </a:lnTo>
                  <a:lnTo>
                    <a:pt x="638559" y="187894"/>
                  </a:lnTo>
                  <a:lnTo>
                    <a:pt x="684574" y="253832"/>
                  </a:lnTo>
                  <a:lnTo>
                    <a:pt x="719600" y="309184"/>
                  </a:lnTo>
                  <a:lnTo>
                    <a:pt x="759616" y="379251"/>
                  </a:lnTo>
                  <a:lnTo>
                    <a:pt x="789915" y="437519"/>
                  </a:lnTo>
                  <a:lnTo>
                    <a:pt x="823749" y="511739"/>
                  </a:lnTo>
                  <a:lnTo>
                    <a:pt x="848930" y="572300"/>
                  </a:lnTo>
                  <a:lnTo>
                    <a:pt x="876332" y="650870"/>
                  </a:lnTo>
                  <a:lnTo>
                    <a:pt x="896055" y="712923"/>
                  </a:lnTo>
                  <a:lnTo>
                    <a:pt x="916716" y="796478"/>
                  </a:lnTo>
                  <a:lnTo>
                    <a:pt x="930682" y="858762"/>
                  </a:lnTo>
                  <a:lnTo>
                    <a:pt x="944174" y="949022"/>
                  </a:lnTo>
                  <a:lnTo>
                    <a:pt x="952157" y="1008853"/>
                  </a:lnTo>
                  <a:lnTo>
                    <a:pt x="955602" y="1077056"/>
                  </a:lnTo>
                  <a:lnTo>
                    <a:pt x="865623" y="1100183"/>
                  </a:lnTo>
                  <a:lnTo>
                    <a:pt x="803483" y="1115128"/>
                  </a:lnTo>
                  <a:lnTo>
                    <a:pt x="696710" y="1131418"/>
                  </a:lnTo>
                  <a:lnTo>
                    <a:pt x="642952" y="1139102"/>
                  </a:lnTo>
                  <a:lnTo>
                    <a:pt x="477801" y="1147438"/>
                  </a:lnTo>
                  <a:lnTo>
                    <a:pt x="325850" y="1139768"/>
                  </a:lnTo>
                  <a:lnTo>
                    <a:pt x="284921" y="1135389"/>
                  </a:lnTo>
                  <a:lnTo>
                    <a:pt x="162846" y="1116764"/>
                  </a:lnTo>
                  <a:lnTo>
                    <a:pt x="135218" y="1111811"/>
                  </a:lnTo>
                  <a:lnTo>
                    <a:pt x="0" y="1077056"/>
                  </a:lnTo>
                  <a:lnTo>
                    <a:pt x="3487" y="1008023"/>
                  </a:lnTo>
                  <a:lnTo>
                    <a:pt x="8679" y="967412"/>
                  </a:lnTo>
                  <a:lnTo>
                    <a:pt x="24046" y="864610"/>
                  </a:lnTo>
                  <a:lnTo>
                    <a:pt x="34381" y="814697"/>
                  </a:lnTo>
                  <a:lnTo>
                    <a:pt x="57089" y="722865"/>
                  </a:lnTo>
                  <a:lnTo>
                    <a:pt x="71030" y="674499"/>
                  </a:lnTo>
                  <a:lnTo>
                    <a:pt x="104442" y="578694"/>
                  </a:lnTo>
                  <a:lnTo>
                    <a:pt x="118306" y="541457"/>
                  </a:lnTo>
                  <a:lnTo>
                    <a:pt x="176071" y="414740"/>
                  </a:lnTo>
                  <a:lnTo>
                    <a:pt x="187654" y="393841"/>
                  </a:lnTo>
                  <a:lnTo>
                    <a:pt x="244726" y="293908"/>
                  </a:lnTo>
                  <a:lnTo>
                    <a:pt x="270282" y="254902"/>
                  </a:lnTo>
                  <a:lnTo>
                    <a:pt x="323635" y="178449"/>
                  </a:lnTo>
                  <a:lnTo>
                    <a:pt x="353998" y="138797"/>
                  </a:lnTo>
                  <a:lnTo>
                    <a:pt x="403453" y="79972"/>
                  </a:lnTo>
                  <a:lnTo>
                    <a:pt x="460818" y="16877"/>
                  </a:lnTo>
                  <a:lnTo>
                    <a:pt x="477802" y="0"/>
                  </a:lnTo>
                  <a:close/>
                </a:path>
              </a:pathLst>
            </a:custGeom>
            <a:solidFill>
              <a:srgbClr val="FFFF00">
                <a:alpha val="54902"/>
              </a:srgbClr>
            </a:solidFill>
            <a:ln w="9525" cap="flat" cmpd="sng" algn="ctr">
              <a:noFill/>
              <a:prstDash val="solid"/>
              <a:headEnd type="none" w="med" len="med"/>
              <a:tailEnd type="none" w="med" len="med"/>
            </a:ln>
            <a:effectLst/>
          </p:spPr>
          <p:txBody>
            <a:bodyPr rot="0" spcFirstLastPara="0" vertOverflow="overflow" horzOverflow="overflow" vert="horz" wrap="square" lIns="186445" tIns="149156" rIns="186445" bIns="149156" numCol="1" spcCol="0" rtlCol="0" fromWordArt="0" anchor="t" anchorCtr="0" forceAA="0" compatLnSpc="1">
              <a:prstTxWarp prst="textNoShape">
                <a:avLst/>
              </a:prstTxWarp>
              <a:noAutofit/>
            </a:bodyPr>
            <a:lstStyle/>
            <a:p>
              <a:pPr defTabSz="950560" fontAlgn="base">
                <a:lnSpc>
                  <a:spcPct val="90000"/>
                </a:lnSpc>
                <a:spcBef>
                  <a:spcPct val="0"/>
                </a:spcBef>
                <a:spcAft>
                  <a:spcPct val="0"/>
                </a:spcAft>
                <a:defRPr/>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37" name="Freeform 36"/>
            <p:cNvSpPr/>
            <p:nvPr/>
          </p:nvSpPr>
          <p:spPr bwMode="auto">
            <a:xfrm>
              <a:off x="5745024" y="2468149"/>
              <a:ext cx="2006938" cy="1901382"/>
            </a:xfrm>
            <a:custGeom>
              <a:avLst/>
              <a:gdLst>
                <a:gd name="connsiteX0" fmla="*/ 477801 w 1659284"/>
                <a:gd name="connsiteY0" fmla="*/ 0 h 1572014"/>
                <a:gd name="connsiteX1" fmla="*/ 1597178 w 1659284"/>
                <a:gd name="connsiteY1" fmla="*/ 432331 h 1572014"/>
                <a:gd name="connsiteX2" fmla="*/ 1659284 w 1659284"/>
                <a:gd name="connsiteY2" fmla="*/ 494045 h 1572014"/>
                <a:gd name="connsiteX3" fmla="*/ 1557845 w 1659284"/>
                <a:gd name="connsiteY3" fmla="*/ 605616 h 1572014"/>
                <a:gd name="connsiteX4" fmla="*/ 1184278 w 1659284"/>
                <a:gd name="connsiteY4" fmla="*/ 1515069 h 1572014"/>
                <a:gd name="connsiteX5" fmla="*/ 1181760 w 1659284"/>
                <a:gd name="connsiteY5" fmla="*/ 1572014 h 1572014"/>
                <a:gd name="connsiteX6" fmla="*/ 1049703 w 1659284"/>
                <a:gd name="connsiteY6" fmla="*/ 1526904 h 1572014"/>
                <a:gd name="connsiteX7" fmla="*/ 3935 w 1659284"/>
                <a:gd name="connsiteY7" fmla="*/ 148287 h 1572014"/>
                <a:gd name="connsiteX8" fmla="*/ 0 w 1659284"/>
                <a:gd name="connsiteY8" fmla="*/ 70383 h 1572014"/>
                <a:gd name="connsiteX9" fmla="*/ 142285 w 1659284"/>
                <a:gd name="connsiteY9" fmla="*/ 33811 h 1572014"/>
                <a:gd name="connsiteX10" fmla="*/ 477801 w 1659284"/>
                <a:gd name="connsiteY10" fmla="*/ 0 h 157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59284" h="1572014">
                  <a:moveTo>
                    <a:pt x="477801" y="0"/>
                  </a:moveTo>
                  <a:cubicBezTo>
                    <a:pt x="908791" y="0"/>
                    <a:pt x="1301530" y="163716"/>
                    <a:pt x="1597178" y="432331"/>
                  </a:cubicBezTo>
                  <a:lnTo>
                    <a:pt x="1659284" y="494045"/>
                  </a:lnTo>
                  <a:lnTo>
                    <a:pt x="1557845" y="605616"/>
                  </a:lnTo>
                  <a:cubicBezTo>
                    <a:pt x="1350038" y="857331"/>
                    <a:pt x="1214833" y="1171161"/>
                    <a:pt x="1184278" y="1515069"/>
                  </a:cubicBezTo>
                  <a:lnTo>
                    <a:pt x="1181760" y="1572014"/>
                  </a:lnTo>
                  <a:lnTo>
                    <a:pt x="1049703" y="1526904"/>
                  </a:lnTo>
                  <a:cubicBezTo>
                    <a:pt x="482660" y="1303387"/>
                    <a:pt x="67876" y="777677"/>
                    <a:pt x="3935" y="148287"/>
                  </a:cubicBezTo>
                  <a:lnTo>
                    <a:pt x="0" y="70383"/>
                  </a:lnTo>
                  <a:lnTo>
                    <a:pt x="142285" y="33811"/>
                  </a:lnTo>
                  <a:cubicBezTo>
                    <a:pt x="250660" y="11642"/>
                    <a:pt x="362870" y="0"/>
                    <a:pt x="477801" y="0"/>
                  </a:cubicBezTo>
                  <a:close/>
                </a:path>
              </a:pathLst>
            </a:custGeom>
            <a:gradFill flip="none" rotWithShape="1">
              <a:gsLst>
                <a:gs pos="0">
                  <a:srgbClr val="7FBA00"/>
                </a:gs>
                <a:gs pos="100000">
                  <a:srgbClr val="0072C6"/>
                </a:gs>
              </a:gsLst>
              <a:lin ang="0" scaled="1"/>
              <a:tileRect/>
            </a:gradFill>
            <a:ln w="9525" cap="flat" cmpd="sng" algn="ctr">
              <a:noFill/>
              <a:prstDash val="solid"/>
              <a:headEnd type="none" w="med" len="med"/>
              <a:tailEnd type="none" w="med" len="med"/>
            </a:ln>
            <a:effectLst/>
          </p:spPr>
          <p:txBody>
            <a:bodyPr rot="0" spcFirstLastPara="0" vertOverflow="overflow" horzOverflow="overflow" vert="horz" wrap="square" lIns="186445" tIns="149156" rIns="186445" bIns="149156" numCol="1" spcCol="0" rtlCol="0" fromWordArt="0" anchor="t" anchorCtr="0" forceAA="0" compatLnSpc="1">
              <a:prstTxWarp prst="textNoShape">
                <a:avLst/>
              </a:prstTxWarp>
              <a:noAutofit/>
            </a:bodyPr>
            <a:lstStyle/>
            <a:p>
              <a:pPr defTabSz="950560" fontAlgn="base">
                <a:lnSpc>
                  <a:spcPct val="90000"/>
                </a:lnSpc>
                <a:spcBef>
                  <a:spcPct val="0"/>
                </a:spcBef>
                <a:spcAft>
                  <a:spcPct val="0"/>
                </a:spcAft>
                <a:defRPr/>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38" name="Freeform 37"/>
            <p:cNvSpPr/>
            <p:nvPr/>
          </p:nvSpPr>
          <p:spPr bwMode="auto">
            <a:xfrm>
              <a:off x="7161202" y="4355827"/>
              <a:ext cx="1167092" cy="1528058"/>
            </a:xfrm>
            <a:custGeom>
              <a:avLst/>
              <a:gdLst>
                <a:gd name="connsiteX0" fmla="*/ 960261 w 964921"/>
                <a:gd name="connsiteY0" fmla="*/ 0 h 1263360"/>
                <a:gd name="connsiteX1" fmla="*/ 964921 w 964921"/>
                <a:gd name="connsiteY1" fmla="*/ 92243 h 1263360"/>
                <a:gd name="connsiteX2" fmla="*/ 964921 w 964921"/>
                <a:gd name="connsiteY2" fmla="*/ 92251 h 1263360"/>
                <a:gd name="connsiteX3" fmla="*/ 956816 w 964921"/>
                <a:gd name="connsiteY3" fmla="*/ 252718 h 1263360"/>
                <a:gd name="connsiteX4" fmla="*/ 949954 w 964921"/>
                <a:gd name="connsiteY4" fmla="*/ 304146 h 1263360"/>
                <a:gd name="connsiteX5" fmla="*/ 933932 w 964921"/>
                <a:gd name="connsiteY5" fmla="*/ 409088 h 1263360"/>
                <a:gd name="connsiteX6" fmla="*/ 920746 w 964921"/>
                <a:gd name="connsiteY6" fmla="*/ 467895 h 1263360"/>
                <a:gd name="connsiteX7" fmla="*/ 896850 w 964921"/>
                <a:gd name="connsiteY7" fmla="*/ 560795 h 1263360"/>
                <a:gd name="connsiteX8" fmla="*/ 877973 w 964921"/>
                <a:gd name="connsiteY8" fmla="*/ 620190 h 1263360"/>
                <a:gd name="connsiteX9" fmla="*/ 845995 w 964921"/>
                <a:gd name="connsiteY9" fmla="*/ 707526 h 1263360"/>
                <a:gd name="connsiteX10" fmla="*/ 822321 w 964921"/>
                <a:gd name="connsiteY10" fmla="*/ 764461 h 1263360"/>
                <a:gd name="connsiteX11" fmla="*/ 781407 w 964921"/>
                <a:gd name="connsiteY11" fmla="*/ 849365 h 1263360"/>
                <a:gd name="connsiteX12" fmla="*/ 754450 w 964921"/>
                <a:gd name="connsiteY12" fmla="*/ 901204 h 1263360"/>
                <a:gd name="connsiteX13" fmla="*/ 701346 w 964921"/>
                <a:gd name="connsiteY13" fmla="*/ 988586 h 1263360"/>
                <a:gd name="connsiteX14" fmla="*/ 675044 w 964921"/>
                <a:gd name="connsiteY14" fmla="*/ 1030151 h 1263360"/>
                <a:gd name="connsiteX15" fmla="*/ 584760 w 964921"/>
                <a:gd name="connsiteY15" fmla="*/ 1150841 h 1263360"/>
                <a:gd name="connsiteX16" fmla="*/ 482461 w 964921"/>
                <a:gd name="connsiteY16" fmla="*/ 1263360 h 1263360"/>
                <a:gd name="connsiteX17" fmla="*/ 380161 w 964921"/>
                <a:gd name="connsiteY17" fmla="*/ 1150841 h 1263360"/>
                <a:gd name="connsiteX18" fmla="*/ 0 w 964921"/>
                <a:gd name="connsiteY18" fmla="*/ 92250 h 1263360"/>
                <a:gd name="connsiteX19" fmla="*/ 4076 w 964921"/>
                <a:gd name="connsiteY19" fmla="*/ 57 h 1263360"/>
                <a:gd name="connsiteX20" fmla="*/ 16837 w 964921"/>
                <a:gd name="connsiteY20" fmla="*/ 4416 h 1263360"/>
                <a:gd name="connsiteX21" fmla="*/ 129199 w 964921"/>
                <a:gd name="connsiteY21" fmla="*/ 32840 h 1263360"/>
                <a:gd name="connsiteX22" fmla="*/ 152108 w 964921"/>
                <a:gd name="connsiteY22" fmla="*/ 36948 h 1263360"/>
                <a:gd name="connsiteX23" fmla="*/ 167309 w 964921"/>
                <a:gd name="connsiteY23" fmla="*/ 40603 h 1263360"/>
                <a:gd name="connsiteX24" fmla="*/ 192912 w 964921"/>
                <a:gd name="connsiteY24" fmla="*/ 44263 h 1263360"/>
                <a:gd name="connsiteX25" fmla="*/ 244451 w 964921"/>
                <a:gd name="connsiteY25" fmla="*/ 53503 h 1263360"/>
                <a:gd name="connsiteX26" fmla="*/ 296570 w 964921"/>
                <a:gd name="connsiteY26" fmla="*/ 59080 h 1263360"/>
                <a:gd name="connsiteX27" fmla="*/ 322747 w 964921"/>
                <a:gd name="connsiteY27" fmla="*/ 62822 h 1263360"/>
                <a:gd name="connsiteX28" fmla="*/ 338510 w 964921"/>
                <a:gd name="connsiteY28" fmla="*/ 63568 h 1263360"/>
                <a:gd name="connsiteX29" fmla="*/ 362302 w 964921"/>
                <a:gd name="connsiteY29" fmla="*/ 66114 h 1263360"/>
                <a:gd name="connsiteX30" fmla="*/ 482461 w 964921"/>
                <a:gd name="connsiteY30" fmla="*/ 70382 h 1263360"/>
                <a:gd name="connsiteX31" fmla="*/ 817977 w 964921"/>
                <a:gd name="connsiteY31" fmla="*/ 36571 h 1263360"/>
                <a:gd name="connsiteX32" fmla="*/ 960261 w 964921"/>
                <a:gd name="connsiteY32" fmla="*/ 0 h 1263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64921" h="1263360">
                  <a:moveTo>
                    <a:pt x="960261" y="0"/>
                  </a:moveTo>
                  <a:lnTo>
                    <a:pt x="964921" y="92243"/>
                  </a:lnTo>
                  <a:lnTo>
                    <a:pt x="964921" y="92251"/>
                  </a:lnTo>
                  <a:lnTo>
                    <a:pt x="956816" y="252718"/>
                  </a:lnTo>
                  <a:lnTo>
                    <a:pt x="949954" y="304146"/>
                  </a:lnTo>
                  <a:lnTo>
                    <a:pt x="933932" y="409088"/>
                  </a:lnTo>
                  <a:lnTo>
                    <a:pt x="920746" y="467895"/>
                  </a:lnTo>
                  <a:lnTo>
                    <a:pt x="896850" y="560795"/>
                  </a:lnTo>
                  <a:lnTo>
                    <a:pt x="877973" y="620190"/>
                  </a:lnTo>
                  <a:lnTo>
                    <a:pt x="845995" y="707526"/>
                  </a:lnTo>
                  <a:lnTo>
                    <a:pt x="822321" y="764461"/>
                  </a:lnTo>
                  <a:lnTo>
                    <a:pt x="781407" y="849365"/>
                  </a:lnTo>
                  <a:lnTo>
                    <a:pt x="754450" y="901204"/>
                  </a:lnTo>
                  <a:lnTo>
                    <a:pt x="701346" y="988586"/>
                  </a:lnTo>
                  <a:lnTo>
                    <a:pt x="675044" y="1030151"/>
                  </a:lnTo>
                  <a:lnTo>
                    <a:pt x="584760" y="1150841"/>
                  </a:lnTo>
                  <a:lnTo>
                    <a:pt x="482461" y="1263360"/>
                  </a:lnTo>
                  <a:lnTo>
                    <a:pt x="380161" y="1150841"/>
                  </a:lnTo>
                  <a:cubicBezTo>
                    <a:pt x="142667" y="863168"/>
                    <a:pt x="0" y="494364"/>
                    <a:pt x="0" y="92250"/>
                  </a:cubicBezTo>
                  <a:lnTo>
                    <a:pt x="4076" y="57"/>
                  </a:lnTo>
                  <a:lnTo>
                    <a:pt x="16837" y="4416"/>
                  </a:lnTo>
                  <a:cubicBezTo>
                    <a:pt x="53777" y="15152"/>
                    <a:pt x="91248" y="24643"/>
                    <a:pt x="129199" y="32840"/>
                  </a:cubicBezTo>
                  <a:lnTo>
                    <a:pt x="152108" y="36948"/>
                  </a:lnTo>
                  <a:lnTo>
                    <a:pt x="167309" y="40603"/>
                  </a:lnTo>
                  <a:lnTo>
                    <a:pt x="192912" y="44263"/>
                  </a:lnTo>
                  <a:lnTo>
                    <a:pt x="244451" y="53503"/>
                  </a:lnTo>
                  <a:lnTo>
                    <a:pt x="296570" y="59080"/>
                  </a:lnTo>
                  <a:lnTo>
                    <a:pt x="322747" y="62822"/>
                  </a:lnTo>
                  <a:lnTo>
                    <a:pt x="338510" y="63568"/>
                  </a:lnTo>
                  <a:lnTo>
                    <a:pt x="362302" y="66114"/>
                  </a:lnTo>
                  <a:cubicBezTo>
                    <a:pt x="401987" y="68943"/>
                    <a:pt x="442056" y="70382"/>
                    <a:pt x="482461" y="70382"/>
                  </a:cubicBezTo>
                  <a:cubicBezTo>
                    <a:pt x="597392" y="70382"/>
                    <a:pt x="709603" y="58740"/>
                    <a:pt x="817977" y="36571"/>
                  </a:cubicBezTo>
                  <a:lnTo>
                    <a:pt x="960261" y="0"/>
                  </a:lnTo>
                  <a:close/>
                </a:path>
              </a:pathLst>
            </a:custGeom>
            <a:gradFill flip="none" rotWithShape="1">
              <a:gsLst>
                <a:gs pos="0">
                  <a:srgbClr val="7FBA00"/>
                </a:gs>
                <a:gs pos="100000">
                  <a:srgbClr val="DC3C00"/>
                </a:gs>
              </a:gsLst>
              <a:lin ang="0" scaled="1"/>
              <a:tileRect/>
            </a:gradFill>
            <a:ln w="9525" cap="flat" cmpd="sng" algn="ctr">
              <a:noFill/>
              <a:prstDash val="solid"/>
              <a:headEnd type="none" w="med" len="med"/>
              <a:tailEnd type="none" w="med" len="med"/>
            </a:ln>
            <a:effectLst/>
          </p:spPr>
          <p:txBody>
            <a:bodyPr rot="0" spcFirstLastPara="0" vertOverflow="overflow" horzOverflow="overflow" vert="horz" wrap="square" lIns="186445" tIns="149156" rIns="186445" bIns="149156" numCol="1" spcCol="0" rtlCol="0" fromWordArt="0" anchor="t" anchorCtr="0" forceAA="0" compatLnSpc="1">
              <a:prstTxWarp prst="textNoShape">
                <a:avLst/>
              </a:prstTxWarp>
              <a:noAutofit/>
            </a:bodyPr>
            <a:lstStyle/>
            <a:p>
              <a:pPr defTabSz="950560" fontAlgn="base">
                <a:lnSpc>
                  <a:spcPct val="90000"/>
                </a:lnSpc>
                <a:spcBef>
                  <a:spcPct val="0"/>
                </a:spcBef>
                <a:spcAft>
                  <a:spcPct val="0"/>
                </a:spcAft>
                <a:defRPr/>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39" name="Freeform 38"/>
            <p:cNvSpPr/>
            <p:nvPr/>
          </p:nvSpPr>
          <p:spPr bwMode="auto">
            <a:xfrm>
              <a:off x="7740666" y="2465020"/>
              <a:ext cx="2006938" cy="1901134"/>
            </a:xfrm>
            <a:custGeom>
              <a:avLst/>
              <a:gdLst>
                <a:gd name="connsiteX0" fmla="*/ 1181483 w 1659284"/>
                <a:gd name="connsiteY0" fmla="*/ 0 h 1571809"/>
                <a:gd name="connsiteX1" fmla="*/ 1516999 w 1659284"/>
                <a:gd name="connsiteY1" fmla="*/ 33811 h 1571809"/>
                <a:gd name="connsiteX2" fmla="*/ 1659284 w 1659284"/>
                <a:gd name="connsiteY2" fmla="*/ 70383 h 1571809"/>
                <a:gd name="connsiteX3" fmla="*/ 1656042 w 1659284"/>
                <a:gd name="connsiteY3" fmla="*/ 134582 h 1571809"/>
                <a:gd name="connsiteX4" fmla="*/ 1645581 w 1659284"/>
                <a:gd name="connsiteY4" fmla="*/ 219043 h 1571809"/>
                <a:gd name="connsiteX5" fmla="*/ 1640074 w 1659284"/>
                <a:gd name="connsiteY5" fmla="*/ 258936 h 1571809"/>
                <a:gd name="connsiteX6" fmla="*/ 1614210 w 1659284"/>
                <a:gd name="connsiteY6" fmla="*/ 383374 h 1571809"/>
                <a:gd name="connsiteX7" fmla="*/ 1611505 w 1659284"/>
                <a:gd name="connsiteY7" fmla="*/ 392773 h 1571809"/>
                <a:gd name="connsiteX8" fmla="*/ 1578748 w 1659284"/>
                <a:gd name="connsiteY8" fmla="*/ 504150 h 1571809"/>
                <a:gd name="connsiteX9" fmla="*/ 1564317 w 1659284"/>
                <a:gd name="connsiteY9" fmla="*/ 543563 h 1571809"/>
                <a:gd name="connsiteX10" fmla="*/ 1537111 w 1659284"/>
                <a:gd name="connsiteY10" fmla="*/ 614459 h 1571809"/>
                <a:gd name="connsiteX11" fmla="*/ 1448781 w 1659284"/>
                <a:gd name="connsiteY11" fmla="*/ 794623 h 1571809"/>
                <a:gd name="connsiteX12" fmla="*/ 1430171 w 1659284"/>
                <a:gd name="connsiteY12" fmla="*/ 826755 h 1571809"/>
                <a:gd name="connsiteX13" fmla="*/ 1318820 w 1659284"/>
                <a:gd name="connsiteY13" fmla="*/ 991600 h 1571809"/>
                <a:gd name="connsiteX14" fmla="*/ 1299394 w 1659284"/>
                <a:gd name="connsiteY14" fmla="*/ 1015567 h 1571809"/>
                <a:gd name="connsiteX15" fmla="*/ 1160914 w 1659284"/>
                <a:gd name="connsiteY15" fmla="*/ 1170032 h 1571809"/>
                <a:gd name="connsiteX16" fmla="*/ 1157845 w 1659284"/>
                <a:gd name="connsiteY16" fmla="*/ 1172803 h 1571809"/>
                <a:gd name="connsiteX17" fmla="*/ 1000622 w 1659284"/>
                <a:gd name="connsiteY17" fmla="*/ 1306192 h 1571809"/>
                <a:gd name="connsiteX18" fmla="*/ 978114 w 1659284"/>
                <a:gd name="connsiteY18" fmla="*/ 1323548 h 1571809"/>
                <a:gd name="connsiteX19" fmla="*/ 809411 w 1659284"/>
                <a:gd name="connsiteY19" fmla="*/ 1430870 h 1571809"/>
                <a:gd name="connsiteX20" fmla="*/ 776906 w 1659284"/>
                <a:gd name="connsiteY20" fmla="*/ 1448646 h 1571809"/>
                <a:gd name="connsiteX21" fmla="*/ 594473 w 1659284"/>
                <a:gd name="connsiteY21" fmla="*/ 1531875 h 1571809"/>
                <a:gd name="connsiteX22" fmla="*/ 533243 w 1659284"/>
                <a:gd name="connsiteY22" fmla="*/ 1553641 h 1571809"/>
                <a:gd name="connsiteX23" fmla="*/ 481952 w 1659284"/>
                <a:gd name="connsiteY23" fmla="*/ 1570668 h 1571809"/>
                <a:gd name="connsiteX24" fmla="*/ 477514 w 1659284"/>
                <a:gd name="connsiteY24" fmla="*/ 1571809 h 1571809"/>
                <a:gd name="connsiteX25" fmla="*/ 475005 w 1659284"/>
                <a:gd name="connsiteY25" fmla="*/ 1515070 h 1571809"/>
                <a:gd name="connsiteX26" fmla="*/ 473494 w 1659284"/>
                <a:gd name="connsiteY26" fmla="*/ 1503741 h 1571809"/>
                <a:gd name="connsiteX27" fmla="*/ 473004 w 1659284"/>
                <a:gd name="connsiteY27" fmla="*/ 1494051 h 1571809"/>
                <a:gd name="connsiteX28" fmla="*/ 465521 w 1659284"/>
                <a:gd name="connsiteY28" fmla="*/ 1443988 h 1571809"/>
                <a:gd name="connsiteX29" fmla="*/ 465512 w 1659284"/>
                <a:gd name="connsiteY29" fmla="*/ 1443923 h 1571809"/>
                <a:gd name="connsiteX30" fmla="*/ 465511 w 1659284"/>
                <a:gd name="connsiteY30" fmla="*/ 1443912 h 1571809"/>
                <a:gd name="connsiteX31" fmla="*/ 455597 w 1659284"/>
                <a:gd name="connsiteY31" fmla="*/ 1369616 h 1571809"/>
                <a:gd name="connsiteX32" fmla="*/ 452020 w 1659284"/>
                <a:gd name="connsiteY32" fmla="*/ 1353664 h 1571809"/>
                <a:gd name="connsiteX33" fmla="*/ 452020 w 1659284"/>
                <a:gd name="connsiteY33" fmla="*/ 1353663 h 1571809"/>
                <a:gd name="connsiteX34" fmla="*/ 452018 w 1659284"/>
                <a:gd name="connsiteY34" fmla="*/ 1353651 h 1571809"/>
                <a:gd name="connsiteX35" fmla="*/ 449824 w 1659284"/>
                <a:gd name="connsiteY35" fmla="*/ 1338978 h 1571809"/>
                <a:gd name="connsiteX36" fmla="*/ 438064 w 1659284"/>
                <a:gd name="connsiteY36" fmla="*/ 1291420 h 1571809"/>
                <a:gd name="connsiteX37" fmla="*/ 423934 w 1659284"/>
                <a:gd name="connsiteY37" fmla="*/ 1228405 h 1571809"/>
                <a:gd name="connsiteX38" fmla="*/ 417395 w 1659284"/>
                <a:gd name="connsiteY38" fmla="*/ 1207830 h 1571809"/>
                <a:gd name="connsiteX39" fmla="*/ 417393 w 1659284"/>
                <a:gd name="connsiteY39" fmla="*/ 1207824 h 1571809"/>
                <a:gd name="connsiteX40" fmla="*/ 417388 w 1659284"/>
                <a:gd name="connsiteY40" fmla="*/ 1207808 h 1571809"/>
                <a:gd name="connsiteX41" fmla="*/ 412716 w 1659284"/>
                <a:gd name="connsiteY41" fmla="*/ 1188915 h 1571809"/>
                <a:gd name="connsiteX42" fmla="*/ 397677 w 1659284"/>
                <a:gd name="connsiteY42" fmla="*/ 1145793 h 1571809"/>
                <a:gd name="connsiteX43" fmla="*/ 397670 w 1659284"/>
                <a:gd name="connsiteY43" fmla="*/ 1145771 h 1571809"/>
                <a:gd name="connsiteX44" fmla="*/ 397670 w 1659284"/>
                <a:gd name="connsiteY44" fmla="*/ 1145770 h 1571809"/>
                <a:gd name="connsiteX45" fmla="*/ 380579 w 1659284"/>
                <a:gd name="connsiteY45" fmla="*/ 1091998 h 1571809"/>
                <a:gd name="connsiteX46" fmla="*/ 370264 w 1659284"/>
                <a:gd name="connsiteY46" fmla="*/ 1067191 h 1571809"/>
                <a:gd name="connsiteX47" fmla="*/ 362368 w 1659284"/>
                <a:gd name="connsiteY47" fmla="*/ 1044550 h 1571809"/>
                <a:gd name="connsiteX48" fmla="*/ 345093 w 1659284"/>
                <a:gd name="connsiteY48" fmla="*/ 1006655 h 1571809"/>
                <a:gd name="connsiteX49" fmla="*/ 345087 w 1659284"/>
                <a:gd name="connsiteY49" fmla="*/ 1006640 h 1571809"/>
                <a:gd name="connsiteX50" fmla="*/ 345087 w 1659284"/>
                <a:gd name="connsiteY50" fmla="*/ 1006639 h 1571809"/>
                <a:gd name="connsiteX51" fmla="*/ 326091 w 1659284"/>
                <a:gd name="connsiteY51" fmla="*/ 960955 h 1571809"/>
                <a:gd name="connsiteX52" fmla="*/ 311249 w 1659284"/>
                <a:gd name="connsiteY52" fmla="*/ 932412 h 1571809"/>
                <a:gd name="connsiteX53" fmla="*/ 299470 w 1659284"/>
                <a:gd name="connsiteY53" fmla="*/ 906573 h 1571809"/>
                <a:gd name="connsiteX54" fmla="*/ 280959 w 1659284"/>
                <a:gd name="connsiteY54" fmla="*/ 874160 h 1571809"/>
                <a:gd name="connsiteX55" fmla="*/ 261031 w 1659284"/>
                <a:gd name="connsiteY55" fmla="*/ 835837 h 1571809"/>
                <a:gd name="connsiteX56" fmla="*/ 240932 w 1659284"/>
                <a:gd name="connsiteY56" fmla="*/ 804075 h 1571809"/>
                <a:gd name="connsiteX57" fmla="*/ 224712 w 1659284"/>
                <a:gd name="connsiteY57" fmla="*/ 775674 h 1571809"/>
                <a:gd name="connsiteX58" fmla="*/ 205920 w 1659284"/>
                <a:gd name="connsiteY58" fmla="*/ 748745 h 1571809"/>
                <a:gd name="connsiteX59" fmla="*/ 205912 w 1659284"/>
                <a:gd name="connsiteY59" fmla="*/ 748733 h 1571809"/>
                <a:gd name="connsiteX60" fmla="*/ 205908 w 1659284"/>
                <a:gd name="connsiteY60" fmla="*/ 748726 h 1571809"/>
                <a:gd name="connsiteX61" fmla="*/ 185960 w 1659284"/>
                <a:gd name="connsiteY61" fmla="*/ 717204 h 1571809"/>
                <a:gd name="connsiteX62" fmla="*/ 159900 w 1659284"/>
                <a:gd name="connsiteY62" fmla="*/ 682799 h 1571809"/>
                <a:gd name="connsiteX63" fmla="*/ 159897 w 1659284"/>
                <a:gd name="connsiteY63" fmla="*/ 682795 h 1571809"/>
                <a:gd name="connsiteX64" fmla="*/ 159890 w 1659284"/>
                <a:gd name="connsiteY64" fmla="*/ 682786 h 1571809"/>
                <a:gd name="connsiteX65" fmla="*/ 138783 w 1659284"/>
                <a:gd name="connsiteY65" fmla="*/ 652540 h 1571809"/>
                <a:gd name="connsiteX66" fmla="*/ 120576 w 1659284"/>
                <a:gd name="connsiteY66" fmla="*/ 630883 h 1571809"/>
                <a:gd name="connsiteX67" fmla="*/ 101438 w 1659284"/>
                <a:gd name="connsiteY67" fmla="*/ 605617 h 1571809"/>
                <a:gd name="connsiteX68" fmla="*/ 73508 w 1659284"/>
                <a:gd name="connsiteY68" fmla="*/ 574897 h 1571809"/>
                <a:gd name="connsiteX69" fmla="*/ 42373 w 1659284"/>
                <a:gd name="connsiteY69" fmla="*/ 537863 h 1571809"/>
                <a:gd name="connsiteX70" fmla="*/ 16108 w 1659284"/>
                <a:gd name="connsiteY70" fmla="*/ 511763 h 1571809"/>
                <a:gd name="connsiteX71" fmla="*/ 16103 w 1659284"/>
                <a:gd name="connsiteY71" fmla="*/ 511758 h 1571809"/>
                <a:gd name="connsiteX72" fmla="*/ 16098 w 1659284"/>
                <a:gd name="connsiteY72" fmla="*/ 511753 h 1571809"/>
                <a:gd name="connsiteX73" fmla="*/ 0 w 1659284"/>
                <a:gd name="connsiteY73" fmla="*/ 494047 h 1571809"/>
                <a:gd name="connsiteX74" fmla="*/ 31893 w 1659284"/>
                <a:gd name="connsiteY74" fmla="*/ 462354 h 1571809"/>
                <a:gd name="connsiteX75" fmla="*/ 94866 w 1659284"/>
                <a:gd name="connsiteY75" fmla="*/ 405141 h 1571809"/>
                <a:gd name="connsiteX76" fmla="*/ 148854 w 1659284"/>
                <a:gd name="connsiteY76" fmla="*/ 360333 h 1571809"/>
                <a:gd name="connsiteX77" fmla="*/ 217287 w 1659284"/>
                <a:gd name="connsiteY77" fmla="*/ 309178 h 1571809"/>
                <a:gd name="connsiteX78" fmla="*/ 274965 w 1659284"/>
                <a:gd name="connsiteY78" fmla="*/ 269469 h 1571809"/>
                <a:gd name="connsiteX79" fmla="*/ 348742 w 1659284"/>
                <a:gd name="connsiteY79" fmla="*/ 224664 h 1571809"/>
                <a:gd name="connsiteX80" fmla="*/ 409477 w 1659284"/>
                <a:gd name="connsiteY80" fmla="*/ 190488 h 1571809"/>
                <a:gd name="connsiteX81" fmla="*/ 488707 w 1659284"/>
                <a:gd name="connsiteY81" fmla="*/ 152335 h 1571809"/>
                <a:gd name="connsiteX82" fmla="*/ 551620 w 1659284"/>
                <a:gd name="connsiteY82" fmla="*/ 124139 h 1571809"/>
                <a:gd name="connsiteX83" fmla="*/ 636876 w 1659284"/>
                <a:gd name="connsiteY83" fmla="*/ 92946 h 1571809"/>
                <a:gd name="connsiteX84" fmla="*/ 700646 w 1659284"/>
                <a:gd name="connsiteY84" fmla="*/ 71163 h 1571809"/>
                <a:gd name="connsiteX85" fmla="*/ 793631 w 1659284"/>
                <a:gd name="connsiteY85" fmla="*/ 47263 h 1571809"/>
                <a:gd name="connsiteX86" fmla="*/ 855812 w 1659284"/>
                <a:gd name="connsiteY86" fmla="*/ 32308 h 1571809"/>
                <a:gd name="connsiteX87" fmla="*/ 962470 w 1659284"/>
                <a:gd name="connsiteY87" fmla="*/ 16036 h 1571809"/>
                <a:gd name="connsiteX88" fmla="*/ 1016344 w 1659284"/>
                <a:gd name="connsiteY88" fmla="*/ 8335 h 1571809"/>
                <a:gd name="connsiteX89" fmla="*/ 1181166 w 1659284"/>
                <a:gd name="connsiteY89" fmla="*/ 15 h 1571809"/>
                <a:gd name="connsiteX90" fmla="*/ 1181483 w 1659284"/>
                <a:gd name="connsiteY90" fmla="*/ 0 h 157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Lst>
              <a:rect l="l" t="t" r="r" b="b"/>
              <a:pathLst>
                <a:path w="1659284" h="1571809">
                  <a:moveTo>
                    <a:pt x="1181483" y="0"/>
                  </a:moveTo>
                  <a:cubicBezTo>
                    <a:pt x="1296414" y="0"/>
                    <a:pt x="1408625" y="11642"/>
                    <a:pt x="1516999" y="33811"/>
                  </a:cubicBezTo>
                  <a:lnTo>
                    <a:pt x="1659284" y="70383"/>
                  </a:lnTo>
                  <a:lnTo>
                    <a:pt x="1656042" y="134582"/>
                  </a:lnTo>
                  <a:lnTo>
                    <a:pt x="1645581" y="219043"/>
                  </a:lnTo>
                  <a:lnTo>
                    <a:pt x="1640074" y="258936"/>
                  </a:lnTo>
                  <a:lnTo>
                    <a:pt x="1614210" y="383374"/>
                  </a:lnTo>
                  <a:lnTo>
                    <a:pt x="1611505" y="392773"/>
                  </a:lnTo>
                  <a:lnTo>
                    <a:pt x="1578748" y="504150"/>
                  </a:lnTo>
                  <a:lnTo>
                    <a:pt x="1564317" y="543563"/>
                  </a:lnTo>
                  <a:lnTo>
                    <a:pt x="1537111" y="614459"/>
                  </a:lnTo>
                  <a:lnTo>
                    <a:pt x="1448781" y="794623"/>
                  </a:lnTo>
                  <a:lnTo>
                    <a:pt x="1430171" y="826755"/>
                  </a:lnTo>
                  <a:lnTo>
                    <a:pt x="1318820" y="991600"/>
                  </a:lnTo>
                  <a:lnTo>
                    <a:pt x="1299394" y="1015567"/>
                  </a:lnTo>
                  <a:lnTo>
                    <a:pt x="1160914" y="1170032"/>
                  </a:lnTo>
                  <a:lnTo>
                    <a:pt x="1157845" y="1172803"/>
                  </a:lnTo>
                  <a:lnTo>
                    <a:pt x="1000622" y="1306192"/>
                  </a:lnTo>
                  <a:lnTo>
                    <a:pt x="978114" y="1323548"/>
                  </a:lnTo>
                  <a:lnTo>
                    <a:pt x="809411" y="1430870"/>
                  </a:lnTo>
                  <a:lnTo>
                    <a:pt x="776906" y="1448646"/>
                  </a:lnTo>
                  <a:lnTo>
                    <a:pt x="594473" y="1531875"/>
                  </a:lnTo>
                  <a:lnTo>
                    <a:pt x="533243" y="1553641"/>
                  </a:lnTo>
                  <a:lnTo>
                    <a:pt x="481952" y="1570668"/>
                  </a:lnTo>
                  <a:lnTo>
                    <a:pt x="477514" y="1571809"/>
                  </a:lnTo>
                  <a:lnTo>
                    <a:pt x="475005" y="1515070"/>
                  </a:lnTo>
                  <a:lnTo>
                    <a:pt x="473494" y="1503741"/>
                  </a:lnTo>
                  <a:lnTo>
                    <a:pt x="473004" y="1494051"/>
                  </a:lnTo>
                  <a:lnTo>
                    <a:pt x="465521" y="1443988"/>
                  </a:lnTo>
                  <a:lnTo>
                    <a:pt x="465512" y="1443923"/>
                  </a:lnTo>
                  <a:lnTo>
                    <a:pt x="465511" y="1443912"/>
                  </a:lnTo>
                  <a:lnTo>
                    <a:pt x="455597" y="1369616"/>
                  </a:lnTo>
                  <a:lnTo>
                    <a:pt x="452020" y="1353664"/>
                  </a:lnTo>
                  <a:lnTo>
                    <a:pt x="452020" y="1353663"/>
                  </a:lnTo>
                  <a:lnTo>
                    <a:pt x="452018" y="1353651"/>
                  </a:lnTo>
                  <a:lnTo>
                    <a:pt x="449824" y="1338978"/>
                  </a:lnTo>
                  <a:lnTo>
                    <a:pt x="438064" y="1291420"/>
                  </a:lnTo>
                  <a:lnTo>
                    <a:pt x="423934" y="1228405"/>
                  </a:lnTo>
                  <a:lnTo>
                    <a:pt x="417395" y="1207830"/>
                  </a:lnTo>
                  <a:lnTo>
                    <a:pt x="417393" y="1207824"/>
                  </a:lnTo>
                  <a:lnTo>
                    <a:pt x="417388" y="1207808"/>
                  </a:lnTo>
                  <a:lnTo>
                    <a:pt x="412716" y="1188915"/>
                  </a:lnTo>
                  <a:lnTo>
                    <a:pt x="397677" y="1145793"/>
                  </a:lnTo>
                  <a:lnTo>
                    <a:pt x="397670" y="1145771"/>
                  </a:lnTo>
                  <a:lnTo>
                    <a:pt x="397670" y="1145770"/>
                  </a:lnTo>
                  <a:lnTo>
                    <a:pt x="380579" y="1091998"/>
                  </a:lnTo>
                  <a:lnTo>
                    <a:pt x="370264" y="1067191"/>
                  </a:lnTo>
                  <a:lnTo>
                    <a:pt x="362368" y="1044550"/>
                  </a:lnTo>
                  <a:lnTo>
                    <a:pt x="345093" y="1006655"/>
                  </a:lnTo>
                  <a:lnTo>
                    <a:pt x="345087" y="1006640"/>
                  </a:lnTo>
                  <a:lnTo>
                    <a:pt x="345087" y="1006639"/>
                  </a:lnTo>
                  <a:lnTo>
                    <a:pt x="326091" y="960955"/>
                  </a:lnTo>
                  <a:lnTo>
                    <a:pt x="311249" y="932412"/>
                  </a:lnTo>
                  <a:lnTo>
                    <a:pt x="299470" y="906573"/>
                  </a:lnTo>
                  <a:lnTo>
                    <a:pt x="280959" y="874160"/>
                  </a:lnTo>
                  <a:lnTo>
                    <a:pt x="261031" y="835837"/>
                  </a:lnTo>
                  <a:lnTo>
                    <a:pt x="240932" y="804075"/>
                  </a:lnTo>
                  <a:lnTo>
                    <a:pt x="224712" y="775674"/>
                  </a:lnTo>
                  <a:lnTo>
                    <a:pt x="205920" y="748745"/>
                  </a:lnTo>
                  <a:lnTo>
                    <a:pt x="205912" y="748733"/>
                  </a:lnTo>
                  <a:lnTo>
                    <a:pt x="205908" y="748726"/>
                  </a:lnTo>
                  <a:lnTo>
                    <a:pt x="185960" y="717204"/>
                  </a:lnTo>
                  <a:lnTo>
                    <a:pt x="159900" y="682799"/>
                  </a:lnTo>
                  <a:lnTo>
                    <a:pt x="159897" y="682795"/>
                  </a:lnTo>
                  <a:lnTo>
                    <a:pt x="159890" y="682786"/>
                  </a:lnTo>
                  <a:lnTo>
                    <a:pt x="138783" y="652540"/>
                  </a:lnTo>
                  <a:lnTo>
                    <a:pt x="120576" y="630883"/>
                  </a:lnTo>
                  <a:lnTo>
                    <a:pt x="101438" y="605617"/>
                  </a:lnTo>
                  <a:lnTo>
                    <a:pt x="73508" y="574897"/>
                  </a:lnTo>
                  <a:lnTo>
                    <a:pt x="42373" y="537863"/>
                  </a:lnTo>
                  <a:lnTo>
                    <a:pt x="16108" y="511763"/>
                  </a:lnTo>
                  <a:lnTo>
                    <a:pt x="16103" y="511758"/>
                  </a:lnTo>
                  <a:lnTo>
                    <a:pt x="16098" y="511753"/>
                  </a:lnTo>
                  <a:lnTo>
                    <a:pt x="0" y="494047"/>
                  </a:lnTo>
                  <a:lnTo>
                    <a:pt x="31893" y="462354"/>
                  </a:lnTo>
                  <a:lnTo>
                    <a:pt x="94866" y="405141"/>
                  </a:lnTo>
                  <a:lnTo>
                    <a:pt x="148854" y="360333"/>
                  </a:lnTo>
                  <a:lnTo>
                    <a:pt x="217287" y="309178"/>
                  </a:lnTo>
                  <a:lnTo>
                    <a:pt x="274965" y="269469"/>
                  </a:lnTo>
                  <a:lnTo>
                    <a:pt x="348742" y="224664"/>
                  </a:lnTo>
                  <a:lnTo>
                    <a:pt x="409477" y="190488"/>
                  </a:lnTo>
                  <a:lnTo>
                    <a:pt x="488707" y="152335"/>
                  </a:lnTo>
                  <a:lnTo>
                    <a:pt x="551620" y="124139"/>
                  </a:lnTo>
                  <a:lnTo>
                    <a:pt x="636876" y="92946"/>
                  </a:lnTo>
                  <a:lnTo>
                    <a:pt x="700646" y="71163"/>
                  </a:lnTo>
                  <a:lnTo>
                    <a:pt x="793631" y="47263"/>
                  </a:lnTo>
                  <a:lnTo>
                    <a:pt x="855812" y="32308"/>
                  </a:lnTo>
                  <a:lnTo>
                    <a:pt x="962470" y="16036"/>
                  </a:lnTo>
                  <a:lnTo>
                    <a:pt x="1016344" y="8335"/>
                  </a:lnTo>
                  <a:lnTo>
                    <a:pt x="1181166" y="15"/>
                  </a:lnTo>
                  <a:lnTo>
                    <a:pt x="1181483" y="0"/>
                  </a:lnTo>
                  <a:close/>
                </a:path>
              </a:pathLst>
            </a:custGeom>
            <a:gradFill flip="none" rotWithShape="1">
              <a:gsLst>
                <a:gs pos="0">
                  <a:srgbClr val="DC3C00"/>
                </a:gs>
                <a:gs pos="100000">
                  <a:srgbClr val="0072C6"/>
                </a:gs>
              </a:gsLst>
              <a:path path="circle">
                <a:fillToRect l="100000" t="100000"/>
              </a:path>
              <a:tileRect r="-100000" b="-100000"/>
            </a:gradFill>
            <a:ln w="9525" cap="flat" cmpd="sng" algn="ctr">
              <a:noFill/>
              <a:prstDash val="solid"/>
              <a:headEnd type="none" w="med" len="med"/>
              <a:tailEnd type="none" w="med" len="med"/>
            </a:ln>
            <a:effectLst/>
          </p:spPr>
          <p:txBody>
            <a:bodyPr rot="0" spcFirstLastPara="0" vertOverflow="overflow" horzOverflow="overflow" vert="horz" wrap="square" lIns="186445" tIns="149156" rIns="186445" bIns="149156" numCol="1" spcCol="0" rtlCol="0" fromWordArt="0" anchor="t" anchorCtr="0" forceAA="0" compatLnSpc="1">
              <a:prstTxWarp prst="textNoShape">
                <a:avLst/>
              </a:prstTxWarp>
              <a:noAutofit/>
            </a:bodyPr>
            <a:lstStyle/>
            <a:p>
              <a:pPr defTabSz="950560" fontAlgn="base">
                <a:lnSpc>
                  <a:spcPct val="90000"/>
                </a:lnSpc>
                <a:spcBef>
                  <a:spcPct val="0"/>
                </a:spcBef>
                <a:spcAft>
                  <a:spcPct val="0"/>
                </a:spcAft>
                <a:defRPr/>
              </a:pPr>
              <a:endParaRPr lang="en-US" sz="2447" kern="0" dirty="0">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a:xfrm>
              <a:off x="6807102" y="1840618"/>
              <a:ext cx="2450769" cy="820743"/>
            </a:xfrm>
            <a:prstGeom prst="rect">
              <a:avLst/>
            </a:prstGeom>
            <a:noFill/>
            <a:ln w="12700" cap="flat" cmpd="sng" algn="ctr">
              <a:noFill/>
              <a:prstDash val="solid"/>
            </a:ln>
            <a:effectLst/>
          </p:spPr>
          <p:txBody>
            <a:bodyPr rtlCol="0" anchor="t"/>
            <a:lstStyle/>
            <a:p>
              <a:pPr defTabSz="932597">
                <a:defRPr/>
              </a:pPr>
              <a:endParaRPr lang="en-US" sz="1632" kern="0" dirty="0">
                <a:solidFill>
                  <a:prstClr val="white"/>
                </a:solidFill>
                <a:latin typeface="Segoe UI Light"/>
              </a:endParaRPr>
            </a:p>
          </p:txBody>
        </p:sp>
        <p:sp>
          <p:nvSpPr>
            <p:cNvPr id="41" name="Rectangle 40"/>
            <p:cNvSpPr/>
            <p:nvPr/>
          </p:nvSpPr>
          <p:spPr>
            <a:xfrm>
              <a:off x="4489007" y="4100551"/>
              <a:ext cx="2734720" cy="1416126"/>
            </a:xfrm>
            <a:prstGeom prst="rect">
              <a:avLst/>
            </a:prstGeom>
          </p:spPr>
          <p:txBody>
            <a:bodyPr wrap="none">
              <a:spAutoFit/>
            </a:bodyPr>
            <a:lstStyle/>
            <a:p>
              <a:pPr defTabSz="950560" fontAlgn="base">
                <a:lnSpc>
                  <a:spcPct val="90000"/>
                </a:lnSpc>
                <a:spcBef>
                  <a:spcPct val="0"/>
                </a:spcBef>
                <a:spcAft>
                  <a:spcPct val="0"/>
                </a:spcAft>
                <a:defRPr/>
              </a:pPr>
              <a:r>
                <a:rPr lang="en-US" sz="4399" b="1" kern="0" dirty="0">
                  <a:solidFill>
                    <a:prstClr val="white"/>
                  </a:solidFill>
                  <a:effectLst>
                    <a:outerShdw blurRad="38100" dist="38100" dir="2700000" algn="tl">
                      <a:srgbClr val="000000">
                        <a:alpha val="43137"/>
                      </a:srgbClr>
                    </a:outerShdw>
                  </a:effectLst>
                  <a:latin typeface="Segoe UI Light"/>
                  <a:ea typeface="Segoe UI" pitchFamily="34" charset="0"/>
                  <a:cs typeface="Segoe UI" pitchFamily="34" charset="0"/>
                </a:rPr>
                <a:t>Enterprise</a:t>
              </a:r>
            </a:p>
            <a:p>
              <a:pPr algn="ctr" defTabSz="950560" fontAlgn="base">
                <a:lnSpc>
                  <a:spcPct val="90000"/>
                </a:lnSpc>
                <a:spcBef>
                  <a:spcPct val="0"/>
                </a:spcBef>
                <a:spcAft>
                  <a:spcPct val="0"/>
                </a:spcAft>
                <a:defRPr/>
              </a:pPr>
              <a:r>
                <a:rPr lang="en-US" sz="4399" b="1" kern="0" dirty="0">
                  <a:solidFill>
                    <a:prstClr val="white"/>
                  </a:solidFill>
                  <a:effectLst>
                    <a:outerShdw blurRad="38100" dist="38100" dir="2700000" algn="tl">
                      <a:srgbClr val="000000">
                        <a:alpha val="43137"/>
                      </a:srgbClr>
                    </a:outerShdw>
                  </a:effectLst>
                  <a:latin typeface="Segoe UI Light"/>
                  <a:ea typeface="Segoe UI" pitchFamily="34" charset="0"/>
                  <a:cs typeface="Segoe UI" pitchFamily="34" charset="0"/>
                </a:rPr>
                <a:t>Grade</a:t>
              </a:r>
            </a:p>
          </p:txBody>
        </p:sp>
        <p:sp>
          <p:nvSpPr>
            <p:cNvPr id="42" name="Rectangle 41"/>
            <p:cNvSpPr/>
            <p:nvPr/>
          </p:nvSpPr>
          <p:spPr>
            <a:xfrm>
              <a:off x="6818294" y="968839"/>
              <a:ext cx="1738986" cy="1416126"/>
            </a:xfrm>
            <a:prstGeom prst="rect">
              <a:avLst/>
            </a:prstGeom>
          </p:spPr>
          <p:txBody>
            <a:bodyPr wrap="none">
              <a:spAutoFit/>
            </a:bodyPr>
            <a:lstStyle/>
            <a:p>
              <a:pPr defTabSz="950560" fontAlgn="base">
                <a:lnSpc>
                  <a:spcPct val="90000"/>
                </a:lnSpc>
                <a:spcBef>
                  <a:spcPct val="0"/>
                </a:spcBef>
                <a:spcAft>
                  <a:spcPct val="0"/>
                </a:spcAft>
                <a:defRPr/>
              </a:pPr>
              <a:r>
                <a:rPr lang="en-US" sz="4399" b="1" kern="0" dirty="0">
                  <a:solidFill>
                    <a:prstClr val="white"/>
                  </a:solidFill>
                  <a:effectLst>
                    <a:outerShdw blurRad="38100" dist="38100" dir="2700000" algn="tl">
                      <a:srgbClr val="000000">
                        <a:alpha val="43137"/>
                      </a:srgbClr>
                    </a:outerShdw>
                  </a:effectLst>
                  <a:latin typeface="Segoe UI Light"/>
                  <a:ea typeface="Segoe UI" pitchFamily="34" charset="0"/>
                  <a:cs typeface="Segoe UI" pitchFamily="34" charset="0"/>
                </a:rPr>
                <a:t>Hyper</a:t>
              </a:r>
            </a:p>
            <a:p>
              <a:pPr algn="ctr" defTabSz="950560" fontAlgn="base">
                <a:lnSpc>
                  <a:spcPct val="90000"/>
                </a:lnSpc>
                <a:spcBef>
                  <a:spcPct val="0"/>
                </a:spcBef>
                <a:spcAft>
                  <a:spcPct val="0"/>
                </a:spcAft>
                <a:defRPr/>
              </a:pPr>
              <a:r>
                <a:rPr lang="en-US" sz="4399" b="1" kern="0" dirty="0">
                  <a:solidFill>
                    <a:prstClr val="white"/>
                  </a:solidFill>
                  <a:effectLst>
                    <a:outerShdw blurRad="38100" dist="38100" dir="2700000" algn="tl">
                      <a:srgbClr val="000000">
                        <a:alpha val="43137"/>
                      </a:srgbClr>
                    </a:outerShdw>
                  </a:effectLst>
                  <a:latin typeface="Segoe UI Light"/>
                  <a:ea typeface="Segoe UI" pitchFamily="34" charset="0"/>
                  <a:cs typeface="Segoe UI" pitchFamily="34" charset="0"/>
                </a:rPr>
                <a:t>Scale</a:t>
              </a:r>
            </a:p>
          </p:txBody>
        </p:sp>
        <p:sp>
          <p:nvSpPr>
            <p:cNvPr id="43" name="Rectangle 42"/>
            <p:cNvSpPr/>
            <p:nvPr/>
          </p:nvSpPr>
          <p:spPr>
            <a:xfrm>
              <a:off x="8661690" y="4278894"/>
              <a:ext cx="1896572" cy="757936"/>
            </a:xfrm>
            <a:prstGeom prst="rect">
              <a:avLst/>
            </a:prstGeom>
          </p:spPr>
          <p:txBody>
            <a:bodyPr wrap="none">
              <a:spAutoFit/>
            </a:bodyPr>
            <a:lstStyle/>
            <a:p>
              <a:pPr defTabSz="950560" fontAlgn="base">
                <a:lnSpc>
                  <a:spcPct val="90000"/>
                </a:lnSpc>
                <a:spcBef>
                  <a:spcPct val="0"/>
                </a:spcBef>
                <a:spcAft>
                  <a:spcPct val="0"/>
                </a:spcAft>
                <a:defRPr/>
              </a:pPr>
              <a:r>
                <a:rPr lang="en-US" sz="4399" b="1" kern="0" dirty="0">
                  <a:solidFill>
                    <a:prstClr val="white"/>
                  </a:solidFill>
                  <a:effectLst>
                    <a:outerShdw blurRad="38100" dist="38100" dir="2700000" algn="tl">
                      <a:srgbClr val="000000">
                        <a:alpha val="43137"/>
                      </a:srgbClr>
                    </a:outerShdw>
                  </a:effectLst>
                  <a:latin typeface="Segoe UI Light"/>
                  <a:ea typeface="Segoe UI" pitchFamily="34" charset="0"/>
                  <a:cs typeface="Segoe UI" pitchFamily="34" charset="0"/>
                </a:rPr>
                <a:t>Hybrid</a:t>
              </a:r>
            </a:p>
          </p:txBody>
        </p:sp>
      </p:grpSp>
    </p:spTree>
    <p:extLst>
      <p:ext uri="{BB962C8B-B14F-4D97-AF65-F5344CB8AC3E}">
        <p14:creationId xmlns:p14="http://schemas.microsoft.com/office/powerpoint/2010/main" val="1885964731"/>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Rectangle 75"/>
          <p:cNvSpPr/>
          <p:nvPr/>
        </p:nvSpPr>
        <p:spPr bwMode="auto">
          <a:xfrm>
            <a:off x="882" y="496"/>
            <a:ext cx="12434711" cy="7072171"/>
          </a:xfrm>
          <a:prstGeom prst="rect">
            <a:avLst/>
          </a:prstGeom>
          <a:solidFill>
            <a:srgbClr val="032E4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0" rIns="0" bIns="46630" numCol="1" rtlCol="0" anchor="ctr" anchorCtr="0" compatLnSpc="1">
            <a:prstTxWarp prst="textNoShape">
              <a:avLst/>
            </a:prstTxWarp>
          </a:bodyPr>
          <a:lstStyle/>
          <a:p>
            <a:pPr algn="ctr" defTabSz="932219"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78" name="Rectangle 77"/>
          <p:cNvSpPr/>
          <p:nvPr/>
        </p:nvSpPr>
        <p:spPr bwMode="auto">
          <a:xfrm>
            <a:off x="128137" y="92951"/>
            <a:ext cx="12113947" cy="446467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399" b="1" kern="0" dirty="0">
                <a:solidFill>
                  <a:schemeClr val="bg1"/>
                </a:solidFill>
                <a:ea typeface="Segoe UI" pitchFamily="34" charset="0"/>
                <a:cs typeface="Segoe UI" pitchFamily="34" charset="0"/>
              </a:rPr>
              <a:t>Platform Services</a:t>
            </a:r>
          </a:p>
        </p:txBody>
      </p:sp>
      <p:sp>
        <p:nvSpPr>
          <p:cNvPr id="75" name="Rectangle 74"/>
          <p:cNvSpPr/>
          <p:nvPr/>
        </p:nvSpPr>
        <p:spPr bwMode="auto">
          <a:xfrm>
            <a:off x="355956" y="532778"/>
            <a:ext cx="1547494" cy="3974544"/>
          </a:xfrm>
          <a:prstGeom prst="rect">
            <a:avLst/>
          </a:prstGeom>
          <a:solidFill>
            <a:srgbClr val="1B3C72"/>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399" b="1" kern="0" dirty="0">
                <a:solidFill>
                  <a:srgbClr val="FFFFFF"/>
                </a:solidFill>
                <a:ea typeface="Segoe UI" pitchFamily="34" charset="0"/>
                <a:cs typeface="Segoe UI" pitchFamily="34" charset="0"/>
              </a:rPr>
              <a:t>Security &amp; Management</a:t>
            </a:r>
          </a:p>
        </p:txBody>
      </p:sp>
      <p:sp>
        <p:nvSpPr>
          <p:cNvPr id="87" name="Rectangle 86"/>
          <p:cNvSpPr/>
          <p:nvPr/>
        </p:nvSpPr>
        <p:spPr bwMode="auto">
          <a:xfrm>
            <a:off x="882" y="4596705"/>
            <a:ext cx="12434711" cy="2452708"/>
          </a:xfrm>
          <a:prstGeom prst="rect">
            <a:avLst/>
          </a:prstGeom>
          <a:solidFill>
            <a:schemeClr val="accent1">
              <a:lumMod val="75000"/>
            </a:schemeClr>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91427" rIns="179260" bIns="143408" numCol="1" spcCol="0" rtlCol="0" fromWordArt="0" anchor="t" anchorCtr="0" forceAA="0" compatLnSpc="1">
            <a:prstTxWarp prst="textNoShape">
              <a:avLst/>
            </a:prstTxWarp>
            <a:noAutofit/>
          </a:bodyPr>
          <a:lstStyle/>
          <a:p>
            <a:pPr algn="ctr" defTabSz="913752" fontAlgn="base">
              <a:lnSpc>
                <a:spcPct val="90000"/>
              </a:lnSpc>
            </a:pPr>
            <a:r>
              <a:rPr lang="en-US" sz="1399" b="1" kern="0" dirty="0">
                <a:solidFill>
                  <a:schemeClr val="bg1"/>
                </a:solidFill>
                <a:ea typeface="Segoe UI" pitchFamily="34" charset="0"/>
                <a:cs typeface="Segoe UI" pitchFamily="34" charset="0"/>
              </a:rPr>
              <a:t>Infrastructure Services</a:t>
            </a:r>
          </a:p>
        </p:txBody>
      </p:sp>
      <p:sp>
        <p:nvSpPr>
          <p:cNvPr id="31" name="Rectangle 30"/>
          <p:cNvSpPr/>
          <p:nvPr/>
        </p:nvSpPr>
        <p:spPr bwMode="auto">
          <a:xfrm>
            <a:off x="128137" y="4930819"/>
            <a:ext cx="2628798" cy="789282"/>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27" tIns="45713" rIns="91427"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Compute</a:t>
            </a:r>
          </a:p>
        </p:txBody>
      </p:sp>
      <p:sp>
        <p:nvSpPr>
          <p:cNvPr id="32" name="Rectangle 31"/>
          <p:cNvSpPr/>
          <p:nvPr/>
        </p:nvSpPr>
        <p:spPr bwMode="auto">
          <a:xfrm>
            <a:off x="2938125" y="4930819"/>
            <a:ext cx="2891712" cy="789692"/>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27" tIns="45713" rIns="91427"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Storage</a:t>
            </a:r>
          </a:p>
        </p:txBody>
      </p:sp>
      <p:sp>
        <p:nvSpPr>
          <p:cNvPr id="56" name="Rectangle 55"/>
          <p:cNvSpPr/>
          <p:nvPr/>
        </p:nvSpPr>
        <p:spPr bwMode="auto">
          <a:xfrm>
            <a:off x="-142312" y="5849227"/>
            <a:ext cx="12640127" cy="1097260"/>
          </a:xfrm>
          <a:prstGeom prst="rect">
            <a:avLst/>
          </a:prstGeom>
          <a:solidFill>
            <a:srgbClr val="002846"/>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91427" rIns="179260" bIns="143408" numCol="1" spcCol="0" rtlCol="0" fromWordArt="0" anchor="t" anchorCtr="0" forceAA="0" compatLnSpc="1">
            <a:prstTxWarp prst="textNoShape">
              <a:avLst/>
            </a:prstTxWarp>
            <a:noAutofit/>
          </a:bodyPr>
          <a:lstStyle/>
          <a:p>
            <a:pPr algn="ctr" defTabSz="913752" fontAlgn="base">
              <a:lnSpc>
                <a:spcPct val="90000"/>
              </a:lnSpc>
            </a:pPr>
            <a:r>
              <a:rPr lang="en-US" sz="1399" b="1" kern="0" dirty="0">
                <a:gradFill>
                  <a:gsLst>
                    <a:gs pos="0">
                      <a:srgbClr val="FFFFFF"/>
                    </a:gs>
                    <a:gs pos="100000">
                      <a:srgbClr val="FFFFFF"/>
                    </a:gs>
                  </a:gsLst>
                  <a:lin ang="5400000" scaled="0"/>
                </a:gradFill>
                <a:ea typeface="Segoe UI" pitchFamily="34" charset="0"/>
                <a:cs typeface="Segoe UI" pitchFamily="34" charset="0"/>
              </a:rPr>
              <a:t>Datacenter Infrastructure (24 Regions, 19 Online)</a:t>
            </a:r>
          </a:p>
        </p:txBody>
      </p:sp>
      <p:grpSp>
        <p:nvGrpSpPr>
          <p:cNvPr id="5" name="Group 4"/>
          <p:cNvGrpSpPr/>
          <p:nvPr/>
        </p:nvGrpSpPr>
        <p:grpSpPr>
          <a:xfrm>
            <a:off x="-250450" y="6292488"/>
            <a:ext cx="12853440" cy="780179"/>
            <a:chOff x="-224921" y="6392494"/>
            <a:chExt cx="12855263" cy="780290"/>
          </a:xfrm>
        </p:grpSpPr>
        <p:pic>
          <p:nvPicPr>
            <p:cNvPr id="3" name="Picture 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385697" y="6392494"/>
              <a:ext cx="780290" cy="780290"/>
            </a:xfrm>
            <a:prstGeom prst="rect">
              <a:avLst/>
            </a:prstGeom>
          </p:spPr>
        </p:pic>
        <p:pic>
          <p:nvPicPr>
            <p:cNvPr id="45" name="Picture 4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2191006" y="6392494"/>
              <a:ext cx="780290" cy="780290"/>
            </a:xfrm>
            <a:prstGeom prst="rect">
              <a:avLst/>
            </a:prstGeom>
          </p:spPr>
        </p:pic>
        <p:pic>
          <p:nvPicPr>
            <p:cNvPr id="46" name="Picture 45"/>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2996315" y="6392494"/>
              <a:ext cx="780290" cy="780290"/>
            </a:xfrm>
            <a:prstGeom prst="rect">
              <a:avLst/>
            </a:prstGeom>
          </p:spPr>
        </p:pic>
        <p:pic>
          <p:nvPicPr>
            <p:cNvPr id="47" name="Picture 4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3796962" y="6392494"/>
              <a:ext cx="780290" cy="780290"/>
            </a:xfrm>
            <a:prstGeom prst="rect">
              <a:avLst/>
            </a:prstGeom>
          </p:spPr>
        </p:pic>
        <p:pic>
          <p:nvPicPr>
            <p:cNvPr id="48" name="Picture 4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4602271" y="6392494"/>
              <a:ext cx="780290" cy="780290"/>
            </a:xfrm>
            <a:prstGeom prst="rect">
              <a:avLst/>
            </a:prstGeom>
          </p:spPr>
        </p:pic>
        <p:pic>
          <p:nvPicPr>
            <p:cNvPr id="49" name="Picture 4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5407580" y="6392494"/>
              <a:ext cx="780290" cy="780290"/>
            </a:xfrm>
            <a:prstGeom prst="rect">
              <a:avLst/>
            </a:prstGeom>
          </p:spPr>
        </p:pic>
        <p:pic>
          <p:nvPicPr>
            <p:cNvPr id="50" name="Picture 4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6212889" y="6392494"/>
              <a:ext cx="780290" cy="780290"/>
            </a:xfrm>
            <a:prstGeom prst="rect">
              <a:avLst/>
            </a:prstGeom>
          </p:spPr>
        </p:pic>
        <p:pic>
          <p:nvPicPr>
            <p:cNvPr id="51" name="Picture 50"/>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018198" y="6392494"/>
              <a:ext cx="780290" cy="780290"/>
            </a:xfrm>
            <a:prstGeom prst="rect">
              <a:avLst/>
            </a:prstGeom>
          </p:spPr>
        </p:pic>
        <p:pic>
          <p:nvPicPr>
            <p:cNvPr id="52" name="Picture 51"/>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7823507" y="6392494"/>
              <a:ext cx="780290" cy="780290"/>
            </a:xfrm>
            <a:prstGeom prst="rect">
              <a:avLst/>
            </a:prstGeom>
          </p:spPr>
        </p:pic>
        <p:pic>
          <p:nvPicPr>
            <p:cNvPr id="53" name="Picture 52"/>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8628816" y="6392494"/>
              <a:ext cx="780290" cy="780290"/>
            </a:xfrm>
            <a:prstGeom prst="rect">
              <a:avLst/>
            </a:prstGeom>
          </p:spPr>
        </p:pic>
        <p:pic>
          <p:nvPicPr>
            <p:cNvPr id="54" name="Picture 53"/>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9434125" y="6392494"/>
              <a:ext cx="780290" cy="780290"/>
            </a:xfrm>
            <a:prstGeom prst="rect">
              <a:avLst/>
            </a:prstGeom>
          </p:spPr>
        </p:pic>
        <p:pic>
          <p:nvPicPr>
            <p:cNvPr id="55" name="Picture 54"/>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0239434" y="6392494"/>
              <a:ext cx="780290" cy="780290"/>
            </a:xfrm>
            <a:prstGeom prst="rect">
              <a:avLst/>
            </a:prstGeom>
          </p:spPr>
        </p:pic>
        <p:pic>
          <p:nvPicPr>
            <p:cNvPr id="57" name="Picture 56"/>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044743" y="6392494"/>
              <a:ext cx="780290" cy="780290"/>
            </a:xfrm>
            <a:prstGeom prst="rect">
              <a:avLst/>
            </a:prstGeom>
          </p:spPr>
        </p:pic>
        <p:pic>
          <p:nvPicPr>
            <p:cNvPr id="58" name="Picture 57"/>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11850052" y="6392494"/>
              <a:ext cx="780290" cy="780290"/>
            </a:xfrm>
            <a:prstGeom prst="rect">
              <a:avLst/>
            </a:prstGeom>
          </p:spPr>
        </p:pic>
        <p:pic>
          <p:nvPicPr>
            <p:cNvPr id="59" name="Picture 58"/>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224921" y="6392494"/>
              <a:ext cx="780290" cy="780290"/>
            </a:xfrm>
            <a:prstGeom prst="rect">
              <a:avLst/>
            </a:prstGeom>
          </p:spPr>
        </p:pic>
        <p:pic>
          <p:nvPicPr>
            <p:cNvPr id="60" name="Picture 59"/>
            <p:cNvPicPr>
              <a:picLocks noChangeAspect="1"/>
            </p:cNvPicPr>
            <p:nvPr/>
          </p:nvPicPr>
          <p:blipFill>
            <a:blip r:embed="rId3" cstate="print">
              <a:lum bright="70000" contrast="-70000"/>
              <a:extLst>
                <a:ext uri="{28A0092B-C50C-407E-A947-70E740481C1C}">
                  <a14:useLocalDpi xmlns:a14="http://schemas.microsoft.com/office/drawing/2010/main" val="0"/>
                </a:ext>
              </a:extLst>
            </a:blip>
            <a:stretch>
              <a:fillRect/>
            </a:stretch>
          </p:blipFill>
          <p:spPr>
            <a:xfrm>
              <a:off x="580388" y="6392494"/>
              <a:ext cx="780290" cy="780290"/>
            </a:xfrm>
            <a:prstGeom prst="rect">
              <a:avLst/>
            </a:prstGeom>
          </p:spPr>
        </p:pic>
      </p:grpSp>
      <p:grpSp>
        <p:nvGrpSpPr>
          <p:cNvPr id="143" name="Group 142"/>
          <p:cNvGrpSpPr/>
          <p:nvPr/>
        </p:nvGrpSpPr>
        <p:grpSpPr>
          <a:xfrm>
            <a:off x="4269631" y="534319"/>
            <a:ext cx="3685864" cy="1431243"/>
            <a:chOff x="5259761" y="1539578"/>
            <a:chExt cx="3686387" cy="1431446"/>
          </a:xfrm>
        </p:grpSpPr>
        <p:sp>
          <p:nvSpPr>
            <p:cNvPr id="41" name="Rectangle 40"/>
            <p:cNvSpPr/>
            <p:nvPr/>
          </p:nvSpPr>
          <p:spPr bwMode="auto">
            <a:xfrm>
              <a:off x="5259761" y="1539578"/>
              <a:ext cx="3686387" cy="1431446"/>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Web and Mobile</a:t>
              </a:r>
            </a:p>
          </p:txBody>
        </p:sp>
        <p:grpSp>
          <p:nvGrpSpPr>
            <p:cNvPr id="137" name="Group 136"/>
            <p:cNvGrpSpPr/>
            <p:nvPr/>
          </p:nvGrpSpPr>
          <p:grpSpPr>
            <a:xfrm>
              <a:off x="5594200" y="1976912"/>
              <a:ext cx="1008542" cy="316971"/>
              <a:chOff x="5594200" y="1976912"/>
              <a:chExt cx="1008542" cy="316971"/>
            </a:xfrm>
          </p:grpSpPr>
          <p:sp>
            <p:nvSpPr>
              <p:cNvPr id="151" name="TextBox 150"/>
              <p:cNvSpPr txBox="1"/>
              <p:nvPr/>
            </p:nvSpPr>
            <p:spPr>
              <a:xfrm>
                <a:off x="5943586" y="1992777"/>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Web Apps</a:t>
                </a:r>
              </a:p>
            </p:txBody>
          </p:sp>
          <p:pic>
            <p:nvPicPr>
              <p:cNvPr id="152" name="Picture 151"/>
              <p:cNvPicPr>
                <a:picLocks noChangeAspect="1"/>
              </p:cNvPicPr>
              <p:nvPr/>
            </p:nvPicPr>
            <p:blipFill>
              <a:blip r:embed="rId4" cstate="print">
                <a:biLevel thresh="25000"/>
                <a:extLst>
                  <a:ext uri="{28A0092B-C50C-407E-A947-70E740481C1C}">
                    <a14:useLocalDpi xmlns:a14="http://schemas.microsoft.com/office/drawing/2010/main" val="0"/>
                  </a:ext>
                </a:extLst>
              </a:blip>
              <a:stretch>
                <a:fillRect/>
              </a:stretch>
            </p:blipFill>
            <p:spPr>
              <a:xfrm>
                <a:off x="5594200" y="1976912"/>
                <a:ext cx="286784" cy="286785"/>
              </a:xfrm>
              <a:prstGeom prst="rect">
                <a:avLst/>
              </a:prstGeom>
            </p:spPr>
          </p:pic>
        </p:grpSp>
        <p:grpSp>
          <p:nvGrpSpPr>
            <p:cNvPr id="138" name="Group 137"/>
            <p:cNvGrpSpPr/>
            <p:nvPr/>
          </p:nvGrpSpPr>
          <p:grpSpPr>
            <a:xfrm>
              <a:off x="5600026" y="2468878"/>
              <a:ext cx="1016034" cy="291093"/>
              <a:chOff x="5600026" y="2468878"/>
              <a:chExt cx="1016034" cy="291093"/>
            </a:xfrm>
          </p:grpSpPr>
          <p:sp>
            <p:nvSpPr>
              <p:cNvPr id="153" name="TextBox 152"/>
              <p:cNvSpPr txBox="1"/>
              <p:nvPr/>
            </p:nvSpPr>
            <p:spPr>
              <a:xfrm>
                <a:off x="5956904" y="2495182"/>
                <a:ext cx="659156" cy="26163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Mobile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Apps</a:t>
                </a:r>
              </a:p>
            </p:txBody>
          </p:sp>
          <p:pic>
            <p:nvPicPr>
              <p:cNvPr id="154" name="Picture 153"/>
              <p:cNvPicPr>
                <a:picLocks noChangeAspect="1"/>
              </p:cNvPicPr>
              <p:nvPr/>
            </p:nvPicPr>
            <p:blipFill>
              <a:blip r:embed="rId5" cstate="print">
                <a:biLevel thresh="25000"/>
                <a:extLst>
                  <a:ext uri="{28A0092B-C50C-407E-A947-70E740481C1C}">
                    <a14:useLocalDpi xmlns:a14="http://schemas.microsoft.com/office/drawing/2010/main" val="0"/>
                  </a:ext>
                </a:extLst>
              </a:blip>
              <a:stretch>
                <a:fillRect/>
              </a:stretch>
            </p:blipFill>
            <p:spPr>
              <a:xfrm>
                <a:off x="5600026" y="2468878"/>
                <a:ext cx="291092" cy="291093"/>
              </a:xfrm>
              <a:prstGeom prst="rect">
                <a:avLst/>
              </a:prstGeom>
            </p:spPr>
          </p:pic>
        </p:grpSp>
        <p:grpSp>
          <p:nvGrpSpPr>
            <p:cNvPr id="141" name="Group 140"/>
            <p:cNvGrpSpPr/>
            <p:nvPr/>
          </p:nvGrpSpPr>
          <p:grpSpPr>
            <a:xfrm>
              <a:off x="7471235" y="1938824"/>
              <a:ext cx="1007917" cy="339779"/>
              <a:chOff x="7471235" y="1938824"/>
              <a:chExt cx="1007917" cy="339779"/>
            </a:xfrm>
          </p:grpSpPr>
          <p:sp>
            <p:nvSpPr>
              <p:cNvPr id="155" name="TextBox 154"/>
              <p:cNvSpPr txBox="1"/>
              <p:nvPr/>
            </p:nvSpPr>
            <p:spPr>
              <a:xfrm>
                <a:off x="7819996" y="1977497"/>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API</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Management</a:t>
                </a:r>
              </a:p>
            </p:txBody>
          </p:sp>
          <p:pic>
            <p:nvPicPr>
              <p:cNvPr id="156" name="Picture 155"/>
              <p:cNvPicPr>
                <a:picLocks noChangeAspect="1"/>
              </p:cNvPicPr>
              <p:nvPr/>
            </p:nvPicPr>
            <p:blipFill>
              <a:blip r:embed="rId6" cstate="print">
                <a:biLevel thresh="25000"/>
                <a:extLst>
                  <a:ext uri="{28A0092B-C50C-407E-A947-70E740481C1C}">
                    <a14:useLocalDpi xmlns:a14="http://schemas.microsoft.com/office/drawing/2010/main" val="0"/>
                  </a:ext>
                </a:extLst>
              </a:blip>
              <a:stretch>
                <a:fillRect/>
              </a:stretch>
            </p:blipFill>
            <p:spPr>
              <a:xfrm>
                <a:off x="7471235" y="1938824"/>
                <a:ext cx="291545" cy="291546"/>
              </a:xfrm>
              <a:prstGeom prst="rect">
                <a:avLst/>
              </a:prstGeom>
            </p:spPr>
          </p:pic>
        </p:grpSp>
        <p:grpSp>
          <p:nvGrpSpPr>
            <p:cNvPr id="139" name="Group 138"/>
            <p:cNvGrpSpPr/>
            <p:nvPr/>
          </p:nvGrpSpPr>
          <p:grpSpPr>
            <a:xfrm>
              <a:off x="6522621" y="1960361"/>
              <a:ext cx="1018326" cy="294805"/>
              <a:chOff x="6522621" y="1960361"/>
              <a:chExt cx="1018326" cy="294805"/>
            </a:xfrm>
          </p:grpSpPr>
          <p:sp>
            <p:nvSpPr>
              <p:cNvPr id="157" name="TextBox 156"/>
              <p:cNvSpPr txBox="1"/>
              <p:nvPr/>
            </p:nvSpPr>
            <p:spPr>
              <a:xfrm>
                <a:off x="6881791" y="1980087"/>
                <a:ext cx="659156" cy="256602"/>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API</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Apps</a:t>
                </a:r>
              </a:p>
            </p:txBody>
          </p:sp>
          <p:pic>
            <p:nvPicPr>
              <p:cNvPr id="158" name="Picture 157"/>
              <p:cNvPicPr>
                <a:picLocks noChangeAspect="1"/>
              </p:cNvPicPr>
              <p:nvPr/>
            </p:nvPicPr>
            <p:blipFill>
              <a:blip r:embed="rId7" cstate="print">
                <a:biLevel thresh="25000"/>
                <a:extLst>
                  <a:ext uri="{28A0092B-C50C-407E-A947-70E740481C1C}">
                    <a14:useLocalDpi xmlns:a14="http://schemas.microsoft.com/office/drawing/2010/main" val="0"/>
                  </a:ext>
                </a:extLst>
              </a:blip>
              <a:stretch>
                <a:fillRect/>
              </a:stretch>
            </p:blipFill>
            <p:spPr>
              <a:xfrm>
                <a:off x="6522621" y="1960361"/>
                <a:ext cx="294804" cy="294805"/>
              </a:xfrm>
              <a:prstGeom prst="rect">
                <a:avLst/>
              </a:prstGeom>
            </p:spPr>
          </p:pic>
        </p:grpSp>
        <p:grpSp>
          <p:nvGrpSpPr>
            <p:cNvPr id="140" name="Group 139"/>
            <p:cNvGrpSpPr/>
            <p:nvPr/>
          </p:nvGrpSpPr>
          <p:grpSpPr>
            <a:xfrm>
              <a:off x="6536908" y="2477932"/>
              <a:ext cx="1008542" cy="308500"/>
              <a:chOff x="6536908" y="2477932"/>
              <a:chExt cx="1008542" cy="308500"/>
            </a:xfrm>
          </p:grpSpPr>
          <p:sp>
            <p:nvSpPr>
              <p:cNvPr id="159" name="TextBox 158"/>
              <p:cNvSpPr txBox="1"/>
              <p:nvPr/>
            </p:nvSpPr>
            <p:spPr>
              <a:xfrm>
                <a:off x="6886294" y="2485326"/>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Logic</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Apps</a:t>
                </a:r>
              </a:p>
            </p:txBody>
          </p:sp>
          <p:pic>
            <p:nvPicPr>
              <p:cNvPr id="160" name="Picture 159"/>
              <p:cNvPicPr>
                <a:picLocks noChangeAspect="1"/>
              </p:cNvPicPr>
              <p:nvPr/>
            </p:nvPicPr>
            <p:blipFill>
              <a:blip r:embed="rId8" cstate="print">
                <a:biLevel thresh="25000"/>
                <a:extLst>
                  <a:ext uri="{28A0092B-C50C-407E-A947-70E740481C1C}">
                    <a14:useLocalDpi xmlns:a14="http://schemas.microsoft.com/office/drawing/2010/main" val="0"/>
                  </a:ext>
                </a:extLst>
              </a:blip>
              <a:stretch>
                <a:fillRect/>
              </a:stretch>
            </p:blipFill>
            <p:spPr>
              <a:xfrm>
                <a:off x="6536908" y="2477932"/>
                <a:ext cx="292423" cy="292423"/>
              </a:xfrm>
              <a:prstGeom prst="rect">
                <a:avLst/>
              </a:prstGeom>
            </p:spPr>
          </p:pic>
        </p:grpSp>
        <p:grpSp>
          <p:nvGrpSpPr>
            <p:cNvPr id="142" name="Group 141"/>
            <p:cNvGrpSpPr/>
            <p:nvPr/>
          </p:nvGrpSpPr>
          <p:grpSpPr>
            <a:xfrm>
              <a:off x="7480661" y="2473259"/>
              <a:ext cx="1003560" cy="328116"/>
              <a:chOff x="7480661" y="2473259"/>
              <a:chExt cx="1003560" cy="328116"/>
            </a:xfrm>
          </p:grpSpPr>
          <p:sp>
            <p:nvSpPr>
              <p:cNvPr id="161" name="TextBox 160"/>
              <p:cNvSpPr txBox="1"/>
              <p:nvPr/>
            </p:nvSpPr>
            <p:spPr>
              <a:xfrm>
                <a:off x="7825065" y="2500269"/>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Notification</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Hubs</a:t>
                </a:r>
              </a:p>
            </p:txBody>
          </p:sp>
          <p:pic>
            <p:nvPicPr>
              <p:cNvPr id="162" name="Picture 161"/>
              <p:cNvPicPr>
                <a:picLocks noChangeAspect="1"/>
              </p:cNvPicPr>
              <p:nvPr/>
            </p:nvPicPr>
            <p:blipFill>
              <a:blip r:embed="rId9" cstate="print">
                <a:biLevel thresh="25000"/>
                <a:extLst>
                  <a:ext uri="{28A0092B-C50C-407E-A947-70E740481C1C}">
                    <a14:useLocalDpi xmlns:a14="http://schemas.microsoft.com/office/drawing/2010/main" val="0"/>
                  </a:ext>
                </a:extLst>
              </a:blip>
              <a:stretch>
                <a:fillRect/>
              </a:stretch>
            </p:blipFill>
            <p:spPr>
              <a:xfrm>
                <a:off x="7480661" y="2473259"/>
                <a:ext cx="289263" cy="289263"/>
              </a:xfrm>
              <a:prstGeom prst="rect">
                <a:avLst/>
              </a:prstGeom>
            </p:spPr>
          </p:pic>
        </p:grpSp>
      </p:grpSp>
      <p:grpSp>
        <p:nvGrpSpPr>
          <p:cNvPr id="395" name="Group 394"/>
          <p:cNvGrpSpPr/>
          <p:nvPr/>
        </p:nvGrpSpPr>
        <p:grpSpPr>
          <a:xfrm>
            <a:off x="2015678" y="3603646"/>
            <a:ext cx="2405510" cy="840365"/>
            <a:chOff x="2392677" y="3336393"/>
            <a:chExt cx="2405851" cy="840484"/>
          </a:xfrm>
        </p:grpSpPr>
        <p:sp>
          <p:nvSpPr>
            <p:cNvPr id="38" name="Rectangle 37"/>
            <p:cNvSpPr/>
            <p:nvPr/>
          </p:nvSpPr>
          <p:spPr bwMode="auto">
            <a:xfrm>
              <a:off x="2392677" y="3336393"/>
              <a:ext cx="2405851" cy="840484"/>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27" tIns="143408" rIns="91427"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Media &amp; CDN</a:t>
              </a:r>
            </a:p>
          </p:txBody>
        </p:sp>
        <p:grpSp>
          <p:nvGrpSpPr>
            <p:cNvPr id="343" name="Group 342"/>
            <p:cNvGrpSpPr/>
            <p:nvPr/>
          </p:nvGrpSpPr>
          <p:grpSpPr>
            <a:xfrm>
              <a:off x="3589335" y="3766457"/>
              <a:ext cx="1046674" cy="331327"/>
              <a:chOff x="3763993" y="3766457"/>
              <a:chExt cx="1046674" cy="331327"/>
            </a:xfrm>
          </p:grpSpPr>
          <p:sp>
            <p:nvSpPr>
              <p:cNvPr id="163" name="TextBox 162"/>
              <p:cNvSpPr txBox="1"/>
              <p:nvPr/>
            </p:nvSpPr>
            <p:spPr>
              <a:xfrm>
                <a:off x="4151511" y="3796679"/>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800" dirty="0">
                    <a:solidFill>
                      <a:srgbClr val="FFFFFF"/>
                    </a:solidFill>
                    <a:latin typeface="Segoe UI Light" panose="020B0502040204020203" pitchFamily="34" charset="0"/>
                    <a:ea typeface="Arial Unicode MS" panose="020B0604020202020204" pitchFamily="34" charset="-128"/>
                    <a:cs typeface="Segoe UI Light" panose="020B0502040204020203" pitchFamily="34" charset="0"/>
                  </a:rPr>
                  <a:t>Content Delivery</a:t>
                </a:r>
              </a:p>
              <a:p>
                <a:pPr defTabSz="932138" eaLnBrk="0" fontAlgn="base" hangingPunct="0">
                  <a:lnSpc>
                    <a:spcPts val="816"/>
                  </a:lnSpc>
                  <a:spcBef>
                    <a:spcPct val="0"/>
                  </a:spcBef>
                  <a:spcAft>
                    <a:spcPct val="0"/>
                  </a:spcAft>
                </a:pPr>
                <a:r>
                  <a:rPr lang="en-US" sz="800" dirty="0">
                    <a:solidFill>
                      <a:srgbClr val="FFFFFF"/>
                    </a:solidFill>
                    <a:latin typeface="Segoe UI Light" panose="020B0502040204020203" pitchFamily="34" charset="0"/>
                    <a:ea typeface="Arial Unicode MS" panose="020B0604020202020204" pitchFamily="34" charset="-128"/>
                    <a:cs typeface="Segoe UI Light" panose="020B0502040204020203" pitchFamily="34" charset="0"/>
                  </a:rPr>
                  <a:t>Network (CDN)</a:t>
                </a:r>
              </a:p>
            </p:txBody>
          </p:sp>
          <p:pic>
            <p:nvPicPr>
              <p:cNvPr id="164" name="Picture 163" descr="Content Delivery Network (CDN).png"/>
              <p:cNvPicPr>
                <a:picLocks noChangeAspect="1"/>
              </p:cNvPicPr>
              <p:nvPr/>
            </p:nvPicPr>
            <p:blipFill>
              <a:blip r:embed="rId10" cstate="print">
                <a:biLevel thresh="25000"/>
                <a:extLst>
                  <a:ext uri="{28A0092B-C50C-407E-A947-70E740481C1C}">
                    <a14:useLocalDpi xmlns:a14="http://schemas.microsoft.com/office/drawing/2010/main" val="0"/>
                  </a:ext>
                </a:extLst>
              </a:blip>
              <a:stretch>
                <a:fillRect/>
              </a:stretch>
            </p:blipFill>
            <p:spPr>
              <a:xfrm>
                <a:off x="3763993" y="3766457"/>
                <a:ext cx="296167" cy="296167"/>
              </a:xfrm>
              <a:prstGeom prst="rect">
                <a:avLst/>
              </a:prstGeom>
            </p:spPr>
          </p:pic>
        </p:grpSp>
        <p:grpSp>
          <p:nvGrpSpPr>
            <p:cNvPr id="342" name="Group 341"/>
            <p:cNvGrpSpPr/>
            <p:nvPr/>
          </p:nvGrpSpPr>
          <p:grpSpPr>
            <a:xfrm>
              <a:off x="2602049" y="3774113"/>
              <a:ext cx="1014764" cy="326444"/>
              <a:chOff x="2951369" y="3774113"/>
              <a:chExt cx="1014764" cy="326444"/>
            </a:xfrm>
          </p:grpSpPr>
          <p:sp>
            <p:nvSpPr>
              <p:cNvPr id="165" name="TextBox 164"/>
              <p:cNvSpPr txBox="1"/>
              <p:nvPr/>
            </p:nvSpPr>
            <p:spPr>
              <a:xfrm>
                <a:off x="3306977" y="3799452"/>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Media</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Services</a:t>
                </a:r>
              </a:p>
            </p:txBody>
          </p:sp>
          <p:pic>
            <p:nvPicPr>
              <p:cNvPr id="166" name="Picture 165" descr="Media Services.png"/>
              <p:cNvPicPr>
                <a:picLocks noChangeAspect="1"/>
              </p:cNvPicPr>
              <p:nvPr/>
            </p:nvPicPr>
            <p:blipFill>
              <a:blip r:embed="rId11" cstate="print">
                <a:biLevel thresh="25000"/>
                <a:extLst>
                  <a:ext uri="{28A0092B-C50C-407E-A947-70E740481C1C}">
                    <a14:useLocalDpi xmlns:a14="http://schemas.microsoft.com/office/drawing/2010/main" val="0"/>
                  </a:ext>
                </a:extLst>
              </a:blip>
              <a:stretch>
                <a:fillRect/>
              </a:stretch>
            </p:blipFill>
            <p:spPr>
              <a:xfrm>
                <a:off x="2951369" y="3774113"/>
                <a:ext cx="282134" cy="282134"/>
              </a:xfrm>
              <a:prstGeom prst="rect">
                <a:avLst/>
              </a:prstGeom>
            </p:spPr>
          </p:pic>
        </p:grpSp>
      </p:grpSp>
      <p:grpSp>
        <p:nvGrpSpPr>
          <p:cNvPr id="387" name="Group 386"/>
          <p:cNvGrpSpPr/>
          <p:nvPr/>
        </p:nvGrpSpPr>
        <p:grpSpPr>
          <a:xfrm>
            <a:off x="4632436" y="2108424"/>
            <a:ext cx="2795354" cy="2335588"/>
            <a:chOff x="5864958" y="2910816"/>
            <a:chExt cx="2795751" cy="2335919"/>
          </a:xfrm>
        </p:grpSpPr>
        <p:sp>
          <p:nvSpPr>
            <p:cNvPr id="39" name="Rectangle 38"/>
            <p:cNvSpPr/>
            <p:nvPr/>
          </p:nvSpPr>
          <p:spPr bwMode="auto">
            <a:xfrm>
              <a:off x="5864958" y="2910816"/>
              <a:ext cx="2795751" cy="2335919"/>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Analytics &amp; </a:t>
              </a:r>
              <a:r>
                <a:rPr lang="en-US" sz="1199" b="1" kern="0" dirty="0" err="1">
                  <a:gradFill>
                    <a:gsLst>
                      <a:gs pos="0">
                        <a:srgbClr val="FFFFFF"/>
                      </a:gs>
                      <a:gs pos="100000">
                        <a:srgbClr val="FFFFFF"/>
                      </a:gs>
                    </a:gsLst>
                    <a:lin ang="5400000" scaled="0"/>
                  </a:gradFill>
                  <a:ea typeface="Segoe UI" pitchFamily="34" charset="0"/>
                  <a:cs typeface="Segoe UI" pitchFamily="34" charset="0"/>
                </a:rPr>
                <a:t>IoT</a:t>
              </a:r>
              <a:endParaRPr lang="en-US" sz="1199" b="1" kern="0" dirty="0">
                <a:gradFill>
                  <a:gsLst>
                    <a:gs pos="0">
                      <a:srgbClr val="FFFFFF"/>
                    </a:gs>
                    <a:gs pos="100000">
                      <a:srgbClr val="FFFFFF"/>
                    </a:gs>
                  </a:gsLst>
                  <a:lin ang="5400000" scaled="0"/>
                </a:gradFill>
                <a:ea typeface="Segoe UI" pitchFamily="34" charset="0"/>
                <a:cs typeface="Segoe UI" pitchFamily="34" charset="0"/>
              </a:endParaRPr>
            </a:p>
          </p:txBody>
        </p:sp>
        <p:grpSp>
          <p:nvGrpSpPr>
            <p:cNvPr id="381" name="Group 380"/>
            <p:cNvGrpSpPr/>
            <p:nvPr/>
          </p:nvGrpSpPr>
          <p:grpSpPr>
            <a:xfrm>
              <a:off x="6264708" y="3452128"/>
              <a:ext cx="1011681" cy="347362"/>
              <a:chOff x="6264708" y="3452128"/>
              <a:chExt cx="1011681" cy="347362"/>
            </a:xfrm>
          </p:grpSpPr>
          <p:sp>
            <p:nvSpPr>
              <p:cNvPr id="181" name="TextBox 180"/>
              <p:cNvSpPr txBox="1"/>
              <p:nvPr/>
            </p:nvSpPr>
            <p:spPr>
              <a:xfrm>
                <a:off x="6617233" y="3498385"/>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HDInsight</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82" name="Picture 181"/>
              <p:cNvPicPr>
                <a:picLocks noChangeAspect="1"/>
              </p:cNvPicPr>
              <p:nvPr/>
            </p:nvPicPr>
            <p:blipFill>
              <a:blip r:embed="rId12" cstate="print">
                <a:biLevel thresh="25000"/>
                <a:extLst>
                  <a:ext uri="{28A0092B-C50C-407E-A947-70E740481C1C}">
                    <a14:useLocalDpi xmlns:a14="http://schemas.microsoft.com/office/drawing/2010/main" val="0"/>
                  </a:ext>
                </a:extLst>
              </a:blip>
              <a:stretch>
                <a:fillRect/>
              </a:stretch>
            </p:blipFill>
            <p:spPr>
              <a:xfrm>
                <a:off x="6264708" y="3452128"/>
                <a:ext cx="296813" cy="296813"/>
              </a:xfrm>
              <a:prstGeom prst="rect">
                <a:avLst/>
              </a:prstGeom>
            </p:spPr>
          </p:pic>
        </p:grpSp>
        <p:grpSp>
          <p:nvGrpSpPr>
            <p:cNvPr id="382" name="Group 381"/>
            <p:cNvGrpSpPr/>
            <p:nvPr/>
          </p:nvGrpSpPr>
          <p:grpSpPr>
            <a:xfrm>
              <a:off x="7430331" y="3487300"/>
              <a:ext cx="1012136" cy="319344"/>
              <a:chOff x="7430331" y="3487300"/>
              <a:chExt cx="1012136" cy="319344"/>
            </a:xfrm>
          </p:grpSpPr>
          <p:sp>
            <p:nvSpPr>
              <p:cNvPr id="183" name="TextBox 182"/>
              <p:cNvSpPr txBox="1"/>
              <p:nvPr/>
            </p:nvSpPr>
            <p:spPr>
              <a:xfrm>
                <a:off x="7783311" y="3505539"/>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Machine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Learning</a:t>
                </a:r>
              </a:p>
            </p:txBody>
          </p:sp>
          <p:pic>
            <p:nvPicPr>
              <p:cNvPr id="184" name="Picture 183"/>
              <p:cNvPicPr>
                <a:picLocks noChangeAspect="1"/>
              </p:cNvPicPr>
              <p:nvPr/>
            </p:nvPicPr>
            <p:blipFill>
              <a:blip r:embed="rId13" cstate="print">
                <a:biLevel thresh="25000"/>
                <a:extLst>
                  <a:ext uri="{28A0092B-C50C-407E-A947-70E740481C1C}">
                    <a14:useLocalDpi xmlns:a14="http://schemas.microsoft.com/office/drawing/2010/main" val="0"/>
                  </a:ext>
                </a:extLst>
              </a:blip>
              <a:stretch>
                <a:fillRect/>
              </a:stretch>
            </p:blipFill>
            <p:spPr>
              <a:xfrm>
                <a:off x="7430331" y="3487300"/>
                <a:ext cx="285754" cy="285754"/>
              </a:xfrm>
              <a:prstGeom prst="rect">
                <a:avLst/>
              </a:prstGeom>
            </p:spPr>
          </p:pic>
        </p:grpSp>
        <p:grpSp>
          <p:nvGrpSpPr>
            <p:cNvPr id="383" name="Group 382"/>
            <p:cNvGrpSpPr/>
            <p:nvPr/>
          </p:nvGrpSpPr>
          <p:grpSpPr>
            <a:xfrm>
              <a:off x="6197972" y="4617996"/>
              <a:ext cx="1022705" cy="345461"/>
              <a:chOff x="6197972" y="4617996"/>
              <a:chExt cx="1022705" cy="345461"/>
            </a:xfrm>
          </p:grpSpPr>
          <p:sp>
            <p:nvSpPr>
              <p:cNvPr id="185" name="TextBox 184"/>
              <p:cNvSpPr txBox="1"/>
              <p:nvPr/>
            </p:nvSpPr>
            <p:spPr>
              <a:xfrm>
                <a:off x="6561521" y="4662352"/>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Stream</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Analytics</a:t>
                </a:r>
              </a:p>
            </p:txBody>
          </p:sp>
          <p:pic>
            <p:nvPicPr>
              <p:cNvPr id="186" name="Picture 185"/>
              <p:cNvPicPr>
                <a:picLocks noChangeAspect="1"/>
              </p:cNvPicPr>
              <p:nvPr/>
            </p:nvPicPr>
            <p:blipFill>
              <a:blip r:embed="rId14" cstate="print">
                <a:biLevel thresh="25000"/>
                <a:extLst>
                  <a:ext uri="{28A0092B-C50C-407E-A947-70E740481C1C}">
                    <a14:useLocalDpi xmlns:a14="http://schemas.microsoft.com/office/drawing/2010/main" val="0"/>
                  </a:ext>
                </a:extLst>
              </a:blip>
              <a:stretch>
                <a:fillRect/>
              </a:stretch>
            </p:blipFill>
            <p:spPr>
              <a:xfrm>
                <a:off x="6197972" y="4617996"/>
                <a:ext cx="310547" cy="310546"/>
              </a:xfrm>
              <a:prstGeom prst="rect">
                <a:avLst/>
              </a:prstGeom>
            </p:spPr>
          </p:pic>
        </p:grpSp>
        <p:grpSp>
          <p:nvGrpSpPr>
            <p:cNvPr id="384" name="Group 383"/>
            <p:cNvGrpSpPr/>
            <p:nvPr/>
          </p:nvGrpSpPr>
          <p:grpSpPr>
            <a:xfrm>
              <a:off x="6228800" y="4056656"/>
              <a:ext cx="1002965" cy="334571"/>
              <a:chOff x="6228800" y="4056656"/>
              <a:chExt cx="1002965" cy="334571"/>
            </a:xfrm>
          </p:grpSpPr>
          <p:sp>
            <p:nvSpPr>
              <p:cNvPr id="187" name="TextBox 186"/>
              <p:cNvSpPr txBox="1"/>
              <p:nvPr/>
            </p:nvSpPr>
            <p:spPr>
              <a:xfrm>
                <a:off x="6572609" y="4090122"/>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Data</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Factory</a:t>
                </a:r>
              </a:p>
            </p:txBody>
          </p:sp>
          <p:pic>
            <p:nvPicPr>
              <p:cNvPr id="188" name="Picture 187"/>
              <p:cNvPicPr>
                <a:picLocks noChangeAspect="1"/>
              </p:cNvPicPr>
              <p:nvPr/>
            </p:nvPicPr>
            <p:blipFill>
              <a:blip r:embed="rId15" cstate="print">
                <a:biLevel thresh="25000"/>
                <a:extLst>
                  <a:ext uri="{28A0092B-C50C-407E-A947-70E740481C1C}">
                    <a14:useLocalDpi xmlns:a14="http://schemas.microsoft.com/office/drawing/2010/main" val="0"/>
                  </a:ext>
                </a:extLst>
              </a:blip>
              <a:stretch>
                <a:fillRect/>
              </a:stretch>
            </p:blipFill>
            <p:spPr>
              <a:xfrm>
                <a:off x="6228800" y="4056656"/>
                <a:ext cx="302121" cy="302121"/>
              </a:xfrm>
              <a:prstGeom prst="rect">
                <a:avLst/>
              </a:prstGeom>
            </p:spPr>
          </p:pic>
        </p:grpSp>
        <p:grpSp>
          <p:nvGrpSpPr>
            <p:cNvPr id="385" name="Group 384"/>
            <p:cNvGrpSpPr/>
            <p:nvPr/>
          </p:nvGrpSpPr>
          <p:grpSpPr>
            <a:xfrm>
              <a:off x="7428168" y="4064595"/>
              <a:ext cx="1005670" cy="327678"/>
              <a:chOff x="7428168" y="4064595"/>
              <a:chExt cx="1005670" cy="327678"/>
            </a:xfrm>
          </p:grpSpPr>
          <p:sp>
            <p:nvSpPr>
              <p:cNvPr id="189" name="TextBox 188"/>
              <p:cNvSpPr txBox="1"/>
              <p:nvPr/>
            </p:nvSpPr>
            <p:spPr>
              <a:xfrm>
                <a:off x="7774682" y="4091168"/>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Event</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Hubs</a:t>
                </a:r>
              </a:p>
            </p:txBody>
          </p:sp>
          <p:pic>
            <p:nvPicPr>
              <p:cNvPr id="190" name="Picture 189"/>
              <p:cNvPicPr>
                <a:picLocks noChangeAspect="1"/>
              </p:cNvPicPr>
              <p:nvPr/>
            </p:nvPicPr>
            <p:blipFill>
              <a:blip r:embed="rId16" cstate="print">
                <a:biLevel thresh="25000"/>
                <a:extLst>
                  <a:ext uri="{28A0092B-C50C-407E-A947-70E740481C1C}">
                    <a14:useLocalDpi xmlns:a14="http://schemas.microsoft.com/office/drawing/2010/main" val="0"/>
                  </a:ext>
                </a:extLst>
              </a:blip>
              <a:stretch>
                <a:fillRect/>
              </a:stretch>
            </p:blipFill>
            <p:spPr>
              <a:xfrm>
                <a:off x="7428168" y="4064595"/>
                <a:ext cx="296417" cy="296417"/>
              </a:xfrm>
              <a:prstGeom prst="rect">
                <a:avLst/>
              </a:prstGeom>
            </p:spPr>
          </p:pic>
        </p:grpSp>
        <p:grpSp>
          <p:nvGrpSpPr>
            <p:cNvPr id="386" name="Group 385"/>
            <p:cNvGrpSpPr/>
            <p:nvPr/>
          </p:nvGrpSpPr>
          <p:grpSpPr>
            <a:xfrm>
              <a:off x="7466284" y="4661302"/>
              <a:ext cx="989338" cy="296656"/>
              <a:chOff x="7466284" y="4661302"/>
              <a:chExt cx="989338" cy="296656"/>
            </a:xfrm>
          </p:grpSpPr>
          <p:sp>
            <p:nvSpPr>
              <p:cNvPr id="191" name="TextBox 190"/>
              <p:cNvSpPr txBox="1"/>
              <p:nvPr/>
            </p:nvSpPr>
            <p:spPr>
              <a:xfrm>
                <a:off x="7796466" y="4676797"/>
                <a:ext cx="659156" cy="258458"/>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Mobile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Engagement</a:t>
                </a:r>
              </a:p>
            </p:txBody>
          </p:sp>
          <p:pic>
            <p:nvPicPr>
              <p:cNvPr id="192" name="Picture 191"/>
              <p:cNvPicPr>
                <a:picLocks noChangeAspect="1"/>
              </p:cNvPicPr>
              <p:nvPr/>
            </p:nvPicPr>
            <p:blipFill>
              <a:blip r:embed="rId17" cstate="print">
                <a:biLevel thresh="25000"/>
                <a:extLst>
                  <a:ext uri="{28A0092B-C50C-407E-A947-70E740481C1C}">
                    <a14:useLocalDpi xmlns:a14="http://schemas.microsoft.com/office/drawing/2010/main" val="0"/>
                  </a:ext>
                </a:extLst>
              </a:blip>
              <a:stretch>
                <a:fillRect/>
              </a:stretch>
            </p:blipFill>
            <p:spPr>
              <a:xfrm>
                <a:off x="7466284" y="4661302"/>
                <a:ext cx="296656" cy="296656"/>
              </a:xfrm>
              <a:prstGeom prst="rect">
                <a:avLst/>
              </a:prstGeom>
            </p:spPr>
          </p:pic>
        </p:grpSp>
      </p:grpSp>
      <p:grpSp>
        <p:nvGrpSpPr>
          <p:cNvPr id="334" name="Group 333"/>
          <p:cNvGrpSpPr/>
          <p:nvPr/>
        </p:nvGrpSpPr>
        <p:grpSpPr>
          <a:xfrm>
            <a:off x="560232" y="1637910"/>
            <a:ext cx="1012439" cy="321384"/>
            <a:chOff x="6813227" y="457506"/>
            <a:chExt cx="1012582" cy="321430"/>
          </a:xfrm>
        </p:grpSpPr>
        <p:sp>
          <p:nvSpPr>
            <p:cNvPr id="193" name="TextBox 192"/>
            <p:cNvSpPr txBox="1"/>
            <p:nvPr/>
          </p:nvSpPr>
          <p:spPr>
            <a:xfrm>
              <a:off x="7166653" y="477831"/>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Active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Directory</a:t>
              </a:r>
            </a:p>
          </p:txBody>
        </p:sp>
        <p:pic>
          <p:nvPicPr>
            <p:cNvPr id="194" name="Picture 193" descr="Azure Active Directory.png"/>
            <p:cNvPicPr>
              <a:picLocks noChangeAspect="1"/>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6813227" y="457506"/>
              <a:ext cx="298103" cy="298102"/>
            </a:xfrm>
            <a:prstGeom prst="rect">
              <a:avLst/>
            </a:prstGeom>
          </p:spPr>
        </p:pic>
      </p:grpSp>
      <p:grpSp>
        <p:nvGrpSpPr>
          <p:cNvPr id="335" name="Group 334"/>
          <p:cNvGrpSpPr/>
          <p:nvPr/>
        </p:nvGrpSpPr>
        <p:grpSpPr>
          <a:xfrm>
            <a:off x="560231" y="2172011"/>
            <a:ext cx="974434" cy="310977"/>
            <a:chOff x="7922427" y="464301"/>
            <a:chExt cx="974572" cy="311021"/>
          </a:xfrm>
        </p:grpSpPr>
        <p:sp>
          <p:nvSpPr>
            <p:cNvPr id="195" name="TextBox 194"/>
            <p:cNvSpPr txBox="1"/>
            <p:nvPr/>
          </p:nvSpPr>
          <p:spPr>
            <a:xfrm>
              <a:off x="8237843" y="474217"/>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Multi-Factor</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Authentication</a:t>
              </a:r>
            </a:p>
          </p:txBody>
        </p:sp>
        <p:pic>
          <p:nvPicPr>
            <p:cNvPr id="196" name="Picture 195" descr="Multi-Factor Authentication.png"/>
            <p:cNvPicPr>
              <a:picLocks noChangeAspect="1"/>
            </p:cNvPicPr>
            <p:nvPr/>
          </p:nvPicPr>
          <p:blipFill>
            <a:blip r:embed="rId19" cstate="print">
              <a:biLevel thresh="25000"/>
              <a:extLst>
                <a:ext uri="{28A0092B-C50C-407E-A947-70E740481C1C}">
                  <a14:useLocalDpi xmlns:a14="http://schemas.microsoft.com/office/drawing/2010/main" val="0"/>
                </a:ext>
              </a:extLst>
            </a:blip>
            <a:stretch>
              <a:fillRect/>
            </a:stretch>
          </p:blipFill>
          <p:spPr>
            <a:xfrm>
              <a:off x="7922427" y="464301"/>
              <a:ext cx="288019" cy="288019"/>
            </a:xfrm>
            <a:prstGeom prst="rect">
              <a:avLst/>
            </a:prstGeom>
          </p:spPr>
        </p:pic>
      </p:grpSp>
      <p:grpSp>
        <p:nvGrpSpPr>
          <p:cNvPr id="331" name="Group 330"/>
          <p:cNvGrpSpPr/>
          <p:nvPr/>
        </p:nvGrpSpPr>
        <p:grpSpPr>
          <a:xfrm>
            <a:off x="560232" y="2703779"/>
            <a:ext cx="1008355" cy="337092"/>
            <a:chOff x="2492088" y="428524"/>
            <a:chExt cx="1008498" cy="337139"/>
          </a:xfrm>
        </p:grpSpPr>
        <p:sp>
          <p:nvSpPr>
            <p:cNvPr id="198" name="TextBox 197"/>
            <p:cNvSpPr txBox="1"/>
            <p:nvPr/>
          </p:nvSpPr>
          <p:spPr>
            <a:xfrm>
              <a:off x="2841430" y="464557"/>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Automation</a:t>
              </a:r>
            </a:p>
          </p:txBody>
        </p:sp>
        <p:pic>
          <p:nvPicPr>
            <p:cNvPr id="199" name="Picture 198" descr="Azure automation.png"/>
            <p:cNvPicPr>
              <a:picLocks noChangeAspect="1"/>
            </p:cNvPicPr>
            <p:nvPr/>
          </p:nvPicPr>
          <p:blipFill>
            <a:blip r:embed="rId20" cstate="print">
              <a:biLevel thresh="25000"/>
              <a:extLst>
                <a:ext uri="{28A0092B-C50C-407E-A947-70E740481C1C}">
                  <a14:useLocalDpi xmlns:a14="http://schemas.microsoft.com/office/drawing/2010/main" val="0"/>
                </a:ext>
              </a:extLst>
            </a:blip>
            <a:stretch>
              <a:fillRect/>
            </a:stretch>
          </p:blipFill>
          <p:spPr>
            <a:xfrm>
              <a:off x="2492088" y="428524"/>
              <a:ext cx="289607" cy="289607"/>
            </a:xfrm>
            <a:prstGeom prst="rect">
              <a:avLst/>
            </a:prstGeom>
          </p:spPr>
        </p:pic>
      </p:grpSp>
      <p:grpSp>
        <p:nvGrpSpPr>
          <p:cNvPr id="332" name="Group 331"/>
          <p:cNvGrpSpPr/>
          <p:nvPr/>
        </p:nvGrpSpPr>
        <p:grpSpPr>
          <a:xfrm>
            <a:off x="560232" y="1185596"/>
            <a:ext cx="999991" cy="348003"/>
            <a:chOff x="3528269" y="417611"/>
            <a:chExt cx="1000133" cy="348052"/>
          </a:xfrm>
        </p:grpSpPr>
        <p:sp>
          <p:nvSpPr>
            <p:cNvPr id="200" name="TextBox 199"/>
            <p:cNvSpPr txBox="1"/>
            <p:nvPr/>
          </p:nvSpPr>
          <p:spPr>
            <a:xfrm>
              <a:off x="3869246" y="464557"/>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Portal</a:t>
              </a:r>
            </a:p>
          </p:txBody>
        </p:sp>
        <p:pic>
          <p:nvPicPr>
            <p:cNvPr id="201" name="Picture 200" descr="Azure subscription.png"/>
            <p:cNvPicPr>
              <a:picLocks noChangeAspect="1"/>
            </p:cNvPicPr>
            <p:nvPr/>
          </p:nvPicPr>
          <p:blipFill>
            <a:blip r:embed="rId21" cstate="print">
              <a:biLevel thresh="25000"/>
              <a:extLst>
                <a:ext uri="{28A0092B-C50C-407E-A947-70E740481C1C}">
                  <a14:useLocalDpi xmlns:a14="http://schemas.microsoft.com/office/drawing/2010/main" val="0"/>
                </a:ext>
              </a:extLst>
            </a:blip>
            <a:stretch>
              <a:fillRect/>
            </a:stretch>
          </p:blipFill>
          <p:spPr>
            <a:xfrm>
              <a:off x="3528269" y="417611"/>
              <a:ext cx="286236" cy="286236"/>
            </a:xfrm>
            <a:prstGeom prst="rect">
              <a:avLst/>
            </a:prstGeom>
          </p:spPr>
        </p:pic>
      </p:grpSp>
      <p:grpSp>
        <p:nvGrpSpPr>
          <p:cNvPr id="333" name="Group 332"/>
          <p:cNvGrpSpPr/>
          <p:nvPr/>
        </p:nvGrpSpPr>
        <p:grpSpPr>
          <a:xfrm>
            <a:off x="560232" y="3195239"/>
            <a:ext cx="1006521" cy="360388"/>
            <a:chOff x="4552624" y="449870"/>
            <a:chExt cx="1006664" cy="360439"/>
          </a:xfrm>
        </p:grpSpPr>
        <p:sp>
          <p:nvSpPr>
            <p:cNvPr id="204" name="TextBox 203"/>
            <p:cNvSpPr txBox="1"/>
            <p:nvPr/>
          </p:nvSpPr>
          <p:spPr>
            <a:xfrm>
              <a:off x="4900132" y="509203"/>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Key Vault</a:t>
              </a:r>
            </a:p>
          </p:txBody>
        </p:sp>
        <p:pic>
          <p:nvPicPr>
            <p:cNvPr id="205" name="Picture 204" descr="AzureKeyVault_icon_white.png"/>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4552624" y="449870"/>
              <a:ext cx="267038" cy="296708"/>
            </a:xfrm>
            <a:prstGeom prst="rect">
              <a:avLst/>
            </a:prstGeom>
          </p:spPr>
        </p:pic>
      </p:grpSp>
      <p:grpSp>
        <p:nvGrpSpPr>
          <p:cNvPr id="380" name="Group 379"/>
          <p:cNvGrpSpPr/>
          <p:nvPr/>
        </p:nvGrpSpPr>
        <p:grpSpPr>
          <a:xfrm>
            <a:off x="1998501" y="2113055"/>
            <a:ext cx="2426813" cy="1350829"/>
            <a:chOff x="3326868" y="2362886"/>
            <a:chExt cx="2427157" cy="1351020"/>
          </a:xfrm>
        </p:grpSpPr>
        <p:sp>
          <p:nvSpPr>
            <p:cNvPr id="40" name="Rectangle 39"/>
            <p:cNvSpPr/>
            <p:nvPr/>
          </p:nvSpPr>
          <p:spPr bwMode="auto">
            <a:xfrm>
              <a:off x="3326868" y="2362886"/>
              <a:ext cx="2427157" cy="1351020"/>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Integration</a:t>
              </a:r>
            </a:p>
          </p:txBody>
        </p:sp>
        <p:grpSp>
          <p:nvGrpSpPr>
            <p:cNvPr id="377" name="Group 376"/>
            <p:cNvGrpSpPr/>
            <p:nvPr/>
          </p:nvGrpSpPr>
          <p:grpSpPr>
            <a:xfrm>
              <a:off x="4605524" y="2773724"/>
              <a:ext cx="1005586" cy="320716"/>
              <a:chOff x="4605524" y="2773724"/>
              <a:chExt cx="1005586" cy="320716"/>
            </a:xfrm>
          </p:grpSpPr>
          <p:sp>
            <p:nvSpPr>
              <p:cNvPr id="214" name="TextBox 213"/>
              <p:cNvSpPr txBox="1"/>
              <p:nvPr/>
            </p:nvSpPr>
            <p:spPr>
              <a:xfrm>
                <a:off x="4951954" y="2793335"/>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Biztalk</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Services</a:t>
                </a:r>
              </a:p>
            </p:txBody>
          </p:sp>
          <p:pic>
            <p:nvPicPr>
              <p:cNvPr id="215" name="Picture 214" descr="BizTalk Services.png"/>
              <p:cNvPicPr>
                <a:picLocks noChangeAspect="1"/>
              </p:cNvPicPr>
              <p:nvPr/>
            </p:nvPicPr>
            <p:blipFill>
              <a:blip r:embed="rId23" cstate="print">
                <a:biLevel thresh="25000"/>
                <a:extLst>
                  <a:ext uri="{28A0092B-C50C-407E-A947-70E740481C1C}">
                    <a14:useLocalDpi xmlns:a14="http://schemas.microsoft.com/office/drawing/2010/main" val="0"/>
                  </a:ext>
                </a:extLst>
              </a:blip>
              <a:stretch>
                <a:fillRect/>
              </a:stretch>
            </p:blipFill>
            <p:spPr>
              <a:xfrm>
                <a:off x="4605524" y="2773724"/>
                <a:ext cx="293814" cy="293814"/>
              </a:xfrm>
              <a:prstGeom prst="rect">
                <a:avLst/>
              </a:prstGeom>
            </p:spPr>
          </p:pic>
        </p:grpSp>
        <p:grpSp>
          <p:nvGrpSpPr>
            <p:cNvPr id="378" name="Group 377"/>
            <p:cNvGrpSpPr/>
            <p:nvPr/>
          </p:nvGrpSpPr>
          <p:grpSpPr>
            <a:xfrm>
              <a:off x="3571364" y="3313178"/>
              <a:ext cx="1008307" cy="316721"/>
              <a:chOff x="3571364" y="3313178"/>
              <a:chExt cx="1008307" cy="316721"/>
            </a:xfrm>
          </p:grpSpPr>
          <p:sp>
            <p:nvSpPr>
              <p:cNvPr id="216" name="TextBox 215"/>
              <p:cNvSpPr txBox="1"/>
              <p:nvPr/>
            </p:nvSpPr>
            <p:spPr>
              <a:xfrm>
                <a:off x="3920515" y="3328794"/>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Hybrid</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Connections</a:t>
                </a:r>
              </a:p>
            </p:txBody>
          </p:sp>
          <p:pic>
            <p:nvPicPr>
              <p:cNvPr id="217" name="Picture 216" descr="Hybrid Connections (BizTalk).png"/>
              <p:cNvPicPr>
                <a:picLocks noChangeAspect="1"/>
              </p:cNvPicPr>
              <p:nvPr/>
            </p:nvPicPr>
            <p:blipFill>
              <a:blip r:embed="rId24" cstate="print">
                <a:biLevel thresh="25000"/>
                <a:extLst>
                  <a:ext uri="{28A0092B-C50C-407E-A947-70E740481C1C}">
                    <a14:useLocalDpi xmlns:a14="http://schemas.microsoft.com/office/drawing/2010/main" val="0"/>
                  </a:ext>
                </a:extLst>
              </a:blip>
              <a:stretch>
                <a:fillRect/>
              </a:stretch>
            </p:blipFill>
            <p:spPr>
              <a:xfrm>
                <a:off x="3571364" y="3313178"/>
                <a:ext cx="292125" cy="292125"/>
              </a:xfrm>
              <a:prstGeom prst="rect">
                <a:avLst/>
              </a:prstGeom>
            </p:spPr>
          </p:pic>
        </p:grpSp>
        <p:grpSp>
          <p:nvGrpSpPr>
            <p:cNvPr id="379" name="Group 378"/>
            <p:cNvGrpSpPr/>
            <p:nvPr/>
          </p:nvGrpSpPr>
          <p:grpSpPr>
            <a:xfrm>
              <a:off x="4613872" y="3306133"/>
              <a:ext cx="998427" cy="323766"/>
              <a:chOff x="4613872" y="3306133"/>
              <a:chExt cx="998427" cy="323766"/>
            </a:xfrm>
          </p:grpSpPr>
          <p:sp>
            <p:nvSpPr>
              <p:cNvPr id="218" name="TextBox 217"/>
              <p:cNvSpPr txBox="1"/>
              <p:nvPr/>
            </p:nvSpPr>
            <p:spPr>
              <a:xfrm>
                <a:off x="4953143" y="3328794"/>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Bus</a:t>
                </a:r>
              </a:p>
            </p:txBody>
          </p:sp>
          <p:pic>
            <p:nvPicPr>
              <p:cNvPr id="219" name="Picture 218" descr="Service Bus.png"/>
              <p:cNvPicPr>
                <a:picLocks noChangeAspect="1"/>
              </p:cNvPicPr>
              <p:nvPr/>
            </p:nvPicPr>
            <p:blipFill>
              <a:blip r:embed="rId25" cstate="print">
                <a:biLevel thresh="25000"/>
                <a:extLst>
                  <a:ext uri="{28A0092B-C50C-407E-A947-70E740481C1C}">
                    <a14:useLocalDpi xmlns:a14="http://schemas.microsoft.com/office/drawing/2010/main" val="0"/>
                  </a:ext>
                </a:extLst>
              </a:blip>
              <a:stretch>
                <a:fillRect/>
              </a:stretch>
            </p:blipFill>
            <p:spPr>
              <a:xfrm>
                <a:off x="4613872" y="3306133"/>
                <a:ext cx="292386" cy="292386"/>
              </a:xfrm>
              <a:prstGeom prst="rect">
                <a:avLst/>
              </a:prstGeom>
            </p:spPr>
          </p:pic>
        </p:grpSp>
        <p:grpSp>
          <p:nvGrpSpPr>
            <p:cNvPr id="376" name="Group 375"/>
            <p:cNvGrpSpPr/>
            <p:nvPr/>
          </p:nvGrpSpPr>
          <p:grpSpPr>
            <a:xfrm>
              <a:off x="3564974" y="2774918"/>
              <a:ext cx="1004745" cy="319522"/>
              <a:chOff x="3564974" y="2774918"/>
              <a:chExt cx="1004745" cy="319522"/>
            </a:xfrm>
          </p:grpSpPr>
          <p:sp>
            <p:nvSpPr>
              <p:cNvPr id="220" name="TextBox 219"/>
              <p:cNvSpPr txBox="1"/>
              <p:nvPr/>
            </p:nvSpPr>
            <p:spPr>
              <a:xfrm>
                <a:off x="3910563" y="2793335"/>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Storage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Queues</a:t>
                </a:r>
              </a:p>
            </p:txBody>
          </p:sp>
          <p:pic>
            <p:nvPicPr>
              <p:cNvPr id="221" name="Picture 220" descr="Storage queue.png"/>
              <p:cNvPicPr>
                <a:picLocks noChangeAspect="1"/>
              </p:cNvPicPr>
              <p:nvPr/>
            </p:nvPicPr>
            <p:blipFill>
              <a:blip r:embed="rId26" cstate="print">
                <a:biLevel thresh="25000"/>
                <a:extLst>
                  <a:ext uri="{28A0092B-C50C-407E-A947-70E740481C1C}">
                    <a14:useLocalDpi xmlns:a14="http://schemas.microsoft.com/office/drawing/2010/main" val="0"/>
                  </a:ext>
                </a:extLst>
              </a:blip>
              <a:stretch>
                <a:fillRect/>
              </a:stretch>
            </p:blipFill>
            <p:spPr>
              <a:xfrm>
                <a:off x="3564974" y="2774918"/>
                <a:ext cx="292620" cy="292620"/>
              </a:xfrm>
              <a:prstGeom prst="rect">
                <a:avLst/>
              </a:prstGeom>
            </p:spPr>
          </p:pic>
        </p:grpSp>
      </p:grpSp>
      <p:grpSp>
        <p:nvGrpSpPr>
          <p:cNvPr id="336" name="Group 335"/>
          <p:cNvGrpSpPr/>
          <p:nvPr/>
        </p:nvGrpSpPr>
        <p:grpSpPr>
          <a:xfrm>
            <a:off x="560231" y="3649127"/>
            <a:ext cx="1024505" cy="317228"/>
            <a:chOff x="9096923" y="436026"/>
            <a:chExt cx="1024650" cy="317273"/>
          </a:xfrm>
        </p:grpSpPr>
        <p:sp>
          <p:nvSpPr>
            <p:cNvPr id="230" name="TextBox 229"/>
            <p:cNvSpPr txBox="1"/>
            <p:nvPr/>
          </p:nvSpPr>
          <p:spPr>
            <a:xfrm>
              <a:off x="9462417" y="452194"/>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Store /</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Marketplace</a:t>
              </a:r>
            </a:p>
          </p:txBody>
        </p:sp>
        <p:pic>
          <p:nvPicPr>
            <p:cNvPr id="231" name="Picture 230" descr="Azure Marketplace.png"/>
            <p:cNvPicPr>
              <a:picLocks noChangeAspect="1"/>
            </p:cNvPicPr>
            <p:nvPr/>
          </p:nvPicPr>
          <p:blipFill>
            <a:blip r:embed="rId27" cstate="print">
              <a:biLevel thresh="25000"/>
              <a:extLst>
                <a:ext uri="{28A0092B-C50C-407E-A947-70E740481C1C}">
                  <a14:useLocalDpi xmlns:a14="http://schemas.microsoft.com/office/drawing/2010/main" val="0"/>
                </a:ext>
              </a:extLst>
            </a:blip>
            <a:stretch>
              <a:fillRect/>
            </a:stretch>
          </p:blipFill>
          <p:spPr>
            <a:xfrm>
              <a:off x="9096923" y="436026"/>
              <a:ext cx="291303" cy="291303"/>
            </a:xfrm>
            <a:prstGeom prst="rect">
              <a:avLst/>
            </a:prstGeom>
          </p:spPr>
        </p:pic>
      </p:grpSp>
      <p:sp>
        <p:nvSpPr>
          <p:cNvPr id="71" name="Rectangle 70"/>
          <p:cNvSpPr/>
          <p:nvPr/>
        </p:nvSpPr>
        <p:spPr bwMode="auto">
          <a:xfrm>
            <a:off x="10438751" y="541623"/>
            <a:ext cx="1569715" cy="3956854"/>
          </a:xfrm>
          <a:prstGeom prst="rect">
            <a:avLst/>
          </a:prstGeom>
          <a:solidFill>
            <a:srgbClr val="1B3C72"/>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solidFill>
                  <a:srgbClr val="FFFFFF"/>
                </a:solidFill>
                <a:ea typeface="Segoe UI" pitchFamily="34" charset="0"/>
                <a:cs typeface="Segoe UI" pitchFamily="34" charset="0"/>
              </a:rPr>
              <a:t>Hybrid</a:t>
            </a:r>
          </a:p>
          <a:p>
            <a:pPr algn="ctr" defTabSz="913752" fontAlgn="base">
              <a:lnSpc>
                <a:spcPct val="90000"/>
              </a:lnSpc>
            </a:pPr>
            <a:r>
              <a:rPr lang="en-US" sz="1199" b="1" kern="0" dirty="0">
                <a:solidFill>
                  <a:srgbClr val="FFFFFF"/>
                </a:solidFill>
                <a:ea typeface="Segoe UI" pitchFamily="34" charset="0"/>
                <a:cs typeface="Segoe UI" pitchFamily="34" charset="0"/>
              </a:rPr>
              <a:t>Operations</a:t>
            </a:r>
            <a:endParaRPr lang="en-US" sz="1299" b="1" kern="0" dirty="0">
              <a:solidFill>
                <a:srgbClr val="FFFFFF"/>
              </a:solidFill>
              <a:ea typeface="Segoe UI" pitchFamily="34" charset="0"/>
              <a:cs typeface="Segoe UI" pitchFamily="34" charset="0"/>
            </a:endParaRPr>
          </a:p>
        </p:txBody>
      </p:sp>
      <p:grpSp>
        <p:nvGrpSpPr>
          <p:cNvPr id="338" name="Group 337"/>
          <p:cNvGrpSpPr/>
          <p:nvPr/>
        </p:nvGrpSpPr>
        <p:grpSpPr>
          <a:xfrm>
            <a:off x="10696804" y="2262415"/>
            <a:ext cx="1011108" cy="332182"/>
            <a:chOff x="11198479" y="2855036"/>
            <a:chExt cx="1011251" cy="332229"/>
          </a:xfrm>
        </p:grpSpPr>
        <p:sp>
          <p:nvSpPr>
            <p:cNvPr id="206" name="TextBox 205"/>
            <p:cNvSpPr txBox="1"/>
            <p:nvPr/>
          </p:nvSpPr>
          <p:spPr>
            <a:xfrm>
              <a:off x="11550574" y="2886159"/>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Backup</a:t>
              </a:r>
            </a:p>
          </p:txBody>
        </p:sp>
        <p:pic>
          <p:nvPicPr>
            <p:cNvPr id="207" name="Picture 206" descr="Backup Service.png"/>
            <p:cNvPicPr>
              <a:picLocks noChangeAspect="1"/>
            </p:cNvPicPr>
            <p:nvPr/>
          </p:nvPicPr>
          <p:blipFill>
            <a:blip r:embed="rId28" cstate="print">
              <a:biLevel thresh="25000"/>
              <a:extLst>
                <a:ext uri="{28A0092B-C50C-407E-A947-70E740481C1C}">
                  <a14:useLocalDpi xmlns:a14="http://schemas.microsoft.com/office/drawing/2010/main" val="0"/>
                </a:ext>
              </a:extLst>
            </a:blip>
            <a:stretch>
              <a:fillRect/>
            </a:stretch>
          </p:blipFill>
          <p:spPr>
            <a:xfrm>
              <a:off x="11198479" y="2855036"/>
              <a:ext cx="296408" cy="296408"/>
            </a:xfrm>
            <a:prstGeom prst="rect">
              <a:avLst/>
            </a:prstGeom>
          </p:spPr>
        </p:pic>
      </p:grpSp>
      <p:grpSp>
        <p:nvGrpSpPr>
          <p:cNvPr id="242" name="Group 241"/>
          <p:cNvGrpSpPr/>
          <p:nvPr/>
        </p:nvGrpSpPr>
        <p:grpSpPr>
          <a:xfrm>
            <a:off x="10679600" y="4125555"/>
            <a:ext cx="1005602" cy="330982"/>
            <a:chOff x="11181272" y="4050487"/>
            <a:chExt cx="1005745" cy="331029"/>
          </a:xfrm>
        </p:grpSpPr>
        <p:sp>
          <p:nvSpPr>
            <p:cNvPr id="208" name="TextBox 207"/>
            <p:cNvSpPr txBox="1"/>
            <p:nvPr/>
          </p:nvSpPr>
          <p:spPr>
            <a:xfrm>
              <a:off x="11527861" y="4080410"/>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StorSimple</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138" eaLnBrk="0" fontAlgn="base" hangingPunct="0">
                <a:lnSpc>
                  <a:spcPts val="816"/>
                </a:lnSpc>
                <a:spcBef>
                  <a:spcPct val="0"/>
                </a:spcBef>
                <a:spcAft>
                  <a:spcPct val="0"/>
                </a:spcAft>
              </a:pP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209" name="Picture 208" descr="StorSimple.png"/>
            <p:cNvPicPr>
              <a:picLocks noChangeAspect="1"/>
            </p:cNvPicPr>
            <p:nvPr/>
          </p:nvPicPr>
          <p:blipFill>
            <a:blip r:embed="rId29" cstate="print">
              <a:biLevel thresh="25000"/>
              <a:extLst>
                <a:ext uri="{28A0092B-C50C-407E-A947-70E740481C1C}">
                  <a14:useLocalDpi xmlns:a14="http://schemas.microsoft.com/office/drawing/2010/main" val="0"/>
                </a:ext>
              </a:extLst>
            </a:blip>
            <a:stretch>
              <a:fillRect/>
            </a:stretch>
          </p:blipFill>
          <p:spPr>
            <a:xfrm>
              <a:off x="11181272" y="4050487"/>
              <a:ext cx="286828" cy="286828"/>
            </a:xfrm>
            <a:prstGeom prst="rect">
              <a:avLst/>
            </a:prstGeom>
          </p:spPr>
        </p:pic>
      </p:grpSp>
      <p:grpSp>
        <p:nvGrpSpPr>
          <p:cNvPr id="341" name="Group 340"/>
          <p:cNvGrpSpPr/>
          <p:nvPr/>
        </p:nvGrpSpPr>
        <p:grpSpPr>
          <a:xfrm>
            <a:off x="10674124" y="3685126"/>
            <a:ext cx="1003137" cy="345514"/>
            <a:chOff x="11175796" y="3730886"/>
            <a:chExt cx="1003279" cy="345563"/>
          </a:xfrm>
        </p:grpSpPr>
        <p:sp>
          <p:nvSpPr>
            <p:cNvPr id="210" name="TextBox 209"/>
            <p:cNvSpPr txBox="1"/>
            <p:nvPr/>
          </p:nvSpPr>
          <p:spPr>
            <a:xfrm>
              <a:off x="11519919" y="3775343"/>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Site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Recovery</a:t>
              </a:r>
            </a:p>
          </p:txBody>
        </p:sp>
        <p:pic>
          <p:nvPicPr>
            <p:cNvPr id="211" name="Picture 210" descr="Site Recovery.png"/>
            <p:cNvPicPr>
              <a:picLocks noChangeAspect="1"/>
            </p:cNvPicPr>
            <p:nvPr/>
          </p:nvPicPr>
          <p:blipFill>
            <a:blip r:embed="rId30" cstate="print">
              <a:biLevel thresh="25000"/>
              <a:extLst>
                <a:ext uri="{28A0092B-C50C-407E-A947-70E740481C1C}">
                  <a14:useLocalDpi xmlns:a14="http://schemas.microsoft.com/office/drawing/2010/main" val="0"/>
                </a:ext>
              </a:extLst>
            </a:blip>
            <a:stretch>
              <a:fillRect/>
            </a:stretch>
          </p:blipFill>
          <p:spPr>
            <a:xfrm>
              <a:off x="11175796" y="3730886"/>
              <a:ext cx="285842" cy="285842"/>
            </a:xfrm>
            <a:prstGeom prst="rect">
              <a:avLst/>
            </a:prstGeom>
          </p:spPr>
        </p:pic>
      </p:grpSp>
      <p:grpSp>
        <p:nvGrpSpPr>
          <p:cNvPr id="340" name="Group 339"/>
          <p:cNvGrpSpPr/>
          <p:nvPr/>
        </p:nvGrpSpPr>
        <p:grpSpPr>
          <a:xfrm>
            <a:off x="10688367" y="3254712"/>
            <a:ext cx="996835" cy="321119"/>
            <a:chOff x="11190041" y="3491162"/>
            <a:chExt cx="996976" cy="321164"/>
          </a:xfrm>
        </p:grpSpPr>
        <p:sp>
          <p:nvSpPr>
            <p:cNvPr id="212" name="TextBox 211"/>
            <p:cNvSpPr txBox="1"/>
            <p:nvPr/>
          </p:nvSpPr>
          <p:spPr>
            <a:xfrm>
              <a:off x="11527861" y="3511220"/>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Import/Export</a:t>
              </a:r>
            </a:p>
          </p:txBody>
        </p:sp>
        <p:pic>
          <p:nvPicPr>
            <p:cNvPr id="213" name="Picture 212" descr="Storage (Azure).png"/>
            <p:cNvPicPr>
              <a:picLocks noChangeAspect="1"/>
            </p:cNvPicPr>
            <p:nvPr/>
          </p:nvPicPr>
          <p:blipFill>
            <a:blip r:embed="rId31" cstate="print">
              <a:biLevel thresh="25000"/>
              <a:extLst>
                <a:ext uri="{28A0092B-C50C-407E-A947-70E740481C1C}">
                  <a14:useLocalDpi xmlns:a14="http://schemas.microsoft.com/office/drawing/2010/main" val="0"/>
                </a:ext>
              </a:extLst>
            </a:blip>
            <a:stretch>
              <a:fillRect/>
            </a:stretch>
          </p:blipFill>
          <p:spPr>
            <a:xfrm>
              <a:off x="11190041" y="3491162"/>
              <a:ext cx="286753" cy="286753"/>
            </a:xfrm>
            <a:prstGeom prst="rect">
              <a:avLst/>
            </a:prstGeom>
          </p:spPr>
        </p:pic>
      </p:grpSp>
      <p:sp>
        <p:nvSpPr>
          <p:cNvPr id="33" name="Rectangle 32"/>
          <p:cNvSpPr/>
          <p:nvPr/>
        </p:nvSpPr>
        <p:spPr bwMode="auto">
          <a:xfrm>
            <a:off x="6023342" y="4930819"/>
            <a:ext cx="6290855" cy="789692"/>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91427" tIns="45713" rIns="91427"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Networking</a:t>
            </a:r>
          </a:p>
        </p:txBody>
      </p:sp>
      <p:grpSp>
        <p:nvGrpSpPr>
          <p:cNvPr id="394" name="Group 393"/>
          <p:cNvGrpSpPr/>
          <p:nvPr/>
        </p:nvGrpSpPr>
        <p:grpSpPr>
          <a:xfrm>
            <a:off x="7595601" y="2110975"/>
            <a:ext cx="2738658" cy="2333037"/>
            <a:chOff x="8289832" y="2910817"/>
            <a:chExt cx="2739047" cy="2333368"/>
          </a:xfrm>
        </p:grpSpPr>
        <p:sp>
          <p:nvSpPr>
            <p:cNvPr id="37" name="Rectangle 36"/>
            <p:cNvSpPr/>
            <p:nvPr/>
          </p:nvSpPr>
          <p:spPr bwMode="auto">
            <a:xfrm>
              <a:off x="8289832" y="2910817"/>
              <a:ext cx="2739047" cy="2333368"/>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Data</a:t>
              </a:r>
            </a:p>
          </p:txBody>
        </p:sp>
        <p:grpSp>
          <p:nvGrpSpPr>
            <p:cNvPr id="388" name="Group 387"/>
            <p:cNvGrpSpPr/>
            <p:nvPr/>
          </p:nvGrpSpPr>
          <p:grpSpPr>
            <a:xfrm>
              <a:off x="8755248" y="3474294"/>
              <a:ext cx="1008778" cy="324187"/>
              <a:chOff x="8755248" y="3474294"/>
              <a:chExt cx="1008778" cy="324187"/>
            </a:xfrm>
          </p:grpSpPr>
          <p:sp>
            <p:nvSpPr>
              <p:cNvPr id="171" name="TextBox 170"/>
              <p:cNvSpPr txBox="1"/>
              <p:nvPr/>
            </p:nvSpPr>
            <p:spPr>
              <a:xfrm>
                <a:off x="9104870" y="3497376"/>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SQL</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Database</a:t>
                </a:r>
              </a:p>
            </p:txBody>
          </p:sp>
          <p:pic>
            <p:nvPicPr>
              <p:cNvPr id="172" name="Picture 171"/>
              <p:cNvPicPr>
                <a:picLocks noChangeAspect="1"/>
              </p:cNvPicPr>
              <p:nvPr/>
            </p:nvPicPr>
            <p:blipFill>
              <a:blip r:embed="rId32" cstate="print">
                <a:biLevel thresh="25000"/>
                <a:extLst>
                  <a:ext uri="{28A0092B-C50C-407E-A947-70E740481C1C}">
                    <a14:useLocalDpi xmlns:a14="http://schemas.microsoft.com/office/drawing/2010/main" val="0"/>
                  </a:ext>
                </a:extLst>
              </a:blip>
              <a:stretch>
                <a:fillRect/>
              </a:stretch>
            </p:blipFill>
            <p:spPr>
              <a:xfrm>
                <a:off x="8755248" y="3474294"/>
                <a:ext cx="296809" cy="296809"/>
              </a:xfrm>
              <a:prstGeom prst="rect">
                <a:avLst/>
              </a:prstGeom>
            </p:spPr>
          </p:pic>
        </p:grpSp>
        <p:grpSp>
          <p:nvGrpSpPr>
            <p:cNvPr id="390" name="Group 389"/>
            <p:cNvGrpSpPr/>
            <p:nvPr/>
          </p:nvGrpSpPr>
          <p:grpSpPr>
            <a:xfrm>
              <a:off x="8681505" y="4689849"/>
              <a:ext cx="1029708" cy="318154"/>
              <a:chOff x="8681505" y="4689849"/>
              <a:chExt cx="1029708" cy="318154"/>
            </a:xfrm>
          </p:grpSpPr>
          <p:sp>
            <p:nvSpPr>
              <p:cNvPr id="173" name="TextBox 172"/>
              <p:cNvSpPr txBox="1"/>
              <p:nvPr/>
            </p:nvSpPr>
            <p:spPr>
              <a:xfrm>
                <a:off x="9052057" y="4706898"/>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DocumentDB</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74" name="Picture 173"/>
              <p:cNvPicPr>
                <a:picLocks noChangeAspect="1"/>
              </p:cNvPicPr>
              <p:nvPr/>
            </p:nvPicPr>
            <p:blipFill>
              <a:blip r:embed="rId33" cstate="print">
                <a:biLevel thresh="25000"/>
                <a:extLst>
                  <a:ext uri="{28A0092B-C50C-407E-A947-70E740481C1C}">
                    <a14:useLocalDpi xmlns:a14="http://schemas.microsoft.com/office/drawing/2010/main" val="0"/>
                  </a:ext>
                </a:extLst>
              </a:blip>
              <a:stretch>
                <a:fillRect/>
              </a:stretch>
            </p:blipFill>
            <p:spPr>
              <a:xfrm>
                <a:off x="8681505" y="4689849"/>
                <a:ext cx="290620" cy="290619"/>
              </a:xfrm>
              <a:prstGeom prst="rect">
                <a:avLst/>
              </a:prstGeom>
            </p:spPr>
          </p:pic>
        </p:grpSp>
        <p:grpSp>
          <p:nvGrpSpPr>
            <p:cNvPr id="391" name="Group 390"/>
            <p:cNvGrpSpPr/>
            <p:nvPr/>
          </p:nvGrpSpPr>
          <p:grpSpPr>
            <a:xfrm>
              <a:off x="8728911" y="4040003"/>
              <a:ext cx="1011763" cy="318839"/>
              <a:chOff x="8728911" y="4040003"/>
              <a:chExt cx="1011763" cy="318839"/>
            </a:xfrm>
          </p:grpSpPr>
          <p:sp>
            <p:nvSpPr>
              <p:cNvPr id="175" name="TextBox 174"/>
              <p:cNvSpPr txBox="1"/>
              <p:nvPr/>
            </p:nvSpPr>
            <p:spPr>
              <a:xfrm>
                <a:off x="9081518" y="4057737"/>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err="1">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Redis</a:t>
                </a: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Cache</a:t>
                </a:r>
              </a:p>
            </p:txBody>
          </p:sp>
          <p:pic>
            <p:nvPicPr>
              <p:cNvPr id="176" name="Picture 175"/>
              <p:cNvPicPr>
                <a:picLocks noChangeAspect="1"/>
              </p:cNvPicPr>
              <p:nvPr/>
            </p:nvPicPr>
            <p:blipFill>
              <a:blip r:embed="rId34" cstate="print">
                <a:biLevel thresh="25000"/>
                <a:extLst>
                  <a:ext uri="{28A0092B-C50C-407E-A947-70E740481C1C}">
                    <a14:useLocalDpi xmlns:a14="http://schemas.microsoft.com/office/drawing/2010/main" val="0"/>
                  </a:ext>
                </a:extLst>
              </a:blip>
              <a:stretch>
                <a:fillRect/>
              </a:stretch>
            </p:blipFill>
            <p:spPr>
              <a:xfrm>
                <a:off x="8728911" y="4040003"/>
                <a:ext cx="289282" cy="289282"/>
              </a:xfrm>
              <a:prstGeom prst="rect">
                <a:avLst/>
              </a:prstGeom>
            </p:spPr>
          </p:pic>
        </p:grpSp>
        <p:grpSp>
          <p:nvGrpSpPr>
            <p:cNvPr id="392" name="Group 391"/>
            <p:cNvGrpSpPr/>
            <p:nvPr/>
          </p:nvGrpSpPr>
          <p:grpSpPr>
            <a:xfrm>
              <a:off x="9789813" y="4065697"/>
              <a:ext cx="1011560" cy="362789"/>
              <a:chOff x="9789813" y="4065697"/>
              <a:chExt cx="1011560" cy="362789"/>
            </a:xfrm>
          </p:grpSpPr>
          <p:sp>
            <p:nvSpPr>
              <p:cNvPr id="177" name="TextBox 176"/>
              <p:cNvSpPr txBox="1"/>
              <p:nvPr/>
            </p:nvSpPr>
            <p:spPr>
              <a:xfrm>
                <a:off x="10142217" y="4127381"/>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Search</a:t>
                </a:r>
              </a:p>
              <a:p>
                <a:pPr defTabSz="932138" eaLnBrk="0" fontAlgn="base" hangingPunct="0">
                  <a:lnSpc>
                    <a:spcPts val="816"/>
                  </a:lnSpc>
                  <a:spcBef>
                    <a:spcPct val="0"/>
                  </a:spcBef>
                  <a:spcAft>
                    <a:spcPct val="0"/>
                  </a:spcAft>
                </a:pPr>
                <a:endPar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endParaRPr>
              </a:p>
            </p:txBody>
          </p:sp>
          <p:pic>
            <p:nvPicPr>
              <p:cNvPr id="178" name="Picture 177"/>
              <p:cNvPicPr>
                <a:picLocks noChangeAspect="1"/>
              </p:cNvPicPr>
              <p:nvPr/>
            </p:nvPicPr>
            <p:blipFill>
              <a:blip r:embed="rId35" cstate="print">
                <a:biLevel thresh="25000"/>
                <a:extLst>
                  <a:ext uri="{28A0092B-C50C-407E-A947-70E740481C1C}">
                    <a14:useLocalDpi xmlns:a14="http://schemas.microsoft.com/office/drawing/2010/main" val="0"/>
                  </a:ext>
                </a:extLst>
              </a:blip>
              <a:stretch>
                <a:fillRect/>
              </a:stretch>
            </p:blipFill>
            <p:spPr>
              <a:xfrm>
                <a:off x="9789813" y="4065697"/>
                <a:ext cx="293993" cy="293993"/>
              </a:xfrm>
              <a:prstGeom prst="rect">
                <a:avLst/>
              </a:prstGeom>
            </p:spPr>
          </p:pic>
        </p:grpSp>
        <p:grpSp>
          <p:nvGrpSpPr>
            <p:cNvPr id="393" name="Group 392"/>
            <p:cNvGrpSpPr/>
            <p:nvPr/>
          </p:nvGrpSpPr>
          <p:grpSpPr>
            <a:xfrm>
              <a:off x="9795245" y="4668527"/>
              <a:ext cx="1014773" cy="328756"/>
              <a:chOff x="9795245" y="4668527"/>
              <a:chExt cx="1014773" cy="328756"/>
            </a:xfrm>
          </p:grpSpPr>
          <p:sp>
            <p:nvSpPr>
              <p:cNvPr id="179" name="TextBox 178"/>
              <p:cNvSpPr txBox="1"/>
              <p:nvPr/>
            </p:nvSpPr>
            <p:spPr>
              <a:xfrm>
                <a:off x="10150862" y="4696178"/>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Tables</a:t>
                </a:r>
              </a:p>
            </p:txBody>
          </p:sp>
          <p:pic>
            <p:nvPicPr>
              <p:cNvPr id="180" name="Picture 179" descr="Storage table.png"/>
              <p:cNvPicPr>
                <a:picLocks noChangeAspect="1"/>
              </p:cNvPicPr>
              <p:nvPr/>
            </p:nvPicPr>
            <p:blipFill>
              <a:blip r:embed="rId36" cstate="print">
                <a:biLevel thresh="25000"/>
                <a:extLst>
                  <a:ext uri="{28A0092B-C50C-407E-A947-70E740481C1C}">
                    <a14:useLocalDpi xmlns:a14="http://schemas.microsoft.com/office/drawing/2010/main" val="0"/>
                  </a:ext>
                </a:extLst>
              </a:blip>
              <a:stretch>
                <a:fillRect/>
              </a:stretch>
            </p:blipFill>
            <p:spPr>
              <a:xfrm>
                <a:off x="9795245" y="4668527"/>
                <a:ext cx="288561" cy="288560"/>
              </a:xfrm>
              <a:prstGeom prst="rect">
                <a:avLst/>
              </a:prstGeom>
            </p:spPr>
          </p:pic>
        </p:grpSp>
        <p:grpSp>
          <p:nvGrpSpPr>
            <p:cNvPr id="389" name="Group 388"/>
            <p:cNvGrpSpPr/>
            <p:nvPr/>
          </p:nvGrpSpPr>
          <p:grpSpPr>
            <a:xfrm>
              <a:off x="9763191" y="3476801"/>
              <a:ext cx="751841" cy="347627"/>
              <a:chOff x="9763191" y="3476801"/>
              <a:chExt cx="751841" cy="347627"/>
            </a:xfrm>
          </p:grpSpPr>
          <p:pic>
            <p:nvPicPr>
              <p:cNvPr id="17" name="Picture 16"/>
              <p:cNvPicPr>
                <a:picLocks noChangeAspect="1"/>
              </p:cNvPicPr>
              <p:nvPr/>
            </p:nvPicPr>
            <p:blipFill>
              <a:blip r:embed="rId37"/>
              <a:stretch>
                <a:fillRect/>
              </a:stretch>
            </p:blipFill>
            <p:spPr>
              <a:xfrm>
                <a:off x="9763191" y="3476801"/>
                <a:ext cx="320616" cy="290558"/>
              </a:xfrm>
              <a:prstGeom prst="rect">
                <a:avLst/>
              </a:prstGeom>
            </p:spPr>
          </p:pic>
          <p:sp>
            <p:nvSpPr>
              <p:cNvPr id="246" name="TextBox 245"/>
              <p:cNvSpPr txBox="1"/>
              <p:nvPr/>
            </p:nvSpPr>
            <p:spPr>
              <a:xfrm>
                <a:off x="10117219" y="3498352"/>
                <a:ext cx="397813" cy="32607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SQL Data</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Warehouse</a:t>
                </a:r>
              </a:p>
            </p:txBody>
          </p:sp>
        </p:grpSp>
      </p:grpSp>
      <p:sp>
        <p:nvSpPr>
          <p:cNvPr id="9" name="Freeform 8"/>
          <p:cNvSpPr/>
          <p:nvPr/>
        </p:nvSpPr>
        <p:spPr bwMode="auto">
          <a:xfrm>
            <a:off x="11185398" y="2720802"/>
            <a:ext cx="69047" cy="38718"/>
          </a:xfrm>
          <a:custGeom>
            <a:avLst/>
            <a:gdLst>
              <a:gd name="connsiteX0" fmla="*/ 0 w 69056"/>
              <a:gd name="connsiteY0" fmla="*/ 16668 h 38723"/>
              <a:gd name="connsiteX1" fmla="*/ 26194 w 69056"/>
              <a:gd name="connsiteY1" fmla="*/ 7143 h 38723"/>
              <a:gd name="connsiteX2" fmla="*/ 28575 w 69056"/>
              <a:gd name="connsiteY2" fmla="*/ 0 h 38723"/>
              <a:gd name="connsiteX3" fmla="*/ 30956 w 69056"/>
              <a:gd name="connsiteY3" fmla="*/ 7143 h 38723"/>
              <a:gd name="connsiteX4" fmla="*/ 33337 w 69056"/>
              <a:gd name="connsiteY4" fmla="*/ 38100 h 38723"/>
              <a:gd name="connsiteX5" fmla="*/ 35719 w 69056"/>
              <a:gd name="connsiteY5" fmla="*/ 28575 h 38723"/>
              <a:gd name="connsiteX6" fmla="*/ 42862 w 69056"/>
              <a:gd name="connsiteY6" fmla="*/ 23812 h 38723"/>
              <a:gd name="connsiteX7" fmla="*/ 69056 w 69056"/>
              <a:gd name="connsiteY7" fmla="*/ 19050 h 38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9056" h="38723">
                <a:moveTo>
                  <a:pt x="0" y="16668"/>
                </a:moveTo>
                <a:cubicBezTo>
                  <a:pt x="14329" y="14877"/>
                  <a:pt x="18768" y="18282"/>
                  <a:pt x="26194" y="7143"/>
                </a:cubicBezTo>
                <a:cubicBezTo>
                  <a:pt x="27586" y="5055"/>
                  <a:pt x="27781" y="2381"/>
                  <a:pt x="28575" y="0"/>
                </a:cubicBezTo>
                <a:cubicBezTo>
                  <a:pt x="29369" y="2381"/>
                  <a:pt x="30645" y="4653"/>
                  <a:pt x="30956" y="7143"/>
                </a:cubicBezTo>
                <a:cubicBezTo>
                  <a:pt x="32240" y="17413"/>
                  <a:pt x="31092" y="27997"/>
                  <a:pt x="33337" y="38100"/>
                </a:cubicBezTo>
                <a:cubicBezTo>
                  <a:pt x="34047" y="41295"/>
                  <a:pt x="33904" y="31298"/>
                  <a:pt x="35719" y="28575"/>
                </a:cubicBezTo>
                <a:cubicBezTo>
                  <a:pt x="37306" y="26194"/>
                  <a:pt x="40247" y="24974"/>
                  <a:pt x="42862" y="23812"/>
                </a:cubicBezTo>
                <a:cubicBezTo>
                  <a:pt x="56400" y="17795"/>
                  <a:pt x="55699" y="19050"/>
                  <a:pt x="69056" y="19050"/>
                </a:cubicBezTo>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tlCol="0" anchor="ctr"/>
          <a:lstStyle/>
          <a:p>
            <a:pPr algn="ctr" defTabSz="932246"/>
            <a:endParaRPr lang="en-US" sz="1836">
              <a:solidFill>
                <a:srgbClr val="FFFFFF"/>
              </a:solidFill>
            </a:endParaRPr>
          </a:p>
        </p:txBody>
      </p:sp>
      <p:grpSp>
        <p:nvGrpSpPr>
          <p:cNvPr id="337" name="Group 336"/>
          <p:cNvGrpSpPr/>
          <p:nvPr/>
        </p:nvGrpSpPr>
        <p:grpSpPr>
          <a:xfrm>
            <a:off x="10716722" y="1196545"/>
            <a:ext cx="1011136" cy="334271"/>
            <a:chOff x="11200294" y="2143330"/>
            <a:chExt cx="1011280" cy="334317"/>
          </a:xfrm>
        </p:grpSpPr>
        <p:sp>
          <p:nvSpPr>
            <p:cNvPr id="197" name="TextBox 196"/>
            <p:cNvSpPr txBox="1"/>
            <p:nvPr/>
          </p:nvSpPr>
          <p:spPr>
            <a:xfrm>
              <a:off x="11552418" y="2176542"/>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Azure AD </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Connect Health</a:t>
              </a:r>
            </a:p>
          </p:txBody>
        </p:sp>
        <p:grpSp>
          <p:nvGrpSpPr>
            <p:cNvPr id="229" name="Group 228"/>
            <p:cNvGrpSpPr/>
            <p:nvPr/>
          </p:nvGrpSpPr>
          <p:grpSpPr>
            <a:xfrm>
              <a:off x="11200294" y="2143330"/>
              <a:ext cx="293741" cy="279390"/>
              <a:chOff x="10757647" y="1125048"/>
              <a:chExt cx="293741" cy="279390"/>
            </a:xfrm>
          </p:grpSpPr>
          <p:pic>
            <p:nvPicPr>
              <p:cNvPr id="222" name="Picture 221" descr="Azure Active Directory.png"/>
              <p:cNvPicPr>
                <a:picLocks noChangeAspect="1"/>
              </p:cNvPicPr>
              <p:nvPr/>
            </p:nvPicPr>
            <p:blipFill>
              <a:blip r:embed="rId18" cstate="print">
                <a:biLevel thresh="25000"/>
                <a:extLst>
                  <a:ext uri="{28A0092B-C50C-407E-A947-70E740481C1C}">
                    <a14:useLocalDpi xmlns:a14="http://schemas.microsoft.com/office/drawing/2010/main" val="0"/>
                  </a:ext>
                </a:extLst>
              </a:blip>
              <a:stretch>
                <a:fillRect/>
              </a:stretch>
            </p:blipFill>
            <p:spPr>
              <a:xfrm>
                <a:off x="10757647" y="1125048"/>
                <a:ext cx="262077" cy="262076"/>
              </a:xfrm>
              <a:prstGeom prst="rect">
                <a:avLst/>
              </a:prstGeom>
            </p:spPr>
          </p:pic>
          <p:sp>
            <p:nvSpPr>
              <p:cNvPr id="2" name="Heart 1"/>
              <p:cNvSpPr/>
              <p:nvPr/>
            </p:nvSpPr>
            <p:spPr bwMode="auto">
              <a:xfrm>
                <a:off x="10905025" y="1275030"/>
                <a:ext cx="146363" cy="129408"/>
              </a:xfrm>
              <a:prstGeom prst="heart">
                <a:avLst/>
              </a:prstGeom>
              <a:solidFill>
                <a:schemeClr val="bg1"/>
              </a:solidFill>
              <a:ln w="12700">
                <a:solidFill>
                  <a:srgbClr val="005695"/>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nvGrpSpPr>
              <p:cNvPr id="22" name="Group 21"/>
              <p:cNvGrpSpPr/>
              <p:nvPr/>
            </p:nvGrpSpPr>
            <p:grpSpPr>
              <a:xfrm>
                <a:off x="10911015" y="1312918"/>
                <a:ext cx="107890" cy="50915"/>
                <a:chOff x="11033154" y="1382736"/>
                <a:chExt cx="155481" cy="72283"/>
              </a:xfrm>
            </p:grpSpPr>
            <p:cxnSp>
              <p:nvCxnSpPr>
                <p:cNvPr id="11" name="Straight Connector 10"/>
                <p:cNvCxnSpPr/>
                <p:nvPr/>
              </p:nvCxnSpPr>
              <p:spPr>
                <a:xfrm flipV="1">
                  <a:off x="11033154" y="1413481"/>
                  <a:ext cx="50167" cy="1722"/>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3" name="Straight Connector 222"/>
                <p:cNvCxnSpPr/>
                <p:nvPr/>
              </p:nvCxnSpPr>
              <p:spPr>
                <a:xfrm flipV="1">
                  <a:off x="11138468" y="1418244"/>
                  <a:ext cx="50167" cy="1722"/>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a:off x="11113046" y="1382736"/>
                  <a:ext cx="1" cy="70787"/>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flipV="1">
                  <a:off x="11080878" y="1387719"/>
                  <a:ext cx="25083" cy="27484"/>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flipV="1">
                  <a:off x="11105959" y="1418129"/>
                  <a:ext cx="34927" cy="36890"/>
                </a:xfrm>
                <a:prstGeom prst="line">
                  <a:avLst/>
                </a:prstGeom>
                <a:ln>
                  <a:solidFill>
                    <a:srgbClr val="005695"/>
                  </a:solidFill>
                  <a:headEnd type="none"/>
                  <a:tailEnd type="none"/>
                </a:ln>
              </p:spPr>
              <p:style>
                <a:lnRef idx="1">
                  <a:schemeClr val="accent1"/>
                </a:lnRef>
                <a:fillRef idx="0">
                  <a:schemeClr val="accent1"/>
                </a:fillRef>
                <a:effectRef idx="0">
                  <a:schemeClr val="accent1"/>
                </a:effectRef>
                <a:fontRef idx="minor">
                  <a:schemeClr val="tx1"/>
                </a:fontRef>
              </p:style>
            </p:cxnSp>
          </p:grpSp>
        </p:grpSp>
      </p:grpSp>
      <p:grpSp>
        <p:nvGrpSpPr>
          <p:cNvPr id="20" name="Group 19"/>
          <p:cNvGrpSpPr/>
          <p:nvPr/>
        </p:nvGrpSpPr>
        <p:grpSpPr>
          <a:xfrm>
            <a:off x="6071891" y="5231067"/>
            <a:ext cx="843442" cy="346131"/>
            <a:chOff x="6071870" y="5231313"/>
            <a:chExt cx="843562" cy="346180"/>
          </a:xfrm>
        </p:grpSpPr>
        <p:sp>
          <p:nvSpPr>
            <p:cNvPr id="24" name="Rectangle 23"/>
            <p:cNvSpPr/>
            <p:nvPr/>
          </p:nvSpPr>
          <p:spPr bwMode="auto">
            <a:xfrm>
              <a:off x="6071870" y="5231313"/>
              <a:ext cx="843562" cy="346180"/>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Virtual Network</a:t>
              </a:r>
            </a:p>
          </p:txBody>
        </p:sp>
        <p:pic>
          <p:nvPicPr>
            <p:cNvPr id="227" name="Picture 226"/>
            <p:cNvPicPr>
              <a:picLocks noChangeAspect="1"/>
            </p:cNvPicPr>
            <p:nvPr/>
          </p:nvPicPr>
          <p:blipFill>
            <a:blip r:embed="rId38" cstate="print">
              <a:biLevel thresh="25000"/>
              <a:extLst>
                <a:ext uri="{28A0092B-C50C-407E-A947-70E740481C1C}">
                  <a14:useLocalDpi xmlns:a14="http://schemas.microsoft.com/office/drawing/2010/main" val="0"/>
                </a:ext>
              </a:extLst>
            </a:blip>
            <a:stretch>
              <a:fillRect/>
            </a:stretch>
          </p:blipFill>
          <p:spPr>
            <a:xfrm>
              <a:off x="6081595" y="5248173"/>
              <a:ext cx="267702" cy="267702"/>
            </a:xfrm>
            <a:prstGeom prst="rect">
              <a:avLst/>
            </a:prstGeom>
          </p:spPr>
        </p:pic>
      </p:grpSp>
      <p:grpSp>
        <p:nvGrpSpPr>
          <p:cNvPr id="237" name="Group 236"/>
          <p:cNvGrpSpPr/>
          <p:nvPr/>
        </p:nvGrpSpPr>
        <p:grpSpPr>
          <a:xfrm>
            <a:off x="8640636" y="5217623"/>
            <a:ext cx="812684" cy="359489"/>
            <a:chOff x="8640978" y="5217867"/>
            <a:chExt cx="812799" cy="359540"/>
          </a:xfrm>
        </p:grpSpPr>
        <p:sp>
          <p:nvSpPr>
            <p:cNvPr id="27" name="Rectangle 26"/>
            <p:cNvSpPr/>
            <p:nvPr/>
          </p:nvSpPr>
          <p:spPr bwMode="auto">
            <a:xfrm>
              <a:off x="8640978" y="5230981"/>
              <a:ext cx="812799"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Express</a:t>
              </a:r>
            </a:p>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Route</a:t>
              </a:r>
            </a:p>
          </p:txBody>
        </p:sp>
        <p:pic>
          <p:nvPicPr>
            <p:cNvPr id="228" name="Picture 227"/>
            <p:cNvPicPr>
              <a:picLocks noChangeAspect="1"/>
            </p:cNvPicPr>
            <p:nvPr/>
          </p:nvPicPr>
          <p:blipFill>
            <a:blip r:embed="rId39" cstate="print">
              <a:biLevel thresh="25000"/>
              <a:extLst>
                <a:ext uri="{28A0092B-C50C-407E-A947-70E740481C1C}">
                  <a14:useLocalDpi xmlns:a14="http://schemas.microsoft.com/office/drawing/2010/main" val="0"/>
                </a:ext>
              </a:extLst>
            </a:blip>
            <a:stretch>
              <a:fillRect/>
            </a:stretch>
          </p:blipFill>
          <p:spPr>
            <a:xfrm>
              <a:off x="8669836" y="5217867"/>
              <a:ext cx="251761" cy="251761"/>
            </a:xfrm>
            <a:prstGeom prst="rect">
              <a:avLst/>
            </a:prstGeom>
          </p:spPr>
        </p:pic>
      </p:grpSp>
      <p:grpSp>
        <p:nvGrpSpPr>
          <p:cNvPr id="16" name="Group 15"/>
          <p:cNvGrpSpPr/>
          <p:nvPr/>
        </p:nvGrpSpPr>
        <p:grpSpPr>
          <a:xfrm>
            <a:off x="3003809" y="5231070"/>
            <a:ext cx="915301" cy="363376"/>
            <a:chOff x="3003353" y="5231315"/>
            <a:chExt cx="915430" cy="363427"/>
          </a:xfrm>
        </p:grpSpPr>
        <p:sp>
          <p:nvSpPr>
            <p:cNvPr id="25" name="Rectangle 24"/>
            <p:cNvSpPr/>
            <p:nvPr/>
          </p:nvSpPr>
          <p:spPr bwMode="auto">
            <a:xfrm>
              <a:off x="3003353" y="5231315"/>
              <a:ext cx="915430" cy="363427"/>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BLOB Storage</a:t>
              </a:r>
            </a:p>
          </p:txBody>
        </p:sp>
        <p:pic>
          <p:nvPicPr>
            <p:cNvPr id="232" name="Picture 231" descr="Storage blob.png"/>
            <p:cNvPicPr>
              <a:picLocks noChangeAspect="1"/>
            </p:cNvPicPr>
            <p:nvPr/>
          </p:nvPicPr>
          <p:blipFill>
            <a:blip r:embed="rId40" cstate="print">
              <a:biLevel thresh="25000"/>
              <a:extLst>
                <a:ext uri="{28A0092B-C50C-407E-A947-70E740481C1C}">
                  <a14:useLocalDpi xmlns:a14="http://schemas.microsoft.com/office/drawing/2010/main" val="0"/>
                </a:ext>
              </a:extLst>
            </a:blip>
            <a:stretch>
              <a:fillRect/>
            </a:stretch>
          </p:blipFill>
          <p:spPr>
            <a:xfrm>
              <a:off x="3032767" y="5271308"/>
              <a:ext cx="247169" cy="247170"/>
            </a:xfrm>
            <a:prstGeom prst="rect">
              <a:avLst/>
            </a:prstGeom>
          </p:spPr>
        </p:pic>
      </p:grpSp>
      <p:grpSp>
        <p:nvGrpSpPr>
          <p:cNvPr id="18" name="Group 17"/>
          <p:cNvGrpSpPr/>
          <p:nvPr/>
        </p:nvGrpSpPr>
        <p:grpSpPr>
          <a:xfrm>
            <a:off x="3995358" y="5231069"/>
            <a:ext cx="835104" cy="363376"/>
            <a:chOff x="3995042" y="5231314"/>
            <a:chExt cx="835223" cy="363427"/>
          </a:xfrm>
        </p:grpSpPr>
        <p:sp>
          <p:nvSpPr>
            <p:cNvPr id="26" name="Rectangle 25"/>
            <p:cNvSpPr/>
            <p:nvPr/>
          </p:nvSpPr>
          <p:spPr bwMode="auto">
            <a:xfrm>
              <a:off x="3995042" y="5231314"/>
              <a:ext cx="835223" cy="363427"/>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Azure Files</a:t>
              </a:r>
            </a:p>
          </p:txBody>
        </p:sp>
        <p:pic>
          <p:nvPicPr>
            <p:cNvPr id="233" name="Picture 232" descr="Storage blob.png"/>
            <p:cNvPicPr>
              <a:picLocks noChangeAspect="1"/>
            </p:cNvPicPr>
            <p:nvPr/>
          </p:nvPicPr>
          <p:blipFill>
            <a:blip r:embed="rId40" cstate="print">
              <a:biLevel thresh="25000"/>
              <a:extLst>
                <a:ext uri="{28A0092B-C50C-407E-A947-70E740481C1C}">
                  <a14:useLocalDpi xmlns:a14="http://schemas.microsoft.com/office/drawing/2010/main" val="0"/>
                </a:ext>
              </a:extLst>
            </a:blip>
            <a:stretch>
              <a:fillRect/>
            </a:stretch>
          </p:blipFill>
          <p:spPr>
            <a:xfrm>
              <a:off x="4024079" y="5271308"/>
              <a:ext cx="247169" cy="247170"/>
            </a:xfrm>
            <a:prstGeom prst="rect">
              <a:avLst/>
            </a:prstGeom>
          </p:spPr>
        </p:pic>
      </p:grpSp>
      <p:grpSp>
        <p:nvGrpSpPr>
          <p:cNvPr id="19" name="Group 18"/>
          <p:cNvGrpSpPr/>
          <p:nvPr/>
        </p:nvGrpSpPr>
        <p:grpSpPr>
          <a:xfrm>
            <a:off x="4925775" y="5231068"/>
            <a:ext cx="836106" cy="363376"/>
            <a:chOff x="4925592" y="5231313"/>
            <a:chExt cx="836224" cy="363427"/>
          </a:xfrm>
        </p:grpSpPr>
        <p:sp>
          <p:nvSpPr>
            <p:cNvPr id="61" name="Rectangle 60"/>
            <p:cNvSpPr/>
            <p:nvPr/>
          </p:nvSpPr>
          <p:spPr bwMode="auto">
            <a:xfrm>
              <a:off x="4925592" y="5231313"/>
              <a:ext cx="836224" cy="363427"/>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smtClean="0">
                  <a:gradFill>
                    <a:gsLst>
                      <a:gs pos="0">
                        <a:srgbClr val="FFFFFF"/>
                      </a:gs>
                      <a:gs pos="100000">
                        <a:srgbClr val="FFFFFF"/>
                      </a:gs>
                    </a:gsLst>
                    <a:lin ang="5400000" scaled="0"/>
                  </a:gradFill>
                  <a:ea typeface="Segoe UI" pitchFamily="34" charset="0"/>
                  <a:cs typeface="Segoe UI" pitchFamily="34" charset="0"/>
                </a:rPr>
                <a:t>Disk &amp; Premium </a:t>
              </a:r>
              <a:r>
                <a:rPr lang="en-US" sz="800" kern="0" dirty="0">
                  <a:gradFill>
                    <a:gsLst>
                      <a:gs pos="0">
                        <a:srgbClr val="FFFFFF"/>
                      </a:gs>
                      <a:gs pos="100000">
                        <a:srgbClr val="FFFFFF"/>
                      </a:gs>
                    </a:gsLst>
                    <a:lin ang="5400000" scaled="0"/>
                  </a:gradFill>
                  <a:ea typeface="Segoe UI" pitchFamily="34" charset="0"/>
                  <a:cs typeface="Segoe UI" pitchFamily="34" charset="0"/>
                </a:rPr>
                <a:t>Storage</a:t>
              </a:r>
            </a:p>
          </p:txBody>
        </p:sp>
        <p:pic>
          <p:nvPicPr>
            <p:cNvPr id="234" name="Picture 233" descr="Storage blob.png"/>
            <p:cNvPicPr>
              <a:picLocks noChangeAspect="1"/>
            </p:cNvPicPr>
            <p:nvPr/>
          </p:nvPicPr>
          <p:blipFill>
            <a:blip r:embed="rId40" cstate="print">
              <a:biLevel thresh="25000"/>
              <a:extLst>
                <a:ext uri="{28A0092B-C50C-407E-A947-70E740481C1C}">
                  <a14:useLocalDpi xmlns:a14="http://schemas.microsoft.com/office/drawing/2010/main" val="0"/>
                </a:ext>
              </a:extLst>
            </a:blip>
            <a:stretch>
              <a:fillRect/>
            </a:stretch>
          </p:blipFill>
          <p:spPr>
            <a:xfrm>
              <a:off x="4947024" y="5271308"/>
              <a:ext cx="247169" cy="247170"/>
            </a:xfrm>
            <a:prstGeom prst="rect">
              <a:avLst/>
            </a:prstGeom>
          </p:spPr>
        </p:pic>
      </p:grpSp>
      <p:grpSp>
        <p:nvGrpSpPr>
          <p:cNvPr id="13" name="Group 12"/>
          <p:cNvGrpSpPr/>
          <p:nvPr/>
        </p:nvGrpSpPr>
        <p:grpSpPr>
          <a:xfrm>
            <a:off x="448078" y="5237087"/>
            <a:ext cx="808083" cy="356015"/>
            <a:chOff x="165906" y="5237334"/>
            <a:chExt cx="808197" cy="356066"/>
          </a:xfrm>
        </p:grpSpPr>
        <p:sp>
          <p:nvSpPr>
            <p:cNvPr id="43" name="Rectangle 42"/>
            <p:cNvSpPr/>
            <p:nvPr/>
          </p:nvSpPr>
          <p:spPr bwMode="auto">
            <a:xfrm>
              <a:off x="165906" y="5237334"/>
              <a:ext cx="808197" cy="35606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Virtual Machines</a:t>
              </a:r>
            </a:p>
          </p:txBody>
        </p:sp>
        <p:pic>
          <p:nvPicPr>
            <p:cNvPr id="235" name="Picture 234"/>
            <p:cNvPicPr>
              <a:picLocks noChangeAspect="1"/>
            </p:cNvPicPr>
            <p:nvPr/>
          </p:nvPicPr>
          <p:blipFill>
            <a:blip r:embed="rId41" cstate="print">
              <a:biLevel thresh="25000"/>
              <a:extLst>
                <a:ext uri="{28A0092B-C50C-407E-A947-70E740481C1C}">
                  <a14:useLocalDpi xmlns:a14="http://schemas.microsoft.com/office/drawing/2010/main" val="0"/>
                </a:ext>
              </a:extLst>
            </a:blip>
            <a:stretch>
              <a:fillRect/>
            </a:stretch>
          </p:blipFill>
          <p:spPr>
            <a:xfrm>
              <a:off x="186771" y="5275561"/>
              <a:ext cx="261581" cy="261582"/>
            </a:xfrm>
            <a:prstGeom prst="rect">
              <a:avLst/>
            </a:prstGeom>
            <a:ln>
              <a:noFill/>
            </a:ln>
          </p:spPr>
        </p:pic>
      </p:grpSp>
      <p:grpSp>
        <p:nvGrpSpPr>
          <p:cNvPr id="328" name="Group 327"/>
          <p:cNvGrpSpPr/>
          <p:nvPr/>
        </p:nvGrpSpPr>
        <p:grpSpPr>
          <a:xfrm>
            <a:off x="10747156" y="1671168"/>
            <a:ext cx="972025" cy="344096"/>
            <a:chOff x="11248838" y="2589753"/>
            <a:chExt cx="972163" cy="344144"/>
          </a:xfrm>
        </p:grpSpPr>
        <p:sp>
          <p:nvSpPr>
            <p:cNvPr id="236" name="TextBox 235"/>
            <p:cNvSpPr txBox="1"/>
            <p:nvPr/>
          </p:nvSpPr>
          <p:spPr>
            <a:xfrm>
              <a:off x="11561845" y="2589753"/>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AD Privileged</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Identity </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Management</a:t>
              </a:r>
            </a:p>
          </p:txBody>
        </p:sp>
        <p:pic>
          <p:nvPicPr>
            <p:cNvPr id="272" name="Picture 271"/>
            <p:cNvPicPr>
              <a:picLocks noChangeAspect="1"/>
            </p:cNvPicPr>
            <p:nvPr/>
          </p:nvPicPr>
          <p:blipFill>
            <a:blip r:embed="rId42"/>
            <a:stretch>
              <a:fillRect/>
            </a:stretch>
          </p:blipFill>
          <p:spPr>
            <a:xfrm>
              <a:off x="11248838" y="2615973"/>
              <a:ext cx="245456" cy="317924"/>
            </a:xfrm>
            <a:prstGeom prst="rect">
              <a:avLst/>
            </a:prstGeom>
          </p:spPr>
        </p:pic>
      </p:grpSp>
      <p:grpSp>
        <p:nvGrpSpPr>
          <p:cNvPr id="238" name="Group 237"/>
          <p:cNvGrpSpPr/>
          <p:nvPr/>
        </p:nvGrpSpPr>
        <p:grpSpPr>
          <a:xfrm>
            <a:off x="9494728" y="5230735"/>
            <a:ext cx="921512" cy="346377"/>
            <a:chOff x="9495191" y="5230981"/>
            <a:chExt cx="921643" cy="346426"/>
          </a:xfrm>
        </p:grpSpPr>
        <p:sp>
          <p:nvSpPr>
            <p:cNvPr id="28" name="Rectangle 27"/>
            <p:cNvSpPr/>
            <p:nvPr/>
          </p:nvSpPr>
          <p:spPr bwMode="auto">
            <a:xfrm>
              <a:off x="9495191" y="5230981"/>
              <a:ext cx="921643"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Traffic Manager</a:t>
              </a:r>
            </a:p>
          </p:txBody>
        </p:sp>
        <p:pic>
          <p:nvPicPr>
            <p:cNvPr id="89" name="Picture 88"/>
            <p:cNvPicPr>
              <a:picLocks noChangeAspect="1"/>
            </p:cNvPicPr>
            <p:nvPr/>
          </p:nvPicPr>
          <p:blipFill>
            <a:blip r:embed="rId43" cstate="print">
              <a:biLevel thresh="25000"/>
              <a:extLst>
                <a:ext uri="{28A0092B-C50C-407E-A947-70E740481C1C}">
                  <a14:useLocalDpi xmlns:a14="http://schemas.microsoft.com/office/drawing/2010/main" val="0"/>
                </a:ext>
              </a:extLst>
            </a:blip>
            <a:stretch>
              <a:fillRect/>
            </a:stretch>
          </p:blipFill>
          <p:spPr>
            <a:xfrm>
              <a:off x="9542996" y="5273467"/>
              <a:ext cx="210127" cy="210127"/>
            </a:xfrm>
            <a:prstGeom prst="rect">
              <a:avLst/>
            </a:prstGeom>
          </p:spPr>
        </p:pic>
      </p:grpSp>
      <p:grpSp>
        <p:nvGrpSpPr>
          <p:cNvPr id="241" name="Group 240"/>
          <p:cNvGrpSpPr/>
          <p:nvPr/>
        </p:nvGrpSpPr>
        <p:grpSpPr>
          <a:xfrm>
            <a:off x="11371809" y="5230735"/>
            <a:ext cx="870275" cy="346377"/>
            <a:chOff x="11372540" y="5230981"/>
            <a:chExt cx="870398" cy="346426"/>
          </a:xfrm>
        </p:grpSpPr>
        <p:sp>
          <p:nvSpPr>
            <p:cNvPr id="247" name="Rectangle 246"/>
            <p:cNvSpPr/>
            <p:nvPr/>
          </p:nvSpPr>
          <p:spPr bwMode="auto">
            <a:xfrm>
              <a:off x="11372540" y="5230981"/>
              <a:ext cx="870398"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Application Gateway</a:t>
              </a:r>
            </a:p>
          </p:txBody>
        </p:sp>
        <p:sp>
          <p:nvSpPr>
            <p:cNvPr id="327" name="Freeform 326"/>
            <p:cNvSpPr/>
            <p:nvPr/>
          </p:nvSpPr>
          <p:spPr bwMode="auto">
            <a:xfrm rot="2700000">
              <a:off x="11422699" y="5296394"/>
              <a:ext cx="188089" cy="188089"/>
            </a:xfrm>
            <a:custGeom>
              <a:avLst/>
              <a:gdLst>
                <a:gd name="connsiteX0" fmla="*/ 314803 w 613867"/>
                <a:gd name="connsiteY0" fmla="*/ 374281 h 613867"/>
                <a:gd name="connsiteX1" fmla="*/ 390557 w 613867"/>
                <a:gd name="connsiteY1" fmla="*/ 450035 h 613867"/>
                <a:gd name="connsiteX2" fmla="*/ 330696 w 613867"/>
                <a:gd name="connsiteY2" fmla="*/ 509896 h 613867"/>
                <a:gd name="connsiteX3" fmla="*/ 507842 w 613867"/>
                <a:gd name="connsiteY3" fmla="*/ 504902 h 613867"/>
                <a:gd name="connsiteX4" fmla="*/ 512837 w 613867"/>
                <a:gd name="connsiteY4" fmla="*/ 327756 h 613867"/>
                <a:gd name="connsiteX5" fmla="*/ 452975 w 613867"/>
                <a:gd name="connsiteY5" fmla="*/ 387617 h 613867"/>
                <a:gd name="connsiteX6" fmla="*/ 377221 w 613867"/>
                <a:gd name="connsiteY6" fmla="*/ 311863 h 613867"/>
                <a:gd name="connsiteX7" fmla="*/ 367619 w 613867"/>
                <a:gd name="connsiteY7" fmla="*/ 63753 h 613867"/>
                <a:gd name="connsiteX8" fmla="*/ 372612 w 613867"/>
                <a:gd name="connsiteY8" fmla="*/ 240900 h 613867"/>
                <a:gd name="connsiteX9" fmla="*/ 549761 w 613867"/>
                <a:gd name="connsiteY9" fmla="*/ 245895 h 613867"/>
                <a:gd name="connsiteX10" fmla="*/ 489898 w 613867"/>
                <a:gd name="connsiteY10" fmla="*/ 186033 h 613867"/>
                <a:gd name="connsiteX11" fmla="*/ 565652 w 613867"/>
                <a:gd name="connsiteY11" fmla="*/ 110279 h 613867"/>
                <a:gd name="connsiteX12" fmla="*/ 503234 w 613867"/>
                <a:gd name="connsiteY12" fmla="*/ 47861 h 613867"/>
                <a:gd name="connsiteX13" fmla="*/ 427480 w 613867"/>
                <a:gd name="connsiteY13" fmla="*/ 123615 h 613867"/>
                <a:gd name="connsiteX14" fmla="*/ 60550 w 613867"/>
                <a:gd name="connsiteY14" fmla="*/ 370823 h 613867"/>
                <a:gd name="connsiteX15" fmla="*/ 120411 w 613867"/>
                <a:gd name="connsiteY15" fmla="*/ 430684 h 613867"/>
                <a:gd name="connsiteX16" fmla="*/ 44657 w 613867"/>
                <a:gd name="connsiteY16" fmla="*/ 506438 h 613867"/>
                <a:gd name="connsiteX17" fmla="*/ 107075 w 613867"/>
                <a:gd name="connsiteY17" fmla="*/ 568856 h 613867"/>
                <a:gd name="connsiteX18" fmla="*/ 182829 w 613867"/>
                <a:gd name="connsiteY18" fmla="*/ 493102 h 613867"/>
                <a:gd name="connsiteX19" fmla="*/ 242691 w 613867"/>
                <a:gd name="connsiteY19" fmla="*/ 552964 h 613867"/>
                <a:gd name="connsiteX20" fmla="*/ 237696 w 613867"/>
                <a:gd name="connsiteY20" fmla="*/ 375818 h 613867"/>
                <a:gd name="connsiteX21" fmla="*/ 104519 w 613867"/>
                <a:gd name="connsiteY21" fmla="*/ 101580 h 613867"/>
                <a:gd name="connsiteX22" fmla="*/ 99524 w 613867"/>
                <a:gd name="connsiteY22" fmla="*/ 278727 h 613867"/>
                <a:gd name="connsiteX23" fmla="*/ 159386 w 613867"/>
                <a:gd name="connsiteY23" fmla="*/ 218865 h 613867"/>
                <a:gd name="connsiteX24" fmla="*/ 235140 w 613867"/>
                <a:gd name="connsiteY24" fmla="*/ 294619 h 613867"/>
                <a:gd name="connsiteX25" fmla="*/ 297558 w 613867"/>
                <a:gd name="connsiteY25" fmla="*/ 232201 h 613867"/>
                <a:gd name="connsiteX26" fmla="*/ 221804 w 613867"/>
                <a:gd name="connsiteY26" fmla="*/ 156447 h 613867"/>
                <a:gd name="connsiteX27" fmla="*/ 281665 w 613867"/>
                <a:gd name="connsiteY27" fmla="*/ 96586 h 613867"/>
                <a:gd name="connsiteX28" fmla="*/ 29967 w 613867"/>
                <a:gd name="connsiteY28" fmla="*/ 29967 h 613867"/>
                <a:gd name="connsiteX29" fmla="*/ 102313 w 613867"/>
                <a:gd name="connsiteY29" fmla="*/ 0 h 613867"/>
                <a:gd name="connsiteX30" fmla="*/ 511554 w 613867"/>
                <a:gd name="connsiteY30" fmla="*/ 0 h 613867"/>
                <a:gd name="connsiteX31" fmla="*/ 613867 w 613867"/>
                <a:gd name="connsiteY31" fmla="*/ 102313 h 613867"/>
                <a:gd name="connsiteX32" fmla="*/ 613867 w 613867"/>
                <a:gd name="connsiteY32" fmla="*/ 511554 h 613867"/>
                <a:gd name="connsiteX33" fmla="*/ 511554 w 613867"/>
                <a:gd name="connsiteY33" fmla="*/ 613867 h 613867"/>
                <a:gd name="connsiteX34" fmla="*/ 102313 w 613867"/>
                <a:gd name="connsiteY34" fmla="*/ 613867 h 613867"/>
                <a:gd name="connsiteX35" fmla="*/ 0 w 613867"/>
                <a:gd name="connsiteY35" fmla="*/ 511554 h 613867"/>
                <a:gd name="connsiteX36" fmla="*/ 0 w 613867"/>
                <a:gd name="connsiteY36" fmla="*/ 102313 h 613867"/>
                <a:gd name="connsiteX37" fmla="*/ 29967 w 613867"/>
                <a:gd name="connsiteY37" fmla="*/ 29967 h 613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13867" h="613867">
                  <a:moveTo>
                    <a:pt x="314803" y="374281"/>
                  </a:moveTo>
                  <a:lnTo>
                    <a:pt x="390557" y="450035"/>
                  </a:lnTo>
                  <a:lnTo>
                    <a:pt x="330696" y="509896"/>
                  </a:lnTo>
                  <a:lnTo>
                    <a:pt x="507842" y="504902"/>
                  </a:lnTo>
                  <a:lnTo>
                    <a:pt x="512837" y="327756"/>
                  </a:lnTo>
                  <a:lnTo>
                    <a:pt x="452975" y="387617"/>
                  </a:lnTo>
                  <a:lnTo>
                    <a:pt x="377221" y="311863"/>
                  </a:lnTo>
                  <a:close/>
                  <a:moveTo>
                    <a:pt x="367619" y="63753"/>
                  </a:moveTo>
                  <a:lnTo>
                    <a:pt x="372612" y="240900"/>
                  </a:lnTo>
                  <a:lnTo>
                    <a:pt x="549761" y="245895"/>
                  </a:lnTo>
                  <a:lnTo>
                    <a:pt x="489898" y="186033"/>
                  </a:lnTo>
                  <a:lnTo>
                    <a:pt x="565652" y="110279"/>
                  </a:lnTo>
                  <a:lnTo>
                    <a:pt x="503234" y="47861"/>
                  </a:lnTo>
                  <a:lnTo>
                    <a:pt x="427480" y="123615"/>
                  </a:lnTo>
                  <a:close/>
                  <a:moveTo>
                    <a:pt x="60550" y="370823"/>
                  </a:moveTo>
                  <a:lnTo>
                    <a:pt x="120411" y="430684"/>
                  </a:lnTo>
                  <a:lnTo>
                    <a:pt x="44657" y="506438"/>
                  </a:lnTo>
                  <a:lnTo>
                    <a:pt x="107075" y="568856"/>
                  </a:lnTo>
                  <a:lnTo>
                    <a:pt x="182829" y="493102"/>
                  </a:lnTo>
                  <a:lnTo>
                    <a:pt x="242691" y="552964"/>
                  </a:lnTo>
                  <a:lnTo>
                    <a:pt x="237696" y="375818"/>
                  </a:lnTo>
                  <a:close/>
                  <a:moveTo>
                    <a:pt x="104519" y="101580"/>
                  </a:moveTo>
                  <a:lnTo>
                    <a:pt x="99524" y="278727"/>
                  </a:lnTo>
                  <a:lnTo>
                    <a:pt x="159386" y="218865"/>
                  </a:lnTo>
                  <a:lnTo>
                    <a:pt x="235140" y="294619"/>
                  </a:lnTo>
                  <a:lnTo>
                    <a:pt x="297558" y="232201"/>
                  </a:lnTo>
                  <a:lnTo>
                    <a:pt x="221804" y="156447"/>
                  </a:lnTo>
                  <a:lnTo>
                    <a:pt x="281665" y="96586"/>
                  </a:lnTo>
                  <a:close/>
                  <a:moveTo>
                    <a:pt x="29967" y="29967"/>
                  </a:moveTo>
                  <a:cubicBezTo>
                    <a:pt x="48482" y="11452"/>
                    <a:pt x="74060" y="0"/>
                    <a:pt x="102313" y="0"/>
                  </a:cubicBezTo>
                  <a:lnTo>
                    <a:pt x="511554" y="0"/>
                  </a:lnTo>
                  <a:cubicBezTo>
                    <a:pt x="568060" y="0"/>
                    <a:pt x="613867" y="45807"/>
                    <a:pt x="613867" y="102313"/>
                  </a:cubicBezTo>
                  <a:lnTo>
                    <a:pt x="613867" y="511554"/>
                  </a:lnTo>
                  <a:cubicBezTo>
                    <a:pt x="613867" y="568060"/>
                    <a:pt x="568060" y="613867"/>
                    <a:pt x="511554" y="613867"/>
                  </a:cubicBezTo>
                  <a:lnTo>
                    <a:pt x="102313" y="613867"/>
                  </a:lnTo>
                  <a:cubicBezTo>
                    <a:pt x="45807" y="613867"/>
                    <a:pt x="0" y="568060"/>
                    <a:pt x="0" y="511554"/>
                  </a:cubicBezTo>
                  <a:lnTo>
                    <a:pt x="0" y="102313"/>
                  </a:lnTo>
                  <a:cubicBezTo>
                    <a:pt x="0" y="74060"/>
                    <a:pt x="11452" y="48482"/>
                    <a:pt x="29967" y="29967"/>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grpSp>
        <p:nvGrpSpPr>
          <p:cNvPr id="339" name="Group 338"/>
          <p:cNvGrpSpPr/>
          <p:nvPr/>
        </p:nvGrpSpPr>
        <p:grpSpPr>
          <a:xfrm>
            <a:off x="10686196" y="2764826"/>
            <a:ext cx="1000775" cy="313925"/>
            <a:chOff x="11187869" y="3126800"/>
            <a:chExt cx="1000917" cy="313970"/>
          </a:xfrm>
        </p:grpSpPr>
        <p:sp>
          <p:nvSpPr>
            <p:cNvPr id="329" name="TextBox 328"/>
            <p:cNvSpPr txBox="1"/>
            <p:nvPr/>
          </p:nvSpPr>
          <p:spPr>
            <a:xfrm>
              <a:off x="11529630" y="3139664"/>
              <a:ext cx="659156" cy="301106"/>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Operational</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Insights</a:t>
              </a:r>
            </a:p>
          </p:txBody>
        </p:sp>
        <p:pic>
          <p:nvPicPr>
            <p:cNvPr id="330" name="Picture 329" descr="Operational Insights.png"/>
            <p:cNvPicPr>
              <a:picLocks noChangeAspect="1"/>
            </p:cNvPicPr>
            <p:nvPr/>
          </p:nvPicPr>
          <p:blipFill>
            <a:blip r:embed="rId44" cstate="print">
              <a:biLevel thresh="25000"/>
              <a:extLst>
                <a:ext uri="{28A0092B-C50C-407E-A947-70E740481C1C}">
                  <a14:useLocalDpi xmlns:a14="http://schemas.microsoft.com/office/drawing/2010/main" val="0"/>
                </a:ext>
              </a:extLst>
            </a:blip>
            <a:stretch>
              <a:fillRect/>
            </a:stretch>
          </p:blipFill>
          <p:spPr>
            <a:xfrm>
              <a:off x="11187869" y="3126800"/>
              <a:ext cx="280231" cy="280232"/>
            </a:xfrm>
            <a:prstGeom prst="rect">
              <a:avLst/>
            </a:prstGeom>
          </p:spPr>
        </p:pic>
      </p:grpSp>
      <p:grpSp>
        <p:nvGrpSpPr>
          <p:cNvPr id="136" name="Group 135"/>
          <p:cNvGrpSpPr/>
          <p:nvPr/>
        </p:nvGrpSpPr>
        <p:grpSpPr>
          <a:xfrm>
            <a:off x="2000797" y="532778"/>
            <a:ext cx="2107860" cy="1432784"/>
            <a:chOff x="2885080" y="478780"/>
            <a:chExt cx="2108159" cy="1432988"/>
          </a:xfrm>
        </p:grpSpPr>
        <p:sp>
          <p:nvSpPr>
            <p:cNvPr id="35" name="Rectangle 34"/>
            <p:cNvSpPr/>
            <p:nvPr/>
          </p:nvSpPr>
          <p:spPr bwMode="auto">
            <a:xfrm>
              <a:off x="2885080" y="478780"/>
              <a:ext cx="2108159" cy="1432988"/>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Compute</a:t>
              </a:r>
            </a:p>
          </p:txBody>
        </p:sp>
        <p:grpSp>
          <p:nvGrpSpPr>
            <p:cNvPr id="344" name="Group 343"/>
            <p:cNvGrpSpPr/>
            <p:nvPr/>
          </p:nvGrpSpPr>
          <p:grpSpPr>
            <a:xfrm>
              <a:off x="3091322" y="836529"/>
              <a:ext cx="1001364" cy="338014"/>
              <a:chOff x="3533110" y="1905041"/>
              <a:chExt cx="1001364" cy="338014"/>
            </a:xfrm>
          </p:grpSpPr>
          <p:sp>
            <p:nvSpPr>
              <p:cNvPr id="145" name="TextBox 144"/>
              <p:cNvSpPr txBox="1"/>
              <p:nvPr/>
            </p:nvSpPr>
            <p:spPr>
              <a:xfrm>
                <a:off x="3875318" y="1941949"/>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Cloud</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Services</a:t>
                </a:r>
              </a:p>
            </p:txBody>
          </p:sp>
          <p:pic>
            <p:nvPicPr>
              <p:cNvPr id="146" name="Picture 145"/>
              <p:cNvPicPr>
                <a:picLocks noChangeAspect="1"/>
              </p:cNvPicPr>
              <p:nvPr/>
            </p:nvPicPr>
            <p:blipFill>
              <a:blip r:embed="rId45" cstate="print">
                <a:biLevel thresh="25000"/>
                <a:extLst>
                  <a:ext uri="{28A0092B-C50C-407E-A947-70E740481C1C}">
                    <a14:useLocalDpi xmlns:a14="http://schemas.microsoft.com/office/drawing/2010/main" val="0"/>
                  </a:ext>
                </a:extLst>
              </a:blip>
              <a:stretch>
                <a:fillRect/>
              </a:stretch>
            </p:blipFill>
            <p:spPr>
              <a:xfrm>
                <a:off x="3533110" y="1905041"/>
                <a:ext cx="289802" cy="289802"/>
              </a:xfrm>
              <a:prstGeom prst="rect">
                <a:avLst/>
              </a:prstGeom>
            </p:spPr>
          </p:pic>
        </p:grpSp>
        <p:grpSp>
          <p:nvGrpSpPr>
            <p:cNvPr id="345" name="Group 344"/>
            <p:cNvGrpSpPr/>
            <p:nvPr/>
          </p:nvGrpSpPr>
          <p:grpSpPr>
            <a:xfrm>
              <a:off x="3120702" y="1434286"/>
              <a:ext cx="1007741" cy="337341"/>
              <a:chOff x="3562490" y="2410331"/>
              <a:chExt cx="1007741" cy="337341"/>
            </a:xfrm>
          </p:grpSpPr>
          <p:sp>
            <p:nvSpPr>
              <p:cNvPr id="147" name="TextBox 146"/>
              <p:cNvSpPr txBox="1"/>
              <p:nvPr/>
            </p:nvSpPr>
            <p:spPr>
              <a:xfrm>
                <a:off x="3911075" y="2446566"/>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Batch</a:t>
                </a:r>
              </a:p>
            </p:txBody>
          </p:sp>
          <p:pic>
            <p:nvPicPr>
              <p:cNvPr id="148" name="Picture 147"/>
              <p:cNvPicPr>
                <a:picLocks noChangeAspect="1"/>
              </p:cNvPicPr>
              <p:nvPr/>
            </p:nvPicPr>
            <p:blipFill>
              <a:blip r:embed="rId46" cstate="print">
                <a:biLevel thresh="25000"/>
                <a:extLst>
                  <a:ext uri="{28A0092B-C50C-407E-A947-70E740481C1C}">
                    <a14:useLocalDpi xmlns:a14="http://schemas.microsoft.com/office/drawing/2010/main" val="0"/>
                  </a:ext>
                </a:extLst>
              </a:blip>
              <a:stretch>
                <a:fillRect/>
              </a:stretch>
            </p:blipFill>
            <p:spPr>
              <a:xfrm>
                <a:off x="3562490" y="2410331"/>
                <a:ext cx="303536" cy="303536"/>
              </a:xfrm>
              <a:prstGeom prst="rect">
                <a:avLst/>
              </a:prstGeom>
            </p:spPr>
          </p:pic>
        </p:grpSp>
        <p:grpSp>
          <p:nvGrpSpPr>
            <p:cNvPr id="346" name="Group 345"/>
            <p:cNvGrpSpPr/>
            <p:nvPr/>
          </p:nvGrpSpPr>
          <p:grpSpPr>
            <a:xfrm>
              <a:off x="3968400" y="1441331"/>
              <a:ext cx="1000660" cy="336792"/>
              <a:chOff x="4132786" y="2407102"/>
              <a:chExt cx="1000660" cy="336792"/>
            </a:xfrm>
          </p:grpSpPr>
          <p:sp>
            <p:nvSpPr>
              <p:cNvPr id="149" name="TextBox 148"/>
              <p:cNvSpPr txBox="1"/>
              <p:nvPr/>
            </p:nvSpPr>
            <p:spPr>
              <a:xfrm>
                <a:off x="4474290" y="2442788"/>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Remote App</a:t>
                </a:r>
              </a:p>
            </p:txBody>
          </p:sp>
          <p:pic>
            <p:nvPicPr>
              <p:cNvPr id="150" name="Picture 149"/>
              <p:cNvPicPr>
                <a:picLocks noChangeAspect="1"/>
              </p:cNvPicPr>
              <p:nvPr/>
            </p:nvPicPr>
            <p:blipFill>
              <a:blip r:embed="rId47" cstate="print">
                <a:biLevel thresh="25000"/>
                <a:extLst>
                  <a:ext uri="{28A0092B-C50C-407E-A947-70E740481C1C}">
                    <a14:useLocalDpi xmlns:a14="http://schemas.microsoft.com/office/drawing/2010/main" val="0"/>
                  </a:ext>
                </a:extLst>
              </a:blip>
              <a:stretch>
                <a:fillRect/>
              </a:stretch>
            </p:blipFill>
            <p:spPr>
              <a:xfrm>
                <a:off x="4132786" y="2407102"/>
                <a:ext cx="291655" cy="291656"/>
              </a:xfrm>
              <a:prstGeom prst="rect">
                <a:avLst/>
              </a:prstGeom>
            </p:spPr>
          </p:pic>
        </p:grpSp>
        <p:sp>
          <p:nvSpPr>
            <p:cNvPr id="349" name="TextBox 348"/>
            <p:cNvSpPr txBox="1"/>
            <p:nvPr/>
          </p:nvSpPr>
          <p:spPr>
            <a:xfrm>
              <a:off x="4306833" y="873437"/>
              <a:ext cx="659156" cy="301106"/>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Service</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Fabric</a:t>
              </a:r>
            </a:p>
          </p:txBody>
        </p:sp>
        <p:sp>
          <p:nvSpPr>
            <p:cNvPr id="360" name="Freeform 359"/>
            <p:cNvSpPr/>
            <p:nvPr/>
          </p:nvSpPr>
          <p:spPr bwMode="auto">
            <a:xfrm>
              <a:off x="3964782" y="857249"/>
              <a:ext cx="282441" cy="271463"/>
            </a:xfrm>
            <a:custGeom>
              <a:avLst/>
              <a:gdLst>
                <a:gd name="connsiteX0" fmla="*/ 284961 w 673895"/>
                <a:gd name="connsiteY0" fmla="*/ 158165 h 647702"/>
                <a:gd name="connsiteX1" fmla="*/ 170786 w 673895"/>
                <a:gd name="connsiteY1" fmla="*/ 242195 h 647702"/>
                <a:gd name="connsiteX2" fmla="*/ 176214 w 673895"/>
                <a:gd name="connsiteY2" fmla="*/ 269082 h 647702"/>
                <a:gd name="connsiteX3" fmla="*/ 150408 w 673895"/>
                <a:gd name="connsiteY3" fmla="*/ 331383 h 647702"/>
                <a:gd name="connsiteX4" fmla="*/ 146443 w 673895"/>
                <a:gd name="connsiteY4" fmla="*/ 334057 h 647702"/>
                <a:gd name="connsiteX5" fmla="*/ 192422 w 673895"/>
                <a:gd name="connsiteY5" fmla="*/ 472837 h 647702"/>
                <a:gd name="connsiteX6" fmla="*/ 220034 w 673895"/>
                <a:gd name="connsiteY6" fmla="*/ 478412 h 647702"/>
                <a:gd name="connsiteX7" fmla="*/ 248039 w 673895"/>
                <a:gd name="connsiteY7" fmla="*/ 497294 h 647702"/>
                <a:gd name="connsiteX8" fmla="*/ 265572 w 673895"/>
                <a:gd name="connsiteY8" fmla="*/ 523298 h 647702"/>
                <a:gd name="connsiteX9" fmla="*/ 408956 w 673895"/>
                <a:gd name="connsiteY9" fmla="*/ 523298 h 647702"/>
                <a:gd name="connsiteX10" fmla="*/ 417479 w 673895"/>
                <a:gd name="connsiteY10" fmla="*/ 505571 h 647702"/>
                <a:gd name="connsiteX11" fmla="*/ 456243 w 673895"/>
                <a:gd name="connsiteY11" fmla="*/ 473649 h 647702"/>
                <a:gd name="connsiteX12" fmla="*/ 488887 w 673895"/>
                <a:gd name="connsiteY12" fmla="*/ 467058 h 647702"/>
                <a:gd name="connsiteX13" fmla="*/ 531395 w 673895"/>
                <a:gd name="connsiteY13" fmla="*/ 334333 h 647702"/>
                <a:gd name="connsiteX14" fmla="*/ 523487 w 673895"/>
                <a:gd name="connsiteY14" fmla="*/ 329002 h 647702"/>
                <a:gd name="connsiteX15" fmla="*/ 497681 w 673895"/>
                <a:gd name="connsiteY15" fmla="*/ 266701 h 647702"/>
                <a:gd name="connsiteX16" fmla="*/ 501673 w 673895"/>
                <a:gd name="connsiteY16" fmla="*/ 246929 h 647702"/>
                <a:gd name="connsiteX17" fmla="*/ 384346 w 673895"/>
                <a:gd name="connsiteY17" fmla="*/ 159653 h 647702"/>
                <a:gd name="connsiteX18" fmla="*/ 370052 w 673895"/>
                <a:gd name="connsiteY18" fmla="*/ 169290 h 647702"/>
                <a:gd name="connsiteX19" fmla="*/ 335757 w 673895"/>
                <a:gd name="connsiteY19" fmla="*/ 176214 h 647702"/>
                <a:gd name="connsiteX20" fmla="*/ 301462 w 673895"/>
                <a:gd name="connsiteY20" fmla="*/ 169290 h 647702"/>
                <a:gd name="connsiteX21" fmla="*/ 335757 w 673895"/>
                <a:gd name="connsiteY21" fmla="*/ 0 h 647702"/>
                <a:gd name="connsiteX22" fmla="*/ 423864 w 673895"/>
                <a:gd name="connsiteY22" fmla="*/ 88107 h 647702"/>
                <a:gd name="connsiteX23" fmla="*/ 420253 w 673895"/>
                <a:gd name="connsiteY23" fmla="*/ 105993 h 647702"/>
                <a:gd name="connsiteX24" fmla="*/ 538728 w 673895"/>
                <a:gd name="connsiteY24" fmla="*/ 194124 h 647702"/>
                <a:gd name="connsiteX25" fmla="*/ 551493 w 673895"/>
                <a:gd name="connsiteY25" fmla="*/ 185518 h 647702"/>
                <a:gd name="connsiteX26" fmla="*/ 585788 w 673895"/>
                <a:gd name="connsiteY26" fmla="*/ 178594 h 647702"/>
                <a:gd name="connsiteX27" fmla="*/ 673895 w 673895"/>
                <a:gd name="connsiteY27" fmla="*/ 266701 h 647702"/>
                <a:gd name="connsiteX28" fmla="*/ 620083 w 673895"/>
                <a:gd name="connsiteY28" fmla="*/ 347884 h 647702"/>
                <a:gd name="connsiteX29" fmla="*/ 593016 w 673895"/>
                <a:gd name="connsiteY29" fmla="*/ 353349 h 647702"/>
                <a:gd name="connsiteX30" fmla="*/ 549222 w 673895"/>
                <a:gd name="connsiteY30" fmla="*/ 490092 h 647702"/>
                <a:gd name="connsiteX31" fmla="*/ 552839 w 673895"/>
                <a:gd name="connsiteY31" fmla="*/ 492531 h 647702"/>
                <a:gd name="connsiteX32" fmla="*/ 578645 w 673895"/>
                <a:gd name="connsiteY32" fmla="*/ 554832 h 647702"/>
                <a:gd name="connsiteX33" fmla="*/ 490538 w 673895"/>
                <a:gd name="connsiteY33" fmla="*/ 642939 h 647702"/>
                <a:gd name="connsiteX34" fmla="*/ 409355 w 673895"/>
                <a:gd name="connsiteY34" fmla="*/ 589127 h 647702"/>
                <a:gd name="connsiteX35" fmla="*/ 409084 w 673895"/>
                <a:gd name="connsiteY35" fmla="*/ 587783 h 647702"/>
                <a:gd name="connsiteX36" fmla="*/ 268154 w 673895"/>
                <a:gd name="connsiteY36" fmla="*/ 587783 h 647702"/>
                <a:gd name="connsiteX37" fmla="*/ 266921 w 673895"/>
                <a:gd name="connsiteY37" fmla="*/ 593890 h 647702"/>
                <a:gd name="connsiteX38" fmla="*/ 185738 w 673895"/>
                <a:gd name="connsiteY38" fmla="*/ 647702 h 647702"/>
                <a:gd name="connsiteX39" fmla="*/ 97631 w 673895"/>
                <a:gd name="connsiteY39" fmla="*/ 559595 h 647702"/>
                <a:gd name="connsiteX40" fmla="*/ 123437 w 673895"/>
                <a:gd name="connsiteY40" fmla="*/ 497294 h 647702"/>
                <a:gd name="connsiteX41" fmla="*/ 130921 w 673895"/>
                <a:gd name="connsiteY41" fmla="*/ 492248 h 647702"/>
                <a:gd name="connsiteX42" fmla="*/ 86036 w 673895"/>
                <a:gd name="connsiteY42" fmla="*/ 356771 h 647702"/>
                <a:gd name="connsiteX43" fmla="*/ 53812 w 673895"/>
                <a:gd name="connsiteY43" fmla="*/ 350265 h 647702"/>
                <a:gd name="connsiteX44" fmla="*/ 0 w 673895"/>
                <a:gd name="connsiteY44" fmla="*/ 269082 h 647702"/>
                <a:gd name="connsiteX45" fmla="*/ 88107 w 673895"/>
                <a:gd name="connsiteY45" fmla="*/ 180975 h 647702"/>
                <a:gd name="connsiteX46" fmla="*/ 122402 w 673895"/>
                <a:gd name="connsiteY46" fmla="*/ 187899 h 647702"/>
                <a:gd name="connsiteX47" fmla="*/ 129378 w 673895"/>
                <a:gd name="connsiteY47" fmla="*/ 192602 h 647702"/>
                <a:gd name="connsiteX48" fmla="*/ 250718 w 673895"/>
                <a:gd name="connsiteY48" fmla="*/ 103300 h 647702"/>
                <a:gd name="connsiteX49" fmla="*/ 247650 w 673895"/>
                <a:gd name="connsiteY49" fmla="*/ 88107 h 647702"/>
                <a:gd name="connsiteX50" fmla="*/ 335757 w 673895"/>
                <a:gd name="connsiteY50" fmla="*/ 0 h 64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73895" h="647702">
                  <a:moveTo>
                    <a:pt x="284961" y="158165"/>
                  </a:moveTo>
                  <a:lnTo>
                    <a:pt x="170786" y="242195"/>
                  </a:lnTo>
                  <a:lnTo>
                    <a:pt x="176214" y="269082"/>
                  </a:lnTo>
                  <a:cubicBezTo>
                    <a:pt x="176214" y="293412"/>
                    <a:pt x="166353" y="315439"/>
                    <a:pt x="150408" y="331383"/>
                  </a:cubicBezTo>
                  <a:lnTo>
                    <a:pt x="146443" y="334057"/>
                  </a:lnTo>
                  <a:lnTo>
                    <a:pt x="192422" y="472837"/>
                  </a:lnTo>
                  <a:lnTo>
                    <a:pt x="220034" y="478412"/>
                  </a:lnTo>
                  <a:cubicBezTo>
                    <a:pt x="230575" y="482870"/>
                    <a:pt x="240067" y="489322"/>
                    <a:pt x="248039" y="497294"/>
                  </a:cubicBezTo>
                  <a:lnTo>
                    <a:pt x="265572" y="523298"/>
                  </a:lnTo>
                  <a:lnTo>
                    <a:pt x="408956" y="523298"/>
                  </a:lnTo>
                  <a:lnTo>
                    <a:pt x="417479" y="505571"/>
                  </a:lnTo>
                  <a:cubicBezTo>
                    <a:pt x="426979" y="491509"/>
                    <a:pt x="440432" y="480337"/>
                    <a:pt x="456243" y="473649"/>
                  </a:cubicBezTo>
                  <a:lnTo>
                    <a:pt x="488887" y="467058"/>
                  </a:lnTo>
                  <a:lnTo>
                    <a:pt x="531395" y="334333"/>
                  </a:lnTo>
                  <a:lnTo>
                    <a:pt x="523487" y="329002"/>
                  </a:lnTo>
                  <a:cubicBezTo>
                    <a:pt x="507543" y="313058"/>
                    <a:pt x="497681" y="291031"/>
                    <a:pt x="497681" y="266701"/>
                  </a:cubicBezTo>
                  <a:lnTo>
                    <a:pt x="501673" y="246929"/>
                  </a:lnTo>
                  <a:lnTo>
                    <a:pt x="384346" y="159653"/>
                  </a:lnTo>
                  <a:lnTo>
                    <a:pt x="370052" y="169290"/>
                  </a:lnTo>
                  <a:cubicBezTo>
                    <a:pt x="359511" y="173749"/>
                    <a:pt x="347922" y="176214"/>
                    <a:pt x="335757" y="176214"/>
                  </a:cubicBezTo>
                  <a:cubicBezTo>
                    <a:pt x="323592" y="176214"/>
                    <a:pt x="312003" y="173749"/>
                    <a:pt x="301462" y="169290"/>
                  </a:cubicBezTo>
                  <a:close/>
                  <a:moveTo>
                    <a:pt x="335757" y="0"/>
                  </a:moveTo>
                  <a:cubicBezTo>
                    <a:pt x="384417" y="0"/>
                    <a:pt x="423864" y="39447"/>
                    <a:pt x="423864" y="88107"/>
                  </a:cubicBezTo>
                  <a:lnTo>
                    <a:pt x="420253" y="105993"/>
                  </a:lnTo>
                  <a:lnTo>
                    <a:pt x="538728" y="194124"/>
                  </a:lnTo>
                  <a:lnTo>
                    <a:pt x="551493" y="185518"/>
                  </a:lnTo>
                  <a:cubicBezTo>
                    <a:pt x="562034" y="181059"/>
                    <a:pt x="573623" y="178594"/>
                    <a:pt x="585788" y="178594"/>
                  </a:cubicBezTo>
                  <a:cubicBezTo>
                    <a:pt x="634448" y="178594"/>
                    <a:pt x="673895" y="218041"/>
                    <a:pt x="673895" y="266701"/>
                  </a:cubicBezTo>
                  <a:cubicBezTo>
                    <a:pt x="673895" y="303196"/>
                    <a:pt x="651706" y="334509"/>
                    <a:pt x="620083" y="347884"/>
                  </a:cubicBezTo>
                  <a:lnTo>
                    <a:pt x="593016" y="353349"/>
                  </a:lnTo>
                  <a:lnTo>
                    <a:pt x="549222" y="490092"/>
                  </a:lnTo>
                  <a:lnTo>
                    <a:pt x="552839" y="492531"/>
                  </a:lnTo>
                  <a:cubicBezTo>
                    <a:pt x="568783" y="508475"/>
                    <a:pt x="578645" y="530502"/>
                    <a:pt x="578645" y="554832"/>
                  </a:cubicBezTo>
                  <a:cubicBezTo>
                    <a:pt x="578645" y="603492"/>
                    <a:pt x="539198" y="642939"/>
                    <a:pt x="490538" y="642939"/>
                  </a:cubicBezTo>
                  <a:cubicBezTo>
                    <a:pt x="454043" y="642939"/>
                    <a:pt x="422731" y="620750"/>
                    <a:pt x="409355" y="589127"/>
                  </a:cubicBezTo>
                  <a:lnTo>
                    <a:pt x="409084" y="587783"/>
                  </a:lnTo>
                  <a:lnTo>
                    <a:pt x="268154" y="587783"/>
                  </a:lnTo>
                  <a:lnTo>
                    <a:pt x="266921" y="593890"/>
                  </a:lnTo>
                  <a:cubicBezTo>
                    <a:pt x="253546" y="625513"/>
                    <a:pt x="222233" y="647702"/>
                    <a:pt x="185738" y="647702"/>
                  </a:cubicBezTo>
                  <a:cubicBezTo>
                    <a:pt x="137078" y="647702"/>
                    <a:pt x="97631" y="608255"/>
                    <a:pt x="97631" y="559595"/>
                  </a:cubicBezTo>
                  <a:cubicBezTo>
                    <a:pt x="97631" y="535265"/>
                    <a:pt x="107493" y="513238"/>
                    <a:pt x="123437" y="497294"/>
                  </a:cubicBezTo>
                  <a:lnTo>
                    <a:pt x="130921" y="492248"/>
                  </a:lnTo>
                  <a:lnTo>
                    <a:pt x="86036" y="356771"/>
                  </a:lnTo>
                  <a:lnTo>
                    <a:pt x="53812" y="350265"/>
                  </a:lnTo>
                  <a:cubicBezTo>
                    <a:pt x="22189" y="336890"/>
                    <a:pt x="0" y="305577"/>
                    <a:pt x="0" y="269082"/>
                  </a:cubicBezTo>
                  <a:cubicBezTo>
                    <a:pt x="0" y="220422"/>
                    <a:pt x="39447" y="180975"/>
                    <a:pt x="88107" y="180975"/>
                  </a:cubicBezTo>
                  <a:cubicBezTo>
                    <a:pt x="100272" y="180975"/>
                    <a:pt x="111861" y="183440"/>
                    <a:pt x="122402" y="187899"/>
                  </a:cubicBezTo>
                  <a:lnTo>
                    <a:pt x="129378" y="192602"/>
                  </a:lnTo>
                  <a:lnTo>
                    <a:pt x="250718" y="103300"/>
                  </a:lnTo>
                  <a:lnTo>
                    <a:pt x="247650" y="88107"/>
                  </a:lnTo>
                  <a:cubicBezTo>
                    <a:pt x="247650" y="39447"/>
                    <a:pt x="287097" y="0"/>
                    <a:pt x="335757" y="0"/>
                  </a:cubicBezTo>
                  <a:close/>
                </a:path>
              </a:pathLst>
            </a:custGeom>
            <a:solidFill>
              <a:schemeClr val="bg1"/>
            </a:solidFill>
            <a:ln>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grpSp>
        <p:nvGrpSpPr>
          <p:cNvPr id="375" name="Group 374"/>
          <p:cNvGrpSpPr/>
          <p:nvPr/>
        </p:nvGrpSpPr>
        <p:grpSpPr>
          <a:xfrm>
            <a:off x="8120543" y="532778"/>
            <a:ext cx="2246878" cy="1432784"/>
            <a:chOff x="8271660" y="469727"/>
            <a:chExt cx="2247197" cy="1432988"/>
          </a:xfrm>
        </p:grpSpPr>
        <p:sp>
          <p:nvSpPr>
            <p:cNvPr id="42" name="Rectangle 41"/>
            <p:cNvSpPr/>
            <p:nvPr/>
          </p:nvSpPr>
          <p:spPr bwMode="auto">
            <a:xfrm>
              <a:off x="8271660" y="469727"/>
              <a:ext cx="2214030" cy="1432988"/>
            </a:xfrm>
            <a:prstGeom prst="rect">
              <a:avLst/>
            </a:prstGeom>
            <a:solidFill>
              <a:schemeClr val="accent1"/>
            </a:solidFill>
            <a:ln w="6350" cap="flat" cmpd="sng" algn="ctr">
              <a:noFill/>
              <a:prstDash val="solid"/>
              <a:miter lim="800000"/>
              <a:headEnd type="none" w="med" len="med"/>
              <a:tailEnd type="none" w="med" len="med"/>
            </a:ln>
            <a:effectLst/>
          </p:spPr>
          <p:txBody>
            <a:bodyPr rot="0" spcFirstLastPara="0" vertOverflow="overflow" horzOverflow="overflow" vert="horz" wrap="square" lIns="179260" tIns="143408" rIns="179260" bIns="143408" numCol="1" spcCol="0" rtlCol="0" fromWordArt="0" anchor="t" anchorCtr="0" forceAA="0" compatLnSpc="1">
              <a:prstTxWarp prst="textNoShape">
                <a:avLst/>
              </a:prstTxWarp>
              <a:noAutofit/>
            </a:bodyPr>
            <a:lstStyle/>
            <a:p>
              <a:pPr algn="ctr" defTabSz="913752" fontAlgn="base">
                <a:lnSpc>
                  <a:spcPct val="90000"/>
                </a:lnSpc>
              </a:pPr>
              <a:r>
                <a:rPr lang="en-US" sz="1199" b="1" kern="0" dirty="0">
                  <a:gradFill>
                    <a:gsLst>
                      <a:gs pos="0">
                        <a:srgbClr val="FFFFFF"/>
                      </a:gs>
                      <a:gs pos="100000">
                        <a:srgbClr val="FFFFFF"/>
                      </a:gs>
                    </a:gsLst>
                    <a:lin ang="5400000" scaled="0"/>
                  </a:gradFill>
                  <a:ea typeface="Segoe UI" pitchFamily="34" charset="0"/>
                  <a:cs typeface="Segoe UI" pitchFamily="34" charset="0"/>
                </a:rPr>
                <a:t>Developer Services</a:t>
              </a:r>
            </a:p>
          </p:txBody>
        </p:sp>
        <p:grpSp>
          <p:nvGrpSpPr>
            <p:cNvPr id="144" name="Group 143"/>
            <p:cNvGrpSpPr/>
            <p:nvPr/>
          </p:nvGrpSpPr>
          <p:grpSpPr>
            <a:xfrm>
              <a:off x="8403450" y="918721"/>
              <a:ext cx="1016238" cy="309095"/>
              <a:chOff x="9025071" y="1995491"/>
              <a:chExt cx="1016238" cy="309095"/>
            </a:xfrm>
          </p:grpSpPr>
          <p:sp>
            <p:nvSpPr>
              <p:cNvPr id="167" name="TextBox 166"/>
              <p:cNvSpPr txBox="1"/>
              <p:nvPr/>
            </p:nvSpPr>
            <p:spPr>
              <a:xfrm>
                <a:off x="9371926" y="2054561"/>
                <a:ext cx="669383" cy="250025"/>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Visual Studio</a:t>
                </a:r>
              </a:p>
            </p:txBody>
          </p:sp>
          <p:pic>
            <p:nvPicPr>
              <p:cNvPr id="168" name="Picture 167" descr="Visual Studio Online.png"/>
              <p:cNvPicPr>
                <a:picLocks noChangeAspect="1"/>
              </p:cNvPicPr>
              <p:nvPr/>
            </p:nvPicPr>
            <p:blipFill>
              <a:blip r:embed="rId48" cstate="print">
                <a:biLevel thresh="25000"/>
                <a:extLst>
                  <a:ext uri="{28A0092B-C50C-407E-A947-70E740481C1C}">
                    <a14:useLocalDpi xmlns:a14="http://schemas.microsoft.com/office/drawing/2010/main" val="0"/>
                  </a:ext>
                </a:extLst>
              </a:blip>
              <a:stretch>
                <a:fillRect/>
              </a:stretch>
            </p:blipFill>
            <p:spPr>
              <a:xfrm>
                <a:off x="9025071" y="1995491"/>
                <a:ext cx="290489" cy="290489"/>
              </a:xfrm>
              <a:prstGeom prst="rect">
                <a:avLst/>
              </a:prstGeom>
            </p:spPr>
          </p:pic>
        </p:grpSp>
        <p:grpSp>
          <p:nvGrpSpPr>
            <p:cNvPr id="363" name="Group 362"/>
            <p:cNvGrpSpPr/>
            <p:nvPr/>
          </p:nvGrpSpPr>
          <p:grpSpPr>
            <a:xfrm>
              <a:off x="9485139" y="1461008"/>
              <a:ext cx="1033718" cy="308062"/>
              <a:chOff x="10156761" y="2537778"/>
              <a:chExt cx="1033718" cy="308062"/>
            </a:xfrm>
          </p:grpSpPr>
          <p:sp>
            <p:nvSpPr>
              <p:cNvPr id="169" name="TextBox 168"/>
              <p:cNvSpPr txBox="1"/>
              <p:nvPr/>
            </p:nvSpPr>
            <p:spPr>
              <a:xfrm>
                <a:off x="10531323" y="2544735"/>
                <a:ext cx="659156" cy="301105"/>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Application</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Insights</a:t>
                </a:r>
              </a:p>
            </p:txBody>
          </p:sp>
          <p:pic>
            <p:nvPicPr>
              <p:cNvPr id="170" name="Picture 169" descr="Application Insights.png"/>
              <p:cNvPicPr>
                <a:picLocks noChangeAspect="1"/>
              </p:cNvPicPr>
              <p:nvPr/>
            </p:nvPicPr>
            <p:blipFill>
              <a:blip r:embed="rId49" cstate="print">
                <a:biLevel thresh="25000"/>
                <a:extLst>
                  <a:ext uri="{28A0092B-C50C-407E-A947-70E740481C1C}">
                    <a14:useLocalDpi xmlns:a14="http://schemas.microsoft.com/office/drawing/2010/main" val="0"/>
                  </a:ext>
                </a:extLst>
              </a:blip>
              <a:stretch>
                <a:fillRect/>
              </a:stretch>
            </p:blipFill>
            <p:spPr>
              <a:xfrm>
                <a:off x="10156761" y="2537778"/>
                <a:ext cx="292274" cy="292274"/>
              </a:xfrm>
              <a:prstGeom prst="rect">
                <a:avLst/>
              </a:prstGeom>
            </p:spPr>
          </p:pic>
        </p:grpSp>
        <p:grpSp>
          <p:nvGrpSpPr>
            <p:cNvPr id="361" name="Group 360"/>
            <p:cNvGrpSpPr/>
            <p:nvPr/>
          </p:nvGrpSpPr>
          <p:grpSpPr>
            <a:xfrm>
              <a:off x="9501495" y="902862"/>
              <a:ext cx="896892" cy="317811"/>
              <a:chOff x="10173117" y="1979632"/>
              <a:chExt cx="896892" cy="317811"/>
            </a:xfrm>
          </p:grpSpPr>
          <p:pic>
            <p:nvPicPr>
              <p:cNvPr id="273" name="Picture 272"/>
              <p:cNvPicPr>
                <a:picLocks noChangeAspect="1"/>
              </p:cNvPicPr>
              <p:nvPr/>
            </p:nvPicPr>
            <p:blipFill>
              <a:blip r:embed="rId50" cstate="print">
                <a:biLevel thresh="25000"/>
                <a:extLst>
                  <a:ext uri="{28A0092B-C50C-407E-A947-70E740481C1C}">
                    <a14:useLocalDpi xmlns:a14="http://schemas.microsoft.com/office/drawing/2010/main" val="0"/>
                  </a:ext>
                </a:extLst>
              </a:blip>
              <a:stretch>
                <a:fillRect/>
              </a:stretch>
            </p:blipFill>
            <p:spPr>
              <a:xfrm>
                <a:off x="10173117" y="1979632"/>
                <a:ext cx="302655" cy="302655"/>
              </a:xfrm>
              <a:prstGeom prst="rect">
                <a:avLst/>
              </a:prstGeom>
            </p:spPr>
          </p:pic>
          <p:sp>
            <p:nvSpPr>
              <p:cNvPr id="274" name="TextBox 273"/>
              <p:cNvSpPr txBox="1"/>
              <p:nvPr/>
            </p:nvSpPr>
            <p:spPr>
              <a:xfrm>
                <a:off x="10528812" y="2047418"/>
                <a:ext cx="541197" cy="250025"/>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Azure SDK</a:t>
                </a:r>
              </a:p>
            </p:txBody>
          </p:sp>
        </p:grpSp>
        <p:grpSp>
          <p:nvGrpSpPr>
            <p:cNvPr id="374" name="Group 373"/>
            <p:cNvGrpSpPr/>
            <p:nvPr/>
          </p:nvGrpSpPr>
          <p:grpSpPr>
            <a:xfrm>
              <a:off x="8403428" y="1416107"/>
              <a:ext cx="1007716" cy="307161"/>
              <a:chOff x="8298657" y="1416107"/>
              <a:chExt cx="1007716" cy="307161"/>
            </a:xfrm>
          </p:grpSpPr>
          <p:sp>
            <p:nvSpPr>
              <p:cNvPr id="239" name="TextBox 238"/>
              <p:cNvSpPr txBox="1"/>
              <p:nvPr/>
            </p:nvSpPr>
            <p:spPr>
              <a:xfrm>
                <a:off x="8645535" y="1473243"/>
                <a:ext cx="660838" cy="250025"/>
              </a:xfrm>
              <a:prstGeom prst="rect">
                <a:avLst/>
              </a:prstGeom>
              <a:noFill/>
              <a:ln>
                <a:noFill/>
              </a:ln>
            </p:spPr>
            <p:txBody>
              <a:bodyPr wrap="none" lIns="0" tIns="27967" rIns="0" bIns="0" rtlCol="0" anchor="t">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Team Project</a:t>
                </a:r>
              </a:p>
            </p:txBody>
          </p:sp>
          <p:sp>
            <p:nvSpPr>
              <p:cNvPr id="371" name="Freeform 370"/>
              <p:cNvSpPr/>
              <p:nvPr/>
            </p:nvSpPr>
            <p:spPr bwMode="auto">
              <a:xfrm>
                <a:off x="8298657" y="1416107"/>
                <a:ext cx="290511" cy="249138"/>
              </a:xfrm>
              <a:custGeom>
                <a:avLst/>
                <a:gdLst>
                  <a:gd name="connsiteX0" fmla="*/ 20235 w 769143"/>
                  <a:gd name="connsiteY0" fmla="*/ 443405 h 659607"/>
                  <a:gd name="connsiteX1" fmla="*/ 84659 w 769143"/>
                  <a:gd name="connsiteY1" fmla="*/ 443405 h 659607"/>
                  <a:gd name="connsiteX2" fmla="*/ 133712 w 769143"/>
                  <a:gd name="connsiteY2" fmla="*/ 527981 h 659607"/>
                  <a:gd name="connsiteX3" fmla="*/ 182766 w 769143"/>
                  <a:gd name="connsiteY3" fmla="*/ 443405 h 659607"/>
                  <a:gd name="connsiteX4" fmla="*/ 251228 w 769143"/>
                  <a:gd name="connsiteY4" fmla="*/ 443405 h 659607"/>
                  <a:gd name="connsiteX5" fmla="*/ 271462 w 769143"/>
                  <a:gd name="connsiteY5" fmla="*/ 463640 h 659607"/>
                  <a:gd name="connsiteX6" fmla="*/ 271462 w 769143"/>
                  <a:gd name="connsiteY6" fmla="*/ 634610 h 659607"/>
                  <a:gd name="connsiteX7" fmla="*/ 251228 w 769143"/>
                  <a:gd name="connsiteY7" fmla="*/ 654845 h 659607"/>
                  <a:gd name="connsiteX8" fmla="*/ 20235 w 769143"/>
                  <a:gd name="connsiteY8" fmla="*/ 654845 h 659607"/>
                  <a:gd name="connsiteX9" fmla="*/ 0 w 769143"/>
                  <a:gd name="connsiteY9" fmla="*/ 634610 h 659607"/>
                  <a:gd name="connsiteX10" fmla="*/ 0 w 769143"/>
                  <a:gd name="connsiteY10" fmla="*/ 463640 h 659607"/>
                  <a:gd name="connsiteX11" fmla="*/ 20235 w 769143"/>
                  <a:gd name="connsiteY11" fmla="*/ 443405 h 659607"/>
                  <a:gd name="connsiteX12" fmla="*/ 330596 w 769143"/>
                  <a:gd name="connsiteY12" fmla="*/ 290513 h 659607"/>
                  <a:gd name="connsiteX13" fmla="*/ 443055 w 769143"/>
                  <a:gd name="connsiteY13" fmla="*/ 290513 h 659607"/>
                  <a:gd name="connsiteX14" fmla="*/ 528684 w 769143"/>
                  <a:gd name="connsiteY14" fmla="*/ 438150 h 659607"/>
                  <a:gd name="connsiteX15" fmla="*/ 614314 w 769143"/>
                  <a:gd name="connsiteY15" fmla="*/ 290513 h 659607"/>
                  <a:gd name="connsiteX16" fmla="*/ 733821 w 769143"/>
                  <a:gd name="connsiteY16" fmla="*/ 290513 h 659607"/>
                  <a:gd name="connsiteX17" fmla="*/ 769143 w 769143"/>
                  <a:gd name="connsiteY17" fmla="*/ 325835 h 659607"/>
                  <a:gd name="connsiteX18" fmla="*/ 769143 w 769143"/>
                  <a:gd name="connsiteY18" fmla="*/ 624285 h 659607"/>
                  <a:gd name="connsiteX19" fmla="*/ 733821 w 769143"/>
                  <a:gd name="connsiteY19" fmla="*/ 659607 h 659607"/>
                  <a:gd name="connsiteX20" fmla="*/ 330596 w 769143"/>
                  <a:gd name="connsiteY20" fmla="*/ 659607 h 659607"/>
                  <a:gd name="connsiteX21" fmla="*/ 295274 w 769143"/>
                  <a:gd name="connsiteY21" fmla="*/ 624285 h 659607"/>
                  <a:gd name="connsiteX22" fmla="*/ 295274 w 769143"/>
                  <a:gd name="connsiteY22" fmla="*/ 325835 h 659607"/>
                  <a:gd name="connsiteX23" fmla="*/ 330596 w 769143"/>
                  <a:gd name="connsiteY23" fmla="*/ 290513 h 659607"/>
                  <a:gd name="connsiteX24" fmla="*/ 134367 w 769143"/>
                  <a:gd name="connsiteY24" fmla="*/ 276981 h 659607"/>
                  <a:gd name="connsiteX25" fmla="*/ 211441 w 769143"/>
                  <a:gd name="connsiteY25" fmla="*/ 354055 h 659607"/>
                  <a:gd name="connsiteX26" fmla="*/ 134367 w 769143"/>
                  <a:gd name="connsiteY26" fmla="*/ 431128 h 659607"/>
                  <a:gd name="connsiteX27" fmla="*/ 57293 w 769143"/>
                  <a:gd name="connsiteY27" fmla="*/ 354055 h 659607"/>
                  <a:gd name="connsiteX28" fmla="*/ 134367 w 769143"/>
                  <a:gd name="connsiteY28" fmla="*/ 276981 h 659607"/>
                  <a:gd name="connsiteX29" fmla="*/ 529827 w 769143"/>
                  <a:gd name="connsiteY29" fmla="*/ 0 h 659607"/>
                  <a:gd name="connsiteX30" fmla="*/ 664368 w 769143"/>
                  <a:gd name="connsiteY30" fmla="*/ 134541 h 659607"/>
                  <a:gd name="connsiteX31" fmla="*/ 529827 w 769143"/>
                  <a:gd name="connsiteY31" fmla="*/ 269082 h 659607"/>
                  <a:gd name="connsiteX32" fmla="*/ 395286 w 769143"/>
                  <a:gd name="connsiteY32" fmla="*/ 134541 h 659607"/>
                  <a:gd name="connsiteX33" fmla="*/ 529827 w 769143"/>
                  <a:gd name="connsiteY33" fmla="*/ 0 h 659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769143" h="659607">
                    <a:moveTo>
                      <a:pt x="20235" y="443405"/>
                    </a:moveTo>
                    <a:lnTo>
                      <a:pt x="84659" y="443405"/>
                    </a:lnTo>
                    <a:lnTo>
                      <a:pt x="133712" y="527981"/>
                    </a:lnTo>
                    <a:lnTo>
                      <a:pt x="182766" y="443405"/>
                    </a:lnTo>
                    <a:lnTo>
                      <a:pt x="251228" y="443405"/>
                    </a:lnTo>
                    <a:cubicBezTo>
                      <a:pt x="262403" y="443405"/>
                      <a:pt x="271462" y="452464"/>
                      <a:pt x="271462" y="463640"/>
                    </a:cubicBezTo>
                    <a:lnTo>
                      <a:pt x="271462" y="634610"/>
                    </a:lnTo>
                    <a:cubicBezTo>
                      <a:pt x="271462" y="645786"/>
                      <a:pt x="262403" y="654845"/>
                      <a:pt x="251228" y="654845"/>
                    </a:cubicBezTo>
                    <a:lnTo>
                      <a:pt x="20235" y="654845"/>
                    </a:lnTo>
                    <a:cubicBezTo>
                      <a:pt x="9060" y="654845"/>
                      <a:pt x="0" y="645786"/>
                      <a:pt x="0" y="634610"/>
                    </a:cubicBezTo>
                    <a:lnTo>
                      <a:pt x="0" y="463640"/>
                    </a:lnTo>
                    <a:cubicBezTo>
                      <a:pt x="0" y="452464"/>
                      <a:pt x="9060" y="443405"/>
                      <a:pt x="20235" y="443405"/>
                    </a:cubicBezTo>
                    <a:close/>
                    <a:moveTo>
                      <a:pt x="330596" y="290513"/>
                    </a:moveTo>
                    <a:lnTo>
                      <a:pt x="443055" y="290513"/>
                    </a:lnTo>
                    <a:lnTo>
                      <a:pt x="528684" y="438150"/>
                    </a:lnTo>
                    <a:lnTo>
                      <a:pt x="614314" y="290513"/>
                    </a:lnTo>
                    <a:lnTo>
                      <a:pt x="733821" y="290513"/>
                    </a:lnTo>
                    <a:cubicBezTo>
                      <a:pt x="753329" y="290513"/>
                      <a:pt x="769143" y="306327"/>
                      <a:pt x="769143" y="325835"/>
                    </a:cubicBezTo>
                    <a:lnTo>
                      <a:pt x="769143" y="624285"/>
                    </a:lnTo>
                    <a:cubicBezTo>
                      <a:pt x="769143" y="643793"/>
                      <a:pt x="753329" y="659607"/>
                      <a:pt x="733821" y="659607"/>
                    </a:cubicBezTo>
                    <a:lnTo>
                      <a:pt x="330596" y="659607"/>
                    </a:lnTo>
                    <a:cubicBezTo>
                      <a:pt x="311088" y="659607"/>
                      <a:pt x="295274" y="643793"/>
                      <a:pt x="295274" y="624285"/>
                    </a:cubicBezTo>
                    <a:lnTo>
                      <a:pt x="295274" y="325835"/>
                    </a:lnTo>
                    <a:cubicBezTo>
                      <a:pt x="295274" y="306327"/>
                      <a:pt x="311088" y="290513"/>
                      <a:pt x="330596" y="290513"/>
                    </a:cubicBezTo>
                    <a:close/>
                    <a:moveTo>
                      <a:pt x="134367" y="276981"/>
                    </a:moveTo>
                    <a:cubicBezTo>
                      <a:pt x="176934" y="276981"/>
                      <a:pt x="211441" y="311488"/>
                      <a:pt x="211441" y="354055"/>
                    </a:cubicBezTo>
                    <a:cubicBezTo>
                      <a:pt x="211441" y="396621"/>
                      <a:pt x="176934" y="431128"/>
                      <a:pt x="134367" y="431128"/>
                    </a:cubicBezTo>
                    <a:cubicBezTo>
                      <a:pt x="91800" y="431128"/>
                      <a:pt x="57293" y="396621"/>
                      <a:pt x="57293" y="354055"/>
                    </a:cubicBezTo>
                    <a:cubicBezTo>
                      <a:pt x="57293" y="311488"/>
                      <a:pt x="91800" y="276981"/>
                      <a:pt x="134367" y="276981"/>
                    </a:cubicBezTo>
                    <a:close/>
                    <a:moveTo>
                      <a:pt x="529827" y="0"/>
                    </a:moveTo>
                    <a:cubicBezTo>
                      <a:pt x="604132" y="0"/>
                      <a:pt x="664368" y="60236"/>
                      <a:pt x="664368" y="134541"/>
                    </a:cubicBezTo>
                    <a:cubicBezTo>
                      <a:pt x="664368" y="208846"/>
                      <a:pt x="604132" y="269082"/>
                      <a:pt x="529827" y="269082"/>
                    </a:cubicBezTo>
                    <a:cubicBezTo>
                      <a:pt x="455522" y="269082"/>
                      <a:pt x="395286" y="208846"/>
                      <a:pt x="395286" y="134541"/>
                    </a:cubicBezTo>
                    <a:cubicBezTo>
                      <a:pt x="395286" y="60236"/>
                      <a:pt x="455522" y="0"/>
                      <a:pt x="529827" y="0"/>
                    </a:cubicBezTo>
                    <a:close/>
                  </a:path>
                </a:pathLst>
              </a:cu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grpSp>
      <p:grpSp>
        <p:nvGrpSpPr>
          <p:cNvPr id="15" name="Group 14"/>
          <p:cNvGrpSpPr/>
          <p:nvPr/>
        </p:nvGrpSpPr>
        <p:grpSpPr>
          <a:xfrm>
            <a:off x="1526408" y="5237087"/>
            <a:ext cx="861624" cy="356015"/>
            <a:chOff x="1815887" y="5237334"/>
            <a:chExt cx="861746" cy="356066"/>
          </a:xfrm>
        </p:grpSpPr>
        <p:sp>
          <p:nvSpPr>
            <p:cNvPr id="62" name="Rectangle 61"/>
            <p:cNvSpPr/>
            <p:nvPr/>
          </p:nvSpPr>
          <p:spPr bwMode="auto">
            <a:xfrm>
              <a:off x="1815887" y="5237334"/>
              <a:ext cx="861746" cy="35606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Containers</a:t>
              </a:r>
            </a:p>
          </p:txBody>
        </p:sp>
        <p:grpSp>
          <p:nvGrpSpPr>
            <p:cNvPr id="412" name="Group 411"/>
            <p:cNvGrpSpPr/>
            <p:nvPr/>
          </p:nvGrpSpPr>
          <p:grpSpPr>
            <a:xfrm>
              <a:off x="1854319" y="5310201"/>
              <a:ext cx="221053" cy="170255"/>
              <a:chOff x="1410342" y="5288934"/>
              <a:chExt cx="294653" cy="226942"/>
            </a:xfrm>
          </p:grpSpPr>
          <p:grpSp>
            <p:nvGrpSpPr>
              <p:cNvPr id="402" name="Group 401"/>
              <p:cNvGrpSpPr/>
              <p:nvPr/>
            </p:nvGrpSpPr>
            <p:grpSpPr>
              <a:xfrm>
                <a:off x="1428991" y="5308456"/>
                <a:ext cx="97032" cy="104039"/>
                <a:chOff x="1286878" y="3925073"/>
                <a:chExt cx="291844" cy="312918"/>
              </a:xfrm>
              <a:solidFill>
                <a:schemeClr val="bg1"/>
              </a:solidFill>
            </p:grpSpPr>
            <p:sp>
              <p:nvSpPr>
                <p:cNvPr id="397" name="Diamond 396"/>
                <p:cNvSpPr/>
                <p:nvPr/>
              </p:nvSpPr>
              <p:spPr bwMode="auto">
                <a:xfrm rot="19690132">
                  <a:off x="1286878" y="3991205"/>
                  <a:ext cx="148048" cy="245585"/>
                </a:xfrm>
                <a:prstGeom prst="diamond">
                  <a:avLst/>
                </a:prstGeom>
                <a:grpFill/>
                <a:ln>
                  <a:noFill/>
                  <a:headEnd type="none" w="med" len="med"/>
                  <a:tailEnd type="none" w="med" len="med"/>
                </a:ln>
                <a:effectLst/>
                <a:scene3d>
                  <a:camera prst="orthographicFront">
                    <a:rot lat="899860" lon="21583921" rev="2154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398" name="Diamond 397"/>
                <p:cNvSpPr/>
                <p:nvPr/>
              </p:nvSpPr>
              <p:spPr bwMode="auto">
                <a:xfrm rot="1935408">
                  <a:off x="1424781" y="3991343"/>
                  <a:ext cx="153941" cy="246648"/>
                </a:xfrm>
                <a:prstGeom prst="diamond">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399" name="Diamond 398"/>
                <p:cNvSpPr/>
                <p:nvPr/>
              </p:nvSpPr>
              <p:spPr bwMode="auto">
                <a:xfrm rot="5400000">
                  <a:off x="1355358" y="3879251"/>
                  <a:ext cx="153941" cy="245585"/>
                </a:xfrm>
                <a:prstGeom prst="diamond">
                  <a:avLst/>
                </a:prstGeom>
                <a:grpFill/>
                <a:ln>
                  <a:noFill/>
                  <a:headEnd type="none" w="med" len="med"/>
                  <a:tailEnd type="none" w="med" len="med"/>
                </a:ln>
                <a:effectLst/>
                <a:scene3d>
                  <a:camera prst="orthographicFront">
                    <a:rot lat="21599979" lon="24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sp>
            <p:nvSpPr>
              <p:cNvPr id="403" name="Rounded Rectangle 402"/>
              <p:cNvSpPr/>
              <p:nvPr/>
            </p:nvSpPr>
            <p:spPr bwMode="auto">
              <a:xfrm>
                <a:off x="1410342" y="5288934"/>
                <a:ext cx="294653" cy="226942"/>
              </a:xfrm>
              <a:prstGeom prst="roundRect">
                <a:avLst>
                  <a:gd name="adj" fmla="val 9184"/>
                </a:avLst>
              </a:prstGeom>
              <a:noFill/>
              <a:ln w="19050">
                <a:solidFill>
                  <a:schemeClr val="bg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nvGrpSpPr>
              <p:cNvPr id="404" name="Group 403"/>
              <p:cNvGrpSpPr/>
              <p:nvPr/>
            </p:nvGrpSpPr>
            <p:grpSpPr>
              <a:xfrm>
                <a:off x="1573839" y="5308987"/>
                <a:ext cx="97032" cy="104039"/>
                <a:chOff x="1286878" y="3925073"/>
                <a:chExt cx="291844" cy="312918"/>
              </a:xfrm>
              <a:solidFill>
                <a:schemeClr val="bg1"/>
              </a:solidFill>
            </p:grpSpPr>
            <p:sp>
              <p:nvSpPr>
                <p:cNvPr id="405" name="Diamond 404"/>
                <p:cNvSpPr/>
                <p:nvPr/>
              </p:nvSpPr>
              <p:spPr bwMode="auto">
                <a:xfrm rot="19690132">
                  <a:off x="1286878" y="3991205"/>
                  <a:ext cx="148048" cy="245585"/>
                </a:xfrm>
                <a:prstGeom prst="diamond">
                  <a:avLst/>
                </a:prstGeom>
                <a:grpFill/>
                <a:ln>
                  <a:noFill/>
                  <a:headEnd type="none" w="med" len="med"/>
                  <a:tailEnd type="none" w="med" len="med"/>
                </a:ln>
                <a:effectLst/>
                <a:scene3d>
                  <a:camera prst="orthographicFront">
                    <a:rot lat="899860" lon="21583921" rev="2154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406" name="Diamond 405"/>
                <p:cNvSpPr/>
                <p:nvPr/>
              </p:nvSpPr>
              <p:spPr bwMode="auto">
                <a:xfrm rot="1935408">
                  <a:off x="1424781" y="3991343"/>
                  <a:ext cx="153941" cy="246648"/>
                </a:xfrm>
                <a:prstGeom prst="diamond">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407" name="Diamond 406"/>
                <p:cNvSpPr/>
                <p:nvPr/>
              </p:nvSpPr>
              <p:spPr bwMode="auto">
                <a:xfrm rot="5400000">
                  <a:off x="1355358" y="3879251"/>
                  <a:ext cx="153941" cy="245585"/>
                </a:xfrm>
                <a:prstGeom prst="diamond">
                  <a:avLst/>
                </a:prstGeom>
                <a:grpFill/>
                <a:ln>
                  <a:noFill/>
                  <a:headEnd type="none" w="med" len="med"/>
                  <a:tailEnd type="none" w="med" len="med"/>
                </a:ln>
                <a:effectLst/>
                <a:scene3d>
                  <a:camera prst="orthographicFront">
                    <a:rot lat="21599979" lon="24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grpSp>
            <p:nvGrpSpPr>
              <p:cNvPr id="408" name="Group 407"/>
              <p:cNvGrpSpPr/>
              <p:nvPr/>
            </p:nvGrpSpPr>
            <p:grpSpPr>
              <a:xfrm>
                <a:off x="1505369" y="5390438"/>
                <a:ext cx="97032" cy="104039"/>
                <a:chOff x="1286878" y="3925073"/>
                <a:chExt cx="291844" cy="312918"/>
              </a:xfrm>
              <a:solidFill>
                <a:schemeClr val="bg1"/>
              </a:solidFill>
            </p:grpSpPr>
            <p:sp>
              <p:nvSpPr>
                <p:cNvPr id="409" name="Diamond 408"/>
                <p:cNvSpPr/>
                <p:nvPr/>
              </p:nvSpPr>
              <p:spPr bwMode="auto">
                <a:xfrm rot="19690132">
                  <a:off x="1286878" y="3991205"/>
                  <a:ext cx="148048" cy="245585"/>
                </a:xfrm>
                <a:prstGeom prst="diamond">
                  <a:avLst/>
                </a:prstGeom>
                <a:grpFill/>
                <a:ln>
                  <a:noFill/>
                  <a:headEnd type="none" w="med" len="med"/>
                  <a:tailEnd type="none" w="med" len="med"/>
                </a:ln>
                <a:effectLst/>
                <a:scene3d>
                  <a:camera prst="orthographicFront">
                    <a:rot lat="899860" lon="21583921" rev="2154000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410" name="Diamond 409"/>
                <p:cNvSpPr/>
                <p:nvPr/>
              </p:nvSpPr>
              <p:spPr bwMode="auto">
                <a:xfrm rot="1935408">
                  <a:off x="1424781" y="3991343"/>
                  <a:ext cx="153941" cy="246648"/>
                </a:xfrm>
                <a:prstGeom prst="diamond">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sp>
              <p:nvSpPr>
                <p:cNvPr id="411" name="Diamond 410"/>
                <p:cNvSpPr/>
                <p:nvPr/>
              </p:nvSpPr>
              <p:spPr bwMode="auto">
                <a:xfrm rot="5400000">
                  <a:off x="1355358" y="3879251"/>
                  <a:ext cx="153941" cy="245585"/>
                </a:xfrm>
                <a:prstGeom prst="diamond">
                  <a:avLst/>
                </a:prstGeom>
                <a:grpFill/>
                <a:ln>
                  <a:noFill/>
                  <a:headEnd type="none" w="med" len="med"/>
                  <a:tailEnd type="none" w="med" len="med"/>
                </a:ln>
                <a:effectLst/>
                <a:scene3d>
                  <a:camera prst="orthographicFront">
                    <a:rot lat="21599979" lon="2400000" rev="0"/>
                  </a:camera>
                  <a:lightRig rig="threePt" dir="t"/>
                </a:scene3d>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000" b="1" dirty="0">
                    <a:solidFill>
                      <a:srgbClr val="FFFFFF"/>
                    </a:solidFill>
                    <a:latin typeface="Segoe UI Light"/>
                    <a:ea typeface="Segoe UI" pitchFamily="34" charset="0"/>
                    <a:cs typeface="Segoe UI" pitchFamily="34" charset="0"/>
                  </a:endParaRPr>
                </a:p>
              </p:txBody>
            </p:sp>
          </p:grpSp>
        </p:grpSp>
      </p:grpSp>
      <p:grpSp>
        <p:nvGrpSpPr>
          <p:cNvPr id="417" name="Group 416"/>
          <p:cNvGrpSpPr/>
          <p:nvPr/>
        </p:nvGrpSpPr>
        <p:grpSpPr>
          <a:xfrm>
            <a:off x="560232" y="4127729"/>
            <a:ext cx="1008245" cy="309200"/>
            <a:chOff x="559429" y="4065187"/>
            <a:chExt cx="1008388" cy="309244"/>
          </a:xfrm>
        </p:grpSpPr>
        <p:pic>
          <p:nvPicPr>
            <p:cNvPr id="413" name="Picture 412"/>
            <p:cNvPicPr>
              <a:picLocks noChangeAspect="1"/>
            </p:cNvPicPr>
            <p:nvPr/>
          </p:nvPicPr>
          <p:blipFill>
            <a:blip r:embed="rId51" cstate="print">
              <a:biLevel thresh="25000"/>
              <a:extLst>
                <a:ext uri="{28A0092B-C50C-407E-A947-70E740481C1C}">
                  <a14:useLocalDpi xmlns:a14="http://schemas.microsoft.com/office/drawing/2010/main" val="0"/>
                </a:ext>
              </a:extLst>
            </a:blip>
            <a:stretch>
              <a:fillRect/>
            </a:stretch>
          </p:blipFill>
          <p:spPr>
            <a:xfrm>
              <a:off x="559429" y="4065187"/>
              <a:ext cx="252028" cy="252028"/>
            </a:xfrm>
            <a:prstGeom prst="rect">
              <a:avLst/>
            </a:prstGeom>
          </p:spPr>
        </p:pic>
        <p:sp>
          <p:nvSpPr>
            <p:cNvPr id="414" name="TextBox 413"/>
            <p:cNvSpPr txBox="1"/>
            <p:nvPr/>
          </p:nvSpPr>
          <p:spPr>
            <a:xfrm>
              <a:off x="908661" y="4073326"/>
              <a:ext cx="659156" cy="301105"/>
            </a:xfrm>
            <a:prstGeom prst="rect">
              <a:avLst/>
            </a:prstGeom>
            <a:noFill/>
            <a:ln>
              <a:noFill/>
            </a:ln>
          </p:spPr>
          <p:txBody>
            <a:bodyPr wrap="none" lIns="0" tIns="27967" rIns="0" bIns="0" rtlCol="0">
              <a:noAutofit/>
            </a:bodyPr>
            <a:lstStyle/>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VM Image Gallery</a:t>
              </a:r>
            </a:p>
            <a:p>
              <a:pPr defTabSz="932138" eaLnBrk="0" fontAlgn="base" hangingPunct="0">
                <a:lnSpc>
                  <a:spcPts val="816"/>
                </a:lnSpc>
                <a:spcBef>
                  <a:spcPct val="0"/>
                </a:spcBef>
                <a:spcAft>
                  <a:spcPct val="0"/>
                </a:spcAft>
              </a:pPr>
              <a:r>
                <a:rPr lang="en-US" sz="765" dirty="0">
                  <a:solidFill>
                    <a:prstClr val="white"/>
                  </a:solidFill>
                  <a:latin typeface="Segoe UI Light" panose="020B0502040204020203" pitchFamily="34" charset="0"/>
                  <a:ea typeface="Arial Unicode MS" panose="020B0604020202020204" pitchFamily="34" charset="-128"/>
                  <a:cs typeface="Segoe UI Light" panose="020B0502040204020203" pitchFamily="34" charset="0"/>
                </a:rPr>
                <a:t>&amp; VM Depot</a:t>
              </a:r>
            </a:p>
          </p:txBody>
        </p:sp>
      </p:grpSp>
      <p:grpSp>
        <p:nvGrpSpPr>
          <p:cNvPr id="23" name="Group 22"/>
          <p:cNvGrpSpPr/>
          <p:nvPr/>
        </p:nvGrpSpPr>
        <p:grpSpPr>
          <a:xfrm>
            <a:off x="7810885" y="5230735"/>
            <a:ext cx="788344" cy="346377"/>
            <a:chOff x="7811111" y="5230981"/>
            <a:chExt cx="788455" cy="346426"/>
          </a:xfrm>
        </p:grpSpPr>
        <p:sp>
          <p:nvSpPr>
            <p:cNvPr id="30" name="Rectangle 29"/>
            <p:cNvSpPr/>
            <p:nvPr/>
          </p:nvSpPr>
          <p:spPr bwMode="auto">
            <a:xfrm>
              <a:off x="7811111" y="5230981"/>
              <a:ext cx="788455"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DNS</a:t>
              </a:r>
            </a:p>
          </p:txBody>
        </p:sp>
        <p:pic>
          <p:nvPicPr>
            <p:cNvPr id="4" name="Picture 3"/>
            <p:cNvPicPr>
              <a:picLocks noChangeAspect="1"/>
            </p:cNvPicPr>
            <p:nvPr/>
          </p:nvPicPr>
          <p:blipFill>
            <a:blip r:embed="rId52" cstate="print">
              <a:biLevel thresh="25000"/>
              <a:extLst>
                <a:ext uri="{28A0092B-C50C-407E-A947-70E740481C1C}">
                  <a14:useLocalDpi xmlns:a14="http://schemas.microsoft.com/office/drawing/2010/main" val="0"/>
                </a:ext>
              </a:extLst>
            </a:blip>
            <a:stretch>
              <a:fillRect/>
            </a:stretch>
          </p:blipFill>
          <p:spPr>
            <a:xfrm>
              <a:off x="7860724" y="5289060"/>
              <a:ext cx="211665" cy="211665"/>
            </a:xfrm>
            <a:prstGeom prst="rect">
              <a:avLst/>
            </a:prstGeom>
          </p:spPr>
        </p:pic>
      </p:grpSp>
      <p:grpSp>
        <p:nvGrpSpPr>
          <p:cNvPr id="240" name="Group 239"/>
          <p:cNvGrpSpPr/>
          <p:nvPr/>
        </p:nvGrpSpPr>
        <p:grpSpPr>
          <a:xfrm>
            <a:off x="10457646" y="5230735"/>
            <a:ext cx="870275" cy="346377"/>
            <a:chOff x="10458248" y="5230981"/>
            <a:chExt cx="870398" cy="346426"/>
          </a:xfrm>
        </p:grpSpPr>
        <p:sp>
          <p:nvSpPr>
            <p:cNvPr id="34" name="Rectangle 33"/>
            <p:cNvSpPr/>
            <p:nvPr/>
          </p:nvSpPr>
          <p:spPr bwMode="auto">
            <a:xfrm>
              <a:off x="10458248" y="5230981"/>
              <a:ext cx="870398" cy="346426"/>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VPN Gateway</a:t>
              </a:r>
            </a:p>
          </p:txBody>
        </p:sp>
        <p:pic>
          <p:nvPicPr>
            <p:cNvPr id="10" name="Picture 9"/>
            <p:cNvPicPr>
              <a:picLocks noChangeAspect="1"/>
            </p:cNvPicPr>
            <p:nvPr/>
          </p:nvPicPr>
          <p:blipFill>
            <a:blip r:embed="rId53" cstate="print">
              <a:biLevel thresh="25000"/>
              <a:extLst>
                <a:ext uri="{28A0092B-C50C-407E-A947-70E740481C1C}">
                  <a14:useLocalDpi xmlns:a14="http://schemas.microsoft.com/office/drawing/2010/main" val="0"/>
                </a:ext>
              </a:extLst>
            </a:blip>
            <a:stretch>
              <a:fillRect/>
            </a:stretch>
          </p:blipFill>
          <p:spPr>
            <a:xfrm>
              <a:off x="10460633" y="5267779"/>
              <a:ext cx="241495" cy="241495"/>
            </a:xfrm>
            <a:prstGeom prst="rect">
              <a:avLst/>
            </a:prstGeom>
          </p:spPr>
        </p:pic>
      </p:grpSp>
      <p:grpSp>
        <p:nvGrpSpPr>
          <p:cNvPr id="21" name="Group 20"/>
          <p:cNvGrpSpPr/>
          <p:nvPr/>
        </p:nvGrpSpPr>
        <p:grpSpPr>
          <a:xfrm>
            <a:off x="6948967" y="5231067"/>
            <a:ext cx="829502" cy="346131"/>
            <a:chOff x="6949070" y="5231313"/>
            <a:chExt cx="829620" cy="346180"/>
          </a:xfrm>
        </p:grpSpPr>
        <p:sp>
          <p:nvSpPr>
            <p:cNvPr id="29" name="Rectangle 28"/>
            <p:cNvSpPr/>
            <p:nvPr/>
          </p:nvSpPr>
          <p:spPr bwMode="auto">
            <a:xfrm>
              <a:off x="6949070" y="5231313"/>
              <a:ext cx="829620" cy="346180"/>
            </a:xfrm>
            <a:prstGeom prst="rect">
              <a:avLst/>
            </a:prstGeom>
            <a:solidFill>
              <a:srgbClr val="005695"/>
            </a:solidFill>
            <a:ln w="6350" cap="flat" cmpd="sng" algn="ctr">
              <a:noFill/>
              <a:prstDash val="solid"/>
              <a:miter lim="800000"/>
              <a:headEnd type="none" w="med" len="med"/>
              <a:tailEnd type="none" w="med" len="med"/>
            </a:ln>
            <a:effectLst/>
          </p:spPr>
          <p:txBody>
            <a:bodyPr rot="0" spcFirstLastPara="0" vertOverflow="overflow" horzOverflow="overflow" vert="horz" wrap="square" lIns="310851" tIns="45713" rIns="0" bIns="143408" numCol="1" spcCol="0" rtlCol="0" fromWordArt="0" anchor="t" anchorCtr="0" forceAA="0" compatLnSpc="1">
              <a:prstTxWarp prst="textNoShape">
                <a:avLst/>
              </a:prstTxWarp>
              <a:noAutofit/>
            </a:bodyPr>
            <a:lstStyle/>
            <a:p>
              <a:pPr defTabSz="913752" fontAlgn="base">
                <a:lnSpc>
                  <a:spcPct val="90000"/>
                </a:lnSpc>
              </a:pPr>
              <a:r>
                <a:rPr lang="en-US" sz="800" kern="0" dirty="0">
                  <a:gradFill>
                    <a:gsLst>
                      <a:gs pos="0">
                        <a:srgbClr val="FFFFFF"/>
                      </a:gs>
                      <a:gs pos="100000">
                        <a:srgbClr val="FFFFFF"/>
                      </a:gs>
                    </a:gsLst>
                    <a:lin ang="5400000" scaled="0"/>
                  </a:gradFill>
                  <a:ea typeface="Segoe UI" pitchFamily="34" charset="0"/>
                  <a:cs typeface="Segoe UI" pitchFamily="34" charset="0"/>
                </a:rPr>
                <a:t>Load Balancer</a:t>
              </a:r>
            </a:p>
          </p:txBody>
        </p:sp>
        <p:pic>
          <p:nvPicPr>
            <p:cNvPr id="12" name="Picture 11"/>
            <p:cNvPicPr>
              <a:picLocks noChangeAspect="1"/>
            </p:cNvPicPr>
            <p:nvPr/>
          </p:nvPicPr>
          <p:blipFill>
            <a:blip r:embed="rId54" cstate="print">
              <a:biLevel thresh="25000"/>
              <a:extLst>
                <a:ext uri="{28A0092B-C50C-407E-A947-70E740481C1C}">
                  <a14:useLocalDpi xmlns:a14="http://schemas.microsoft.com/office/drawing/2010/main" val="0"/>
                </a:ext>
              </a:extLst>
            </a:blip>
            <a:stretch>
              <a:fillRect/>
            </a:stretch>
          </p:blipFill>
          <p:spPr>
            <a:xfrm>
              <a:off x="6988668" y="5270432"/>
              <a:ext cx="238842" cy="238842"/>
            </a:xfrm>
            <a:prstGeom prst="rect">
              <a:avLst/>
            </a:prstGeom>
          </p:spPr>
        </p:pic>
      </p:grpSp>
      <p:sp>
        <p:nvSpPr>
          <p:cNvPr id="7" name="Rectangle 6"/>
          <p:cNvSpPr/>
          <p:nvPr/>
        </p:nvSpPr>
        <p:spPr bwMode="auto">
          <a:xfrm>
            <a:off x="9009556" y="3793531"/>
            <a:ext cx="912123" cy="410740"/>
          </a:xfrm>
          <a:prstGeom prst="rect">
            <a:avLst/>
          </a:prstGeom>
          <a:noFill/>
          <a:ln w="19050">
            <a:solidFill>
              <a:srgbClr val="FF0000"/>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243" name="Rectangle 242"/>
          <p:cNvSpPr/>
          <p:nvPr/>
        </p:nvSpPr>
        <p:spPr bwMode="auto">
          <a:xfrm>
            <a:off x="2931287" y="4939637"/>
            <a:ext cx="2927509" cy="777033"/>
          </a:xfrm>
          <a:prstGeom prst="rect">
            <a:avLst/>
          </a:prstGeom>
          <a:noFill/>
          <a:ln w="19050">
            <a:solidFill>
              <a:srgbClr val="FF0000"/>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
        <p:nvSpPr>
          <p:cNvPr id="244" name="Rectangle 243"/>
          <p:cNvSpPr/>
          <p:nvPr/>
        </p:nvSpPr>
        <p:spPr bwMode="auto">
          <a:xfrm>
            <a:off x="2114698" y="2507464"/>
            <a:ext cx="912123" cy="410740"/>
          </a:xfrm>
          <a:prstGeom prst="rect">
            <a:avLst/>
          </a:prstGeom>
          <a:noFill/>
          <a:ln w="19050">
            <a:solidFill>
              <a:srgbClr val="FF0000"/>
            </a:solidFill>
            <a:prstDash val="sysDash"/>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000" b="1" dirty="0" smtClean="0">
              <a:solidFill>
                <a:schemeClr val="bg1"/>
              </a:solidFill>
              <a:latin typeface="+mj-lt"/>
              <a:ea typeface="Segoe UI" pitchFamily="34" charset="0"/>
              <a:cs typeface="Segoe UI" pitchFamily="34" charset="0"/>
            </a:endParaRPr>
          </a:p>
        </p:txBody>
      </p:sp>
    </p:spTree>
    <p:extLst>
      <p:ext uri="{BB962C8B-B14F-4D97-AF65-F5344CB8AC3E}">
        <p14:creationId xmlns:p14="http://schemas.microsoft.com/office/powerpoint/2010/main" val="3875752436"/>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25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6"/>
                                        </p:tgtEl>
                                        <p:attrNameLst>
                                          <p:attrName>style.visibility</p:attrName>
                                        </p:attrNameLst>
                                      </p:cBhvr>
                                      <p:to>
                                        <p:strVal val="visible"/>
                                      </p:to>
                                    </p:set>
                                    <p:animEffect transition="in" filter="wipe(down)">
                                      <p:cBhvr>
                                        <p:cTn id="10" dur="250"/>
                                        <p:tgtEl>
                                          <p:spTgt spid="56"/>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7"/>
                                        </p:tgtEl>
                                        <p:attrNameLst>
                                          <p:attrName>style.visibility</p:attrName>
                                        </p:attrNameLst>
                                      </p:cBhvr>
                                      <p:to>
                                        <p:strVal val="visible"/>
                                      </p:to>
                                    </p:set>
                                    <p:animEffect transition="in" filter="wipe(down)">
                                      <p:cBhvr>
                                        <p:cTn id="15" dur="500"/>
                                        <p:tgtEl>
                                          <p:spTgt spid="87"/>
                                        </p:tgtEl>
                                      </p:cBhvr>
                                    </p:animEffect>
                                  </p:childTnLst>
                                </p:cTn>
                              </p:par>
                            </p:childTnLst>
                          </p:cTn>
                        </p:par>
                        <p:par>
                          <p:cTn id="16" fill="hold">
                            <p:stCondLst>
                              <p:cond delay="500"/>
                            </p:stCondLst>
                            <p:childTnLst>
                              <p:par>
                                <p:cTn id="17" presetID="10"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32"/>
                                        </p:tgtEl>
                                        <p:attrNameLst>
                                          <p:attrName>style.visibility</p:attrName>
                                        </p:attrNameLst>
                                      </p:cBhvr>
                                      <p:to>
                                        <p:strVal val="visible"/>
                                      </p:to>
                                    </p:set>
                                    <p:animEffect transition="in" filter="fade">
                                      <p:cBhvr>
                                        <p:cTn id="23" dur="500"/>
                                        <p:tgtEl>
                                          <p:spTgt spid="32"/>
                                        </p:tgtEl>
                                      </p:cBhvr>
                                    </p:animEffect>
                                  </p:childTnLst>
                                </p:cTn>
                              </p:par>
                            </p:childTnLst>
                          </p:cTn>
                        </p:par>
                        <p:par>
                          <p:cTn id="24" fill="hold">
                            <p:stCondLst>
                              <p:cond delay="1500"/>
                            </p:stCondLst>
                            <p:childTnLst>
                              <p:par>
                                <p:cTn id="25" presetID="10" presetClass="entr" presetSubtype="0" fill="hold" grpId="0" nodeType="afterEffect">
                                  <p:stCondLst>
                                    <p:cond delay="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500"/>
                                        <p:tgtEl>
                                          <p:spTgt spid="33"/>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300"/>
                                        <p:tgtEl>
                                          <p:spTgt spid="13"/>
                                        </p:tgtEl>
                                      </p:cBhvr>
                                    </p:animEffect>
                                  </p:childTnLst>
                                </p:cTn>
                              </p:par>
                            </p:childTnLst>
                          </p:cTn>
                        </p:par>
                        <p:par>
                          <p:cTn id="32" fill="hold">
                            <p:stCondLst>
                              <p:cond delay="2300"/>
                            </p:stCondLst>
                            <p:childTnLst>
                              <p:par>
                                <p:cTn id="33" presetID="10" presetClass="entr" presetSubtype="0"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300"/>
                                        <p:tgtEl>
                                          <p:spTgt spid="15"/>
                                        </p:tgtEl>
                                      </p:cBhvr>
                                    </p:animEffect>
                                  </p:childTnLst>
                                </p:cTn>
                              </p:par>
                            </p:childTnLst>
                          </p:cTn>
                        </p:par>
                        <p:par>
                          <p:cTn id="36" fill="hold">
                            <p:stCondLst>
                              <p:cond delay="2600"/>
                            </p:stCondLst>
                            <p:childTnLst>
                              <p:par>
                                <p:cTn id="37" presetID="10"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300"/>
                                        <p:tgtEl>
                                          <p:spTgt spid="16"/>
                                        </p:tgtEl>
                                      </p:cBhvr>
                                    </p:animEffect>
                                  </p:childTnLst>
                                </p:cTn>
                              </p:par>
                            </p:childTnLst>
                          </p:cTn>
                        </p:par>
                        <p:par>
                          <p:cTn id="40" fill="hold">
                            <p:stCondLst>
                              <p:cond delay="2900"/>
                            </p:stCondLst>
                            <p:childTnLst>
                              <p:par>
                                <p:cTn id="41" presetID="10" presetClass="entr" presetSubtype="0" fill="hold"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300"/>
                                        <p:tgtEl>
                                          <p:spTgt spid="18"/>
                                        </p:tgtEl>
                                      </p:cBhvr>
                                    </p:animEffect>
                                  </p:childTnLst>
                                </p:cTn>
                              </p:par>
                            </p:childTnLst>
                          </p:cTn>
                        </p:par>
                        <p:par>
                          <p:cTn id="44" fill="hold">
                            <p:stCondLst>
                              <p:cond delay="3200"/>
                            </p:stCondLst>
                            <p:childTnLst>
                              <p:par>
                                <p:cTn id="45" presetID="10" presetClass="entr" presetSubtype="0"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fade">
                                      <p:cBhvr>
                                        <p:cTn id="47" dur="300"/>
                                        <p:tgtEl>
                                          <p:spTgt spid="19"/>
                                        </p:tgtEl>
                                      </p:cBhvr>
                                    </p:animEffect>
                                  </p:childTnLst>
                                </p:cTn>
                              </p:par>
                            </p:childTnLst>
                          </p:cTn>
                        </p:par>
                        <p:par>
                          <p:cTn id="48" fill="hold">
                            <p:stCondLst>
                              <p:cond delay="3500"/>
                            </p:stCondLst>
                            <p:childTnLst>
                              <p:par>
                                <p:cTn id="49" presetID="10" presetClass="entr" presetSubtype="0" fill="hold"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300"/>
                                        <p:tgtEl>
                                          <p:spTgt spid="20"/>
                                        </p:tgtEl>
                                      </p:cBhvr>
                                    </p:animEffect>
                                  </p:childTnLst>
                                </p:cTn>
                              </p:par>
                            </p:childTnLst>
                          </p:cTn>
                        </p:par>
                        <p:par>
                          <p:cTn id="52" fill="hold">
                            <p:stCondLst>
                              <p:cond delay="3800"/>
                            </p:stCondLst>
                            <p:childTnLst>
                              <p:par>
                                <p:cTn id="53" presetID="10" presetClass="entr" presetSubtype="0" fill="hold" nodeType="afterEffect">
                                  <p:stCondLst>
                                    <p:cond delay="0"/>
                                  </p:stCondLst>
                                  <p:childTnLst>
                                    <p:set>
                                      <p:cBhvr>
                                        <p:cTn id="54" dur="1" fill="hold">
                                          <p:stCondLst>
                                            <p:cond delay="0"/>
                                          </p:stCondLst>
                                        </p:cTn>
                                        <p:tgtEl>
                                          <p:spTgt spid="21"/>
                                        </p:tgtEl>
                                        <p:attrNameLst>
                                          <p:attrName>style.visibility</p:attrName>
                                        </p:attrNameLst>
                                      </p:cBhvr>
                                      <p:to>
                                        <p:strVal val="visible"/>
                                      </p:to>
                                    </p:set>
                                    <p:animEffect transition="in" filter="fade">
                                      <p:cBhvr>
                                        <p:cTn id="55" dur="300"/>
                                        <p:tgtEl>
                                          <p:spTgt spid="21"/>
                                        </p:tgtEl>
                                      </p:cBhvr>
                                    </p:animEffect>
                                  </p:childTnLst>
                                </p:cTn>
                              </p:par>
                            </p:childTnLst>
                          </p:cTn>
                        </p:par>
                        <p:par>
                          <p:cTn id="56" fill="hold">
                            <p:stCondLst>
                              <p:cond delay="4100"/>
                            </p:stCondLst>
                            <p:childTnLst>
                              <p:par>
                                <p:cTn id="57" presetID="10" presetClass="entr" presetSubtype="0" fill="hold" nodeType="after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fade">
                                      <p:cBhvr>
                                        <p:cTn id="59" dur="300"/>
                                        <p:tgtEl>
                                          <p:spTgt spid="23"/>
                                        </p:tgtEl>
                                      </p:cBhvr>
                                    </p:animEffect>
                                  </p:childTnLst>
                                </p:cTn>
                              </p:par>
                            </p:childTnLst>
                          </p:cTn>
                        </p:par>
                        <p:par>
                          <p:cTn id="60" fill="hold">
                            <p:stCondLst>
                              <p:cond delay="4400"/>
                            </p:stCondLst>
                            <p:childTnLst>
                              <p:par>
                                <p:cTn id="61" presetID="10" presetClass="entr" presetSubtype="0" fill="hold" nodeType="afterEffect">
                                  <p:stCondLst>
                                    <p:cond delay="0"/>
                                  </p:stCondLst>
                                  <p:childTnLst>
                                    <p:set>
                                      <p:cBhvr>
                                        <p:cTn id="62" dur="1" fill="hold">
                                          <p:stCondLst>
                                            <p:cond delay="0"/>
                                          </p:stCondLst>
                                        </p:cTn>
                                        <p:tgtEl>
                                          <p:spTgt spid="237"/>
                                        </p:tgtEl>
                                        <p:attrNameLst>
                                          <p:attrName>style.visibility</p:attrName>
                                        </p:attrNameLst>
                                      </p:cBhvr>
                                      <p:to>
                                        <p:strVal val="visible"/>
                                      </p:to>
                                    </p:set>
                                    <p:animEffect transition="in" filter="fade">
                                      <p:cBhvr>
                                        <p:cTn id="63" dur="300"/>
                                        <p:tgtEl>
                                          <p:spTgt spid="237"/>
                                        </p:tgtEl>
                                      </p:cBhvr>
                                    </p:animEffect>
                                  </p:childTnLst>
                                </p:cTn>
                              </p:par>
                            </p:childTnLst>
                          </p:cTn>
                        </p:par>
                        <p:par>
                          <p:cTn id="64" fill="hold">
                            <p:stCondLst>
                              <p:cond delay="4700"/>
                            </p:stCondLst>
                            <p:childTnLst>
                              <p:par>
                                <p:cTn id="65" presetID="10" presetClass="entr" presetSubtype="0" fill="hold" nodeType="afterEffect">
                                  <p:stCondLst>
                                    <p:cond delay="0"/>
                                  </p:stCondLst>
                                  <p:childTnLst>
                                    <p:set>
                                      <p:cBhvr>
                                        <p:cTn id="66" dur="1" fill="hold">
                                          <p:stCondLst>
                                            <p:cond delay="0"/>
                                          </p:stCondLst>
                                        </p:cTn>
                                        <p:tgtEl>
                                          <p:spTgt spid="238"/>
                                        </p:tgtEl>
                                        <p:attrNameLst>
                                          <p:attrName>style.visibility</p:attrName>
                                        </p:attrNameLst>
                                      </p:cBhvr>
                                      <p:to>
                                        <p:strVal val="visible"/>
                                      </p:to>
                                    </p:set>
                                    <p:animEffect transition="in" filter="fade">
                                      <p:cBhvr>
                                        <p:cTn id="67" dur="300"/>
                                        <p:tgtEl>
                                          <p:spTgt spid="238"/>
                                        </p:tgtEl>
                                      </p:cBhvr>
                                    </p:animEffect>
                                  </p:childTnLst>
                                </p:cTn>
                              </p:par>
                            </p:childTnLst>
                          </p:cTn>
                        </p:par>
                        <p:par>
                          <p:cTn id="68" fill="hold">
                            <p:stCondLst>
                              <p:cond delay="5000"/>
                            </p:stCondLst>
                            <p:childTnLst>
                              <p:par>
                                <p:cTn id="69" presetID="10" presetClass="entr" presetSubtype="0" fill="hold" nodeType="afterEffect">
                                  <p:stCondLst>
                                    <p:cond delay="0"/>
                                  </p:stCondLst>
                                  <p:childTnLst>
                                    <p:set>
                                      <p:cBhvr>
                                        <p:cTn id="70" dur="1" fill="hold">
                                          <p:stCondLst>
                                            <p:cond delay="0"/>
                                          </p:stCondLst>
                                        </p:cTn>
                                        <p:tgtEl>
                                          <p:spTgt spid="240"/>
                                        </p:tgtEl>
                                        <p:attrNameLst>
                                          <p:attrName>style.visibility</p:attrName>
                                        </p:attrNameLst>
                                      </p:cBhvr>
                                      <p:to>
                                        <p:strVal val="visible"/>
                                      </p:to>
                                    </p:set>
                                    <p:animEffect transition="in" filter="fade">
                                      <p:cBhvr>
                                        <p:cTn id="71" dur="300"/>
                                        <p:tgtEl>
                                          <p:spTgt spid="240"/>
                                        </p:tgtEl>
                                      </p:cBhvr>
                                    </p:animEffect>
                                  </p:childTnLst>
                                </p:cTn>
                              </p:par>
                            </p:childTnLst>
                          </p:cTn>
                        </p:par>
                        <p:par>
                          <p:cTn id="72" fill="hold">
                            <p:stCondLst>
                              <p:cond delay="5300"/>
                            </p:stCondLst>
                            <p:childTnLst>
                              <p:par>
                                <p:cTn id="73" presetID="10" presetClass="entr" presetSubtype="0" fill="hold" nodeType="afterEffect">
                                  <p:stCondLst>
                                    <p:cond delay="0"/>
                                  </p:stCondLst>
                                  <p:childTnLst>
                                    <p:set>
                                      <p:cBhvr>
                                        <p:cTn id="74" dur="1" fill="hold">
                                          <p:stCondLst>
                                            <p:cond delay="0"/>
                                          </p:stCondLst>
                                        </p:cTn>
                                        <p:tgtEl>
                                          <p:spTgt spid="241"/>
                                        </p:tgtEl>
                                        <p:attrNameLst>
                                          <p:attrName>style.visibility</p:attrName>
                                        </p:attrNameLst>
                                      </p:cBhvr>
                                      <p:to>
                                        <p:strVal val="visible"/>
                                      </p:to>
                                    </p:set>
                                    <p:animEffect transition="in" filter="fade">
                                      <p:cBhvr>
                                        <p:cTn id="75" dur="300"/>
                                        <p:tgtEl>
                                          <p:spTgt spid="2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4" fill="hold" grpId="0" nodeType="clickEffect">
                                  <p:stCondLst>
                                    <p:cond delay="0"/>
                                  </p:stCondLst>
                                  <p:childTnLst>
                                    <p:set>
                                      <p:cBhvr>
                                        <p:cTn id="79" dur="1" fill="hold">
                                          <p:stCondLst>
                                            <p:cond delay="0"/>
                                          </p:stCondLst>
                                        </p:cTn>
                                        <p:tgtEl>
                                          <p:spTgt spid="78"/>
                                        </p:tgtEl>
                                        <p:attrNameLst>
                                          <p:attrName>style.visibility</p:attrName>
                                        </p:attrNameLst>
                                      </p:cBhvr>
                                      <p:to>
                                        <p:strVal val="visible"/>
                                      </p:to>
                                    </p:set>
                                    <p:animEffect transition="in" filter="wipe(down)">
                                      <p:cBhvr>
                                        <p:cTn id="80" dur="500"/>
                                        <p:tgtEl>
                                          <p:spTgt spid="78"/>
                                        </p:tgtEl>
                                      </p:cBhvr>
                                    </p:animEffect>
                                  </p:childTnLst>
                                </p:cTn>
                              </p:par>
                            </p:childTnLst>
                          </p:cTn>
                        </p:par>
                        <p:par>
                          <p:cTn id="81" fill="hold">
                            <p:stCondLst>
                              <p:cond delay="500"/>
                            </p:stCondLst>
                            <p:childTnLst>
                              <p:par>
                                <p:cTn id="82" presetID="10" presetClass="entr" presetSubtype="0" fill="hold" nodeType="afterEffect">
                                  <p:stCondLst>
                                    <p:cond delay="500"/>
                                  </p:stCondLst>
                                  <p:childTnLst>
                                    <p:set>
                                      <p:cBhvr>
                                        <p:cTn id="83" dur="1" fill="hold">
                                          <p:stCondLst>
                                            <p:cond delay="0"/>
                                          </p:stCondLst>
                                        </p:cTn>
                                        <p:tgtEl>
                                          <p:spTgt spid="136"/>
                                        </p:tgtEl>
                                        <p:attrNameLst>
                                          <p:attrName>style.visibility</p:attrName>
                                        </p:attrNameLst>
                                      </p:cBhvr>
                                      <p:to>
                                        <p:strVal val="visible"/>
                                      </p:to>
                                    </p:set>
                                    <p:animEffect transition="in" filter="fade">
                                      <p:cBhvr>
                                        <p:cTn id="84" dur="500"/>
                                        <p:tgtEl>
                                          <p:spTgt spid="136"/>
                                        </p:tgtEl>
                                      </p:cBhvr>
                                    </p:animEffect>
                                  </p:childTnLst>
                                </p:cTn>
                              </p:par>
                            </p:childTnLst>
                          </p:cTn>
                        </p:par>
                        <p:par>
                          <p:cTn id="85" fill="hold">
                            <p:stCondLst>
                              <p:cond delay="1500"/>
                            </p:stCondLst>
                            <p:childTnLst>
                              <p:par>
                                <p:cTn id="86" presetID="10" presetClass="entr" presetSubtype="0" fill="hold" nodeType="afterEffect">
                                  <p:stCondLst>
                                    <p:cond delay="0"/>
                                  </p:stCondLst>
                                  <p:childTnLst>
                                    <p:set>
                                      <p:cBhvr>
                                        <p:cTn id="87" dur="1" fill="hold">
                                          <p:stCondLst>
                                            <p:cond delay="0"/>
                                          </p:stCondLst>
                                        </p:cTn>
                                        <p:tgtEl>
                                          <p:spTgt spid="143"/>
                                        </p:tgtEl>
                                        <p:attrNameLst>
                                          <p:attrName>style.visibility</p:attrName>
                                        </p:attrNameLst>
                                      </p:cBhvr>
                                      <p:to>
                                        <p:strVal val="visible"/>
                                      </p:to>
                                    </p:set>
                                    <p:animEffect transition="in" filter="fade">
                                      <p:cBhvr>
                                        <p:cTn id="88" dur="500"/>
                                        <p:tgtEl>
                                          <p:spTgt spid="143"/>
                                        </p:tgtEl>
                                      </p:cBhvr>
                                    </p:animEffect>
                                  </p:childTnLst>
                                </p:cTn>
                              </p:par>
                            </p:childTnLst>
                          </p:cTn>
                        </p:par>
                        <p:par>
                          <p:cTn id="89" fill="hold">
                            <p:stCondLst>
                              <p:cond delay="2000"/>
                            </p:stCondLst>
                            <p:childTnLst>
                              <p:par>
                                <p:cTn id="90" presetID="10" presetClass="entr" presetSubtype="0" fill="hold" nodeType="afterEffect">
                                  <p:stCondLst>
                                    <p:cond delay="0"/>
                                  </p:stCondLst>
                                  <p:childTnLst>
                                    <p:set>
                                      <p:cBhvr>
                                        <p:cTn id="91" dur="1" fill="hold">
                                          <p:stCondLst>
                                            <p:cond delay="0"/>
                                          </p:stCondLst>
                                        </p:cTn>
                                        <p:tgtEl>
                                          <p:spTgt spid="375"/>
                                        </p:tgtEl>
                                        <p:attrNameLst>
                                          <p:attrName>style.visibility</p:attrName>
                                        </p:attrNameLst>
                                      </p:cBhvr>
                                      <p:to>
                                        <p:strVal val="visible"/>
                                      </p:to>
                                    </p:set>
                                    <p:animEffect transition="in" filter="fade">
                                      <p:cBhvr>
                                        <p:cTn id="92" dur="500"/>
                                        <p:tgtEl>
                                          <p:spTgt spid="375"/>
                                        </p:tgtEl>
                                      </p:cBhvr>
                                    </p:animEffect>
                                  </p:childTnLst>
                                </p:cTn>
                              </p:par>
                            </p:childTnLst>
                          </p:cTn>
                        </p:par>
                        <p:par>
                          <p:cTn id="93" fill="hold">
                            <p:stCondLst>
                              <p:cond delay="2500"/>
                            </p:stCondLst>
                            <p:childTnLst>
                              <p:par>
                                <p:cTn id="94" presetID="10" presetClass="entr" presetSubtype="0" fill="hold" nodeType="afterEffect">
                                  <p:stCondLst>
                                    <p:cond delay="0"/>
                                  </p:stCondLst>
                                  <p:childTnLst>
                                    <p:set>
                                      <p:cBhvr>
                                        <p:cTn id="95" dur="1" fill="hold">
                                          <p:stCondLst>
                                            <p:cond delay="0"/>
                                          </p:stCondLst>
                                        </p:cTn>
                                        <p:tgtEl>
                                          <p:spTgt spid="380"/>
                                        </p:tgtEl>
                                        <p:attrNameLst>
                                          <p:attrName>style.visibility</p:attrName>
                                        </p:attrNameLst>
                                      </p:cBhvr>
                                      <p:to>
                                        <p:strVal val="visible"/>
                                      </p:to>
                                    </p:set>
                                    <p:animEffect transition="in" filter="fade">
                                      <p:cBhvr>
                                        <p:cTn id="96" dur="500"/>
                                        <p:tgtEl>
                                          <p:spTgt spid="380"/>
                                        </p:tgtEl>
                                      </p:cBhvr>
                                    </p:animEffect>
                                  </p:childTnLst>
                                </p:cTn>
                              </p:par>
                            </p:childTnLst>
                          </p:cTn>
                        </p:par>
                        <p:par>
                          <p:cTn id="97" fill="hold">
                            <p:stCondLst>
                              <p:cond delay="3000"/>
                            </p:stCondLst>
                            <p:childTnLst>
                              <p:par>
                                <p:cTn id="98" presetID="10" presetClass="entr" presetSubtype="0" fill="hold" nodeType="afterEffect">
                                  <p:stCondLst>
                                    <p:cond delay="0"/>
                                  </p:stCondLst>
                                  <p:childTnLst>
                                    <p:set>
                                      <p:cBhvr>
                                        <p:cTn id="99" dur="1" fill="hold">
                                          <p:stCondLst>
                                            <p:cond delay="0"/>
                                          </p:stCondLst>
                                        </p:cTn>
                                        <p:tgtEl>
                                          <p:spTgt spid="395"/>
                                        </p:tgtEl>
                                        <p:attrNameLst>
                                          <p:attrName>style.visibility</p:attrName>
                                        </p:attrNameLst>
                                      </p:cBhvr>
                                      <p:to>
                                        <p:strVal val="visible"/>
                                      </p:to>
                                    </p:set>
                                    <p:animEffect transition="in" filter="fade">
                                      <p:cBhvr>
                                        <p:cTn id="100" dur="500"/>
                                        <p:tgtEl>
                                          <p:spTgt spid="395"/>
                                        </p:tgtEl>
                                      </p:cBhvr>
                                    </p:animEffect>
                                  </p:childTnLst>
                                </p:cTn>
                              </p:par>
                            </p:childTnLst>
                          </p:cTn>
                        </p:par>
                        <p:par>
                          <p:cTn id="101" fill="hold">
                            <p:stCondLst>
                              <p:cond delay="3500"/>
                            </p:stCondLst>
                            <p:childTnLst>
                              <p:par>
                                <p:cTn id="102" presetID="10" presetClass="entr" presetSubtype="0" fill="hold" nodeType="afterEffect">
                                  <p:stCondLst>
                                    <p:cond delay="0"/>
                                  </p:stCondLst>
                                  <p:childTnLst>
                                    <p:set>
                                      <p:cBhvr>
                                        <p:cTn id="103" dur="1" fill="hold">
                                          <p:stCondLst>
                                            <p:cond delay="0"/>
                                          </p:stCondLst>
                                        </p:cTn>
                                        <p:tgtEl>
                                          <p:spTgt spid="387"/>
                                        </p:tgtEl>
                                        <p:attrNameLst>
                                          <p:attrName>style.visibility</p:attrName>
                                        </p:attrNameLst>
                                      </p:cBhvr>
                                      <p:to>
                                        <p:strVal val="visible"/>
                                      </p:to>
                                    </p:set>
                                    <p:animEffect transition="in" filter="fade">
                                      <p:cBhvr>
                                        <p:cTn id="104" dur="500"/>
                                        <p:tgtEl>
                                          <p:spTgt spid="387"/>
                                        </p:tgtEl>
                                      </p:cBhvr>
                                    </p:animEffect>
                                  </p:childTnLst>
                                </p:cTn>
                              </p:par>
                            </p:childTnLst>
                          </p:cTn>
                        </p:par>
                        <p:par>
                          <p:cTn id="105" fill="hold">
                            <p:stCondLst>
                              <p:cond delay="4000"/>
                            </p:stCondLst>
                            <p:childTnLst>
                              <p:par>
                                <p:cTn id="106" presetID="10" presetClass="entr" presetSubtype="0" fill="hold" nodeType="afterEffect">
                                  <p:stCondLst>
                                    <p:cond delay="0"/>
                                  </p:stCondLst>
                                  <p:childTnLst>
                                    <p:set>
                                      <p:cBhvr>
                                        <p:cTn id="107" dur="1" fill="hold">
                                          <p:stCondLst>
                                            <p:cond delay="0"/>
                                          </p:stCondLst>
                                        </p:cTn>
                                        <p:tgtEl>
                                          <p:spTgt spid="394"/>
                                        </p:tgtEl>
                                        <p:attrNameLst>
                                          <p:attrName>style.visibility</p:attrName>
                                        </p:attrNameLst>
                                      </p:cBhvr>
                                      <p:to>
                                        <p:strVal val="visible"/>
                                      </p:to>
                                    </p:set>
                                    <p:animEffect transition="in" filter="fade">
                                      <p:cBhvr>
                                        <p:cTn id="108" dur="500"/>
                                        <p:tgtEl>
                                          <p:spTgt spid="394"/>
                                        </p:tgtEl>
                                      </p:cBhvr>
                                    </p:animEffect>
                                  </p:childTnLst>
                                </p:cTn>
                              </p:par>
                            </p:childTnLst>
                          </p:cTn>
                        </p:par>
                        <p:par>
                          <p:cTn id="109" fill="hold">
                            <p:stCondLst>
                              <p:cond delay="4500"/>
                            </p:stCondLst>
                            <p:childTnLst>
                              <p:par>
                                <p:cTn id="110" presetID="22" presetClass="entr" presetSubtype="8" fill="hold" grpId="0" nodeType="afterEffect">
                                  <p:stCondLst>
                                    <p:cond delay="0"/>
                                  </p:stCondLst>
                                  <p:childTnLst>
                                    <p:set>
                                      <p:cBhvr>
                                        <p:cTn id="111" dur="1" fill="hold">
                                          <p:stCondLst>
                                            <p:cond delay="0"/>
                                          </p:stCondLst>
                                        </p:cTn>
                                        <p:tgtEl>
                                          <p:spTgt spid="75"/>
                                        </p:tgtEl>
                                        <p:attrNameLst>
                                          <p:attrName>style.visibility</p:attrName>
                                        </p:attrNameLst>
                                      </p:cBhvr>
                                      <p:to>
                                        <p:strVal val="visible"/>
                                      </p:to>
                                    </p:set>
                                    <p:animEffect transition="in" filter="wipe(left)">
                                      <p:cBhvr>
                                        <p:cTn id="112" dur="500"/>
                                        <p:tgtEl>
                                          <p:spTgt spid="75"/>
                                        </p:tgtEl>
                                      </p:cBhvr>
                                    </p:animEffect>
                                  </p:childTnLst>
                                </p:cTn>
                              </p:par>
                            </p:childTnLst>
                          </p:cTn>
                        </p:par>
                        <p:par>
                          <p:cTn id="113" fill="hold">
                            <p:stCondLst>
                              <p:cond delay="5000"/>
                            </p:stCondLst>
                            <p:childTnLst>
                              <p:par>
                                <p:cTn id="114" presetID="10" presetClass="entr" presetSubtype="0" fill="hold" nodeType="afterEffect">
                                  <p:stCondLst>
                                    <p:cond delay="0"/>
                                  </p:stCondLst>
                                  <p:childTnLst>
                                    <p:set>
                                      <p:cBhvr>
                                        <p:cTn id="115" dur="1" fill="hold">
                                          <p:stCondLst>
                                            <p:cond delay="0"/>
                                          </p:stCondLst>
                                        </p:cTn>
                                        <p:tgtEl>
                                          <p:spTgt spid="332"/>
                                        </p:tgtEl>
                                        <p:attrNameLst>
                                          <p:attrName>style.visibility</p:attrName>
                                        </p:attrNameLst>
                                      </p:cBhvr>
                                      <p:to>
                                        <p:strVal val="visible"/>
                                      </p:to>
                                    </p:set>
                                    <p:animEffect transition="in" filter="fade">
                                      <p:cBhvr>
                                        <p:cTn id="116" dur="500"/>
                                        <p:tgtEl>
                                          <p:spTgt spid="332"/>
                                        </p:tgtEl>
                                      </p:cBhvr>
                                    </p:animEffect>
                                  </p:childTnLst>
                                </p:cTn>
                              </p:par>
                              <p:par>
                                <p:cTn id="117" presetID="10" presetClass="entr" presetSubtype="0" fill="hold" nodeType="withEffect">
                                  <p:stCondLst>
                                    <p:cond delay="0"/>
                                  </p:stCondLst>
                                  <p:childTnLst>
                                    <p:set>
                                      <p:cBhvr>
                                        <p:cTn id="118" dur="1" fill="hold">
                                          <p:stCondLst>
                                            <p:cond delay="0"/>
                                          </p:stCondLst>
                                        </p:cTn>
                                        <p:tgtEl>
                                          <p:spTgt spid="334"/>
                                        </p:tgtEl>
                                        <p:attrNameLst>
                                          <p:attrName>style.visibility</p:attrName>
                                        </p:attrNameLst>
                                      </p:cBhvr>
                                      <p:to>
                                        <p:strVal val="visible"/>
                                      </p:to>
                                    </p:set>
                                    <p:animEffect transition="in" filter="fade">
                                      <p:cBhvr>
                                        <p:cTn id="119" dur="500"/>
                                        <p:tgtEl>
                                          <p:spTgt spid="334"/>
                                        </p:tgtEl>
                                      </p:cBhvr>
                                    </p:animEffect>
                                  </p:childTnLst>
                                </p:cTn>
                              </p:par>
                              <p:par>
                                <p:cTn id="120" presetID="10" presetClass="entr" presetSubtype="0" fill="hold" nodeType="withEffect">
                                  <p:stCondLst>
                                    <p:cond delay="0"/>
                                  </p:stCondLst>
                                  <p:childTnLst>
                                    <p:set>
                                      <p:cBhvr>
                                        <p:cTn id="121" dur="1" fill="hold">
                                          <p:stCondLst>
                                            <p:cond delay="0"/>
                                          </p:stCondLst>
                                        </p:cTn>
                                        <p:tgtEl>
                                          <p:spTgt spid="335"/>
                                        </p:tgtEl>
                                        <p:attrNameLst>
                                          <p:attrName>style.visibility</p:attrName>
                                        </p:attrNameLst>
                                      </p:cBhvr>
                                      <p:to>
                                        <p:strVal val="visible"/>
                                      </p:to>
                                    </p:set>
                                    <p:animEffect transition="in" filter="fade">
                                      <p:cBhvr>
                                        <p:cTn id="122" dur="500"/>
                                        <p:tgtEl>
                                          <p:spTgt spid="335"/>
                                        </p:tgtEl>
                                      </p:cBhvr>
                                    </p:animEffect>
                                  </p:childTnLst>
                                </p:cTn>
                              </p:par>
                              <p:par>
                                <p:cTn id="123" presetID="10" presetClass="entr" presetSubtype="0" fill="hold" nodeType="withEffect">
                                  <p:stCondLst>
                                    <p:cond delay="0"/>
                                  </p:stCondLst>
                                  <p:childTnLst>
                                    <p:set>
                                      <p:cBhvr>
                                        <p:cTn id="124" dur="1" fill="hold">
                                          <p:stCondLst>
                                            <p:cond delay="0"/>
                                          </p:stCondLst>
                                        </p:cTn>
                                        <p:tgtEl>
                                          <p:spTgt spid="331"/>
                                        </p:tgtEl>
                                        <p:attrNameLst>
                                          <p:attrName>style.visibility</p:attrName>
                                        </p:attrNameLst>
                                      </p:cBhvr>
                                      <p:to>
                                        <p:strVal val="visible"/>
                                      </p:to>
                                    </p:set>
                                    <p:animEffect transition="in" filter="fade">
                                      <p:cBhvr>
                                        <p:cTn id="125" dur="500"/>
                                        <p:tgtEl>
                                          <p:spTgt spid="331"/>
                                        </p:tgtEl>
                                      </p:cBhvr>
                                    </p:animEffect>
                                  </p:childTnLst>
                                </p:cTn>
                              </p:par>
                              <p:par>
                                <p:cTn id="126" presetID="10" presetClass="entr" presetSubtype="0" fill="hold" nodeType="withEffect">
                                  <p:stCondLst>
                                    <p:cond delay="0"/>
                                  </p:stCondLst>
                                  <p:childTnLst>
                                    <p:set>
                                      <p:cBhvr>
                                        <p:cTn id="127" dur="1" fill="hold">
                                          <p:stCondLst>
                                            <p:cond delay="0"/>
                                          </p:stCondLst>
                                        </p:cTn>
                                        <p:tgtEl>
                                          <p:spTgt spid="333"/>
                                        </p:tgtEl>
                                        <p:attrNameLst>
                                          <p:attrName>style.visibility</p:attrName>
                                        </p:attrNameLst>
                                      </p:cBhvr>
                                      <p:to>
                                        <p:strVal val="visible"/>
                                      </p:to>
                                    </p:set>
                                    <p:animEffect transition="in" filter="fade">
                                      <p:cBhvr>
                                        <p:cTn id="128" dur="500"/>
                                        <p:tgtEl>
                                          <p:spTgt spid="333"/>
                                        </p:tgtEl>
                                      </p:cBhvr>
                                    </p:animEffect>
                                  </p:childTnLst>
                                </p:cTn>
                              </p:par>
                              <p:par>
                                <p:cTn id="129" presetID="10" presetClass="entr" presetSubtype="0" fill="hold" nodeType="withEffect">
                                  <p:stCondLst>
                                    <p:cond delay="0"/>
                                  </p:stCondLst>
                                  <p:childTnLst>
                                    <p:set>
                                      <p:cBhvr>
                                        <p:cTn id="130" dur="1" fill="hold">
                                          <p:stCondLst>
                                            <p:cond delay="0"/>
                                          </p:stCondLst>
                                        </p:cTn>
                                        <p:tgtEl>
                                          <p:spTgt spid="336"/>
                                        </p:tgtEl>
                                        <p:attrNameLst>
                                          <p:attrName>style.visibility</p:attrName>
                                        </p:attrNameLst>
                                      </p:cBhvr>
                                      <p:to>
                                        <p:strVal val="visible"/>
                                      </p:to>
                                    </p:set>
                                    <p:animEffect transition="in" filter="fade">
                                      <p:cBhvr>
                                        <p:cTn id="131" dur="500"/>
                                        <p:tgtEl>
                                          <p:spTgt spid="336"/>
                                        </p:tgtEl>
                                      </p:cBhvr>
                                    </p:animEffect>
                                  </p:childTnLst>
                                </p:cTn>
                              </p:par>
                              <p:par>
                                <p:cTn id="132" presetID="10" presetClass="entr" presetSubtype="0" fill="hold" nodeType="withEffect">
                                  <p:stCondLst>
                                    <p:cond delay="0"/>
                                  </p:stCondLst>
                                  <p:childTnLst>
                                    <p:set>
                                      <p:cBhvr>
                                        <p:cTn id="133" dur="1" fill="hold">
                                          <p:stCondLst>
                                            <p:cond delay="0"/>
                                          </p:stCondLst>
                                        </p:cTn>
                                        <p:tgtEl>
                                          <p:spTgt spid="417"/>
                                        </p:tgtEl>
                                        <p:attrNameLst>
                                          <p:attrName>style.visibility</p:attrName>
                                        </p:attrNameLst>
                                      </p:cBhvr>
                                      <p:to>
                                        <p:strVal val="visible"/>
                                      </p:to>
                                    </p:set>
                                    <p:animEffect transition="in" filter="fade">
                                      <p:cBhvr>
                                        <p:cTn id="134" dur="500"/>
                                        <p:tgtEl>
                                          <p:spTgt spid="417"/>
                                        </p:tgtEl>
                                      </p:cBhvr>
                                    </p:animEffect>
                                  </p:childTnLst>
                                </p:cTn>
                              </p:par>
                            </p:childTnLst>
                          </p:cTn>
                        </p:par>
                        <p:par>
                          <p:cTn id="135" fill="hold">
                            <p:stCondLst>
                              <p:cond delay="5500"/>
                            </p:stCondLst>
                            <p:childTnLst>
                              <p:par>
                                <p:cTn id="136" presetID="22" presetClass="entr" presetSubtype="2" fill="hold" grpId="0" nodeType="afterEffect">
                                  <p:stCondLst>
                                    <p:cond delay="0"/>
                                  </p:stCondLst>
                                  <p:childTnLst>
                                    <p:set>
                                      <p:cBhvr>
                                        <p:cTn id="137" dur="1" fill="hold">
                                          <p:stCondLst>
                                            <p:cond delay="0"/>
                                          </p:stCondLst>
                                        </p:cTn>
                                        <p:tgtEl>
                                          <p:spTgt spid="71"/>
                                        </p:tgtEl>
                                        <p:attrNameLst>
                                          <p:attrName>style.visibility</p:attrName>
                                        </p:attrNameLst>
                                      </p:cBhvr>
                                      <p:to>
                                        <p:strVal val="visible"/>
                                      </p:to>
                                    </p:set>
                                    <p:animEffect transition="in" filter="wipe(right)">
                                      <p:cBhvr>
                                        <p:cTn id="138" dur="500"/>
                                        <p:tgtEl>
                                          <p:spTgt spid="71"/>
                                        </p:tgtEl>
                                      </p:cBhvr>
                                    </p:animEffect>
                                  </p:childTnLst>
                                </p:cTn>
                              </p:par>
                            </p:childTnLst>
                          </p:cTn>
                        </p:par>
                        <p:par>
                          <p:cTn id="139" fill="hold">
                            <p:stCondLst>
                              <p:cond delay="6000"/>
                            </p:stCondLst>
                            <p:childTnLst>
                              <p:par>
                                <p:cTn id="140" presetID="10" presetClass="entr" presetSubtype="0" fill="hold" nodeType="afterEffect">
                                  <p:stCondLst>
                                    <p:cond delay="0"/>
                                  </p:stCondLst>
                                  <p:childTnLst>
                                    <p:set>
                                      <p:cBhvr>
                                        <p:cTn id="141" dur="1" fill="hold">
                                          <p:stCondLst>
                                            <p:cond delay="0"/>
                                          </p:stCondLst>
                                        </p:cTn>
                                        <p:tgtEl>
                                          <p:spTgt spid="337"/>
                                        </p:tgtEl>
                                        <p:attrNameLst>
                                          <p:attrName>style.visibility</p:attrName>
                                        </p:attrNameLst>
                                      </p:cBhvr>
                                      <p:to>
                                        <p:strVal val="visible"/>
                                      </p:to>
                                    </p:set>
                                    <p:animEffect transition="in" filter="fade">
                                      <p:cBhvr>
                                        <p:cTn id="142" dur="500"/>
                                        <p:tgtEl>
                                          <p:spTgt spid="337"/>
                                        </p:tgtEl>
                                      </p:cBhvr>
                                    </p:animEffect>
                                  </p:childTnLst>
                                </p:cTn>
                              </p:par>
                              <p:par>
                                <p:cTn id="143" presetID="10" presetClass="entr" presetSubtype="0" fill="hold" nodeType="withEffect">
                                  <p:stCondLst>
                                    <p:cond delay="0"/>
                                  </p:stCondLst>
                                  <p:childTnLst>
                                    <p:set>
                                      <p:cBhvr>
                                        <p:cTn id="144" dur="1" fill="hold">
                                          <p:stCondLst>
                                            <p:cond delay="0"/>
                                          </p:stCondLst>
                                        </p:cTn>
                                        <p:tgtEl>
                                          <p:spTgt spid="328"/>
                                        </p:tgtEl>
                                        <p:attrNameLst>
                                          <p:attrName>style.visibility</p:attrName>
                                        </p:attrNameLst>
                                      </p:cBhvr>
                                      <p:to>
                                        <p:strVal val="visible"/>
                                      </p:to>
                                    </p:set>
                                    <p:animEffect transition="in" filter="fade">
                                      <p:cBhvr>
                                        <p:cTn id="145" dur="500"/>
                                        <p:tgtEl>
                                          <p:spTgt spid="328"/>
                                        </p:tgtEl>
                                      </p:cBhvr>
                                    </p:animEffect>
                                  </p:childTnLst>
                                </p:cTn>
                              </p:par>
                              <p:par>
                                <p:cTn id="146" presetID="10" presetClass="entr" presetSubtype="0" fill="hold" nodeType="withEffect">
                                  <p:stCondLst>
                                    <p:cond delay="0"/>
                                  </p:stCondLst>
                                  <p:childTnLst>
                                    <p:set>
                                      <p:cBhvr>
                                        <p:cTn id="147" dur="1" fill="hold">
                                          <p:stCondLst>
                                            <p:cond delay="0"/>
                                          </p:stCondLst>
                                        </p:cTn>
                                        <p:tgtEl>
                                          <p:spTgt spid="338"/>
                                        </p:tgtEl>
                                        <p:attrNameLst>
                                          <p:attrName>style.visibility</p:attrName>
                                        </p:attrNameLst>
                                      </p:cBhvr>
                                      <p:to>
                                        <p:strVal val="visible"/>
                                      </p:to>
                                    </p:set>
                                    <p:animEffect transition="in" filter="fade">
                                      <p:cBhvr>
                                        <p:cTn id="148" dur="500"/>
                                        <p:tgtEl>
                                          <p:spTgt spid="338"/>
                                        </p:tgtEl>
                                      </p:cBhvr>
                                    </p:animEffect>
                                  </p:childTnLst>
                                </p:cTn>
                              </p:par>
                              <p:par>
                                <p:cTn id="149" presetID="10" presetClass="entr" presetSubtype="0" fill="hold" nodeType="withEffect">
                                  <p:stCondLst>
                                    <p:cond delay="0"/>
                                  </p:stCondLst>
                                  <p:childTnLst>
                                    <p:set>
                                      <p:cBhvr>
                                        <p:cTn id="150" dur="1" fill="hold">
                                          <p:stCondLst>
                                            <p:cond delay="0"/>
                                          </p:stCondLst>
                                        </p:cTn>
                                        <p:tgtEl>
                                          <p:spTgt spid="339"/>
                                        </p:tgtEl>
                                        <p:attrNameLst>
                                          <p:attrName>style.visibility</p:attrName>
                                        </p:attrNameLst>
                                      </p:cBhvr>
                                      <p:to>
                                        <p:strVal val="visible"/>
                                      </p:to>
                                    </p:set>
                                    <p:animEffect transition="in" filter="fade">
                                      <p:cBhvr>
                                        <p:cTn id="151" dur="500"/>
                                        <p:tgtEl>
                                          <p:spTgt spid="339"/>
                                        </p:tgtEl>
                                      </p:cBhvr>
                                    </p:animEffect>
                                  </p:childTnLst>
                                </p:cTn>
                              </p:par>
                              <p:par>
                                <p:cTn id="152" presetID="10" presetClass="entr" presetSubtype="0" fill="hold" nodeType="withEffect">
                                  <p:stCondLst>
                                    <p:cond delay="0"/>
                                  </p:stCondLst>
                                  <p:childTnLst>
                                    <p:set>
                                      <p:cBhvr>
                                        <p:cTn id="153" dur="1" fill="hold">
                                          <p:stCondLst>
                                            <p:cond delay="0"/>
                                          </p:stCondLst>
                                        </p:cTn>
                                        <p:tgtEl>
                                          <p:spTgt spid="340"/>
                                        </p:tgtEl>
                                        <p:attrNameLst>
                                          <p:attrName>style.visibility</p:attrName>
                                        </p:attrNameLst>
                                      </p:cBhvr>
                                      <p:to>
                                        <p:strVal val="visible"/>
                                      </p:to>
                                    </p:set>
                                    <p:animEffect transition="in" filter="fade">
                                      <p:cBhvr>
                                        <p:cTn id="154" dur="500"/>
                                        <p:tgtEl>
                                          <p:spTgt spid="340"/>
                                        </p:tgtEl>
                                      </p:cBhvr>
                                    </p:animEffect>
                                  </p:childTnLst>
                                </p:cTn>
                              </p:par>
                              <p:par>
                                <p:cTn id="155" presetID="10" presetClass="entr" presetSubtype="0" fill="hold" nodeType="withEffect">
                                  <p:stCondLst>
                                    <p:cond delay="0"/>
                                  </p:stCondLst>
                                  <p:childTnLst>
                                    <p:set>
                                      <p:cBhvr>
                                        <p:cTn id="156" dur="1" fill="hold">
                                          <p:stCondLst>
                                            <p:cond delay="0"/>
                                          </p:stCondLst>
                                        </p:cTn>
                                        <p:tgtEl>
                                          <p:spTgt spid="341"/>
                                        </p:tgtEl>
                                        <p:attrNameLst>
                                          <p:attrName>style.visibility</p:attrName>
                                        </p:attrNameLst>
                                      </p:cBhvr>
                                      <p:to>
                                        <p:strVal val="visible"/>
                                      </p:to>
                                    </p:set>
                                    <p:animEffect transition="in" filter="fade">
                                      <p:cBhvr>
                                        <p:cTn id="157" dur="500"/>
                                        <p:tgtEl>
                                          <p:spTgt spid="341"/>
                                        </p:tgtEl>
                                      </p:cBhvr>
                                    </p:animEffect>
                                  </p:childTnLst>
                                </p:cTn>
                              </p:par>
                              <p:par>
                                <p:cTn id="158" presetID="10" presetClass="entr" presetSubtype="0" fill="hold" nodeType="withEffect">
                                  <p:stCondLst>
                                    <p:cond delay="0"/>
                                  </p:stCondLst>
                                  <p:childTnLst>
                                    <p:set>
                                      <p:cBhvr>
                                        <p:cTn id="159" dur="1" fill="hold">
                                          <p:stCondLst>
                                            <p:cond delay="0"/>
                                          </p:stCondLst>
                                        </p:cTn>
                                        <p:tgtEl>
                                          <p:spTgt spid="242"/>
                                        </p:tgtEl>
                                        <p:attrNameLst>
                                          <p:attrName>style.visibility</p:attrName>
                                        </p:attrNameLst>
                                      </p:cBhvr>
                                      <p:to>
                                        <p:strVal val="visible"/>
                                      </p:to>
                                    </p:set>
                                    <p:animEffect transition="in" filter="fade">
                                      <p:cBhvr>
                                        <p:cTn id="160" dur="500"/>
                                        <p:tgtEl>
                                          <p:spTgt spid="242"/>
                                        </p:tgtEl>
                                      </p:cBhvr>
                                    </p:animEffect>
                                  </p:childTnLst>
                                </p:cTn>
                              </p:par>
                            </p:childTnLst>
                          </p:cTn>
                        </p:par>
                      </p:childTnLst>
                    </p:cTn>
                  </p:par>
                  <p:par>
                    <p:cTn id="161" fill="hold">
                      <p:stCondLst>
                        <p:cond delay="indefinite"/>
                      </p:stCondLst>
                      <p:childTnLst>
                        <p:par>
                          <p:cTn id="162" fill="hold">
                            <p:stCondLst>
                              <p:cond delay="0"/>
                            </p:stCondLst>
                            <p:childTnLst>
                              <p:par>
                                <p:cTn id="163" presetID="1" presetClass="entr" presetSubtype="0" fill="hold" grpId="0" nodeType="clickEffect">
                                  <p:stCondLst>
                                    <p:cond delay="0"/>
                                  </p:stCondLst>
                                  <p:childTnLst>
                                    <p:set>
                                      <p:cBhvr>
                                        <p:cTn id="164" dur="1" fill="hold">
                                          <p:stCondLst>
                                            <p:cond delay="0"/>
                                          </p:stCondLst>
                                        </p:cTn>
                                        <p:tgtEl>
                                          <p:spTgt spid="244"/>
                                        </p:tgtEl>
                                        <p:attrNameLst>
                                          <p:attrName>style.visibility</p:attrName>
                                        </p:attrNameLst>
                                      </p:cBhvr>
                                      <p:to>
                                        <p:strVal val="visible"/>
                                      </p:to>
                                    </p:set>
                                  </p:childTnLst>
                                </p:cTn>
                              </p:par>
                              <p:par>
                                <p:cTn id="165" presetID="1" presetClass="entr" presetSubtype="0" fill="hold" grpId="0" nodeType="withEffect">
                                  <p:stCondLst>
                                    <p:cond delay="0"/>
                                  </p:stCondLst>
                                  <p:childTnLst>
                                    <p:set>
                                      <p:cBhvr>
                                        <p:cTn id="166" dur="1" fill="hold">
                                          <p:stCondLst>
                                            <p:cond delay="0"/>
                                          </p:stCondLst>
                                        </p:cTn>
                                        <p:tgtEl>
                                          <p:spTgt spid="243"/>
                                        </p:tgtEl>
                                        <p:attrNameLst>
                                          <p:attrName>style.visibility</p:attrName>
                                        </p:attrNameLst>
                                      </p:cBhvr>
                                      <p:to>
                                        <p:strVal val="visible"/>
                                      </p:to>
                                    </p:set>
                                  </p:childTnLst>
                                </p:cTn>
                              </p:par>
                              <p:par>
                                <p:cTn id="167" presetID="1" presetClass="entr" presetSubtype="0" fill="hold" grpId="0" nodeType="withEffect">
                                  <p:stCondLst>
                                    <p:cond delay="0"/>
                                  </p:stCondLst>
                                  <p:childTnLst>
                                    <p:set>
                                      <p:cBhvr>
                                        <p:cTn id="16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animBg="1"/>
      <p:bldP spid="75" grpId="0" animBg="1"/>
      <p:bldP spid="87" grpId="0" animBg="1"/>
      <p:bldP spid="31" grpId="0" animBg="1"/>
      <p:bldP spid="32" grpId="0" animBg="1"/>
      <p:bldP spid="56" grpId="0" animBg="1"/>
      <p:bldP spid="71" grpId="0" animBg="1"/>
      <p:bldP spid="33" grpId="0" animBg="1"/>
      <p:bldP spid="7" grpId="0" animBg="1"/>
      <p:bldP spid="243" grpId="0" animBg="1"/>
      <p:bldP spid="24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Rectangle 46"/>
          <p:cNvSpPr/>
          <p:nvPr/>
        </p:nvSpPr>
        <p:spPr bwMode="auto">
          <a:xfrm>
            <a:off x="275545" y="1248724"/>
            <a:ext cx="3913077" cy="443459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000" spc="-50" dirty="0">
              <a:gradFill>
                <a:gsLst>
                  <a:gs pos="1250">
                    <a:srgbClr val="505050"/>
                  </a:gs>
                  <a:gs pos="10417">
                    <a:srgbClr val="505050"/>
                  </a:gs>
                </a:gsLst>
                <a:lin ang="5400000" scaled="0"/>
              </a:gradFill>
            </a:endParaRPr>
          </a:p>
        </p:txBody>
      </p:sp>
      <p:sp>
        <p:nvSpPr>
          <p:cNvPr id="2" name="Title 1"/>
          <p:cNvSpPr>
            <a:spLocks noGrp="1"/>
          </p:cNvSpPr>
          <p:nvPr>
            <p:ph type="title"/>
          </p:nvPr>
        </p:nvSpPr>
        <p:spPr>
          <a:xfrm>
            <a:off x="275545" y="297352"/>
            <a:ext cx="11885450" cy="946279"/>
          </a:xfrm>
        </p:spPr>
        <p:txBody>
          <a:bodyPr/>
          <a:lstStyle/>
          <a:p>
            <a:r>
              <a:rPr lang="en-US" dirty="0" smtClean="0"/>
              <a:t>Why Azure </a:t>
            </a:r>
            <a:r>
              <a:rPr lang="en-US" dirty="0" err="1" smtClean="0"/>
              <a:t>IaaS</a:t>
            </a:r>
            <a:r>
              <a:rPr lang="en-US" dirty="0" smtClean="0"/>
              <a:t>?</a:t>
            </a:r>
            <a:endParaRPr lang="en-US" dirty="0"/>
          </a:p>
        </p:txBody>
      </p:sp>
      <p:sp>
        <p:nvSpPr>
          <p:cNvPr id="35" name="Rectangle 34"/>
          <p:cNvSpPr/>
          <p:nvPr/>
        </p:nvSpPr>
        <p:spPr bwMode="auto">
          <a:xfrm>
            <a:off x="4289128" y="1248724"/>
            <a:ext cx="3862824" cy="4434591"/>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000" spc="-50" dirty="0">
              <a:gradFill>
                <a:gsLst>
                  <a:gs pos="1250">
                    <a:srgbClr val="505050"/>
                  </a:gs>
                  <a:gs pos="10417">
                    <a:srgbClr val="505050"/>
                  </a:gs>
                </a:gsLst>
                <a:lin ang="5400000" scaled="0"/>
              </a:gradFill>
            </a:endParaRPr>
          </a:p>
        </p:txBody>
      </p:sp>
      <p:sp>
        <p:nvSpPr>
          <p:cNvPr id="36" name="Rectangle 35"/>
          <p:cNvSpPr/>
          <p:nvPr/>
        </p:nvSpPr>
        <p:spPr bwMode="auto">
          <a:xfrm>
            <a:off x="8252458" y="1248722"/>
            <a:ext cx="3908537" cy="4434590"/>
          </a:xfrm>
          <a:prstGeom prst="rect">
            <a:avLst/>
          </a:prstGeom>
          <a:solidFill>
            <a:schemeClr val="tx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endParaRPr lang="en-US" sz="2000" spc="-50" dirty="0">
              <a:gradFill>
                <a:gsLst>
                  <a:gs pos="1250">
                    <a:srgbClr val="505050"/>
                  </a:gs>
                  <a:gs pos="10417">
                    <a:srgbClr val="505050"/>
                  </a:gs>
                </a:gsLst>
                <a:lin ang="5400000" scaled="0"/>
              </a:gradFill>
            </a:endParaRPr>
          </a:p>
        </p:txBody>
      </p:sp>
      <p:sp>
        <p:nvSpPr>
          <p:cNvPr id="66" name="Content Placeholder 2"/>
          <p:cNvSpPr txBox="1">
            <a:spLocks/>
          </p:cNvSpPr>
          <p:nvPr/>
        </p:nvSpPr>
        <p:spPr>
          <a:xfrm>
            <a:off x="214498" y="2978892"/>
            <a:ext cx="3974125" cy="2306928"/>
          </a:xfrm>
          <a:prstGeom prst="rect">
            <a:avLst/>
          </a:prstGeom>
        </p:spPr>
        <p:txBody>
          <a:bodyPr lIns="182854" tIns="146283" rIns="182854" bIns="146283">
            <a:noAutofit/>
          </a:bodyPr>
          <a:lstStyle>
            <a:lvl1pPr marL="339725" marR="0" indent="-3397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3600" kern="1200" spc="-70" baseline="0">
                <a:solidFill>
                  <a:schemeClr val="bg1">
                    <a:lumMod val="95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2400" kern="1200" spc="0" baseline="0">
                <a:solidFill>
                  <a:schemeClr val="bg1">
                    <a:lumMod val="95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tab pos="798513" algn="l"/>
              </a:tabLst>
              <a:defRPr sz="2400" kern="1200" spc="0" baseline="0">
                <a:solidFill>
                  <a:schemeClr val="bg1">
                    <a:lumMod val="95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2000" kern="1200" spc="0" baseline="0">
                <a:solidFill>
                  <a:schemeClr val="bg1">
                    <a:lumMod val="95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tab pos="1255713" algn="l"/>
              </a:tabLst>
              <a:defRPr sz="2000" kern="1200" spc="0" baseline="0">
                <a:solidFill>
                  <a:schemeClr val="bg1">
                    <a:lumMod val="9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8868" indent="-285695">
              <a:spcBef>
                <a:spcPts val="1199"/>
              </a:spcBef>
            </a:pPr>
            <a:r>
              <a:rPr lang="en-US" sz="1800" b="1" spc="0" dirty="0">
                <a:gradFill>
                  <a:gsLst>
                    <a:gs pos="14159">
                      <a:srgbClr val="505050"/>
                    </a:gs>
                    <a:gs pos="40000">
                      <a:srgbClr val="505050"/>
                    </a:gs>
                  </a:gsLst>
                  <a:lin ang="5400000" scaled="0"/>
                </a:gradFill>
              </a:rPr>
              <a:t>Consistent platform </a:t>
            </a:r>
            <a:r>
              <a:rPr lang="en-US" sz="1800" spc="0" dirty="0">
                <a:gradFill>
                  <a:gsLst>
                    <a:gs pos="14159">
                      <a:srgbClr val="505050"/>
                    </a:gs>
                    <a:gs pos="40000">
                      <a:srgbClr val="505050"/>
                    </a:gs>
                  </a:gsLst>
                  <a:lin ang="5400000" scaled="0"/>
                </a:gradFill>
              </a:rPr>
              <a:t>with </a:t>
            </a:r>
            <a:br>
              <a:rPr lang="en-US" sz="1800" spc="0" dirty="0">
                <a:gradFill>
                  <a:gsLst>
                    <a:gs pos="14159">
                      <a:srgbClr val="505050"/>
                    </a:gs>
                    <a:gs pos="40000">
                      <a:srgbClr val="505050"/>
                    </a:gs>
                  </a:gsLst>
                  <a:lin ang="5400000" scaled="0"/>
                </a:gradFill>
              </a:rPr>
            </a:br>
            <a:r>
              <a:rPr lang="en-US" sz="1800" spc="0" dirty="0">
                <a:gradFill>
                  <a:gsLst>
                    <a:gs pos="14159">
                      <a:srgbClr val="505050"/>
                    </a:gs>
                    <a:gs pos="40000">
                      <a:srgbClr val="505050"/>
                    </a:gs>
                  </a:gsLst>
                  <a:lin ang="5400000" scaled="0"/>
                </a:gradFill>
              </a:rPr>
              <a:t>common set of capabilities – management, virtualization, identity, and development</a:t>
            </a:r>
          </a:p>
          <a:p>
            <a:pPr marL="288868" indent="-285695">
              <a:spcBef>
                <a:spcPts val="1199"/>
              </a:spcBef>
            </a:pPr>
            <a:r>
              <a:rPr lang="en-US" sz="1800" b="1" spc="0" dirty="0">
                <a:gradFill>
                  <a:gsLst>
                    <a:gs pos="14159">
                      <a:srgbClr val="505050"/>
                    </a:gs>
                    <a:gs pos="40000">
                      <a:srgbClr val="505050"/>
                    </a:gs>
                  </a:gsLst>
                  <a:lin ang="5400000" scaled="0"/>
                </a:gradFill>
              </a:rPr>
              <a:t>Integration</a:t>
            </a:r>
            <a:r>
              <a:rPr lang="en-US" sz="1800" spc="0" dirty="0">
                <a:gradFill>
                  <a:gsLst>
                    <a:gs pos="14159">
                      <a:srgbClr val="505050"/>
                    </a:gs>
                    <a:gs pos="40000">
                      <a:srgbClr val="505050"/>
                    </a:gs>
                  </a:gsLst>
                  <a:lin ang="5400000" scaled="0"/>
                </a:gradFill>
              </a:rPr>
              <a:t> - Rich cross-premises app and infra integration</a:t>
            </a:r>
          </a:p>
          <a:p>
            <a:pPr marL="288868" indent="-285695">
              <a:spcBef>
                <a:spcPts val="1199"/>
              </a:spcBef>
            </a:pPr>
            <a:r>
              <a:rPr lang="en-US" sz="1800" b="1" spc="0" dirty="0">
                <a:gradFill>
                  <a:gsLst>
                    <a:gs pos="14159">
                      <a:srgbClr val="505050"/>
                    </a:gs>
                    <a:gs pos="40000">
                      <a:srgbClr val="505050"/>
                    </a:gs>
                  </a:gsLst>
                  <a:lin ang="5400000" scaled="0"/>
                </a:gradFill>
              </a:rPr>
              <a:t>Single point of support </a:t>
            </a:r>
            <a:r>
              <a:rPr lang="en-US" sz="1800" spc="0" dirty="0">
                <a:gradFill>
                  <a:gsLst>
                    <a:gs pos="14159">
                      <a:srgbClr val="505050"/>
                    </a:gs>
                    <a:gs pos="40000">
                      <a:srgbClr val="505050"/>
                    </a:gs>
                  </a:gsLst>
                  <a:lin ang="5400000" scaled="0"/>
                </a:gradFill>
              </a:rPr>
              <a:t>for hybrid</a:t>
            </a:r>
          </a:p>
          <a:p>
            <a:pPr marL="3173" indent="0">
              <a:spcBef>
                <a:spcPts val="1199"/>
              </a:spcBef>
              <a:buNone/>
            </a:pPr>
            <a:endParaRPr lang="en-US" sz="1800" spc="0" dirty="0">
              <a:gradFill>
                <a:gsLst>
                  <a:gs pos="14159">
                    <a:srgbClr val="505050"/>
                  </a:gs>
                  <a:gs pos="40000">
                    <a:srgbClr val="505050"/>
                  </a:gs>
                </a:gsLst>
                <a:lin ang="5400000" scaled="0"/>
              </a:gradFill>
            </a:endParaRPr>
          </a:p>
        </p:txBody>
      </p:sp>
      <p:sp>
        <p:nvSpPr>
          <p:cNvPr id="67" name="Content Placeholder 2"/>
          <p:cNvSpPr txBox="1">
            <a:spLocks/>
          </p:cNvSpPr>
          <p:nvPr/>
        </p:nvSpPr>
        <p:spPr>
          <a:xfrm>
            <a:off x="8252458" y="3044737"/>
            <a:ext cx="3958790" cy="2011395"/>
          </a:xfrm>
          <a:prstGeom prst="rect">
            <a:avLst/>
          </a:prstGeom>
        </p:spPr>
        <p:txBody>
          <a:bodyPr lIns="182854" tIns="146283" rIns="182854" bIns="146283" anchor="t" anchorCtr="0">
            <a:noAutofit/>
          </a:bodyPr>
          <a:lstStyle>
            <a:lvl1pPr marL="339725" marR="0" indent="-3397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3600" kern="1200" spc="-70" baseline="0">
                <a:solidFill>
                  <a:schemeClr val="bg1">
                    <a:lumMod val="95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2400" kern="1200" spc="0" baseline="0">
                <a:solidFill>
                  <a:schemeClr val="bg1">
                    <a:lumMod val="95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tab pos="798513" algn="l"/>
              </a:tabLst>
              <a:defRPr sz="2400" kern="1200" spc="0" baseline="0">
                <a:solidFill>
                  <a:schemeClr val="bg1">
                    <a:lumMod val="95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2000" kern="1200" spc="0" baseline="0">
                <a:solidFill>
                  <a:schemeClr val="bg1">
                    <a:lumMod val="95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tab pos="1255713" algn="l"/>
              </a:tabLst>
              <a:defRPr sz="2000" kern="1200" spc="0" baseline="0">
                <a:solidFill>
                  <a:schemeClr val="bg1">
                    <a:lumMod val="9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8868" indent="-285695">
              <a:spcBef>
                <a:spcPts val="1199"/>
              </a:spcBef>
            </a:pPr>
            <a:r>
              <a:rPr lang="en-US" sz="1800" b="1" spc="0" dirty="0">
                <a:gradFill>
                  <a:gsLst>
                    <a:gs pos="14159">
                      <a:srgbClr val="505050"/>
                    </a:gs>
                    <a:gs pos="40000">
                      <a:srgbClr val="505050"/>
                    </a:gs>
                  </a:gsLst>
                  <a:lin ang="5400000" scaled="0"/>
                </a:gradFill>
              </a:rPr>
              <a:t>Experience</a:t>
            </a:r>
            <a:r>
              <a:rPr lang="en-US" sz="1800" spc="0" dirty="0">
                <a:gradFill>
                  <a:gsLst>
                    <a:gs pos="14159">
                      <a:srgbClr val="505050"/>
                    </a:gs>
                    <a:gs pos="40000">
                      <a:srgbClr val="505050"/>
                    </a:gs>
                  </a:gsLst>
                  <a:lin ang="5400000" scaled="0"/>
                </a:gradFill>
              </a:rPr>
              <a:t> and rich partner </a:t>
            </a:r>
            <a:br>
              <a:rPr lang="en-US" sz="1800" spc="0" dirty="0">
                <a:gradFill>
                  <a:gsLst>
                    <a:gs pos="14159">
                      <a:srgbClr val="505050"/>
                    </a:gs>
                    <a:gs pos="40000">
                      <a:srgbClr val="505050"/>
                    </a:gs>
                  </a:gsLst>
                  <a:lin ang="5400000" scaled="0"/>
                </a:gradFill>
              </a:rPr>
            </a:br>
            <a:r>
              <a:rPr lang="en-US" sz="1800" spc="0" dirty="0">
                <a:gradFill>
                  <a:gsLst>
                    <a:gs pos="14159">
                      <a:srgbClr val="505050"/>
                    </a:gs>
                    <a:gs pos="40000">
                      <a:srgbClr val="505050"/>
                    </a:gs>
                  </a:gsLst>
                  <a:lin ang="5400000" scaled="0"/>
                </a:gradFill>
              </a:rPr>
              <a:t>and developer ecosystem</a:t>
            </a:r>
          </a:p>
          <a:p>
            <a:pPr marL="288868" indent="-285695">
              <a:spcBef>
                <a:spcPts val="1199"/>
              </a:spcBef>
            </a:pPr>
            <a:r>
              <a:rPr lang="en-US" sz="1800" b="1" spc="0" dirty="0">
                <a:gradFill>
                  <a:gsLst>
                    <a:gs pos="14159">
                      <a:srgbClr val="505050"/>
                    </a:gs>
                    <a:gs pos="40000">
                      <a:srgbClr val="505050"/>
                    </a:gs>
                  </a:gsLst>
                  <a:lin ang="5400000" scaled="0"/>
                </a:gradFill>
              </a:rPr>
              <a:t>Familiar </a:t>
            </a:r>
            <a:r>
              <a:rPr lang="en-US" sz="1800" spc="0" dirty="0">
                <a:gradFill>
                  <a:gsLst>
                    <a:gs pos="14159">
                      <a:srgbClr val="505050"/>
                    </a:gs>
                    <a:gs pos="40000">
                      <a:srgbClr val="505050"/>
                    </a:gs>
                  </a:gsLst>
                  <a:lin ang="5400000" scaled="0"/>
                </a:gradFill>
              </a:rPr>
              <a:t>procurement via Enterprise Agreement</a:t>
            </a:r>
          </a:p>
          <a:p>
            <a:pPr marL="288868" indent="-285695">
              <a:spcBef>
                <a:spcPts val="1199"/>
              </a:spcBef>
            </a:pPr>
            <a:r>
              <a:rPr lang="en-US" sz="1800" b="1" spc="0" dirty="0">
                <a:gradFill>
                  <a:gsLst>
                    <a:gs pos="14159">
                      <a:srgbClr val="505050"/>
                    </a:gs>
                    <a:gs pos="40000">
                      <a:srgbClr val="505050"/>
                    </a:gs>
                  </a:gsLst>
                  <a:lin ang="5400000" scaled="0"/>
                </a:gradFill>
              </a:rPr>
              <a:t>Global presence</a:t>
            </a:r>
            <a:r>
              <a:rPr lang="en-US" sz="1800" spc="0" dirty="0">
                <a:gradFill>
                  <a:gsLst>
                    <a:gs pos="14159">
                      <a:srgbClr val="505050"/>
                    </a:gs>
                    <a:gs pos="40000">
                      <a:srgbClr val="505050"/>
                    </a:gs>
                  </a:gsLst>
                  <a:lin ang="5400000" scaled="0"/>
                </a:gradFill>
              </a:rPr>
              <a:t>, local currencies &amp; support</a:t>
            </a:r>
          </a:p>
          <a:p>
            <a:pPr marL="288868" indent="-285695">
              <a:spcBef>
                <a:spcPts val="1199"/>
              </a:spcBef>
            </a:pPr>
            <a:r>
              <a:rPr lang="en-US" sz="1800" b="1" spc="0" dirty="0">
                <a:gradFill>
                  <a:gsLst>
                    <a:gs pos="14159">
                      <a:srgbClr val="505050"/>
                    </a:gs>
                    <a:gs pos="40000">
                      <a:srgbClr val="505050"/>
                    </a:gs>
                  </a:gsLst>
                  <a:lin ang="5400000" scaled="0"/>
                </a:gradFill>
              </a:rPr>
              <a:t>Transparent </a:t>
            </a:r>
            <a:r>
              <a:rPr lang="en-US" sz="1800" spc="0" dirty="0">
                <a:gradFill>
                  <a:gsLst>
                    <a:gs pos="14159">
                      <a:srgbClr val="505050"/>
                    </a:gs>
                    <a:gs pos="40000">
                      <a:srgbClr val="505050"/>
                    </a:gs>
                  </a:gsLst>
                  <a:lin ang="5400000" scaled="0"/>
                </a:gradFill>
              </a:rPr>
              <a:t>policies</a:t>
            </a:r>
          </a:p>
        </p:txBody>
      </p:sp>
      <p:sp>
        <p:nvSpPr>
          <p:cNvPr id="90" name="Content Placeholder 2"/>
          <p:cNvSpPr txBox="1">
            <a:spLocks/>
          </p:cNvSpPr>
          <p:nvPr/>
        </p:nvSpPr>
        <p:spPr>
          <a:xfrm>
            <a:off x="4213749" y="3080594"/>
            <a:ext cx="3913077" cy="2011395"/>
          </a:xfrm>
          <a:prstGeom prst="rect">
            <a:avLst/>
          </a:prstGeom>
        </p:spPr>
        <p:txBody>
          <a:bodyPr lIns="182854" tIns="146283" rIns="182854" bIns="146283" anchor="t" anchorCtr="0">
            <a:noAutofit/>
          </a:bodyPr>
          <a:lstStyle>
            <a:lvl1pPr marL="339725" marR="0" indent="-3397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3600" kern="1200" spc="-70" baseline="0">
                <a:solidFill>
                  <a:schemeClr val="bg1">
                    <a:lumMod val="95000"/>
                  </a:schemeClr>
                </a:solidFill>
                <a:latin typeface="+mn-lt"/>
                <a:ea typeface="+mn-ea"/>
                <a:cs typeface="+mn-cs"/>
              </a:defRPr>
            </a:lvl1pPr>
            <a:lvl2pPr marL="573088" marR="0" indent="-233363"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2400" kern="1200" spc="0" baseline="0">
                <a:solidFill>
                  <a:schemeClr val="bg1">
                    <a:lumMod val="95000"/>
                  </a:schemeClr>
                </a:solidFill>
                <a:latin typeface="+mn-lt"/>
                <a:ea typeface="+mn-ea"/>
                <a:cs typeface="+mn-cs"/>
              </a:defRPr>
            </a:lvl2pPr>
            <a:lvl3pPr marL="798513" marR="0" indent="-2254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tab pos="798513" algn="l"/>
              </a:tabLst>
              <a:defRPr sz="2400" kern="1200" spc="0" baseline="0">
                <a:solidFill>
                  <a:schemeClr val="bg1">
                    <a:lumMod val="95000"/>
                  </a:schemeClr>
                </a:solidFill>
                <a:latin typeface="+mn-lt"/>
                <a:ea typeface="+mn-ea"/>
                <a:cs typeface="+mn-cs"/>
              </a:defRPr>
            </a:lvl3pPr>
            <a:lvl4pPr marL="1030288" marR="0" indent="-23177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defRPr sz="2000" kern="1200" spc="0" baseline="0">
                <a:solidFill>
                  <a:schemeClr val="bg1">
                    <a:lumMod val="95000"/>
                  </a:schemeClr>
                </a:solidFill>
                <a:latin typeface="+mn-lt"/>
                <a:ea typeface="+mn-ea"/>
                <a:cs typeface="+mn-cs"/>
              </a:defRPr>
            </a:lvl4pPr>
            <a:lvl5pPr marL="1255713" marR="0" indent="-225425" algn="l" defTabSz="914363" rtl="0" eaLnBrk="1" fontAlgn="auto" latinLnBrk="0" hangingPunct="1">
              <a:lnSpc>
                <a:spcPct val="90000"/>
              </a:lnSpc>
              <a:spcBef>
                <a:spcPct val="20000"/>
              </a:spcBef>
              <a:spcAft>
                <a:spcPts val="0"/>
              </a:spcAft>
              <a:buClr>
                <a:srgbClr val="92BC2A"/>
              </a:buClr>
              <a:buSzPct val="90000"/>
              <a:buFont typeface="Arial" pitchFamily="34" charset="0"/>
              <a:buChar char="•"/>
              <a:tabLst>
                <a:tab pos="1255713" algn="l"/>
              </a:tabLst>
              <a:defRPr sz="2000" kern="1200" spc="0" baseline="0">
                <a:solidFill>
                  <a:schemeClr val="bg1">
                    <a:lumMod val="95000"/>
                  </a:schemeClr>
                </a:soli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288868" indent="-285695">
              <a:spcBef>
                <a:spcPts val="1199"/>
              </a:spcBef>
            </a:pPr>
            <a:r>
              <a:rPr lang="en-US" sz="1800" b="1" spc="0" dirty="0" err="1">
                <a:gradFill>
                  <a:gsLst>
                    <a:gs pos="14159">
                      <a:srgbClr val="505050"/>
                    </a:gs>
                    <a:gs pos="40000">
                      <a:srgbClr val="505050"/>
                    </a:gs>
                  </a:gsLst>
                  <a:lin ang="5400000" scaled="0"/>
                </a:gradFill>
              </a:rPr>
              <a:t>IaaS</a:t>
            </a:r>
            <a:r>
              <a:rPr lang="en-US" sz="1800" b="1" spc="0" dirty="0">
                <a:gradFill>
                  <a:gsLst>
                    <a:gs pos="14159">
                      <a:srgbClr val="505050"/>
                    </a:gs>
                    <a:gs pos="40000">
                      <a:srgbClr val="505050"/>
                    </a:gs>
                  </a:gsLst>
                  <a:lin ang="5400000" scaled="0"/>
                </a:gradFill>
              </a:rPr>
              <a:t> + </a:t>
            </a:r>
            <a:r>
              <a:rPr lang="en-US" sz="1800" b="1" spc="0" dirty="0" err="1">
                <a:gradFill>
                  <a:gsLst>
                    <a:gs pos="14159">
                      <a:srgbClr val="505050"/>
                    </a:gs>
                    <a:gs pos="40000">
                      <a:srgbClr val="505050"/>
                    </a:gs>
                  </a:gsLst>
                  <a:lin ang="5400000" scaled="0"/>
                </a:gradFill>
              </a:rPr>
              <a:t>PaaS</a:t>
            </a:r>
            <a:r>
              <a:rPr lang="en-US" sz="1800" b="1" spc="0" dirty="0">
                <a:gradFill>
                  <a:gsLst>
                    <a:gs pos="14159">
                      <a:srgbClr val="505050"/>
                    </a:gs>
                    <a:gs pos="40000">
                      <a:srgbClr val="505050"/>
                    </a:gs>
                  </a:gsLst>
                  <a:lin ang="5400000" scaled="0"/>
                </a:gradFill>
              </a:rPr>
              <a:t> </a:t>
            </a:r>
            <a:r>
              <a:rPr lang="en-US" sz="1800" spc="0" dirty="0">
                <a:gradFill>
                  <a:gsLst>
                    <a:gs pos="14159">
                      <a:srgbClr val="505050"/>
                    </a:gs>
                    <a:gs pos="40000">
                      <a:srgbClr val="505050"/>
                    </a:gs>
                  </a:gsLst>
                  <a:lin ang="5400000" scaled="0"/>
                </a:gradFill>
              </a:rPr>
              <a:t>= </a:t>
            </a:r>
            <a:r>
              <a:rPr lang="en-US" sz="1800" spc="0" dirty="0" err="1">
                <a:gradFill>
                  <a:gsLst>
                    <a:gs pos="14159">
                      <a:srgbClr val="505050"/>
                    </a:gs>
                    <a:gs pos="40000">
                      <a:srgbClr val="505050"/>
                    </a:gs>
                  </a:gsLst>
                  <a:lin ang="5400000" scaled="0"/>
                </a:gradFill>
              </a:rPr>
              <a:t>IaaS</a:t>
            </a:r>
            <a:r>
              <a:rPr lang="en-US" sz="1800" spc="0" dirty="0">
                <a:gradFill>
                  <a:gsLst>
                    <a:gs pos="14159">
                      <a:srgbClr val="505050"/>
                    </a:gs>
                    <a:gs pos="40000">
                      <a:srgbClr val="505050"/>
                    </a:gs>
                  </a:gsLst>
                  <a:lin ang="5400000" scaled="0"/>
                </a:gradFill>
              </a:rPr>
              <a:t> where you need, </a:t>
            </a:r>
            <a:r>
              <a:rPr lang="en-US" sz="1800" spc="0" dirty="0" err="1">
                <a:gradFill>
                  <a:gsLst>
                    <a:gs pos="14159">
                      <a:srgbClr val="505050"/>
                    </a:gs>
                    <a:gs pos="40000">
                      <a:srgbClr val="505050"/>
                    </a:gs>
                  </a:gsLst>
                  <a:lin ang="5400000" scaled="0"/>
                </a:gradFill>
              </a:rPr>
              <a:t>PaaS</a:t>
            </a:r>
            <a:r>
              <a:rPr lang="en-US" sz="1800" spc="0" dirty="0">
                <a:gradFill>
                  <a:gsLst>
                    <a:gs pos="14159">
                      <a:srgbClr val="505050"/>
                    </a:gs>
                    <a:gs pos="40000">
                      <a:srgbClr val="505050"/>
                    </a:gs>
                  </a:gsLst>
                  <a:lin ang="5400000" scaled="0"/>
                </a:gradFill>
              </a:rPr>
              <a:t> where you can. Build for the future while addressing today’s needs</a:t>
            </a:r>
          </a:p>
          <a:p>
            <a:pPr marL="288868" indent="-285695">
              <a:spcBef>
                <a:spcPts val="1199"/>
              </a:spcBef>
            </a:pPr>
            <a:r>
              <a:rPr lang="en-US" sz="1800" b="1" spc="0" dirty="0">
                <a:gradFill>
                  <a:gsLst>
                    <a:gs pos="14159">
                      <a:srgbClr val="505050"/>
                    </a:gs>
                    <a:gs pos="40000">
                      <a:srgbClr val="505050"/>
                    </a:gs>
                  </a:gsLst>
                  <a:lin ang="5400000" scaled="0"/>
                </a:gradFill>
              </a:rPr>
              <a:t>Specific scenarios </a:t>
            </a:r>
            <a:r>
              <a:rPr lang="en-US" sz="1800" spc="0" dirty="0">
                <a:gradFill>
                  <a:gsLst>
                    <a:gs pos="14159">
                      <a:srgbClr val="505050"/>
                    </a:gs>
                    <a:gs pos="40000">
                      <a:srgbClr val="505050"/>
                    </a:gs>
                  </a:gsLst>
                  <a:lin ang="5400000" scaled="0"/>
                </a:gradFill>
              </a:rPr>
              <a:t>– Mobile services, Media Services, Web Sites</a:t>
            </a:r>
          </a:p>
          <a:p>
            <a:pPr marL="288868" indent="-285695">
              <a:spcBef>
                <a:spcPts val="1199"/>
              </a:spcBef>
            </a:pPr>
            <a:endParaRPr lang="en-US" sz="1800" spc="0" dirty="0">
              <a:gradFill>
                <a:gsLst>
                  <a:gs pos="14159">
                    <a:srgbClr val="505050"/>
                  </a:gs>
                  <a:gs pos="40000">
                    <a:srgbClr val="505050"/>
                  </a:gs>
                </a:gsLst>
                <a:lin ang="5400000" scaled="0"/>
              </a:gradFill>
            </a:endParaRPr>
          </a:p>
        </p:txBody>
      </p:sp>
      <p:pic>
        <p:nvPicPr>
          <p:cNvPr id="89" name="Picture 2" descr="\\MAGNUM\Projects\Microsoft\Cloud Power FY12\Design\ICONS_PNG\Next_Gen_Application.png"/>
          <p:cNvPicPr>
            <a:picLocks noChangeAspect="1" noChangeArrowheads="1"/>
          </p:cNvPicPr>
          <p:nvPr/>
        </p:nvPicPr>
        <p:blipFill>
          <a:blip r:embed="rId3" cstate="print">
            <a:biLevel thresh="25000"/>
          </a:blip>
          <a:srcRect/>
          <a:stretch>
            <a:fillRect/>
          </a:stretch>
        </p:blipFill>
        <p:spPr bwMode="auto">
          <a:xfrm>
            <a:off x="5136194" y="1261164"/>
            <a:ext cx="1831009" cy="1727885"/>
          </a:xfrm>
          <a:prstGeom prst="rect">
            <a:avLst/>
          </a:prstGeom>
          <a:noFill/>
        </p:spPr>
      </p:pic>
      <p:sp>
        <p:nvSpPr>
          <p:cNvPr id="46" name="Freeform 173"/>
          <p:cNvSpPr>
            <a:spLocks noChangeAspect="1" noEditPoints="1"/>
          </p:cNvSpPr>
          <p:nvPr/>
        </p:nvSpPr>
        <p:spPr bwMode="auto">
          <a:xfrm>
            <a:off x="9571917" y="1757198"/>
            <a:ext cx="1219366" cy="787347"/>
          </a:xfrm>
          <a:custGeom>
            <a:avLst/>
            <a:gdLst>
              <a:gd name="T0" fmla="*/ 1123 w 1808"/>
              <a:gd name="T1" fmla="*/ 309 h 1164"/>
              <a:gd name="T2" fmla="*/ 1107 w 1808"/>
              <a:gd name="T3" fmla="*/ 294 h 1164"/>
              <a:gd name="T4" fmla="*/ 1090 w 1808"/>
              <a:gd name="T5" fmla="*/ 282 h 1164"/>
              <a:gd name="T6" fmla="*/ 1071 w 1808"/>
              <a:gd name="T7" fmla="*/ 275 h 1164"/>
              <a:gd name="T8" fmla="*/ 1055 w 1808"/>
              <a:gd name="T9" fmla="*/ 275 h 1164"/>
              <a:gd name="T10" fmla="*/ 1038 w 1808"/>
              <a:gd name="T11" fmla="*/ 278 h 1164"/>
              <a:gd name="T12" fmla="*/ 778 w 1808"/>
              <a:gd name="T13" fmla="*/ 406 h 1164"/>
              <a:gd name="T14" fmla="*/ 748 w 1808"/>
              <a:gd name="T15" fmla="*/ 415 h 1164"/>
              <a:gd name="T16" fmla="*/ 719 w 1808"/>
              <a:gd name="T17" fmla="*/ 417 h 1164"/>
              <a:gd name="T18" fmla="*/ 691 w 1808"/>
              <a:gd name="T19" fmla="*/ 410 h 1164"/>
              <a:gd name="T20" fmla="*/ 668 w 1808"/>
              <a:gd name="T21" fmla="*/ 396 h 1164"/>
              <a:gd name="T22" fmla="*/ 648 w 1808"/>
              <a:gd name="T23" fmla="*/ 372 h 1164"/>
              <a:gd name="T24" fmla="*/ 641 w 1808"/>
              <a:gd name="T25" fmla="*/ 348 h 1164"/>
              <a:gd name="T26" fmla="*/ 640 w 1808"/>
              <a:gd name="T27" fmla="*/ 324 h 1164"/>
              <a:gd name="T28" fmla="*/ 648 w 1808"/>
              <a:gd name="T29" fmla="*/ 299 h 1164"/>
              <a:gd name="T30" fmla="*/ 664 w 1808"/>
              <a:gd name="T31" fmla="*/ 278 h 1164"/>
              <a:gd name="T32" fmla="*/ 1007 w 1808"/>
              <a:gd name="T33" fmla="*/ 57 h 1164"/>
              <a:gd name="T34" fmla="*/ 1046 w 1808"/>
              <a:gd name="T35" fmla="*/ 37 h 1164"/>
              <a:gd name="T36" fmla="*/ 1086 w 1808"/>
              <a:gd name="T37" fmla="*/ 24 h 1164"/>
              <a:gd name="T38" fmla="*/ 1124 w 1808"/>
              <a:gd name="T39" fmla="*/ 18 h 1164"/>
              <a:gd name="T40" fmla="*/ 1159 w 1808"/>
              <a:gd name="T41" fmla="*/ 17 h 1164"/>
              <a:gd name="T42" fmla="*/ 1197 w 1808"/>
              <a:gd name="T43" fmla="*/ 21 h 1164"/>
              <a:gd name="T44" fmla="*/ 1233 w 1808"/>
              <a:gd name="T45" fmla="*/ 32 h 1164"/>
              <a:gd name="T46" fmla="*/ 1271 w 1808"/>
              <a:gd name="T47" fmla="*/ 49 h 1164"/>
              <a:gd name="T48" fmla="*/ 1305 w 1808"/>
              <a:gd name="T49" fmla="*/ 69 h 1164"/>
              <a:gd name="T50" fmla="*/ 1342 w 1808"/>
              <a:gd name="T51" fmla="*/ 97 h 1164"/>
              <a:gd name="T52" fmla="*/ 1364 w 1808"/>
              <a:gd name="T53" fmla="*/ 115 h 1164"/>
              <a:gd name="T54" fmla="*/ 1403 w 1808"/>
              <a:gd name="T55" fmla="*/ 145 h 1164"/>
              <a:gd name="T56" fmla="*/ 1433 w 1808"/>
              <a:gd name="T57" fmla="*/ 163 h 1164"/>
              <a:gd name="T58" fmla="*/ 1464 w 1808"/>
              <a:gd name="T59" fmla="*/ 174 h 1164"/>
              <a:gd name="T60" fmla="*/ 1489 w 1808"/>
              <a:gd name="T61" fmla="*/ 175 h 1164"/>
              <a:gd name="T62" fmla="*/ 1514 w 1808"/>
              <a:gd name="T63" fmla="*/ 171 h 1164"/>
              <a:gd name="T64" fmla="*/ 1055 w 1808"/>
              <a:gd name="T65" fmla="*/ 346 h 1164"/>
              <a:gd name="T66" fmla="*/ 528 w 1808"/>
              <a:gd name="T67" fmla="*/ 98 h 1164"/>
              <a:gd name="T68" fmla="*/ 503 w 1808"/>
              <a:gd name="T69" fmla="*/ 598 h 1164"/>
              <a:gd name="T70" fmla="*/ 882 w 1808"/>
              <a:gd name="T71" fmla="*/ 1011 h 1164"/>
              <a:gd name="T72" fmla="*/ 966 w 1808"/>
              <a:gd name="T73" fmla="*/ 954 h 1164"/>
              <a:gd name="T74" fmla="*/ 1088 w 1808"/>
              <a:gd name="T75" fmla="*/ 859 h 1164"/>
              <a:gd name="T76" fmla="*/ 1305 w 1808"/>
              <a:gd name="T77" fmla="*/ 834 h 1164"/>
              <a:gd name="T78" fmla="*/ 1454 w 1808"/>
              <a:gd name="T79" fmla="*/ 741 h 1164"/>
              <a:gd name="T80" fmla="*/ 770 w 1808"/>
              <a:gd name="T81" fmla="*/ 970 h 1164"/>
              <a:gd name="T82" fmla="*/ 739 w 1808"/>
              <a:gd name="T83" fmla="*/ 961 h 1164"/>
              <a:gd name="T84" fmla="*/ 707 w 1808"/>
              <a:gd name="T85" fmla="*/ 964 h 1164"/>
              <a:gd name="T86" fmla="*/ 671 w 1808"/>
              <a:gd name="T87" fmla="*/ 866 h 1164"/>
              <a:gd name="T88" fmla="*/ 644 w 1808"/>
              <a:gd name="T89" fmla="*/ 851 h 1164"/>
              <a:gd name="T90" fmla="*/ 614 w 1808"/>
              <a:gd name="T91" fmla="*/ 848 h 1164"/>
              <a:gd name="T92" fmla="*/ 596 w 1808"/>
              <a:gd name="T93" fmla="*/ 851 h 1164"/>
              <a:gd name="T94" fmla="*/ 558 w 1808"/>
              <a:gd name="T95" fmla="*/ 753 h 1164"/>
              <a:gd name="T96" fmla="*/ 529 w 1808"/>
              <a:gd name="T97" fmla="*/ 738 h 1164"/>
              <a:gd name="T98" fmla="*/ 495 w 1808"/>
              <a:gd name="T99" fmla="*/ 736 h 1164"/>
              <a:gd name="T100" fmla="*/ 454 w 1808"/>
              <a:gd name="T101" fmla="*/ 648 h 1164"/>
              <a:gd name="T102" fmla="*/ 311 w 1808"/>
              <a:gd name="T103" fmla="*/ 812 h 1164"/>
              <a:gd name="T104" fmla="*/ 342 w 1808"/>
              <a:gd name="T105" fmla="*/ 825 h 1164"/>
              <a:gd name="T106" fmla="*/ 377 w 1808"/>
              <a:gd name="T107" fmla="*/ 825 h 1164"/>
              <a:gd name="T108" fmla="*/ 419 w 1808"/>
              <a:gd name="T109" fmla="*/ 921 h 1164"/>
              <a:gd name="T110" fmla="*/ 449 w 1808"/>
              <a:gd name="T111" fmla="*/ 936 h 1164"/>
              <a:gd name="T112" fmla="*/ 482 w 1808"/>
              <a:gd name="T113" fmla="*/ 939 h 1164"/>
              <a:gd name="T114" fmla="*/ 507 w 1808"/>
              <a:gd name="T115" fmla="*/ 932 h 1164"/>
              <a:gd name="T116" fmla="*/ 552 w 1808"/>
              <a:gd name="T117" fmla="*/ 1046 h 1164"/>
              <a:gd name="T118" fmla="*/ 583 w 1808"/>
              <a:gd name="T119" fmla="*/ 1052 h 1164"/>
              <a:gd name="T120" fmla="*/ 608 w 1808"/>
              <a:gd name="T121" fmla="*/ 1048 h 1164"/>
              <a:gd name="T122" fmla="*/ 702 w 1808"/>
              <a:gd name="T123" fmla="*/ 1164 h 1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08" h="1164">
                <a:moveTo>
                  <a:pt x="1808" y="65"/>
                </a:moveTo>
                <a:cubicBezTo>
                  <a:pt x="1807" y="615"/>
                  <a:pt x="1807" y="615"/>
                  <a:pt x="1807" y="615"/>
                </a:cubicBezTo>
                <a:cubicBezTo>
                  <a:pt x="1505" y="692"/>
                  <a:pt x="1505" y="692"/>
                  <a:pt x="1505" y="692"/>
                </a:cubicBezTo>
                <a:cubicBezTo>
                  <a:pt x="1505" y="692"/>
                  <a:pt x="1430" y="617"/>
                  <a:pt x="1347" y="534"/>
                </a:cubicBezTo>
                <a:cubicBezTo>
                  <a:pt x="1254" y="441"/>
                  <a:pt x="1151" y="338"/>
                  <a:pt x="1131" y="317"/>
                </a:cubicBezTo>
                <a:cubicBezTo>
                  <a:pt x="1130" y="316"/>
                  <a:pt x="1129" y="315"/>
                  <a:pt x="1128" y="314"/>
                </a:cubicBezTo>
                <a:cubicBezTo>
                  <a:pt x="1127" y="313"/>
                  <a:pt x="1127" y="313"/>
                  <a:pt x="1127" y="313"/>
                </a:cubicBezTo>
                <a:cubicBezTo>
                  <a:pt x="1125" y="311"/>
                  <a:pt x="1124" y="310"/>
                  <a:pt x="1123" y="309"/>
                </a:cubicBezTo>
                <a:cubicBezTo>
                  <a:pt x="1123" y="309"/>
                  <a:pt x="1123" y="309"/>
                  <a:pt x="1123" y="309"/>
                </a:cubicBezTo>
                <a:cubicBezTo>
                  <a:pt x="1122" y="307"/>
                  <a:pt x="1120" y="306"/>
                  <a:pt x="1119" y="305"/>
                </a:cubicBezTo>
                <a:cubicBezTo>
                  <a:pt x="1119" y="305"/>
                  <a:pt x="1119" y="304"/>
                  <a:pt x="1118" y="304"/>
                </a:cubicBezTo>
                <a:cubicBezTo>
                  <a:pt x="1117" y="303"/>
                  <a:pt x="1116" y="302"/>
                  <a:pt x="1115" y="301"/>
                </a:cubicBezTo>
                <a:cubicBezTo>
                  <a:pt x="1115" y="301"/>
                  <a:pt x="1115" y="301"/>
                  <a:pt x="1114" y="301"/>
                </a:cubicBezTo>
                <a:cubicBezTo>
                  <a:pt x="1113" y="299"/>
                  <a:pt x="1112" y="298"/>
                  <a:pt x="1111" y="297"/>
                </a:cubicBezTo>
                <a:cubicBezTo>
                  <a:pt x="1111" y="297"/>
                  <a:pt x="1110" y="297"/>
                  <a:pt x="1110" y="296"/>
                </a:cubicBezTo>
                <a:cubicBezTo>
                  <a:pt x="1109" y="296"/>
                  <a:pt x="1108" y="295"/>
                  <a:pt x="1107" y="294"/>
                </a:cubicBezTo>
                <a:cubicBezTo>
                  <a:pt x="1107" y="294"/>
                  <a:pt x="1106" y="293"/>
                  <a:pt x="1106" y="293"/>
                </a:cubicBezTo>
                <a:cubicBezTo>
                  <a:pt x="1105" y="292"/>
                  <a:pt x="1104" y="291"/>
                  <a:pt x="1102" y="290"/>
                </a:cubicBezTo>
                <a:cubicBezTo>
                  <a:pt x="1102" y="290"/>
                  <a:pt x="1102" y="290"/>
                  <a:pt x="1102" y="290"/>
                </a:cubicBezTo>
                <a:cubicBezTo>
                  <a:pt x="1101" y="289"/>
                  <a:pt x="1100" y="288"/>
                  <a:pt x="1099" y="287"/>
                </a:cubicBezTo>
                <a:cubicBezTo>
                  <a:pt x="1098" y="287"/>
                  <a:pt x="1098" y="287"/>
                  <a:pt x="1097" y="287"/>
                </a:cubicBezTo>
                <a:cubicBezTo>
                  <a:pt x="1096" y="286"/>
                  <a:pt x="1095" y="285"/>
                  <a:pt x="1094" y="284"/>
                </a:cubicBezTo>
                <a:cubicBezTo>
                  <a:pt x="1094" y="284"/>
                  <a:pt x="1093" y="284"/>
                  <a:pt x="1093" y="284"/>
                </a:cubicBezTo>
                <a:cubicBezTo>
                  <a:pt x="1092" y="283"/>
                  <a:pt x="1091" y="283"/>
                  <a:pt x="1090" y="282"/>
                </a:cubicBezTo>
                <a:cubicBezTo>
                  <a:pt x="1089" y="282"/>
                  <a:pt x="1089" y="282"/>
                  <a:pt x="1089" y="281"/>
                </a:cubicBezTo>
                <a:cubicBezTo>
                  <a:pt x="1087" y="281"/>
                  <a:pt x="1086" y="280"/>
                  <a:pt x="1085" y="280"/>
                </a:cubicBezTo>
                <a:cubicBezTo>
                  <a:pt x="1085" y="280"/>
                  <a:pt x="1085" y="280"/>
                  <a:pt x="1085" y="280"/>
                </a:cubicBezTo>
                <a:cubicBezTo>
                  <a:pt x="1083" y="279"/>
                  <a:pt x="1082" y="278"/>
                  <a:pt x="1081" y="278"/>
                </a:cubicBezTo>
                <a:cubicBezTo>
                  <a:pt x="1080" y="278"/>
                  <a:pt x="1080" y="278"/>
                  <a:pt x="1079" y="277"/>
                </a:cubicBezTo>
                <a:cubicBezTo>
                  <a:pt x="1078" y="277"/>
                  <a:pt x="1077" y="277"/>
                  <a:pt x="1076" y="276"/>
                </a:cubicBezTo>
                <a:cubicBezTo>
                  <a:pt x="1076" y="276"/>
                  <a:pt x="1075" y="276"/>
                  <a:pt x="1075" y="276"/>
                </a:cubicBezTo>
                <a:cubicBezTo>
                  <a:pt x="1074" y="276"/>
                  <a:pt x="1072" y="276"/>
                  <a:pt x="1071" y="275"/>
                </a:cubicBezTo>
                <a:cubicBezTo>
                  <a:pt x="1070" y="275"/>
                  <a:pt x="1070" y="275"/>
                  <a:pt x="1070" y="275"/>
                </a:cubicBezTo>
                <a:cubicBezTo>
                  <a:pt x="1069" y="275"/>
                  <a:pt x="1067" y="275"/>
                  <a:pt x="1066" y="275"/>
                </a:cubicBezTo>
                <a:cubicBezTo>
                  <a:pt x="1066" y="275"/>
                  <a:pt x="1065" y="275"/>
                  <a:pt x="1065" y="274"/>
                </a:cubicBezTo>
                <a:cubicBezTo>
                  <a:pt x="1064" y="274"/>
                  <a:pt x="1062" y="274"/>
                  <a:pt x="1061" y="274"/>
                </a:cubicBezTo>
                <a:cubicBezTo>
                  <a:pt x="1060" y="274"/>
                  <a:pt x="1060" y="274"/>
                  <a:pt x="1060" y="274"/>
                </a:cubicBezTo>
                <a:cubicBezTo>
                  <a:pt x="1060" y="274"/>
                  <a:pt x="1059" y="274"/>
                  <a:pt x="1059" y="274"/>
                </a:cubicBezTo>
                <a:cubicBezTo>
                  <a:pt x="1058" y="274"/>
                  <a:pt x="1057" y="274"/>
                  <a:pt x="1057" y="274"/>
                </a:cubicBezTo>
                <a:cubicBezTo>
                  <a:pt x="1056" y="274"/>
                  <a:pt x="1056" y="274"/>
                  <a:pt x="1055" y="275"/>
                </a:cubicBezTo>
                <a:cubicBezTo>
                  <a:pt x="1054" y="275"/>
                  <a:pt x="1053" y="275"/>
                  <a:pt x="1053" y="275"/>
                </a:cubicBezTo>
                <a:cubicBezTo>
                  <a:pt x="1052" y="275"/>
                  <a:pt x="1052" y="275"/>
                  <a:pt x="1051" y="275"/>
                </a:cubicBezTo>
                <a:cubicBezTo>
                  <a:pt x="1050" y="275"/>
                  <a:pt x="1049" y="275"/>
                  <a:pt x="1049" y="275"/>
                </a:cubicBezTo>
                <a:cubicBezTo>
                  <a:pt x="1048" y="275"/>
                  <a:pt x="1047" y="276"/>
                  <a:pt x="1047" y="276"/>
                </a:cubicBezTo>
                <a:cubicBezTo>
                  <a:pt x="1046" y="276"/>
                  <a:pt x="1045" y="276"/>
                  <a:pt x="1045" y="276"/>
                </a:cubicBezTo>
                <a:cubicBezTo>
                  <a:pt x="1044" y="276"/>
                  <a:pt x="1043" y="277"/>
                  <a:pt x="1043" y="277"/>
                </a:cubicBezTo>
                <a:cubicBezTo>
                  <a:pt x="1042" y="277"/>
                  <a:pt x="1041" y="277"/>
                  <a:pt x="1040" y="277"/>
                </a:cubicBezTo>
                <a:cubicBezTo>
                  <a:pt x="1040" y="278"/>
                  <a:pt x="1039" y="278"/>
                  <a:pt x="1038" y="278"/>
                </a:cubicBezTo>
                <a:cubicBezTo>
                  <a:pt x="1037" y="278"/>
                  <a:pt x="1037" y="279"/>
                  <a:pt x="1036" y="279"/>
                </a:cubicBezTo>
                <a:cubicBezTo>
                  <a:pt x="1035" y="279"/>
                  <a:pt x="1034" y="279"/>
                  <a:pt x="1034" y="280"/>
                </a:cubicBezTo>
                <a:cubicBezTo>
                  <a:pt x="1033" y="280"/>
                  <a:pt x="1032" y="280"/>
                  <a:pt x="1031" y="281"/>
                </a:cubicBezTo>
                <a:cubicBezTo>
                  <a:pt x="1030" y="281"/>
                  <a:pt x="1030" y="281"/>
                  <a:pt x="1029" y="281"/>
                </a:cubicBezTo>
                <a:cubicBezTo>
                  <a:pt x="1028" y="282"/>
                  <a:pt x="1026" y="283"/>
                  <a:pt x="1025" y="284"/>
                </a:cubicBezTo>
                <a:cubicBezTo>
                  <a:pt x="977" y="307"/>
                  <a:pt x="931" y="334"/>
                  <a:pt x="788" y="402"/>
                </a:cubicBezTo>
                <a:cubicBezTo>
                  <a:pt x="785" y="403"/>
                  <a:pt x="783" y="404"/>
                  <a:pt x="780" y="405"/>
                </a:cubicBezTo>
                <a:cubicBezTo>
                  <a:pt x="780" y="405"/>
                  <a:pt x="779" y="406"/>
                  <a:pt x="778" y="406"/>
                </a:cubicBezTo>
                <a:cubicBezTo>
                  <a:pt x="776" y="407"/>
                  <a:pt x="774" y="407"/>
                  <a:pt x="773" y="408"/>
                </a:cubicBezTo>
                <a:cubicBezTo>
                  <a:pt x="772" y="408"/>
                  <a:pt x="771" y="409"/>
                  <a:pt x="771" y="409"/>
                </a:cubicBezTo>
                <a:cubicBezTo>
                  <a:pt x="769" y="410"/>
                  <a:pt x="766" y="410"/>
                  <a:pt x="764" y="411"/>
                </a:cubicBezTo>
                <a:cubicBezTo>
                  <a:pt x="763" y="411"/>
                  <a:pt x="763" y="411"/>
                  <a:pt x="762" y="412"/>
                </a:cubicBezTo>
                <a:cubicBezTo>
                  <a:pt x="760" y="412"/>
                  <a:pt x="759" y="413"/>
                  <a:pt x="757" y="413"/>
                </a:cubicBezTo>
                <a:cubicBezTo>
                  <a:pt x="756" y="413"/>
                  <a:pt x="755" y="413"/>
                  <a:pt x="755" y="414"/>
                </a:cubicBezTo>
                <a:cubicBezTo>
                  <a:pt x="753" y="414"/>
                  <a:pt x="750" y="415"/>
                  <a:pt x="748" y="415"/>
                </a:cubicBezTo>
                <a:cubicBezTo>
                  <a:pt x="748" y="415"/>
                  <a:pt x="748" y="415"/>
                  <a:pt x="748" y="415"/>
                </a:cubicBezTo>
                <a:cubicBezTo>
                  <a:pt x="746" y="415"/>
                  <a:pt x="744" y="416"/>
                  <a:pt x="741" y="416"/>
                </a:cubicBezTo>
                <a:cubicBezTo>
                  <a:pt x="741" y="416"/>
                  <a:pt x="740" y="416"/>
                  <a:pt x="739" y="416"/>
                </a:cubicBezTo>
                <a:cubicBezTo>
                  <a:pt x="738" y="416"/>
                  <a:pt x="736" y="417"/>
                  <a:pt x="734" y="417"/>
                </a:cubicBezTo>
                <a:cubicBezTo>
                  <a:pt x="734" y="417"/>
                  <a:pt x="733" y="417"/>
                  <a:pt x="733" y="417"/>
                </a:cubicBezTo>
                <a:cubicBezTo>
                  <a:pt x="731" y="417"/>
                  <a:pt x="729" y="417"/>
                  <a:pt x="727" y="417"/>
                </a:cubicBezTo>
                <a:cubicBezTo>
                  <a:pt x="727" y="417"/>
                  <a:pt x="727" y="417"/>
                  <a:pt x="726" y="417"/>
                </a:cubicBezTo>
                <a:cubicBezTo>
                  <a:pt x="726" y="417"/>
                  <a:pt x="726" y="417"/>
                  <a:pt x="726" y="417"/>
                </a:cubicBezTo>
                <a:cubicBezTo>
                  <a:pt x="723" y="417"/>
                  <a:pt x="721" y="417"/>
                  <a:pt x="719" y="417"/>
                </a:cubicBezTo>
                <a:cubicBezTo>
                  <a:pt x="719" y="417"/>
                  <a:pt x="719" y="417"/>
                  <a:pt x="718" y="417"/>
                </a:cubicBezTo>
                <a:cubicBezTo>
                  <a:pt x="716" y="416"/>
                  <a:pt x="714" y="416"/>
                  <a:pt x="712" y="416"/>
                </a:cubicBezTo>
                <a:cubicBezTo>
                  <a:pt x="711" y="416"/>
                  <a:pt x="711" y="416"/>
                  <a:pt x="710" y="416"/>
                </a:cubicBezTo>
                <a:cubicBezTo>
                  <a:pt x="708" y="415"/>
                  <a:pt x="706" y="415"/>
                  <a:pt x="704" y="414"/>
                </a:cubicBezTo>
                <a:cubicBezTo>
                  <a:pt x="704" y="414"/>
                  <a:pt x="703" y="414"/>
                  <a:pt x="703" y="414"/>
                </a:cubicBezTo>
                <a:cubicBezTo>
                  <a:pt x="701" y="414"/>
                  <a:pt x="699" y="413"/>
                  <a:pt x="697" y="413"/>
                </a:cubicBezTo>
                <a:cubicBezTo>
                  <a:pt x="697" y="413"/>
                  <a:pt x="697" y="413"/>
                  <a:pt x="697" y="412"/>
                </a:cubicBezTo>
                <a:cubicBezTo>
                  <a:pt x="695" y="412"/>
                  <a:pt x="693" y="411"/>
                  <a:pt x="691" y="410"/>
                </a:cubicBezTo>
                <a:cubicBezTo>
                  <a:pt x="690" y="410"/>
                  <a:pt x="690" y="410"/>
                  <a:pt x="690" y="410"/>
                </a:cubicBezTo>
                <a:cubicBezTo>
                  <a:pt x="688" y="409"/>
                  <a:pt x="686" y="408"/>
                  <a:pt x="684" y="407"/>
                </a:cubicBezTo>
                <a:cubicBezTo>
                  <a:pt x="684" y="407"/>
                  <a:pt x="684" y="407"/>
                  <a:pt x="684" y="407"/>
                </a:cubicBezTo>
                <a:cubicBezTo>
                  <a:pt x="682" y="406"/>
                  <a:pt x="680" y="405"/>
                  <a:pt x="679" y="404"/>
                </a:cubicBezTo>
                <a:cubicBezTo>
                  <a:pt x="678" y="404"/>
                  <a:pt x="678" y="404"/>
                  <a:pt x="678" y="404"/>
                </a:cubicBezTo>
                <a:cubicBezTo>
                  <a:pt x="676" y="403"/>
                  <a:pt x="675" y="402"/>
                  <a:pt x="673" y="401"/>
                </a:cubicBezTo>
                <a:cubicBezTo>
                  <a:pt x="673" y="400"/>
                  <a:pt x="673" y="400"/>
                  <a:pt x="672" y="400"/>
                </a:cubicBezTo>
                <a:cubicBezTo>
                  <a:pt x="671" y="399"/>
                  <a:pt x="669" y="398"/>
                  <a:pt x="668" y="396"/>
                </a:cubicBezTo>
                <a:cubicBezTo>
                  <a:pt x="668" y="396"/>
                  <a:pt x="668" y="396"/>
                  <a:pt x="668" y="396"/>
                </a:cubicBezTo>
                <a:cubicBezTo>
                  <a:pt x="666" y="395"/>
                  <a:pt x="665" y="394"/>
                  <a:pt x="663" y="392"/>
                </a:cubicBezTo>
                <a:cubicBezTo>
                  <a:pt x="663" y="392"/>
                  <a:pt x="663" y="392"/>
                  <a:pt x="663" y="392"/>
                </a:cubicBezTo>
                <a:cubicBezTo>
                  <a:pt x="661" y="390"/>
                  <a:pt x="660" y="389"/>
                  <a:pt x="659" y="388"/>
                </a:cubicBezTo>
                <a:cubicBezTo>
                  <a:pt x="659" y="387"/>
                  <a:pt x="659" y="387"/>
                  <a:pt x="658" y="387"/>
                </a:cubicBezTo>
                <a:cubicBezTo>
                  <a:pt x="656" y="384"/>
                  <a:pt x="654" y="381"/>
                  <a:pt x="652" y="377"/>
                </a:cubicBezTo>
                <a:cubicBezTo>
                  <a:pt x="652" y="377"/>
                  <a:pt x="651" y="377"/>
                  <a:pt x="651" y="377"/>
                </a:cubicBezTo>
                <a:cubicBezTo>
                  <a:pt x="650" y="375"/>
                  <a:pt x="649" y="373"/>
                  <a:pt x="648" y="372"/>
                </a:cubicBezTo>
                <a:cubicBezTo>
                  <a:pt x="648" y="372"/>
                  <a:pt x="648" y="371"/>
                  <a:pt x="648" y="371"/>
                </a:cubicBezTo>
                <a:cubicBezTo>
                  <a:pt x="647" y="369"/>
                  <a:pt x="646" y="368"/>
                  <a:pt x="646" y="366"/>
                </a:cubicBezTo>
                <a:cubicBezTo>
                  <a:pt x="646" y="366"/>
                  <a:pt x="646" y="366"/>
                  <a:pt x="646" y="366"/>
                </a:cubicBezTo>
                <a:cubicBezTo>
                  <a:pt x="645" y="364"/>
                  <a:pt x="644" y="362"/>
                  <a:pt x="644" y="361"/>
                </a:cubicBezTo>
                <a:cubicBezTo>
                  <a:pt x="644" y="360"/>
                  <a:pt x="644" y="360"/>
                  <a:pt x="643" y="360"/>
                </a:cubicBezTo>
                <a:cubicBezTo>
                  <a:pt x="643" y="358"/>
                  <a:pt x="642" y="356"/>
                  <a:pt x="642" y="354"/>
                </a:cubicBezTo>
                <a:cubicBezTo>
                  <a:pt x="642" y="354"/>
                  <a:pt x="642" y="354"/>
                  <a:pt x="642" y="354"/>
                </a:cubicBezTo>
                <a:cubicBezTo>
                  <a:pt x="641" y="352"/>
                  <a:pt x="641" y="350"/>
                  <a:pt x="641" y="348"/>
                </a:cubicBezTo>
                <a:cubicBezTo>
                  <a:pt x="641" y="348"/>
                  <a:pt x="641" y="348"/>
                  <a:pt x="641" y="348"/>
                </a:cubicBezTo>
                <a:cubicBezTo>
                  <a:pt x="640" y="346"/>
                  <a:pt x="640" y="344"/>
                  <a:pt x="640" y="343"/>
                </a:cubicBezTo>
                <a:cubicBezTo>
                  <a:pt x="640" y="342"/>
                  <a:pt x="640" y="342"/>
                  <a:pt x="640" y="342"/>
                </a:cubicBezTo>
                <a:cubicBezTo>
                  <a:pt x="640" y="340"/>
                  <a:pt x="640" y="338"/>
                  <a:pt x="640" y="336"/>
                </a:cubicBezTo>
                <a:cubicBezTo>
                  <a:pt x="640" y="336"/>
                  <a:pt x="640" y="336"/>
                  <a:pt x="640" y="335"/>
                </a:cubicBezTo>
                <a:cubicBezTo>
                  <a:pt x="640" y="334"/>
                  <a:pt x="640" y="332"/>
                  <a:pt x="640" y="330"/>
                </a:cubicBezTo>
                <a:cubicBezTo>
                  <a:pt x="640" y="330"/>
                  <a:pt x="640" y="330"/>
                  <a:pt x="640" y="329"/>
                </a:cubicBezTo>
                <a:cubicBezTo>
                  <a:pt x="640" y="328"/>
                  <a:pt x="640" y="326"/>
                  <a:pt x="640" y="324"/>
                </a:cubicBezTo>
                <a:cubicBezTo>
                  <a:pt x="640" y="324"/>
                  <a:pt x="641" y="323"/>
                  <a:pt x="641" y="323"/>
                </a:cubicBezTo>
                <a:cubicBezTo>
                  <a:pt x="641" y="321"/>
                  <a:pt x="641" y="319"/>
                  <a:pt x="642" y="317"/>
                </a:cubicBezTo>
                <a:cubicBezTo>
                  <a:pt x="642" y="317"/>
                  <a:pt x="642" y="317"/>
                  <a:pt x="642" y="317"/>
                </a:cubicBezTo>
                <a:cubicBezTo>
                  <a:pt x="642" y="315"/>
                  <a:pt x="643" y="313"/>
                  <a:pt x="643" y="312"/>
                </a:cubicBezTo>
                <a:cubicBezTo>
                  <a:pt x="643" y="311"/>
                  <a:pt x="643" y="311"/>
                  <a:pt x="643" y="311"/>
                </a:cubicBezTo>
                <a:cubicBezTo>
                  <a:pt x="644" y="309"/>
                  <a:pt x="645" y="307"/>
                  <a:pt x="645" y="306"/>
                </a:cubicBezTo>
                <a:cubicBezTo>
                  <a:pt x="646" y="305"/>
                  <a:pt x="646" y="305"/>
                  <a:pt x="646" y="305"/>
                </a:cubicBezTo>
                <a:cubicBezTo>
                  <a:pt x="647" y="303"/>
                  <a:pt x="647" y="301"/>
                  <a:pt x="648" y="299"/>
                </a:cubicBezTo>
                <a:cubicBezTo>
                  <a:pt x="648" y="299"/>
                  <a:pt x="649" y="299"/>
                  <a:pt x="649" y="299"/>
                </a:cubicBezTo>
                <a:cubicBezTo>
                  <a:pt x="649" y="297"/>
                  <a:pt x="650" y="296"/>
                  <a:pt x="651" y="294"/>
                </a:cubicBezTo>
                <a:cubicBezTo>
                  <a:pt x="652" y="294"/>
                  <a:pt x="652" y="294"/>
                  <a:pt x="652" y="293"/>
                </a:cubicBezTo>
                <a:cubicBezTo>
                  <a:pt x="653" y="292"/>
                  <a:pt x="654" y="290"/>
                  <a:pt x="655" y="289"/>
                </a:cubicBezTo>
                <a:cubicBezTo>
                  <a:pt x="656" y="288"/>
                  <a:pt x="656" y="288"/>
                  <a:pt x="656" y="288"/>
                </a:cubicBezTo>
                <a:cubicBezTo>
                  <a:pt x="657" y="286"/>
                  <a:pt x="659" y="284"/>
                  <a:pt x="660" y="283"/>
                </a:cubicBezTo>
                <a:cubicBezTo>
                  <a:pt x="660" y="283"/>
                  <a:pt x="660" y="283"/>
                  <a:pt x="660" y="283"/>
                </a:cubicBezTo>
                <a:cubicBezTo>
                  <a:pt x="662" y="281"/>
                  <a:pt x="663" y="280"/>
                  <a:pt x="664" y="278"/>
                </a:cubicBezTo>
                <a:cubicBezTo>
                  <a:pt x="665" y="278"/>
                  <a:pt x="665" y="278"/>
                  <a:pt x="665" y="277"/>
                </a:cubicBezTo>
                <a:cubicBezTo>
                  <a:pt x="667" y="276"/>
                  <a:pt x="668" y="275"/>
                  <a:pt x="670" y="273"/>
                </a:cubicBezTo>
                <a:cubicBezTo>
                  <a:pt x="670" y="273"/>
                  <a:pt x="671" y="273"/>
                  <a:pt x="671" y="272"/>
                </a:cubicBezTo>
                <a:cubicBezTo>
                  <a:pt x="673" y="271"/>
                  <a:pt x="675" y="270"/>
                  <a:pt x="677" y="268"/>
                </a:cubicBezTo>
                <a:cubicBezTo>
                  <a:pt x="738" y="227"/>
                  <a:pt x="811" y="177"/>
                  <a:pt x="949" y="92"/>
                </a:cubicBezTo>
                <a:cubicBezTo>
                  <a:pt x="963" y="83"/>
                  <a:pt x="978" y="74"/>
                  <a:pt x="994" y="64"/>
                </a:cubicBezTo>
                <a:cubicBezTo>
                  <a:pt x="997" y="62"/>
                  <a:pt x="1000" y="60"/>
                  <a:pt x="1004" y="58"/>
                </a:cubicBezTo>
                <a:cubicBezTo>
                  <a:pt x="1005" y="58"/>
                  <a:pt x="1006" y="57"/>
                  <a:pt x="1007" y="57"/>
                </a:cubicBezTo>
                <a:cubicBezTo>
                  <a:pt x="1009" y="55"/>
                  <a:pt x="1011" y="54"/>
                  <a:pt x="1013" y="53"/>
                </a:cubicBezTo>
                <a:cubicBezTo>
                  <a:pt x="1015" y="52"/>
                  <a:pt x="1016" y="52"/>
                  <a:pt x="1017" y="51"/>
                </a:cubicBezTo>
                <a:cubicBezTo>
                  <a:pt x="1019" y="50"/>
                  <a:pt x="1021" y="49"/>
                  <a:pt x="1023" y="48"/>
                </a:cubicBezTo>
                <a:cubicBezTo>
                  <a:pt x="1024" y="47"/>
                  <a:pt x="1026" y="47"/>
                  <a:pt x="1027" y="46"/>
                </a:cubicBezTo>
                <a:cubicBezTo>
                  <a:pt x="1029" y="45"/>
                  <a:pt x="1031" y="44"/>
                  <a:pt x="1033" y="43"/>
                </a:cubicBezTo>
                <a:cubicBezTo>
                  <a:pt x="1034" y="43"/>
                  <a:pt x="1035" y="42"/>
                  <a:pt x="1037" y="41"/>
                </a:cubicBezTo>
                <a:cubicBezTo>
                  <a:pt x="1039" y="41"/>
                  <a:pt x="1041" y="40"/>
                  <a:pt x="1043" y="39"/>
                </a:cubicBezTo>
                <a:cubicBezTo>
                  <a:pt x="1044" y="38"/>
                  <a:pt x="1045" y="38"/>
                  <a:pt x="1046" y="37"/>
                </a:cubicBezTo>
                <a:cubicBezTo>
                  <a:pt x="1049" y="36"/>
                  <a:pt x="1052" y="35"/>
                  <a:pt x="1055" y="34"/>
                </a:cubicBezTo>
                <a:cubicBezTo>
                  <a:pt x="1056" y="34"/>
                  <a:pt x="1057" y="33"/>
                  <a:pt x="1057" y="33"/>
                </a:cubicBezTo>
                <a:cubicBezTo>
                  <a:pt x="1060" y="32"/>
                  <a:pt x="1062" y="31"/>
                  <a:pt x="1064" y="31"/>
                </a:cubicBezTo>
                <a:cubicBezTo>
                  <a:pt x="1065" y="30"/>
                  <a:pt x="1067" y="30"/>
                  <a:pt x="1068" y="29"/>
                </a:cubicBezTo>
                <a:cubicBezTo>
                  <a:pt x="1070" y="29"/>
                  <a:pt x="1072" y="28"/>
                  <a:pt x="1073" y="28"/>
                </a:cubicBezTo>
                <a:cubicBezTo>
                  <a:pt x="1075" y="27"/>
                  <a:pt x="1076" y="27"/>
                  <a:pt x="1077" y="27"/>
                </a:cubicBezTo>
                <a:cubicBezTo>
                  <a:pt x="1079" y="26"/>
                  <a:pt x="1081" y="26"/>
                  <a:pt x="1082" y="25"/>
                </a:cubicBezTo>
                <a:cubicBezTo>
                  <a:pt x="1084" y="25"/>
                  <a:pt x="1085" y="24"/>
                  <a:pt x="1086" y="24"/>
                </a:cubicBezTo>
                <a:cubicBezTo>
                  <a:pt x="1088" y="24"/>
                  <a:pt x="1090" y="23"/>
                  <a:pt x="1092" y="23"/>
                </a:cubicBezTo>
                <a:cubicBezTo>
                  <a:pt x="1093" y="23"/>
                  <a:pt x="1094" y="22"/>
                  <a:pt x="1095" y="22"/>
                </a:cubicBezTo>
                <a:cubicBezTo>
                  <a:pt x="1097" y="22"/>
                  <a:pt x="1099" y="21"/>
                  <a:pt x="1101" y="21"/>
                </a:cubicBezTo>
                <a:cubicBezTo>
                  <a:pt x="1102" y="21"/>
                  <a:pt x="1103" y="21"/>
                  <a:pt x="1104" y="20"/>
                </a:cubicBezTo>
                <a:cubicBezTo>
                  <a:pt x="1106" y="20"/>
                  <a:pt x="1109" y="19"/>
                  <a:pt x="1112" y="19"/>
                </a:cubicBezTo>
                <a:cubicBezTo>
                  <a:pt x="1113" y="19"/>
                  <a:pt x="1114" y="19"/>
                  <a:pt x="1115" y="19"/>
                </a:cubicBezTo>
                <a:cubicBezTo>
                  <a:pt x="1117" y="18"/>
                  <a:pt x="1119" y="18"/>
                  <a:pt x="1120" y="18"/>
                </a:cubicBezTo>
                <a:cubicBezTo>
                  <a:pt x="1122" y="18"/>
                  <a:pt x="1123" y="18"/>
                  <a:pt x="1124" y="18"/>
                </a:cubicBezTo>
                <a:cubicBezTo>
                  <a:pt x="1125" y="17"/>
                  <a:pt x="1127" y="17"/>
                  <a:pt x="1129" y="17"/>
                </a:cubicBezTo>
                <a:cubicBezTo>
                  <a:pt x="1130" y="17"/>
                  <a:pt x="1131" y="17"/>
                  <a:pt x="1132" y="17"/>
                </a:cubicBezTo>
                <a:cubicBezTo>
                  <a:pt x="1134" y="17"/>
                  <a:pt x="1136" y="17"/>
                  <a:pt x="1137" y="17"/>
                </a:cubicBezTo>
                <a:cubicBezTo>
                  <a:pt x="1138" y="17"/>
                  <a:pt x="1139" y="17"/>
                  <a:pt x="1140" y="17"/>
                </a:cubicBezTo>
                <a:cubicBezTo>
                  <a:pt x="1142" y="16"/>
                  <a:pt x="1144" y="16"/>
                  <a:pt x="1146" y="16"/>
                </a:cubicBezTo>
                <a:cubicBezTo>
                  <a:pt x="1147" y="16"/>
                  <a:pt x="1147" y="16"/>
                  <a:pt x="1148" y="16"/>
                </a:cubicBezTo>
                <a:cubicBezTo>
                  <a:pt x="1151" y="16"/>
                  <a:pt x="1154" y="16"/>
                  <a:pt x="1157" y="17"/>
                </a:cubicBezTo>
                <a:cubicBezTo>
                  <a:pt x="1158" y="17"/>
                  <a:pt x="1159" y="17"/>
                  <a:pt x="1159" y="17"/>
                </a:cubicBezTo>
                <a:cubicBezTo>
                  <a:pt x="1162" y="17"/>
                  <a:pt x="1164" y="17"/>
                  <a:pt x="1167" y="17"/>
                </a:cubicBezTo>
                <a:cubicBezTo>
                  <a:pt x="1167" y="17"/>
                  <a:pt x="1168" y="17"/>
                  <a:pt x="1169" y="17"/>
                </a:cubicBezTo>
                <a:cubicBezTo>
                  <a:pt x="1172" y="18"/>
                  <a:pt x="1175" y="18"/>
                  <a:pt x="1178" y="18"/>
                </a:cubicBezTo>
                <a:cubicBezTo>
                  <a:pt x="1178" y="18"/>
                  <a:pt x="1178" y="18"/>
                  <a:pt x="1178" y="18"/>
                </a:cubicBezTo>
                <a:cubicBezTo>
                  <a:pt x="1181" y="19"/>
                  <a:pt x="1184" y="19"/>
                  <a:pt x="1186" y="19"/>
                </a:cubicBezTo>
                <a:cubicBezTo>
                  <a:pt x="1187" y="20"/>
                  <a:pt x="1188" y="20"/>
                  <a:pt x="1188" y="20"/>
                </a:cubicBezTo>
                <a:cubicBezTo>
                  <a:pt x="1191" y="20"/>
                  <a:pt x="1193" y="21"/>
                  <a:pt x="1196" y="21"/>
                </a:cubicBezTo>
                <a:cubicBezTo>
                  <a:pt x="1196" y="21"/>
                  <a:pt x="1197" y="21"/>
                  <a:pt x="1197" y="21"/>
                </a:cubicBezTo>
                <a:cubicBezTo>
                  <a:pt x="1200" y="22"/>
                  <a:pt x="1202" y="23"/>
                  <a:pt x="1205" y="23"/>
                </a:cubicBezTo>
                <a:cubicBezTo>
                  <a:pt x="1206" y="23"/>
                  <a:pt x="1206" y="24"/>
                  <a:pt x="1207" y="24"/>
                </a:cubicBezTo>
                <a:cubicBezTo>
                  <a:pt x="1209" y="24"/>
                  <a:pt x="1211" y="25"/>
                  <a:pt x="1214" y="26"/>
                </a:cubicBezTo>
                <a:cubicBezTo>
                  <a:pt x="1214" y="26"/>
                  <a:pt x="1215" y="26"/>
                  <a:pt x="1215" y="26"/>
                </a:cubicBezTo>
                <a:cubicBezTo>
                  <a:pt x="1218" y="27"/>
                  <a:pt x="1221" y="28"/>
                  <a:pt x="1223" y="28"/>
                </a:cubicBezTo>
                <a:cubicBezTo>
                  <a:pt x="1223" y="28"/>
                  <a:pt x="1224" y="28"/>
                  <a:pt x="1224" y="29"/>
                </a:cubicBezTo>
                <a:cubicBezTo>
                  <a:pt x="1226" y="29"/>
                  <a:pt x="1229" y="30"/>
                  <a:pt x="1231" y="31"/>
                </a:cubicBezTo>
                <a:cubicBezTo>
                  <a:pt x="1232" y="31"/>
                  <a:pt x="1232" y="31"/>
                  <a:pt x="1233" y="32"/>
                </a:cubicBezTo>
                <a:cubicBezTo>
                  <a:pt x="1238" y="33"/>
                  <a:pt x="1243" y="35"/>
                  <a:pt x="1248" y="38"/>
                </a:cubicBezTo>
                <a:cubicBezTo>
                  <a:pt x="1248" y="38"/>
                  <a:pt x="1249" y="38"/>
                  <a:pt x="1249" y="38"/>
                </a:cubicBezTo>
                <a:cubicBezTo>
                  <a:pt x="1251" y="39"/>
                  <a:pt x="1253" y="40"/>
                  <a:pt x="1256" y="41"/>
                </a:cubicBezTo>
                <a:cubicBezTo>
                  <a:pt x="1256" y="41"/>
                  <a:pt x="1256" y="41"/>
                  <a:pt x="1256" y="41"/>
                </a:cubicBezTo>
                <a:cubicBezTo>
                  <a:pt x="1259" y="43"/>
                  <a:pt x="1261" y="44"/>
                  <a:pt x="1264" y="45"/>
                </a:cubicBezTo>
                <a:cubicBezTo>
                  <a:pt x="1264" y="45"/>
                  <a:pt x="1264" y="45"/>
                  <a:pt x="1264" y="45"/>
                </a:cubicBezTo>
                <a:cubicBezTo>
                  <a:pt x="1266" y="46"/>
                  <a:pt x="1268" y="47"/>
                  <a:pt x="1271" y="48"/>
                </a:cubicBezTo>
                <a:cubicBezTo>
                  <a:pt x="1271" y="49"/>
                  <a:pt x="1271" y="49"/>
                  <a:pt x="1271" y="49"/>
                </a:cubicBezTo>
                <a:cubicBezTo>
                  <a:pt x="1276" y="51"/>
                  <a:pt x="1281" y="54"/>
                  <a:pt x="1285" y="56"/>
                </a:cubicBezTo>
                <a:cubicBezTo>
                  <a:pt x="1285" y="57"/>
                  <a:pt x="1285" y="57"/>
                  <a:pt x="1286" y="57"/>
                </a:cubicBezTo>
                <a:cubicBezTo>
                  <a:pt x="1288" y="58"/>
                  <a:pt x="1290" y="59"/>
                  <a:pt x="1292" y="61"/>
                </a:cubicBezTo>
                <a:cubicBezTo>
                  <a:pt x="1292" y="61"/>
                  <a:pt x="1292" y="61"/>
                  <a:pt x="1292" y="61"/>
                </a:cubicBezTo>
                <a:cubicBezTo>
                  <a:pt x="1294" y="62"/>
                  <a:pt x="1296" y="63"/>
                  <a:pt x="1298" y="65"/>
                </a:cubicBezTo>
                <a:cubicBezTo>
                  <a:pt x="1298" y="65"/>
                  <a:pt x="1298" y="65"/>
                  <a:pt x="1298" y="65"/>
                </a:cubicBezTo>
                <a:cubicBezTo>
                  <a:pt x="1300" y="66"/>
                  <a:pt x="1302" y="68"/>
                  <a:pt x="1304" y="69"/>
                </a:cubicBezTo>
                <a:cubicBezTo>
                  <a:pt x="1304" y="69"/>
                  <a:pt x="1305" y="69"/>
                  <a:pt x="1305" y="69"/>
                </a:cubicBezTo>
                <a:cubicBezTo>
                  <a:pt x="1309" y="72"/>
                  <a:pt x="1313" y="75"/>
                  <a:pt x="1316" y="77"/>
                </a:cubicBezTo>
                <a:cubicBezTo>
                  <a:pt x="1316" y="77"/>
                  <a:pt x="1316" y="77"/>
                  <a:pt x="1317" y="78"/>
                </a:cubicBezTo>
                <a:cubicBezTo>
                  <a:pt x="1320" y="80"/>
                  <a:pt x="1324" y="83"/>
                  <a:pt x="1327" y="85"/>
                </a:cubicBezTo>
                <a:cubicBezTo>
                  <a:pt x="1327" y="85"/>
                  <a:pt x="1327" y="85"/>
                  <a:pt x="1327" y="85"/>
                </a:cubicBezTo>
                <a:cubicBezTo>
                  <a:pt x="1329" y="87"/>
                  <a:pt x="1331" y="88"/>
                  <a:pt x="1332" y="89"/>
                </a:cubicBezTo>
                <a:cubicBezTo>
                  <a:pt x="1332" y="89"/>
                  <a:pt x="1332" y="89"/>
                  <a:pt x="1332" y="89"/>
                </a:cubicBezTo>
                <a:cubicBezTo>
                  <a:pt x="1336" y="92"/>
                  <a:pt x="1339" y="94"/>
                  <a:pt x="1342" y="97"/>
                </a:cubicBezTo>
                <a:cubicBezTo>
                  <a:pt x="1342" y="97"/>
                  <a:pt x="1342" y="97"/>
                  <a:pt x="1342" y="97"/>
                </a:cubicBezTo>
                <a:cubicBezTo>
                  <a:pt x="1345" y="100"/>
                  <a:pt x="1349" y="103"/>
                  <a:pt x="1352" y="105"/>
                </a:cubicBezTo>
                <a:cubicBezTo>
                  <a:pt x="1352" y="105"/>
                  <a:pt x="1352" y="105"/>
                  <a:pt x="1352" y="105"/>
                </a:cubicBezTo>
                <a:cubicBezTo>
                  <a:pt x="1353" y="106"/>
                  <a:pt x="1353" y="107"/>
                  <a:pt x="1354" y="107"/>
                </a:cubicBezTo>
                <a:cubicBezTo>
                  <a:pt x="1355" y="108"/>
                  <a:pt x="1356" y="109"/>
                  <a:pt x="1357" y="110"/>
                </a:cubicBezTo>
                <a:cubicBezTo>
                  <a:pt x="1357" y="110"/>
                  <a:pt x="1358" y="110"/>
                  <a:pt x="1358" y="110"/>
                </a:cubicBezTo>
                <a:cubicBezTo>
                  <a:pt x="1359" y="111"/>
                  <a:pt x="1359" y="111"/>
                  <a:pt x="1360" y="112"/>
                </a:cubicBezTo>
                <a:cubicBezTo>
                  <a:pt x="1360" y="112"/>
                  <a:pt x="1361" y="112"/>
                  <a:pt x="1361" y="113"/>
                </a:cubicBezTo>
                <a:cubicBezTo>
                  <a:pt x="1362" y="113"/>
                  <a:pt x="1363" y="114"/>
                  <a:pt x="1364" y="115"/>
                </a:cubicBezTo>
                <a:cubicBezTo>
                  <a:pt x="1366" y="116"/>
                  <a:pt x="1368" y="118"/>
                  <a:pt x="1370" y="119"/>
                </a:cubicBezTo>
                <a:cubicBezTo>
                  <a:pt x="1370" y="120"/>
                  <a:pt x="1371" y="120"/>
                  <a:pt x="1371" y="121"/>
                </a:cubicBezTo>
                <a:cubicBezTo>
                  <a:pt x="1373" y="122"/>
                  <a:pt x="1375" y="124"/>
                  <a:pt x="1377" y="125"/>
                </a:cubicBezTo>
                <a:cubicBezTo>
                  <a:pt x="1379" y="127"/>
                  <a:pt x="1381" y="129"/>
                  <a:pt x="1384" y="130"/>
                </a:cubicBezTo>
                <a:cubicBezTo>
                  <a:pt x="1384" y="130"/>
                  <a:pt x="1384" y="130"/>
                  <a:pt x="1384" y="131"/>
                </a:cubicBezTo>
                <a:cubicBezTo>
                  <a:pt x="1386" y="132"/>
                  <a:pt x="1388" y="134"/>
                  <a:pt x="1390" y="135"/>
                </a:cubicBezTo>
                <a:cubicBezTo>
                  <a:pt x="1390" y="136"/>
                  <a:pt x="1391" y="136"/>
                  <a:pt x="1391" y="136"/>
                </a:cubicBezTo>
                <a:cubicBezTo>
                  <a:pt x="1395" y="139"/>
                  <a:pt x="1399" y="142"/>
                  <a:pt x="1403" y="145"/>
                </a:cubicBezTo>
                <a:cubicBezTo>
                  <a:pt x="1404" y="146"/>
                  <a:pt x="1404" y="146"/>
                  <a:pt x="1405" y="146"/>
                </a:cubicBezTo>
                <a:cubicBezTo>
                  <a:pt x="1407" y="148"/>
                  <a:pt x="1409" y="149"/>
                  <a:pt x="1411" y="151"/>
                </a:cubicBezTo>
                <a:cubicBezTo>
                  <a:pt x="1411" y="151"/>
                  <a:pt x="1411" y="151"/>
                  <a:pt x="1412" y="151"/>
                </a:cubicBezTo>
                <a:cubicBezTo>
                  <a:pt x="1414" y="152"/>
                  <a:pt x="1416" y="154"/>
                  <a:pt x="1418" y="155"/>
                </a:cubicBezTo>
                <a:cubicBezTo>
                  <a:pt x="1418" y="155"/>
                  <a:pt x="1418" y="155"/>
                  <a:pt x="1418" y="155"/>
                </a:cubicBezTo>
                <a:cubicBezTo>
                  <a:pt x="1421" y="157"/>
                  <a:pt x="1423" y="158"/>
                  <a:pt x="1425" y="159"/>
                </a:cubicBezTo>
                <a:cubicBezTo>
                  <a:pt x="1425" y="159"/>
                  <a:pt x="1426" y="160"/>
                  <a:pt x="1426" y="160"/>
                </a:cubicBezTo>
                <a:cubicBezTo>
                  <a:pt x="1428" y="161"/>
                  <a:pt x="1431" y="162"/>
                  <a:pt x="1433" y="163"/>
                </a:cubicBezTo>
                <a:cubicBezTo>
                  <a:pt x="1433" y="164"/>
                  <a:pt x="1433" y="164"/>
                  <a:pt x="1433" y="164"/>
                </a:cubicBezTo>
                <a:cubicBezTo>
                  <a:pt x="1435" y="165"/>
                  <a:pt x="1438" y="166"/>
                  <a:pt x="1440" y="167"/>
                </a:cubicBezTo>
                <a:cubicBezTo>
                  <a:pt x="1440" y="167"/>
                  <a:pt x="1441" y="167"/>
                  <a:pt x="1441" y="167"/>
                </a:cubicBezTo>
                <a:cubicBezTo>
                  <a:pt x="1443" y="168"/>
                  <a:pt x="1446" y="169"/>
                  <a:pt x="1448" y="170"/>
                </a:cubicBezTo>
                <a:cubicBezTo>
                  <a:pt x="1449" y="170"/>
                  <a:pt x="1449" y="170"/>
                  <a:pt x="1449" y="170"/>
                </a:cubicBezTo>
                <a:cubicBezTo>
                  <a:pt x="1452" y="171"/>
                  <a:pt x="1454" y="172"/>
                  <a:pt x="1456" y="172"/>
                </a:cubicBezTo>
                <a:cubicBezTo>
                  <a:pt x="1456" y="172"/>
                  <a:pt x="1457" y="172"/>
                  <a:pt x="1457" y="172"/>
                </a:cubicBezTo>
                <a:cubicBezTo>
                  <a:pt x="1459" y="173"/>
                  <a:pt x="1462" y="173"/>
                  <a:pt x="1464" y="174"/>
                </a:cubicBezTo>
                <a:cubicBezTo>
                  <a:pt x="1465" y="174"/>
                  <a:pt x="1465" y="174"/>
                  <a:pt x="1466" y="174"/>
                </a:cubicBezTo>
                <a:cubicBezTo>
                  <a:pt x="1468" y="175"/>
                  <a:pt x="1471" y="175"/>
                  <a:pt x="1474" y="175"/>
                </a:cubicBezTo>
                <a:cubicBezTo>
                  <a:pt x="1474" y="175"/>
                  <a:pt x="1474" y="175"/>
                  <a:pt x="1474" y="175"/>
                </a:cubicBezTo>
                <a:cubicBezTo>
                  <a:pt x="1477" y="175"/>
                  <a:pt x="1479" y="176"/>
                  <a:pt x="1482" y="176"/>
                </a:cubicBezTo>
                <a:cubicBezTo>
                  <a:pt x="1482" y="176"/>
                  <a:pt x="1482" y="176"/>
                  <a:pt x="1483" y="176"/>
                </a:cubicBezTo>
                <a:cubicBezTo>
                  <a:pt x="1483" y="176"/>
                  <a:pt x="1483" y="176"/>
                  <a:pt x="1484" y="176"/>
                </a:cubicBezTo>
                <a:cubicBezTo>
                  <a:pt x="1484" y="176"/>
                  <a:pt x="1485" y="176"/>
                  <a:pt x="1486" y="176"/>
                </a:cubicBezTo>
                <a:cubicBezTo>
                  <a:pt x="1487" y="175"/>
                  <a:pt x="1488" y="175"/>
                  <a:pt x="1489" y="175"/>
                </a:cubicBezTo>
                <a:cubicBezTo>
                  <a:pt x="1490" y="175"/>
                  <a:pt x="1490" y="175"/>
                  <a:pt x="1491" y="175"/>
                </a:cubicBezTo>
                <a:cubicBezTo>
                  <a:pt x="1493" y="175"/>
                  <a:pt x="1494" y="175"/>
                  <a:pt x="1496" y="175"/>
                </a:cubicBezTo>
                <a:cubicBezTo>
                  <a:pt x="1496" y="175"/>
                  <a:pt x="1496" y="175"/>
                  <a:pt x="1497" y="175"/>
                </a:cubicBezTo>
                <a:cubicBezTo>
                  <a:pt x="1498" y="174"/>
                  <a:pt x="1500" y="174"/>
                  <a:pt x="1502" y="174"/>
                </a:cubicBezTo>
                <a:cubicBezTo>
                  <a:pt x="1503" y="174"/>
                  <a:pt x="1503" y="174"/>
                  <a:pt x="1504" y="174"/>
                </a:cubicBezTo>
                <a:cubicBezTo>
                  <a:pt x="1505" y="173"/>
                  <a:pt x="1506" y="173"/>
                  <a:pt x="1508" y="173"/>
                </a:cubicBezTo>
                <a:cubicBezTo>
                  <a:pt x="1508" y="173"/>
                  <a:pt x="1509" y="172"/>
                  <a:pt x="1510" y="172"/>
                </a:cubicBezTo>
                <a:cubicBezTo>
                  <a:pt x="1511" y="172"/>
                  <a:pt x="1512" y="172"/>
                  <a:pt x="1514" y="171"/>
                </a:cubicBezTo>
                <a:cubicBezTo>
                  <a:pt x="1514" y="171"/>
                  <a:pt x="1515" y="171"/>
                  <a:pt x="1516" y="171"/>
                </a:cubicBezTo>
                <a:cubicBezTo>
                  <a:pt x="1518" y="170"/>
                  <a:pt x="1520" y="170"/>
                  <a:pt x="1522" y="169"/>
                </a:cubicBezTo>
                <a:cubicBezTo>
                  <a:pt x="1597" y="143"/>
                  <a:pt x="1808" y="65"/>
                  <a:pt x="1808" y="65"/>
                </a:cubicBezTo>
                <a:close/>
                <a:moveTo>
                  <a:pt x="1454" y="740"/>
                </a:moveTo>
                <a:cubicBezTo>
                  <a:pt x="1455" y="740"/>
                  <a:pt x="1455" y="740"/>
                  <a:pt x="1455" y="740"/>
                </a:cubicBezTo>
                <a:cubicBezTo>
                  <a:pt x="1431" y="716"/>
                  <a:pt x="1117" y="404"/>
                  <a:pt x="1080" y="365"/>
                </a:cubicBezTo>
                <a:cubicBezTo>
                  <a:pt x="1070" y="354"/>
                  <a:pt x="1063" y="348"/>
                  <a:pt x="1059" y="345"/>
                </a:cubicBezTo>
                <a:cubicBezTo>
                  <a:pt x="1058" y="345"/>
                  <a:pt x="1057" y="345"/>
                  <a:pt x="1055" y="346"/>
                </a:cubicBezTo>
                <a:cubicBezTo>
                  <a:pt x="1041" y="353"/>
                  <a:pt x="1027" y="361"/>
                  <a:pt x="1010" y="369"/>
                </a:cubicBezTo>
                <a:cubicBezTo>
                  <a:pt x="971" y="390"/>
                  <a:pt x="918" y="418"/>
                  <a:pt x="818" y="465"/>
                </a:cubicBezTo>
                <a:cubicBezTo>
                  <a:pt x="787" y="479"/>
                  <a:pt x="756" y="487"/>
                  <a:pt x="726" y="487"/>
                </a:cubicBezTo>
                <a:cubicBezTo>
                  <a:pt x="691" y="487"/>
                  <a:pt x="658" y="476"/>
                  <a:pt x="630" y="456"/>
                </a:cubicBezTo>
                <a:cubicBezTo>
                  <a:pt x="605" y="436"/>
                  <a:pt x="586" y="410"/>
                  <a:pt x="577" y="379"/>
                </a:cubicBezTo>
                <a:cubicBezTo>
                  <a:pt x="557" y="315"/>
                  <a:pt x="581" y="249"/>
                  <a:pt x="637" y="211"/>
                </a:cubicBezTo>
                <a:cubicBezTo>
                  <a:pt x="690" y="175"/>
                  <a:pt x="758" y="129"/>
                  <a:pt x="881" y="52"/>
                </a:cubicBezTo>
                <a:cubicBezTo>
                  <a:pt x="767" y="0"/>
                  <a:pt x="650" y="8"/>
                  <a:pt x="528" y="98"/>
                </a:cubicBezTo>
                <a:cubicBezTo>
                  <a:pt x="458" y="149"/>
                  <a:pt x="388" y="199"/>
                  <a:pt x="292" y="171"/>
                </a:cubicBezTo>
                <a:cubicBezTo>
                  <a:pt x="133" y="124"/>
                  <a:pt x="3" y="70"/>
                  <a:pt x="3" y="70"/>
                </a:cubicBezTo>
                <a:cubicBezTo>
                  <a:pt x="0" y="615"/>
                  <a:pt x="0" y="615"/>
                  <a:pt x="0" y="615"/>
                </a:cubicBezTo>
                <a:cubicBezTo>
                  <a:pt x="217" y="680"/>
                  <a:pt x="217" y="680"/>
                  <a:pt x="217" y="680"/>
                </a:cubicBezTo>
                <a:cubicBezTo>
                  <a:pt x="225" y="663"/>
                  <a:pt x="236" y="646"/>
                  <a:pt x="250" y="633"/>
                </a:cubicBezTo>
                <a:cubicBezTo>
                  <a:pt x="284" y="598"/>
                  <a:pt x="284" y="598"/>
                  <a:pt x="284" y="598"/>
                </a:cubicBezTo>
                <a:cubicBezTo>
                  <a:pt x="313" y="569"/>
                  <a:pt x="352" y="553"/>
                  <a:pt x="394" y="553"/>
                </a:cubicBezTo>
                <a:cubicBezTo>
                  <a:pt x="435" y="553"/>
                  <a:pt x="474" y="569"/>
                  <a:pt x="503" y="598"/>
                </a:cubicBezTo>
                <a:cubicBezTo>
                  <a:pt x="523" y="618"/>
                  <a:pt x="537" y="643"/>
                  <a:pt x="543" y="670"/>
                </a:cubicBezTo>
                <a:cubicBezTo>
                  <a:pt x="571" y="677"/>
                  <a:pt x="595" y="691"/>
                  <a:pt x="615" y="711"/>
                </a:cubicBezTo>
                <a:cubicBezTo>
                  <a:pt x="631" y="726"/>
                  <a:pt x="642" y="744"/>
                  <a:pt x="650" y="763"/>
                </a:cubicBezTo>
                <a:cubicBezTo>
                  <a:pt x="652" y="769"/>
                  <a:pt x="654" y="776"/>
                  <a:pt x="656" y="782"/>
                </a:cubicBezTo>
                <a:cubicBezTo>
                  <a:pt x="683" y="789"/>
                  <a:pt x="708" y="803"/>
                  <a:pt x="728" y="823"/>
                </a:cubicBezTo>
                <a:cubicBezTo>
                  <a:pt x="748" y="843"/>
                  <a:pt x="762" y="868"/>
                  <a:pt x="768" y="895"/>
                </a:cubicBezTo>
                <a:cubicBezTo>
                  <a:pt x="795" y="902"/>
                  <a:pt x="820" y="915"/>
                  <a:pt x="840" y="936"/>
                </a:cubicBezTo>
                <a:cubicBezTo>
                  <a:pt x="861" y="957"/>
                  <a:pt x="876" y="983"/>
                  <a:pt x="882" y="1011"/>
                </a:cubicBezTo>
                <a:cubicBezTo>
                  <a:pt x="884" y="1022"/>
                  <a:pt x="886" y="1033"/>
                  <a:pt x="886" y="1045"/>
                </a:cubicBezTo>
                <a:cubicBezTo>
                  <a:pt x="886" y="1059"/>
                  <a:pt x="884" y="1072"/>
                  <a:pt x="881" y="1085"/>
                </a:cubicBezTo>
                <a:cubicBezTo>
                  <a:pt x="911" y="1116"/>
                  <a:pt x="911" y="1116"/>
                  <a:pt x="911" y="1116"/>
                </a:cubicBezTo>
                <a:cubicBezTo>
                  <a:pt x="938" y="1142"/>
                  <a:pt x="980" y="1142"/>
                  <a:pt x="1006" y="1116"/>
                </a:cubicBezTo>
                <a:cubicBezTo>
                  <a:pt x="1032" y="1090"/>
                  <a:pt x="1032" y="1048"/>
                  <a:pt x="1007" y="1022"/>
                </a:cubicBezTo>
                <a:cubicBezTo>
                  <a:pt x="1007" y="1021"/>
                  <a:pt x="1007" y="1021"/>
                  <a:pt x="1007" y="1021"/>
                </a:cubicBezTo>
                <a:cubicBezTo>
                  <a:pt x="966" y="981"/>
                  <a:pt x="966" y="981"/>
                  <a:pt x="966" y="981"/>
                </a:cubicBezTo>
                <a:cubicBezTo>
                  <a:pt x="959" y="973"/>
                  <a:pt x="959" y="962"/>
                  <a:pt x="966" y="954"/>
                </a:cubicBezTo>
                <a:cubicBezTo>
                  <a:pt x="974" y="947"/>
                  <a:pt x="985" y="947"/>
                  <a:pt x="993" y="954"/>
                </a:cubicBezTo>
                <a:cubicBezTo>
                  <a:pt x="1039" y="1001"/>
                  <a:pt x="1039" y="1001"/>
                  <a:pt x="1039" y="1001"/>
                </a:cubicBezTo>
                <a:cubicBezTo>
                  <a:pt x="1039" y="1001"/>
                  <a:pt x="1039" y="1001"/>
                  <a:pt x="1039" y="1001"/>
                </a:cubicBezTo>
                <a:cubicBezTo>
                  <a:pt x="1061" y="1022"/>
                  <a:pt x="1061" y="1022"/>
                  <a:pt x="1061" y="1022"/>
                </a:cubicBezTo>
                <a:cubicBezTo>
                  <a:pt x="1087" y="1049"/>
                  <a:pt x="1129" y="1049"/>
                  <a:pt x="1156" y="1022"/>
                </a:cubicBezTo>
                <a:cubicBezTo>
                  <a:pt x="1182" y="996"/>
                  <a:pt x="1182" y="954"/>
                  <a:pt x="1156" y="928"/>
                </a:cubicBezTo>
                <a:cubicBezTo>
                  <a:pt x="1156" y="928"/>
                  <a:pt x="1156" y="928"/>
                  <a:pt x="1156" y="928"/>
                </a:cubicBezTo>
                <a:cubicBezTo>
                  <a:pt x="1088" y="859"/>
                  <a:pt x="1088" y="859"/>
                  <a:pt x="1088" y="859"/>
                </a:cubicBezTo>
                <a:cubicBezTo>
                  <a:pt x="1081" y="852"/>
                  <a:pt x="1081" y="840"/>
                  <a:pt x="1088" y="833"/>
                </a:cubicBezTo>
                <a:cubicBezTo>
                  <a:pt x="1095" y="826"/>
                  <a:pt x="1107" y="826"/>
                  <a:pt x="1114" y="833"/>
                </a:cubicBezTo>
                <a:cubicBezTo>
                  <a:pt x="1189" y="907"/>
                  <a:pt x="1189" y="907"/>
                  <a:pt x="1189" y="907"/>
                </a:cubicBezTo>
                <a:cubicBezTo>
                  <a:pt x="1189" y="907"/>
                  <a:pt x="1189" y="907"/>
                  <a:pt x="1189" y="907"/>
                </a:cubicBezTo>
                <a:cubicBezTo>
                  <a:pt x="1210" y="929"/>
                  <a:pt x="1210" y="929"/>
                  <a:pt x="1210" y="929"/>
                </a:cubicBezTo>
                <a:cubicBezTo>
                  <a:pt x="1236" y="955"/>
                  <a:pt x="1279" y="955"/>
                  <a:pt x="1305" y="929"/>
                </a:cubicBezTo>
                <a:cubicBezTo>
                  <a:pt x="1331" y="903"/>
                  <a:pt x="1331" y="860"/>
                  <a:pt x="1305" y="834"/>
                </a:cubicBezTo>
                <a:cubicBezTo>
                  <a:pt x="1305" y="834"/>
                  <a:pt x="1305" y="834"/>
                  <a:pt x="1305" y="834"/>
                </a:cubicBezTo>
                <a:cubicBezTo>
                  <a:pt x="1209" y="738"/>
                  <a:pt x="1209" y="738"/>
                  <a:pt x="1209" y="738"/>
                </a:cubicBezTo>
                <a:cubicBezTo>
                  <a:pt x="1202" y="730"/>
                  <a:pt x="1202" y="719"/>
                  <a:pt x="1209" y="711"/>
                </a:cubicBezTo>
                <a:cubicBezTo>
                  <a:pt x="1217" y="704"/>
                  <a:pt x="1228" y="704"/>
                  <a:pt x="1236" y="711"/>
                </a:cubicBezTo>
                <a:cubicBezTo>
                  <a:pt x="1338" y="814"/>
                  <a:pt x="1338" y="814"/>
                  <a:pt x="1338" y="814"/>
                </a:cubicBezTo>
                <a:cubicBezTo>
                  <a:pt x="1338" y="814"/>
                  <a:pt x="1338" y="814"/>
                  <a:pt x="1338" y="814"/>
                </a:cubicBezTo>
                <a:cubicBezTo>
                  <a:pt x="1360" y="835"/>
                  <a:pt x="1360" y="835"/>
                  <a:pt x="1360" y="835"/>
                </a:cubicBezTo>
                <a:cubicBezTo>
                  <a:pt x="1386" y="862"/>
                  <a:pt x="1428" y="862"/>
                  <a:pt x="1454" y="835"/>
                </a:cubicBezTo>
                <a:cubicBezTo>
                  <a:pt x="1481" y="809"/>
                  <a:pt x="1481" y="767"/>
                  <a:pt x="1454" y="741"/>
                </a:cubicBezTo>
                <a:lnTo>
                  <a:pt x="1454" y="740"/>
                </a:lnTo>
                <a:close/>
                <a:moveTo>
                  <a:pt x="791" y="985"/>
                </a:moveTo>
                <a:cubicBezTo>
                  <a:pt x="789" y="983"/>
                  <a:pt x="787" y="981"/>
                  <a:pt x="785" y="980"/>
                </a:cubicBezTo>
                <a:cubicBezTo>
                  <a:pt x="785" y="979"/>
                  <a:pt x="784" y="979"/>
                  <a:pt x="783" y="978"/>
                </a:cubicBezTo>
                <a:cubicBezTo>
                  <a:pt x="782" y="977"/>
                  <a:pt x="781" y="976"/>
                  <a:pt x="779" y="975"/>
                </a:cubicBezTo>
                <a:cubicBezTo>
                  <a:pt x="778" y="974"/>
                  <a:pt x="778" y="974"/>
                  <a:pt x="777" y="974"/>
                </a:cubicBezTo>
                <a:cubicBezTo>
                  <a:pt x="775" y="972"/>
                  <a:pt x="774" y="971"/>
                  <a:pt x="772" y="970"/>
                </a:cubicBezTo>
                <a:cubicBezTo>
                  <a:pt x="771" y="970"/>
                  <a:pt x="771" y="970"/>
                  <a:pt x="770" y="970"/>
                </a:cubicBezTo>
                <a:cubicBezTo>
                  <a:pt x="768" y="969"/>
                  <a:pt x="766" y="967"/>
                  <a:pt x="763" y="966"/>
                </a:cubicBezTo>
                <a:cubicBezTo>
                  <a:pt x="763" y="966"/>
                  <a:pt x="762" y="966"/>
                  <a:pt x="762" y="966"/>
                </a:cubicBezTo>
                <a:cubicBezTo>
                  <a:pt x="762" y="966"/>
                  <a:pt x="761" y="966"/>
                  <a:pt x="761" y="966"/>
                </a:cubicBezTo>
                <a:cubicBezTo>
                  <a:pt x="759" y="965"/>
                  <a:pt x="758" y="964"/>
                  <a:pt x="756" y="964"/>
                </a:cubicBezTo>
                <a:cubicBezTo>
                  <a:pt x="756" y="964"/>
                  <a:pt x="755" y="964"/>
                  <a:pt x="754" y="963"/>
                </a:cubicBezTo>
                <a:cubicBezTo>
                  <a:pt x="752" y="963"/>
                  <a:pt x="751" y="962"/>
                  <a:pt x="749" y="962"/>
                </a:cubicBezTo>
                <a:cubicBezTo>
                  <a:pt x="748" y="962"/>
                  <a:pt x="747" y="962"/>
                  <a:pt x="747" y="962"/>
                </a:cubicBezTo>
                <a:cubicBezTo>
                  <a:pt x="744" y="961"/>
                  <a:pt x="742" y="961"/>
                  <a:pt x="739" y="961"/>
                </a:cubicBezTo>
                <a:cubicBezTo>
                  <a:pt x="739" y="961"/>
                  <a:pt x="739" y="961"/>
                  <a:pt x="739" y="961"/>
                </a:cubicBezTo>
                <a:cubicBezTo>
                  <a:pt x="737" y="960"/>
                  <a:pt x="734" y="960"/>
                  <a:pt x="732" y="960"/>
                </a:cubicBezTo>
                <a:cubicBezTo>
                  <a:pt x="728" y="960"/>
                  <a:pt x="725" y="960"/>
                  <a:pt x="721" y="961"/>
                </a:cubicBezTo>
                <a:cubicBezTo>
                  <a:pt x="721" y="961"/>
                  <a:pt x="720" y="961"/>
                  <a:pt x="720" y="961"/>
                </a:cubicBezTo>
                <a:cubicBezTo>
                  <a:pt x="718" y="961"/>
                  <a:pt x="717" y="961"/>
                  <a:pt x="715" y="962"/>
                </a:cubicBezTo>
                <a:cubicBezTo>
                  <a:pt x="715" y="962"/>
                  <a:pt x="714" y="962"/>
                  <a:pt x="714" y="962"/>
                </a:cubicBezTo>
                <a:cubicBezTo>
                  <a:pt x="712" y="962"/>
                  <a:pt x="710" y="963"/>
                  <a:pt x="708" y="963"/>
                </a:cubicBezTo>
                <a:cubicBezTo>
                  <a:pt x="708" y="963"/>
                  <a:pt x="708" y="964"/>
                  <a:pt x="707" y="964"/>
                </a:cubicBezTo>
                <a:cubicBezTo>
                  <a:pt x="706" y="964"/>
                  <a:pt x="704" y="965"/>
                  <a:pt x="703" y="965"/>
                </a:cubicBezTo>
                <a:cubicBezTo>
                  <a:pt x="702" y="965"/>
                  <a:pt x="702" y="965"/>
                  <a:pt x="701" y="966"/>
                </a:cubicBezTo>
                <a:cubicBezTo>
                  <a:pt x="699" y="966"/>
                  <a:pt x="698" y="967"/>
                  <a:pt x="696" y="968"/>
                </a:cubicBezTo>
                <a:cubicBezTo>
                  <a:pt x="705" y="947"/>
                  <a:pt x="706" y="924"/>
                  <a:pt x="698" y="903"/>
                </a:cubicBezTo>
                <a:cubicBezTo>
                  <a:pt x="698" y="903"/>
                  <a:pt x="698" y="903"/>
                  <a:pt x="698" y="903"/>
                </a:cubicBezTo>
                <a:cubicBezTo>
                  <a:pt x="694" y="892"/>
                  <a:pt x="688" y="881"/>
                  <a:pt x="679" y="872"/>
                </a:cubicBezTo>
                <a:cubicBezTo>
                  <a:pt x="677" y="871"/>
                  <a:pt x="675" y="869"/>
                  <a:pt x="673" y="867"/>
                </a:cubicBezTo>
                <a:cubicBezTo>
                  <a:pt x="672" y="867"/>
                  <a:pt x="672" y="866"/>
                  <a:pt x="671" y="866"/>
                </a:cubicBezTo>
                <a:cubicBezTo>
                  <a:pt x="670" y="865"/>
                  <a:pt x="668" y="863"/>
                  <a:pt x="667" y="862"/>
                </a:cubicBezTo>
                <a:cubicBezTo>
                  <a:pt x="666" y="862"/>
                  <a:pt x="665" y="861"/>
                  <a:pt x="664" y="861"/>
                </a:cubicBezTo>
                <a:cubicBezTo>
                  <a:pt x="663" y="860"/>
                  <a:pt x="661" y="859"/>
                  <a:pt x="659" y="858"/>
                </a:cubicBezTo>
                <a:cubicBezTo>
                  <a:pt x="659" y="858"/>
                  <a:pt x="658" y="857"/>
                  <a:pt x="658" y="857"/>
                </a:cubicBezTo>
                <a:cubicBezTo>
                  <a:pt x="656" y="856"/>
                  <a:pt x="653" y="855"/>
                  <a:pt x="651" y="854"/>
                </a:cubicBezTo>
                <a:cubicBezTo>
                  <a:pt x="650" y="854"/>
                  <a:pt x="650" y="854"/>
                  <a:pt x="649" y="853"/>
                </a:cubicBezTo>
                <a:cubicBezTo>
                  <a:pt x="649" y="853"/>
                  <a:pt x="649" y="853"/>
                  <a:pt x="649" y="853"/>
                </a:cubicBezTo>
                <a:cubicBezTo>
                  <a:pt x="647" y="853"/>
                  <a:pt x="646" y="852"/>
                  <a:pt x="644" y="851"/>
                </a:cubicBezTo>
                <a:cubicBezTo>
                  <a:pt x="643" y="851"/>
                  <a:pt x="642" y="851"/>
                  <a:pt x="642" y="851"/>
                </a:cubicBezTo>
                <a:cubicBezTo>
                  <a:pt x="640" y="850"/>
                  <a:pt x="638" y="850"/>
                  <a:pt x="636" y="850"/>
                </a:cubicBezTo>
                <a:cubicBezTo>
                  <a:pt x="636" y="849"/>
                  <a:pt x="635" y="849"/>
                  <a:pt x="634" y="849"/>
                </a:cubicBezTo>
                <a:cubicBezTo>
                  <a:pt x="632" y="849"/>
                  <a:pt x="629" y="848"/>
                  <a:pt x="627" y="848"/>
                </a:cubicBezTo>
                <a:cubicBezTo>
                  <a:pt x="627" y="848"/>
                  <a:pt x="627" y="848"/>
                  <a:pt x="627" y="848"/>
                </a:cubicBezTo>
                <a:cubicBezTo>
                  <a:pt x="624" y="848"/>
                  <a:pt x="622" y="848"/>
                  <a:pt x="619" y="848"/>
                </a:cubicBezTo>
                <a:cubicBezTo>
                  <a:pt x="619" y="848"/>
                  <a:pt x="619" y="848"/>
                  <a:pt x="619" y="848"/>
                </a:cubicBezTo>
                <a:cubicBezTo>
                  <a:pt x="617" y="848"/>
                  <a:pt x="616" y="848"/>
                  <a:pt x="614" y="848"/>
                </a:cubicBezTo>
                <a:cubicBezTo>
                  <a:pt x="614" y="848"/>
                  <a:pt x="614" y="848"/>
                  <a:pt x="614" y="848"/>
                </a:cubicBezTo>
                <a:cubicBezTo>
                  <a:pt x="612" y="848"/>
                  <a:pt x="610" y="848"/>
                  <a:pt x="609" y="848"/>
                </a:cubicBezTo>
                <a:cubicBezTo>
                  <a:pt x="608" y="848"/>
                  <a:pt x="608" y="848"/>
                  <a:pt x="607" y="848"/>
                </a:cubicBezTo>
                <a:cubicBezTo>
                  <a:pt x="606" y="849"/>
                  <a:pt x="606" y="849"/>
                  <a:pt x="605" y="849"/>
                </a:cubicBezTo>
                <a:cubicBezTo>
                  <a:pt x="605" y="849"/>
                  <a:pt x="605" y="849"/>
                  <a:pt x="605" y="849"/>
                </a:cubicBezTo>
                <a:cubicBezTo>
                  <a:pt x="604" y="849"/>
                  <a:pt x="603" y="849"/>
                  <a:pt x="603" y="849"/>
                </a:cubicBezTo>
                <a:cubicBezTo>
                  <a:pt x="602" y="849"/>
                  <a:pt x="602" y="849"/>
                  <a:pt x="601" y="849"/>
                </a:cubicBezTo>
                <a:cubicBezTo>
                  <a:pt x="599" y="850"/>
                  <a:pt x="598" y="850"/>
                  <a:pt x="596" y="851"/>
                </a:cubicBezTo>
                <a:cubicBezTo>
                  <a:pt x="595" y="851"/>
                  <a:pt x="595" y="851"/>
                  <a:pt x="595" y="851"/>
                </a:cubicBezTo>
                <a:cubicBezTo>
                  <a:pt x="593" y="852"/>
                  <a:pt x="592" y="852"/>
                  <a:pt x="590" y="853"/>
                </a:cubicBezTo>
                <a:cubicBezTo>
                  <a:pt x="590" y="853"/>
                  <a:pt x="589" y="853"/>
                  <a:pt x="589" y="853"/>
                </a:cubicBezTo>
                <a:cubicBezTo>
                  <a:pt x="587" y="854"/>
                  <a:pt x="585" y="854"/>
                  <a:pt x="583" y="855"/>
                </a:cubicBezTo>
                <a:cubicBezTo>
                  <a:pt x="586" y="850"/>
                  <a:pt x="588" y="845"/>
                  <a:pt x="589" y="839"/>
                </a:cubicBezTo>
                <a:cubicBezTo>
                  <a:pt x="595" y="812"/>
                  <a:pt x="588" y="782"/>
                  <a:pt x="566" y="760"/>
                </a:cubicBezTo>
                <a:cubicBezTo>
                  <a:pt x="564" y="758"/>
                  <a:pt x="562" y="756"/>
                  <a:pt x="560" y="755"/>
                </a:cubicBezTo>
                <a:cubicBezTo>
                  <a:pt x="560" y="754"/>
                  <a:pt x="559" y="754"/>
                  <a:pt x="558" y="753"/>
                </a:cubicBezTo>
                <a:cubicBezTo>
                  <a:pt x="557" y="752"/>
                  <a:pt x="556" y="751"/>
                  <a:pt x="554" y="750"/>
                </a:cubicBezTo>
                <a:cubicBezTo>
                  <a:pt x="553" y="749"/>
                  <a:pt x="553" y="749"/>
                  <a:pt x="552" y="749"/>
                </a:cubicBezTo>
                <a:cubicBezTo>
                  <a:pt x="550" y="747"/>
                  <a:pt x="549" y="746"/>
                  <a:pt x="547" y="746"/>
                </a:cubicBezTo>
                <a:cubicBezTo>
                  <a:pt x="546" y="745"/>
                  <a:pt x="546" y="745"/>
                  <a:pt x="545" y="745"/>
                </a:cubicBezTo>
                <a:cubicBezTo>
                  <a:pt x="543" y="744"/>
                  <a:pt x="541" y="742"/>
                  <a:pt x="539" y="742"/>
                </a:cubicBezTo>
                <a:cubicBezTo>
                  <a:pt x="538" y="741"/>
                  <a:pt x="537" y="741"/>
                  <a:pt x="537" y="741"/>
                </a:cubicBezTo>
                <a:cubicBezTo>
                  <a:pt x="535" y="740"/>
                  <a:pt x="533" y="740"/>
                  <a:pt x="531" y="739"/>
                </a:cubicBezTo>
                <a:cubicBezTo>
                  <a:pt x="531" y="739"/>
                  <a:pt x="530" y="739"/>
                  <a:pt x="529" y="738"/>
                </a:cubicBezTo>
                <a:cubicBezTo>
                  <a:pt x="527" y="738"/>
                  <a:pt x="526" y="737"/>
                  <a:pt x="524" y="737"/>
                </a:cubicBezTo>
                <a:cubicBezTo>
                  <a:pt x="523" y="737"/>
                  <a:pt x="522" y="737"/>
                  <a:pt x="522" y="737"/>
                </a:cubicBezTo>
                <a:cubicBezTo>
                  <a:pt x="517" y="736"/>
                  <a:pt x="512" y="735"/>
                  <a:pt x="507" y="735"/>
                </a:cubicBezTo>
                <a:cubicBezTo>
                  <a:pt x="507" y="735"/>
                  <a:pt x="506" y="735"/>
                  <a:pt x="506" y="735"/>
                </a:cubicBezTo>
                <a:cubicBezTo>
                  <a:pt x="505" y="735"/>
                  <a:pt x="503" y="735"/>
                  <a:pt x="502" y="735"/>
                </a:cubicBezTo>
                <a:cubicBezTo>
                  <a:pt x="502" y="735"/>
                  <a:pt x="502" y="735"/>
                  <a:pt x="502" y="735"/>
                </a:cubicBezTo>
                <a:cubicBezTo>
                  <a:pt x="500" y="735"/>
                  <a:pt x="498" y="736"/>
                  <a:pt x="496" y="736"/>
                </a:cubicBezTo>
                <a:cubicBezTo>
                  <a:pt x="496" y="736"/>
                  <a:pt x="495" y="736"/>
                  <a:pt x="495" y="736"/>
                </a:cubicBezTo>
                <a:cubicBezTo>
                  <a:pt x="493" y="736"/>
                  <a:pt x="492" y="736"/>
                  <a:pt x="490" y="737"/>
                </a:cubicBezTo>
                <a:cubicBezTo>
                  <a:pt x="490" y="737"/>
                  <a:pt x="489" y="737"/>
                  <a:pt x="489" y="737"/>
                </a:cubicBezTo>
                <a:cubicBezTo>
                  <a:pt x="487" y="737"/>
                  <a:pt x="485" y="738"/>
                  <a:pt x="483" y="738"/>
                </a:cubicBezTo>
                <a:cubicBezTo>
                  <a:pt x="483" y="738"/>
                  <a:pt x="483" y="739"/>
                  <a:pt x="482" y="739"/>
                </a:cubicBezTo>
                <a:cubicBezTo>
                  <a:pt x="481" y="739"/>
                  <a:pt x="479" y="740"/>
                  <a:pt x="478" y="740"/>
                </a:cubicBezTo>
                <a:cubicBezTo>
                  <a:pt x="477" y="740"/>
                  <a:pt x="477" y="740"/>
                  <a:pt x="476" y="741"/>
                </a:cubicBezTo>
                <a:cubicBezTo>
                  <a:pt x="474" y="741"/>
                  <a:pt x="473" y="742"/>
                  <a:pt x="471" y="743"/>
                </a:cubicBezTo>
                <a:cubicBezTo>
                  <a:pt x="485" y="711"/>
                  <a:pt x="480" y="673"/>
                  <a:pt x="454" y="648"/>
                </a:cubicBezTo>
                <a:cubicBezTo>
                  <a:pt x="437" y="631"/>
                  <a:pt x="415" y="623"/>
                  <a:pt x="394" y="623"/>
                </a:cubicBezTo>
                <a:cubicBezTo>
                  <a:pt x="372" y="623"/>
                  <a:pt x="350" y="631"/>
                  <a:pt x="334" y="648"/>
                </a:cubicBezTo>
                <a:cubicBezTo>
                  <a:pt x="299" y="682"/>
                  <a:pt x="299" y="682"/>
                  <a:pt x="299" y="682"/>
                </a:cubicBezTo>
                <a:cubicBezTo>
                  <a:pt x="293" y="688"/>
                  <a:pt x="289" y="694"/>
                  <a:pt x="285" y="701"/>
                </a:cubicBezTo>
                <a:cubicBezTo>
                  <a:pt x="267" y="733"/>
                  <a:pt x="272" y="775"/>
                  <a:pt x="299" y="802"/>
                </a:cubicBezTo>
                <a:cubicBezTo>
                  <a:pt x="301" y="804"/>
                  <a:pt x="303" y="806"/>
                  <a:pt x="305" y="807"/>
                </a:cubicBezTo>
                <a:cubicBezTo>
                  <a:pt x="306" y="808"/>
                  <a:pt x="306" y="808"/>
                  <a:pt x="307" y="809"/>
                </a:cubicBezTo>
                <a:cubicBezTo>
                  <a:pt x="308" y="810"/>
                  <a:pt x="310" y="811"/>
                  <a:pt x="311" y="812"/>
                </a:cubicBezTo>
                <a:cubicBezTo>
                  <a:pt x="312" y="813"/>
                  <a:pt x="313" y="813"/>
                  <a:pt x="313" y="814"/>
                </a:cubicBezTo>
                <a:cubicBezTo>
                  <a:pt x="315" y="815"/>
                  <a:pt x="317" y="816"/>
                  <a:pt x="319" y="817"/>
                </a:cubicBezTo>
                <a:cubicBezTo>
                  <a:pt x="319" y="817"/>
                  <a:pt x="320" y="817"/>
                  <a:pt x="320" y="817"/>
                </a:cubicBezTo>
                <a:cubicBezTo>
                  <a:pt x="322" y="819"/>
                  <a:pt x="325" y="820"/>
                  <a:pt x="327" y="821"/>
                </a:cubicBezTo>
                <a:cubicBezTo>
                  <a:pt x="327" y="821"/>
                  <a:pt x="328" y="821"/>
                  <a:pt x="329" y="821"/>
                </a:cubicBezTo>
                <a:cubicBezTo>
                  <a:pt x="330" y="822"/>
                  <a:pt x="332" y="823"/>
                  <a:pt x="334" y="823"/>
                </a:cubicBezTo>
                <a:cubicBezTo>
                  <a:pt x="335" y="823"/>
                  <a:pt x="336" y="824"/>
                  <a:pt x="336" y="824"/>
                </a:cubicBezTo>
                <a:cubicBezTo>
                  <a:pt x="338" y="824"/>
                  <a:pt x="340" y="825"/>
                  <a:pt x="342" y="825"/>
                </a:cubicBezTo>
                <a:cubicBezTo>
                  <a:pt x="342" y="825"/>
                  <a:pt x="343" y="825"/>
                  <a:pt x="344" y="825"/>
                </a:cubicBezTo>
                <a:cubicBezTo>
                  <a:pt x="349" y="826"/>
                  <a:pt x="353" y="827"/>
                  <a:pt x="358" y="827"/>
                </a:cubicBezTo>
                <a:cubicBezTo>
                  <a:pt x="360" y="827"/>
                  <a:pt x="362" y="827"/>
                  <a:pt x="363" y="827"/>
                </a:cubicBezTo>
                <a:cubicBezTo>
                  <a:pt x="364" y="827"/>
                  <a:pt x="364" y="827"/>
                  <a:pt x="364" y="827"/>
                </a:cubicBezTo>
                <a:cubicBezTo>
                  <a:pt x="366" y="827"/>
                  <a:pt x="367" y="827"/>
                  <a:pt x="369" y="826"/>
                </a:cubicBezTo>
                <a:cubicBezTo>
                  <a:pt x="370" y="826"/>
                  <a:pt x="370" y="826"/>
                  <a:pt x="371" y="826"/>
                </a:cubicBezTo>
                <a:cubicBezTo>
                  <a:pt x="372" y="826"/>
                  <a:pt x="374" y="826"/>
                  <a:pt x="375" y="825"/>
                </a:cubicBezTo>
                <a:cubicBezTo>
                  <a:pt x="376" y="825"/>
                  <a:pt x="376" y="825"/>
                  <a:pt x="377" y="825"/>
                </a:cubicBezTo>
                <a:cubicBezTo>
                  <a:pt x="378" y="825"/>
                  <a:pt x="380" y="824"/>
                  <a:pt x="382" y="824"/>
                </a:cubicBezTo>
                <a:cubicBezTo>
                  <a:pt x="382" y="824"/>
                  <a:pt x="383" y="824"/>
                  <a:pt x="383" y="823"/>
                </a:cubicBezTo>
                <a:cubicBezTo>
                  <a:pt x="385" y="823"/>
                  <a:pt x="386" y="823"/>
                  <a:pt x="388" y="822"/>
                </a:cubicBezTo>
                <a:cubicBezTo>
                  <a:pt x="388" y="822"/>
                  <a:pt x="389" y="822"/>
                  <a:pt x="389" y="822"/>
                </a:cubicBezTo>
                <a:cubicBezTo>
                  <a:pt x="391" y="821"/>
                  <a:pt x="393" y="820"/>
                  <a:pt x="394" y="819"/>
                </a:cubicBezTo>
                <a:cubicBezTo>
                  <a:pt x="380" y="851"/>
                  <a:pt x="386" y="889"/>
                  <a:pt x="412" y="915"/>
                </a:cubicBezTo>
                <a:cubicBezTo>
                  <a:pt x="414" y="916"/>
                  <a:pt x="415" y="918"/>
                  <a:pt x="417" y="920"/>
                </a:cubicBezTo>
                <a:cubicBezTo>
                  <a:pt x="418" y="920"/>
                  <a:pt x="419" y="921"/>
                  <a:pt x="419" y="921"/>
                </a:cubicBezTo>
                <a:cubicBezTo>
                  <a:pt x="421" y="923"/>
                  <a:pt x="422" y="924"/>
                  <a:pt x="424" y="925"/>
                </a:cubicBezTo>
                <a:cubicBezTo>
                  <a:pt x="425" y="925"/>
                  <a:pt x="425" y="926"/>
                  <a:pt x="426" y="926"/>
                </a:cubicBezTo>
                <a:cubicBezTo>
                  <a:pt x="428" y="927"/>
                  <a:pt x="429" y="928"/>
                  <a:pt x="431" y="929"/>
                </a:cubicBezTo>
                <a:cubicBezTo>
                  <a:pt x="431" y="929"/>
                  <a:pt x="432" y="930"/>
                  <a:pt x="433" y="930"/>
                </a:cubicBezTo>
                <a:cubicBezTo>
                  <a:pt x="435" y="931"/>
                  <a:pt x="437" y="932"/>
                  <a:pt x="439" y="933"/>
                </a:cubicBezTo>
                <a:cubicBezTo>
                  <a:pt x="440" y="933"/>
                  <a:pt x="440" y="933"/>
                  <a:pt x="441" y="934"/>
                </a:cubicBezTo>
                <a:cubicBezTo>
                  <a:pt x="443" y="934"/>
                  <a:pt x="445" y="935"/>
                  <a:pt x="446" y="936"/>
                </a:cubicBezTo>
                <a:cubicBezTo>
                  <a:pt x="447" y="936"/>
                  <a:pt x="448" y="936"/>
                  <a:pt x="449" y="936"/>
                </a:cubicBezTo>
                <a:cubicBezTo>
                  <a:pt x="450" y="937"/>
                  <a:pt x="452" y="937"/>
                  <a:pt x="454" y="938"/>
                </a:cubicBezTo>
                <a:cubicBezTo>
                  <a:pt x="455" y="938"/>
                  <a:pt x="455" y="938"/>
                  <a:pt x="456" y="938"/>
                </a:cubicBezTo>
                <a:cubicBezTo>
                  <a:pt x="459" y="938"/>
                  <a:pt x="461" y="939"/>
                  <a:pt x="463" y="939"/>
                </a:cubicBezTo>
                <a:cubicBezTo>
                  <a:pt x="463" y="939"/>
                  <a:pt x="464" y="939"/>
                  <a:pt x="464" y="939"/>
                </a:cubicBezTo>
                <a:cubicBezTo>
                  <a:pt x="466" y="939"/>
                  <a:pt x="468" y="939"/>
                  <a:pt x="471" y="939"/>
                </a:cubicBezTo>
                <a:cubicBezTo>
                  <a:pt x="473" y="939"/>
                  <a:pt x="474" y="939"/>
                  <a:pt x="476" y="939"/>
                </a:cubicBezTo>
                <a:cubicBezTo>
                  <a:pt x="476" y="939"/>
                  <a:pt x="476" y="939"/>
                  <a:pt x="476" y="939"/>
                </a:cubicBezTo>
                <a:cubicBezTo>
                  <a:pt x="478" y="939"/>
                  <a:pt x="480" y="939"/>
                  <a:pt x="482" y="939"/>
                </a:cubicBezTo>
                <a:cubicBezTo>
                  <a:pt x="482" y="939"/>
                  <a:pt x="483" y="939"/>
                  <a:pt x="483" y="939"/>
                </a:cubicBezTo>
                <a:cubicBezTo>
                  <a:pt x="485" y="938"/>
                  <a:pt x="486" y="938"/>
                  <a:pt x="488" y="938"/>
                </a:cubicBezTo>
                <a:cubicBezTo>
                  <a:pt x="488" y="938"/>
                  <a:pt x="489" y="938"/>
                  <a:pt x="489" y="938"/>
                </a:cubicBezTo>
                <a:cubicBezTo>
                  <a:pt x="491" y="937"/>
                  <a:pt x="493" y="937"/>
                  <a:pt x="495" y="936"/>
                </a:cubicBezTo>
                <a:cubicBezTo>
                  <a:pt x="495" y="936"/>
                  <a:pt x="495" y="936"/>
                  <a:pt x="496" y="936"/>
                </a:cubicBezTo>
                <a:cubicBezTo>
                  <a:pt x="497" y="936"/>
                  <a:pt x="499" y="935"/>
                  <a:pt x="500" y="935"/>
                </a:cubicBezTo>
                <a:cubicBezTo>
                  <a:pt x="501" y="934"/>
                  <a:pt x="501" y="934"/>
                  <a:pt x="502" y="934"/>
                </a:cubicBezTo>
                <a:cubicBezTo>
                  <a:pt x="503" y="933"/>
                  <a:pt x="505" y="933"/>
                  <a:pt x="507" y="932"/>
                </a:cubicBezTo>
                <a:cubicBezTo>
                  <a:pt x="493" y="963"/>
                  <a:pt x="498" y="1001"/>
                  <a:pt x="524" y="1027"/>
                </a:cubicBezTo>
                <a:cubicBezTo>
                  <a:pt x="526" y="1029"/>
                  <a:pt x="528" y="1031"/>
                  <a:pt x="530" y="1032"/>
                </a:cubicBezTo>
                <a:cubicBezTo>
                  <a:pt x="531" y="1033"/>
                  <a:pt x="531" y="1033"/>
                  <a:pt x="532" y="1034"/>
                </a:cubicBezTo>
                <a:cubicBezTo>
                  <a:pt x="533" y="1035"/>
                  <a:pt x="535" y="1036"/>
                  <a:pt x="536" y="1037"/>
                </a:cubicBezTo>
                <a:cubicBezTo>
                  <a:pt x="537" y="1038"/>
                  <a:pt x="538" y="1038"/>
                  <a:pt x="538" y="1039"/>
                </a:cubicBezTo>
                <a:cubicBezTo>
                  <a:pt x="540" y="1040"/>
                  <a:pt x="542" y="1041"/>
                  <a:pt x="544" y="1042"/>
                </a:cubicBezTo>
                <a:cubicBezTo>
                  <a:pt x="544" y="1042"/>
                  <a:pt x="544" y="1042"/>
                  <a:pt x="545" y="1042"/>
                </a:cubicBezTo>
                <a:cubicBezTo>
                  <a:pt x="547" y="1044"/>
                  <a:pt x="550" y="1045"/>
                  <a:pt x="552" y="1046"/>
                </a:cubicBezTo>
                <a:cubicBezTo>
                  <a:pt x="552" y="1046"/>
                  <a:pt x="553" y="1046"/>
                  <a:pt x="553" y="1046"/>
                </a:cubicBezTo>
                <a:cubicBezTo>
                  <a:pt x="555" y="1047"/>
                  <a:pt x="557" y="1047"/>
                  <a:pt x="559" y="1048"/>
                </a:cubicBezTo>
                <a:cubicBezTo>
                  <a:pt x="560" y="1048"/>
                  <a:pt x="560" y="1049"/>
                  <a:pt x="561" y="1049"/>
                </a:cubicBezTo>
                <a:cubicBezTo>
                  <a:pt x="563" y="1049"/>
                  <a:pt x="565" y="1050"/>
                  <a:pt x="566" y="1050"/>
                </a:cubicBezTo>
                <a:cubicBezTo>
                  <a:pt x="567" y="1050"/>
                  <a:pt x="568" y="1050"/>
                  <a:pt x="569" y="1050"/>
                </a:cubicBezTo>
                <a:cubicBezTo>
                  <a:pt x="571" y="1051"/>
                  <a:pt x="574" y="1051"/>
                  <a:pt x="576" y="1052"/>
                </a:cubicBezTo>
                <a:cubicBezTo>
                  <a:pt x="576" y="1052"/>
                  <a:pt x="576" y="1052"/>
                  <a:pt x="576" y="1052"/>
                </a:cubicBezTo>
                <a:cubicBezTo>
                  <a:pt x="578" y="1052"/>
                  <a:pt x="581" y="1052"/>
                  <a:pt x="583" y="1052"/>
                </a:cubicBezTo>
                <a:cubicBezTo>
                  <a:pt x="585" y="1052"/>
                  <a:pt x="587" y="1052"/>
                  <a:pt x="589" y="1052"/>
                </a:cubicBezTo>
                <a:cubicBezTo>
                  <a:pt x="589" y="1052"/>
                  <a:pt x="589" y="1052"/>
                  <a:pt x="589" y="1052"/>
                </a:cubicBezTo>
                <a:cubicBezTo>
                  <a:pt x="590" y="1052"/>
                  <a:pt x="592" y="1052"/>
                  <a:pt x="594" y="1051"/>
                </a:cubicBezTo>
                <a:cubicBezTo>
                  <a:pt x="595" y="1051"/>
                  <a:pt x="595" y="1051"/>
                  <a:pt x="596" y="1051"/>
                </a:cubicBezTo>
                <a:cubicBezTo>
                  <a:pt x="597" y="1051"/>
                  <a:pt x="599" y="1051"/>
                  <a:pt x="600" y="1050"/>
                </a:cubicBezTo>
                <a:cubicBezTo>
                  <a:pt x="601" y="1050"/>
                  <a:pt x="601" y="1050"/>
                  <a:pt x="602" y="1050"/>
                </a:cubicBezTo>
                <a:cubicBezTo>
                  <a:pt x="603" y="1050"/>
                  <a:pt x="605" y="1049"/>
                  <a:pt x="607" y="1049"/>
                </a:cubicBezTo>
                <a:cubicBezTo>
                  <a:pt x="607" y="1049"/>
                  <a:pt x="608" y="1049"/>
                  <a:pt x="608" y="1048"/>
                </a:cubicBezTo>
                <a:cubicBezTo>
                  <a:pt x="610" y="1048"/>
                  <a:pt x="611" y="1048"/>
                  <a:pt x="613" y="1047"/>
                </a:cubicBezTo>
                <a:cubicBezTo>
                  <a:pt x="613" y="1047"/>
                  <a:pt x="614" y="1047"/>
                  <a:pt x="614" y="1046"/>
                </a:cubicBezTo>
                <a:cubicBezTo>
                  <a:pt x="616" y="1046"/>
                  <a:pt x="618" y="1045"/>
                  <a:pt x="619" y="1044"/>
                </a:cubicBezTo>
                <a:cubicBezTo>
                  <a:pt x="605" y="1076"/>
                  <a:pt x="611" y="1114"/>
                  <a:pt x="637" y="1140"/>
                </a:cubicBezTo>
                <a:cubicBezTo>
                  <a:pt x="651" y="1154"/>
                  <a:pt x="670" y="1162"/>
                  <a:pt x="689" y="1164"/>
                </a:cubicBezTo>
                <a:cubicBezTo>
                  <a:pt x="690" y="1164"/>
                  <a:pt x="692" y="1164"/>
                  <a:pt x="694" y="1164"/>
                </a:cubicBezTo>
                <a:cubicBezTo>
                  <a:pt x="695" y="1164"/>
                  <a:pt x="696" y="1164"/>
                  <a:pt x="697" y="1164"/>
                </a:cubicBezTo>
                <a:cubicBezTo>
                  <a:pt x="698" y="1164"/>
                  <a:pt x="700" y="1164"/>
                  <a:pt x="702" y="1164"/>
                </a:cubicBezTo>
                <a:cubicBezTo>
                  <a:pt x="703" y="1164"/>
                  <a:pt x="704" y="1164"/>
                  <a:pt x="705" y="1164"/>
                </a:cubicBezTo>
                <a:cubicBezTo>
                  <a:pt x="707" y="1164"/>
                  <a:pt x="709" y="1163"/>
                  <a:pt x="712" y="1163"/>
                </a:cubicBezTo>
                <a:cubicBezTo>
                  <a:pt x="712" y="1163"/>
                  <a:pt x="713" y="1163"/>
                  <a:pt x="713" y="1163"/>
                </a:cubicBezTo>
                <a:cubicBezTo>
                  <a:pt x="729" y="1160"/>
                  <a:pt x="744" y="1152"/>
                  <a:pt x="757" y="1140"/>
                </a:cubicBezTo>
                <a:cubicBezTo>
                  <a:pt x="791" y="1105"/>
                  <a:pt x="791" y="1105"/>
                  <a:pt x="791" y="1105"/>
                </a:cubicBezTo>
                <a:cubicBezTo>
                  <a:pt x="816" y="1081"/>
                  <a:pt x="822" y="1045"/>
                  <a:pt x="811" y="1015"/>
                </a:cubicBezTo>
                <a:cubicBezTo>
                  <a:pt x="806" y="1004"/>
                  <a:pt x="800" y="994"/>
                  <a:pt x="791" y="985"/>
                </a:cubicBezTo>
                <a:close/>
              </a:path>
            </a:pathLst>
          </a:custGeom>
          <a:solidFill>
            <a:schemeClr val="bg1"/>
          </a:solidFill>
          <a:ln>
            <a:noFill/>
          </a:ln>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49" name="Rectangle 48"/>
          <p:cNvSpPr/>
          <p:nvPr/>
        </p:nvSpPr>
        <p:spPr bwMode="auto">
          <a:xfrm>
            <a:off x="275545" y="5683315"/>
            <a:ext cx="3913077" cy="86031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54" tIns="146283" rIns="182854" bIns="146283" numCol="1" rtlCol="0" anchor="t" anchorCtr="0" compatLnSpc="1">
            <a:prstTxWarp prst="textNoShape">
              <a:avLst/>
            </a:prstTxWarp>
            <a:spAutoFit/>
          </a:bodyPr>
          <a:lstStyle/>
          <a:p>
            <a:pPr defTabSz="913749" fontAlgn="base">
              <a:lnSpc>
                <a:spcPct val="90000"/>
              </a:lnSpc>
              <a:spcBef>
                <a:spcPct val="0"/>
              </a:spcBef>
              <a:spcAft>
                <a:spcPct val="0"/>
              </a:spcAft>
            </a:pPr>
            <a:r>
              <a:rPr lang="en-US" sz="3999" dirty="0">
                <a:solidFill>
                  <a:srgbClr val="FFFFFF"/>
                </a:solidFill>
                <a:latin typeface="Segoe UI Light"/>
              </a:rPr>
              <a:t>Hybrid</a:t>
            </a:r>
          </a:p>
        </p:txBody>
      </p:sp>
      <p:sp>
        <p:nvSpPr>
          <p:cNvPr id="50" name="Rectangle 49"/>
          <p:cNvSpPr/>
          <p:nvPr/>
        </p:nvSpPr>
        <p:spPr bwMode="auto">
          <a:xfrm>
            <a:off x="4289128" y="5683315"/>
            <a:ext cx="3862824" cy="86031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54" tIns="146283" rIns="182854" bIns="146283" numCol="1" rtlCol="0" anchor="t" anchorCtr="0" compatLnSpc="1">
            <a:prstTxWarp prst="textNoShape">
              <a:avLst/>
            </a:prstTxWarp>
            <a:spAutoFit/>
          </a:bodyPr>
          <a:lstStyle/>
          <a:p>
            <a:pPr defTabSz="913749" fontAlgn="base">
              <a:lnSpc>
                <a:spcPct val="90000"/>
              </a:lnSpc>
              <a:spcBef>
                <a:spcPct val="0"/>
              </a:spcBef>
              <a:spcAft>
                <a:spcPct val="0"/>
              </a:spcAft>
            </a:pPr>
            <a:r>
              <a:rPr lang="en-US" sz="3999" dirty="0">
                <a:solidFill>
                  <a:srgbClr val="FFFFFF"/>
                </a:solidFill>
                <a:latin typeface="Segoe UI Light"/>
              </a:rPr>
              <a:t>Flexible</a:t>
            </a:r>
          </a:p>
        </p:txBody>
      </p:sp>
      <p:sp>
        <p:nvSpPr>
          <p:cNvPr id="53" name="Rectangle 52"/>
          <p:cNvSpPr/>
          <p:nvPr/>
        </p:nvSpPr>
        <p:spPr bwMode="auto">
          <a:xfrm>
            <a:off x="8252458" y="5683314"/>
            <a:ext cx="3908537" cy="860319"/>
          </a:xfrm>
          <a:prstGeom prst="rect">
            <a:avLst/>
          </a:prstGeom>
          <a:solidFill>
            <a:schemeClr val="bg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2854" tIns="146283" rIns="182854" bIns="146283" numCol="1" rtlCol="0" anchor="t" anchorCtr="0" compatLnSpc="1">
            <a:prstTxWarp prst="textNoShape">
              <a:avLst/>
            </a:prstTxWarp>
            <a:spAutoFit/>
          </a:bodyPr>
          <a:lstStyle/>
          <a:p>
            <a:pPr defTabSz="913749" fontAlgn="base">
              <a:lnSpc>
                <a:spcPct val="90000"/>
              </a:lnSpc>
              <a:spcBef>
                <a:spcPct val="0"/>
              </a:spcBef>
              <a:spcAft>
                <a:spcPct val="0"/>
              </a:spcAft>
            </a:pPr>
            <a:r>
              <a:rPr lang="en-US" sz="3999" dirty="0">
                <a:solidFill>
                  <a:srgbClr val="FFFFFF"/>
                </a:solidFill>
                <a:latin typeface="Segoe UI Light"/>
              </a:rPr>
              <a:t>Trusted partner</a:t>
            </a:r>
          </a:p>
        </p:txBody>
      </p:sp>
      <p:pic>
        <p:nvPicPr>
          <p:cNvPr id="3" name="Picture 2"/>
          <p:cNvPicPr>
            <a:picLocks noChangeAspect="1"/>
          </p:cNvPicPr>
          <p:nvPr/>
        </p:nvPicPr>
        <p:blipFill>
          <a:blip r:embed="rId4"/>
          <a:stretch>
            <a:fillRect/>
          </a:stretch>
        </p:blipFill>
        <p:spPr>
          <a:xfrm>
            <a:off x="1105158" y="1457238"/>
            <a:ext cx="2010794" cy="1387264"/>
          </a:xfrm>
          <a:prstGeom prst="rect">
            <a:avLst/>
          </a:prstGeom>
        </p:spPr>
      </p:pic>
    </p:spTree>
    <p:extLst>
      <p:ext uri="{BB962C8B-B14F-4D97-AF65-F5344CB8AC3E}">
        <p14:creationId xmlns:p14="http://schemas.microsoft.com/office/powerpoint/2010/main" val="293495522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4320" y="1044506"/>
            <a:ext cx="11888787" cy="517065"/>
          </a:xfrm>
        </p:spPr>
        <p:txBody>
          <a:bodyPr/>
          <a:lstStyle/>
          <a:p>
            <a:r>
              <a:rPr lang="en-US" dirty="0" smtClean="0"/>
              <a:t>Nearly all </a:t>
            </a:r>
            <a:r>
              <a:rPr lang="en-US" dirty="0"/>
              <a:t>of today’s workloads require </a:t>
            </a:r>
            <a:r>
              <a:rPr lang="en-US" dirty="0" smtClean="0"/>
              <a:t>storage</a:t>
            </a:r>
            <a:endParaRPr lang="en-US" dirty="0"/>
          </a:p>
        </p:txBody>
      </p:sp>
      <p:sp>
        <p:nvSpPr>
          <p:cNvPr id="5" name="Title 4"/>
          <p:cNvSpPr>
            <a:spLocks noGrp="1"/>
          </p:cNvSpPr>
          <p:nvPr>
            <p:ph type="title"/>
          </p:nvPr>
        </p:nvSpPr>
        <p:spPr/>
        <p:txBody>
          <a:bodyPr/>
          <a:lstStyle/>
          <a:p>
            <a:r>
              <a:rPr lang="en-US" dirty="0" smtClean="0"/>
              <a:t>Enterprise Workloads Depend on Storage</a:t>
            </a:r>
            <a:endParaRPr lang="en-US" dirty="0"/>
          </a:p>
        </p:txBody>
      </p:sp>
      <p:sp>
        <p:nvSpPr>
          <p:cNvPr id="3" name="Text Placeholder 2"/>
          <p:cNvSpPr txBox="1">
            <a:spLocks/>
          </p:cNvSpPr>
          <p:nvPr/>
        </p:nvSpPr>
        <p:spPr>
          <a:xfrm>
            <a:off x="380999" y="1099066"/>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sp>
        <p:nvSpPr>
          <p:cNvPr id="1304" name="Freeform 1303"/>
          <p:cNvSpPr>
            <a:spLocks/>
          </p:cNvSpPr>
          <p:nvPr/>
        </p:nvSpPr>
        <p:spPr bwMode="auto">
          <a:xfrm>
            <a:off x="3071807" y="2108477"/>
            <a:ext cx="1540325" cy="1012053"/>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40000"/>
              <a:lumOff val="6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grpSp>
        <p:nvGrpSpPr>
          <p:cNvPr id="1305" name="Group 1304"/>
          <p:cNvGrpSpPr/>
          <p:nvPr/>
        </p:nvGrpSpPr>
        <p:grpSpPr>
          <a:xfrm>
            <a:off x="2897274" y="2818697"/>
            <a:ext cx="6298714" cy="4097008"/>
            <a:chOff x="5263648" y="2700364"/>
            <a:chExt cx="6298714" cy="4097008"/>
          </a:xfrm>
        </p:grpSpPr>
        <p:sp>
          <p:nvSpPr>
            <p:cNvPr id="1329" name="Rectangle 1328"/>
            <p:cNvSpPr/>
            <p:nvPr/>
          </p:nvSpPr>
          <p:spPr bwMode="auto">
            <a:xfrm>
              <a:off x="6532870" y="2700364"/>
              <a:ext cx="1300112" cy="392346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0" name="Rectangle 1329"/>
            <p:cNvSpPr/>
            <p:nvPr/>
          </p:nvSpPr>
          <p:spPr bwMode="auto">
            <a:xfrm>
              <a:off x="5757134" y="3675380"/>
              <a:ext cx="1151463" cy="283191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1" name="Rectangle 1330"/>
            <p:cNvSpPr/>
            <p:nvPr/>
          </p:nvSpPr>
          <p:spPr bwMode="auto">
            <a:xfrm>
              <a:off x="5949158" y="3522667"/>
              <a:ext cx="335321" cy="291409"/>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2" name="Rectangle 1331"/>
            <p:cNvSpPr/>
            <p:nvPr/>
          </p:nvSpPr>
          <p:spPr bwMode="auto">
            <a:xfrm>
              <a:off x="5895577" y="3478732"/>
              <a:ext cx="442483" cy="9143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3" name="Rectangle 1332"/>
            <p:cNvSpPr/>
            <p:nvPr/>
          </p:nvSpPr>
          <p:spPr bwMode="auto">
            <a:xfrm>
              <a:off x="5263648" y="4873811"/>
              <a:ext cx="2156367" cy="1750022"/>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4" name="Rectangle 1333"/>
            <p:cNvSpPr/>
            <p:nvPr/>
          </p:nvSpPr>
          <p:spPr bwMode="auto">
            <a:xfrm>
              <a:off x="8731390" y="4225844"/>
              <a:ext cx="2753589" cy="2571528"/>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5" name="Rectangle 1334"/>
            <p:cNvSpPr/>
            <p:nvPr/>
          </p:nvSpPr>
          <p:spPr bwMode="auto">
            <a:xfrm>
              <a:off x="7710093" y="3018845"/>
              <a:ext cx="1388613" cy="3345911"/>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6" name="Rectangle 1335"/>
            <p:cNvSpPr/>
            <p:nvPr/>
          </p:nvSpPr>
          <p:spPr bwMode="auto">
            <a:xfrm>
              <a:off x="8808773" y="4179559"/>
              <a:ext cx="2753589" cy="16759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337" name="Rectangle 1336"/>
            <p:cNvSpPr/>
            <p:nvPr/>
          </p:nvSpPr>
          <p:spPr bwMode="auto">
            <a:xfrm>
              <a:off x="9388784" y="3935703"/>
              <a:ext cx="887145" cy="664686"/>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sp>
        <p:nvSpPr>
          <p:cNvPr id="1306" name="Freeform 1305"/>
          <p:cNvSpPr>
            <a:spLocks/>
          </p:cNvSpPr>
          <p:nvPr/>
        </p:nvSpPr>
        <p:spPr bwMode="auto">
          <a:xfrm>
            <a:off x="5002614" y="5507869"/>
            <a:ext cx="5056729" cy="1486656"/>
          </a:xfrm>
          <a:custGeom>
            <a:avLst/>
            <a:gdLst>
              <a:gd name="T0" fmla="*/ 0 w 345"/>
              <a:gd name="T1" fmla="*/ 101 h 101"/>
              <a:gd name="T2" fmla="*/ 345 w 345"/>
              <a:gd name="T3" fmla="*/ 101 h 101"/>
              <a:gd name="T4" fmla="*/ 345 w 345"/>
              <a:gd name="T5" fmla="*/ 81 h 101"/>
              <a:gd name="T6" fmla="*/ 0 w 345"/>
              <a:gd name="T7" fmla="*/ 101 h 101"/>
            </a:gdLst>
            <a:ahLst/>
            <a:cxnLst>
              <a:cxn ang="0">
                <a:pos x="T0" y="T1"/>
              </a:cxn>
              <a:cxn ang="0">
                <a:pos x="T2" y="T3"/>
              </a:cxn>
              <a:cxn ang="0">
                <a:pos x="T4" y="T5"/>
              </a:cxn>
              <a:cxn ang="0">
                <a:pos x="T6" y="T7"/>
              </a:cxn>
            </a:cxnLst>
            <a:rect l="0" t="0" r="r" b="b"/>
            <a:pathLst>
              <a:path w="345" h="101">
                <a:moveTo>
                  <a:pt x="0" y="101"/>
                </a:moveTo>
                <a:cubicBezTo>
                  <a:pt x="345" y="101"/>
                  <a:pt x="345" y="101"/>
                  <a:pt x="345" y="101"/>
                </a:cubicBezTo>
                <a:cubicBezTo>
                  <a:pt x="345" y="81"/>
                  <a:pt x="345" y="81"/>
                  <a:pt x="345" y="81"/>
                </a:cubicBezTo>
                <a:cubicBezTo>
                  <a:pt x="243" y="0"/>
                  <a:pt x="95" y="7"/>
                  <a:pt x="0" y="101"/>
                </a:cubicBezTo>
                <a:close/>
              </a:path>
            </a:pathLst>
          </a:custGeom>
          <a:solidFill>
            <a:srgbClr val="7FBB42"/>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07" name="Freeform 1306"/>
          <p:cNvSpPr>
            <a:spLocks/>
          </p:cNvSpPr>
          <p:nvPr/>
        </p:nvSpPr>
        <p:spPr bwMode="auto">
          <a:xfrm>
            <a:off x="2123914" y="5985540"/>
            <a:ext cx="4340001" cy="1008985"/>
          </a:xfrm>
          <a:custGeom>
            <a:avLst/>
            <a:gdLst>
              <a:gd name="T0" fmla="*/ 138 w 224"/>
              <a:gd name="T1" fmla="*/ 8 h 52"/>
              <a:gd name="T2" fmla="*/ 0 w 224"/>
              <a:gd name="T3" fmla="*/ 52 h 52"/>
              <a:gd name="T4" fmla="*/ 79 w 224"/>
              <a:gd name="T5" fmla="*/ 52 h 52"/>
              <a:gd name="T6" fmla="*/ 224 w 224"/>
              <a:gd name="T7" fmla="*/ 52 h 52"/>
              <a:gd name="T8" fmla="*/ 138 w 224"/>
              <a:gd name="T9" fmla="*/ 8 h 52"/>
            </a:gdLst>
            <a:ahLst/>
            <a:cxnLst>
              <a:cxn ang="0">
                <a:pos x="T0" y="T1"/>
              </a:cxn>
              <a:cxn ang="0">
                <a:pos x="T2" y="T3"/>
              </a:cxn>
              <a:cxn ang="0">
                <a:pos x="T4" y="T5"/>
              </a:cxn>
              <a:cxn ang="0">
                <a:pos x="T6" y="T7"/>
              </a:cxn>
              <a:cxn ang="0">
                <a:pos x="T8" y="T9"/>
              </a:cxn>
            </a:cxnLst>
            <a:rect l="0" t="0" r="r" b="b"/>
            <a:pathLst>
              <a:path w="224" h="52">
                <a:moveTo>
                  <a:pt x="138" y="8"/>
                </a:moveTo>
                <a:cubicBezTo>
                  <a:pt x="89" y="0"/>
                  <a:pt x="37" y="14"/>
                  <a:pt x="0" y="52"/>
                </a:cubicBezTo>
                <a:cubicBezTo>
                  <a:pt x="79" y="52"/>
                  <a:pt x="79" y="52"/>
                  <a:pt x="79" y="52"/>
                </a:cubicBezTo>
                <a:cubicBezTo>
                  <a:pt x="224" y="52"/>
                  <a:pt x="224" y="52"/>
                  <a:pt x="224" y="52"/>
                </a:cubicBezTo>
                <a:cubicBezTo>
                  <a:pt x="200" y="28"/>
                  <a:pt x="170" y="13"/>
                  <a:pt x="138" y="8"/>
                </a:cubicBezTo>
                <a:close/>
              </a:path>
            </a:pathLst>
          </a:custGeom>
          <a:solidFill>
            <a:srgbClr val="79A5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08" name="Freeform 1307"/>
          <p:cNvSpPr>
            <a:spLocks/>
          </p:cNvSpPr>
          <p:nvPr/>
        </p:nvSpPr>
        <p:spPr bwMode="auto">
          <a:xfrm>
            <a:off x="4293915" y="6121089"/>
            <a:ext cx="3719147" cy="873436"/>
          </a:xfrm>
          <a:custGeom>
            <a:avLst/>
            <a:gdLst>
              <a:gd name="T0" fmla="*/ 116 w 189"/>
              <a:gd name="T1" fmla="*/ 7 h 44"/>
              <a:gd name="T2" fmla="*/ 0 w 189"/>
              <a:gd name="T3" fmla="*/ 44 h 44"/>
              <a:gd name="T4" fmla="*/ 66 w 189"/>
              <a:gd name="T5" fmla="*/ 44 h 44"/>
              <a:gd name="T6" fmla="*/ 189 w 189"/>
              <a:gd name="T7" fmla="*/ 44 h 44"/>
              <a:gd name="T8" fmla="*/ 116 w 189"/>
              <a:gd name="T9" fmla="*/ 7 h 44"/>
            </a:gdLst>
            <a:ahLst/>
            <a:cxnLst>
              <a:cxn ang="0">
                <a:pos x="T0" y="T1"/>
              </a:cxn>
              <a:cxn ang="0">
                <a:pos x="T2" y="T3"/>
              </a:cxn>
              <a:cxn ang="0">
                <a:pos x="T4" y="T5"/>
              </a:cxn>
              <a:cxn ang="0">
                <a:pos x="T6" y="T7"/>
              </a:cxn>
              <a:cxn ang="0">
                <a:pos x="T8" y="T9"/>
              </a:cxn>
            </a:cxnLst>
            <a:rect l="0" t="0" r="r" b="b"/>
            <a:pathLst>
              <a:path w="189" h="44">
                <a:moveTo>
                  <a:pt x="116" y="7"/>
                </a:moveTo>
                <a:cubicBezTo>
                  <a:pt x="75" y="0"/>
                  <a:pt x="31" y="12"/>
                  <a:pt x="0" y="44"/>
                </a:cubicBezTo>
                <a:cubicBezTo>
                  <a:pt x="66" y="44"/>
                  <a:pt x="66" y="44"/>
                  <a:pt x="66" y="44"/>
                </a:cubicBezTo>
                <a:cubicBezTo>
                  <a:pt x="189" y="44"/>
                  <a:pt x="189" y="44"/>
                  <a:pt x="189" y="44"/>
                </a:cubicBezTo>
                <a:cubicBezTo>
                  <a:pt x="168" y="24"/>
                  <a:pt x="143" y="11"/>
                  <a:pt x="116" y="7"/>
                </a:cubicBezTo>
                <a:close/>
              </a:path>
            </a:pathLst>
          </a:custGeom>
          <a:solidFill>
            <a:srgbClr val="BAD80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09" name="Freeform 1308"/>
          <p:cNvSpPr>
            <a:spLocks/>
          </p:cNvSpPr>
          <p:nvPr/>
        </p:nvSpPr>
        <p:spPr bwMode="auto">
          <a:xfrm flipH="1">
            <a:off x="6541423" y="1461647"/>
            <a:ext cx="913602" cy="600272"/>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60000"/>
              <a:lumOff val="4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sp>
        <p:nvSpPr>
          <p:cNvPr id="1310" name="Freeform 1309"/>
          <p:cNvSpPr>
            <a:spLocks/>
          </p:cNvSpPr>
          <p:nvPr/>
        </p:nvSpPr>
        <p:spPr bwMode="auto">
          <a:xfrm>
            <a:off x="7176813" y="1525819"/>
            <a:ext cx="1540325" cy="1012053"/>
          </a:xfrm>
          <a:custGeom>
            <a:avLst/>
            <a:gdLst>
              <a:gd name="T0" fmla="*/ 167 w 198"/>
              <a:gd name="T1" fmla="*/ 57 h 130"/>
              <a:gd name="T2" fmla="*/ 167 w 198"/>
              <a:gd name="T3" fmla="*/ 55 h 130"/>
              <a:gd name="T4" fmla="*/ 112 w 198"/>
              <a:gd name="T5" fmla="*/ 0 h 130"/>
              <a:gd name="T6" fmla="*/ 67 w 198"/>
              <a:gd name="T7" fmla="*/ 25 h 130"/>
              <a:gd name="T8" fmla="*/ 52 w 198"/>
              <a:gd name="T9" fmla="*/ 21 h 130"/>
              <a:gd name="T10" fmla="*/ 34 w 198"/>
              <a:gd name="T11" fmla="*/ 26 h 130"/>
              <a:gd name="T12" fmla="*/ 20 w 198"/>
              <a:gd name="T13" fmla="*/ 51 h 130"/>
              <a:gd name="T14" fmla="*/ 0 w 198"/>
              <a:gd name="T15" fmla="*/ 87 h 130"/>
              <a:gd name="T16" fmla="*/ 39 w 198"/>
              <a:gd name="T17" fmla="*/ 130 h 130"/>
              <a:gd name="T18" fmla="*/ 43 w 198"/>
              <a:gd name="T19" fmla="*/ 130 h 130"/>
              <a:gd name="T20" fmla="*/ 48 w 198"/>
              <a:gd name="T21" fmla="*/ 130 h 130"/>
              <a:gd name="T22" fmla="*/ 137 w 198"/>
              <a:gd name="T23" fmla="*/ 130 h 130"/>
              <a:gd name="T24" fmla="*/ 139 w 198"/>
              <a:gd name="T25" fmla="*/ 130 h 130"/>
              <a:gd name="T26" fmla="*/ 141 w 198"/>
              <a:gd name="T27" fmla="*/ 130 h 130"/>
              <a:gd name="T28" fmla="*/ 147 w 198"/>
              <a:gd name="T29" fmla="*/ 130 h 130"/>
              <a:gd name="T30" fmla="*/ 162 w 198"/>
              <a:gd name="T31" fmla="*/ 130 h 130"/>
              <a:gd name="T32" fmla="*/ 198 w 198"/>
              <a:gd name="T33" fmla="*/ 94 h 130"/>
              <a:gd name="T34" fmla="*/ 167 w 198"/>
              <a:gd name="T35" fmla="*/ 57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98" h="130">
                <a:moveTo>
                  <a:pt x="167" y="57"/>
                </a:moveTo>
                <a:cubicBezTo>
                  <a:pt x="167" y="57"/>
                  <a:pt x="167" y="55"/>
                  <a:pt x="167" y="55"/>
                </a:cubicBezTo>
                <a:cubicBezTo>
                  <a:pt x="167" y="25"/>
                  <a:pt x="142" y="0"/>
                  <a:pt x="112" y="0"/>
                </a:cubicBezTo>
                <a:cubicBezTo>
                  <a:pt x="93" y="0"/>
                  <a:pt x="76" y="10"/>
                  <a:pt x="67" y="25"/>
                </a:cubicBezTo>
                <a:cubicBezTo>
                  <a:pt x="62" y="22"/>
                  <a:pt x="57" y="21"/>
                  <a:pt x="52" y="21"/>
                </a:cubicBezTo>
                <a:cubicBezTo>
                  <a:pt x="45" y="21"/>
                  <a:pt x="39" y="22"/>
                  <a:pt x="34" y="26"/>
                </a:cubicBezTo>
                <a:cubicBezTo>
                  <a:pt x="26" y="31"/>
                  <a:pt x="20" y="41"/>
                  <a:pt x="20" y="51"/>
                </a:cubicBezTo>
                <a:cubicBezTo>
                  <a:pt x="8" y="59"/>
                  <a:pt x="0" y="73"/>
                  <a:pt x="0" y="87"/>
                </a:cubicBezTo>
                <a:cubicBezTo>
                  <a:pt x="0" y="110"/>
                  <a:pt x="17" y="128"/>
                  <a:pt x="39" y="130"/>
                </a:cubicBezTo>
                <a:cubicBezTo>
                  <a:pt x="40" y="130"/>
                  <a:pt x="42" y="130"/>
                  <a:pt x="43" y="130"/>
                </a:cubicBezTo>
                <a:cubicBezTo>
                  <a:pt x="45" y="130"/>
                  <a:pt x="46" y="130"/>
                  <a:pt x="48" y="130"/>
                </a:cubicBezTo>
                <a:cubicBezTo>
                  <a:pt x="68" y="130"/>
                  <a:pt x="115" y="130"/>
                  <a:pt x="137" y="130"/>
                </a:cubicBezTo>
                <a:cubicBezTo>
                  <a:pt x="137" y="130"/>
                  <a:pt x="138" y="130"/>
                  <a:pt x="139" y="130"/>
                </a:cubicBezTo>
                <a:cubicBezTo>
                  <a:pt x="141" y="130"/>
                  <a:pt x="141" y="130"/>
                  <a:pt x="141" y="130"/>
                </a:cubicBezTo>
                <a:cubicBezTo>
                  <a:pt x="142" y="130"/>
                  <a:pt x="145" y="130"/>
                  <a:pt x="147" y="130"/>
                </a:cubicBezTo>
                <a:cubicBezTo>
                  <a:pt x="162" y="130"/>
                  <a:pt x="162" y="130"/>
                  <a:pt x="162" y="130"/>
                </a:cubicBezTo>
                <a:cubicBezTo>
                  <a:pt x="182" y="130"/>
                  <a:pt x="198" y="114"/>
                  <a:pt x="198" y="94"/>
                </a:cubicBezTo>
                <a:cubicBezTo>
                  <a:pt x="198" y="75"/>
                  <a:pt x="184" y="60"/>
                  <a:pt x="167" y="57"/>
                </a:cubicBezTo>
                <a:close/>
              </a:path>
            </a:pathLst>
          </a:custGeom>
          <a:solidFill>
            <a:schemeClr val="accent1">
              <a:lumMod val="40000"/>
              <a:lumOff val="60000"/>
            </a:schemeClr>
          </a:solidFill>
          <a:ln>
            <a:noFill/>
          </a:ln>
        </p:spPr>
        <p:txBody>
          <a:bodyPr vert="horz" wrap="square" lIns="182880" tIns="182880" rIns="182880" bIns="182880" numCol="1" anchor="ctr"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sz="1200" dirty="0">
              <a:solidFill>
                <a:schemeClr val="bg1"/>
              </a:solidFill>
            </a:endParaRPr>
          </a:p>
        </p:txBody>
      </p:sp>
      <p:grpSp>
        <p:nvGrpSpPr>
          <p:cNvPr id="1312" name="Group 1311"/>
          <p:cNvGrpSpPr/>
          <p:nvPr/>
        </p:nvGrpSpPr>
        <p:grpSpPr>
          <a:xfrm>
            <a:off x="3861730" y="2818697"/>
            <a:ext cx="4049103" cy="3749042"/>
            <a:chOff x="6311419" y="2881138"/>
            <a:chExt cx="4049103" cy="3749042"/>
          </a:xfrm>
        </p:grpSpPr>
        <p:sp>
          <p:nvSpPr>
            <p:cNvPr id="1322" name="Arc 1321"/>
            <p:cNvSpPr/>
            <p:nvPr/>
          </p:nvSpPr>
          <p:spPr>
            <a:xfrm rot="3367002">
              <a:off x="7183362" y="3250108"/>
              <a:ext cx="2719431" cy="2719431"/>
            </a:xfrm>
            <a:prstGeom prst="arc">
              <a:avLst>
                <a:gd name="adj1" fmla="val 17441863"/>
                <a:gd name="adj2" fmla="val 910370"/>
              </a:avLst>
            </a:prstGeom>
            <a:ln w="19050">
              <a:solidFill>
                <a:schemeClr val="accent1"/>
              </a:solidFill>
              <a:prstDash val="dash"/>
              <a:headEnd type="none"/>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dirty="0"/>
            </a:p>
          </p:txBody>
        </p:sp>
        <p:sp>
          <p:nvSpPr>
            <p:cNvPr id="1323" name="Oval 1322"/>
            <p:cNvSpPr/>
            <p:nvPr/>
          </p:nvSpPr>
          <p:spPr bwMode="auto">
            <a:xfrm>
              <a:off x="7507728" y="3657358"/>
              <a:ext cx="1683380" cy="1683380"/>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91440" tIns="91440" rIns="91440" bIns="9144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400" dirty="0" smtClean="0">
                  <a:gradFill>
                    <a:gsLst>
                      <a:gs pos="0">
                        <a:srgbClr val="FFFFFF"/>
                      </a:gs>
                      <a:gs pos="100000">
                        <a:srgbClr val="FFFFFF"/>
                      </a:gs>
                    </a:gsLst>
                    <a:lin ang="5400000" scaled="0"/>
                  </a:gradFill>
                  <a:ea typeface="Segoe UI" pitchFamily="34" charset="0"/>
                  <a:cs typeface="Segoe UI" pitchFamily="34" charset="0"/>
                </a:rPr>
                <a:t>Cloud Adoption</a:t>
              </a:r>
            </a:p>
          </p:txBody>
        </p:sp>
        <p:sp>
          <p:nvSpPr>
            <p:cNvPr id="1324" name="Oval 1323"/>
            <p:cNvSpPr/>
            <p:nvPr/>
          </p:nvSpPr>
          <p:spPr bwMode="auto">
            <a:xfrm>
              <a:off x="7780282" y="5491907"/>
              <a:ext cx="1138273" cy="1138273"/>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dirty="0" smtClean="0">
                  <a:gradFill>
                    <a:gsLst>
                      <a:gs pos="0">
                        <a:srgbClr val="FFFFFF"/>
                      </a:gs>
                      <a:gs pos="100000">
                        <a:srgbClr val="FFFFFF"/>
                      </a:gs>
                    </a:gsLst>
                    <a:lin ang="5400000" scaled="0"/>
                  </a:gradFill>
                  <a:ea typeface="Segoe UI" pitchFamily="34" charset="0"/>
                  <a:cs typeface="Segoe UI" pitchFamily="34" charset="0"/>
                </a:rPr>
                <a:t>52% </a:t>
              </a:r>
              <a:r>
                <a:rPr lang="en-US" sz="1000" dirty="0" smtClean="0">
                  <a:gradFill>
                    <a:gsLst>
                      <a:gs pos="0">
                        <a:srgbClr val="FFFFFF"/>
                      </a:gs>
                      <a:gs pos="100000">
                        <a:srgbClr val="FFFFFF"/>
                      </a:gs>
                    </a:gsLst>
                    <a:lin ang="5400000" scaled="0"/>
                  </a:gradFill>
                  <a:ea typeface="Segoe UI" pitchFamily="34" charset="0"/>
                  <a:cs typeface="Segoe UI" pitchFamily="34" charset="0"/>
                </a:rPr>
                <a:t>increase in cloud spend</a:t>
              </a:r>
              <a:r>
                <a:rPr lang="en-US" sz="1000" baseline="30000" dirty="0" smtClean="0">
                  <a:gradFill>
                    <a:gsLst>
                      <a:gs pos="0">
                        <a:srgbClr val="FFFFFF"/>
                      </a:gs>
                      <a:gs pos="100000">
                        <a:srgbClr val="FFFFFF"/>
                      </a:gs>
                    </a:gsLst>
                    <a:lin ang="5400000" scaled="0"/>
                  </a:gradFill>
                  <a:ea typeface="Segoe UI" pitchFamily="34" charset="0"/>
                  <a:cs typeface="Segoe UI" pitchFamily="34" charset="0"/>
                </a:rPr>
                <a:t>1</a:t>
              </a:r>
              <a:endParaRPr lang="en-US" sz="1000" baseline="30000" dirty="0">
                <a:gradFill>
                  <a:gsLst>
                    <a:gs pos="0">
                      <a:srgbClr val="FFFFFF"/>
                    </a:gs>
                    <a:gs pos="100000">
                      <a:srgbClr val="FFFFFF"/>
                    </a:gs>
                  </a:gsLst>
                  <a:lin ang="5400000" scaled="0"/>
                </a:gradFill>
                <a:ea typeface="Segoe UI" pitchFamily="34" charset="0"/>
                <a:cs typeface="Segoe UI" pitchFamily="34" charset="0"/>
              </a:endParaRPr>
            </a:p>
          </p:txBody>
        </p:sp>
        <p:sp>
          <p:nvSpPr>
            <p:cNvPr id="1325" name="Oval 1324"/>
            <p:cNvSpPr/>
            <p:nvPr/>
          </p:nvSpPr>
          <p:spPr bwMode="auto">
            <a:xfrm>
              <a:off x="9222249" y="3065785"/>
              <a:ext cx="1138273" cy="1138273"/>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2800" dirty="0">
                  <a:gradFill>
                    <a:gsLst>
                      <a:gs pos="0">
                        <a:srgbClr val="FFFFFF"/>
                      </a:gs>
                      <a:gs pos="100000">
                        <a:srgbClr val="FFFFFF"/>
                      </a:gs>
                    </a:gsLst>
                    <a:lin ang="5400000" scaled="0"/>
                  </a:gradFill>
                  <a:ea typeface="Segoe UI" pitchFamily="34" charset="0"/>
                  <a:cs typeface="Segoe UI" pitchFamily="34" charset="0"/>
                </a:rPr>
                <a:t>40% </a:t>
              </a:r>
              <a:r>
                <a:rPr lang="en-US" sz="1000" dirty="0">
                  <a:gradFill>
                    <a:gsLst>
                      <a:gs pos="0">
                        <a:srgbClr val="FFFFFF"/>
                      </a:gs>
                      <a:gs pos="100000">
                        <a:srgbClr val="FFFFFF"/>
                      </a:gs>
                    </a:gsLst>
                    <a:lin ang="5400000" scaled="0"/>
                  </a:gradFill>
                  <a:ea typeface="Segoe UI" pitchFamily="34" charset="0"/>
                  <a:cs typeface="Segoe UI" pitchFamily="34" charset="0"/>
                </a:rPr>
                <a:t>increase in Cloud Storage </a:t>
              </a:r>
              <a:r>
                <a:rPr lang="en-US" sz="1000" dirty="0" smtClean="0">
                  <a:gradFill>
                    <a:gsLst>
                      <a:gs pos="0">
                        <a:srgbClr val="FFFFFF"/>
                      </a:gs>
                      <a:gs pos="100000">
                        <a:srgbClr val="FFFFFF"/>
                      </a:gs>
                    </a:gsLst>
                    <a:lin ang="5400000" scaled="0"/>
                  </a:gradFill>
                  <a:ea typeface="Segoe UI" pitchFamily="34" charset="0"/>
                  <a:cs typeface="Segoe UI" pitchFamily="34" charset="0"/>
                </a:rPr>
                <a:t>spend</a:t>
              </a:r>
              <a:r>
                <a:rPr lang="en-US" sz="1000" baseline="30000" dirty="0">
                  <a:gradFill>
                    <a:gsLst>
                      <a:gs pos="0">
                        <a:srgbClr val="FFFFFF"/>
                      </a:gs>
                      <a:gs pos="100000">
                        <a:srgbClr val="FFFFFF"/>
                      </a:gs>
                    </a:gsLst>
                    <a:lin ang="5400000" scaled="0"/>
                  </a:gradFill>
                  <a:ea typeface="Segoe UI" pitchFamily="34" charset="0"/>
                  <a:cs typeface="Segoe UI" pitchFamily="34" charset="0"/>
                </a:rPr>
                <a:t>2</a:t>
              </a:r>
            </a:p>
          </p:txBody>
        </p:sp>
        <p:sp>
          <p:nvSpPr>
            <p:cNvPr id="1326" name="Oval 1325"/>
            <p:cNvSpPr/>
            <p:nvPr/>
          </p:nvSpPr>
          <p:spPr bwMode="auto">
            <a:xfrm>
              <a:off x="6311419" y="3065785"/>
              <a:ext cx="1138273" cy="1138273"/>
            </a:xfrm>
            <a:prstGeom prst="ellipse">
              <a:avLst/>
            </a:prstGeom>
            <a:solidFill>
              <a:schemeClr val="accent1">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horz" wrap="square" lIns="0" tIns="0" rIns="0" bIns="0" numCol="1" spcCol="0" rtlCol="0" fromWordArt="0" anchor="ctr"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algn="ctr" defTabSz="932472" fontAlgn="base">
                <a:lnSpc>
                  <a:spcPct val="90000"/>
                </a:lnSpc>
                <a:spcBef>
                  <a:spcPct val="0"/>
                </a:spcBef>
                <a:spcAft>
                  <a:spcPct val="0"/>
                </a:spcAft>
              </a:pPr>
              <a:r>
                <a:rPr lang="en-US" sz="1600" dirty="0" smtClean="0">
                  <a:solidFill>
                    <a:schemeClr val="bg1"/>
                  </a:solidFill>
                  <a:ea typeface="Segoe UI" pitchFamily="34" charset="0"/>
                  <a:cs typeface="Segoe UI" pitchFamily="34" charset="0"/>
                </a:rPr>
                <a:t>Majority</a:t>
              </a:r>
              <a:r>
                <a:rPr lang="en-US" sz="2800" dirty="0" smtClean="0">
                  <a:solidFill>
                    <a:schemeClr val="bg1"/>
                  </a:solidFill>
                  <a:ea typeface="Segoe UI" pitchFamily="34" charset="0"/>
                  <a:cs typeface="Segoe UI" pitchFamily="34" charset="0"/>
                </a:rPr>
                <a:t> </a:t>
              </a:r>
              <a:r>
                <a:rPr lang="en-US" sz="1000" dirty="0" smtClean="0">
                  <a:gradFill>
                    <a:gsLst>
                      <a:gs pos="0">
                        <a:srgbClr val="FFFFFF"/>
                      </a:gs>
                      <a:gs pos="100000">
                        <a:srgbClr val="FFFFFF"/>
                      </a:gs>
                    </a:gsLst>
                    <a:lin ang="5400000" scaled="0"/>
                  </a:gradFill>
                  <a:ea typeface="Segoe UI" pitchFamily="34" charset="0"/>
                  <a:cs typeface="Segoe UI" pitchFamily="34" charset="0"/>
                </a:rPr>
                <a:t>of today’s workloads require storage</a:t>
              </a:r>
              <a:endParaRPr lang="en-US" sz="1000" baseline="30000" dirty="0">
                <a:gradFill>
                  <a:gsLst>
                    <a:gs pos="0">
                      <a:srgbClr val="FFFFFF"/>
                    </a:gs>
                    <a:gs pos="100000">
                      <a:srgbClr val="FFFFFF"/>
                    </a:gs>
                  </a:gsLst>
                  <a:lin ang="5400000" scaled="0"/>
                </a:gradFill>
                <a:ea typeface="Segoe UI" pitchFamily="34" charset="0"/>
                <a:cs typeface="Segoe UI" pitchFamily="34" charset="0"/>
              </a:endParaRPr>
            </a:p>
          </p:txBody>
        </p:sp>
        <p:sp>
          <p:nvSpPr>
            <p:cNvPr id="1327" name="Arc 1326"/>
            <p:cNvSpPr/>
            <p:nvPr/>
          </p:nvSpPr>
          <p:spPr>
            <a:xfrm rot="18232998" flipH="1">
              <a:off x="6779756" y="3225452"/>
              <a:ext cx="2719431" cy="2719431"/>
            </a:xfrm>
            <a:prstGeom prst="arc">
              <a:avLst>
                <a:gd name="adj1" fmla="val 17441863"/>
                <a:gd name="adj2" fmla="val 910370"/>
              </a:avLst>
            </a:prstGeom>
            <a:ln w="19050">
              <a:solidFill>
                <a:schemeClr val="accent1"/>
              </a:solidFill>
              <a:prstDash val="dash"/>
              <a:headEnd type="triangle" w="lg" len="med"/>
              <a:tailEnd type="none"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dirty="0"/>
            </a:p>
          </p:txBody>
        </p:sp>
        <p:sp>
          <p:nvSpPr>
            <p:cNvPr id="1328" name="Arc 1327"/>
            <p:cNvSpPr/>
            <p:nvPr/>
          </p:nvSpPr>
          <p:spPr>
            <a:xfrm rot="17943551">
              <a:off x="6932454" y="2881138"/>
              <a:ext cx="2719431" cy="2719431"/>
            </a:xfrm>
            <a:prstGeom prst="arc">
              <a:avLst>
                <a:gd name="adj1" fmla="val 17441863"/>
                <a:gd name="adj2" fmla="val 910370"/>
              </a:avLst>
            </a:prstGeom>
            <a:ln w="19050">
              <a:solidFill>
                <a:schemeClr val="accent1"/>
              </a:solidFill>
              <a:prstDash val="dash"/>
              <a:headEnd type="none"/>
              <a:tailEnd type="triangle" w="lg" len="med"/>
            </a:ln>
          </p:spPr>
          <p:style>
            <a:lnRef idx="1">
              <a:schemeClr val="accent1"/>
            </a:lnRef>
            <a:fillRef idx="0">
              <a:schemeClr val="accent1"/>
            </a:fillRef>
            <a:effectRef idx="0">
              <a:schemeClr val="accent1"/>
            </a:effectRef>
            <a:fontRef idx="minor">
              <a:schemeClr val="tx1"/>
            </a:fontRef>
          </p:style>
          <p:txBody>
            <a:bodyPr rtlCol="0" anchor="ct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endParaRPr lang="en-US" dirty="0"/>
            </a:p>
          </p:txBody>
        </p:sp>
      </p:grpSp>
      <p:grpSp>
        <p:nvGrpSpPr>
          <p:cNvPr id="1313" name="Group 1312"/>
          <p:cNvGrpSpPr/>
          <p:nvPr/>
        </p:nvGrpSpPr>
        <p:grpSpPr>
          <a:xfrm>
            <a:off x="8587007" y="4932234"/>
            <a:ext cx="1060450" cy="1395413"/>
            <a:chOff x="5246800" y="4973906"/>
            <a:chExt cx="1060450" cy="1395413"/>
          </a:xfrm>
        </p:grpSpPr>
        <p:sp>
          <p:nvSpPr>
            <p:cNvPr id="1314" name="Oval 1313"/>
            <p:cNvSpPr>
              <a:spLocks noChangeArrowheads="1"/>
            </p:cNvSpPr>
            <p:nvPr/>
          </p:nvSpPr>
          <p:spPr bwMode="auto">
            <a:xfrm>
              <a:off x="5246800" y="4973906"/>
              <a:ext cx="1060450" cy="1062038"/>
            </a:xfrm>
            <a:prstGeom prst="ellipse">
              <a:avLst/>
            </a:prstGeom>
            <a:solidFill>
              <a:srgbClr val="5A82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15" name="Freeform 1314"/>
            <p:cNvSpPr>
              <a:spLocks/>
            </p:cNvSpPr>
            <p:nvPr/>
          </p:nvSpPr>
          <p:spPr bwMode="auto">
            <a:xfrm>
              <a:off x="5715113" y="5100906"/>
              <a:ext cx="125413" cy="1268413"/>
            </a:xfrm>
            <a:custGeom>
              <a:avLst/>
              <a:gdLst>
                <a:gd name="T0" fmla="*/ 40 w 79"/>
                <a:gd name="T1" fmla="*/ 0 h 799"/>
                <a:gd name="T2" fmla="*/ 0 w 79"/>
                <a:gd name="T3" fmla="*/ 799 h 799"/>
                <a:gd name="T4" fmla="*/ 79 w 79"/>
                <a:gd name="T5" fmla="*/ 799 h 799"/>
                <a:gd name="T6" fmla="*/ 40 w 79"/>
                <a:gd name="T7" fmla="*/ 0 h 799"/>
              </a:gdLst>
              <a:ahLst/>
              <a:cxnLst>
                <a:cxn ang="0">
                  <a:pos x="T0" y="T1"/>
                </a:cxn>
                <a:cxn ang="0">
                  <a:pos x="T2" y="T3"/>
                </a:cxn>
                <a:cxn ang="0">
                  <a:pos x="T4" y="T5"/>
                </a:cxn>
                <a:cxn ang="0">
                  <a:pos x="T6" y="T7"/>
                </a:cxn>
              </a:cxnLst>
              <a:rect l="0" t="0" r="r" b="b"/>
              <a:pathLst>
                <a:path w="79" h="799">
                  <a:moveTo>
                    <a:pt x="40" y="0"/>
                  </a:moveTo>
                  <a:lnTo>
                    <a:pt x="0" y="799"/>
                  </a:lnTo>
                  <a:lnTo>
                    <a:pt x="79" y="799"/>
                  </a:lnTo>
                  <a:lnTo>
                    <a:pt x="4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16" name="Freeform 1315"/>
            <p:cNvSpPr>
              <a:spLocks/>
            </p:cNvSpPr>
            <p:nvPr/>
          </p:nvSpPr>
          <p:spPr bwMode="auto">
            <a:xfrm>
              <a:off x="5553188" y="5766068"/>
              <a:ext cx="225425" cy="225425"/>
            </a:xfrm>
            <a:custGeom>
              <a:avLst/>
              <a:gdLst>
                <a:gd name="T0" fmla="*/ 0 w 142"/>
                <a:gd name="T1" fmla="*/ 0 h 142"/>
                <a:gd name="T2" fmla="*/ 118 w 142"/>
                <a:gd name="T3" fmla="*/ 142 h 142"/>
                <a:gd name="T4" fmla="*/ 142 w 142"/>
                <a:gd name="T5" fmla="*/ 118 h 142"/>
                <a:gd name="T6" fmla="*/ 0 w 142"/>
                <a:gd name="T7" fmla="*/ 0 h 142"/>
              </a:gdLst>
              <a:ahLst/>
              <a:cxnLst>
                <a:cxn ang="0">
                  <a:pos x="T0" y="T1"/>
                </a:cxn>
                <a:cxn ang="0">
                  <a:pos x="T2" y="T3"/>
                </a:cxn>
                <a:cxn ang="0">
                  <a:pos x="T4" y="T5"/>
                </a:cxn>
                <a:cxn ang="0">
                  <a:pos x="T6" y="T7"/>
                </a:cxn>
              </a:cxnLst>
              <a:rect l="0" t="0" r="r" b="b"/>
              <a:pathLst>
                <a:path w="142" h="142">
                  <a:moveTo>
                    <a:pt x="0" y="0"/>
                  </a:moveTo>
                  <a:lnTo>
                    <a:pt x="118" y="142"/>
                  </a:lnTo>
                  <a:lnTo>
                    <a:pt x="142" y="118"/>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17" name="Freeform 1316"/>
            <p:cNvSpPr>
              <a:spLocks/>
            </p:cNvSpPr>
            <p:nvPr/>
          </p:nvSpPr>
          <p:spPr bwMode="auto">
            <a:xfrm>
              <a:off x="5592875" y="5497781"/>
              <a:ext cx="198438" cy="198438"/>
            </a:xfrm>
            <a:custGeom>
              <a:avLst/>
              <a:gdLst>
                <a:gd name="T0" fmla="*/ 0 w 125"/>
                <a:gd name="T1" fmla="*/ 0 h 125"/>
                <a:gd name="T2" fmla="*/ 101 w 125"/>
                <a:gd name="T3" fmla="*/ 125 h 125"/>
                <a:gd name="T4" fmla="*/ 125 w 125"/>
                <a:gd name="T5" fmla="*/ 101 h 125"/>
                <a:gd name="T6" fmla="*/ 0 w 125"/>
                <a:gd name="T7" fmla="*/ 0 h 125"/>
              </a:gdLst>
              <a:ahLst/>
              <a:cxnLst>
                <a:cxn ang="0">
                  <a:pos x="T0" y="T1"/>
                </a:cxn>
                <a:cxn ang="0">
                  <a:pos x="T2" y="T3"/>
                </a:cxn>
                <a:cxn ang="0">
                  <a:pos x="T4" y="T5"/>
                </a:cxn>
                <a:cxn ang="0">
                  <a:pos x="T6" y="T7"/>
                </a:cxn>
              </a:cxnLst>
              <a:rect l="0" t="0" r="r" b="b"/>
              <a:pathLst>
                <a:path w="125" h="125">
                  <a:moveTo>
                    <a:pt x="0" y="0"/>
                  </a:moveTo>
                  <a:lnTo>
                    <a:pt x="101" y="125"/>
                  </a:lnTo>
                  <a:lnTo>
                    <a:pt x="125" y="101"/>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18" name="Freeform 1317"/>
            <p:cNvSpPr>
              <a:spLocks/>
            </p:cNvSpPr>
            <p:nvPr/>
          </p:nvSpPr>
          <p:spPr bwMode="auto">
            <a:xfrm>
              <a:off x="5637325" y="5329506"/>
              <a:ext cx="153988" cy="165100"/>
            </a:xfrm>
            <a:custGeom>
              <a:avLst/>
              <a:gdLst>
                <a:gd name="T0" fmla="*/ 0 w 97"/>
                <a:gd name="T1" fmla="*/ 0 h 104"/>
                <a:gd name="T2" fmla="*/ 80 w 97"/>
                <a:gd name="T3" fmla="*/ 104 h 104"/>
                <a:gd name="T4" fmla="*/ 97 w 97"/>
                <a:gd name="T5" fmla="*/ 75 h 104"/>
                <a:gd name="T6" fmla="*/ 0 w 97"/>
                <a:gd name="T7" fmla="*/ 0 h 104"/>
              </a:gdLst>
              <a:ahLst/>
              <a:cxnLst>
                <a:cxn ang="0">
                  <a:pos x="T0" y="T1"/>
                </a:cxn>
                <a:cxn ang="0">
                  <a:pos x="T2" y="T3"/>
                </a:cxn>
                <a:cxn ang="0">
                  <a:pos x="T4" y="T5"/>
                </a:cxn>
                <a:cxn ang="0">
                  <a:pos x="T6" y="T7"/>
                </a:cxn>
              </a:cxnLst>
              <a:rect l="0" t="0" r="r" b="b"/>
              <a:pathLst>
                <a:path w="97" h="104">
                  <a:moveTo>
                    <a:pt x="0" y="0"/>
                  </a:moveTo>
                  <a:lnTo>
                    <a:pt x="80" y="104"/>
                  </a:lnTo>
                  <a:lnTo>
                    <a:pt x="97" y="75"/>
                  </a:lnTo>
                  <a:lnTo>
                    <a:pt x="0"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19" name="Freeform 1318"/>
            <p:cNvSpPr>
              <a:spLocks/>
            </p:cNvSpPr>
            <p:nvPr/>
          </p:nvSpPr>
          <p:spPr bwMode="auto">
            <a:xfrm>
              <a:off x="5775438" y="5680343"/>
              <a:ext cx="225425" cy="228600"/>
            </a:xfrm>
            <a:custGeom>
              <a:avLst/>
              <a:gdLst>
                <a:gd name="T0" fmla="*/ 142 w 142"/>
                <a:gd name="T1" fmla="*/ 0 h 144"/>
                <a:gd name="T2" fmla="*/ 24 w 142"/>
                <a:gd name="T3" fmla="*/ 144 h 144"/>
                <a:gd name="T4" fmla="*/ 0 w 142"/>
                <a:gd name="T5" fmla="*/ 120 h 144"/>
                <a:gd name="T6" fmla="*/ 142 w 142"/>
                <a:gd name="T7" fmla="*/ 0 h 144"/>
              </a:gdLst>
              <a:ahLst/>
              <a:cxnLst>
                <a:cxn ang="0">
                  <a:pos x="T0" y="T1"/>
                </a:cxn>
                <a:cxn ang="0">
                  <a:pos x="T2" y="T3"/>
                </a:cxn>
                <a:cxn ang="0">
                  <a:pos x="T4" y="T5"/>
                </a:cxn>
                <a:cxn ang="0">
                  <a:pos x="T6" y="T7"/>
                </a:cxn>
              </a:cxnLst>
              <a:rect l="0" t="0" r="r" b="b"/>
              <a:pathLst>
                <a:path w="142" h="144">
                  <a:moveTo>
                    <a:pt x="142" y="0"/>
                  </a:moveTo>
                  <a:lnTo>
                    <a:pt x="24" y="144"/>
                  </a:lnTo>
                  <a:lnTo>
                    <a:pt x="0" y="120"/>
                  </a:lnTo>
                  <a:lnTo>
                    <a:pt x="142"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20" name="Freeform 1319"/>
            <p:cNvSpPr>
              <a:spLocks/>
            </p:cNvSpPr>
            <p:nvPr/>
          </p:nvSpPr>
          <p:spPr bwMode="auto">
            <a:xfrm>
              <a:off x="5762738" y="5546993"/>
              <a:ext cx="198438" cy="196850"/>
            </a:xfrm>
            <a:custGeom>
              <a:avLst/>
              <a:gdLst>
                <a:gd name="T0" fmla="*/ 125 w 125"/>
                <a:gd name="T1" fmla="*/ 0 h 124"/>
                <a:gd name="T2" fmla="*/ 24 w 125"/>
                <a:gd name="T3" fmla="*/ 124 h 124"/>
                <a:gd name="T4" fmla="*/ 0 w 125"/>
                <a:gd name="T5" fmla="*/ 100 h 124"/>
                <a:gd name="T6" fmla="*/ 125 w 125"/>
                <a:gd name="T7" fmla="*/ 0 h 124"/>
              </a:gdLst>
              <a:ahLst/>
              <a:cxnLst>
                <a:cxn ang="0">
                  <a:pos x="T0" y="T1"/>
                </a:cxn>
                <a:cxn ang="0">
                  <a:pos x="T2" y="T3"/>
                </a:cxn>
                <a:cxn ang="0">
                  <a:pos x="T4" y="T5"/>
                </a:cxn>
                <a:cxn ang="0">
                  <a:pos x="T6" y="T7"/>
                </a:cxn>
              </a:cxnLst>
              <a:rect l="0" t="0" r="r" b="b"/>
              <a:pathLst>
                <a:path w="125" h="124">
                  <a:moveTo>
                    <a:pt x="125" y="0"/>
                  </a:moveTo>
                  <a:lnTo>
                    <a:pt x="24" y="124"/>
                  </a:lnTo>
                  <a:lnTo>
                    <a:pt x="0" y="100"/>
                  </a:lnTo>
                  <a:lnTo>
                    <a:pt x="125"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sp>
          <p:nvSpPr>
            <p:cNvPr id="1321" name="Freeform 1320"/>
            <p:cNvSpPr>
              <a:spLocks/>
            </p:cNvSpPr>
            <p:nvPr/>
          </p:nvSpPr>
          <p:spPr bwMode="auto">
            <a:xfrm>
              <a:off x="5778613" y="5259656"/>
              <a:ext cx="85725" cy="114300"/>
            </a:xfrm>
            <a:custGeom>
              <a:avLst/>
              <a:gdLst>
                <a:gd name="T0" fmla="*/ 54 w 54"/>
                <a:gd name="T1" fmla="*/ 0 h 72"/>
                <a:gd name="T2" fmla="*/ 5 w 54"/>
                <a:gd name="T3" fmla="*/ 72 h 72"/>
                <a:gd name="T4" fmla="*/ 0 w 54"/>
                <a:gd name="T5" fmla="*/ 44 h 72"/>
                <a:gd name="T6" fmla="*/ 54 w 54"/>
                <a:gd name="T7" fmla="*/ 0 h 72"/>
              </a:gdLst>
              <a:ahLst/>
              <a:cxnLst>
                <a:cxn ang="0">
                  <a:pos x="T0" y="T1"/>
                </a:cxn>
                <a:cxn ang="0">
                  <a:pos x="T2" y="T3"/>
                </a:cxn>
                <a:cxn ang="0">
                  <a:pos x="T4" y="T5"/>
                </a:cxn>
                <a:cxn ang="0">
                  <a:pos x="T6" y="T7"/>
                </a:cxn>
              </a:cxnLst>
              <a:rect l="0" t="0" r="r" b="b"/>
              <a:pathLst>
                <a:path w="54" h="72">
                  <a:moveTo>
                    <a:pt x="54" y="0"/>
                  </a:moveTo>
                  <a:lnTo>
                    <a:pt x="5" y="72"/>
                  </a:lnTo>
                  <a:lnTo>
                    <a:pt x="0" y="44"/>
                  </a:lnTo>
                  <a:lnTo>
                    <a:pt x="54" y="0"/>
                  </a:lnTo>
                  <a:close/>
                </a:path>
              </a:pathLst>
            </a:custGeom>
            <a:solidFill>
              <a:srgbClr val="6A504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endParaRPr lang="en-US"/>
            </a:p>
          </p:txBody>
        </p:sp>
      </p:grpSp>
      <p:sp>
        <p:nvSpPr>
          <p:cNvPr id="4" name="Rectangle 3"/>
          <p:cNvSpPr/>
          <p:nvPr/>
        </p:nvSpPr>
        <p:spPr>
          <a:xfrm>
            <a:off x="223921" y="6521716"/>
            <a:ext cx="1832553" cy="338554"/>
          </a:xfrm>
          <a:prstGeom prst="rect">
            <a:avLst/>
          </a:prstGeom>
        </p:spPr>
        <p:txBody>
          <a:bodyPr wrap="none">
            <a:spAutoFit/>
          </a:bodyPr>
          <a:lstStyle/>
          <a:p>
            <a:r>
              <a:rPr lang="en-US" sz="800" dirty="0" smtClean="0">
                <a:latin typeface="Segoe UI Light" pitchFamily="34" charset="0"/>
              </a:rPr>
              <a:t>1 Computerworld Forecast  Study 2015</a:t>
            </a:r>
          </a:p>
          <a:p>
            <a:r>
              <a:rPr lang="en-US" sz="800" dirty="0" smtClean="0">
                <a:latin typeface="Segoe UI Light" pitchFamily="34" charset="0"/>
              </a:rPr>
              <a:t>2 Forrester: Industry Outlook 2015</a:t>
            </a:r>
            <a:endParaRPr lang="en-US" sz="800" dirty="0"/>
          </a:p>
        </p:txBody>
      </p:sp>
    </p:spTree>
    <p:extLst>
      <p:ext uri="{BB962C8B-B14F-4D97-AF65-F5344CB8AC3E}">
        <p14:creationId xmlns:p14="http://schemas.microsoft.com/office/powerpoint/2010/main" val="2260054152"/>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2"/>
          <p:cNvSpPr txBox="1">
            <a:spLocks/>
          </p:cNvSpPr>
          <p:nvPr/>
        </p:nvSpPr>
        <p:spPr>
          <a:xfrm>
            <a:off x="380999" y="1099066"/>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en-US" sz="2400" dirty="0"/>
          </a:p>
        </p:txBody>
      </p:sp>
      <p:grpSp>
        <p:nvGrpSpPr>
          <p:cNvPr id="11" name="Group 10"/>
          <p:cNvGrpSpPr/>
          <p:nvPr/>
        </p:nvGrpSpPr>
        <p:grpSpPr>
          <a:xfrm>
            <a:off x="3474983" y="1956187"/>
            <a:ext cx="2270641" cy="4364906"/>
            <a:chOff x="3585905" y="1843807"/>
            <a:chExt cx="2270641" cy="4364906"/>
          </a:xfrm>
        </p:grpSpPr>
        <p:sp>
          <p:nvSpPr>
            <p:cNvPr id="12" name="TextBox 11"/>
            <p:cNvSpPr txBox="1"/>
            <p:nvPr/>
          </p:nvSpPr>
          <p:spPr>
            <a:xfrm>
              <a:off x="3585905" y="1843807"/>
              <a:ext cx="2270641" cy="849463"/>
            </a:xfrm>
            <a:prstGeom prst="rect">
              <a:avLst/>
            </a:prstGeom>
            <a:noFill/>
          </p:spPr>
          <p:txBody>
            <a:bodyPr wrap="square" lIns="91440" tIns="146304" rIns="182880" bIns="146304" rtlCol="0">
              <a:spAutoFit/>
            </a:bodyPr>
            <a:lstStyle/>
            <a:p>
              <a:pPr algn="ctr">
                <a:lnSpc>
                  <a:spcPct val="90000"/>
                </a:lnSpc>
                <a:spcAft>
                  <a:spcPts val="1200"/>
                </a:spcAft>
              </a:pPr>
              <a:r>
                <a:rPr lang="en-US" sz="2000" dirty="0" smtClean="0">
                  <a:solidFill>
                    <a:schemeClr val="tx2"/>
                  </a:solidFill>
                  <a:latin typeface="+mj-lt"/>
                  <a:cs typeface="Segoe UI"/>
                </a:rPr>
                <a:t>Backup &amp; Disaster Recovery</a:t>
              </a:r>
              <a:endParaRPr lang="en-US" sz="2000" dirty="0">
                <a:solidFill>
                  <a:schemeClr val="tx2"/>
                </a:solidFill>
                <a:latin typeface="+mj-lt"/>
                <a:cs typeface="Segoe UI"/>
              </a:endParaRPr>
            </a:p>
          </p:txBody>
        </p:sp>
        <p:grpSp>
          <p:nvGrpSpPr>
            <p:cNvPr id="13" name="Group 169"/>
            <p:cNvGrpSpPr>
              <a:grpSpLocks noChangeAspect="1"/>
            </p:cNvGrpSpPr>
            <p:nvPr/>
          </p:nvGrpSpPr>
          <p:grpSpPr bwMode="auto">
            <a:xfrm>
              <a:off x="4237038" y="2620963"/>
              <a:ext cx="1250950" cy="3587750"/>
              <a:chOff x="2728" y="1651"/>
              <a:chExt cx="788" cy="2260"/>
            </a:xfrm>
          </p:grpSpPr>
          <p:sp>
            <p:nvSpPr>
              <p:cNvPr id="14" name="AutoShape 168"/>
              <p:cNvSpPr>
                <a:spLocks noChangeAspect="1" noChangeArrowheads="1" noTextEdit="1"/>
              </p:cNvSpPr>
              <p:nvPr/>
            </p:nvSpPr>
            <p:spPr bwMode="auto">
              <a:xfrm>
                <a:off x="2800" y="1651"/>
                <a:ext cx="716" cy="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 name="Rectangle 170"/>
              <p:cNvSpPr>
                <a:spLocks noChangeArrowheads="1"/>
              </p:cNvSpPr>
              <p:nvPr/>
            </p:nvSpPr>
            <p:spPr bwMode="auto">
              <a:xfrm>
                <a:off x="2813" y="2570"/>
                <a:ext cx="237" cy="28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 name="Freeform 171"/>
              <p:cNvSpPr>
                <a:spLocks/>
              </p:cNvSpPr>
              <p:nvPr/>
            </p:nvSpPr>
            <p:spPr bwMode="auto">
              <a:xfrm>
                <a:off x="2729" y="2260"/>
                <a:ext cx="379" cy="193"/>
              </a:xfrm>
              <a:custGeom>
                <a:avLst/>
                <a:gdLst>
                  <a:gd name="T0" fmla="*/ 379 w 379"/>
                  <a:gd name="T1" fmla="*/ 190 h 193"/>
                  <a:gd name="T2" fmla="*/ 2 w 379"/>
                  <a:gd name="T3" fmla="*/ 193 h 193"/>
                  <a:gd name="T4" fmla="*/ 0 w 379"/>
                  <a:gd name="T5" fmla="*/ 3 h 193"/>
                  <a:gd name="T6" fmla="*/ 378 w 379"/>
                  <a:gd name="T7" fmla="*/ 0 h 193"/>
                  <a:gd name="T8" fmla="*/ 379 w 379"/>
                  <a:gd name="T9" fmla="*/ 190 h 193"/>
                </a:gdLst>
                <a:ahLst/>
                <a:cxnLst>
                  <a:cxn ang="0">
                    <a:pos x="T0" y="T1"/>
                  </a:cxn>
                  <a:cxn ang="0">
                    <a:pos x="T2" y="T3"/>
                  </a:cxn>
                  <a:cxn ang="0">
                    <a:pos x="T4" y="T5"/>
                  </a:cxn>
                  <a:cxn ang="0">
                    <a:pos x="T6" y="T7"/>
                  </a:cxn>
                  <a:cxn ang="0">
                    <a:pos x="T8" y="T9"/>
                  </a:cxn>
                </a:cxnLst>
                <a:rect l="0" t="0" r="r" b="b"/>
                <a:pathLst>
                  <a:path w="379" h="193">
                    <a:moveTo>
                      <a:pt x="379" y="190"/>
                    </a:moveTo>
                    <a:lnTo>
                      <a:pt x="2" y="193"/>
                    </a:lnTo>
                    <a:lnTo>
                      <a:pt x="0" y="3"/>
                    </a:lnTo>
                    <a:lnTo>
                      <a:pt x="378" y="0"/>
                    </a:lnTo>
                    <a:lnTo>
                      <a:pt x="379" y="19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 name="Freeform 172"/>
              <p:cNvSpPr>
                <a:spLocks/>
              </p:cNvSpPr>
              <p:nvPr/>
            </p:nvSpPr>
            <p:spPr bwMode="auto">
              <a:xfrm>
                <a:off x="2808" y="1934"/>
                <a:ext cx="173" cy="192"/>
              </a:xfrm>
              <a:custGeom>
                <a:avLst/>
                <a:gdLst>
                  <a:gd name="T0" fmla="*/ 173 w 173"/>
                  <a:gd name="T1" fmla="*/ 191 h 192"/>
                  <a:gd name="T2" fmla="*/ 2 w 173"/>
                  <a:gd name="T3" fmla="*/ 192 h 192"/>
                  <a:gd name="T4" fmla="*/ 0 w 173"/>
                  <a:gd name="T5" fmla="*/ 2 h 192"/>
                  <a:gd name="T6" fmla="*/ 172 w 173"/>
                  <a:gd name="T7" fmla="*/ 0 h 192"/>
                  <a:gd name="T8" fmla="*/ 173 w 173"/>
                  <a:gd name="T9" fmla="*/ 191 h 192"/>
                </a:gdLst>
                <a:ahLst/>
                <a:cxnLst>
                  <a:cxn ang="0">
                    <a:pos x="T0" y="T1"/>
                  </a:cxn>
                  <a:cxn ang="0">
                    <a:pos x="T2" y="T3"/>
                  </a:cxn>
                  <a:cxn ang="0">
                    <a:pos x="T4" y="T5"/>
                  </a:cxn>
                  <a:cxn ang="0">
                    <a:pos x="T6" y="T7"/>
                  </a:cxn>
                  <a:cxn ang="0">
                    <a:pos x="T8" y="T9"/>
                  </a:cxn>
                </a:cxnLst>
                <a:rect l="0" t="0" r="r" b="b"/>
                <a:pathLst>
                  <a:path w="173" h="192">
                    <a:moveTo>
                      <a:pt x="173" y="191"/>
                    </a:moveTo>
                    <a:lnTo>
                      <a:pt x="2" y="192"/>
                    </a:lnTo>
                    <a:lnTo>
                      <a:pt x="0" y="2"/>
                    </a:lnTo>
                    <a:lnTo>
                      <a:pt x="172" y="0"/>
                    </a:lnTo>
                    <a:lnTo>
                      <a:pt x="173" y="191"/>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 name="Freeform 173"/>
              <p:cNvSpPr>
                <a:spLocks/>
              </p:cNvSpPr>
              <p:nvPr/>
            </p:nvSpPr>
            <p:spPr bwMode="auto">
              <a:xfrm>
                <a:off x="2996" y="1803"/>
                <a:ext cx="177" cy="322"/>
              </a:xfrm>
              <a:custGeom>
                <a:avLst/>
                <a:gdLst>
                  <a:gd name="T0" fmla="*/ 177 w 177"/>
                  <a:gd name="T1" fmla="*/ 320 h 322"/>
                  <a:gd name="T2" fmla="*/ 4 w 177"/>
                  <a:gd name="T3" fmla="*/ 322 h 322"/>
                  <a:gd name="T4" fmla="*/ 0 w 177"/>
                  <a:gd name="T5" fmla="*/ 1 h 322"/>
                  <a:gd name="T6" fmla="*/ 174 w 177"/>
                  <a:gd name="T7" fmla="*/ 0 h 322"/>
                  <a:gd name="T8" fmla="*/ 177 w 177"/>
                  <a:gd name="T9" fmla="*/ 320 h 322"/>
                </a:gdLst>
                <a:ahLst/>
                <a:cxnLst>
                  <a:cxn ang="0">
                    <a:pos x="T0" y="T1"/>
                  </a:cxn>
                  <a:cxn ang="0">
                    <a:pos x="T2" y="T3"/>
                  </a:cxn>
                  <a:cxn ang="0">
                    <a:pos x="T4" y="T5"/>
                  </a:cxn>
                  <a:cxn ang="0">
                    <a:pos x="T6" y="T7"/>
                  </a:cxn>
                  <a:cxn ang="0">
                    <a:pos x="T8" y="T9"/>
                  </a:cxn>
                </a:cxnLst>
                <a:rect l="0" t="0" r="r" b="b"/>
                <a:pathLst>
                  <a:path w="177" h="322">
                    <a:moveTo>
                      <a:pt x="177" y="320"/>
                    </a:moveTo>
                    <a:lnTo>
                      <a:pt x="4" y="322"/>
                    </a:lnTo>
                    <a:lnTo>
                      <a:pt x="0" y="1"/>
                    </a:lnTo>
                    <a:lnTo>
                      <a:pt x="174" y="0"/>
                    </a:lnTo>
                    <a:lnTo>
                      <a:pt x="177" y="320"/>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174"/>
              <p:cNvSpPr>
                <a:spLocks/>
              </p:cNvSpPr>
              <p:nvPr/>
            </p:nvSpPr>
            <p:spPr bwMode="auto">
              <a:xfrm>
                <a:off x="3127" y="1904"/>
                <a:ext cx="173" cy="254"/>
              </a:xfrm>
              <a:custGeom>
                <a:avLst/>
                <a:gdLst>
                  <a:gd name="T0" fmla="*/ 173 w 173"/>
                  <a:gd name="T1" fmla="*/ 252 h 254"/>
                  <a:gd name="T2" fmla="*/ 1 w 173"/>
                  <a:gd name="T3" fmla="*/ 254 h 254"/>
                  <a:gd name="T4" fmla="*/ 0 w 173"/>
                  <a:gd name="T5" fmla="*/ 2 h 254"/>
                  <a:gd name="T6" fmla="*/ 172 w 173"/>
                  <a:gd name="T7" fmla="*/ 0 h 254"/>
                  <a:gd name="T8" fmla="*/ 173 w 173"/>
                  <a:gd name="T9" fmla="*/ 252 h 254"/>
                </a:gdLst>
                <a:ahLst/>
                <a:cxnLst>
                  <a:cxn ang="0">
                    <a:pos x="T0" y="T1"/>
                  </a:cxn>
                  <a:cxn ang="0">
                    <a:pos x="T2" y="T3"/>
                  </a:cxn>
                  <a:cxn ang="0">
                    <a:pos x="T4" y="T5"/>
                  </a:cxn>
                  <a:cxn ang="0">
                    <a:pos x="T6" y="T7"/>
                  </a:cxn>
                  <a:cxn ang="0">
                    <a:pos x="T8" y="T9"/>
                  </a:cxn>
                </a:cxnLst>
                <a:rect l="0" t="0" r="r" b="b"/>
                <a:pathLst>
                  <a:path w="173" h="254">
                    <a:moveTo>
                      <a:pt x="173" y="252"/>
                    </a:moveTo>
                    <a:lnTo>
                      <a:pt x="1" y="254"/>
                    </a:lnTo>
                    <a:lnTo>
                      <a:pt x="0" y="2"/>
                    </a:lnTo>
                    <a:lnTo>
                      <a:pt x="172" y="0"/>
                    </a:lnTo>
                    <a:lnTo>
                      <a:pt x="173" y="252"/>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Freeform 175"/>
              <p:cNvSpPr>
                <a:spLocks/>
              </p:cNvSpPr>
              <p:nvPr/>
            </p:nvSpPr>
            <p:spPr bwMode="auto">
              <a:xfrm>
                <a:off x="3173" y="1999"/>
                <a:ext cx="176" cy="197"/>
              </a:xfrm>
              <a:custGeom>
                <a:avLst/>
                <a:gdLst>
                  <a:gd name="T0" fmla="*/ 176 w 176"/>
                  <a:gd name="T1" fmla="*/ 196 h 197"/>
                  <a:gd name="T2" fmla="*/ 2 w 176"/>
                  <a:gd name="T3" fmla="*/ 197 h 197"/>
                  <a:gd name="T4" fmla="*/ 0 w 176"/>
                  <a:gd name="T5" fmla="*/ 2 h 197"/>
                  <a:gd name="T6" fmla="*/ 174 w 176"/>
                  <a:gd name="T7" fmla="*/ 0 h 197"/>
                  <a:gd name="T8" fmla="*/ 176 w 176"/>
                  <a:gd name="T9" fmla="*/ 196 h 197"/>
                </a:gdLst>
                <a:ahLst/>
                <a:cxnLst>
                  <a:cxn ang="0">
                    <a:pos x="T0" y="T1"/>
                  </a:cxn>
                  <a:cxn ang="0">
                    <a:pos x="T2" y="T3"/>
                  </a:cxn>
                  <a:cxn ang="0">
                    <a:pos x="T4" y="T5"/>
                  </a:cxn>
                  <a:cxn ang="0">
                    <a:pos x="T6" y="T7"/>
                  </a:cxn>
                  <a:cxn ang="0">
                    <a:pos x="T8" y="T9"/>
                  </a:cxn>
                </a:cxnLst>
                <a:rect l="0" t="0" r="r" b="b"/>
                <a:pathLst>
                  <a:path w="176" h="197">
                    <a:moveTo>
                      <a:pt x="176" y="196"/>
                    </a:moveTo>
                    <a:lnTo>
                      <a:pt x="2" y="197"/>
                    </a:lnTo>
                    <a:lnTo>
                      <a:pt x="0" y="2"/>
                    </a:lnTo>
                    <a:lnTo>
                      <a:pt x="174" y="0"/>
                    </a:lnTo>
                    <a:lnTo>
                      <a:pt x="176" y="196"/>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1" name="Freeform 176"/>
              <p:cNvSpPr>
                <a:spLocks/>
              </p:cNvSpPr>
              <p:nvPr/>
            </p:nvSpPr>
            <p:spPr bwMode="auto">
              <a:xfrm>
                <a:off x="2853" y="2160"/>
                <a:ext cx="254" cy="78"/>
              </a:xfrm>
              <a:custGeom>
                <a:avLst/>
                <a:gdLst>
                  <a:gd name="T0" fmla="*/ 254 w 254"/>
                  <a:gd name="T1" fmla="*/ 76 h 78"/>
                  <a:gd name="T2" fmla="*/ 0 w 254"/>
                  <a:gd name="T3" fmla="*/ 78 h 78"/>
                  <a:gd name="T4" fmla="*/ 0 w 254"/>
                  <a:gd name="T5" fmla="*/ 1 h 78"/>
                  <a:gd name="T6" fmla="*/ 252 w 254"/>
                  <a:gd name="T7" fmla="*/ 0 h 78"/>
                  <a:gd name="T8" fmla="*/ 254 w 254"/>
                  <a:gd name="T9" fmla="*/ 76 h 78"/>
                </a:gdLst>
                <a:ahLst/>
                <a:cxnLst>
                  <a:cxn ang="0">
                    <a:pos x="T0" y="T1"/>
                  </a:cxn>
                  <a:cxn ang="0">
                    <a:pos x="T2" y="T3"/>
                  </a:cxn>
                  <a:cxn ang="0">
                    <a:pos x="T4" y="T5"/>
                  </a:cxn>
                  <a:cxn ang="0">
                    <a:pos x="T6" y="T7"/>
                  </a:cxn>
                  <a:cxn ang="0">
                    <a:pos x="T8" y="T9"/>
                  </a:cxn>
                </a:cxnLst>
                <a:rect l="0" t="0" r="r" b="b"/>
                <a:pathLst>
                  <a:path w="254" h="78">
                    <a:moveTo>
                      <a:pt x="254" y="76"/>
                    </a:moveTo>
                    <a:lnTo>
                      <a:pt x="0" y="78"/>
                    </a:lnTo>
                    <a:lnTo>
                      <a:pt x="0" y="1"/>
                    </a:lnTo>
                    <a:lnTo>
                      <a:pt x="252" y="0"/>
                    </a:lnTo>
                    <a:lnTo>
                      <a:pt x="254" y="76"/>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 name="Freeform 177"/>
              <p:cNvSpPr>
                <a:spLocks/>
              </p:cNvSpPr>
              <p:nvPr/>
            </p:nvSpPr>
            <p:spPr bwMode="auto">
              <a:xfrm>
                <a:off x="3269" y="2153"/>
                <a:ext cx="100" cy="295"/>
              </a:xfrm>
              <a:custGeom>
                <a:avLst/>
                <a:gdLst>
                  <a:gd name="T0" fmla="*/ 100 w 100"/>
                  <a:gd name="T1" fmla="*/ 295 h 295"/>
                  <a:gd name="T2" fmla="*/ 3 w 100"/>
                  <a:gd name="T3" fmla="*/ 295 h 295"/>
                  <a:gd name="T4" fmla="*/ 0 w 100"/>
                  <a:gd name="T5" fmla="*/ 0 h 295"/>
                  <a:gd name="T6" fmla="*/ 96 w 100"/>
                  <a:gd name="T7" fmla="*/ 0 h 295"/>
                  <a:gd name="T8" fmla="*/ 100 w 100"/>
                  <a:gd name="T9" fmla="*/ 295 h 295"/>
                </a:gdLst>
                <a:ahLst/>
                <a:cxnLst>
                  <a:cxn ang="0">
                    <a:pos x="T0" y="T1"/>
                  </a:cxn>
                  <a:cxn ang="0">
                    <a:pos x="T2" y="T3"/>
                  </a:cxn>
                  <a:cxn ang="0">
                    <a:pos x="T4" y="T5"/>
                  </a:cxn>
                  <a:cxn ang="0">
                    <a:pos x="T6" y="T7"/>
                  </a:cxn>
                  <a:cxn ang="0">
                    <a:pos x="T8" y="T9"/>
                  </a:cxn>
                </a:cxnLst>
                <a:rect l="0" t="0" r="r" b="b"/>
                <a:pathLst>
                  <a:path w="100" h="295">
                    <a:moveTo>
                      <a:pt x="100" y="295"/>
                    </a:moveTo>
                    <a:lnTo>
                      <a:pt x="3" y="295"/>
                    </a:lnTo>
                    <a:lnTo>
                      <a:pt x="0" y="0"/>
                    </a:lnTo>
                    <a:lnTo>
                      <a:pt x="96" y="0"/>
                    </a:lnTo>
                    <a:lnTo>
                      <a:pt x="100" y="295"/>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 name="Rectangle 178"/>
              <p:cNvSpPr>
                <a:spLocks noChangeArrowheads="1"/>
              </p:cNvSpPr>
              <p:nvPr/>
            </p:nvSpPr>
            <p:spPr bwMode="auto">
              <a:xfrm>
                <a:off x="3065" y="2650"/>
                <a:ext cx="359" cy="20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 name="Rectangle 179"/>
              <p:cNvSpPr>
                <a:spLocks noChangeArrowheads="1"/>
              </p:cNvSpPr>
              <p:nvPr/>
            </p:nvSpPr>
            <p:spPr bwMode="auto">
              <a:xfrm>
                <a:off x="3065" y="2570"/>
                <a:ext cx="359" cy="67"/>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5" name="Rectangle 180"/>
              <p:cNvSpPr>
                <a:spLocks noChangeArrowheads="1"/>
              </p:cNvSpPr>
              <p:nvPr/>
            </p:nvSpPr>
            <p:spPr bwMode="auto">
              <a:xfrm>
                <a:off x="2796" y="2855"/>
                <a:ext cx="644" cy="20"/>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6" name="Rectangle 181"/>
              <p:cNvSpPr>
                <a:spLocks noChangeArrowheads="1"/>
              </p:cNvSpPr>
              <p:nvPr/>
            </p:nvSpPr>
            <p:spPr bwMode="auto">
              <a:xfrm>
                <a:off x="2796" y="2935"/>
                <a:ext cx="644" cy="20"/>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7" name="Rectangle 182"/>
              <p:cNvSpPr>
                <a:spLocks noChangeArrowheads="1"/>
              </p:cNvSpPr>
              <p:nvPr/>
            </p:nvSpPr>
            <p:spPr bwMode="auto">
              <a:xfrm>
                <a:off x="2796" y="2875"/>
                <a:ext cx="59" cy="60"/>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8" name="Rectangle 183"/>
              <p:cNvSpPr>
                <a:spLocks noChangeArrowheads="1"/>
              </p:cNvSpPr>
              <p:nvPr/>
            </p:nvSpPr>
            <p:spPr bwMode="auto">
              <a:xfrm>
                <a:off x="3088" y="2875"/>
                <a:ext cx="60" cy="60"/>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Rectangle 184"/>
              <p:cNvSpPr>
                <a:spLocks noChangeArrowheads="1"/>
              </p:cNvSpPr>
              <p:nvPr/>
            </p:nvSpPr>
            <p:spPr bwMode="auto">
              <a:xfrm>
                <a:off x="3380" y="2875"/>
                <a:ext cx="60" cy="60"/>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0" name="Rectangle 185"/>
              <p:cNvSpPr>
                <a:spLocks noChangeArrowheads="1"/>
              </p:cNvSpPr>
              <p:nvPr/>
            </p:nvSpPr>
            <p:spPr bwMode="auto">
              <a:xfrm>
                <a:off x="2830" y="2612"/>
                <a:ext cx="302" cy="24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1" name="Freeform 186"/>
              <p:cNvSpPr>
                <a:spLocks/>
              </p:cNvSpPr>
              <p:nvPr/>
            </p:nvSpPr>
            <p:spPr bwMode="auto">
              <a:xfrm>
                <a:off x="2948" y="2612"/>
                <a:ext cx="65" cy="108"/>
              </a:xfrm>
              <a:custGeom>
                <a:avLst/>
                <a:gdLst>
                  <a:gd name="T0" fmla="*/ 0 w 39"/>
                  <a:gd name="T1" fmla="*/ 0 h 65"/>
                  <a:gd name="T2" fmla="*/ 0 w 39"/>
                  <a:gd name="T3" fmla="*/ 63 h 65"/>
                  <a:gd name="T4" fmla="*/ 5 w 39"/>
                  <a:gd name="T5" fmla="*/ 65 h 65"/>
                  <a:gd name="T6" fmla="*/ 10 w 39"/>
                  <a:gd name="T7" fmla="*/ 61 h 65"/>
                  <a:gd name="T8" fmla="*/ 17 w 39"/>
                  <a:gd name="T9" fmla="*/ 63 h 65"/>
                  <a:gd name="T10" fmla="*/ 22 w 39"/>
                  <a:gd name="T11" fmla="*/ 59 h 65"/>
                  <a:gd name="T12" fmla="*/ 28 w 39"/>
                  <a:gd name="T13" fmla="*/ 61 h 65"/>
                  <a:gd name="T14" fmla="*/ 34 w 39"/>
                  <a:gd name="T15" fmla="*/ 58 h 65"/>
                  <a:gd name="T16" fmla="*/ 39 w 39"/>
                  <a:gd name="T17" fmla="*/ 59 h 65"/>
                  <a:gd name="T18" fmla="*/ 39 w 39"/>
                  <a:gd name="T19" fmla="*/ 0 h 65"/>
                  <a:gd name="T20" fmla="*/ 0 w 39"/>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5">
                    <a:moveTo>
                      <a:pt x="0" y="0"/>
                    </a:moveTo>
                    <a:cubicBezTo>
                      <a:pt x="0" y="63"/>
                      <a:pt x="0" y="63"/>
                      <a:pt x="0" y="63"/>
                    </a:cubicBezTo>
                    <a:cubicBezTo>
                      <a:pt x="1" y="64"/>
                      <a:pt x="2" y="65"/>
                      <a:pt x="5" y="65"/>
                    </a:cubicBezTo>
                    <a:cubicBezTo>
                      <a:pt x="8" y="65"/>
                      <a:pt x="7" y="62"/>
                      <a:pt x="10" y="61"/>
                    </a:cubicBezTo>
                    <a:cubicBezTo>
                      <a:pt x="13" y="61"/>
                      <a:pt x="14" y="64"/>
                      <a:pt x="17" y="63"/>
                    </a:cubicBezTo>
                    <a:cubicBezTo>
                      <a:pt x="19" y="63"/>
                      <a:pt x="19" y="60"/>
                      <a:pt x="22" y="59"/>
                    </a:cubicBezTo>
                    <a:cubicBezTo>
                      <a:pt x="25" y="59"/>
                      <a:pt x="25" y="62"/>
                      <a:pt x="28" y="61"/>
                    </a:cubicBezTo>
                    <a:cubicBezTo>
                      <a:pt x="31" y="61"/>
                      <a:pt x="31" y="58"/>
                      <a:pt x="34" y="58"/>
                    </a:cubicBezTo>
                    <a:cubicBezTo>
                      <a:pt x="36" y="57"/>
                      <a:pt x="37" y="59"/>
                      <a:pt x="39" y="59"/>
                    </a:cubicBezTo>
                    <a:cubicBezTo>
                      <a:pt x="39" y="0"/>
                      <a:pt x="39" y="0"/>
                      <a:pt x="39" y="0"/>
                    </a:cubicBezTo>
                    <a:lnTo>
                      <a:pt x="0"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2" name="Freeform 187"/>
              <p:cNvSpPr>
                <a:spLocks/>
              </p:cNvSpPr>
              <p:nvPr/>
            </p:nvSpPr>
            <p:spPr bwMode="auto">
              <a:xfrm>
                <a:off x="3087" y="2802"/>
                <a:ext cx="33" cy="43"/>
              </a:xfrm>
              <a:custGeom>
                <a:avLst/>
                <a:gdLst>
                  <a:gd name="T0" fmla="*/ 8 w 20"/>
                  <a:gd name="T1" fmla="*/ 9 h 26"/>
                  <a:gd name="T2" fmla="*/ 0 w 20"/>
                  <a:gd name="T3" fmla="*/ 17 h 26"/>
                  <a:gd name="T4" fmla="*/ 0 w 20"/>
                  <a:gd name="T5" fmla="*/ 11 h 26"/>
                  <a:gd name="T6" fmla="*/ 10 w 20"/>
                  <a:gd name="T7" fmla="*/ 0 h 26"/>
                  <a:gd name="T8" fmla="*/ 20 w 20"/>
                  <a:gd name="T9" fmla="*/ 11 h 26"/>
                  <a:gd name="T10" fmla="*/ 20 w 20"/>
                  <a:gd name="T11" fmla="*/ 17 h 26"/>
                  <a:gd name="T12" fmla="*/ 13 w 20"/>
                  <a:gd name="T13" fmla="*/ 9 h 26"/>
                  <a:gd name="T14" fmla="*/ 13 w 20"/>
                  <a:gd name="T15" fmla="*/ 26 h 26"/>
                  <a:gd name="T16" fmla="*/ 8 w 20"/>
                  <a:gd name="T17" fmla="*/ 26 h 26"/>
                  <a:gd name="T18" fmla="*/ 8 w 20"/>
                  <a:gd name="T19" fmla="*/ 9 h 26"/>
                  <a:gd name="T20" fmla="*/ 8 w 20"/>
                  <a:gd name="T2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6">
                    <a:moveTo>
                      <a:pt x="8" y="9"/>
                    </a:moveTo>
                    <a:cubicBezTo>
                      <a:pt x="0" y="17"/>
                      <a:pt x="0" y="17"/>
                      <a:pt x="0" y="17"/>
                    </a:cubicBezTo>
                    <a:cubicBezTo>
                      <a:pt x="0" y="11"/>
                      <a:pt x="0" y="11"/>
                      <a:pt x="0" y="11"/>
                    </a:cubicBezTo>
                    <a:cubicBezTo>
                      <a:pt x="10" y="0"/>
                      <a:pt x="10" y="0"/>
                      <a:pt x="10" y="0"/>
                    </a:cubicBezTo>
                    <a:cubicBezTo>
                      <a:pt x="20" y="11"/>
                      <a:pt x="20" y="11"/>
                      <a:pt x="20" y="11"/>
                    </a:cubicBezTo>
                    <a:cubicBezTo>
                      <a:pt x="20" y="17"/>
                      <a:pt x="20" y="17"/>
                      <a:pt x="20" y="17"/>
                    </a:cubicBezTo>
                    <a:cubicBezTo>
                      <a:pt x="13" y="9"/>
                      <a:pt x="13" y="9"/>
                      <a:pt x="13" y="9"/>
                    </a:cubicBezTo>
                    <a:cubicBezTo>
                      <a:pt x="13" y="26"/>
                      <a:pt x="13" y="26"/>
                      <a:pt x="13" y="26"/>
                    </a:cubicBezTo>
                    <a:cubicBezTo>
                      <a:pt x="8" y="26"/>
                      <a:pt x="8" y="26"/>
                      <a:pt x="8" y="26"/>
                    </a:cubicBezTo>
                    <a:cubicBezTo>
                      <a:pt x="8" y="9"/>
                      <a:pt x="8" y="9"/>
                      <a:pt x="8" y="9"/>
                    </a:cubicBezTo>
                    <a:cubicBezTo>
                      <a:pt x="8" y="9"/>
                      <a:pt x="8" y="9"/>
                      <a:pt x="8" y="9"/>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3" name="Freeform 188"/>
              <p:cNvSpPr>
                <a:spLocks/>
              </p:cNvSpPr>
              <p:nvPr/>
            </p:nvSpPr>
            <p:spPr bwMode="auto">
              <a:xfrm>
                <a:off x="3008" y="2805"/>
                <a:ext cx="34" cy="42"/>
              </a:xfrm>
              <a:custGeom>
                <a:avLst/>
                <a:gdLst>
                  <a:gd name="T0" fmla="*/ 20 w 20"/>
                  <a:gd name="T1" fmla="*/ 14 h 25"/>
                  <a:gd name="T2" fmla="*/ 9 w 20"/>
                  <a:gd name="T3" fmla="*/ 25 h 25"/>
                  <a:gd name="T4" fmla="*/ 0 w 20"/>
                  <a:gd name="T5" fmla="*/ 14 h 25"/>
                  <a:gd name="T6" fmla="*/ 0 w 20"/>
                  <a:gd name="T7" fmla="*/ 0 h 25"/>
                  <a:gd name="T8" fmla="*/ 5 w 20"/>
                  <a:gd name="T9" fmla="*/ 0 h 25"/>
                  <a:gd name="T10" fmla="*/ 5 w 20"/>
                  <a:gd name="T11" fmla="*/ 14 h 25"/>
                  <a:gd name="T12" fmla="*/ 10 w 20"/>
                  <a:gd name="T13" fmla="*/ 20 h 25"/>
                  <a:gd name="T14" fmla="*/ 14 w 20"/>
                  <a:gd name="T15" fmla="*/ 14 h 25"/>
                  <a:gd name="T16" fmla="*/ 14 w 20"/>
                  <a:gd name="T17" fmla="*/ 0 h 25"/>
                  <a:gd name="T18" fmla="*/ 20 w 20"/>
                  <a:gd name="T19" fmla="*/ 0 h 25"/>
                  <a:gd name="T20" fmla="*/ 20 w 20"/>
                  <a:gd name="T2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5">
                    <a:moveTo>
                      <a:pt x="20" y="14"/>
                    </a:moveTo>
                    <a:cubicBezTo>
                      <a:pt x="20" y="21"/>
                      <a:pt x="16" y="25"/>
                      <a:pt x="9" y="25"/>
                    </a:cubicBezTo>
                    <a:cubicBezTo>
                      <a:pt x="3" y="25"/>
                      <a:pt x="0" y="21"/>
                      <a:pt x="0" y="14"/>
                    </a:cubicBezTo>
                    <a:cubicBezTo>
                      <a:pt x="0" y="0"/>
                      <a:pt x="0" y="0"/>
                      <a:pt x="0" y="0"/>
                    </a:cubicBezTo>
                    <a:cubicBezTo>
                      <a:pt x="5" y="0"/>
                      <a:pt x="5" y="0"/>
                      <a:pt x="5" y="0"/>
                    </a:cubicBezTo>
                    <a:cubicBezTo>
                      <a:pt x="5" y="14"/>
                      <a:pt x="5" y="14"/>
                      <a:pt x="5" y="14"/>
                    </a:cubicBezTo>
                    <a:cubicBezTo>
                      <a:pt x="5" y="18"/>
                      <a:pt x="7" y="20"/>
                      <a:pt x="10" y="20"/>
                    </a:cubicBezTo>
                    <a:cubicBezTo>
                      <a:pt x="13" y="20"/>
                      <a:pt x="14" y="18"/>
                      <a:pt x="14" y="14"/>
                    </a:cubicBezTo>
                    <a:cubicBezTo>
                      <a:pt x="14" y="0"/>
                      <a:pt x="14" y="0"/>
                      <a:pt x="14" y="0"/>
                    </a:cubicBezTo>
                    <a:cubicBezTo>
                      <a:pt x="20" y="0"/>
                      <a:pt x="20" y="0"/>
                      <a:pt x="20" y="0"/>
                    </a:cubicBezTo>
                    <a:lnTo>
                      <a:pt x="20"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Freeform 189"/>
              <p:cNvSpPr>
                <a:spLocks noEditPoints="1"/>
              </p:cNvSpPr>
              <p:nvPr/>
            </p:nvSpPr>
            <p:spPr bwMode="auto">
              <a:xfrm>
                <a:off x="3050" y="2805"/>
                <a:ext cx="30" cy="40"/>
              </a:xfrm>
              <a:custGeom>
                <a:avLst/>
                <a:gdLst>
                  <a:gd name="T0" fmla="*/ 5 w 18"/>
                  <a:gd name="T1" fmla="*/ 16 h 24"/>
                  <a:gd name="T2" fmla="*/ 5 w 18"/>
                  <a:gd name="T3" fmla="*/ 24 h 24"/>
                  <a:gd name="T4" fmla="*/ 0 w 18"/>
                  <a:gd name="T5" fmla="*/ 24 h 24"/>
                  <a:gd name="T6" fmla="*/ 0 w 18"/>
                  <a:gd name="T7" fmla="*/ 0 h 24"/>
                  <a:gd name="T8" fmla="*/ 9 w 18"/>
                  <a:gd name="T9" fmla="*/ 0 h 24"/>
                  <a:gd name="T10" fmla="*/ 18 w 18"/>
                  <a:gd name="T11" fmla="*/ 8 h 24"/>
                  <a:gd name="T12" fmla="*/ 15 w 18"/>
                  <a:gd name="T13" fmla="*/ 13 h 24"/>
                  <a:gd name="T14" fmla="*/ 8 w 18"/>
                  <a:gd name="T15" fmla="*/ 16 h 24"/>
                  <a:gd name="T16" fmla="*/ 5 w 18"/>
                  <a:gd name="T17" fmla="*/ 16 h 24"/>
                  <a:gd name="T18" fmla="*/ 5 w 18"/>
                  <a:gd name="T19" fmla="*/ 4 h 24"/>
                  <a:gd name="T20" fmla="*/ 5 w 18"/>
                  <a:gd name="T21" fmla="*/ 12 h 24"/>
                  <a:gd name="T22" fmla="*/ 8 w 18"/>
                  <a:gd name="T23" fmla="*/ 12 h 24"/>
                  <a:gd name="T24" fmla="*/ 12 w 18"/>
                  <a:gd name="T25" fmla="*/ 8 h 24"/>
                  <a:gd name="T26" fmla="*/ 8 w 18"/>
                  <a:gd name="T27" fmla="*/ 4 h 24"/>
                  <a:gd name="T28" fmla="*/ 5 w 18"/>
                  <a:gd name="T2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4">
                    <a:moveTo>
                      <a:pt x="5" y="16"/>
                    </a:moveTo>
                    <a:cubicBezTo>
                      <a:pt x="5" y="24"/>
                      <a:pt x="5" y="24"/>
                      <a:pt x="5" y="24"/>
                    </a:cubicBezTo>
                    <a:cubicBezTo>
                      <a:pt x="0" y="24"/>
                      <a:pt x="0" y="24"/>
                      <a:pt x="0" y="24"/>
                    </a:cubicBezTo>
                    <a:cubicBezTo>
                      <a:pt x="0" y="0"/>
                      <a:pt x="0" y="0"/>
                      <a:pt x="0" y="0"/>
                    </a:cubicBezTo>
                    <a:cubicBezTo>
                      <a:pt x="9" y="0"/>
                      <a:pt x="9" y="0"/>
                      <a:pt x="9" y="0"/>
                    </a:cubicBezTo>
                    <a:cubicBezTo>
                      <a:pt x="15" y="0"/>
                      <a:pt x="18" y="2"/>
                      <a:pt x="18" y="8"/>
                    </a:cubicBezTo>
                    <a:cubicBezTo>
                      <a:pt x="18" y="10"/>
                      <a:pt x="17" y="12"/>
                      <a:pt x="15" y="13"/>
                    </a:cubicBezTo>
                    <a:cubicBezTo>
                      <a:pt x="13" y="15"/>
                      <a:pt x="11" y="16"/>
                      <a:pt x="8" y="16"/>
                    </a:cubicBezTo>
                    <a:lnTo>
                      <a:pt x="5" y="16"/>
                    </a:lnTo>
                    <a:close/>
                    <a:moveTo>
                      <a:pt x="5" y="4"/>
                    </a:moveTo>
                    <a:cubicBezTo>
                      <a:pt x="5" y="12"/>
                      <a:pt x="5" y="12"/>
                      <a:pt x="5" y="12"/>
                    </a:cubicBezTo>
                    <a:cubicBezTo>
                      <a:pt x="8" y="12"/>
                      <a:pt x="8" y="12"/>
                      <a:pt x="8" y="12"/>
                    </a:cubicBezTo>
                    <a:cubicBezTo>
                      <a:pt x="10" y="12"/>
                      <a:pt x="12" y="10"/>
                      <a:pt x="12" y="8"/>
                    </a:cubicBezTo>
                    <a:cubicBezTo>
                      <a:pt x="12" y="5"/>
                      <a:pt x="10" y="4"/>
                      <a:pt x="8" y="4"/>
                    </a:cubicBezTo>
                    <a:lnTo>
                      <a:pt x="5" y="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Rectangle 190"/>
              <p:cNvSpPr>
                <a:spLocks noChangeArrowheads="1"/>
              </p:cNvSpPr>
              <p:nvPr/>
            </p:nvSpPr>
            <p:spPr bwMode="auto">
              <a:xfrm>
                <a:off x="3163" y="2667"/>
                <a:ext cx="236" cy="188"/>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6" name="Freeform 191"/>
              <p:cNvSpPr>
                <a:spLocks/>
              </p:cNvSpPr>
              <p:nvPr/>
            </p:nvSpPr>
            <p:spPr bwMode="auto">
              <a:xfrm>
                <a:off x="3257" y="2667"/>
                <a:ext cx="50" cy="83"/>
              </a:xfrm>
              <a:custGeom>
                <a:avLst/>
                <a:gdLst>
                  <a:gd name="T0" fmla="*/ 0 w 30"/>
                  <a:gd name="T1" fmla="*/ 0 h 50"/>
                  <a:gd name="T2" fmla="*/ 0 w 30"/>
                  <a:gd name="T3" fmla="*/ 49 h 50"/>
                  <a:gd name="T4" fmla="*/ 3 w 30"/>
                  <a:gd name="T5" fmla="*/ 50 h 50"/>
                  <a:gd name="T6" fmla="*/ 8 w 30"/>
                  <a:gd name="T7" fmla="*/ 47 h 50"/>
                  <a:gd name="T8" fmla="*/ 13 w 30"/>
                  <a:gd name="T9" fmla="*/ 49 h 50"/>
                  <a:gd name="T10" fmla="*/ 17 w 30"/>
                  <a:gd name="T11" fmla="*/ 46 h 50"/>
                  <a:gd name="T12" fmla="*/ 22 w 30"/>
                  <a:gd name="T13" fmla="*/ 47 h 50"/>
                  <a:gd name="T14" fmla="*/ 26 w 30"/>
                  <a:gd name="T15" fmla="*/ 44 h 50"/>
                  <a:gd name="T16" fmla="*/ 30 w 30"/>
                  <a:gd name="T17" fmla="*/ 46 h 50"/>
                  <a:gd name="T18" fmla="*/ 30 w 30"/>
                  <a:gd name="T19" fmla="*/ 0 h 50"/>
                  <a:gd name="T20" fmla="*/ 0 w 30"/>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 h="50">
                    <a:moveTo>
                      <a:pt x="0" y="0"/>
                    </a:moveTo>
                    <a:cubicBezTo>
                      <a:pt x="0" y="49"/>
                      <a:pt x="0" y="49"/>
                      <a:pt x="0" y="49"/>
                    </a:cubicBezTo>
                    <a:cubicBezTo>
                      <a:pt x="1" y="49"/>
                      <a:pt x="1" y="50"/>
                      <a:pt x="3" y="50"/>
                    </a:cubicBezTo>
                    <a:cubicBezTo>
                      <a:pt x="6" y="50"/>
                      <a:pt x="5" y="47"/>
                      <a:pt x="8" y="47"/>
                    </a:cubicBezTo>
                    <a:cubicBezTo>
                      <a:pt x="10" y="47"/>
                      <a:pt x="10" y="49"/>
                      <a:pt x="13" y="49"/>
                    </a:cubicBezTo>
                    <a:cubicBezTo>
                      <a:pt x="15" y="48"/>
                      <a:pt x="15" y="46"/>
                      <a:pt x="17" y="46"/>
                    </a:cubicBezTo>
                    <a:cubicBezTo>
                      <a:pt x="19" y="45"/>
                      <a:pt x="20" y="48"/>
                      <a:pt x="22" y="47"/>
                    </a:cubicBezTo>
                    <a:cubicBezTo>
                      <a:pt x="24" y="47"/>
                      <a:pt x="24" y="44"/>
                      <a:pt x="26" y="44"/>
                    </a:cubicBezTo>
                    <a:cubicBezTo>
                      <a:pt x="28" y="44"/>
                      <a:pt x="29" y="45"/>
                      <a:pt x="30" y="46"/>
                    </a:cubicBezTo>
                    <a:cubicBezTo>
                      <a:pt x="30" y="0"/>
                      <a:pt x="30" y="0"/>
                      <a:pt x="30" y="0"/>
                    </a:cubicBezTo>
                    <a:lnTo>
                      <a:pt x="0"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Freeform 192"/>
              <p:cNvSpPr>
                <a:spLocks/>
              </p:cNvSpPr>
              <p:nvPr/>
            </p:nvSpPr>
            <p:spPr bwMode="auto">
              <a:xfrm>
                <a:off x="3364" y="2814"/>
                <a:ext cx="26" cy="33"/>
              </a:xfrm>
              <a:custGeom>
                <a:avLst/>
                <a:gdLst>
                  <a:gd name="T0" fmla="*/ 6 w 16"/>
                  <a:gd name="T1" fmla="*/ 7 h 20"/>
                  <a:gd name="T2" fmla="*/ 0 w 16"/>
                  <a:gd name="T3" fmla="*/ 14 h 20"/>
                  <a:gd name="T4" fmla="*/ 0 w 16"/>
                  <a:gd name="T5" fmla="*/ 8 h 20"/>
                  <a:gd name="T6" fmla="*/ 8 w 16"/>
                  <a:gd name="T7" fmla="*/ 0 h 20"/>
                  <a:gd name="T8" fmla="*/ 16 w 16"/>
                  <a:gd name="T9" fmla="*/ 8 h 20"/>
                  <a:gd name="T10" fmla="*/ 16 w 16"/>
                  <a:gd name="T11" fmla="*/ 14 h 20"/>
                  <a:gd name="T12" fmla="*/ 10 w 16"/>
                  <a:gd name="T13" fmla="*/ 7 h 20"/>
                  <a:gd name="T14" fmla="*/ 10 w 16"/>
                  <a:gd name="T15" fmla="*/ 20 h 20"/>
                  <a:gd name="T16" fmla="*/ 6 w 16"/>
                  <a:gd name="T17" fmla="*/ 20 h 20"/>
                  <a:gd name="T18" fmla="*/ 6 w 16"/>
                  <a:gd name="T19" fmla="*/ 7 h 20"/>
                  <a:gd name="T20" fmla="*/ 6 w 16"/>
                  <a:gd name="T21"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0">
                    <a:moveTo>
                      <a:pt x="6" y="7"/>
                    </a:moveTo>
                    <a:cubicBezTo>
                      <a:pt x="0" y="14"/>
                      <a:pt x="0" y="14"/>
                      <a:pt x="0" y="14"/>
                    </a:cubicBezTo>
                    <a:cubicBezTo>
                      <a:pt x="0" y="8"/>
                      <a:pt x="0" y="8"/>
                      <a:pt x="0" y="8"/>
                    </a:cubicBezTo>
                    <a:cubicBezTo>
                      <a:pt x="8" y="0"/>
                      <a:pt x="8" y="0"/>
                      <a:pt x="8" y="0"/>
                    </a:cubicBezTo>
                    <a:cubicBezTo>
                      <a:pt x="16" y="8"/>
                      <a:pt x="16" y="8"/>
                      <a:pt x="16" y="8"/>
                    </a:cubicBezTo>
                    <a:cubicBezTo>
                      <a:pt x="16" y="14"/>
                      <a:pt x="16" y="14"/>
                      <a:pt x="16" y="14"/>
                    </a:cubicBezTo>
                    <a:cubicBezTo>
                      <a:pt x="10" y="7"/>
                      <a:pt x="10" y="7"/>
                      <a:pt x="10" y="7"/>
                    </a:cubicBezTo>
                    <a:cubicBezTo>
                      <a:pt x="10" y="20"/>
                      <a:pt x="10" y="20"/>
                      <a:pt x="10" y="20"/>
                    </a:cubicBezTo>
                    <a:cubicBezTo>
                      <a:pt x="6" y="20"/>
                      <a:pt x="6" y="20"/>
                      <a:pt x="6" y="20"/>
                    </a:cubicBezTo>
                    <a:cubicBezTo>
                      <a:pt x="6" y="7"/>
                      <a:pt x="6" y="7"/>
                      <a:pt x="6" y="7"/>
                    </a:cubicBezTo>
                    <a:cubicBezTo>
                      <a:pt x="6" y="7"/>
                      <a:pt x="6" y="7"/>
                      <a:pt x="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8" name="Freeform 193"/>
              <p:cNvSpPr>
                <a:spLocks/>
              </p:cNvSpPr>
              <p:nvPr/>
            </p:nvSpPr>
            <p:spPr bwMode="auto">
              <a:xfrm>
                <a:off x="3302" y="2817"/>
                <a:ext cx="27" cy="32"/>
              </a:xfrm>
              <a:custGeom>
                <a:avLst/>
                <a:gdLst>
                  <a:gd name="T0" fmla="*/ 16 w 16"/>
                  <a:gd name="T1" fmla="*/ 10 h 19"/>
                  <a:gd name="T2" fmla="*/ 8 w 16"/>
                  <a:gd name="T3" fmla="*/ 19 h 19"/>
                  <a:gd name="T4" fmla="*/ 0 w 16"/>
                  <a:gd name="T5" fmla="*/ 10 h 19"/>
                  <a:gd name="T6" fmla="*/ 0 w 16"/>
                  <a:gd name="T7" fmla="*/ 0 h 19"/>
                  <a:gd name="T8" fmla="*/ 5 w 16"/>
                  <a:gd name="T9" fmla="*/ 0 h 19"/>
                  <a:gd name="T10" fmla="*/ 5 w 16"/>
                  <a:gd name="T11" fmla="*/ 11 h 19"/>
                  <a:gd name="T12" fmla="*/ 8 w 16"/>
                  <a:gd name="T13" fmla="*/ 15 h 19"/>
                  <a:gd name="T14" fmla="*/ 12 w 16"/>
                  <a:gd name="T15" fmla="*/ 11 h 19"/>
                  <a:gd name="T16" fmla="*/ 12 w 16"/>
                  <a:gd name="T17" fmla="*/ 0 h 19"/>
                  <a:gd name="T18" fmla="*/ 16 w 16"/>
                  <a:gd name="T19" fmla="*/ 0 h 19"/>
                  <a:gd name="T20" fmla="*/ 16 w 16"/>
                  <a:gd name="T21" fmla="*/ 10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9">
                    <a:moveTo>
                      <a:pt x="16" y="10"/>
                    </a:moveTo>
                    <a:cubicBezTo>
                      <a:pt x="16" y="16"/>
                      <a:pt x="13" y="19"/>
                      <a:pt x="8" y="19"/>
                    </a:cubicBezTo>
                    <a:cubicBezTo>
                      <a:pt x="3" y="19"/>
                      <a:pt x="0" y="16"/>
                      <a:pt x="0" y="10"/>
                    </a:cubicBezTo>
                    <a:cubicBezTo>
                      <a:pt x="0" y="0"/>
                      <a:pt x="0" y="0"/>
                      <a:pt x="0" y="0"/>
                    </a:cubicBezTo>
                    <a:cubicBezTo>
                      <a:pt x="5" y="0"/>
                      <a:pt x="5" y="0"/>
                      <a:pt x="5" y="0"/>
                    </a:cubicBezTo>
                    <a:cubicBezTo>
                      <a:pt x="5" y="11"/>
                      <a:pt x="5" y="11"/>
                      <a:pt x="5" y="11"/>
                    </a:cubicBezTo>
                    <a:cubicBezTo>
                      <a:pt x="5" y="14"/>
                      <a:pt x="6" y="15"/>
                      <a:pt x="8" y="15"/>
                    </a:cubicBezTo>
                    <a:cubicBezTo>
                      <a:pt x="11" y="15"/>
                      <a:pt x="12" y="14"/>
                      <a:pt x="12" y="11"/>
                    </a:cubicBezTo>
                    <a:cubicBezTo>
                      <a:pt x="12" y="0"/>
                      <a:pt x="12" y="0"/>
                      <a:pt x="12" y="0"/>
                    </a:cubicBezTo>
                    <a:cubicBezTo>
                      <a:pt x="16" y="0"/>
                      <a:pt x="16" y="0"/>
                      <a:pt x="16" y="0"/>
                    </a:cubicBezTo>
                    <a:lnTo>
                      <a:pt x="16" y="1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Freeform 194"/>
              <p:cNvSpPr>
                <a:spLocks noEditPoints="1"/>
              </p:cNvSpPr>
              <p:nvPr/>
            </p:nvSpPr>
            <p:spPr bwMode="auto">
              <a:xfrm>
                <a:off x="3335" y="2817"/>
                <a:ext cx="24" cy="30"/>
              </a:xfrm>
              <a:custGeom>
                <a:avLst/>
                <a:gdLst>
                  <a:gd name="T0" fmla="*/ 4 w 14"/>
                  <a:gd name="T1" fmla="*/ 12 h 18"/>
                  <a:gd name="T2" fmla="*/ 4 w 14"/>
                  <a:gd name="T3" fmla="*/ 18 h 18"/>
                  <a:gd name="T4" fmla="*/ 0 w 14"/>
                  <a:gd name="T5" fmla="*/ 18 h 18"/>
                  <a:gd name="T6" fmla="*/ 0 w 14"/>
                  <a:gd name="T7" fmla="*/ 0 h 18"/>
                  <a:gd name="T8" fmla="*/ 7 w 14"/>
                  <a:gd name="T9" fmla="*/ 0 h 18"/>
                  <a:gd name="T10" fmla="*/ 14 w 14"/>
                  <a:gd name="T11" fmla="*/ 6 h 18"/>
                  <a:gd name="T12" fmla="*/ 12 w 14"/>
                  <a:gd name="T13" fmla="*/ 10 h 18"/>
                  <a:gd name="T14" fmla="*/ 6 w 14"/>
                  <a:gd name="T15" fmla="*/ 12 h 18"/>
                  <a:gd name="T16" fmla="*/ 4 w 14"/>
                  <a:gd name="T17" fmla="*/ 12 h 18"/>
                  <a:gd name="T18" fmla="*/ 4 w 14"/>
                  <a:gd name="T19" fmla="*/ 3 h 18"/>
                  <a:gd name="T20" fmla="*/ 4 w 14"/>
                  <a:gd name="T21" fmla="*/ 9 h 18"/>
                  <a:gd name="T22" fmla="*/ 6 w 14"/>
                  <a:gd name="T23" fmla="*/ 9 h 18"/>
                  <a:gd name="T24" fmla="*/ 10 w 14"/>
                  <a:gd name="T25" fmla="*/ 6 h 18"/>
                  <a:gd name="T26" fmla="*/ 6 w 14"/>
                  <a:gd name="T27" fmla="*/ 3 h 18"/>
                  <a:gd name="T28" fmla="*/ 4 w 14"/>
                  <a:gd name="T29"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8">
                    <a:moveTo>
                      <a:pt x="4" y="12"/>
                    </a:moveTo>
                    <a:cubicBezTo>
                      <a:pt x="4" y="18"/>
                      <a:pt x="4" y="18"/>
                      <a:pt x="4" y="18"/>
                    </a:cubicBezTo>
                    <a:cubicBezTo>
                      <a:pt x="0" y="18"/>
                      <a:pt x="0" y="18"/>
                      <a:pt x="0" y="18"/>
                    </a:cubicBezTo>
                    <a:cubicBezTo>
                      <a:pt x="0" y="0"/>
                      <a:pt x="0" y="0"/>
                      <a:pt x="0" y="0"/>
                    </a:cubicBezTo>
                    <a:cubicBezTo>
                      <a:pt x="7" y="0"/>
                      <a:pt x="7" y="0"/>
                      <a:pt x="7" y="0"/>
                    </a:cubicBezTo>
                    <a:cubicBezTo>
                      <a:pt x="12" y="0"/>
                      <a:pt x="14" y="2"/>
                      <a:pt x="14" y="6"/>
                    </a:cubicBezTo>
                    <a:cubicBezTo>
                      <a:pt x="14" y="7"/>
                      <a:pt x="13" y="9"/>
                      <a:pt x="12" y="10"/>
                    </a:cubicBezTo>
                    <a:cubicBezTo>
                      <a:pt x="11" y="11"/>
                      <a:pt x="9" y="12"/>
                      <a:pt x="6" y="12"/>
                    </a:cubicBezTo>
                    <a:lnTo>
                      <a:pt x="4" y="12"/>
                    </a:lnTo>
                    <a:close/>
                    <a:moveTo>
                      <a:pt x="4" y="3"/>
                    </a:moveTo>
                    <a:cubicBezTo>
                      <a:pt x="4" y="9"/>
                      <a:pt x="4" y="9"/>
                      <a:pt x="4" y="9"/>
                    </a:cubicBezTo>
                    <a:cubicBezTo>
                      <a:pt x="6" y="9"/>
                      <a:pt x="6" y="9"/>
                      <a:pt x="6" y="9"/>
                    </a:cubicBezTo>
                    <a:cubicBezTo>
                      <a:pt x="8" y="9"/>
                      <a:pt x="10" y="8"/>
                      <a:pt x="10" y="6"/>
                    </a:cubicBezTo>
                    <a:cubicBezTo>
                      <a:pt x="10" y="4"/>
                      <a:pt x="8" y="3"/>
                      <a:pt x="6" y="3"/>
                    </a:cubicBezTo>
                    <a:lnTo>
                      <a:pt x="4" y="3"/>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0" name="Freeform 195"/>
              <p:cNvSpPr>
                <a:spLocks/>
              </p:cNvSpPr>
              <p:nvPr/>
            </p:nvSpPr>
            <p:spPr bwMode="auto">
              <a:xfrm>
                <a:off x="2811" y="3526"/>
                <a:ext cx="239" cy="289"/>
              </a:xfrm>
              <a:custGeom>
                <a:avLst/>
                <a:gdLst>
                  <a:gd name="T0" fmla="*/ 239 w 239"/>
                  <a:gd name="T1" fmla="*/ 287 h 289"/>
                  <a:gd name="T2" fmla="*/ 2 w 239"/>
                  <a:gd name="T3" fmla="*/ 289 h 289"/>
                  <a:gd name="T4" fmla="*/ 0 w 239"/>
                  <a:gd name="T5" fmla="*/ 2 h 289"/>
                  <a:gd name="T6" fmla="*/ 237 w 239"/>
                  <a:gd name="T7" fmla="*/ 0 h 289"/>
                  <a:gd name="T8" fmla="*/ 239 w 239"/>
                  <a:gd name="T9" fmla="*/ 287 h 289"/>
                </a:gdLst>
                <a:ahLst/>
                <a:cxnLst>
                  <a:cxn ang="0">
                    <a:pos x="T0" y="T1"/>
                  </a:cxn>
                  <a:cxn ang="0">
                    <a:pos x="T2" y="T3"/>
                  </a:cxn>
                  <a:cxn ang="0">
                    <a:pos x="T4" y="T5"/>
                  </a:cxn>
                  <a:cxn ang="0">
                    <a:pos x="T6" y="T7"/>
                  </a:cxn>
                  <a:cxn ang="0">
                    <a:pos x="T8" y="T9"/>
                  </a:cxn>
                </a:cxnLst>
                <a:rect l="0" t="0" r="r" b="b"/>
                <a:pathLst>
                  <a:path w="239" h="289">
                    <a:moveTo>
                      <a:pt x="239" y="287"/>
                    </a:moveTo>
                    <a:lnTo>
                      <a:pt x="2" y="289"/>
                    </a:lnTo>
                    <a:lnTo>
                      <a:pt x="0" y="2"/>
                    </a:lnTo>
                    <a:lnTo>
                      <a:pt x="237" y="0"/>
                    </a:lnTo>
                    <a:lnTo>
                      <a:pt x="239" y="287"/>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Freeform 196"/>
              <p:cNvSpPr>
                <a:spLocks/>
              </p:cNvSpPr>
              <p:nvPr/>
            </p:nvSpPr>
            <p:spPr bwMode="auto">
              <a:xfrm>
                <a:off x="3063" y="3604"/>
                <a:ext cx="362" cy="209"/>
              </a:xfrm>
              <a:custGeom>
                <a:avLst/>
                <a:gdLst>
                  <a:gd name="T0" fmla="*/ 362 w 362"/>
                  <a:gd name="T1" fmla="*/ 207 h 209"/>
                  <a:gd name="T2" fmla="*/ 2 w 362"/>
                  <a:gd name="T3" fmla="*/ 209 h 209"/>
                  <a:gd name="T4" fmla="*/ 0 w 362"/>
                  <a:gd name="T5" fmla="*/ 2 h 209"/>
                  <a:gd name="T6" fmla="*/ 361 w 362"/>
                  <a:gd name="T7" fmla="*/ 0 h 209"/>
                  <a:gd name="T8" fmla="*/ 362 w 362"/>
                  <a:gd name="T9" fmla="*/ 207 h 209"/>
                </a:gdLst>
                <a:ahLst/>
                <a:cxnLst>
                  <a:cxn ang="0">
                    <a:pos x="T0" y="T1"/>
                  </a:cxn>
                  <a:cxn ang="0">
                    <a:pos x="T2" y="T3"/>
                  </a:cxn>
                  <a:cxn ang="0">
                    <a:pos x="T4" y="T5"/>
                  </a:cxn>
                  <a:cxn ang="0">
                    <a:pos x="T6" y="T7"/>
                  </a:cxn>
                  <a:cxn ang="0">
                    <a:pos x="T8" y="T9"/>
                  </a:cxn>
                </a:cxnLst>
                <a:rect l="0" t="0" r="r" b="b"/>
                <a:pathLst>
                  <a:path w="362" h="209">
                    <a:moveTo>
                      <a:pt x="362" y="207"/>
                    </a:moveTo>
                    <a:lnTo>
                      <a:pt x="2" y="209"/>
                    </a:lnTo>
                    <a:lnTo>
                      <a:pt x="0" y="2"/>
                    </a:lnTo>
                    <a:lnTo>
                      <a:pt x="361" y="0"/>
                    </a:lnTo>
                    <a:lnTo>
                      <a:pt x="362" y="207"/>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2" name="Freeform 197"/>
              <p:cNvSpPr>
                <a:spLocks/>
              </p:cNvSpPr>
              <p:nvPr/>
            </p:nvSpPr>
            <p:spPr bwMode="auto">
              <a:xfrm>
                <a:off x="3063" y="3523"/>
                <a:ext cx="361" cy="70"/>
              </a:xfrm>
              <a:custGeom>
                <a:avLst/>
                <a:gdLst>
                  <a:gd name="T0" fmla="*/ 361 w 361"/>
                  <a:gd name="T1" fmla="*/ 66 h 70"/>
                  <a:gd name="T2" fmla="*/ 0 w 361"/>
                  <a:gd name="T3" fmla="*/ 70 h 70"/>
                  <a:gd name="T4" fmla="*/ 0 w 361"/>
                  <a:gd name="T5" fmla="*/ 3 h 70"/>
                  <a:gd name="T6" fmla="*/ 361 w 361"/>
                  <a:gd name="T7" fmla="*/ 0 h 70"/>
                  <a:gd name="T8" fmla="*/ 361 w 361"/>
                  <a:gd name="T9" fmla="*/ 66 h 70"/>
                </a:gdLst>
                <a:ahLst/>
                <a:cxnLst>
                  <a:cxn ang="0">
                    <a:pos x="T0" y="T1"/>
                  </a:cxn>
                  <a:cxn ang="0">
                    <a:pos x="T2" y="T3"/>
                  </a:cxn>
                  <a:cxn ang="0">
                    <a:pos x="T4" y="T5"/>
                  </a:cxn>
                  <a:cxn ang="0">
                    <a:pos x="T6" y="T7"/>
                  </a:cxn>
                  <a:cxn ang="0">
                    <a:pos x="T8" y="T9"/>
                  </a:cxn>
                </a:cxnLst>
                <a:rect l="0" t="0" r="r" b="b"/>
                <a:pathLst>
                  <a:path w="361" h="70">
                    <a:moveTo>
                      <a:pt x="361" y="66"/>
                    </a:moveTo>
                    <a:lnTo>
                      <a:pt x="0" y="70"/>
                    </a:lnTo>
                    <a:lnTo>
                      <a:pt x="0" y="3"/>
                    </a:lnTo>
                    <a:lnTo>
                      <a:pt x="361" y="0"/>
                    </a:lnTo>
                    <a:lnTo>
                      <a:pt x="361" y="66"/>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3" name="Freeform 198"/>
              <p:cNvSpPr>
                <a:spLocks/>
              </p:cNvSpPr>
              <p:nvPr/>
            </p:nvSpPr>
            <p:spPr bwMode="auto">
              <a:xfrm>
                <a:off x="2828" y="3568"/>
                <a:ext cx="304" cy="245"/>
              </a:xfrm>
              <a:custGeom>
                <a:avLst/>
                <a:gdLst>
                  <a:gd name="T0" fmla="*/ 304 w 304"/>
                  <a:gd name="T1" fmla="*/ 243 h 245"/>
                  <a:gd name="T2" fmla="*/ 2 w 304"/>
                  <a:gd name="T3" fmla="*/ 245 h 245"/>
                  <a:gd name="T4" fmla="*/ 0 w 304"/>
                  <a:gd name="T5" fmla="*/ 1 h 245"/>
                  <a:gd name="T6" fmla="*/ 302 w 304"/>
                  <a:gd name="T7" fmla="*/ 0 h 245"/>
                  <a:gd name="T8" fmla="*/ 304 w 304"/>
                  <a:gd name="T9" fmla="*/ 243 h 245"/>
                </a:gdLst>
                <a:ahLst/>
                <a:cxnLst>
                  <a:cxn ang="0">
                    <a:pos x="T0" y="T1"/>
                  </a:cxn>
                  <a:cxn ang="0">
                    <a:pos x="T2" y="T3"/>
                  </a:cxn>
                  <a:cxn ang="0">
                    <a:pos x="T4" y="T5"/>
                  </a:cxn>
                  <a:cxn ang="0">
                    <a:pos x="T6" y="T7"/>
                  </a:cxn>
                  <a:cxn ang="0">
                    <a:pos x="T8" y="T9"/>
                  </a:cxn>
                </a:cxnLst>
                <a:rect l="0" t="0" r="r" b="b"/>
                <a:pathLst>
                  <a:path w="304" h="245">
                    <a:moveTo>
                      <a:pt x="304" y="243"/>
                    </a:moveTo>
                    <a:lnTo>
                      <a:pt x="2" y="245"/>
                    </a:lnTo>
                    <a:lnTo>
                      <a:pt x="0" y="1"/>
                    </a:lnTo>
                    <a:lnTo>
                      <a:pt x="302" y="0"/>
                    </a:lnTo>
                    <a:lnTo>
                      <a:pt x="304" y="243"/>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Freeform 199"/>
              <p:cNvSpPr>
                <a:spLocks/>
              </p:cNvSpPr>
              <p:nvPr/>
            </p:nvSpPr>
            <p:spPr bwMode="auto">
              <a:xfrm>
                <a:off x="2946" y="3568"/>
                <a:ext cx="65" cy="110"/>
              </a:xfrm>
              <a:custGeom>
                <a:avLst/>
                <a:gdLst>
                  <a:gd name="T0" fmla="*/ 0 w 39"/>
                  <a:gd name="T1" fmla="*/ 1 h 66"/>
                  <a:gd name="T2" fmla="*/ 1 w 39"/>
                  <a:gd name="T3" fmla="*/ 63 h 66"/>
                  <a:gd name="T4" fmla="*/ 5 w 39"/>
                  <a:gd name="T5" fmla="*/ 65 h 66"/>
                  <a:gd name="T6" fmla="*/ 11 w 39"/>
                  <a:gd name="T7" fmla="*/ 61 h 66"/>
                  <a:gd name="T8" fmla="*/ 17 w 39"/>
                  <a:gd name="T9" fmla="*/ 63 h 66"/>
                  <a:gd name="T10" fmla="*/ 23 w 39"/>
                  <a:gd name="T11" fmla="*/ 59 h 66"/>
                  <a:gd name="T12" fmla="*/ 29 w 39"/>
                  <a:gd name="T13" fmla="*/ 62 h 66"/>
                  <a:gd name="T14" fmla="*/ 35 w 39"/>
                  <a:gd name="T15" fmla="*/ 58 h 66"/>
                  <a:gd name="T16" fmla="*/ 39 w 39"/>
                  <a:gd name="T17" fmla="*/ 60 h 66"/>
                  <a:gd name="T18" fmla="*/ 39 w 39"/>
                  <a:gd name="T19" fmla="*/ 0 h 66"/>
                  <a:gd name="T20" fmla="*/ 0 w 39"/>
                  <a:gd name="T21"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6">
                    <a:moveTo>
                      <a:pt x="0" y="1"/>
                    </a:moveTo>
                    <a:cubicBezTo>
                      <a:pt x="1" y="63"/>
                      <a:pt x="1" y="63"/>
                      <a:pt x="1" y="63"/>
                    </a:cubicBezTo>
                    <a:cubicBezTo>
                      <a:pt x="2" y="64"/>
                      <a:pt x="3" y="66"/>
                      <a:pt x="5" y="65"/>
                    </a:cubicBezTo>
                    <a:cubicBezTo>
                      <a:pt x="8" y="65"/>
                      <a:pt x="8" y="62"/>
                      <a:pt x="11" y="61"/>
                    </a:cubicBezTo>
                    <a:cubicBezTo>
                      <a:pt x="14" y="61"/>
                      <a:pt x="14" y="64"/>
                      <a:pt x="17" y="63"/>
                    </a:cubicBezTo>
                    <a:cubicBezTo>
                      <a:pt x="20" y="63"/>
                      <a:pt x="20" y="60"/>
                      <a:pt x="23" y="59"/>
                    </a:cubicBezTo>
                    <a:cubicBezTo>
                      <a:pt x="26" y="59"/>
                      <a:pt x="26" y="62"/>
                      <a:pt x="29" y="62"/>
                    </a:cubicBezTo>
                    <a:cubicBezTo>
                      <a:pt x="32" y="61"/>
                      <a:pt x="32" y="58"/>
                      <a:pt x="35" y="58"/>
                    </a:cubicBezTo>
                    <a:cubicBezTo>
                      <a:pt x="37" y="57"/>
                      <a:pt x="38" y="59"/>
                      <a:pt x="39" y="60"/>
                    </a:cubicBezTo>
                    <a:cubicBezTo>
                      <a:pt x="39" y="0"/>
                      <a:pt x="39" y="0"/>
                      <a:pt x="39" y="0"/>
                    </a:cubicBezTo>
                    <a:lnTo>
                      <a:pt x="0" y="1"/>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5" name="Freeform 200"/>
              <p:cNvSpPr>
                <a:spLocks/>
              </p:cNvSpPr>
              <p:nvPr/>
            </p:nvSpPr>
            <p:spPr bwMode="auto">
              <a:xfrm>
                <a:off x="3087" y="3758"/>
                <a:ext cx="35" cy="43"/>
              </a:xfrm>
              <a:custGeom>
                <a:avLst/>
                <a:gdLst>
                  <a:gd name="T0" fmla="*/ 8 w 21"/>
                  <a:gd name="T1" fmla="*/ 9 h 26"/>
                  <a:gd name="T2" fmla="*/ 0 w 21"/>
                  <a:gd name="T3" fmla="*/ 17 h 26"/>
                  <a:gd name="T4" fmla="*/ 0 w 21"/>
                  <a:gd name="T5" fmla="*/ 10 h 26"/>
                  <a:gd name="T6" fmla="*/ 10 w 21"/>
                  <a:gd name="T7" fmla="*/ 0 h 26"/>
                  <a:gd name="T8" fmla="*/ 21 w 21"/>
                  <a:gd name="T9" fmla="*/ 10 h 26"/>
                  <a:gd name="T10" fmla="*/ 21 w 21"/>
                  <a:gd name="T11" fmla="*/ 17 h 26"/>
                  <a:gd name="T12" fmla="*/ 13 w 21"/>
                  <a:gd name="T13" fmla="*/ 9 h 26"/>
                  <a:gd name="T14" fmla="*/ 13 w 21"/>
                  <a:gd name="T15" fmla="*/ 26 h 26"/>
                  <a:gd name="T16" fmla="*/ 8 w 21"/>
                  <a:gd name="T17" fmla="*/ 26 h 26"/>
                  <a:gd name="T18" fmla="*/ 8 w 21"/>
                  <a:gd name="T19" fmla="*/ 9 h 26"/>
                  <a:gd name="T20" fmla="*/ 8 w 21"/>
                  <a:gd name="T2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6">
                    <a:moveTo>
                      <a:pt x="8" y="9"/>
                    </a:moveTo>
                    <a:cubicBezTo>
                      <a:pt x="0" y="17"/>
                      <a:pt x="0" y="17"/>
                      <a:pt x="0" y="17"/>
                    </a:cubicBezTo>
                    <a:cubicBezTo>
                      <a:pt x="0" y="10"/>
                      <a:pt x="0" y="10"/>
                      <a:pt x="0" y="10"/>
                    </a:cubicBezTo>
                    <a:cubicBezTo>
                      <a:pt x="10" y="0"/>
                      <a:pt x="10" y="0"/>
                      <a:pt x="10" y="0"/>
                    </a:cubicBezTo>
                    <a:cubicBezTo>
                      <a:pt x="21" y="10"/>
                      <a:pt x="21" y="10"/>
                      <a:pt x="21" y="10"/>
                    </a:cubicBezTo>
                    <a:cubicBezTo>
                      <a:pt x="21" y="17"/>
                      <a:pt x="21" y="17"/>
                      <a:pt x="21" y="17"/>
                    </a:cubicBezTo>
                    <a:cubicBezTo>
                      <a:pt x="13" y="9"/>
                      <a:pt x="13" y="9"/>
                      <a:pt x="13" y="9"/>
                    </a:cubicBezTo>
                    <a:cubicBezTo>
                      <a:pt x="13" y="26"/>
                      <a:pt x="13" y="26"/>
                      <a:pt x="13" y="26"/>
                    </a:cubicBezTo>
                    <a:cubicBezTo>
                      <a:pt x="8" y="26"/>
                      <a:pt x="8" y="26"/>
                      <a:pt x="8" y="26"/>
                    </a:cubicBezTo>
                    <a:cubicBezTo>
                      <a:pt x="8" y="9"/>
                      <a:pt x="8" y="9"/>
                      <a:pt x="8" y="9"/>
                    </a:cubicBezTo>
                    <a:cubicBezTo>
                      <a:pt x="8" y="9"/>
                      <a:pt x="8" y="9"/>
                      <a:pt x="8" y="9"/>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Freeform 201"/>
              <p:cNvSpPr>
                <a:spLocks/>
              </p:cNvSpPr>
              <p:nvPr/>
            </p:nvSpPr>
            <p:spPr bwMode="auto">
              <a:xfrm>
                <a:off x="3008" y="3761"/>
                <a:ext cx="34" cy="42"/>
              </a:xfrm>
              <a:custGeom>
                <a:avLst/>
                <a:gdLst>
                  <a:gd name="T0" fmla="*/ 20 w 20"/>
                  <a:gd name="T1" fmla="*/ 14 h 25"/>
                  <a:gd name="T2" fmla="*/ 10 w 20"/>
                  <a:gd name="T3" fmla="*/ 25 h 25"/>
                  <a:gd name="T4" fmla="*/ 0 w 20"/>
                  <a:gd name="T5" fmla="*/ 14 h 25"/>
                  <a:gd name="T6" fmla="*/ 0 w 20"/>
                  <a:gd name="T7" fmla="*/ 0 h 25"/>
                  <a:gd name="T8" fmla="*/ 5 w 20"/>
                  <a:gd name="T9" fmla="*/ 0 h 25"/>
                  <a:gd name="T10" fmla="*/ 5 w 20"/>
                  <a:gd name="T11" fmla="*/ 14 h 25"/>
                  <a:gd name="T12" fmla="*/ 10 w 20"/>
                  <a:gd name="T13" fmla="*/ 20 h 25"/>
                  <a:gd name="T14" fmla="*/ 14 w 20"/>
                  <a:gd name="T15" fmla="*/ 14 h 25"/>
                  <a:gd name="T16" fmla="*/ 14 w 20"/>
                  <a:gd name="T17" fmla="*/ 0 h 25"/>
                  <a:gd name="T18" fmla="*/ 20 w 20"/>
                  <a:gd name="T19" fmla="*/ 0 h 25"/>
                  <a:gd name="T20" fmla="*/ 20 w 20"/>
                  <a:gd name="T2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5">
                    <a:moveTo>
                      <a:pt x="20" y="14"/>
                    </a:moveTo>
                    <a:cubicBezTo>
                      <a:pt x="20" y="21"/>
                      <a:pt x="17" y="24"/>
                      <a:pt x="10" y="25"/>
                    </a:cubicBezTo>
                    <a:cubicBezTo>
                      <a:pt x="3" y="25"/>
                      <a:pt x="0" y="21"/>
                      <a:pt x="0" y="14"/>
                    </a:cubicBezTo>
                    <a:cubicBezTo>
                      <a:pt x="0" y="0"/>
                      <a:pt x="0" y="0"/>
                      <a:pt x="0" y="0"/>
                    </a:cubicBezTo>
                    <a:cubicBezTo>
                      <a:pt x="5" y="0"/>
                      <a:pt x="5" y="0"/>
                      <a:pt x="5" y="0"/>
                    </a:cubicBezTo>
                    <a:cubicBezTo>
                      <a:pt x="5" y="14"/>
                      <a:pt x="5" y="14"/>
                      <a:pt x="5" y="14"/>
                    </a:cubicBezTo>
                    <a:cubicBezTo>
                      <a:pt x="5" y="18"/>
                      <a:pt x="7" y="20"/>
                      <a:pt x="10" y="20"/>
                    </a:cubicBezTo>
                    <a:cubicBezTo>
                      <a:pt x="13" y="20"/>
                      <a:pt x="14" y="18"/>
                      <a:pt x="14" y="14"/>
                    </a:cubicBezTo>
                    <a:cubicBezTo>
                      <a:pt x="14" y="0"/>
                      <a:pt x="14" y="0"/>
                      <a:pt x="14" y="0"/>
                    </a:cubicBezTo>
                    <a:cubicBezTo>
                      <a:pt x="20" y="0"/>
                      <a:pt x="20" y="0"/>
                      <a:pt x="20" y="0"/>
                    </a:cubicBezTo>
                    <a:lnTo>
                      <a:pt x="20" y="14"/>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7" name="Freeform 202"/>
              <p:cNvSpPr>
                <a:spLocks noEditPoints="1"/>
              </p:cNvSpPr>
              <p:nvPr/>
            </p:nvSpPr>
            <p:spPr bwMode="auto">
              <a:xfrm>
                <a:off x="3050" y="3761"/>
                <a:ext cx="30" cy="40"/>
              </a:xfrm>
              <a:custGeom>
                <a:avLst/>
                <a:gdLst>
                  <a:gd name="T0" fmla="*/ 6 w 18"/>
                  <a:gd name="T1" fmla="*/ 16 h 24"/>
                  <a:gd name="T2" fmla="*/ 6 w 18"/>
                  <a:gd name="T3" fmla="*/ 24 h 24"/>
                  <a:gd name="T4" fmla="*/ 0 w 18"/>
                  <a:gd name="T5" fmla="*/ 24 h 24"/>
                  <a:gd name="T6" fmla="*/ 0 w 18"/>
                  <a:gd name="T7" fmla="*/ 0 h 24"/>
                  <a:gd name="T8" fmla="*/ 9 w 18"/>
                  <a:gd name="T9" fmla="*/ 0 h 24"/>
                  <a:gd name="T10" fmla="*/ 18 w 18"/>
                  <a:gd name="T11" fmla="*/ 7 h 24"/>
                  <a:gd name="T12" fmla="*/ 15 w 18"/>
                  <a:gd name="T13" fmla="*/ 13 h 24"/>
                  <a:gd name="T14" fmla="*/ 8 w 18"/>
                  <a:gd name="T15" fmla="*/ 16 h 24"/>
                  <a:gd name="T16" fmla="*/ 6 w 18"/>
                  <a:gd name="T17" fmla="*/ 16 h 24"/>
                  <a:gd name="T18" fmla="*/ 6 w 18"/>
                  <a:gd name="T19" fmla="*/ 4 h 24"/>
                  <a:gd name="T20" fmla="*/ 6 w 18"/>
                  <a:gd name="T21" fmla="*/ 11 h 24"/>
                  <a:gd name="T22" fmla="*/ 8 w 18"/>
                  <a:gd name="T23" fmla="*/ 11 h 24"/>
                  <a:gd name="T24" fmla="*/ 12 w 18"/>
                  <a:gd name="T25" fmla="*/ 8 h 24"/>
                  <a:gd name="T26" fmla="*/ 8 w 18"/>
                  <a:gd name="T27" fmla="*/ 4 h 24"/>
                  <a:gd name="T28" fmla="*/ 6 w 18"/>
                  <a:gd name="T2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4">
                    <a:moveTo>
                      <a:pt x="6" y="16"/>
                    </a:moveTo>
                    <a:cubicBezTo>
                      <a:pt x="6" y="24"/>
                      <a:pt x="6" y="24"/>
                      <a:pt x="6" y="24"/>
                    </a:cubicBezTo>
                    <a:cubicBezTo>
                      <a:pt x="0" y="24"/>
                      <a:pt x="0" y="24"/>
                      <a:pt x="0" y="24"/>
                    </a:cubicBezTo>
                    <a:cubicBezTo>
                      <a:pt x="0" y="0"/>
                      <a:pt x="0" y="0"/>
                      <a:pt x="0" y="0"/>
                    </a:cubicBezTo>
                    <a:cubicBezTo>
                      <a:pt x="9" y="0"/>
                      <a:pt x="9" y="0"/>
                      <a:pt x="9" y="0"/>
                    </a:cubicBezTo>
                    <a:cubicBezTo>
                      <a:pt x="15" y="0"/>
                      <a:pt x="18" y="2"/>
                      <a:pt x="18" y="7"/>
                    </a:cubicBezTo>
                    <a:cubicBezTo>
                      <a:pt x="18" y="10"/>
                      <a:pt x="17" y="12"/>
                      <a:pt x="15" y="13"/>
                    </a:cubicBezTo>
                    <a:cubicBezTo>
                      <a:pt x="14" y="15"/>
                      <a:pt x="11" y="16"/>
                      <a:pt x="8" y="16"/>
                    </a:cubicBezTo>
                    <a:lnTo>
                      <a:pt x="6" y="16"/>
                    </a:lnTo>
                    <a:close/>
                    <a:moveTo>
                      <a:pt x="6" y="4"/>
                    </a:moveTo>
                    <a:cubicBezTo>
                      <a:pt x="6" y="11"/>
                      <a:pt x="6" y="11"/>
                      <a:pt x="6" y="11"/>
                    </a:cubicBezTo>
                    <a:cubicBezTo>
                      <a:pt x="8" y="11"/>
                      <a:pt x="8" y="11"/>
                      <a:pt x="8" y="11"/>
                    </a:cubicBezTo>
                    <a:cubicBezTo>
                      <a:pt x="11" y="11"/>
                      <a:pt x="12" y="10"/>
                      <a:pt x="12" y="8"/>
                    </a:cubicBezTo>
                    <a:cubicBezTo>
                      <a:pt x="12" y="5"/>
                      <a:pt x="11" y="4"/>
                      <a:pt x="8" y="4"/>
                    </a:cubicBezTo>
                    <a:lnTo>
                      <a:pt x="6" y="4"/>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8" name="Freeform 203"/>
              <p:cNvSpPr>
                <a:spLocks/>
              </p:cNvSpPr>
              <p:nvPr/>
            </p:nvSpPr>
            <p:spPr bwMode="auto">
              <a:xfrm>
                <a:off x="3163" y="3619"/>
                <a:ext cx="237" cy="192"/>
              </a:xfrm>
              <a:custGeom>
                <a:avLst/>
                <a:gdLst>
                  <a:gd name="T0" fmla="*/ 237 w 237"/>
                  <a:gd name="T1" fmla="*/ 191 h 192"/>
                  <a:gd name="T2" fmla="*/ 2 w 237"/>
                  <a:gd name="T3" fmla="*/ 192 h 192"/>
                  <a:gd name="T4" fmla="*/ 0 w 237"/>
                  <a:gd name="T5" fmla="*/ 2 h 192"/>
                  <a:gd name="T6" fmla="*/ 236 w 237"/>
                  <a:gd name="T7" fmla="*/ 0 h 192"/>
                  <a:gd name="T8" fmla="*/ 237 w 237"/>
                  <a:gd name="T9" fmla="*/ 191 h 192"/>
                </a:gdLst>
                <a:ahLst/>
                <a:cxnLst>
                  <a:cxn ang="0">
                    <a:pos x="T0" y="T1"/>
                  </a:cxn>
                  <a:cxn ang="0">
                    <a:pos x="T2" y="T3"/>
                  </a:cxn>
                  <a:cxn ang="0">
                    <a:pos x="T4" y="T5"/>
                  </a:cxn>
                  <a:cxn ang="0">
                    <a:pos x="T6" y="T7"/>
                  </a:cxn>
                  <a:cxn ang="0">
                    <a:pos x="T8" y="T9"/>
                  </a:cxn>
                </a:cxnLst>
                <a:rect l="0" t="0" r="r" b="b"/>
                <a:pathLst>
                  <a:path w="237" h="192">
                    <a:moveTo>
                      <a:pt x="237" y="191"/>
                    </a:moveTo>
                    <a:lnTo>
                      <a:pt x="2" y="192"/>
                    </a:lnTo>
                    <a:lnTo>
                      <a:pt x="0" y="2"/>
                    </a:lnTo>
                    <a:lnTo>
                      <a:pt x="236" y="0"/>
                    </a:lnTo>
                    <a:lnTo>
                      <a:pt x="237" y="191"/>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9" name="Freeform 204"/>
              <p:cNvSpPr>
                <a:spLocks/>
              </p:cNvSpPr>
              <p:nvPr/>
            </p:nvSpPr>
            <p:spPr bwMode="auto">
              <a:xfrm>
                <a:off x="3255" y="3621"/>
                <a:ext cx="52" cy="84"/>
              </a:xfrm>
              <a:custGeom>
                <a:avLst/>
                <a:gdLst>
                  <a:gd name="T0" fmla="*/ 0 w 31"/>
                  <a:gd name="T1" fmla="*/ 0 h 50"/>
                  <a:gd name="T2" fmla="*/ 1 w 31"/>
                  <a:gd name="T3" fmla="*/ 49 h 50"/>
                  <a:gd name="T4" fmla="*/ 4 w 31"/>
                  <a:gd name="T5" fmla="*/ 50 h 50"/>
                  <a:gd name="T6" fmla="*/ 8 w 31"/>
                  <a:gd name="T7" fmla="*/ 47 h 50"/>
                  <a:gd name="T8" fmla="*/ 14 w 31"/>
                  <a:gd name="T9" fmla="*/ 49 h 50"/>
                  <a:gd name="T10" fmla="*/ 18 w 31"/>
                  <a:gd name="T11" fmla="*/ 46 h 50"/>
                  <a:gd name="T12" fmla="*/ 23 w 31"/>
                  <a:gd name="T13" fmla="*/ 47 h 50"/>
                  <a:gd name="T14" fmla="*/ 27 w 31"/>
                  <a:gd name="T15" fmla="*/ 44 h 50"/>
                  <a:gd name="T16" fmla="*/ 31 w 31"/>
                  <a:gd name="T17" fmla="*/ 46 h 50"/>
                  <a:gd name="T18" fmla="*/ 31 w 31"/>
                  <a:gd name="T19" fmla="*/ 0 h 50"/>
                  <a:gd name="T20" fmla="*/ 0 w 31"/>
                  <a:gd name="T21"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50">
                    <a:moveTo>
                      <a:pt x="0" y="0"/>
                    </a:moveTo>
                    <a:cubicBezTo>
                      <a:pt x="1" y="49"/>
                      <a:pt x="1" y="49"/>
                      <a:pt x="1" y="49"/>
                    </a:cubicBezTo>
                    <a:cubicBezTo>
                      <a:pt x="2" y="49"/>
                      <a:pt x="2" y="50"/>
                      <a:pt x="4" y="50"/>
                    </a:cubicBezTo>
                    <a:cubicBezTo>
                      <a:pt x="7" y="50"/>
                      <a:pt x="6" y="47"/>
                      <a:pt x="8" y="47"/>
                    </a:cubicBezTo>
                    <a:cubicBezTo>
                      <a:pt x="11" y="47"/>
                      <a:pt x="11" y="49"/>
                      <a:pt x="14" y="49"/>
                    </a:cubicBezTo>
                    <a:cubicBezTo>
                      <a:pt x="16" y="48"/>
                      <a:pt x="15" y="46"/>
                      <a:pt x="18" y="46"/>
                    </a:cubicBezTo>
                    <a:cubicBezTo>
                      <a:pt x="20" y="45"/>
                      <a:pt x="21" y="48"/>
                      <a:pt x="23" y="47"/>
                    </a:cubicBezTo>
                    <a:cubicBezTo>
                      <a:pt x="25" y="47"/>
                      <a:pt x="25" y="45"/>
                      <a:pt x="27" y="44"/>
                    </a:cubicBezTo>
                    <a:cubicBezTo>
                      <a:pt x="29" y="44"/>
                      <a:pt x="30" y="45"/>
                      <a:pt x="31" y="46"/>
                    </a:cubicBezTo>
                    <a:cubicBezTo>
                      <a:pt x="31" y="0"/>
                      <a:pt x="31" y="0"/>
                      <a:pt x="31" y="0"/>
                    </a:cubicBezTo>
                    <a:lnTo>
                      <a:pt x="0"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0" name="Freeform 205"/>
              <p:cNvSpPr>
                <a:spLocks/>
              </p:cNvSpPr>
              <p:nvPr/>
            </p:nvSpPr>
            <p:spPr bwMode="auto">
              <a:xfrm>
                <a:off x="3365" y="3768"/>
                <a:ext cx="25" cy="33"/>
              </a:xfrm>
              <a:custGeom>
                <a:avLst/>
                <a:gdLst>
                  <a:gd name="T0" fmla="*/ 6 w 15"/>
                  <a:gd name="T1" fmla="*/ 7 h 20"/>
                  <a:gd name="T2" fmla="*/ 0 w 15"/>
                  <a:gd name="T3" fmla="*/ 14 h 20"/>
                  <a:gd name="T4" fmla="*/ 0 w 15"/>
                  <a:gd name="T5" fmla="*/ 8 h 20"/>
                  <a:gd name="T6" fmla="*/ 7 w 15"/>
                  <a:gd name="T7" fmla="*/ 0 h 20"/>
                  <a:gd name="T8" fmla="*/ 15 w 15"/>
                  <a:gd name="T9" fmla="*/ 8 h 20"/>
                  <a:gd name="T10" fmla="*/ 15 w 15"/>
                  <a:gd name="T11" fmla="*/ 13 h 20"/>
                  <a:gd name="T12" fmla="*/ 9 w 15"/>
                  <a:gd name="T13" fmla="*/ 7 h 20"/>
                  <a:gd name="T14" fmla="*/ 9 w 15"/>
                  <a:gd name="T15" fmla="*/ 20 h 20"/>
                  <a:gd name="T16" fmla="*/ 6 w 15"/>
                  <a:gd name="T17" fmla="*/ 20 h 20"/>
                  <a:gd name="T18" fmla="*/ 6 w 15"/>
                  <a:gd name="T19" fmla="*/ 7 h 20"/>
                  <a:gd name="T20" fmla="*/ 6 w 15"/>
                  <a:gd name="T21"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0">
                    <a:moveTo>
                      <a:pt x="6" y="7"/>
                    </a:moveTo>
                    <a:cubicBezTo>
                      <a:pt x="0" y="14"/>
                      <a:pt x="0" y="14"/>
                      <a:pt x="0" y="14"/>
                    </a:cubicBezTo>
                    <a:cubicBezTo>
                      <a:pt x="0" y="8"/>
                      <a:pt x="0" y="8"/>
                      <a:pt x="0" y="8"/>
                    </a:cubicBezTo>
                    <a:cubicBezTo>
                      <a:pt x="7" y="0"/>
                      <a:pt x="7" y="0"/>
                      <a:pt x="7" y="0"/>
                    </a:cubicBezTo>
                    <a:cubicBezTo>
                      <a:pt x="15" y="8"/>
                      <a:pt x="15" y="8"/>
                      <a:pt x="15" y="8"/>
                    </a:cubicBezTo>
                    <a:cubicBezTo>
                      <a:pt x="15" y="13"/>
                      <a:pt x="15" y="13"/>
                      <a:pt x="15" y="13"/>
                    </a:cubicBezTo>
                    <a:cubicBezTo>
                      <a:pt x="9" y="7"/>
                      <a:pt x="9" y="7"/>
                      <a:pt x="9" y="7"/>
                    </a:cubicBezTo>
                    <a:cubicBezTo>
                      <a:pt x="9" y="20"/>
                      <a:pt x="9" y="20"/>
                      <a:pt x="9" y="20"/>
                    </a:cubicBezTo>
                    <a:cubicBezTo>
                      <a:pt x="6" y="20"/>
                      <a:pt x="6" y="20"/>
                      <a:pt x="6" y="20"/>
                    </a:cubicBezTo>
                    <a:cubicBezTo>
                      <a:pt x="6" y="7"/>
                      <a:pt x="6" y="7"/>
                      <a:pt x="6" y="7"/>
                    </a:cubicBezTo>
                    <a:cubicBezTo>
                      <a:pt x="6" y="7"/>
                      <a:pt x="6" y="7"/>
                      <a:pt x="6" y="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1" name="Freeform 206"/>
              <p:cNvSpPr>
                <a:spLocks/>
              </p:cNvSpPr>
              <p:nvPr/>
            </p:nvSpPr>
            <p:spPr bwMode="auto">
              <a:xfrm>
                <a:off x="3304" y="3770"/>
                <a:ext cx="25" cy="33"/>
              </a:xfrm>
              <a:custGeom>
                <a:avLst/>
                <a:gdLst>
                  <a:gd name="T0" fmla="*/ 15 w 15"/>
                  <a:gd name="T1" fmla="*/ 11 h 20"/>
                  <a:gd name="T2" fmla="*/ 7 w 15"/>
                  <a:gd name="T3" fmla="*/ 20 h 20"/>
                  <a:gd name="T4" fmla="*/ 0 w 15"/>
                  <a:gd name="T5" fmla="*/ 12 h 20"/>
                  <a:gd name="T6" fmla="*/ 0 w 15"/>
                  <a:gd name="T7" fmla="*/ 1 h 20"/>
                  <a:gd name="T8" fmla="*/ 4 w 15"/>
                  <a:gd name="T9" fmla="*/ 1 h 20"/>
                  <a:gd name="T10" fmla="*/ 4 w 15"/>
                  <a:gd name="T11" fmla="*/ 12 h 20"/>
                  <a:gd name="T12" fmla="*/ 8 w 15"/>
                  <a:gd name="T13" fmla="*/ 16 h 20"/>
                  <a:gd name="T14" fmla="*/ 11 w 15"/>
                  <a:gd name="T15" fmla="*/ 12 h 20"/>
                  <a:gd name="T16" fmla="*/ 11 w 15"/>
                  <a:gd name="T17" fmla="*/ 0 h 20"/>
                  <a:gd name="T18" fmla="*/ 15 w 15"/>
                  <a:gd name="T19" fmla="*/ 0 h 20"/>
                  <a:gd name="T20" fmla="*/ 15 w 15"/>
                  <a:gd name="T2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0">
                    <a:moveTo>
                      <a:pt x="15" y="11"/>
                    </a:moveTo>
                    <a:cubicBezTo>
                      <a:pt x="15" y="17"/>
                      <a:pt x="13" y="20"/>
                      <a:pt x="7" y="20"/>
                    </a:cubicBezTo>
                    <a:cubicBezTo>
                      <a:pt x="2" y="20"/>
                      <a:pt x="0" y="17"/>
                      <a:pt x="0" y="12"/>
                    </a:cubicBezTo>
                    <a:cubicBezTo>
                      <a:pt x="0" y="1"/>
                      <a:pt x="0" y="1"/>
                      <a:pt x="0" y="1"/>
                    </a:cubicBezTo>
                    <a:cubicBezTo>
                      <a:pt x="4" y="1"/>
                      <a:pt x="4" y="1"/>
                      <a:pt x="4" y="1"/>
                    </a:cubicBezTo>
                    <a:cubicBezTo>
                      <a:pt x="4" y="12"/>
                      <a:pt x="4" y="12"/>
                      <a:pt x="4" y="12"/>
                    </a:cubicBezTo>
                    <a:cubicBezTo>
                      <a:pt x="4" y="15"/>
                      <a:pt x="5" y="16"/>
                      <a:pt x="8" y="16"/>
                    </a:cubicBezTo>
                    <a:cubicBezTo>
                      <a:pt x="10" y="16"/>
                      <a:pt x="11" y="15"/>
                      <a:pt x="11" y="12"/>
                    </a:cubicBezTo>
                    <a:cubicBezTo>
                      <a:pt x="11" y="0"/>
                      <a:pt x="11" y="0"/>
                      <a:pt x="11" y="0"/>
                    </a:cubicBezTo>
                    <a:cubicBezTo>
                      <a:pt x="15" y="0"/>
                      <a:pt x="15" y="0"/>
                      <a:pt x="15" y="0"/>
                    </a:cubicBezTo>
                    <a:lnTo>
                      <a:pt x="15" y="11"/>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2" name="Freeform 207"/>
              <p:cNvSpPr>
                <a:spLocks noEditPoints="1"/>
              </p:cNvSpPr>
              <p:nvPr/>
            </p:nvSpPr>
            <p:spPr bwMode="auto">
              <a:xfrm>
                <a:off x="3335" y="3770"/>
                <a:ext cx="24" cy="31"/>
              </a:xfrm>
              <a:custGeom>
                <a:avLst/>
                <a:gdLst>
                  <a:gd name="T0" fmla="*/ 5 w 14"/>
                  <a:gd name="T1" fmla="*/ 13 h 19"/>
                  <a:gd name="T2" fmla="*/ 5 w 14"/>
                  <a:gd name="T3" fmla="*/ 19 h 19"/>
                  <a:gd name="T4" fmla="*/ 0 w 14"/>
                  <a:gd name="T5" fmla="*/ 19 h 19"/>
                  <a:gd name="T6" fmla="*/ 0 w 14"/>
                  <a:gd name="T7" fmla="*/ 0 h 19"/>
                  <a:gd name="T8" fmla="*/ 7 w 14"/>
                  <a:gd name="T9" fmla="*/ 0 h 19"/>
                  <a:gd name="T10" fmla="*/ 14 w 14"/>
                  <a:gd name="T11" fmla="*/ 6 h 19"/>
                  <a:gd name="T12" fmla="*/ 12 w 14"/>
                  <a:gd name="T13" fmla="*/ 11 h 19"/>
                  <a:gd name="T14" fmla="*/ 7 w 14"/>
                  <a:gd name="T15" fmla="*/ 13 h 19"/>
                  <a:gd name="T16" fmla="*/ 5 w 14"/>
                  <a:gd name="T17" fmla="*/ 13 h 19"/>
                  <a:gd name="T18" fmla="*/ 5 w 14"/>
                  <a:gd name="T19" fmla="*/ 4 h 19"/>
                  <a:gd name="T20" fmla="*/ 5 w 14"/>
                  <a:gd name="T21" fmla="*/ 10 h 19"/>
                  <a:gd name="T22" fmla="*/ 6 w 14"/>
                  <a:gd name="T23" fmla="*/ 10 h 19"/>
                  <a:gd name="T24" fmla="*/ 10 w 14"/>
                  <a:gd name="T25" fmla="*/ 7 h 19"/>
                  <a:gd name="T26" fmla="*/ 6 w 14"/>
                  <a:gd name="T27" fmla="*/ 4 h 19"/>
                  <a:gd name="T28" fmla="*/ 5 w 14"/>
                  <a:gd name="T29"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9">
                    <a:moveTo>
                      <a:pt x="5" y="13"/>
                    </a:moveTo>
                    <a:cubicBezTo>
                      <a:pt x="5" y="19"/>
                      <a:pt x="5" y="19"/>
                      <a:pt x="5" y="19"/>
                    </a:cubicBezTo>
                    <a:cubicBezTo>
                      <a:pt x="0" y="19"/>
                      <a:pt x="0" y="19"/>
                      <a:pt x="0" y="19"/>
                    </a:cubicBezTo>
                    <a:cubicBezTo>
                      <a:pt x="0" y="0"/>
                      <a:pt x="0" y="0"/>
                      <a:pt x="0" y="0"/>
                    </a:cubicBezTo>
                    <a:cubicBezTo>
                      <a:pt x="7" y="0"/>
                      <a:pt x="7" y="0"/>
                      <a:pt x="7" y="0"/>
                    </a:cubicBezTo>
                    <a:cubicBezTo>
                      <a:pt x="12" y="0"/>
                      <a:pt x="14" y="2"/>
                      <a:pt x="14" y="6"/>
                    </a:cubicBezTo>
                    <a:cubicBezTo>
                      <a:pt x="14" y="8"/>
                      <a:pt x="14" y="10"/>
                      <a:pt x="12" y="11"/>
                    </a:cubicBezTo>
                    <a:cubicBezTo>
                      <a:pt x="11" y="12"/>
                      <a:pt x="9" y="13"/>
                      <a:pt x="7" y="13"/>
                    </a:cubicBezTo>
                    <a:lnTo>
                      <a:pt x="5" y="13"/>
                    </a:lnTo>
                    <a:close/>
                    <a:moveTo>
                      <a:pt x="5" y="4"/>
                    </a:moveTo>
                    <a:cubicBezTo>
                      <a:pt x="5" y="10"/>
                      <a:pt x="5" y="10"/>
                      <a:pt x="5" y="10"/>
                    </a:cubicBezTo>
                    <a:cubicBezTo>
                      <a:pt x="6" y="10"/>
                      <a:pt x="6" y="10"/>
                      <a:pt x="6" y="10"/>
                    </a:cubicBezTo>
                    <a:cubicBezTo>
                      <a:pt x="9" y="10"/>
                      <a:pt x="10" y="9"/>
                      <a:pt x="10" y="7"/>
                    </a:cubicBezTo>
                    <a:cubicBezTo>
                      <a:pt x="10" y="5"/>
                      <a:pt x="9" y="4"/>
                      <a:pt x="6" y="4"/>
                    </a:cubicBezTo>
                    <a:lnTo>
                      <a:pt x="5" y="4"/>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3" name="Freeform 208"/>
              <p:cNvSpPr>
                <a:spLocks/>
              </p:cNvSpPr>
              <p:nvPr/>
            </p:nvSpPr>
            <p:spPr bwMode="auto">
              <a:xfrm>
                <a:off x="2731" y="2448"/>
                <a:ext cx="646" cy="25"/>
              </a:xfrm>
              <a:custGeom>
                <a:avLst/>
                <a:gdLst>
                  <a:gd name="T0" fmla="*/ 646 w 646"/>
                  <a:gd name="T1" fmla="*/ 19 h 25"/>
                  <a:gd name="T2" fmla="*/ 0 w 646"/>
                  <a:gd name="T3" fmla="*/ 25 h 25"/>
                  <a:gd name="T4" fmla="*/ 0 w 646"/>
                  <a:gd name="T5" fmla="*/ 5 h 25"/>
                  <a:gd name="T6" fmla="*/ 644 w 646"/>
                  <a:gd name="T7" fmla="*/ 0 h 25"/>
                  <a:gd name="T8" fmla="*/ 646 w 646"/>
                  <a:gd name="T9" fmla="*/ 19 h 25"/>
                </a:gdLst>
                <a:ahLst/>
                <a:cxnLst>
                  <a:cxn ang="0">
                    <a:pos x="T0" y="T1"/>
                  </a:cxn>
                  <a:cxn ang="0">
                    <a:pos x="T2" y="T3"/>
                  </a:cxn>
                  <a:cxn ang="0">
                    <a:pos x="T4" y="T5"/>
                  </a:cxn>
                  <a:cxn ang="0">
                    <a:pos x="T6" y="T7"/>
                  </a:cxn>
                  <a:cxn ang="0">
                    <a:pos x="T8" y="T9"/>
                  </a:cxn>
                </a:cxnLst>
                <a:rect l="0" t="0" r="r" b="b"/>
                <a:pathLst>
                  <a:path w="646" h="25">
                    <a:moveTo>
                      <a:pt x="646" y="19"/>
                    </a:moveTo>
                    <a:lnTo>
                      <a:pt x="0" y="25"/>
                    </a:lnTo>
                    <a:lnTo>
                      <a:pt x="0" y="5"/>
                    </a:lnTo>
                    <a:lnTo>
                      <a:pt x="644" y="0"/>
                    </a:lnTo>
                    <a:lnTo>
                      <a:pt x="646" y="19"/>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4" name="Freeform 209"/>
              <p:cNvSpPr>
                <a:spLocks/>
              </p:cNvSpPr>
              <p:nvPr/>
            </p:nvSpPr>
            <p:spPr bwMode="auto">
              <a:xfrm>
                <a:off x="2731" y="2527"/>
                <a:ext cx="646" cy="25"/>
              </a:xfrm>
              <a:custGeom>
                <a:avLst/>
                <a:gdLst>
                  <a:gd name="T0" fmla="*/ 646 w 646"/>
                  <a:gd name="T1" fmla="*/ 20 h 25"/>
                  <a:gd name="T2" fmla="*/ 2 w 646"/>
                  <a:gd name="T3" fmla="*/ 25 h 25"/>
                  <a:gd name="T4" fmla="*/ 0 w 646"/>
                  <a:gd name="T5" fmla="*/ 5 h 25"/>
                  <a:gd name="T6" fmla="*/ 646 w 646"/>
                  <a:gd name="T7" fmla="*/ 0 h 25"/>
                  <a:gd name="T8" fmla="*/ 646 w 646"/>
                  <a:gd name="T9" fmla="*/ 20 h 25"/>
                </a:gdLst>
                <a:ahLst/>
                <a:cxnLst>
                  <a:cxn ang="0">
                    <a:pos x="T0" y="T1"/>
                  </a:cxn>
                  <a:cxn ang="0">
                    <a:pos x="T2" y="T3"/>
                  </a:cxn>
                  <a:cxn ang="0">
                    <a:pos x="T4" y="T5"/>
                  </a:cxn>
                  <a:cxn ang="0">
                    <a:pos x="T6" y="T7"/>
                  </a:cxn>
                  <a:cxn ang="0">
                    <a:pos x="T8" y="T9"/>
                  </a:cxn>
                </a:cxnLst>
                <a:rect l="0" t="0" r="r" b="b"/>
                <a:pathLst>
                  <a:path w="646" h="25">
                    <a:moveTo>
                      <a:pt x="646" y="20"/>
                    </a:moveTo>
                    <a:lnTo>
                      <a:pt x="2" y="25"/>
                    </a:lnTo>
                    <a:lnTo>
                      <a:pt x="0" y="5"/>
                    </a:lnTo>
                    <a:lnTo>
                      <a:pt x="646" y="0"/>
                    </a:lnTo>
                    <a:lnTo>
                      <a:pt x="646" y="2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Freeform 210"/>
              <p:cNvSpPr>
                <a:spLocks/>
              </p:cNvSpPr>
              <p:nvPr/>
            </p:nvSpPr>
            <p:spPr bwMode="auto">
              <a:xfrm>
                <a:off x="2731" y="2472"/>
                <a:ext cx="60" cy="60"/>
              </a:xfrm>
              <a:custGeom>
                <a:avLst/>
                <a:gdLst>
                  <a:gd name="T0" fmla="*/ 60 w 60"/>
                  <a:gd name="T1" fmla="*/ 60 h 60"/>
                  <a:gd name="T2" fmla="*/ 0 w 60"/>
                  <a:gd name="T3" fmla="*/ 60 h 60"/>
                  <a:gd name="T4" fmla="*/ 0 w 60"/>
                  <a:gd name="T5" fmla="*/ 1 h 60"/>
                  <a:gd name="T6" fmla="*/ 60 w 60"/>
                  <a:gd name="T7" fmla="*/ 0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lnTo>
                      <a:pt x="0" y="60"/>
                    </a:lnTo>
                    <a:lnTo>
                      <a:pt x="0" y="1"/>
                    </a:lnTo>
                    <a:lnTo>
                      <a:pt x="60" y="0"/>
                    </a:lnTo>
                    <a:lnTo>
                      <a:pt x="60" y="6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6" name="Freeform 211"/>
              <p:cNvSpPr>
                <a:spLocks/>
              </p:cNvSpPr>
              <p:nvPr/>
            </p:nvSpPr>
            <p:spPr bwMode="auto">
              <a:xfrm>
                <a:off x="3025" y="2470"/>
                <a:ext cx="60" cy="60"/>
              </a:xfrm>
              <a:custGeom>
                <a:avLst/>
                <a:gdLst>
                  <a:gd name="T0" fmla="*/ 60 w 60"/>
                  <a:gd name="T1" fmla="*/ 58 h 60"/>
                  <a:gd name="T2" fmla="*/ 0 w 60"/>
                  <a:gd name="T3" fmla="*/ 60 h 60"/>
                  <a:gd name="T4" fmla="*/ 0 w 60"/>
                  <a:gd name="T5" fmla="*/ 0 h 60"/>
                  <a:gd name="T6" fmla="*/ 58 w 60"/>
                  <a:gd name="T7" fmla="*/ 0 h 60"/>
                  <a:gd name="T8" fmla="*/ 60 w 60"/>
                  <a:gd name="T9" fmla="*/ 58 h 60"/>
                </a:gdLst>
                <a:ahLst/>
                <a:cxnLst>
                  <a:cxn ang="0">
                    <a:pos x="T0" y="T1"/>
                  </a:cxn>
                  <a:cxn ang="0">
                    <a:pos x="T2" y="T3"/>
                  </a:cxn>
                  <a:cxn ang="0">
                    <a:pos x="T4" y="T5"/>
                  </a:cxn>
                  <a:cxn ang="0">
                    <a:pos x="T6" y="T7"/>
                  </a:cxn>
                  <a:cxn ang="0">
                    <a:pos x="T8" y="T9"/>
                  </a:cxn>
                </a:cxnLst>
                <a:rect l="0" t="0" r="r" b="b"/>
                <a:pathLst>
                  <a:path w="60" h="60">
                    <a:moveTo>
                      <a:pt x="60" y="58"/>
                    </a:moveTo>
                    <a:lnTo>
                      <a:pt x="0" y="60"/>
                    </a:lnTo>
                    <a:lnTo>
                      <a:pt x="0" y="0"/>
                    </a:lnTo>
                    <a:lnTo>
                      <a:pt x="58" y="0"/>
                    </a:lnTo>
                    <a:lnTo>
                      <a:pt x="60" y="58"/>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212"/>
              <p:cNvSpPr>
                <a:spLocks/>
              </p:cNvSpPr>
              <p:nvPr/>
            </p:nvSpPr>
            <p:spPr bwMode="auto">
              <a:xfrm>
                <a:off x="3317" y="2467"/>
                <a:ext cx="60" cy="60"/>
              </a:xfrm>
              <a:custGeom>
                <a:avLst/>
                <a:gdLst>
                  <a:gd name="T0" fmla="*/ 60 w 60"/>
                  <a:gd name="T1" fmla="*/ 60 h 60"/>
                  <a:gd name="T2" fmla="*/ 0 w 60"/>
                  <a:gd name="T3" fmla="*/ 60 h 60"/>
                  <a:gd name="T4" fmla="*/ 0 w 60"/>
                  <a:gd name="T5" fmla="*/ 1 h 60"/>
                  <a:gd name="T6" fmla="*/ 60 w 60"/>
                  <a:gd name="T7" fmla="*/ 0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lnTo>
                      <a:pt x="0" y="60"/>
                    </a:lnTo>
                    <a:lnTo>
                      <a:pt x="0" y="1"/>
                    </a:lnTo>
                    <a:lnTo>
                      <a:pt x="60" y="0"/>
                    </a:lnTo>
                    <a:lnTo>
                      <a:pt x="60" y="6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8" name="Freeform 213"/>
              <p:cNvSpPr>
                <a:spLocks/>
              </p:cNvSpPr>
              <p:nvPr/>
            </p:nvSpPr>
            <p:spPr bwMode="auto">
              <a:xfrm>
                <a:off x="2763" y="2206"/>
                <a:ext cx="304" cy="247"/>
              </a:xfrm>
              <a:custGeom>
                <a:avLst/>
                <a:gdLst>
                  <a:gd name="T0" fmla="*/ 304 w 304"/>
                  <a:gd name="T1" fmla="*/ 244 h 247"/>
                  <a:gd name="T2" fmla="*/ 1 w 304"/>
                  <a:gd name="T3" fmla="*/ 247 h 247"/>
                  <a:gd name="T4" fmla="*/ 0 w 304"/>
                  <a:gd name="T5" fmla="*/ 4 h 247"/>
                  <a:gd name="T6" fmla="*/ 302 w 304"/>
                  <a:gd name="T7" fmla="*/ 0 h 247"/>
                  <a:gd name="T8" fmla="*/ 304 w 304"/>
                  <a:gd name="T9" fmla="*/ 244 h 247"/>
                </a:gdLst>
                <a:ahLst/>
                <a:cxnLst>
                  <a:cxn ang="0">
                    <a:pos x="T0" y="T1"/>
                  </a:cxn>
                  <a:cxn ang="0">
                    <a:pos x="T2" y="T3"/>
                  </a:cxn>
                  <a:cxn ang="0">
                    <a:pos x="T4" y="T5"/>
                  </a:cxn>
                  <a:cxn ang="0">
                    <a:pos x="T6" y="T7"/>
                  </a:cxn>
                  <a:cxn ang="0">
                    <a:pos x="T8" y="T9"/>
                  </a:cxn>
                </a:cxnLst>
                <a:rect l="0" t="0" r="r" b="b"/>
                <a:pathLst>
                  <a:path w="304" h="247">
                    <a:moveTo>
                      <a:pt x="304" y="244"/>
                    </a:moveTo>
                    <a:lnTo>
                      <a:pt x="1" y="247"/>
                    </a:lnTo>
                    <a:lnTo>
                      <a:pt x="0" y="4"/>
                    </a:lnTo>
                    <a:lnTo>
                      <a:pt x="302" y="0"/>
                    </a:lnTo>
                    <a:lnTo>
                      <a:pt x="304" y="244"/>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9" name="Freeform 214"/>
              <p:cNvSpPr>
                <a:spLocks/>
              </p:cNvSpPr>
              <p:nvPr/>
            </p:nvSpPr>
            <p:spPr bwMode="auto">
              <a:xfrm>
                <a:off x="2881" y="2208"/>
                <a:ext cx="65" cy="108"/>
              </a:xfrm>
              <a:custGeom>
                <a:avLst/>
                <a:gdLst>
                  <a:gd name="T0" fmla="*/ 0 w 39"/>
                  <a:gd name="T1" fmla="*/ 0 h 65"/>
                  <a:gd name="T2" fmla="*/ 1 w 39"/>
                  <a:gd name="T3" fmla="*/ 63 h 65"/>
                  <a:gd name="T4" fmla="*/ 5 w 39"/>
                  <a:gd name="T5" fmla="*/ 65 h 65"/>
                  <a:gd name="T6" fmla="*/ 11 w 39"/>
                  <a:gd name="T7" fmla="*/ 61 h 65"/>
                  <a:gd name="T8" fmla="*/ 17 w 39"/>
                  <a:gd name="T9" fmla="*/ 63 h 65"/>
                  <a:gd name="T10" fmla="*/ 23 w 39"/>
                  <a:gd name="T11" fmla="*/ 59 h 65"/>
                  <a:gd name="T12" fmla="*/ 29 w 39"/>
                  <a:gd name="T13" fmla="*/ 61 h 65"/>
                  <a:gd name="T14" fmla="*/ 35 w 39"/>
                  <a:gd name="T15" fmla="*/ 57 h 65"/>
                  <a:gd name="T16" fmla="*/ 39 w 39"/>
                  <a:gd name="T17" fmla="*/ 59 h 65"/>
                  <a:gd name="T18" fmla="*/ 39 w 39"/>
                  <a:gd name="T19" fmla="*/ 0 h 65"/>
                  <a:gd name="T20" fmla="*/ 0 w 39"/>
                  <a:gd name="T21" fmla="*/ 0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5">
                    <a:moveTo>
                      <a:pt x="0" y="0"/>
                    </a:moveTo>
                    <a:cubicBezTo>
                      <a:pt x="1" y="63"/>
                      <a:pt x="1" y="63"/>
                      <a:pt x="1" y="63"/>
                    </a:cubicBezTo>
                    <a:cubicBezTo>
                      <a:pt x="2" y="63"/>
                      <a:pt x="3" y="65"/>
                      <a:pt x="5" y="65"/>
                    </a:cubicBezTo>
                    <a:cubicBezTo>
                      <a:pt x="8" y="64"/>
                      <a:pt x="8" y="61"/>
                      <a:pt x="11" y="61"/>
                    </a:cubicBezTo>
                    <a:cubicBezTo>
                      <a:pt x="14" y="60"/>
                      <a:pt x="14" y="63"/>
                      <a:pt x="17" y="63"/>
                    </a:cubicBezTo>
                    <a:cubicBezTo>
                      <a:pt x="20" y="62"/>
                      <a:pt x="20" y="59"/>
                      <a:pt x="23" y="59"/>
                    </a:cubicBezTo>
                    <a:cubicBezTo>
                      <a:pt x="26" y="58"/>
                      <a:pt x="26" y="61"/>
                      <a:pt x="29" y="61"/>
                    </a:cubicBezTo>
                    <a:cubicBezTo>
                      <a:pt x="32" y="60"/>
                      <a:pt x="32" y="57"/>
                      <a:pt x="35" y="57"/>
                    </a:cubicBezTo>
                    <a:cubicBezTo>
                      <a:pt x="37" y="56"/>
                      <a:pt x="38" y="58"/>
                      <a:pt x="39" y="59"/>
                    </a:cubicBezTo>
                    <a:cubicBezTo>
                      <a:pt x="39" y="0"/>
                      <a:pt x="39" y="0"/>
                      <a:pt x="39" y="0"/>
                    </a:cubicBezTo>
                    <a:lnTo>
                      <a:pt x="0"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0" name="Freeform 215"/>
              <p:cNvSpPr>
                <a:spLocks/>
              </p:cNvSpPr>
              <p:nvPr/>
            </p:nvSpPr>
            <p:spPr bwMode="auto">
              <a:xfrm>
                <a:off x="3022" y="2397"/>
                <a:ext cx="35" cy="43"/>
              </a:xfrm>
              <a:custGeom>
                <a:avLst/>
                <a:gdLst>
                  <a:gd name="T0" fmla="*/ 8 w 21"/>
                  <a:gd name="T1" fmla="*/ 9 h 26"/>
                  <a:gd name="T2" fmla="*/ 0 w 21"/>
                  <a:gd name="T3" fmla="*/ 17 h 26"/>
                  <a:gd name="T4" fmla="*/ 0 w 21"/>
                  <a:gd name="T5" fmla="*/ 11 h 26"/>
                  <a:gd name="T6" fmla="*/ 10 w 21"/>
                  <a:gd name="T7" fmla="*/ 0 h 26"/>
                  <a:gd name="T8" fmla="*/ 20 w 21"/>
                  <a:gd name="T9" fmla="*/ 10 h 26"/>
                  <a:gd name="T10" fmla="*/ 21 w 21"/>
                  <a:gd name="T11" fmla="*/ 17 h 26"/>
                  <a:gd name="T12" fmla="*/ 13 w 21"/>
                  <a:gd name="T13" fmla="*/ 9 h 26"/>
                  <a:gd name="T14" fmla="*/ 13 w 21"/>
                  <a:gd name="T15" fmla="*/ 26 h 26"/>
                  <a:gd name="T16" fmla="*/ 8 w 21"/>
                  <a:gd name="T17" fmla="*/ 26 h 26"/>
                  <a:gd name="T18" fmla="*/ 8 w 21"/>
                  <a:gd name="T19" fmla="*/ 9 h 26"/>
                  <a:gd name="T20" fmla="*/ 8 w 21"/>
                  <a:gd name="T2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6">
                    <a:moveTo>
                      <a:pt x="8" y="9"/>
                    </a:moveTo>
                    <a:cubicBezTo>
                      <a:pt x="0" y="17"/>
                      <a:pt x="0" y="17"/>
                      <a:pt x="0" y="17"/>
                    </a:cubicBezTo>
                    <a:cubicBezTo>
                      <a:pt x="0" y="11"/>
                      <a:pt x="0" y="11"/>
                      <a:pt x="0" y="11"/>
                    </a:cubicBezTo>
                    <a:cubicBezTo>
                      <a:pt x="10" y="0"/>
                      <a:pt x="10" y="0"/>
                      <a:pt x="10" y="0"/>
                    </a:cubicBezTo>
                    <a:cubicBezTo>
                      <a:pt x="20" y="10"/>
                      <a:pt x="20" y="10"/>
                      <a:pt x="20" y="10"/>
                    </a:cubicBezTo>
                    <a:cubicBezTo>
                      <a:pt x="21" y="17"/>
                      <a:pt x="21" y="17"/>
                      <a:pt x="21" y="17"/>
                    </a:cubicBezTo>
                    <a:cubicBezTo>
                      <a:pt x="13" y="9"/>
                      <a:pt x="13" y="9"/>
                      <a:pt x="13" y="9"/>
                    </a:cubicBezTo>
                    <a:cubicBezTo>
                      <a:pt x="13" y="26"/>
                      <a:pt x="13" y="26"/>
                      <a:pt x="13" y="26"/>
                    </a:cubicBezTo>
                    <a:cubicBezTo>
                      <a:pt x="8" y="26"/>
                      <a:pt x="8" y="26"/>
                      <a:pt x="8" y="26"/>
                    </a:cubicBezTo>
                    <a:cubicBezTo>
                      <a:pt x="8" y="9"/>
                      <a:pt x="8" y="9"/>
                      <a:pt x="8" y="9"/>
                    </a:cubicBezTo>
                    <a:cubicBezTo>
                      <a:pt x="8" y="9"/>
                      <a:pt x="8" y="9"/>
                      <a:pt x="8" y="9"/>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Freeform 216"/>
              <p:cNvSpPr>
                <a:spLocks/>
              </p:cNvSpPr>
              <p:nvPr/>
            </p:nvSpPr>
            <p:spPr bwMode="auto">
              <a:xfrm>
                <a:off x="2943" y="2400"/>
                <a:ext cx="33" cy="42"/>
              </a:xfrm>
              <a:custGeom>
                <a:avLst/>
                <a:gdLst>
                  <a:gd name="T0" fmla="*/ 20 w 20"/>
                  <a:gd name="T1" fmla="*/ 14 h 25"/>
                  <a:gd name="T2" fmla="*/ 10 w 20"/>
                  <a:gd name="T3" fmla="*/ 25 h 25"/>
                  <a:gd name="T4" fmla="*/ 0 w 20"/>
                  <a:gd name="T5" fmla="*/ 14 h 25"/>
                  <a:gd name="T6" fmla="*/ 0 w 20"/>
                  <a:gd name="T7" fmla="*/ 0 h 25"/>
                  <a:gd name="T8" fmla="*/ 5 w 20"/>
                  <a:gd name="T9" fmla="*/ 0 h 25"/>
                  <a:gd name="T10" fmla="*/ 5 w 20"/>
                  <a:gd name="T11" fmla="*/ 14 h 25"/>
                  <a:gd name="T12" fmla="*/ 10 w 20"/>
                  <a:gd name="T13" fmla="*/ 20 h 25"/>
                  <a:gd name="T14" fmla="*/ 14 w 20"/>
                  <a:gd name="T15" fmla="*/ 14 h 25"/>
                  <a:gd name="T16" fmla="*/ 14 w 20"/>
                  <a:gd name="T17" fmla="*/ 0 h 25"/>
                  <a:gd name="T18" fmla="*/ 20 w 20"/>
                  <a:gd name="T19" fmla="*/ 0 h 25"/>
                  <a:gd name="T20" fmla="*/ 20 w 20"/>
                  <a:gd name="T2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5">
                    <a:moveTo>
                      <a:pt x="20" y="14"/>
                    </a:moveTo>
                    <a:cubicBezTo>
                      <a:pt x="20" y="21"/>
                      <a:pt x="17" y="25"/>
                      <a:pt x="10" y="25"/>
                    </a:cubicBezTo>
                    <a:cubicBezTo>
                      <a:pt x="3" y="25"/>
                      <a:pt x="0" y="21"/>
                      <a:pt x="0" y="14"/>
                    </a:cubicBezTo>
                    <a:cubicBezTo>
                      <a:pt x="0" y="0"/>
                      <a:pt x="0" y="0"/>
                      <a:pt x="0" y="0"/>
                    </a:cubicBezTo>
                    <a:cubicBezTo>
                      <a:pt x="5" y="0"/>
                      <a:pt x="5" y="0"/>
                      <a:pt x="5" y="0"/>
                    </a:cubicBezTo>
                    <a:cubicBezTo>
                      <a:pt x="5" y="14"/>
                      <a:pt x="5" y="14"/>
                      <a:pt x="5" y="14"/>
                    </a:cubicBezTo>
                    <a:cubicBezTo>
                      <a:pt x="5" y="18"/>
                      <a:pt x="7" y="20"/>
                      <a:pt x="10" y="20"/>
                    </a:cubicBezTo>
                    <a:cubicBezTo>
                      <a:pt x="13" y="20"/>
                      <a:pt x="14" y="18"/>
                      <a:pt x="14" y="14"/>
                    </a:cubicBezTo>
                    <a:cubicBezTo>
                      <a:pt x="14" y="0"/>
                      <a:pt x="14" y="0"/>
                      <a:pt x="14" y="0"/>
                    </a:cubicBezTo>
                    <a:cubicBezTo>
                      <a:pt x="20" y="0"/>
                      <a:pt x="20" y="0"/>
                      <a:pt x="20" y="0"/>
                    </a:cubicBezTo>
                    <a:lnTo>
                      <a:pt x="20" y="1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2" name="Freeform 217"/>
              <p:cNvSpPr>
                <a:spLocks noEditPoints="1"/>
              </p:cNvSpPr>
              <p:nvPr/>
            </p:nvSpPr>
            <p:spPr bwMode="auto">
              <a:xfrm>
                <a:off x="2985" y="2400"/>
                <a:ext cx="30" cy="40"/>
              </a:xfrm>
              <a:custGeom>
                <a:avLst/>
                <a:gdLst>
                  <a:gd name="T0" fmla="*/ 6 w 18"/>
                  <a:gd name="T1" fmla="*/ 16 h 24"/>
                  <a:gd name="T2" fmla="*/ 6 w 18"/>
                  <a:gd name="T3" fmla="*/ 24 h 24"/>
                  <a:gd name="T4" fmla="*/ 0 w 18"/>
                  <a:gd name="T5" fmla="*/ 24 h 24"/>
                  <a:gd name="T6" fmla="*/ 0 w 18"/>
                  <a:gd name="T7" fmla="*/ 0 h 24"/>
                  <a:gd name="T8" fmla="*/ 9 w 18"/>
                  <a:gd name="T9" fmla="*/ 0 h 24"/>
                  <a:gd name="T10" fmla="*/ 18 w 18"/>
                  <a:gd name="T11" fmla="*/ 7 h 24"/>
                  <a:gd name="T12" fmla="*/ 15 w 18"/>
                  <a:gd name="T13" fmla="*/ 13 h 24"/>
                  <a:gd name="T14" fmla="*/ 8 w 18"/>
                  <a:gd name="T15" fmla="*/ 16 h 24"/>
                  <a:gd name="T16" fmla="*/ 6 w 18"/>
                  <a:gd name="T17" fmla="*/ 16 h 24"/>
                  <a:gd name="T18" fmla="*/ 6 w 18"/>
                  <a:gd name="T19" fmla="*/ 4 h 24"/>
                  <a:gd name="T20" fmla="*/ 6 w 18"/>
                  <a:gd name="T21" fmla="*/ 12 h 24"/>
                  <a:gd name="T22" fmla="*/ 8 w 18"/>
                  <a:gd name="T23" fmla="*/ 12 h 24"/>
                  <a:gd name="T24" fmla="*/ 12 w 18"/>
                  <a:gd name="T25" fmla="*/ 8 h 24"/>
                  <a:gd name="T26" fmla="*/ 8 w 18"/>
                  <a:gd name="T27" fmla="*/ 4 h 24"/>
                  <a:gd name="T28" fmla="*/ 6 w 18"/>
                  <a:gd name="T2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4">
                    <a:moveTo>
                      <a:pt x="6" y="16"/>
                    </a:moveTo>
                    <a:cubicBezTo>
                      <a:pt x="6" y="24"/>
                      <a:pt x="6" y="24"/>
                      <a:pt x="6" y="24"/>
                    </a:cubicBezTo>
                    <a:cubicBezTo>
                      <a:pt x="0" y="24"/>
                      <a:pt x="0" y="24"/>
                      <a:pt x="0" y="24"/>
                    </a:cubicBezTo>
                    <a:cubicBezTo>
                      <a:pt x="0" y="0"/>
                      <a:pt x="0" y="0"/>
                      <a:pt x="0" y="0"/>
                    </a:cubicBezTo>
                    <a:cubicBezTo>
                      <a:pt x="9" y="0"/>
                      <a:pt x="9" y="0"/>
                      <a:pt x="9" y="0"/>
                    </a:cubicBezTo>
                    <a:cubicBezTo>
                      <a:pt x="15" y="0"/>
                      <a:pt x="18" y="2"/>
                      <a:pt x="18" y="7"/>
                    </a:cubicBezTo>
                    <a:cubicBezTo>
                      <a:pt x="18" y="10"/>
                      <a:pt x="17" y="12"/>
                      <a:pt x="15" y="13"/>
                    </a:cubicBezTo>
                    <a:cubicBezTo>
                      <a:pt x="14" y="15"/>
                      <a:pt x="11" y="16"/>
                      <a:pt x="8" y="16"/>
                    </a:cubicBezTo>
                    <a:lnTo>
                      <a:pt x="6" y="16"/>
                    </a:lnTo>
                    <a:close/>
                    <a:moveTo>
                      <a:pt x="6" y="4"/>
                    </a:moveTo>
                    <a:cubicBezTo>
                      <a:pt x="6" y="12"/>
                      <a:pt x="6" y="12"/>
                      <a:pt x="6" y="12"/>
                    </a:cubicBezTo>
                    <a:cubicBezTo>
                      <a:pt x="8" y="12"/>
                      <a:pt x="8" y="12"/>
                      <a:pt x="8" y="12"/>
                    </a:cubicBezTo>
                    <a:cubicBezTo>
                      <a:pt x="11" y="12"/>
                      <a:pt x="12" y="10"/>
                      <a:pt x="12" y="8"/>
                    </a:cubicBezTo>
                    <a:cubicBezTo>
                      <a:pt x="12" y="5"/>
                      <a:pt x="11" y="4"/>
                      <a:pt x="8" y="4"/>
                    </a:cubicBezTo>
                    <a:lnTo>
                      <a:pt x="6" y="4"/>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3" name="Freeform 218"/>
              <p:cNvSpPr>
                <a:spLocks/>
              </p:cNvSpPr>
              <p:nvPr/>
            </p:nvSpPr>
            <p:spPr bwMode="auto">
              <a:xfrm>
                <a:off x="2746" y="2053"/>
                <a:ext cx="341" cy="145"/>
              </a:xfrm>
              <a:custGeom>
                <a:avLst/>
                <a:gdLst>
                  <a:gd name="T0" fmla="*/ 341 w 341"/>
                  <a:gd name="T1" fmla="*/ 142 h 145"/>
                  <a:gd name="T2" fmla="*/ 2 w 341"/>
                  <a:gd name="T3" fmla="*/ 145 h 145"/>
                  <a:gd name="T4" fmla="*/ 0 w 341"/>
                  <a:gd name="T5" fmla="*/ 3 h 145"/>
                  <a:gd name="T6" fmla="*/ 339 w 341"/>
                  <a:gd name="T7" fmla="*/ 0 h 145"/>
                  <a:gd name="T8" fmla="*/ 341 w 341"/>
                  <a:gd name="T9" fmla="*/ 142 h 145"/>
                </a:gdLst>
                <a:ahLst/>
                <a:cxnLst>
                  <a:cxn ang="0">
                    <a:pos x="T0" y="T1"/>
                  </a:cxn>
                  <a:cxn ang="0">
                    <a:pos x="T2" y="T3"/>
                  </a:cxn>
                  <a:cxn ang="0">
                    <a:pos x="T4" y="T5"/>
                  </a:cxn>
                  <a:cxn ang="0">
                    <a:pos x="T6" y="T7"/>
                  </a:cxn>
                  <a:cxn ang="0">
                    <a:pos x="T8" y="T9"/>
                  </a:cxn>
                </a:cxnLst>
                <a:rect l="0" t="0" r="r" b="b"/>
                <a:pathLst>
                  <a:path w="341" h="145">
                    <a:moveTo>
                      <a:pt x="341" y="142"/>
                    </a:moveTo>
                    <a:lnTo>
                      <a:pt x="2" y="145"/>
                    </a:lnTo>
                    <a:lnTo>
                      <a:pt x="0" y="3"/>
                    </a:lnTo>
                    <a:lnTo>
                      <a:pt x="339" y="0"/>
                    </a:lnTo>
                    <a:lnTo>
                      <a:pt x="341" y="142"/>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4" name="Freeform 219"/>
              <p:cNvSpPr>
                <a:spLocks/>
              </p:cNvSpPr>
              <p:nvPr/>
            </p:nvSpPr>
            <p:spPr bwMode="auto">
              <a:xfrm>
                <a:off x="2898" y="2055"/>
                <a:ext cx="38" cy="63"/>
              </a:xfrm>
              <a:custGeom>
                <a:avLst/>
                <a:gdLst>
                  <a:gd name="T0" fmla="*/ 0 w 23"/>
                  <a:gd name="T1" fmla="*/ 0 h 38"/>
                  <a:gd name="T2" fmla="*/ 0 w 23"/>
                  <a:gd name="T3" fmla="*/ 37 h 38"/>
                  <a:gd name="T4" fmla="*/ 3 w 23"/>
                  <a:gd name="T5" fmla="*/ 38 h 38"/>
                  <a:gd name="T6" fmla="*/ 6 w 23"/>
                  <a:gd name="T7" fmla="*/ 36 h 38"/>
                  <a:gd name="T8" fmla="*/ 10 w 23"/>
                  <a:gd name="T9" fmla="*/ 37 h 38"/>
                  <a:gd name="T10" fmla="*/ 13 w 23"/>
                  <a:gd name="T11" fmla="*/ 34 h 38"/>
                  <a:gd name="T12" fmla="*/ 17 w 23"/>
                  <a:gd name="T13" fmla="*/ 36 h 38"/>
                  <a:gd name="T14" fmla="*/ 20 w 23"/>
                  <a:gd name="T15" fmla="*/ 33 h 38"/>
                  <a:gd name="T16" fmla="*/ 23 w 23"/>
                  <a:gd name="T17" fmla="*/ 34 h 38"/>
                  <a:gd name="T18" fmla="*/ 22 w 23"/>
                  <a:gd name="T19" fmla="*/ 0 h 38"/>
                  <a:gd name="T20" fmla="*/ 0 w 2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8">
                    <a:moveTo>
                      <a:pt x="0" y="0"/>
                    </a:moveTo>
                    <a:cubicBezTo>
                      <a:pt x="0" y="37"/>
                      <a:pt x="0" y="37"/>
                      <a:pt x="0" y="37"/>
                    </a:cubicBezTo>
                    <a:cubicBezTo>
                      <a:pt x="1" y="37"/>
                      <a:pt x="1" y="38"/>
                      <a:pt x="3" y="38"/>
                    </a:cubicBezTo>
                    <a:cubicBezTo>
                      <a:pt x="4" y="38"/>
                      <a:pt x="4" y="36"/>
                      <a:pt x="6" y="36"/>
                    </a:cubicBezTo>
                    <a:cubicBezTo>
                      <a:pt x="8" y="35"/>
                      <a:pt x="8" y="37"/>
                      <a:pt x="10" y="37"/>
                    </a:cubicBezTo>
                    <a:cubicBezTo>
                      <a:pt x="11" y="36"/>
                      <a:pt x="11" y="35"/>
                      <a:pt x="13" y="34"/>
                    </a:cubicBezTo>
                    <a:cubicBezTo>
                      <a:pt x="15" y="34"/>
                      <a:pt x="15" y="36"/>
                      <a:pt x="17" y="36"/>
                    </a:cubicBezTo>
                    <a:cubicBezTo>
                      <a:pt x="18" y="35"/>
                      <a:pt x="18" y="34"/>
                      <a:pt x="20" y="33"/>
                    </a:cubicBezTo>
                    <a:cubicBezTo>
                      <a:pt x="21" y="33"/>
                      <a:pt x="22" y="34"/>
                      <a:pt x="23" y="34"/>
                    </a:cubicBezTo>
                    <a:cubicBezTo>
                      <a:pt x="22" y="0"/>
                      <a:pt x="22" y="0"/>
                      <a:pt x="22" y="0"/>
                    </a:cubicBezTo>
                    <a:lnTo>
                      <a:pt x="0"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5" name="Freeform 220"/>
              <p:cNvSpPr>
                <a:spLocks/>
              </p:cNvSpPr>
              <p:nvPr/>
            </p:nvSpPr>
            <p:spPr bwMode="auto">
              <a:xfrm>
                <a:off x="3060" y="2165"/>
                <a:ext cx="20" cy="25"/>
              </a:xfrm>
              <a:custGeom>
                <a:avLst/>
                <a:gdLst>
                  <a:gd name="T0" fmla="*/ 5 w 12"/>
                  <a:gd name="T1" fmla="*/ 5 h 15"/>
                  <a:gd name="T2" fmla="*/ 0 w 12"/>
                  <a:gd name="T3" fmla="*/ 10 h 15"/>
                  <a:gd name="T4" fmla="*/ 0 w 12"/>
                  <a:gd name="T5" fmla="*/ 6 h 15"/>
                  <a:gd name="T6" fmla="*/ 6 w 12"/>
                  <a:gd name="T7" fmla="*/ 0 h 15"/>
                  <a:gd name="T8" fmla="*/ 12 w 12"/>
                  <a:gd name="T9" fmla="*/ 6 h 15"/>
                  <a:gd name="T10" fmla="*/ 12 w 12"/>
                  <a:gd name="T11" fmla="*/ 10 h 15"/>
                  <a:gd name="T12" fmla="*/ 8 w 12"/>
                  <a:gd name="T13" fmla="*/ 5 h 15"/>
                  <a:gd name="T14" fmla="*/ 8 w 12"/>
                  <a:gd name="T15" fmla="*/ 15 h 15"/>
                  <a:gd name="T16" fmla="*/ 5 w 12"/>
                  <a:gd name="T17" fmla="*/ 15 h 15"/>
                  <a:gd name="T18" fmla="*/ 5 w 12"/>
                  <a:gd name="T19" fmla="*/ 5 h 15"/>
                  <a:gd name="T20" fmla="*/ 5 w 12"/>
                  <a:gd name="T2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5">
                    <a:moveTo>
                      <a:pt x="5" y="5"/>
                    </a:moveTo>
                    <a:cubicBezTo>
                      <a:pt x="0" y="10"/>
                      <a:pt x="0" y="10"/>
                      <a:pt x="0" y="10"/>
                    </a:cubicBezTo>
                    <a:cubicBezTo>
                      <a:pt x="0" y="6"/>
                      <a:pt x="0" y="6"/>
                      <a:pt x="0" y="6"/>
                    </a:cubicBezTo>
                    <a:cubicBezTo>
                      <a:pt x="6" y="0"/>
                      <a:pt x="6" y="0"/>
                      <a:pt x="6" y="0"/>
                    </a:cubicBezTo>
                    <a:cubicBezTo>
                      <a:pt x="12" y="6"/>
                      <a:pt x="12" y="6"/>
                      <a:pt x="12" y="6"/>
                    </a:cubicBezTo>
                    <a:cubicBezTo>
                      <a:pt x="12" y="10"/>
                      <a:pt x="12" y="10"/>
                      <a:pt x="12" y="10"/>
                    </a:cubicBezTo>
                    <a:cubicBezTo>
                      <a:pt x="8" y="5"/>
                      <a:pt x="8" y="5"/>
                      <a:pt x="8" y="5"/>
                    </a:cubicBezTo>
                    <a:cubicBezTo>
                      <a:pt x="8" y="15"/>
                      <a:pt x="8" y="15"/>
                      <a:pt x="8" y="15"/>
                    </a:cubicBezTo>
                    <a:cubicBezTo>
                      <a:pt x="5" y="15"/>
                      <a:pt x="5" y="15"/>
                      <a:pt x="5" y="15"/>
                    </a:cubicBezTo>
                    <a:cubicBezTo>
                      <a:pt x="5" y="5"/>
                      <a:pt x="5" y="5"/>
                      <a:pt x="5" y="5"/>
                    </a:cubicBezTo>
                    <a:cubicBezTo>
                      <a:pt x="5" y="5"/>
                      <a:pt x="5" y="5"/>
                      <a:pt x="5"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6" name="Freeform 221"/>
              <p:cNvSpPr>
                <a:spLocks/>
              </p:cNvSpPr>
              <p:nvPr/>
            </p:nvSpPr>
            <p:spPr bwMode="auto">
              <a:xfrm>
                <a:off x="3015" y="2166"/>
                <a:ext cx="18" cy="24"/>
              </a:xfrm>
              <a:custGeom>
                <a:avLst/>
                <a:gdLst>
                  <a:gd name="T0" fmla="*/ 11 w 11"/>
                  <a:gd name="T1" fmla="*/ 8 h 14"/>
                  <a:gd name="T2" fmla="*/ 5 w 11"/>
                  <a:gd name="T3" fmla="*/ 14 h 14"/>
                  <a:gd name="T4" fmla="*/ 0 w 11"/>
                  <a:gd name="T5" fmla="*/ 8 h 14"/>
                  <a:gd name="T6" fmla="*/ 0 w 11"/>
                  <a:gd name="T7" fmla="*/ 0 h 14"/>
                  <a:gd name="T8" fmla="*/ 3 w 11"/>
                  <a:gd name="T9" fmla="*/ 0 h 14"/>
                  <a:gd name="T10" fmla="*/ 3 w 11"/>
                  <a:gd name="T11" fmla="*/ 8 h 14"/>
                  <a:gd name="T12" fmla="*/ 6 w 11"/>
                  <a:gd name="T13" fmla="*/ 12 h 14"/>
                  <a:gd name="T14" fmla="*/ 8 w 11"/>
                  <a:gd name="T15" fmla="*/ 8 h 14"/>
                  <a:gd name="T16" fmla="*/ 8 w 11"/>
                  <a:gd name="T17" fmla="*/ 0 h 14"/>
                  <a:gd name="T18" fmla="*/ 11 w 11"/>
                  <a:gd name="T19" fmla="*/ 0 h 14"/>
                  <a:gd name="T20" fmla="*/ 11 w 11"/>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 h="14">
                    <a:moveTo>
                      <a:pt x="11" y="8"/>
                    </a:moveTo>
                    <a:cubicBezTo>
                      <a:pt x="11" y="12"/>
                      <a:pt x="9" y="14"/>
                      <a:pt x="5" y="14"/>
                    </a:cubicBezTo>
                    <a:cubicBezTo>
                      <a:pt x="2" y="14"/>
                      <a:pt x="0" y="12"/>
                      <a:pt x="0" y="8"/>
                    </a:cubicBezTo>
                    <a:cubicBezTo>
                      <a:pt x="0" y="0"/>
                      <a:pt x="0" y="0"/>
                      <a:pt x="0" y="0"/>
                    </a:cubicBezTo>
                    <a:cubicBezTo>
                      <a:pt x="3" y="0"/>
                      <a:pt x="3" y="0"/>
                      <a:pt x="3" y="0"/>
                    </a:cubicBezTo>
                    <a:cubicBezTo>
                      <a:pt x="3" y="8"/>
                      <a:pt x="3" y="8"/>
                      <a:pt x="3" y="8"/>
                    </a:cubicBezTo>
                    <a:cubicBezTo>
                      <a:pt x="3" y="10"/>
                      <a:pt x="4" y="12"/>
                      <a:pt x="6" y="12"/>
                    </a:cubicBezTo>
                    <a:cubicBezTo>
                      <a:pt x="7" y="12"/>
                      <a:pt x="8" y="10"/>
                      <a:pt x="8" y="8"/>
                    </a:cubicBezTo>
                    <a:cubicBezTo>
                      <a:pt x="8" y="0"/>
                      <a:pt x="8" y="0"/>
                      <a:pt x="8" y="0"/>
                    </a:cubicBezTo>
                    <a:cubicBezTo>
                      <a:pt x="11" y="0"/>
                      <a:pt x="11" y="0"/>
                      <a:pt x="11" y="0"/>
                    </a:cubicBezTo>
                    <a:lnTo>
                      <a:pt x="11" y="8"/>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7" name="Freeform 222"/>
              <p:cNvSpPr>
                <a:spLocks noEditPoints="1"/>
              </p:cNvSpPr>
              <p:nvPr/>
            </p:nvSpPr>
            <p:spPr bwMode="auto">
              <a:xfrm>
                <a:off x="3038" y="2166"/>
                <a:ext cx="19" cy="24"/>
              </a:xfrm>
              <a:custGeom>
                <a:avLst/>
                <a:gdLst>
                  <a:gd name="T0" fmla="*/ 4 w 11"/>
                  <a:gd name="T1" fmla="*/ 9 h 14"/>
                  <a:gd name="T2" fmla="*/ 4 w 11"/>
                  <a:gd name="T3" fmla="*/ 14 h 14"/>
                  <a:gd name="T4" fmla="*/ 0 w 11"/>
                  <a:gd name="T5" fmla="*/ 14 h 14"/>
                  <a:gd name="T6" fmla="*/ 0 w 11"/>
                  <a:gd name="T7" fmla="*/ 0 h 14"/>
                  <a:gd name="T8" fmla="*/ 5 w 11"/>
                  <a:gd name="T9" fmla="*/ 0 h 14"/>
                  <a:gd name="T10" fmla="*/ 11 w 11"/>
                  <a:gd name="T11" fmla="*/ 4 h 14"/>
                  <a:gd name="T12" fmla="*/ 9 w 11"/>
                  <a:gd name="T13" fmla="*/ 8 h 14"/>
                  <a:gd name="T14" fmla="*/ 5 w 11"/>
                  <a:gd name="T15" fmla="*/ 9 h 14"/>
                  <a:gd name="T16" fmla="*/ 4 w 11"/>
                  <a:gd name="T17" fmla="*/ 9 h 14"/>
                  <a:gd name="T18" fmla="*/ 4 w 11"/>
                  <a:gd name="T19" fmla="*/ 2 h 14"/>
                  <a:gd name="T20" fmla="*/ 4 w 11"/>
                  <a:gd name="T21" fmla="*/ 7 h 14"/>
                  <a:gd name="T22" fmla="*/ 5 w 11"/>
                  <a:gd name="T23" fmla="*/ 7 h 14"/>
                  <a:gd name="T24" fmla="*/ 7 w 11"/>
                  <a:gd name="T25" fmla="*/ 4 h 14"/>
                  <a:gd name="T26" fmla="*/ 5 w 11"/>
                  <a:gd name="T27" fmla="*/ 2 h 14"/>
                  <a:gd name="T28" fmla="*/ 4 w 11"/>
                  <a:gd name="T2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4">
                    <a:moveTo>
                      <a:pt x="4" y="9"/>
                    </a:moveTo>
                    <a:cubicBezTo>
                      <a:pt x="4" y="14"/>
                      <a:pt x="4" y="14"/>
                      <a:pt x="4" y="14"/>
                    </a:cubicBezTo>
                    <a:cubicBezTo>
                      <a:pt x="0" y="14"/>
                      <a:pt x="0" y="14"/>
                      <a:pt x="0" y="14"/>
                    </a:cubicBezTo>
                    <a:cubicBezTo>
                      <a:pt x="0" y="0"/>
                      <a:pt x="0" y="0"/>
                      <a:pt x="0" y="0"/>
                    </a:cubicBezTo>
                    <a:cubicBezTo>
                      <a:pt x="5" y="0"/>
                      <a:pt x="5" y="0"/>
                      <a:pt x="5" y="0"/>
                    </a:cubicBezTo>
                    <a:cubicBezTo>
                      <a:pt x="9" y="0"/>
                      <a:pt x="11" y="1"/>
                      <a:pt x="11" y="4"/>
                    </a:cubicBezTo>
                    <a:cubicBezTo>
                      <a:pt x="11" y="6"/>
                      <a:pt x="10" y="7"/>
                      <a:pt x="9" y="8"/>
                    </a:cubicBezTo>
                    <a:cubicBezTo>
                      <a:pt x="8" y="9"/>
                      <a:pt x="7" y="9"/>
                      <a:pt x="5" y="9"/>
                    </a:cubicBezTo>
                    <a:lnTo>
                      <a:pt x="4" y="9"/>
                    </a:lnTo>
                    <a:close/>
                    <a:moveTo>
                      <a:pt x="4" y="2"/>
                    </a:moveTo>
                    <a:cubicBezTo>
                      <a:pt x="4" y="7"/>
                      <a:pt x="4" y="7"/>
                      <a:pt x="4" y="7"/>
                    </a:cubicBezTo>
                    <a:cubicBezTo>
                      <a:pt x="5" y="7"/>
                      <a:pt x="5" y="7"/>
                      <a:pt x="5" y="7"/>
                    </a:cubicBezTo>
                    <a:cubicBezTo>
                      <a:pt x="7" y="7"/>
                      <a:pt x="7" y="6"/>
                      <a:pt x="7" y="4"/>
                    </a:cubicBezTo>
                    <a:cubicBezTo>
                      <a:pt x="7" y="3"/>
                      <a:pt x="7" y="2"/>
                      <a:pt x="5" y="2"/>
                    </a:cubicBezTo>
                    <a:lnTo>
                      <a:pt x="4" y="2"/>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8" name="Freeform 223"/>
              <p:cNvSpPr>
                <a:spLocks/>
              </p:cNvSpPr>
              <p:nvPr/>
            </p:nvSpPr>
            <p:spPr bwMode="auto">
              <a:xfrm>
                <a:off x="3097" y="2051"/>
                <a:ext cx="238" cy="399"/>
              </a:xfrm>
              <a:custGeom>
                <a:avLst/>
                <a:gdLst>
                  <a:gd name="T0" fmla="*/ 238 w 238"/>
                  <a:gd name="T1" fmla="*/ 397 h 399"/>
                  <a:gd name="T2" fmla="*/ 3 w 238"/>
                  <a:gd name="T3" fmla="*/ 399 h 399"/>
                  <a:gd name="T4" fmla="*/ 0 w 238"/>
                  <a:gd name="T5" fmla="*/ 2 h 399"/>
                  <a:gd name="T6" fmla="*/ 235 w 238"/>
                  <a:gd name="T7" fmla="*/ 0 h 399"/>
                  <a:gd name="T8" fmla="*/ 238 w 238"/>
                  <a:gd name="T9" fmla="*/ 397 h 399"/>
                </a:gdLst>
                <a:ahLst/>
                <a:cxnLst>
                  <a:cxn ang="0">
                    <a:pos x="T0" y="T1"/>
                  </a:cxn>
                  <a:cxn ang="0">
                    <a:pos x="T2" y="T3"/>
                  </a:cxn>
                  <a:cxn ang="0">
                    <a:pos x="T4" y="T5"/>
                  </a:cxn>
                  <a:cxn ang="0">
                    <a:pos x="T6" y="T7"/>
                  </a:cxn>
                  <a:cxn ang="0">
                    <a:pos x="T8" y="T9"/>
                  </a:cxn>
                </a:cxnLst>
                <a:rect l="0" t="0" r="r" b="b"/>
                <a:pathLst>
                  <a:path w="238" h="399">
                    <a:moveTo>
                      <a:pt x="238" y="397"/>
                    </a:moveTo>
                    <a:lnTo>
                      <a:pt x="3" y="399"/>
                    </a:lnTo>
                    <a:lnTo>
                      <a:pt x="0" y="2"/>
                    </a:lnTo>
                    <a:lnTo>
                      <a:pt x="235" y="0"/>
                    </a:lnTo>
                    <a:lnTo>
                      <a:pt x="238" y="397"/>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9" name="Freeform 224"/>
              <p:cNvSpPr>
                <a:spLocks/>
              </p:cNvSpPr>
              <p:nvPr/>
            </p:nvSpPr>
            <p:spPr bwMode="auto">
              <a:xfrm>
                <a:off x="3188" y="2051"/>
                <a:ext cx="52" cy="85"/>
              </a:xfrm>
              <a:custGeom>
                <a:avLst/>
                <a:gdLst>
                  <a:gd name="T0" fmla="*/ 0 w 31"/>
                  <a:gd name="T1" fmla="*/ 1 h 51"/>
                  <a:gd name="T2" fmla="*/ 0 w 31"/>
                  <a:gd name="T3" fmla="*/ 50 h 51"/>
                  <a:gd name="T4" fmla="*/ 4 w 31"/>
                  <a:gd name="T5" fmla="*/ 51 h 51"/>
                  <a:gd name="T6" fmla="*/ 8 w 31"/>
                  <a:gd name="T7" fmla="*/ 48 h 51"/>
                  <a:gd name="T8" fmla="*/ 13 w 31"/>
                  <a:gd name="T9" fmla="*/ 50 h 51"/>
                  <a:gd name="T10" fmla="*/ 18 w 31"/>
                  <a:gd name="T11" fmla="*/ 46 h 51"/>
                  <a:gd name="T12" fmla="*/ 23 w 31"/>
                  <a:gd name="T13" fmla="*/ 48 h 51"/>
                  <a:gd name="T14" fmla="*/ 27 w 31"/>
                  <a:gd name="T15" fmla="*/ 45 h 51"/>
                  <a:gd name="T16" fmla="*/ 31 w 31"/>
                  <a:gd name="T17" fmla="*/ 46 h 51"/>
                  <a:gd name="T18" fmla="*/ 30 w 31"/>
                  <a:gd name="T19" fmla="*/ 0 h 51"/>
                  <a:gd name="T20" fmla="*/ 0 w 31"/>
                  <a:gd name="T21" fmla="*/ 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51">
                    <a:moveTo>
                      <a:pt x="0" y="1"/>
                    </a:moveTo>
                    <a:cubicBezTo>
                      <a:pt x="0" y="50"/>
                      <a:pt x="0" y="50"/>
                      <a:pt x="0" y="50"/>
                    </a:cubicBezTo>
                    <a:cubicBezTo>
                      <a:pt x="2" y="50"/>
                      <a:pt x="2" y="51"/>
                      <a:pt x="4" y="51"/>
                    </a:cubicBezTo>
                    <a:cubicBezTo>
                      <a:pt x="6" y="51"/>
                      <a:pt x="6" y="48"/>
                      <a:pt x="8" y="48"/>
                    </a:cubicBezTo>
                    <a:cubicBezTo>
                      <a:pt x="11" y="48"/>
                      <a:pt x="11" y="50"/>
                      <a:pt x="13" y="50"/>
                    </a:cubicBezTo>
                    <a:cubicBezTo>
                      <a:pt x="16" y="49"/>
                      <a:pt x="15" y="47"/>
                      <a:pt x="18" y="46"/>
                    </a:cubicBezTo>
                    <a:cubicBezTo>
                      <a:pt x="20" y="46"/>
                      <a:pt x="20" y="48"/>
                      <a:pt x="23" y="48"/>
                    </a:cubicBezTo>
                    <a:cubicBezTo>
                      <a:pt x="25" y="48"/>
                      <a:pt x="25" y="45"/>
                      <a:pt x="27" y="45"/>
                    </a:cubicBezTo>
                    <a:cubicBezTo>
                      <a:pt x="29" y="45"/>
                      <a:pt x="29" y="46"/>
                      <a:pt x="31" y="46"/>
                    </a:cubicBezTo>
                    <a:cubicBezTo>
                      <a:pt x="30" y="0"/>
                      <a:pt x="30" y="0"/>
                      <a:pt x="30" y="0"/>
                    </a:cubicBezTo>
                    <a:lnTo>
                      <a:pt x="0" y="1"/>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0" name="Freeform 225"/>
              <p:cNvSpPr>
                <a:spLocks/>
              </p:cNvSpPr>
              <p:nvPr/>
            </p:nvSpPr>
            <p:spPr bwMode="auto">
              <a:xfrm>
                <a:off x="3300" y="2405"/>
                <a:ext cx="25" cy="35"/>
              </a:xfrm>
              <a:custGeom>
                <a:avLst/>
                <a:gdLst>
                  <a:gd name="T0" fmla="*/ 6 w 15"/>
                  <a:gd name="T1" fmla="*/ 8 h 21"/>
                  <a:gd name="T2" fmla="*/ 0 w 15"/>
                  <a:gd name="T3" fmla="*/ 14 h 21"/>
                  <a:gd name="T4" fmla="*/ 0 w 15"/>
                  <a:gd name="T5" fmla="*/ 9 h 21"/>
                  <a:gd name="T6" fmla="*/ 7 w 15"/>
                  <a:gd name="T7" fmla="*/ 0 h 21"/>
                  <a:gd name="T8" fmla="*/ 15 w 15"/>
                  <a:gd name="T9" fmla="*/ 9 h 21"/>
                  <a:gd name="T10" fmla="*/ 15 w 15"/>
                  <a:gd name="T11" fmla="*/ 14 h 21"/>
                  <a:gd name="T12" fmla="*/ 9 w 15"/>
                  <a:gd name="T13" fmla="*/ 8 h 21"/>
                  <a:gd name="T14" fmla="*/ 9 w 15"/>
                  <a:gd name="T15" fmla="*/ 21 h 21"/>
                  <a:gd name="T16" fmla="*/ 6 w 15"/>
                  <a:gd name="T17" fmla="*/ 21 h 21"/>
                  <a:gd name="T18" fmla="*/ 6 w 15"/>
                  <a:gd name="T19" fmla="*/ 8 h 21"/>
                  <a:gd name="T20" fmla="*/ 6 w 15"/>
                  <a:gd name="T21" fmla="*/ 8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1">
                    <a:moveTo>
                      <a:pt x="6" y="8"/>
                    </a:moveTo>
                    <a:cubicBezTo>
                      <a:pt x="0" y="14"/>
                      <a:pt x="0" y="14"/>
                      <a:pt x="0" y="14"/>
                    </a:cubicBezTo>
                    <a:cubicBezTo>
                      <a:pt x="0" y="9"/>
                      <a:pt x="0" y="9"/>
                      <a:pt x="0" y="9"/>
                    </a:cubicBezTo>
                    <a:cubicBezTo>
                      <a:pt x="7" y="0"/>
                      <a:pt x="7" y="0"/>
                      <a:pt x="7" y="0"/>
                    </a:cubicBezTo>
                    <a:cubicBezTo>
                      <a:pt x="15" y="9"/>
                      <a:pt x="15" y="9"/>
                      <a:pt x="15" y="9"/>
                    </a:cubicBezTo>
                    <a:cubicBezTo>
                      <a:pt x="15" y="14"/>
                      <a:pt x="15" y="14"/>
                      <a:pt x="15" y="14"/>
                    </a:cubicBezTo>
                    <a:cubicBezTo>
                      <a:pt x="9" y="8"/>
                      <a:pt x="9" y="8"/>
                      <a:pt x="9" y="8"/>
                    </a:cubicBezTo>
                    <a:cubicBezTo>
                      <a:pt x="9" y="21"/>
                      <a:pt x="9" y="21"/>
                      <a:pt x="9" y="21"/>
                    </a:cubicBezTo>
                    <a:cubicBezTo>
                      <a:pt x="6" y="21"/>
                      <a:pt x="6" y="21"/>
                      <a:pt x="6" y="21"/>
                    </a:cubicBezTo>
                    <a:cubicBezTo>
                      <a:pt x="6" y="8"/>
                      <a:pt x="6" y="8"/>
                      <a:pt x="6" y="8"/>
                    </a:cubicBezTo>
                    <a:cubicBezTo>
                      <a:pt x="6" y="8"/>
                      <a:pt x="6" y="8"/>
                      <a:pt x="6" y="8"/>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1" name="Freeform 226"/>
              <p:cNvSpPr>
                <a:spLocks/>
              </p:cNvSpPr>
              <p:nvPr/>
            </p:nvSpPr>
            <p:spPr bwMode="auto">
              <a:xfrm>
                <a:off x="3238" y="2408"/>
                <a:ext cx="25" cy="34"/>
              </a:xfrm>
              <a:custGeom>
                <a:avLst/>
                <a:gdLst>
                  <a:gd name="T0" fmla="*/ 15 w 15"/>
                  <a:gd name="T1" fmla="*/ 11 h 20"/>
                  <a:gd name="T2" fmla="*/ 7 w 15"/>
                  <a:gd name="T3" fmla="*/ 20 h 20"/>
                  <a:gd name="T4" fmla="*/ 0 w 15"/>
                  <a:gd name="T5" fmla="*/ 11 h 20"/>
                  <a:gd name="T6" fmla="*/ 0 w 15"/>
                  <a:gd name="T7" fmla="*/ 0 h 20"/>
                  <a:gd name="T8" fmla="*/ 4 w 15"/>
                  <a:gd name="T9" fmla="*/ 0 h 20"/>
                  <a:gd name="T10" fmla="*/ 4 w 15"/>
                  <a:gd name="T11" fmla="*/ 11 h 20"/>
                  <a:gd name="T12" fmla="*/ 8 w 15"/>
                  <a:gd name="T13" fmla="*/ 16 h 20"/>
                  <a:gd name="T14" fmla="*/ 11 w 15"/>
                  <a:gd name="T15" fmla="*/ 11 h 20"/>
                  <a:gd name="T16" fmla="*/ 11 w 15"/>
                  <a:gd name="T17" fmla="*/ 0 h 20"/>
                  <a:gd name="T18" fmla="*/ 15 w 15"/>
                  <a:gd name="T19" fmla="*/ 0 h 20"/>
                  <a:gd name="T20" fmla="*/ 15 w 15"/>
                  <a:gd name="T21" fmla="*/ 11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0">
                    <a:moveTo>
                      <a:pt x="15" y="11"/>
                    </a:moveTo>
                    <a:cubicBezTo>
                      <a:pt x="15" y="17"/>
                      <a:pt x="13" y="20"/>
                      <a:pt x="7" y="20"/>
                    </a:cubicBezTo>
                    <a:cubicBezTo>
                      <a:pt x="2" y="20"/>
                      <a:pt x="0" y="17"/>
                      <a:pt x="0" y="11"/>
                    </a:cubicBezTo>
                    <a:cubicBezTo>
                      <a:pt x="0" y="0"/>
                      <a:pt x="0" y="0"/>
                      <a:pt x="0" y="0"/>
                    </a:cubicBezTo>
                    <a:cubicBezTo>
                      <a:pt x="4" y="0"/>
                      <a:pt x="4" y="0"/>
                      <a:pt x="4" y="0"/>
                    </a:cubicBezTo>
                    <a:cubicBezTo>
                      <a:pt x="4" y="11"/>
                      <a:pt x="4" y="11"/>
                      <a:pt x="4" y="11"/>
                    </a:cubicBezTo>
                    <a:cubicBezTo>
                      <a:pt x="4" y="14"/>
                      <a:pt x="5" y="16"/>
                      <a:pt x="8" y="16"/>
                    </a:cubicBezTo>
                    <a:cubicBezTo>
                      <a:pt x="10" y="16"/>
                      <a:pt x="11" y="14"/>
                      <a:pt x="11" y="11"/>
                    </a:cubicBezTo>
                    <a:cubicBezTo>
                      <a:pt x="11" y="0"/>
                      <a:pt x="11" y="0"/>
                      <a:pt x="11" y="0"/>
                    </a:cubicBezTo>
                    <a:cubicBezTo>
                      <a:pt x="15" y="0"/>
                      <a:pt x="15" y="0"/>
                      <a:pt x="15" y="0"/>
                    </a:cubicBezTo>
                    <a:lnTo>
                      <a:pt x="15" y="11"/>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2" name="Freeform 227"/>
              <p:cNvSpPr>
                <a:spLocks noEditPoints="1"/>
              </p:cNvSpPr>
              <p:nvPr/>
            </p:nvSpPr>
            <p:spPr bwMode="auto">
              <a:xfrm>
                <a:off x="3270" y="2408"/>
                <a:ext cx="24" cy="32"/>
              </a:xfrm>
              <a:custGeom>
                <a:avLst/>
                <a:gdLst>
                  <a:gd name="T0" fmla="*/ 5 w 14"/>
                  <a:gd name="T1" fmla="*/ 13 h 19"/>
                  <a:gd name="T2" fmla="*/ 5 w 14"/>
                  <a:gd name="T3" fmla="*/ 19 h 19"/>
                  <a:gd name="T4" fmla="*/ 0 w 14"/>
                  <a:gd name="T5" fmla="*/ 19 h 19"/>
                  <a:gd name="T6" fmla="*/ 0 w 14"/>
                  <a:gd name="T7" fmla="*/ 0 h 19"/>
                  <a:gd name="T8" fmla="*/ 7 w 14"/>
                  <a:gd name="T9" fmla="*/ 0 h 19"/>
                  <a:gd name="T10" fmla="*/ 14 w 14"/>
                  <a:gd name="T11" fmla="*/ 6 h 19"/>
                  <a:gd name="T12" fmla="*/ 12 w 14"/>
                  <a:gd name="T13" fmla="*/ 11 h 19"/>
                  <a:gd name="T14" fmla="*/ 7 w 14"/>
                  <a:gd name="T15" fmla="*/ 13 h 19"/>
                  <a:gd name="T16" fmla="*/ 5 w 14"/>
                  <a:gd name="T17" fmla="*/ 13 h 19"/>
                  <a:gd name="T18" fmla="*/ 5 w 14"/>
                  <a:gd name="T19" fmla="*/ 3 h 19"/>
                  <a:gd name="T20" fmla="*/ 5 w 14"/>
                  <a:gd name="T21" fmla="*/ 9 h 19"/>
                  <a:gd name="T22" fmla="*/ 6 w 14"/>
                  <a:gd name="T23" fmla="*/ 9 h 19"/>
                  <a:gd name="T24" fmla="*/ 10 w 14"/>
                  <a:gd name="T25" fmla="*/ 6 h 19"/>
                  <a:gd name="T26" fmla="*/ 6 w 14"/>
                  <a:gd name="T27" fmla="*/ 3 h 19"/>
                  <a:gd name="T28" fmla="*/ 5 w 14"/>
                  <a:gd name="T29"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9">
                    <a:moveTo>
                      <a:pt x="5" y="13"/>
                    </a:moveTo>
                    <a:cubicBezTo>
                      <a:pt x="5" y="19"/>
                      <a:pt x="5" y="19"/>
                      <a:pt x="5" y="19"/>
                    </a:cubicBezTo>
                    <a:cubicBezTo>
                      <a:pt x="0" y="19"/>
                      <a:pt x="0" y="19"/>
                      <a:pt x="0" y="19"/>
                    </a:cubicBezTo>
                    <a:cubicBezTo>
                      <a:pt x="0" y="0"/>
                      <a:pt x="0" y="0"/>
                      <a:pt x="0" y="0"/>
                    </a:cubicBezTo>
                    <a:cubicBezTo>
                      <a:pt x="7" y="0"/>
                      <a:pt x="7" y="0"/>
                      <a:pt x="7" y="0"/>
                    </a:cubicBezTo>
                    <a:cubicBezTo>
                      <a:pt x="12" y="0"/>
                      <a:pt x="14" y="2"/>
                      <a:pt x="14" y="6"/>
                    </a:cubicBezTo>
                    <a:cubicBezTo>
                      <a:pt x="14" y="8"/>
                      <a:pt x="14" y="10"/>
                      <a:pt x="12" y="11"/>
                    </a:cubicBezTo>
                    <a:cubicBezTo>
                      <a:pt x="11" y="12"/>
                      <a:pt x="9" y="13"/>
                      <a:pt x="7" y="13"/>
                    </a:cubicBezTo>
                    <a:lnTo>
                      <a:pt x="5" y="13"/>
                    </a:lnTo>
                    <a:close/>
                    <a:moveTo>
                      <a:pt x="5" y="3"/>
                    </a:moveTo>
                    <a:cubicBezTo>
                      <a:pt x="5" y="9"/>
                      <a:pt x="5" y="9"/>
                      <a:pt x="5" y="9"/>
                    </a:cubicBezTo>
                    <a:cubicBezTo>
                      <a:pt x="6" y="9"/>
                      <a:pt x="6" y="9"/>
                      <a:pt x="6" y="9"/>
                    </a:cubicBezTo>
                    <a:cubicBezTo>
                      <a:pt x="9" y="9"/>
                      <a:pt x="10" y="8"/>
                      <a:pt x="10" y="6"/>
                    </a:cubicBezTo>
                    <a:cubicBezTo>
                      <a:pt x="10" y="4"/>
                      <a:pt x="9" y="3"/>
                      <a:pt x="6" y="3"/>
                    </a:cubicBezTo>
                    <a:lnTo>
                      <a:pt x="5" y="3"/>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3" name="Freeform 228"/>
              <p:cNvSpPr>
                <a:spLocks/>
              </p:cNvSpPr>
              <p:nvPr/>
            </p:nvSpPr>
            <p:spPr bwMode="auto">
              <a:xfrm>
                <a:off x="2728" y="3221"/>
                <a:ext cx="379" cy="192"/>
              </a:xfrm>
              <a:custGeom>
                <a:avLst/>
                <a:gdLst>
                  <a:gd name="T0" fmla="*/ 377 w 379"/>
                  <a:gd name="T1" fmla="*/ 192 h 192"/>
                  <a:gd name="T2" fmla="*/ 0 w 379"/>
                  <a:gd name="T3" fmla="*/ 190 h 192"/>
                  <a:gd name="T4" fmla="*/ 1 w 379"/>
                  <a:gd name="T5" fmla="*/ 0 h 192"/>
                  <a:gd name="T6" fmla="*/ 379 w 379"/>
                  <a:gd name="T7" fmla="*/ 3 h 192"/>
                  <a:gd name="T8" fmla="*/ 377 w 379"/>
                  <a:gd name="T9" fmla="*/ 192 h 192"/>
                </a:gdLst>
                <a:ahLst/>
                <a:cxnLst>
                  <a:cxn ang="0">
                    <a:pos x="T0" y="T1"/>
                  </a:cxn>
                  <a:cxn ang="0">
                    <a:pos x="T2" y="T3"/>
                  </a:cxn>
                  <a:cxn ang="0">
                    <a:pos x="T4" y="T5"/>
                  </a:cxn>
                  <a:cxn ang="0">
                    <a:pos x="T6" y="T7"/>
                  </a:cxn>
                  <a:cxn ang="0">
                    <a:pos x="T8" y="T9"/>
                  </a:cxn>
                </a:cxnLst>
                <a:rect l="0" t="0" r="r" b="b"/>
                <a:pathLst>
                  <a:path w="379" h="192">
                    <a:moveTo>
                      <a:pt x="377" y="192"/>
                    </a:moveTo>
                    <a:lnTo>
                      <a:pt x="0" y="190"/>
                    </a:lnTo>
                    <a:lnTo>
                      <a:pt x="1" y="0"/>
                    </a:lnTo>
                    <a:lnTo>
                      <a:pt x="379" y="3"/>
                    </a:lnTo>
                    <a:lnTo>
                      <a:pt x="377" y="192"/>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4" name="Freeform 229"/>
              <p:cNvSpPr>
                <a:spLocks/>
              </p:cNvSpPr>
              <p:nvPr/>
            </p:nvSpPr>
            <p:spPr bwMode="auto">
              <a:xfrm>
                <a:off x="2853" y="2974"/>
                <a:ext cx="389" cy="225"/>
              </a:xfrm>
              <a:custGeom>
                <a:avLst/>
                <a:gdLst>
                  <a:gd name="T0" fmla="*/ 387 w 389"/>
                  <a:gd name="T1" fmla="*/ 225 h 225"/>
                  <a:gd name="T2" fmla="*/ 0 w 389"/>
                  <a:gd name="T3" fmla="*/ 223 h 225"/>
                  <a:gd name="T4" fmla="*/ 2 w 389"/>
                  <a:gd name="T5" fmla="*/ 0 h 225"/>
                  <a:gd name="T6" fmla="*/ 389 w 389"/>
                  <a:gd name="T7" fmla="*/ 1 h 225"/>
                  <a:gd name="T8" fmla="*/ 387 w 389"/>
                  <a:gd name="T9" fmla="*/ 225 h 225"/>
                </a:gdLst>
                <a:ahLst/>
                <a:cxnLst>
                  <a:cxn ang="0">
                    <a:pos x="T0" y="T1"/>
                  </a:cxn>
                  <a:cxn ang="0">
                    <a:pos x="T2" y="T3"/>
                  </a:cxn>
                  <a:cxn ang="0">
                    <a:pos x="T4" y="T5"/>
                  </a:cxn>
                  <a:cxn ang="0">
                    <a:pos x="T6" y="T7"/>
                  </a:cxn>
                  <a:cxn ang="0">
                    <a:pos x="T8" y="T9"/>
                  </a:cxn>
                </a:cxnLst>
                <a:rect l="0" t="0" r="r" b="b"/>
                <a:pathLst>
                  <a:path w="389" h="225">
                    <a:moveTo>
                      <a:pt x="387" y="225"/>
                    </a:moveTo>
                    <a:lnTo>
                      <a:pt x="0" y="223"/>
                    </a:lnTo>
                    <a:lnTo>
                      <a:pt x="2" y="0"/>
                    </a:lnTo>
                    <a:lnTo>
                      <a:pt x="389" y="1"/>
                    </a:lnTo>
                    <a:lnTo>
                      <a:pt x="387" y="225"/>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5" name="Freeform 230"/>
              <p:cNvSpPr>
                <a:spLocks/>
              </p:cNvSpPr>
              <p:nvPr/>
            </p:nvSpPr>
            <p:spPr bwMode="auto">
              <a:xfrm>
                <a:off x="3269" y="2975"/>
                <a:ext cx="100" cy="439"/>
              </a:xfrm>
              <a:custGeom>
                <a:avLst/>
                <a:gdLst>
                  <a:gd name="T0" fmla="*/ 96 w 100"/>
                  <a:gd name="T1" fmla="*/ 439 h 439"/>
                  <a:gd name="T2" fmla="*/ 0 w 100"/>
                  <a:gd name="T3" fmla="*/ 439 h 439"/>
                  <a:gd name="T4" fmla="*/ 1 w 100"/>
                  <a:gd name="T5" fmla="*/ 0 h 439"/>
                  <a:gd name="T6" fmla="*/ 100 w 100"/>
                  <a:gd name="T7" fmla="*/ 2 h 439"/>
                  <a:gd name="T8" fmla="*/ 96 w 100"/>
                  <a:gd name="T9" fmla="*/ 439 h 439"/>
                </a:gdLst>
                <a:ahLst/>
                <a:cxnLst>
                  <a:cxn ang="0">
                    <a:pos x="T0" y="T1"/>
                  </a:cxn>
                  <a:cxn ang="0">
                    <a:pos x="T2" y="T3"/>
                  </a:cxn>
                  <a:cxn ang="0">
                    <a:pos x="T4" y="T5"/>
                  </a:cxn>
                  <a:cxn ang="0">
                    <a:pos x="T6" y="T7"/>
                  </a:cxn>
                  <a:cxn ang="0">
                    <a:pos x="T8" y="T9"/>
                  </a:cxn>
                </a:cxnLst>
                <a:rect l="0" t="0" r="r" b="b"/>
                <a:pathLst>
                  <a:path w="100" h="439">
                    <a:moveTo>
                      <a:pt x="96" y="439"/>
                    </a:moveTo>
                    <a:lnTo>
                      <a:pt x="0" y="439"/>
                    </a:lnTo>
                    <a:lnTo>
                      <a:pt x="1" y="0"/>
                    </a:lnTo>
                    <a:lnTo>
                      <a:pt x="100" y="2"/>
                    </a:lnTo>
                    <a:lnTo>
                      <a:pt x="96" y="439"/>
                    </a:lnTo>
                    <a:close/>
                  </a:path>
                </a:pathLst>
              </a:custGeom>
              <a:solidFill>
                <a:srgbClr val="D2D2D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6" name="Freeform 231"/>
              <p:cNvSpPr>
                <a:spLocks/>
              </p:cNvSpPr>
              <p:nvPr/>
            </p:nvSpPr>
            <p:spPr bwMode="auto">
              <a:xfrm>
                <a:off x="2728" y="3411"/>
                <a:ext cx="646" cy="23"/>
              </a:xfrm>
              <a:custGeom>
                <a:avLst/>
                <a:gdLst>
                  <a:gd name="T0" fmla="*/ 644 w 646"/>
                  <a:gd name="T1" fmla="*/ 23 h 23"/>
                  <a:gd name="T2" fmla="*/ 0 w 646"/>
                  <a:gd name="T3" fmla="*/ 20 h 23"/>
                  <a:gd name="T4" fmla="*/ 0 w 646"/>
                  <a:gd name="T5" fmla="*/ 0 h 23"/>
                  <a:gd name="T6" fmla="*/ 646 w 646"/>
                  <a:gd name="T7" fmla="*/ 3 h 23"/>
                  <a:gd name="T8" fmla="*/ 644 w 646"/>
                  <a:gd name="T9" fmla="*/ 23 h 23"/>
                </a:gdLst>
                <a:ahLst/>
                <a:cxnLst>
                  <a:cxn ang="0">
                    <a:pos x="T0" y="T1"/>
                  </a:cxn>
                  <a:cxn ang="0">
                    <a:pos x="T2" y="T3"/>
                  </a:cxn>
                  <a:cxn ang="0">
                    <a:pos x="T4" y="T5"/>
                  </a:cxn>
                  <a:cxn ang="0">
                    <a:pos x="T6" y="T7"/>
                  </a:cxn>
                  <a:cxn ang="0">
                    <a:pos x="T8" y="T9"/>
                  </a:cxn>
                </a:cxnLst>
                <a:rect l="0" t="0" r="r" b="b"/>
                <a:pathLst>
                  <a:path w="646" h="23">
                    <a:moveTo>
                      <a:pt x="644" y="23"/>
                    </a:moveTo>
                    <a:lnTo>
                      <a:pt x="0" y="20"/>
                    </a:lnTo>
                    <a:lnTo>
                      <a:pt x="0" y="0"/>
                    </a:lnTo>
                    <a:lnTo>
                      <a:pt x="646" y="3"/>
                    </a:lnTo>
                    <a:lnTo>
                      <a:pt x="644" y="23"/>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7" name="Freeform 232"/>
              <p:cNvSpPr>
                <a:spLocks/>
              </p:cNvSpPr>
              <p:nvPr/>
            </p:nvSpPr>
            <p:spPr bwMode="auto">
              <a:xfrm>
                <a:off x="2728" y="3489"/>
                <a:ext cx="644" cy="25"/>
              </a:xfrm>
              <a:custGeom>
                <a:avLst/>
                <a:gdLst>
                  <a:gd name="T0" fmla="*/ 644 w 644"/>
                  <a:gd name="T1" fmla="*/ 25 h 25"/>
                  <a:gd name="T2" fmla="*/ 0 w 644"/>
                  <a:gd name="T3" fmla="*/ 20 h 25"/>
                  <a:gd name="T4" fmla="*/ 0 w 644"/>
                  <a:gd name="T5" fmla="*/ 0 h 25"/>
                  <a:gd name="T6" fmla="*/ 644 w 644"/>
                  <a:gd name="T7" fmla="*/ 5 h 25"/>
                  <a:gd name="T8" fmla="*/ 644 w 644"/>
                  <a:gd name="T9" fmla="*/ 25 h 25"/>
                </a:gdLst>
                <a:ahLst/>
                <a:cxnLst>
                  <a:cxn ang="0">
                    <a:pos x="T0" y="T1"/>
                  </a:cxn>
                  <a:cxn ang="0">
                    <a:pos x="T2" y="T3"/>
                  </a:cxn>
                  <a:cxn ang="0">
                    <a:pos x="T4" y="T5"/>
                  </a:cxn>
                  <a:cxn ang="0">
                    <a:pos x="T6" y="T7"/>
                  </a:cxn>
                  <a:cxn ang="0">
                    <a:pos x="T8" y="T9"/>
                  </a:cxn>
                </a:cxnLst>
                <a:rect l="0" t="0" r="r" b="b"/>
                <a:pathLst>
                  <a:path w="644" h="25">
                    <a:moveTo>
                      <a:pt x="644" y="25"/>
                    </a:moveTo>
                    <a:lnTo>
                      <a:pt x="0" y="20"/>
                    </a:lnTo>
                    <a:lnTo>
                      <a:pt x="0" y="0"/>
                    </a:lnTo>
                    <a:lnTo>
                      <a:pt x="644" y="5"/>
                    </a:lnTo>
                    <a:lnTo>
                      <a:pt x="644" y="25"/>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8" name="Freeform 233"/>
              <p:cNvSpPr>
                <a:spLocks/>
              </p:cNvSpPr>
              <p:nvPr/>
            </p:nvSpPr>
            <p:spPr bwMode="auto">
              <a:xfrm>
                <a:off x="2728" y="3431"/>
                <a:ext cx="60" cy="60"/>
              </a:xfrm>
              <a:custGeom>
                <a:avLst/>
                <a:gdLst>
                  <a:gd name="T0" fmla="*/ 58 w 60"/>
                  <a:gd name="T1" fmla="*/ 60 h 60"/>
                  <a:gd name="T2" fmla="*/ 0 w 60"/>
                  <a:gd name="T3" fmla="*/ 58 h 60"/>
                  <a:gd name="T4" fmla="*/ 0 w 60"/>
                  <a:gd name="T5" fmla="*/ 0 h 60"/>
                  <a:gd name="T6" fmla="*/ 60 w 60"/>
                  <a:gd name="T7" fmla="*/ 0 h 60"/>
                  <a:gd name="T8" fmla="*/ 58 w 60"/>
                  <a:gd name="T9" fmla="*/ 60 h 60"/>
                </a:gdLst>
                <a:ahLst/>
                <a:cxnLst>
                  <a:cxn ang="0">
                    <a:pos x="T0" y="T1"/>
                  </a:cxn>
                  <a:cxn ang="0">
                    <a:pos x="T2" y="T3"/>
                  </a:cxn>
                  <a:cxn ang="0">
                    <a:pos x="T4" y="T5"/>
                  </a:cxn>
                  <a:cxn ang="0">
                    <a:pos x="T6" y="T7"/>
                  </a:cxn>
                  <a:cxn ang="0">
                    <a:pos x="T8" y="T9"/>
                  </a:cxn>
                </a:cxnLst>
                <a:rect l="0" t="0" r="r" b="b"/>
                <a:pathLst>
                  <a:path w="60" h="60">
                    <a:moveTo>
                      <a:pt x="58" y="60"/>
                    </a:moveTo>
                    <a:lnTo>
                      <a:pt x="0" y="58"/>
                    </a:lnTo>
                    <a:lnTo>
                      <a:pt x="0" y="0"/>
                    </a:lnTo>
                    <a:lnTo>
                      <a:pt x="60" y="0"/>
                    </a:lnTo>
                    <a:lnTo>
                      <a:pt x="58" y="6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9" name="Freeform 234"/>
              <p:cNvSpPr>
                <a:spLocks/>
              </p:cNvSpPr>
              <p:nvPr/>
            </p:nvSpPr>
            <p:spPr bwMode="auto">
              <a:xfrm>
                <a:off x="3020" y="3433"/>
                <a:ext cx="60" cy="60"/>
              </a:xfrm>
              <a:custGeom>
                <a:avLst/>
                <a:gdLst>
                  <a:gd name="T0" fmla="*/ 60 w 60"/>
                  <a:gd name="T1" fmla="*/ 60 h 60"/>
                  <a:gd name="T2" fmla="*/ 0 w 60"/>
                  <a:gd name="T3" fmla="*/ 58 h 60"/>
                  <a:gd name="T4" fmla="*/ 0 w 60"/>
                  <a:gd name="T5" fmla="*/ 0 h 60"/>
                  <a:gd name="T6" fmla="*/ 60 w 60"/>
                  <a:gd name="T7" fmla="*/ 0 h 60"/>
                  <a:gd name="T8" fmla="*/ 60 w 60"/>
                  <a:gd name="T9" fmla="*/ 60 h 60"/>
                </a:gdLst>
                <a:ahLst/>
                <a:cxnLst>
                  <a:cxn ang="0">
                    <a:pos x="T0" y="T1"/>
                  </a:cxn>
                  <a:cxn ang="0">
                    <a:pos x="T2" y="T3"/>
                  </a:cxn>
                  <a:cxn ang="0">
                    <a:pos x="T4" y="T5"/>
                  </a:cxn>
                  <a:cxn ang="0">
                    <a:pos x="T6" y="T7"/>
                  </a:cxn>
                  <a:cxn ang="0">
                    <a:pos x="T8" y="T9"/>
                  </a:cxn>
                </a:cxnLst>
                <a:rect l="0" t="0" r="r" b="b"/>
                <a:pathLst>
                  <a:path w="60" h="60">
                    <a:moveTo>
                      <a:pt x="60" y="60"/>
                    </a:moveTo>
                    <a:lnTo>
                      <a:pt x="0" y="58"/>
                    </a:lnTo>
                    <a:lnTo>
                      <a:pt x="0" y="0"/>
                    </a:lnTo>
                    <a:lnTo>
                      <a:pt x="60" y="0"/>
                    </a:lnTo>
                    <a:lnTo>
                      <a:pt x="60" y="6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0" name="Freeform 235"/>
              <p:cNvSpPr>
                <a:spLocks/>
              </p:cNvSpPr>
              <p:nvPr/>
            </p:nvSpPr>
            <p:spPr bwMode="auto">
              <a:xfrm>
                <a:off x="3314" y="3434"/>
                <a:ext cx="58" cy="60"/>
              </a:xfrm>
              <a:custGeom>
                <a:avLst/>
                <a:gdLst>
                  <a:gd name="T0" fmla="*/ 58 w 58"/>
                  <a:gd name="T1" fmla="*/ 60 h 60"/>
                  <a:gd name="T2" fmla="*/ 0 w 58"/>
                  <a:gd name="T3" fmla="*/ 59 h 60"/>
                  <a:gd name="T4" fmla="*/ 0 w 58"/>
                  <a:gd name="T5" fmla="*/ 0 h 60"/>
                  <a:gd name="T6" fmla="*/ 58 w 58"/>
                  <a:gd name="T7" fmla="*/ 0 h 60"/>
                  <a:gd name="T8" fmla="*/ 58 w 58"/>
                  <a:gd name="T9" fmla="*/ 60 h 60"/>
                </a:gdLst>
                <a:ahLst/>
                <a:cxnLst>
                  <a:cxn ang="0">
                    <a:pos x="T0" y="T1"/>
                  </a:cxn>
                  <a:cxn ang="0">
                    <a:pos x="T2" y="T3"/>
                  </a:cxn>
                  <a:cxn ang="0">
                    <a:pos x="T4" y="T5"/>
                  </a:cxn>
                  <a:cxn ang="0">
                    <a:pos x="T6" y="T7"/>
                  </a:cxn>
                  <a:cxn ang="0">
                    <a:pos x="T8" y="T9"/>
                  </a:cxn>
                </a:cxnLst>
                <a:rect l="0" t="0" r="r" b="b"/>
                <a:pathLst>
                  <a:path w="58" h="60">
                    <a:moveTo>
                      <a:pt x="58" y="60"/>
                    </a:moveTo>
                    <a:lnTo>
                      <a:pt x="0" y="59"/>
                    </a:lnTo>
                    <a:lnTo>
                      <a:pt x="0" y="0"/>
                    </a:lnTo>
                    <a:lnTo>
                      <a:pt x="58" y="0"/>
                    </a:lnTo>
                    <a:lnTo>
                      <a:pt x="58" y="6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1" name="Freeform 236"/>
              <p:cNvSpPr>
                <a:spLocks/>
              </p:cNvSpPr>
              <p:nvPr/>
            </p:nvSpPr>
            <p:spPr bwMode="auto">
              <a:xfrm>
                <a:off x="2761" y="3167"/>
                <a:ext cx="304" cy="246"/>
              </a:xfrm>
              <a:custGeom>
                <a:avLst/>
                <a:gdLst>
                  <a:gd name="T0" fmla="*/ 302 w 304"/>
                  <a:gd name="T1" fmla="*/ 246 h 246"/>
                  <a:gd name="T2" fmla="*/ 0 w 304"/>
                  <a:gd name="T3" fmla="*/ 244 h 246"/>
                  <a:gd name="T4" fmla="*/ 2 w 304"/>
                  <a:gd name="T5" fmla="*/ 0 h 246"/>
                  <a:gd name="T6" fmla="*/ 304 w 304"/>
                  <a:gd name="T7" fmla="*/ 2 h 246"/>
                  <a:gd name="T8" fmla="*/ 302 w 304"/>
                  <a:gd name="T9" fmla="*/ 246 h 246"/>
                </a:gdLst>
                <a:ahLst/>
                <a:cxnLst>
                  <a:cxn ang="0">
                    <a:pos x="T0" y="T1"/>
                  </a:cxn>
                  <a:cxn ang="0">
                    <a:pos x="T2" y="T3"/>
                  </a:cxn>
                  <a:cxn ang="0">
                    <a:pos x="T4" y="T5"/>
                  </a:cxn>
                  <a:cxn ang="0">
                    <a:pos x="T6" y="T7"/>
                  </a:cxn>
                  <a:cxn ang="0">
                    <a:pos x="T8" y="T9"/>
                  </a:cxn>
                </a:cxnLst>
                <a:rect l="0" t="0" r="r" b="b"/>
                <a:pathLst>
                  <a:path w="304" h="246">
                    <a:moveTo>
                      <a:pt x="302" y="246"/>
                    </a:moveTo>
                    <a:lnTo>
                      <a:pt x="0" y="244"/>
                    </a:lnTo>
                    <a:lnTo>
                      <a:pt x="2" y="0"/>
                    </a:lnTo>
                    <a:lnTo>
                      <a:pt x="304" y="2"/>
                    </a:lnTo>
                    <a:lnTo>
                      <a:pt x="302" y="246"/>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2" name="Freeform 237"/>
              <p:cNvSpPr>
                <a:spLocks/>
              </p:cNvSpPr>
              <p:nvPr/>
            </p:nvSpPr>
            <p:spPr bwMode="auto">
              <a:xfrm>
                <a:off x="2748" y="3014"/>
                <a:ext cx="340" cy="145"/>
              </a:xfrm>
              <a:custGeom>
                <a:avLst/>
                <a:gdLst>
                  <a:gd name="T0" fmla="*/ 339 w 340"/>
                  <a:gd name="T1" fmla="*/ 145 h 145"/>
                  <a:gd name="T2" fmla="*/ 0 w 340"/>
                  <a:gd name="T3" fmla="*/ 143 h 145"/>
                  <a:gd name="T4" fmla="*/ 1 w 340"/>
                  <a:gd name="T5" fmla="*/ 0 h 145"/>
                  <a:gd name="T6" fmla="*/ 340 w 340"/>
                  <a:gd name="T7" fmla="*/ 1 h 145"/>
                  <a:gd name="T8" fmla="*/ 339 w 340"/>
                  <a:gd name="T9" fmla="*/ 145 h 145"/>
                </a:gdLst>
                <a:ahLst/>
                <a:cxnLst>
                  <a:cxn ang="0">
                    <a:pos x="T0" y="T1"/>
                  </a:cxn>
                  <a:cxn ang="0">
                    <a:pos x="T2" y="T3"/>
                  </a:cxn>
                  <a:cxn ang="0">
                    <a:pos x="T4" y="T5"/>
                  </a:cxn>
                  <a:cxn ang="0">
                    <a:pos x="T6" y="T7"/>
                  </a:cxn>
                  <a:cxn ang="0">
                    <a:pos x="T8" y="T9"/>
                  </a:cxn>
                </a:cxnLst>
                <a:rect l="0" t="0" r="r" b="b"/>
                <a:pathLst>
                  <a:path w="340" h="145">
                    <a:moveTo>
                      <a:pt x="339" y="145"/>
                    </a:moveTo>
                    <a:lnTo>
                      <a:pt x="0" y="143"/>
                    </a:lnTo>
                    <a:lnTo>
                      <a:pt x="1" y="0"/>
                    </a:lnTo>
                    <a:lnTo>
                      <a:pt x="340" y="1"/>
                    </a:lnTo>
                    <a:lnTo>
                      <a:pt x="339" y="145"/>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3" name="Freeform 238"/>
              <p:cNvSpPr>
                <a:spLocks/>
              </p:cNvSpPr>
              <p:nvPr/>
            </p:nvSpPr>
            <p:spPr bwMode="auto">
              <a:xfrm>
                <a:off x="3097" y="3015"/>
                <a:ext cx="237" cy="399"/>
              </a:xfrm>
              <a:custGeom>
                <a:avLst/>
                <a:gdLst>
                  <a:gd name="T0" fmla="*/ 235 w 237"/>
                  <a:gd name="T1" fmla="*/ 399 h 399"/>
                  <a:gd name="T2" fmla="*/ 0 w 237"/>
                  <a:gd name="T3" fmla="*/ 398 h 399"/>
                  <a:gd name="T4" fmla="*/ 1 w 237"/>
                  <a:gd name="T5" fmla="*/ 0 h 399"/>
                  <a:gd name="T6" fmla="*/ 237 w 237"/>
                  <a:gd name="T7" fmla="*/ 2 h 399"/>
                  <a:gd name="T8" fmla="*/ 235 w 237"/>
                  <a:gd name="T9" fmla="*/ 399 h 399"/>
                </a:gdLst>
                <a:ahLst/>
                <a:cxnLst>
                  <a:cxn ang="0">
                    <a:pos x="T0" y="T1"/>
                  </a:cxn>
                  <a:cxn ang="0">
                    <a:pos x="T2" y="T3"/>
                  </a:cxn>
                  <a:cxn ang="0">
                    <a:pos x="T4" y="T5"/>
                  </a:cxn>
                  <a:cxn ang="0">
                    <a:pos x="T6" y="T7"/>
                  </a:cxn>
                  <a:cxn ang="0">
                    <a:pos x="T8" y="T9"/>
                  </a:cxn>
                </a:cxnLst>
                <a:rect l="0" t="0" r="r" b="b"/>
                <a:pathLst>
                  <a:path w="237" h="399">
                    <a:moveTo>
                      <a:pt x="235" y="399"/>
                    </a:moveTo>
                    <a:lnTo>
                      <a:pt x="0" y="398"/>
                    </a:lnTo>
                    <a:lnTo>
                      <a:pt x="1" y="0"/>
                    </a:lnTo>
                    <a:lnTo>
                      <a:pt x="237" y="2"/>
                    </a:lnTo>
                    <a:lnTo>
                      <a:pt x="235" y="399"/>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4" name="Freeform 239"/>
              <p:cNvSpPr>
                <a:spLocks/>
              </p:cNvSpPr>
              <p:nvPr/>
            </p:nvSpPr>
            <p:spPr bwMode="auto">
              <a:xfrm>
                <a:off x="2881" y="3167"/>
                <a:ext cx="65" cy="110"/>
              </a:xfrm>
              <a:custGeom>
                <a:avLst/>
                <a:gdLst>
                  <a:gd name="T0" fmla="*/ 0 w 39"/>
                  <a:gd name="T1" fmla="*/ 0 h 66"/>
                  <a:gd name="T2" fmla="*/ 0 w 39"/>
                  <a:gd name="T3" fmla="*/ 63 h 66"/>
                  <a:gd name="T4" fmla="*/ 4 w 39"/>
                  <a:gd name="T5" fmla="*/ 65 h 66"/>
                  <a:gd name="T6" fmla="*/ 10 w 39"/>
                  <a:gd name="T7" fmla="*/ 61 h 66"/>
                  <a:gd name="T8" fmla="*/ 16 w 39"/>
                  <a:gd name="T9" fmla="*/ 64 h 66"/>
                  <a:gd name="T10" fmla="*/ 22 w 39"/>
                  <a:gd name="T11" fmla="*/ 60 h 66"/>
                  <a:gd name="T12" fmla="*/ 28 w 39"/>
                  <a:gd name="T13" fmla="*/ 62 h 66"/>
                  <a:gd name="T14" fmla="*/ 34 w 39"/>
                  <a:gd name="T15" fmla="*/ 58 h 66"/>
                  <a:gd name="T16" fmla="*/ 39 w 39"/>
                  <a:gd name="T17" fmla="*/ 60 h 66"/>
                  <a:gd name="T18" fmla="*/ 39 w 39"/>
                  <a:gd name="T19" fmla="*/ 1 h 66"/>
                  <a:gd name="T20" fmla="*/ 0 w 39"/>
                  <a:gd name="T2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66">
                    <a:moveTo>
                      <a:pt x="0" y="0"/>
                    </a:moveTo>
                    <a:cubicBezTo>
                      <a:pt x="0" y="63"/>
                      <a:pt x="0" y="63"/>
                      <a:pt x="0" y="63"/>
                    </a:cubicBezTo>
                    <a:cubicBezTo>
                      <a:pt x="1" y="64"/>
                      <a:pt x="2" y="66"/>
                      <a:pt x="4" y="65"/>
                    </a:cubicBezTo>
                    <a:cubicBezTo>
                      <a:pt x="7" y="65"/>
                      <a:pt x="7" y="62"/>
                      <a:pt x="10" y="61"/>
                    </a:cubicBezTo>
                    <a:cubicBezTo>
                      <a:pt x="13" y="61"/>
                      <a:pt x="13" y="64"/>
                      <a:pt x="16" y="64"/>
                    </a:cubicBezTo>
                    <a:cubicBezTo>
                      <a:pt x="19" y="63"/>
                      <a:pt x="19" y="60"/>
                      <a:pt x="22" y="60"/>
                    </a:cubicBezTo>
                    <a:cubicBezTo>
                      <a:pt x="25" y="59"/>
                      <a:pt x="25" y="62"/>
                      <a:pt x="28" y="62"/>
                    </a:cubicBezTo>
                    <a:cubicBezTo>
                      <a:pt x="31" y="61"/>
                      <a:pt x="31" y="58"/>
                      <a:pt x="34" y="58"/>
                    </a:cubicBezTo>
                    <a:cubicBezTo>
                      <a:pt x="36" y="58"/>
                      <a:pt x="37" y="59"/>
                      <a:pt x="39" y="60"/>
                    </a:cubicBezTo>
                    <a:cubicBezTo>
                      <a:pt x="39" y="1"/>
                      <a:pt x="39" y="1"/>
                      <a:pt x="39" y="1"/>
                    </a:cubicBezTo>
                    <a:lnTo>
                      <a:pt x="0"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5" name="Freeform 240"/>
              <p:cNvSpPr>
                <a:spLocks/>
              </p:cNvSpPr>
              <p:nvPr/>
            </p:nvSpPr>
            <p:spPr bwMode="auto">
              <a:xfrm>
                <a:off x="3018" y="3359"/>
                <a:ext cx="35" cy="44"/>
              </a:xfrm>
              <a:custGeom>
                <a:avLst/>
                <a:gdLst>
                  <a:gd name="T0" fmla="*/ 8 w 21"/>
                  <a:gd name="T1" fmla="*/ 9 h 26"/>
                  <a:gd name="T2" fmla="*/ 0 w 21"/>
                  <a:gd name="T3" fmla="*/ 17 h 26"/>
                  <a:gd name="T4" fmla="*/ 0 w 21"/>
                  <a:gd name="T5" fmla="*/ 10 h 26"/>
                  <a:gd name="T6" fmla="*/ 11 w 21"/>
                  <a:gd name="T7" fmla="*/ 0 h 26"/>
                  <a:gd name="T8" fmla="*/ 21 w 21"/>
                  <a:gd name="T9" fmla="*/ 10 h 26"/>
                  <a:gd name="T10" fmla="*/ 21 w 21"/>
                  <a:gd name="T11" fmla="*/ 17 h 26"/>
                  <a:gd name="T12" fmla="*/ 13 w 21"/>
                  <a:gd name="T13" fmla="*/ 9 h 26"/>
                  <a:gd name="T14" fmla="*/ 13 w 21"/>
                  <a:gd name="T15" fmla="*/ 26 h 26"/>
                  <a:gd name="T16" fmla="*/ 8 w 21"/>
                  <a:gd name="T17" fmla="*/ 26 h 26"/>
                  <a:gd name="T18" fmla="*/ 8 w 21"/>
                  <a:gd name="T19" fmla="*/ 9 h 26"/>
                  <a:gd name="T20" fmla="*/ 8 w 21"/>
                  <a:gd name="T21"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6">
                    <a:moveTo>
                      <a:pt x="8" y="9"/>
                    </a:moveTo>
                    <a:cubicBezTo>
                      <a:pt x="0" y="17"/>
                      <a:pt x="0" y="17"/>
                      <a:pt x="0" y="17"/>
                    </a:cubicBezTo>
                    <a:cubicBezTo>
                      <a:pt x="0" y="10"/>
                      <a:pt x="0" y="10"/>
                      <a:pt x="0" y="10"/>
                    </a:cubicBezTo>
                    <a:cubicBezTo>
                      <a:pt x="11" y="0"/>
                      <a:pt x="11" y="0"/>
                      <a:pt x="11" y="0"/>
                    </a:cubicBezTo>
                    <a:cubicBezTo>
                      <a:pt x="21" y="10"/>
                      <a:pt x="21" y="10"/>
                      <a:pt x="21" y="10"/>
                    </a:cubicBezTo>
                    <a:cubicBezTo>
                      <a:pt x="21" y="17"/>
                      <a:pt x="21" y="17"/>
                      <a:pt x="21" y="17"/>
                    </a:cubicBezTo>
                    <a:cubicBezTo>
                      <a:pt x="13" y="9"/>
                      <a:pt x="13" y="9"/>
                      <a:pt x="13" y="9"/>
                    </a:cubicBezTo>
                    <a:cubicBezTo>
                      <a:pt x="13" y="26"/>
                      <a:pt x="13" y="26"/>
                      <a:pt x="13" y="26"/>
                    </a:cubicBezTo>
                    <a:cubicBezTo>
                      <a:pt x="8" y="26"/>
                      <a:pt x="8" y="26"/>
                      <a:pt x="8" y="26"/>
                    </a:cubicBezTo>
                    <a:cubicBezTo>
                      <a:pt x="8" y="9"/>
                      <a:pt x="8" y="9"/>
                      <a:pt x="8" y="9"/>
                    </a:cubicBezTo>
                    <a:cubicBezTo>
                      <a:pt x="8" y="9"/>
                      <a:pt x="8" y="9"/>
                      <a:pt x="8" y="9"/>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6" name="Freeform 241"/>
              <p:cNvSpPr>
                <a:spLocks/>
              </p:cNvSpPr>
              <p:nvPr/>
            </p:nvSpPr>
            <p:spPr bwMode="auto">
              <a:xfrm>
                <a:off x="2940" y="3361"/>
                <a:ext cx="33" cy="42"/>
              </a:xfrm>
              <a:custGeom>
                <a:avLst/>
                <a:gdLst>
                  <a:gd name="T0" fmla="*/ 20 w 20"/>
                  <a:gd name="T1" fmla="*/ 14 h 25"/>
                  <a:gd name="T2" fmla="*/ 10 w 20"/>
                  <a:gd name="T3" fmla="*/ 25 h 25"/>
                  <a:gd name="T4" fmla="*/ 0 w 20"/>
                  <a:gd name="T5" fmla="*/ 14 h 25"/>
                  <a:gd name="T6" fmla="*/ 0 w 20"/>
                  <a:gd name="T7" fmla="*/ 0 h 25"/>
                  <a:gd name="T8" fmla="*/ 6 w 20"/>
                  <a:gd name="T9" fmla="*/ 0 h 25"/>
                  <a:gd name="T10" fmla="*/ 6 w 20"/>
                  <a:gd name="T11" fmla="*/ 14 h 25"/>
                  <a:gd name="T12" fmla="*/ 10 w 20"/>
                  <a:gd name="T13" fmla="*/ 20 h 25"/>
                  <a:gd name="T14" fmla="*/ 15 w 20"/>
                  <a:gd name="T15" fmla="*/ 15 h 25"/>
                  <a:gd name="T16" fmla="*/ 15 w 20"/>
                  <a:gd name="T17" fmla="*/ 0 h 25"/>
                  <a:gd name="T18" fmla="*/ 20 w 20"/>
                  <a:gd name="T19" fmla="*/ 0 h 25"/>
                  <a:gd name="T20" fmla="*/ 20 w 20"/>
                  <a:gd name="T21"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5">
                    <a:moveTo>
                      <a:pt x="20" y="14"/>
                    </a:moveTo>
                    <a:cubicBezTo>
                      <a:pt x="20" y="21"/>
                      <a:pt x="17" y="25"/>
                      <a:pt x="10" y="25"/>
                    </a:cubicBezTo>
                    <a:cubicBezTo>
                      <a:pt x="3" y="25"/>
                      <a:pt x="0" y="21"/>
                      <a:pt x="0" y="14"/>
                    </a:cubicBezTo>
                    <a:cubicBezTo>
                      <a:pt x="0" y="0"/>
                      <a:pt x="0" y="0"/>
                      <a:pt x="0" y="0"/>
                    </a:cubicBezTo>
                    <a:cubicBezTo>
                      <a:pt x="6" y="0"/>
                      <a:pt x="6" y="0"/>
                      <a:pt x="6" y="0"/>
                    </a:cubicBezTo>
                    <a:cubicBezTo>
                      <a:pt x="6" y="14"/>
                      <a:pt x="6" y="14"/>
                      <a:pt x="6" y="14"/>
                    </a:cubicBezTo>
                    <a:cubicBezTo>
                      <a:pt x="5" y="18"/>
                      <a:pt x="7" y="20"/>
                      <a:pt x="10" y="20"/>
                    </a:cubicBezTo>
                    <a:cubicBezTo>
                      <a:pt x="13" y="20"/>
                      <a:pt x="15" y="18"/>
                      <a:pt x="15" y="15"/>
                    </a:cubicBezTo>
                    <a:cubicBezTo>
                      <a:pt x="15" y="0"/>
                      <a:pt x="15" y="0"/>
                      <a:pt x="15" y="0"/>
                    </a:cubicBezTo>
                    <a:cubicBezTo>
                      <a:pt x="20" y="0"/>
                      <a:pt x="20" y="0"/>
                      <a:pt x="20" y="0"/>
                    </a:cubicBezTo>
                    <a:lnTo>
                      <a:pt x="20" y="14"/>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7" name="Freeform 242"/>
              <p:cNvSpPr>
                <a:spLocks noEditPoints="1"/>
              </p:cNvSpPr>
              <p:nvPr/>
            </p:nvSpPr>
            <p:spPr bwMode="auto">
              <a:xfrm>
                <a:off x="2981" y="3361"/>
                <a:ext cx="30" cy="42"/>
              </a:xfrm>
              <a:custGeom>
                <a:avLst/>
                <a:gdLst>
                  <a:gd name="T0" fmla="*/ 6 w 18"/>
                  <a:gd name="T1" fmla="*/ 16 h 25"/>
                  <a:gd name="T2" fmla="*/ 6 w 18"/>
                  <a:gd name="T3" fmla="*/ 25 h 25"/>
                  <a:gd name="T4" fmla="*/ 0 w 18"/>
                  <a:gd name="T5" fmla="*/ 25 h 25"/>
                  <a:gd name="T6" fmla="*/ 1 w 18"/>
                  <a:gd name="T7" fmla="*/ 0 h 25"/>
                  <a:gd name="T8" fmla="*/ 9 w 18"/>
                  <a:gd name="T9" fmla="*/ 0 h 25"/>
                  <a:gd name="T10" fmla="*/ 18 w 18"/>
                  <a:gd name="T11" fmla="*/ 8 h 25"/>
                  <a:gd name="T12" fmla="*/ 16 w 18"/>
                  <a:gd name="T13" fmla="*/ 14 h 25"/>
                  <a:gd name="T14" fmla="*/ 9 w 18"/>
                  <a:gd name="T15" fmla="*/ 16 h 25"/>
                  <a:gd name="T16" fmla="*/ 6 w 18"/>
                  <a:gd name="T17" fmla="*/ 16 h 25"/>
                  <a:gd name="T18" fmla="*/ 6 w 18"/>
                  <a:gd name="T19" fmla="*/ 5 h 25"/>
                  <a:gd name="T20" fmla="*/ 6 w 18"/>
                  <a:gd name="T21" fmla="*/ 12 h 25"/>
                  <a:gd name="T22" fmla="*/ 8 w 18"/>
                  <a:gd name="T23" fmla="*/ 12 h 25"/>
                  <a:gd name="T24" fmla="*/ 12 w 18"/>
                  <a:gd name="T25" fmla="*/ 8 h 25"/>
                  <a:gd name="T26" fmla="*/ 8 w 18"/>
                  <a:gd name="T27" fmla="*/ 5 h 25"/>
                  <a:gd name="T28" fmla="*/ 6 w 18"/>
                  <a:gd name="T29" fmla="*/ 5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 h="25">
                    <a:moveTo>
                      <a:pt x="6" y="16"/>
                    </a:moveTo>
                    <a:cubicBezTo>
                      <a:pt x="6" y="25"/>
                      <a:pt x="6" y="25"/>
                      <a:pt x="6" y="25"/>
                    </a:cubicBezTo>
                    <a:cubicBezTo>
                      <a:pt x="0" y="25"/>
                      <a:pt x="0" y="25"/>
                      <a:pt x="0" y="25"/>
                    </a:cubicBezTo>
                    <a:cubicBezTo>
                      <a:pt x="1" y="0"/>
                      <a:pt x="1" y="0"/>
                      <a:pt x="1" y="0"/>
                    </a:cubicBezTo>
                    <a:cubicBezTo>
                      <a:pt x="9" y="0"/>
                      <a:pt x="9" y="0"/>
                      <a:pt x="9" y="0"/>
                    </a:cubicBezTo>
                    <a:cubicBezTo>
                      <a:pt x="15" y="0"/>
                      <a:pt x="18" y="3"/>
                      <a:pt x="18" y="8"/>
                    </a:cubicBezTo>
                    <a:cubicBezTo>
                      <a:pt x="18" y="11"/>
                      <a:pt x="17" y="13"/>
                      <a:pt x="16" y="14"/>
                    </a:cubicBezTo>
                    <a:cubicBezTo>
                      <a:pt x="14" y="16"/>
                      <a:pt x="11" y="16"/>
                      <a:pt x="9" y="16"/>
                    </a:cubicBezTo>
                    <a:lnTo>
                      <a:pt x="6" y="16"/>
                    </a:lnTo>
                    <a:close/>
                    <a:moveTo>
                      <a:pt x="6" y="5"/>
                    </a:moveTo>
                    <a:cubicBezTo>
                      <a:pt x="6" y="12"/>
                      <a:pt x="6" y="12"/>
                      <a:pt x="6" y="12"/>
                    </a:cubicBezTo>
                    <a:cubicBezTo>
                      <a:pt x="8" y="12"/>
                      <a:pt x="8" y="12"/>
                      <a:pt x="8" y="12"/>
                    </a:cubicBezTo>
                    <a:cubicBezTo>
                      <a:pt x="11" y="12"/>
                      <a:pt x="12" y="11"/>
                      <a:pt x="12" y="8"/>
                    </a:cubicBezTo>
                    <a:cubicBezTo>
                      <a:pt x="12" y="6"/>
                      <a:pt x="11" y="5"/>
                      <a:pt x="8" y="5"/>
                    </a:cubicBezTo>
                    <a:lnTo>
                      <a:pt x="6" y="5"/>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8" name="Freeform 243"/>
              <p:cNvSpPr>
                <a:spLocks/>
              </p:cNvSpPr>
              <p:nvPr/>
            </p:nvSpPr>
            <p:spPr bwMode="auto">
              <a:xfrm>
                <a:off x="2900" y="3015"/>
                <a:ext cx="38" cy="64"/>
              </a:xfrm>
              <a:custGeom>
                <a:avLst/>
                <a:gdLst>
                  <a:gd name="T0" fmla="*/ 0 w 23"/>
                  <a:gd name="T1" fmla="*/ 0 h 38"/>
                  <a:gd name="T2" fmla="*/ 0 w 23"/>
                  <a:gd name="T3" fmla="*/ 36 h 38"/>
                  <a:gd name="T4" fmla="*/ 2 w 23"/>
                  <a:gd name="T5" fmla="*/ 38 h 38"/>
                  <a:gd name="T6" fmla="*/ 6 w 23"/>
                  <a:gd name="T7" fmla="*/ 35 h 38"/>
                  <a:gd name="T8" fmla="*/ 9 w 23"/>
                  <a:gd name="T9" fmla="*/ 37 h 38"/>
                  <a:gd name="T10" fmla="*/ 13 w 23"/>
                  <a:gd name="T11" fmla="*/ 34 h 38"/>
                  <a:gd name="T12" fmla="*/ 16 w 23"/>
                  <a:gd name="T13" fmla="*/ 36 h 38"/>
                  <a:gd name="T14" fmla="*/ 20 w 23"/>
                  <a:gd name="T15" fmla="*/ 33 h 38"/>
                  <a:gd name="T16" fmla="*/ 22 w 23"/>
                  <a:gd name="T17" fmla="*/ 34 h 38"/>
                  <a:gd name="T18" fmla="*/ 23 w 23"/>
                  <a:gd name="T19" fmla="*/ 0 h 38"/>
                  <a:gd name="T20" fmla="*/ 0 w 23"/>
                  <a:gd name="T21" fmla="*/ 0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 h="38">
                    <a:moveTo>
                      <a:pt x="0" y="0"/>
                    </a:moveTo>
                    <a:cubicBezTo>
                      <a:pt x="0" y="36"/>
                      <a:pt x="0" y="36"/>
                      <a:pt x="0" y="36"/>
                    </a:cubicBezTo>
                    <a:cubicBezTo>
                      <a:pt x="1" y="37"/>
                      <a:pt x="1" y="38"/>
                      <a:pt x="2" y="38"/>
                    </a:cubicBezTo>
                    <a:cubicBezTo>
                      <a:pt x="4" y="37"/>
                      <a:pt x="4" y="36"/>
                      <a:pt x="6" y="35"/>
                    </a:cubicBezTo>
                    <a:cubicBezTo>
                      <a:pt x="7" y="35"/>
                      <a:pt x="8" y="37"/>
                      <a:pt x="9" y="37"/>
                    </a:cubicBezTo>
                    <a:cubicBezTo>
                      <a:pt x="11" y="36"/>
                      <a:pt x="11" y="35"/>
                      <a:pt x="13" y="34"/>
                    </a:cubicBezTo>
                    <a:cubicBezTo>
                      <a:pt x="14" y="34"/>
                      <a:pt x="15" y="36"/>
                      <a:pt x="16" y="36"/>
                    </a:cubicBezTo>
                    <a:cubicBezTo>
                      <a:pt x="18" y="35"/>
                      <a:pt x="18" y="34"/>
                      <a:pt x="20" y="33"/>
                    </a:cubicBezTo>
                    <a:cubicBezTo>
                      <a:pt x="21" y="33"/>
                      <a:pt x="22" y="34"/>
                      <a:pt x="22" y="34"/>
                    </a:cubicBezTo>
                    <a:cubicBezTo>
                      <a:pt x="23" y="0"/>
                      <a:pt x="23" y="0"/>
                      <a:pt x="23" y="0"/>
                    </a:cubicBezTo>
                    <a:lnTo>
                      <a:pt x="0"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89" name="Freeform 244"/>
              <p:cNvSpPr>
                <a:spLocks/>
              </p:cNvSpPr>
              <p:nvPr/>
            </p:nvSpPr>
            <p:spPr bwMode="auto">
              <a:xfrm>
                <a:off x="3062" y="3127"/>
                <a:ext cx="20" cy="25"/>
              </a:xfrm>
              <a:custGeom>
                <a:avLst/>
                <a:gdLst>
                  <a:gd name="T0" fmla="*/ 4 w 12"/>
                  <a:gd name="T1" fmla="*/ 5 h 15"/>
                  <a:gd name="T2" fmla="*/ 0 w 12"/>
                  <a:gd name="T3" fmla="*/ 10 h 15"/>
                  <a:gd name="T4" fmla="*/ 0 w 12"/>
                  <a:gd name="T5" fmla="*/ 6 h 15"/>
                  <a:gd name="T6" fmla="*/ 6 w 12"/>
                  <a:gd name="T7" fmla="*/ 0 h 15"/>
                  <a:gd name="T8" fmla="*/ 12 w 12"/>
                  <a:gd name="T9" fmla="*/ 6 h 15"/>
                  <a:gd name="T10" fmla="*/ 12 w 12"/>
                  <a:gd name="T11" fmla="*/ 10 h 15"/>
                  <a:gd name="T12" fmla="*/ 7 w 12"/>
                  <a:gd name="T13" fmla="*/ 5 h 15"/>
                  <a:gd name="T14" fmla="*/ 7 w 12"/>
                  <a:gd name="T15" fmla="*/ 15 h 15"/>
                  <a:gd name="T16" fmla="*/ 4 w 12"/>
                  <a:gd name="T17" fmla="*/ 15 h 15"/>
                  <a:gd name="T18" fmla="*/ 4 w 12"/>
                  <a:gd name="T19" fmla="*/ 5 h 15"/>
                  <a:gd name="T20" fmla="*/ 4 w 12"/>
                  <a:gd name="T21"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5">
                    <a:moveTo>
                      <a:pt x="4" y="5"/>
                    </a:moveTo>
                    <a:cubicBezTo>
                      <a:pt x="0" y="10"/>
                      <a:pt x="0" y="10"/>
                      <a:pt x="0" y="10"/>
                    </a:cubicBezTo>
                    <a:cubicBezTo>
                      <a:pt x="0" y="6"/>
                      <a:pt x="0" y="6"/>
                      <a:pt x="0" y="6"/>
                    </a:cubicBezTo>
                    <a:cubicBezTo>
                      <a:pt x="6" y="0"/>
                      <a:pt x="6" y="0"/>
                      <a:pt x="6" y="0"/>
                    </a:cubicBezTo>
                    <a:cubicBezTo>
                      <a:pt x="12" y="6"/>
                      <a:pt x="12" y="6"/>
                      <a:pt x="12" y="6"/>
                    </a:cubicBezTo>
                    <a:cubicBezTo>
                      <a:pt x="12" y="10"/>
                      <a:pt x="12" y="10"/>
                      <a:pt x="12" y="10"/>
                    </a:cubicBezTo>
                    <a:cubicBezTo>
                      <a:pt x="7" y="5"/>
                      <a:pt x="7" y="5"/>
                      <a:pt x="7" y="5"/>
                    </a:cubicBezTo>
                    <a:cubicBezTo>
                      <a:pt x="7" y="15"/>
                      <a:pt x="7" y="15"/>
                      <a:pt x="7" y="15"/>
                    </a:cubicBezTo>
                    <a:cubicBezTo>
                      <a:pt x="4" y="15"/>
                      <a:pt x="4" y="15"/>
                      <a:pt x="4" y="15"/>
                    </a:cubicBezTo>
                    <a:cubicBezTo>
                      <a:pt x="4" y="5"/>
                      <a:pt x="4" y="5"/>
                      <a:pt x="4" y="5"/>
                    </a:cubicBezTo>
                    <a:cubicBezTo>
                      <a:pt x="4" y="5"/>
                      <a:pt x="4" y="5"/>
                      <a:pt x="4" y="5"/>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0" name="Freeform 245"/>
              <p:cNvSpPr>
                <a:spLocks/>
              </p:cNvSpPr>
              <p:nvPr/>
            </p:nvSpPr>
            <p:spPr bwMode="auto">
              <a:xfrm>
                <a:off x="3015" y="3129"/>
                <a:ext cx="20" cy="23"/>
              </a:xfrm>
              <a:custGeom>
                <a:avLst/>
                <a:gdLst>
                  <a:gd name="T0" fmla="*/ 12 w 12"/>
                  <a:gd name="T1" fmla="*/ 8 h 14"/>
                  <a:gd name="T2" fmla="*/ 6 w 12"/>
                  <a:gd name="T3" fmla="*/ 14 h 14"/>
                  <a:gd name="T4" fmla="*/ 0 w 12"/>
                  <a:gd name="T5" fmla="*/ 8 h 14"/>
                  <a:gd name="T6" fmla="*/ 0 w 12"/>
                  <a:gd name="T7" fmla="*/ 0 h 14"/>
                  <a:gd name="T8" fmla="*/ 3 w 12"/>
                  <a:gd name="T9" fmla="*/ 0 h 14"/>
                  <a:gd name="T10" fmla="*/ 3 w 12"/>
                  <a:gd name="T11" fmla="*/ 8 h 14"/>
                  <a:gd name="T12" fmla="*/ 6 w 12"/>
                  <a:gd name="T13" fmla="*/ 11 h 14"/>
                  <a:gd name="T14" fmla="*/ 8 w 12"/>
                  <a:gd name="T15" fmla="*/ 8 h 14"/>
                  <a:gd name="T16" fmla="*/ 9 w 12"/>
                  <a:gd name="T17" fmla="*/ 0 h 14"/>
                  <a:gd name="T18" fmla="*/ 12 w 12"/>
                  <a:gd name="T19" fmla="*/ 0 h 14"/>
                  <a:gd name="T20" fmla="*/ 12 w 12"/>
                  <a:gd name="T21" fmla="*/ 8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 h="14">
                    <a:moveTo>
                      <a:pt x="12" y="8"/>
                    </a:moveTo>
                    <a:cubicBezTo>
                      <a:pt x="12" y="12"/>
                      <a:pt x="10" y="14"/>
                      <a:pt x="6" y="14"/>
                    </a:cubicBezTo>
                    <a:cubicBezTo>
                      <a:pt x="2" y="14"/>
                      <a:pt x="0" y="12"/>
                      <a:pt x="0" y="8"/>
                    </a:cubicBezTo>
                    <a:cubicBezTo>
                      <a:pt x="0" y="0"/>
                      <a:pt x="0" y="0"/>
                      <a:pt x="0" y="0"/>
                    </a:cubicBezTo>
                    <a:cubicBezTo>
                      <a:pt x="3" y="0"/>
                      <a:pt x="3" y="0"/>
                      <a:pt x="3" y="0"/>
                    </a:cubicBezTo>
                    <a:cubicBezTo>
                      <a:pt x="3" y="8"/>
                      <a:pt x="3" y="8"/>
                      <a:pt x="3" y="8"/>
                    </a:cubicBezTo>
                    <a:cubicBezTo>
                      <a:pt x="3" y="10"/>
                      <a:pt x="4" y="11"/>
                      <a:pt x="6" y="11"/>
                    </a:cubicBezTo>
                    <a:cubicBezTo>
                      <a:pt x="8" y="11"/>
                      <a:pt x="8" y="10"/>
                      <a:pt x="8" y="8"/>
                    </a:cubicBezTo>
                    <a:cubicBezTo>
                      <a:pt x="9" y="0"/>
                      <a:pt x="9" y="0"/>
                      <a:pt x="9" y="0"/>
                    </a:cubicBezTo>
                    <a:cubicBezTo>
                      <a:pt x="12" y="0"/>
                      <a:pt x="12" y="0"/>
                      <a:pt x="12" y="0"/>
                    </a:cubicBezTo>
                    <a:lnTo>
                      <a:pt x="12" y="8"/>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1" name="Freeform 246"/>
              <p:cNvSpPr>
                <a:spLocks noEditPoints="1"/>
              </p:cNvSpPr>
              <p:nvPr/>
            </p:nvSpPr>
            <p:spPr bwMode="auto">
              <a:xfrm>
                <a:off x="3040" y="3129"/>
                <a:ext cx="17" cy="23"/>
              </a:xfrm>
              <a:custGeom>
                <a:avLst/>
                <a:gdLst>
                  <a:gd name="T0" fmla="*/ 3 w 10"/>
                  <a:gd name="T1" fmla="*/ 9 h 14"/>
                  <a:gd name="T2" fmla="*/ 3 w 10"/>
                  <a:gd name="T3" fmla="*/ 14 h 14"/>
                  <a:gd name="T4" fmla="*/ 0 w 10"/>
                  <a:gd name="T5" fmla="*/ 14 h 14"/>
                  <a:gd name="T6" fmla="*/ 0 w 10"/>
                  <a:gd name="T7" fmla="*/ 0 h 14"/>
                  <a:gd name="T8" fmla="*/ 5 w 10"/>
                  <a:gd name="T9" fmla="*/ 0 h 14"/>
                  <a:gd name="T10" fmla="*/ 10 w 10"/>
                  <a:gd name="T11" fmla="*/ 4 h 14"/>
                  <a:gd name="T12" fmla="*/ 9 w 10"/>
                  <a:gd name="T13" fmla="*/ 8 h 14"/>
                  <a:gd name="T14" fmla="*/ 5 w 10"/>
                  <a:gd name="T15" fmla="*/ 9 h 14"/>
                  <a:gd name="T16" fmla="*/ 3 w 10"/>
                  <a:gd name="T17" fmla="*/ 9 h 14"/>
                  <a:gd name="T18" fmla="*/ 3 w 10"/>
                  <a:gd name="T19" fmla="*/ 2 h 14"/>
                  <a:gd name="T20" fmla="*/ 3 w 10"/>
                  <a:gd name="T21" fmla="*/ 7 h 14"/>
                  <a:gd name="T22" fmla="*/ 4 w 10"/>
                  <a:gd name="T23" fmla="*/ 7 h 14"/>
                  <a:gd name="T24" fmla="*/ 7 w 10"/>
                  <a:gd name="T25" fmla="*/ 4 h 14"/>
                  <a:gd name="T26" fmla="*/ 4 w 10"/>
                  <a:gd name="T27" fmla="*/ 2 h 14"/>
                  <a:gd name="T28" fmla="*/ 3 w 10"/>
                  <a:gd name="T29"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 h="14">
                    <a:moveTo>
                      <a:pt x="3" y="9"/>
                    </a:moveTo>
                    <a:cubicBezTo>
                      <a:pt x="3" y="14"/>
                      <a:pt x="3" y="14"/>
                      <a:pt x="3" y="14"/>
                    </a:cubicBezTo>
                    <a:cubicBezTo>
                      <a:pt x="0" y="14"/>
                      <a:pt x="0" y="14"/>
                      <a:pt x="0" y="14"/>
                    </a:cubicBezTo>
                    <a:cubicBezTo>
                      <a:pt x="0" y="0"/>
                      <a:pt x="0" y="0"/>
                      <a:pt x="0" y="0"/>
                    </a:cubicBezTo>
                    <a:cubicBezTo>
                      <a:pt x="5" y="0"/>
                      <a:pt x="5" y="0"/>
                      <a:pt x="5" y="0"/>
                    </a:cubicBezTo>
                    <a:cubicBezTo>
                      <a:pt x="8" y="0"/>
                      <a:pt x="10" y="1"/>
                      <a:pt x="10" y="4"/>
                    </a:cubicBezTo>
                    <a:cubicBezTo>
                      <a:pt x="10" y="6"/>
                      <a:pt x="10" y="7"/>
                      <a:pt x="9" y="8"/>
                    </a:cubicBezTo>
                    <a:cubicBezTo>
                      <a:pt x="8" y="9"/>
                      <a:pt x="6" y="9"/>
                      <a:pt x="5" y="9"/>
                    </a:cubicBezTo>
                    <a:lnTo>
                      <a:pt x="3" y="9"/>
                    </a:lnTo>
                    <a:close/>
                    <a:moveTo>
                      <a:pt x="3" y="2"/>
                    </a:moveTo>
                    <a:cubicBezTo>
                      <a:pt x="3" y="7"/>
                      <a:pt x="3" y="7"/>
                      <a:pt x="3" y="7"/>
                    </a:cubicBezTo>
                    <a:cubicBezTo>
                      <a:pt x="4" y="7"/>
                      <a:pt x="4" y="7"/>
                      <a:pt x="4" y="7"/>
                    </a:cubicBezTo>
                    <a:cubicBezTo>
                      <a:pt x="6" y="7"/>
                      <a:pt x="7" y="6"/>
                      <a:pt x="7" y="4"/>
                    </a:cubicBezTo>
                    <a:cubicBezTo>
                      <a:pt x="7" y="3"/>
                      <a:pt x="6" y="2"/>
                      <a:pt x="4" y="2"/>
                    </a:cubicBezTo>
                    <a:lnTo>
                      <a:pt x="3" y="2"/>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2" name="Freeform 247"/>
              <p:cNvSpPr>
                <a:spLocks/>
              </p:cNvSpPr>
              <p:nvPr/>
            </p:nvSpPr>
            <p:spPr bwMode="auto">
              <a:xfrm>
                <a:off x="3190" y="3017"/>
                <a:ext cx="52" cy="85"/>
              </a:xfrm>
              <a:custGeom>
                <a:avLst/>
                <a:gdLst>
                  <a:gd name="T0" fmla="*/ 0 w 31"/>
                  <a:gd name="T1" fmla="*/ 0 h 51"/>
                  <a:gd name="T2" fmla="*/ 0 w 31"/>
                  <a:gd name="T3" fmla="*/ 49 h 51"/>
                  <a:gd name="T4" fmla="*/ 4 w 31"/>
                  <a:gd name="T5" fmla="*/ 50 h 51"/>
                  <a:gd name="T6" fmla="*/ 8 w 31"/>
                  <a:gd name="T7" fmla="*/ 47 h 51"/>
                  <a:gd name="T8" fmla="*/ 13 w 31"/>
                  <a:gd name="T9" fmla="*/ 49 h 51"/>
                  <a:gd name="T10" fmla="*/ 17 w 31"/>
                  <a:gd name="T11" fmla="*/ 46 h 51"/>
                  <a:gd name="T12" fmla="*/ 22 w 31"/>
                  <a:gd name="T13" fmla="*/ 48 h 51"/>
                  <a:gd name="T14" fmla="*/ 27 w 31"/>
                  <a:gd name="T15" fmla="*/ 44 h 51"/>
                  <a:gd name="T16" fmla="*/ 30 w 31"/>
                  <a:gd name="T17" fmla="*/ 46 h 51"/>
                  <a:gd name="T18" fmla="*/ 31 w 31"/>
                  <a:gd name="T19" fmla="*/ 0 h 51"/>
                  <a:gd name="T20" fmla="*/ 0 w 31"/>
                  <a:gd name="T21" fmla="*/ 0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 h="51">
                    <a:moveTo>
                      <a:pt x="0" y="0"/>
                    </a:moveTo>
                    <a:cubicBezTo>
                      <a:pt x="0" y="49"/>
                      <a:pt x="0" y="49"/>
                      <a:pt x="0" y="49"/>
                    </a:cubicBezTo>
                    <a:cubicBezTo>
                      <a:pt x="1" y="49"/>
                      <a:pt x="2" y="51"/>
                      <a:pt x="4" y="50"/>
                    </a:cubicBezTo>
                    <a:cubicBezTo>
                      <a:pt x="6" y="50"/>
                      <a:pt x="6" y="48"/>
                      <a:pt x="8" y="47"/>
                    </a:cubicBezTo>
                    <a:cubicBezTo>
                      <a:pt x="10" y="47"/>
                      <a:pt x="11" y="49"/>
                      <a:pt x="13" y="49"/>
                    </a:cubicBezTo>
                    <a:cubicBezTo>
                      <a:pt x="15" y="49"/>
                      <a:pt x="15" y="46"/>
                      <a:pt x="17" y="46"/>
                    </a:cubicBezTo>
                    <a:cubicBezTo>
                      <a:pt x="20" y="45"/>
                      <a:pt x="20" y="48"/>
                      <a:pt x="22" y="48"/>
                    </a:cubicBezTo>
                    <a:cubicBezTo>
                      <a:pt x="25" y="47"/>
                      <a:pt x="24" y="45"/>
                      <a:pt x="27" y="44"/>
                    </a:cubicBezTo>
                    <a:cubicBezTo>
                      <a:pt x="29" y="44"/>
                      <a:pt x="29" y="46"/>
                      <a:pt x="30" y="46"/>
                    </a:cubicBezTo>
                    <a:cubicBezTo>
                      <a:pt x="31" y="0"/>
                      <a:pt x="31" y="0"/>
                      <a:pt x="31" y="0"/>
                    </a:cubicBezTo>
                    <a:lnTo>
                      <a:pt x="0"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3" name="Freeform 248"/>
              <p:cNvSpPr>
                <a:spLocks/>
              </p:cNvSpPr>
              <p:nvPr/>
            </p:nvSpPr>
            <p:spPr bwMode="auto">
              <a:xfrm>
                <a:off x="3297" y="3373"/>
                <a:ext cx="27" cy="33"/>
              </a:xfrm>
              <a:custGeom>
                <a:avLst/>
                <a:gdLst>
                  <a:gd name="T0" fmla="*/ 6 w 16"/>
                  <a:gd name="T1" fmla="*/ 7 h 20"/>
                  <a:gd name="T2" fmla="*/ 0 w 16"/>
                  <a:gd name="T3" fmla="*/ 13 h 20"/>
                  <a:gd name="T4" fmla="*/ 0 w 16"/>
                  <a:gd name="T5" fmla="*/ 8 h 20"/>
                  <a:gd name="T6" fmla="*/ 8 w 16"/>
                  <a:gd name="T7" fmla="*/ 0 h 20"/>
                  <a:gd name="T8" fmla="*/ 16 w 16"/>
                  <a:gd name="T9" fmla="*/ 8 h 20"/>
                  <a:gd name="T10" fmla="*/ 16 w 16"/>
                  <a:gd name="T11" fmla="*/ 13 h 20"/>
                  <a:gd name="T12" fmla="*/ 10 w 16"/>
                  <a:gd name="T13" fmla="*/ 7 h 20"/>
                  <a:gd name="T14" fmla="*/ 10 w 16"/>
                  <a:gd name="T15" fmla="*/ 20 h 20"/>
                  <a:gd name="T16" fmla="*/ 6 w 16"/>
                  <a:gd name="T17" fmla="*/ 20 h 20"/>
                  <a:gd name="T18" fmla="*/ 6 w 16"/>
                  <a:gd name="T19" fmla="*/ 7 h 20"/>
                  <a:gd name="T20" fmla="*/ 6 w 16"/>
                  <a:gd name="T21" fmla="*/ 7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20">
                    <a:moveTo>
                      <a:pt x="6" y="7"/>
                    </a:moveTo>
                    <a:cubicBezTo>
                      <a:pt x="0" y="13"/>
                      <a:pt x="0" y="13"/>
                      <a:pt x="0" y="13"/>
                    </a:cubicBezTo>
                    <a:cubicBezTo>
                      <a:pt x="0" y="8"/>
                      <a:pt x="0" y="8"/>
                      <a:pt x="0" y="8"/>
                    </a:cubicBezTo>
                    <a:cubicBezTo>
                      <a:pt x="8" y="0"/>
                      <a:pt x="8" y="0"/>
                      <a:pt x="8" y="0"/>
                    </a:cubicBezTo>
                    <a:cubicBezTo>
                      <a:pt x="16" y="8"/>
                      <a:pt x="16" y="8"/>
                      <a:pt x="16" y="8"/>
                    </a:cubicBezTo>
                    <a:cubicBezTo>
                      <a:pt x="16" y="13"/>
                      <a:pt x="16" y="13"/>
                      <a:pt x="16" y="13"/>
                    </a:cubicBezTo>
                    <a:cubicBezTo>
                      <a:pt x="10" y="7"/>
                      <a:pt x="10" y="7"/>
                      <a:pt x="10" y="7"/>
                    </a:cubicBezTo>
                    <a:cubicBezTo>
                      <a:pt x="10" y="20"/>
                      <a:pt x="10" y="20"/>
                      <a:pt x="10" y="20"/>
                    </a:cubicBezTo>
                    <a:cubicBezTo>
                      <a:pt x="6" y="20"/>
                      <a:pt x="6" y="20"/>
                      <a:pt x="6" y="20"/>
                    </a:cubicBezTo>
                    <a:cubicBezTo>
                      <a:pt x="6" y="7"/>
                      <a:pt x="6" y="7"/>
                      <a:pt x="6" y="7"/>
                    </a:cubicBezTo>
                    <a:cubicBezTo>
                      <a:pt x="6" y="7"/>
                      <a:pt x="6" y="7"/>
                      <a:pt x="6" y="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4" name="Freeform 249"/>
              <p:cNvSpPr>
                <a:spLocks/>
              </p:cNvSpPr>
              <p:nvPr/>
            </p:nvSpPr>
            <p:spPr bwMode="auto">
              <a:xfrm>
                <a:off x="3235" y="3374"/>
                <a:ext cx="27" cy="32"/>
              </a:xfrm>
              <a:custGeom>
                <a:avLst/>
                <a:gdLst>
                  <a:gd name="T0" fmla="*/ 16 w 16"/>
                  <a:gd name="T1" fmla="*/ 11 h 19"/>
                  <a:gd name="T2" fmla="*/ 8 w 16"/>
                  <a:gd name="T3" fmla="*/ 19 h 19"/>
                  <a:gd name="T4" fmla="*/ 0 w 16"/>
                  <a:gd name="T5" fmla="*/ 11 h 19"/>
                  <a:gd name="T6" fmla="*/ 0 w 16"/>
                  <a:gd name="T7" fmla="*/ 0 h 19"/>
                  <a:gd name="T8" fmla="*/ 4 w 16"/>
                  <a:gd name="T9" fmla="*/ 0 h 19"/>
                  <a:gd name="T10" fmla="*/ 4 w 16"/>
                  <a:gd name="T11" fmla="*/ 11 h 19"/>
                  <a:gd name="T12" fmla="*/ 8 w 16"/>
                  <a:gd name="T13" fmla="*/ 16 h 19"/>
                  <a:gd name="T14" fmla="*/ 11 w 16"/>
                  <a:gd name="T15" fmla="*/ 11 h 19"/>
                  <a:gd name="T16" fmla="*/ 11 w 16"/>
                  <a:gd name="T17" fmla="*/ 0 h 19"/>
                  <a:gd name="T18" fmla="*/ 16 w 16"/>
                  <a:gd name="T19" fmla="*/ 0 h 19"/>
                  <a:gd name="T20" fmla="*/ 16 w 16"/>
                  <a:gd name="T2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19">
                    <a:moveTo>
                      <a:pt x="16" y="11"/>
                    </a:moveTo>
                    <a:cubicBezTo>
                      <a:pt x="15" y="16"/>
                      <a:pt x="13" y="19"/>
                      <a:pt x="8" y="19"/>
                    </a:cubicBezTo>
                    <a:cubicBezTo>
                      <a:pt x="2" y="19"/>
                      <a:pt x="0" y="16"/>
                      <a:pt x="0" y="11"/>
                    </a:cubicBezTo>
                    <a:cubicBezTo>
                      <a:pt x="0" y="0"/>
                      <a:pt x="0" y="0"/>
                      <a:pt x="0" y="0"/>
                    </a:cubicBezTo>
                    <a:cubicBezTo>
                      <a:pt x="4" y="0"/>
                      <a:pt x="4" y="0"/>
                      <a:pt x="4" y="0"/>
                    </a:cubicBezTo>
                    <a:cubicBezTo>
                      <a:pt x="4" y="11"/>
                      <a:pt x="4" y="11"/>
                      <a:pt x="4" y="11"/>
                    </a:cubicBezTo>
                    <a:cubicBezTo>
                      <a:pt x="4" y="14"/>
                      <a:pt x="5" y="16"/>
                      <a:pt x="8" y="16"/>
                    </a:cubicBezTo>
                    <a:cubicBezTo>
                      <a:pt x="10" y="16"/>
                      <a:pt x="11" y="14"/>
                      <a:pt x="11" y="11"/>
                    </a:cubicBezTo>
                    <a:cubicBezTo>
                      <a:pt x="11" y="0"/>
                      <a:pt x="11" y="0"/>
                      <a:pt x="11" y="0"/>
                    </a:cubicBezTo>
                    <a:cubicBezTo>
                      <a:pt x="16" y="0"/>
                      <a:pt x="16" y="0"/>
                      <a:pt x="16" y="0"/>
                    </a:cubicBezTo>
                    <a:lnTo>
                      <a:pt x="16" y="11"/>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5" name="Freeform 250"/>
              <p:cNvSpPr>
                <a:spLocks noEditPoints="1"/>
              </p:cNvSpPr>
              <p:nvPr/>
            </p:nvSpPr>
            <p:spPr bwMode="auto">
              <a:xfrm>
                <a:off x="3269" y="3374"/>
                <a:ext cx="23" cy="32"/>
              </a:xfrm>
              <a:custGeom>
                <a:avLst/>
                <a:gdLst>
                  <a:gd name="T0" fmla="*/ 4 w 14"/>
                  <a:gd name="T1" fmla="*/ 12 h 19"/>
                  <a:gd name="T2" fmla="*/ 4 w 14"/>
                  <a:gd name="T3" fmla="*/ 19 h 19"/>
                  <a:gd name="T4" fmla="*/ 0 w 14"/>
                  <a:gd name="T5" fmla="*/ 19 h 19"/>
                  <a:gd name="T6" fmla="*/ 0 w 14"/>
                  <a:gd name="T7" fmla="*/ 0 h 19"/>
                  <a:gd name="T8" fmla="*/ 6 w 14"/>
                  <a:gd name="T9" fmla="*/ 0 h 19"/>
                  <a:gd name="T10" fmla="*/ 14 w 14"/>
                  <a:gd name="T11" fmla="*/ 6 h 19"/>
                  <a:gd name="T12" fmla="*/ 11 w 14"/>
                  <a:gd name="T13" fmla="*/ 11 h 19"/>
                  <a:gd name="T14" fmla="*/ 6 w 14"/>
                  <a:gd name="T15" fmla="*/ 13 h 19"/>
                  <a:gd name="T16" fmla="*/ 4 w 14"/>
                  <a:gd name="T17" fmla="*/ 12 h 19"/>
                  <a:gd name="T18" fmla="*/ 4 w 14"/>
                  <a:gd name="T19" fmla="*/ 3 h 19"/>
                  <a:gd name="T20" fmla="*/ 4 w 14"/>
                  <a:gd name="T21" fmla="*/ 9 h 19"/>
                  <a:gd name="T22" fmla="*/ 6 w 14"/>
                  <a:gd name="T23" fmla="*/ 9 h 19"/>
                  <a:gd name="T24" fmla="*/ 9 w 14"/>
                  <a:gd name="T25" fmla="*/ 6 h 19"/>
                  <a:gd name="T26" fmla="*/ 6 w 14"/>
                  <a:gd name="T27" fmla="*/ 3 h 19"/>
                  <a:gd name="T28" fmla="*/ 4 w 14"/>
                  <a:gd name="T29"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19">
                    <a:moveTo>
                      <a:pt x="4" y="12"/>
                    </a:moveTo>
                    <a:cubicBezTo>
                      <a:pt x="4" y="19"/>
                      <a:pt x="4" y="19"/>
                      <a:pt x="4" y="19"/>
                    </a:cubicBezTo>
                    <a:cubicBezTo>
                      <a:pt x="0" y="19"/>
                      <a:pt x="0" y="19"/>
                      <a:pt x="0" y="19"/>
                    </a:cubicBezTo>
                    <a:cubicBezTo>
                      <a:pt x="0" y="0"/>
                      <a:pt x="0" y="0"/>
                      <a:pt x="0" y="0"/>
                    </a:cubicBezTo>
                    <a:cubicBezTo>
                      <a:pt x="6" y="0"/>
                      <a:pt x="6" y="0"/>
                      <a:pt x="6" y="0"/>
                    </a:cubicBezTo>
                    <a:cubicBezTo>
                      <a:pt x="11" y="0"/>
                      <a:pt x="14" y="2"/>
                      <a:pt x="14" y="6"/>
                    </a:cubicBezTo>
                    <a:cubicBezTo>
                      <a:pt x="14" y="8"/>
                      <a:pt x="13" y="10"/>
                      <a:pt x="11" y="11"/>
                    </a:cubicBezTo>
                    <a:cubicBezTo>
                      <a:pt x="10" y="12"/>
                      <a:pt x="8" y="13"/>
                      <a:pt x="6" y="13"/>
                    </a:cubicBezTo>
                    <a:lnTo>
                      <a:pt x="4" y="12"/>
                    </a:lnTo>
                    <a:close/>
                    <a:moveTo>
                      <a:pt x="4" y="3"/>
                    </a:moveTo>
                    <a:cubicBezTo>
                      <a:pt x="4" y="9"/>
                      <a:pt x="4" y="9"/>
                      <a:pt x="4" y="9"/>
                    </a:cubicBezTo>
                    <a:cubicBezTo>
                      <a:pt x="6" y="9"/>
                      <a:pt x="6" y="9"/>
                      <a:pt x="6" y="9"/>
                    </a:cubicBezTo>
                    <a:cubicBezTo>
                      <a:pt x="8" y="9"/>
                      <a:pt x="9" y="8"/>
                      <a:pt x="9" y="6"/>
                    </a:cubicBezTo>
                    <a:cubicBezTo>
                      <a:pt x="9" y="4"/>
                      <a:pt x="8" y="3"/>
                      <a:pt x="6" y="3"/>
                    </a:cubicBezTo>
                    <a:lnTo>
                      <a:pt x="4" y="3"/>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6" name="Freeform 251"/>
              <p:cNvSpPr>
                <a:spLocks/>
              </p:cNvSpPr>
              <p:nvPr/>
            </p:nvSpPr>
            <p:spPr bwMode="auto">
              <a:xfrm>
                <a:off x="2796" y="3810"/>
                <a:ext cx="646" cy="23"/>
              </a:xfrm>
              <a:custGeom>
                <a:avLst/>
                <a:gdLst>
                  <a:gd name="T0" fmla="*/ 646 w 646"/>
                  <a:gd name="T1" fmla="*/ 20 h 23"/>
                  <a:gd name="T2" fmla="*/ 0 w 646"/>
                  <a:gd name="T3" fmla="*/ 23 h 23"/>
                  <a:gd name="T4" fmla="*/ 0 w 646"/>
                  <a:gd name="T5" fmla="*/ 3 h 23"/>
                  <a:gd name="T6" fmla="*/ 644 w 646"/>
                  <a:gd name="T7" fmla="*/ 0 h 23"/>
                  <a:gd name="T8" fmla="*/ 646 w 646"/>
                  <a:gd name="T9" fmla="*/ 20 h 23"/>
                </a:gdLst>
                <a:ahLst/>
                <a:cxnLst>
                  <a:cxn ang="0">
                    <a:pos x="T0" y="T1"/>
                  </a:cxn>
                  <a:cxn ang="0">
                    <a:pos x="T2" y="T3"/>
                  </a:cxn>
                  <a:cxn ang="0">
                    <a:pos x="T4" y="T5"/>
                  </a:cxn>
                  <a:cxn ang="0">
                    <a:pos x="T6" y="T7"/>
                  </a:cxn>
                  <a:cxn ang="0">
                    <a:pos x="T8" y="T9"/>
                  </a:cxn>
                </a:cxnLst>
                <a:rect l="0" t="0" r="r" b="b"/>
                <a:pathLst>
                  <a:path w="646" h="23">
                    <a:moveTo>
                      <a:pt x="646" y="20"/>
                    </a:moveTo>
                    <a:lnTo>
                      <a:pt x="0" y="23"/>
                    </a:lnTo>
                    <a:lnTo>
                      <a:pt x="0" y="3"/>
                    </a:lnTo>
                    <a:lnTo>
                      <a:pt x="644" y="0"/>
                    </a:lnTo>
                    <a:lnTo>
                      <a:pt x="646" y="2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7" name="Freeform 252"/>
              <p:cNvSpPr>
                <a:spLocks/>
              </p:cNvSpPr>
              <p:nvPr/>
            </p:nvSpPr>
            <p:spPr bwMode="auto">
              <a:xfrm>
                <a:off x="2796" y="3888"/>
                <a:ext cx="646" cy="23"/>
              </a:xfrm>
              <a:custGeom>
                <a:avLst/>
                <a:gdLst>
                  <a:gd name="T0" fmla="*/ 646 w 646"/>
                  <a:gd name="T1" fmla="*/ 20 h 23"/>
                  <a:gd name="T2" fmla="*/ 0 w 646"/>
                  <a:gd name="T3" fmla="*/ 23 h 23"/>
                  <a:gd name="T4" fmla="*/ 0 w 646"/>
                  <a:gd name="T5" fmla="*/ 3 h 23"/>
                  <a:gd name="T6" fmla="*/ 646 w 646"/>
                  <a:gd name="T7" fmla="*/ 0 h 23"/>
                  <a:gd name="T8" fmla="*/ 646 w 646"/>
                  <a:gd name="T9" fmla="*/ 20 h 23"/>
                </a:gdLst>
                <a:ahLst/>
                <a:cxnLst>
                  <a:cxn ang="0">
                    <a:pos x="T0" y="T1"/>
                  </a:cxn>
                  <a:cxn ang="0">
                    <a:pos x="T2" y="T3"/>
                  </a:cxn>
                  <a:cxn ang="0">
                    <a:pos x="T4" y="T5"/>
                  </a:cxn>
                  <a:cxn ang="0">
                    <a:pos x="T6" y="T7"/>
                  </a:cxn>
                  <a:cxn ang="0">
                    <a:pos x="T8" y="T9"/>
                  </a:cxn>
                </a:cxnLst>
                <a:rect l="0" t="0" r="r" b="b"/>
                <a:pathLst>
                  <a:path w="646" h="23">
                    <a:moveTo>
                      <a:pt x="646" y="20"/>
                    </a:moveTo>
                    <a:lnTo>
                      <a:pt x="0" y="23"/>
                    </a:lnTo>
                    <a:lnTo>
                      <a:pt x="0" y="3"/>
                    </a:lnTo>
                    <a:lnTo>
                      <a:pt x="646" y="0"/>
                    </a:lnTo>
                    <a:lnTo>
                      <a:pt x="646" y="20"/>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8" name="Rectangle 253"/>
              <p:cNvSpPr>
                <a:spLocks noChangeArrowheads="1"/>
              </p:cNvSpPr>
              <p:nvPr/>
            </p:nvSpPr>
            <p:spPr bwMode="auto">
              <a:xfrm>
                <a:off x="2796" y="3833"/>
                <a:ext cx="60" cy="5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99" name="Freeform 254"/>
              <p:cNvSpPr>
                <a:spLocks/>
              </p:cNvSpPr>
              <p:nvPr/>
            </p:nvSpPr>
            <p:spPr bwMode="auto">
              <a:xfrm>
                <a:off x="3088" y="3831"/>
                <a:ext cx="60" cy="59"/>
              </a:xfrm>
              <a:custGeom>
                <a:avLst/>
                <a:gdLst>
                  <a:gd name="T0" fmla="*/ 60 w 60"/>
                  <a:gd name="T1" fmla="*/ 59 h 59"/>
                  <a:gd name="T2" fmla="*/ 2 w 60"/>
                  <a:gd name="T3" fmla="*/ 59 h 59"/>
                  <a:gd name="T4" fmla="*/ 0 w 60"/>
                  <a:gd name="T5" fmla="*/ 0 h 59"/>
                  <a:gd name="T6" fmla="*/ 60 w 60"/>
                  <a:gd name="T7" fmla="*/ 0 h 59"/>
                  <a:gd name="T8" fmla="*/ 60 w 60"/>
                  <a:gd name="T9" fmla="*/ 59 h 59"/>
                </a:gdLst>
                <a:ahLst/>
                <a:cxnLst>
                  <a:cxn ang="0">
                    <a:pos x="T0" y="T1"/>
                  </a:cxn>
                  <a:cxn ang="0">
                    <a:pos x="T2" y="T3"/>
                  </a:cxn>
                  <a:cxn ang="0">
                    <a:pos x="T4" y="T5"/>
                  </a:cxn>
                  <a:cxn ang="0">
                    <a:pos x="T6" y="T7"/>
                  </a:cxn>
                  <a:cxn ang="0">
                    <a:pos x="T8" y="T9"/>
                  </a:cxn>
                </a:cxnLst>
                <a:rect l="0" t="0" r="r" b="b"/>
                <a:pathLst>
                  <a:path w="60" h="59">
                    <a:moveTo>
                      <a:pt x="60" y="59"/>
                    </a:moveTo>
                    <a:lnTo>
                      <a:pt x="2" y="59"/>
                    </a:lnTo>
                    <a:lnTo>
                      <a:pt x="0" y="0"/>
                    </a:lnTo>
                    <a:lnTo>
                      <a:pt x="60" y="0"/>
                    </a:lnTo>
                    <a:lnTo>
                      <a:pt x="60" y="59"/>
                    </a:lnTo>
                    <a:close/>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0" name="Rectangle 255"/>
              <p:cNvSpPr>
                <a:spLocks noChangeArrowheads="1"/>
              </p:cNvSpPr>
              <p:nvPr/>
            </p:nvSpPr>
            <p:spPr bwMode="auto">
              <a:xfrm>
                <a:off x="3382" y="3830"/>
                <a:ext cx="60" cy="58"/>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grpSp>
        <p:nvGrpSpPr>
          <p:cNvPr id="101" name="Group 100"/>
          <p:cNvGrpSpPr/>
          <p:nvPr/>
        </p:nvGrpSpPr>
        <p:grpSpPr>
          <a:xfrm>
            <a:off x="6192743" y="1939335"/>
            <a:ext cx="2120878" cy="4418496"/>
            <a:chOff x="1890364" y="1793392"/>
            <a:chExt cx="2120878" cy="4418496"/>
          </a:xfrm>
        </p:grpSpPr>
        <p:sp>
          <p:nvSpPr>
            <p:cNvPr id="102" name="TextBox 101"/>
            <p:cNvSpPr txBox="1"/>
            <p:nvPr/>
          </p:nvSpPr>
          <p:spPr>
            <a:xfrm>
              <a:off x="1890364" y="1793392"/>
              <a:ext cx="2120878" cy="849463"/>
            </a:xfrm>
            <a:prstGeom prst="rect">
              <a:avLst/>
            </a:prstGeom>
            <a:noFill/>
          </p:spPr>
          <p:txBody>
            <a:bodyPr wrap="square" lIns="91440" tIns="146304" rIns="182880" bIns="146304" rtlCol="0">
              <a:spAutoFit/>
            </a:bodyPr>
            <a:lstStyle/>
            <a:p>
              <a:pPr algn="ctr">
                <a:lnSpc>
                  <a:spcPct val="90000"/>
                </a:lnSpc>
                <a:spcAft>
                  <a:spcPts val="1200"/>
                </a:spcAft>
              </a:pPr>
              <a:r>
                <a:rPr lang="en-US" sz="2000" dirty="0" smtClean="0">
                  <a:solidFill>
                    <a:schemeClr val="tx2"/>
                  </a:solidFill>
                  <a:latin typeface="+mj-lt"/>
                  <a:cs typeface="Segoe UI"/>
                </a:rPr>
                <a:t>Unmanageable complexity</a:t>
              </a:r>
              <a:endParaRPr lang="en-US" sz="2000" dirty="0">
                <a:solidFill>
                  <a:schemeClr val="tx2"/>
                </a:solidFill>
                <a:latin typeface="+mj-lt"/>
                <a:cs typeface="Segoe UI"/>
              </a:endParaRPr>
            </a:p>
          </p:txBody>
        </p:sp>
        <p:grpSp>
          <p:nvGrpSpPr>
            <p:cNvPr id="103" name="Group 258"/>
            <p:cNvGrpSpPr>
              <a:grpSpLocks noChangeAspect="1"/>
            </p:cNvGrpSpPr>
            <p:nvPr/>
          </p:nvGrpSpPr>
          <p:grpSpPr bwMode="auto">
            <a:xfrm>
              <a:off x="2362785" y="2683782"/>
              <a:ext cx="1022349" cy="3528106"/>
              <a:chOff x="1593" y="1801"/>
              <a:chExt cx="612" cy="2112"/>
            </a:xfrm>
          </p:grpSpPr>
          <p:sp>
            <p:nvSpPr>
              <p:cNvPr id="104" name="AutoShape 257"/>
              <p:cNvSpPr>
                <a:spLocks noChangeAspect="1" noChangeArrowheads="1" noTextEdit="1"/>
              </p:cNvSpPr>
              <p:nvPr/>
            </p:nvSpPr>
            <p:spPr bwMode="auto">
              <a:xfrm>
                <a:off x="1595" y="1801"/>
                <a:ext cx="610" cy="2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5" name="Rectangle 260"/>
              <p:cNvSpPr>
                <a:spLocks noChangeArrowheads="1"/>
              </p:cNvSpPr>
              <p:nvPr/>
            </p:nvSpPr>
            <p:spPr bwMode="auto">
              <a:xfrm>
                <a:off x="1691" y="2452"/>
                <a:ext cx="203" cy="20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6" name="Rectangle 261"/>
              <p:cNvSpPr>
                <a:spLocks noChangeArrowheads="1"/>
              </p:cNvSpPr>
              <p:nvPr/>
            </p:nvSpPr>
            <p:spPr bwMode="auto">
              <a:xfrm>
                <a:off x="1593" y="3100"/>
                <a:ext cx="204" cy="203"/>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7" name="Rectangle 262"/>
              <p:cNvSpPr>
                <a:spLocks noChangeArrowheads="1"/>
              </p:cNvSpPr>
              <p:nvPr/>
            </p:nvSpPr>
            <p:spPr bwMode="auto">
              <a:xfrm>
                <a:off x="1868" y="3342"/>
                <a:ext cx="204" cy="204"/>
              </a:xfrm>
              <a:prstGeom prst="rect">
                <a:avLst/>
              </a:prstGeom>
              <a:solidFill>
                <a:srgbClr val="D2D2D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8" name="Rectangle 263"/>
              <p:cNvSpPr>
                <a:spLocks noChangeArrowheads="1"/>
              </p:cNvSpPr>
              <p:nvPr/>
            </p:nvSpPr>
            <p:spPr bwMode="auto">
              <a:xfrm>
                <a:off x="1653" y="2819"/>
                <a:ext cx="354" cy="354"/>
              </a:xfrm>
              <a:prstGeom prst="rect">
                <a:avLst/>
              </a:prstGeom>
              <a:solidFill>
                <a:srgbClr val="FF8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09" name="Freeform 264"/>
              <p:cNvSpPr>
                <a:spLocks/>
              </p:cNvSpPr>
              <p:nvPr/>
            </p:nvSpPr>
            <p:spPr bwMode="auto">
              <a:xfrm>
                <a:off x="1715" y="2883"/>
                <a:ext cx="25" cy="59"/>
              </a:xfrm>
              <a:custGeom>
                <a:avLst/>
                <a:gdLst>
                  <a:gd name="T0" fmla="*/ 15 w 15"/>
                  <a:gd name="T1" fmla="*/ 0 h 35"/>
                  <a:gd name="T2" fmla="*/ 15 w 15"/>
                  <a:gd name="T3" fmla="*/ 35 h 35"/>
                  <a:gd name="T4" fmla="*/ 7 w 15"/>
                  <a:gd name="T5" fmla="*/ 35 h 35"/>
                  <a:gd name="T6" fmla="*/ 7 w 15"/>
                  <a:gd name="T7" fmla="*/ 8 h 35"/>
                  <a:gd name="T8" fmla="*/ 6 w 15"/>
                  <a:gd name="T9" fmla="*/ 9 h 35"/>
                  <a:gd name="T10" fmla="*/ 4 w 15"/>
                  <a:gd name="T11" fmla="*/ 10 h 35"/>
                  <a:gd name="T12" fmla="*/ 2 w 15"/>
                  <a:gd name="T13" fmla="*/ 11 h 35"/>
                  <a:gd name="T14" fmla="*/ 0 w 15"/>
                  <a:gd name="T15" fmla="*/ 11 h 35"/>
                  <a:gd name="T16" fmla="*/ 0 w 15"/>
                  <a:gd name="T17" fmla="*/ 5 h 35"/>
                  <a:gd name="T18" fmla="*/ 5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8"/>
                      <a:pt x="7" y="8"/>
                      <a:pt x="7" y="8"/>
                    </a:cubicBezTo>
                    <a:cubicBezTo>
                      <a:pt x="7" y="9"/>
                      <a:pt x="6" y="9"/>
                      <a:pt x="6" y="9"/>
                    </a:cubicBezTo>
                    <a:cubicBezTo>
                      <a:pt x="5" y="10"/>
                      <a:pt x="5" y="10"/>
                      <a:pt x="4" y="10"/>
                    </a:cubicBezTo>
                    <a:cubicBezTo>
                      <a:pt x="3" y="10"/>
                      <a:pt x="3" y="11"/>
                      <a:pt x="2" y="11"/>
                    </a:cubicBezTo>
                    <a:cubicBezTo>
                      <a:pt x="1" y="11"/>
                      <a:pt x="1" y="11"/>
                      <a:pt x="0" y="11"/>
                    </a:cubicBezTo>
                    <a:cubicBezTo>
                      <a:pt x="0" y="5"/>
                      <a:pt x="0" y="5"/>
                      <a:pt x="0" y="5"/>
                    </a:cubicBezTo>
                    <a:cubicBezTo>
                      <a:pt x="2" y="4"/>
                      <a:pt x="4" y="4"/>
                      <a:pt x="5"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0" name="Freeform 265"/>
              <p:cNvSpPr>
                <a:spLocks noEditPoints="1"/>
              </p:cNvSpPr>
              <p:nvPr/>
            </p:nvSpPr>
            <p:spPr bwMode="auto">
              <a:xfrm>
                <a:off x="1761" y="2883"/>
                <a:ext cx="41" cy="59"/>
              </a:xfrm>
              <a:custGeom>
                <a:avLst/>
                <a:gdLst>
                  <a:gd name="T0" fmla="*/ 12 w 24"/>
                  <a:gd name="T1" fmla="*/ 35 h 35"/>
                  <a:gd name="T2" fmla="*/ 0 w 24"/>
                  <a:gd name="T3" fmla="*/ 18 h 35"/>
                  <a:gd name="T4" fmla="*/ 3 w 24"/>
                  <a:gd name="T5" fmla="*/ 5 h 35"/>
                  <a:gd name="T6" fmla="*/ 13 w 24"/>
                  <a:gd name="T7" fmla="*/ 0 h 35"/>
                  <a:gd name="T8" fmla="*/ 24 w 24"/>
                  <a:gd name="T9" fmla="*/ 17 h 35"/>
                  <a:gd name="T10" fmla="*/ 21 w 24"/>
                  <a:gd name="T11" fmla="*/ 31 h 35"/>
                  <a:gd name="T12" fmla="*/ 12 w 24"/>
                  <a:gd name="T13" fmla="*/ 35 h 35"/>
                  <a:gd name="T14" fmla="*/ 12 w 24"/>
                  <a:gd name="T15" fmla="*/ 6 h 35"/>
                  <a:gd name="T16" fmla="*/ 7 w 24"/>
                  <a:gd name="T17" fmla="*/ 18 h 35"/>
                  <a:gd name="T18" fmla="*/ 12 w 24"/>
                  <a:gd name="T19" fmla="*/ 29 h 35"/>
                  <a:gd name="T20" fmla="*/ 17 w 24"/>
                  <a:gd name="T21" fmla="*/ 18 h 35"/>
                  <a:gd name="T22" fmla="*/ 12 w 24"/>
                  <a:gd name="T23"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30"/>
                      <a:pt x="0" y="18"/>
                    </a:cubicBezTo>
                    <a:cubicBezTo>
                      <a:pt x="0" y="12"/>
                      <a:pt x="1" y="8"/>
                      <a:pt x="3" y="5"/>
                    </a:cubicBezTo>
                    <a:cubicBezTo>
                      <a:pt x="5" y="1"/>
                      <a:pt x="8" y="0"/>
                      <a:pt x="13" y="0"/>
                    </a:cubicBezTo>
                    <a:cubicBezTo>
                      <a:pt x="20" y="0"/>
                      <a:pt x="24" y="6"/>
                      <a:pt x="24" y="17"/>
                    </a:cubicBezTo>
                    <a:cubicBezTo>
                      <a:pt x="24" y="23"/>
                      <a:pt x="23" y="28"/>
                      <a:pt x="21" y="31"/>
                    </a:cubicBezTo>
                    <a:cubicBezTo>
                      <a:pt x="19" y="34"/>
                      <a:pt x="16" y="35"/>
                      <a:pt x="12" y="35"/>
                    </a:cubicBezTo>
                    <a:close/>
                    <a:moveTo>
                      <a:pt x="12" y="6"/>
                    </a:moveTo>
                    <a:cubicBezTo>
                      <a:pt x="9" y="6"/>
                      <a:pt x="7" y="10"/>
                      <a:pt x="7" y="18"/>
                    </a:cubicBezTo>
                    <a:cubicBezTo>
                      <a:pt x="7" y="26"/>
                      <a:pt x="9" y="29"/>
                      <a:pt x="12" y="29"/>
                    </a:cubicBezTo>
                    <a:cubicBezTo>
                      <a:pt x="15" y="29"/>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1" name="Freeform 266"/>
              <p:cNvSpPr>
                <a:spLocks/>
              </p:cNvSpPr>
              <p:nvPr/>
            </p:nvSpPr>
            <p:spPr bwMode="auto">
              <a:xfrm>
                <a:off x="1814" y="2883"/>
                <a:ext cx="25" cy="59"/>
              </a:xfrm>
              <a:custGeom>
                <a:avLst/>
                <a:gdLst>
                  <a:gd name="T0" fmla="*/ 15 w 15"/>
                  <a:gd name="T1" fmla="*/ 0 h 35"/>
                  <a:gd name="T2" fmla="*/ 15 w 15"/>
                  <a:gd name="T3" fmla="*/ 35 h 35"/>
                  <a:gd name="T4" fmla="*/ 7 w 15"/>
                  <a:gd name="T5" fmla="*/ 35 h 35"/>
                  <a:gd name="T6" fmla="*/ 7 w 15"/>
                  <a:gd name="T7" fmla="*/ 8 h 35"/>
                  <a:gd name="T8" fmla="*/ 6 w 15"/>
                  <a:gd name="T9" fmla="*/ 9 h 35"/>
                  <a:gd name="T10" fmla="*/ 4 w 15"/>
                  <a:gd name="T11" fmla="*/ 10 h 35"/>
                  <a:gd name="T12" fmla="*/ 2 w 15"/>
                  <a:gd name="T13" fmla="*/ 11 h 35"/>
                  <a:gd name="T14" fmla="*/ 0 w 15"/>
                  <a:gd name="T15" fmla="*/ 11 h 35"/>
                  <a:gd name="T16" fmla="*/ 0 w 15"/>
                  <a:gd name="T17" fmla="*/ 5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8"/>
                      <a:pt x="7" y="8"/>
                      <a:pt x="7" y="8"/>
                    </a:cubicBezTo>
                    <a:cubicBezTo>
                      <a:pt x="7" y="9"/>
                      <a:pt x="6" y="9"/>
                      <a:pt x="6" y="9"/>
                    </a:cubicBezTo>
                    <a:cubicBezTo>
                      <a:pt x="5" y="10"/>
                      <a:pt x="5" y="10"/>
                      <a:pt x="4" y="10"/>
                    </a:cubicBezTo>
                    <a:cubicBezTo>
                      <a:pt x="4" y="10"/>
                      <a:pt x="3" y="11"/>
                      <a:pt x="2" y="11"/>
                    </a:cubicBezTo>
                    <a:cubicBezTo>
                      <a:pt x="1" y="11"/>
                      <a:pt x="1" y="11"/>
                      <a:pt x="0" y="11"/>
                    </a:cubicBezTo>
                    <a:cubicBezTo>
                      <a:pt x="0" y="5"/>
                      <a:pt x="0" y="5"/>
                      <a:pt x="0" y="5"/>
                    </a:cubicBezTo>
                    <a:cubicBezTo>
                      <a:pt x="2" y="4"/>
                      <a:pt x="4" y="4"/>
                      <a:pt x="6"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2" name="Freeform 267"/>
              <p:cNvSpPr>
                <a:spLocks noEditPoints="1"/>
              </p:cNvSpPr>
              <p:nvPr/>
            </p:nvSpPr>
            <p:spPr bwMode="auto">
              <a:xfrm>
                <a:off x="1709" y="2966"/>
                <a:ext cx="41" cy="60"/>
              </a:xfrm>
              <a:custGeom>
                <a:avLst/>
                <a:gdLst>
                  <a:gd name="T0" fmla="*/ 12 w 24"/>
                  <a:gd name="T1" fmla="*/ 35 h 35"/>
                  <a:gd name="T2" fmla="*/ 0 w 24"/>
                  <a:gd name="T3" fmla="*/ 18 h 35"/>
                  <a:gd name="T4" fmla="*/ 3 w 24"/>
                  <a:gd name="T5" fmla="*/ 4 h 35"/>
                  <a:gd name="T6" fmla="*/ 12 w 24"/>
                  <a:gd name="T7" fmla="*/ 0 h 35"/>
                  <a:gd name="T8" fmla="*/ 24 w 24"/>
                  <a:gd name="T9" fmla="*/ 17 h 35"/>
                  <a:gd name="T10" fmla="*/ 21 w 24"/>
                  <a:gd name="T11" fmla="*/ 30 h 35"/>
                  <a:gd name="T12" fmla="*/ 12 w 24"/>
                  <a:gd name="T13" fmla="*/ 35 h 35"/>
                  <a:gd name="T14" fmla="*/ 12 w 24"/>
                  <a:gd name="T15" fmla="*/ 5 h 35"/>
                  <a:gd name="T16" fmla="*/ 7 w 24"/>
                  <a:gd name="T17" fmla="*/ 18 h 35"/>
                  <a:gd name="T18" fmla="*/ 12 w 24"/>
                  <a:gd name="T19" fmla="*/ 29 h 35"/>
                  <a:gd name="T20" fmla="*/ 17 w 24"/>
                  <a:gd name="T21" fmla="*/ 17 h 35"/>
                  <a:gd name="T22" fmla="*/ 12 w 24"/>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29"/>
                      <a:pt x="0" y="18"/>
                    </a:cubicBezTo>
                    <a:cubicBezTo>
                      <a:pt x="0" y="12"/>
                      <a:pt x="1" y="7"/>
                      <a:pt x="3" y="4"/>
                    </a:cubicBezTo>
                    <a:cubicBezTo>
                      <a:pt x="5" y="1"/>
                      <a:pt x="8" y="0"/>
                      <a:pt x="12" y="0"/>
                    </a:cubicBezTo>
                    <a:cubicBezTo>
                      <a:pt x="20" y="0"/>
                      <a:pt x="24" y="5"/>
                      <a:pt x="24" y="17"/>
                    </a:cubicBezTo>
                    <a:cubicBezTo>
                      <a:pt x="24" y="23"/>
                      <a:pt x="23" y="27"/>
                      <a:pt x="21" y="30"/>
                    </a:cubicBezTo>
                    <a:cubicBezTo>
                      <a:pt x="19" y="33"/>
                      <a:pt x="16" y="35"/>
                      <a:pt x="12" y="35"/>
                    </a:cubicBezTo>
                    <a:close/>
                    <a:moveTo>
                      <a:pt x="12" y="5"/>
                    </a:moveTo>
                    <a:cubicBezTo>
                      <a:pt x="9" y="5"/>
                      <a:pt x="7" y="10"/>
                      <a:pt x="7" y="18"/>
                    </a:cubicBezTo>
                    <a:cubicBezTo>
                      <a:pt x="7" y="25"/>
                      <a:pt x="9" y="29"/>
                      <a:pt x="12" y="29"/>
                    </a:cubicBezTo>
                    <a:cubicBezTo>
                      <a:pt x="15" y="29"/>
                      <a:pt x="17" y="25"/>
                      <a:pt x="17" y="17"/>
                    </a:cubicBezTo>
                    <a:cubicBezTo>
                      <a:pt x="17" y="9"/>
                      <a:pt x="15" y="5"/>
                      <a:pt x="12" y="5"/>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3" name="Freeform 268"/>
              <p:cNvSpPr>
                <a:spLocks/>
              </p:cNvSpPr>
              <p:nvPr/>
            </p:nvSpPr>
            <p:spPr bwMode="auto">
              <a:xfrm>
                <a:off x="1766" y="2965"/>
                <a:ext cx="25" cy="59"/>
              </a:xfrm>
              <a:custGeom>
                <a:avLst/>
                <a:gdLst>
                  <a:gd name="T0" fmla="*/ 15 w 15"/>
                  <a:gd name="T1" fmla="*/ 0 h 35"/>
                  <a:gd name="T2" fmla="*/ 15 w 15"/>
                  <a:gd name="T3" fmla="*/ 35 h 35"/>
                  <a:gd name="T4" fmla="*/ 7 w 15"/>
                  <a:gd name="T5" fmla="*/ 35 h 35"/>
                  <a:gd name="T6" fmla="*/ 7 w 15"/>
                  <a:gd name="T7" fmla="*/ 9 h 35"/>
                  <a:gd name="T8" fmla="*/ 6 w 15"/>
                  <a:gd name="T9" fmla="*/ 10 h 35"/>
                  <a:gd name="T10" fmla="*/ 4 w 15"/>
                  <a:gd name="T11" fmla="*/ 11 h 35"/>
                  <a:gd name="T12" fmla="*/ 2 w 15"/>
                  <a:gd name="T13" fmla="*/ 12 h 35"/>
                  <a:gd name="T14" fmla="*/ 0 w 15"/>
                  <a:gd name="T15" fmla="*/ 12 h 35"/>
                  <a:gd name="T16" fmla="*/ 0 w 15"/>
                  <a:gd name="T17" fmla="*/ 6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9"/>
                      <a:pt x="7" y="9"/>
                      <a:pt x="7" y="9"/>
                    </a:cubicBezTo>
                    <a:cubicBezTo>
                      <a:pt x="7" y="9"/>
                      <a:pt x="6" y="10"/>
                      <a:pt x="6" y="10"/>
                    </a:cubicBezTo>
                    <a:cubicBezTo>
                      <a:pt x="5" y="10"/>
                      <a:pt x="5" y="11"/>
                      <a:pt x="4" y="11"/>
                    </a:cubicBezTo>
                    <a:cubicBezTo>
                      <a:pt x="3" y="11"/>
                      <a:pt x="3" y="11"/>
                      <a:pt x="2" y="12"/>
                    </a:cubicBezTo>
                    <a:cubicBezTo>
                      <a:pt x="1" y="12"/>
                      <a:pt x="1" y="12"/>
                      <a:pt x="0" y="12"/>
                    </a:cubicBezTo>
                    <a:cubicBezTo>
                      <a:pt x="0" y="6"/>
                      <a:pt x="0" y="6"/>
                      <a:pt x="0" y="6"/>
                    </a:cubicBezTo>
                    <a:cubicBezTo>
                      <a:pt x="2" y="5"/>
                      <a:pt x="4" y="4"/>
                      <a:pt x="6" y="3"/>
                    </a:cubicBezTo>
                    <a:cubicBezTo>
                      <a:pt x="7" y="3"/>
                      <a:pt x="9" y="2"/>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4" name="Freeform 269"/>
              <p:cNvSpPr>
                <a:spLocks noEditPoints="1"/>
              </p:cNvSpPr>
              <p:nvPr/>
            </p:nvSpPr>
            <p:spPr bwMode="auto">
              <a:xfrm>
                <a:off x="1809" y="2966"/>
                <a:ext cx="41" cy="60"/>
              </a:xfrm>
              <a:custGeom>
                <a:avLst/>
                <a:gdLst>
                  <a:gd name="T0" fmla="*/ 12 w 24"/>
                  <a:gd name="T1" fmla="*/ 35 h 35"/>
                  <a:gd name="T2" fmla="*/ 0 w 24"/>
                  <a:gd name="T3" fmla="*/ 18 h 35"/>
                  <a:gd name="T4" fmla="*/ 3 w 24"/>
                  <a:gd name="T5" fmla="*/ 4 h 35"/>
                  <a:gd name="T6" fmla="*/ 13 w 24"/>
                  <a:gd name="T7" fmla="*/ 0 h 35"/>
                  <a:gd name="T8" fmla="*/ 24 w 24"/>
                  <a:gd name="T9" fmla="*/ 17 h 35"/>
                  <a:gd name="T10" fmla="*/ 21 w 24"/>
                  <a:gd name="T11" fmla="*/ 30 h 35"/>
                  <a:gd name="T12" fmla="*/ 12 w 24"/>
                  <a:gd name="T13" fmla="*/ 35 h 35"/>
                  <a:gd name="T14" fmla="*/ 12 w 24"/>
                  <a:gd name="T15" fmla="*/ 5 h 35"/>
                  <a:gd name="T16" fmla="*/ 7 w 24"/>
                  <a:gd name="T17" fmla="*/ 18 h 35"/>
                  <a:gd name="T18" fmla="*/ 12 w 24"/>
                  <a:gd name="T19" fmla="*/ 29 h 35"/>
                  <a:gd name="T20" fmla="*/ 17 w 24"/>
                  <a:gd name="T21" fmla="*/ 17 h 35"/>
                  <a:gd name="T22" fmla="*/ 12 w 24"/>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29"/>
                      <a:pt x="0" y="18"/>
                    </a:cubicBezTo>
                    <a:cubicBezTo>
                      <a:pt x="0" y="12"/>
                      <a:pt x="1" y="7"/>
                      <a:pt x="3" y="4"/>
                    </a:cubicBezTo>
                    <a:cubicBezTo>
                      <a:pt x="5" y="1"/>
                      <a:pt x="8" y="0"/>
                      <a:pt x="13" y="0"/>
                    </a:cubicBezTo>
                    <a:cubicBezTo>
                      <a:pt x="21" y="0"/>
                      <a:pt x="24" y="5"/>
                      <a:pt x="24" y="17"/>
                    </a:cubicBezTo>
                    <a:cubicBezTo>
                      <a:pt x="24" y="23"/>
                      <a:pt x="23" y="27"/>
                      <a:pt x="21" y="30"/>
                    </a:cubicBezTo>
                    <a:cubicBezTo>
                      <a:pt x="19" y="33"/>
                      <a:pt x="16" y="35"/>
                      <a:pt x="12" y="35"/>
                    </a:cubicBezTo>
                    <a:close/>
                    <a:moveTo>
                      <a:pt x="12" y="5"/>
                    </a:moveTo>
                    <a:cubicBezTo>
                      <a:pt x="9" y="5"/>
                      <a:pt x="7" y="10"/>
                      <a:pt x="7" y="18"/>
                    </a:cubicBezTo>
                    <a:cubicBezTo>
                      <a:pt x="7" y="25"/>
                      <a:pt x="9" y="29"/>
                      <a:pt x="12" y="29"/>
                    </a:cubicBezTo>
                    <a:cubicBezTo>
                      <a:pt x="15" y="29"/>
                      <a:pt x="17" y="25"/>
                      <a:pt x="17" y="17"/>
                    </a:cubicBezTo>
                    <a:cubicBezTo>
                      <a:pt x="17" y="9"/>
                      <a:pt x="15" y="5"/>
                      <a:pt x="12" y="5"/>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5" name="Freeform 270"/>
              <p:cNvSpPr>
                <a:spLocks noEditPoints="1"/>
              </p:cNvSpPr>
              <p:nvPr/>
            </p:nvSpPr>
            <p:spPr bwMode="auto">
              <a:xfrm>
                <a:off x="1709" y="3048"/>
                <a:ext cx="41" cy="62"/>
              </a:xfrm>
              <a:custGeom>
                <a:avLst/>
                <a:gdLst>
                  <a:gd name="T0" fmla="*/ 12 w 24"/>
                  <a:gd name="T1" fmla="*/ 36 h 36"/>
                  <a:gd name="T2" fmla="*/ 0 w 24"/>
                  <a:gd name="T3" fmla="*/ 19 h 36"/>
                  <a:gd name="T4" fmla="*/ 3 w 24"/>
                  <a:gd name="T5" fmla="*/ 5 h 36"/>
                  <a:gd name="T6" fmla="*/ 12 w 24"/>
                  <a:gd name="T7" fmla="*/ 0 h 36"/>
                  <a:gd name="T8" fmla="*/ 24 w 24"/>
                  <a:gd name="T9" fmla="*/ 18 h 36"/>
                  <a:gd name="T10" fmla="*/ 21 w 24"/>
                  <a:gd name="T11" fmla="*/ 31 h 36"/>
                  <a:gd name="T12" fmla="*/ 12 w 24"/>
                  <a:gd name="T13" fmla="*/ 36 h 36"/>
                  <a:gd name="T14" fmla="*/ 12 w 24"/>
                  <a:gd name="T15" fmla="*/ 6 h 36"/>
                  <a:gd name="T16" fmla="*/ 7 w 24"/>
                  <a:gd name="T17" fmla="*/ 18 h 36"/>
                  <a:gd name="T18" fmla="*/ 12 w 24"/>
                  <a:gd name="T19" fmla="*/ 30 h 36"/>
                  <a:gd name="T20" fmla="*/ 17 w 24"/>
                  <a:gd name="T21" fmla="*/ 18 h 36"/>
                  <a:gd name="T22" fmla="*/ 12 w 24"/>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6">
                    <a:moveTo>
                      <a:pt x="12" y="36"/>
                    </a:moveTo>
                    <a:cubicBezTo>
                      <a:pt x="4" y="36"/>
                      <a:pt x="0" y="30"/>
                      <a:pt x="0" y="19"/>
                    </a:cubicBezTo>
                    <a:cubicBezTo>
                      <a:pt x="0" y="13"/>
                      <a:pt x="1" y="8"/>
                      <a:pt x="3" y="5"/>
                    </a:cubicBezTo>
                    <a:cubicBezTo>
                      <a:pt x="5" y="2"/>
                      <a:pt x="8" y="0"/>
                      <a:pt x="12" y="0"/>
                    </a:cubicBezTo>
                    <a:cubicBezTo>
                      <a:pt x="20" y="0"/>
                      <a:pt x="24" y="6"/>
                      <a:pt x="24" y="18"/>
                    </a:cubicBezTo>
                    <a:cubicBezTo>
                      <a:pt x="24"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6" name="Freeform 271"/>
              <p:cNvSpPr>
                <a:spLocks noEditPoints="1"/>
              </p:cNvSpPr>
              <p:nvPr/>
            </p:nvSpPr>
            <p:spPr bwMode="auto">
              <a:xfrm>
                <a:off x="1761" y="3048"/>
                <a:ext cx="41" cy="62"/>
              </a:xfrm>
              <a:custGeom>
                <a:avLst/>
                <a:gdLst>
                  <a:gd name="T0" fmla="*/ 12 w 24"/>
                  <a:gd name="T1" fmla="*/ 36 h 36"/>
                  <a:gd name="T2" fmla="*/ 0 w 24"/>
                  <a:gd name="T3" fmla="*/ 19 h 36"/>
                  <a:gd name="T4" fmla="*/ 3 w 24"/>
                  <a:gd name="T5" fmla="*/ 5 h 36"/>
                  <a:gd name="T6" fmla="*/ 13 w 24"/>
                  <a:gd name="T7" fmla="*/ 0 h 36"/>
                  <a:gd name="T8" fmla="*/ 24 w 24"/>
                  <a:gd name="T9" fmla="*/ 18 h 36"/>
                  <a:gd name="T10" fmla="*/ 21 w 24"/>
                  <a:gd name="T11" fmla="*/ 31 h 36"/>
                  <a:gd name="T12" fmla="*/ 12 w 24"/>
                  <a:gd name="T13" fmla="*/ 36 h 36"/>
                  <a:gd name="T14" fmla="*/ 12 w 24"/>
                  <a:gd name="T15" fmla="*/ 6 h 36"/>
                  <a:gd name="T16" fmla="*/ 7 w 24"/>
                  <a:gd name="T17" fmla="*/ 18 h 36"/>
                  <a:gd name="T18" fmla="*/ 12 w 24"/>
                  <a:gd name="T19" fmla="*/ 30 h 36"/>
                  <a:gd name="T20" fmla="*/ 17 w 24"/>
                  <a:gd name="T21" fmla="*/ 18 h 36"/>
                  <a:gd name="T22" fmla="*/ 12 w 24"/>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6">
                    <a:moveTo>
                      <a:pt x="12" y="36"/>
                    </a:moveTo>
                    <a:cubicBezTo>
                      <a:pt x="4" y="36"/>
                      <a:pt x="0" y="30"/>
                      <a:pt x="0" y="19"/>
                    </a:cubicBezTo>
                    <a:cubicBezTo>
                      <a:pt x="0" y="13"/>
                      <a:pt x="1" y="8"/>
                      <a:pt x="3" y="5"/>
                    </a:cubicBezTo>
                    <a:cubicBezTo>
                      <a:pt x="5" y="2"/>
                      <a:pt x="8" y="0"/>
                      <a:pt x="13" y="0"/>
                    </a:cubicBezTo>
                    <a:cubicBezTo>
                      <a:pt x="20" y="0"/>
                      <a:pt x="24" y="6"/>
                      <a:pt x="24" y="18"/>
                    </a:cubicBezTo>
                    <a:cubicBezTo>
                      <a:pt x="24"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7" name="Freeform 272"/>
              <p:cNvSpPr>
                <a:spLocks/>
              </p:cNvSpPr>
              <p:nvPr/>
            </p:nvSpPr>
            <p:spPr bwMode="auto">
              <a:xfrm>
                <a:off x="1814" y="3048"/>
                <a:ext cx="25" cy="60"/>
              </a:xfrm>
              <a:custGeom>
                <a:avLst/>
                <a:gdLst>
                  <a:gd name="T0" fmla="*/ 15 w 15"/>
                  <a:gd name="T1" fmla="*/ 0 h 35"/>
                  <a:gd name="T2" fmla="*/ 15 w 15"/>
                  <a:gd name="T3" fmla="*/ 35 h 35"/>
                  <a:gd name="T4" fmla="*/ 7 w 15"/>
                  <a:gd name="T5" fmla="*/ 35 h 35"/>
                  <a:gd name="T6" fmla="*/ 7 w 15"/>
                  <a:gd name="T7" fmla="*/ 9 h 35"/>
                  <a:gd name="T8" fmla="*/ 6 w 15"/>
                  <a:gd name="T9" fmla="*/ 10 h 35"/>
                  <a:gd name="T10" fmla="*/ 4 w 15"/>
                  <a:gd name="T11" fmla="*/ 11 h 35"/>
                  <a:gd name="T12" fmla="*/ 2 w 15"/>
                  <a:gd name="T13" fmla="*/ 11 h 35"/>
                  <a:gd name="T14" fmla="*/ 0 w 15"/>
                  <a:gd name="T15" fmla="*/ 12 h 35"/>
                  <a:gd name="T16" fmla="*/ 0 w 15"/>
                  <a:gd name="T17" fmla="*/ 5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9"/>
                      <a:pt x="7" y="9"/>
                      <a:pt x="7" y="9"/>
                    </a:cubicBezTo>
                    <a:cubicBezTo>
                      <a:pt x="7" y="9"/>
                      <a:pt x="6" y="9"/>
                      <a:pt x="6" y="10"/>
                    </a:cubicBezTo>
                    <a:cubicBezTo>
                      <a:pt x="5" y="10"/>
                      <a:pt x="5" y="10"/>
                      <a:pt x="4" y="11"/>
                    </a:cubicBezTo>
                    <a:cubicBezTo>
                      <a:pt x="4" y="11"/>
                      <a:pt x="3" y="11"/>
                      <a:pt x="2" y="11"/>
                    </a:cubicBezTo>
                    <a:cubicBezTo>
                      <a:pt x="1" y="11"/>
                      <a:pt x="1" y="12"/>
                      <a:pt x="0" y="12"/>
                    </a:cubicBezTo>
                    <a:cubicBezTo>
                      <a:pt x="0" y="5"/>
                      <a:pt x="0" y="5"/>
                      <a:pt x="0" y="5"/>
                    </a:cubicBezTo>
                    <a:cubicBezTo>
                      <a:pt x="2" y="5"/>
                      <a:pt x="4" y="4"/>
                      <a:pt x="6"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8" name="Freeform 273"/>
              <p:cNvSpPr>
                <a:spLocks/>
              </p:cNvSpPr>
              <p:nvPr/>
            </p:nvSpPr>
            <p:spPr bwMode="auto">
              <a:xfrm>
                <a:off x="1915" y="2883"/>
                <a:ext cx="25" cy="59"/>
              </a:xfrm>
              <a:custGeom>
                <a:avLst/>
                <a:gdLst>
                  <a:gd name="T0" fmla="*/ 15 w 15"/>
                  <a:gd name="T1" fmla="*/ 0 h 35"/>
                  <a:gd name="T2" fmla="*/ 15 w 15"/>
                  <a:gd name="T3" fmla="*/ 35 h 35"/>
                  <a:gd name="T4" fmla="*/ 7 w 15"/>
                  <a:gd name="T5" fmla="*/ 35 h 35"/>
                  <a:gd name="T6" fmla="*/ 7 w 15"/>
                  <a:gd name="T7" fmla="*/ 8 h 35"/>
                  <a:gd name="T8" fmla="*/ 6 w 15"/>
                  <a:gd name="T9" fmla="*/ 9 h 35"/>
                  <a:gd name="T10" fmla="*/ 4 w 15"/>
                  <a:gd name="T11" fmla="*/ 10 h 35"/>
                  <a:gd name="T12" fmla="*/ 2 w 15"/>
                  <a:gd name="T13" fmla="*/ 11 h 35"/>
                  <a:gd name="T14" fmla="*/ 0 w 15"/>
                  <a:gd name="T15" fmla="*/ 11 h 35"/>
                  <a:gd name="T16" fmla="*/ 0 w 15"/>
                  <a:gd name="T17" fmla="*/ 5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8"/>
                      <a:pt x="7" y="8"/>
                      <a:pt x="7" y="8"/>
                    </a:cubicBezTo>
                    <a:cubicBezTo>
                      <a:pt x="7" y="9"/>
                      <a:pt x="7" y="9"/>
                      <a:pt x="6" y="9"/>
                    </a:cubicBezTo>
                    <a:cubicBezTo>
                      <a:pt x="5" y="10"/>
                      <a:pt x="5" y="10"/>
                      <a:pt x="4" y="10"/>
                    </a:cubicBezTo>
                    <a:cubicBezTo>
                      <a:pt x="4" y="10"/>
                      <a:pt x="3" y="11"/>
                      <a:pt x="2" y="11"/>
                    </a:cubicBezTo>
                    <a:cubicBezTo>
                      <a:pt x="2" y="11"/>
                      <a:pt x="1" y="11"/>
                      <a:pt x="0" y="11"/>
                    </a:cubicBezTo>
                    <a:cubicBezTo>
                      <a:pt x="0" y="5"/>
                      <a:pt x="0" y="5"/>
                      <a:pt x="0" y="5"/>
                    </a:cubicBezTo>
                    <a:cubicBezTo>
                      <a:pt x="2" y="4"/>
                      <a:pt x="4" y="4"/>
                      <a:pt x="6" y="3"/>
                    </a:cubicBezTo>
                    <a:cubicBezTo>
                      <a:pt x="7" y="2"/>
                      <a:pt x="9" y="1"/>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19" name="Freeform 274"/>
              <p:cNvSpPr>
                <a:spLocks noEditPoints="1"/>
              </p:cNvSpPr>
              <p:nvPr/>
            </p:nvSpPr>
            <p:spPr bwMode="auto">
              <a:xfrm>
                <a:off x="1909" y="2966"/>
                <a:ext cx="43" cy="60"/>
              </a:xfrm>
              <a:custGeom>
                <a:avLst/>
                <a:gdLst>
                  <a:gd name="T0" fmla="*/ 12 w 25"/>
                  <a:gd name="T1" fmla="*/ 35 h 35"/>
                  <a:gd name="T2" fmla="*/ 0 w 25"/>
                  <a:gd name="T3" fmla="*/ 18 h 35"/>
                  <a:gd name="T4" fmla="*/ 3 w 25"/>
                  <a:gd name="T5" fmla="*/ 4 h 35"/>
                  <a:gd name="T6" fmla="*/ 13 w 25"/>
                  <a:gd name="T7" fmla="*/ 0 h 35"/>
                  <a:gd name="T8" fmla="*/ 25 w 25"/>
                  <a:gd name="T9" fmla="*/ 17 h 35"/>
                  <a:gd name="T10" fmla="*/ 21 w 25"/>
                  <a:gd name="T11" fmla="*/ 30 h 35"/>
                  <a:gd name="T12" fmla="*/ 12 w 25"/>
                  <a:gd name="T13" fmla="*/ 35 h 35"/>
                  <a:gd name="T14" fmla="*/ 12 w 25"/>
                  <a:gd name="T15" fmla="*/ 5 h 35"/>
                  <a:gd name="T16" fmla="*/ 7 w 25"/>
                  <a:gd name="T17" fmla="*/ 18 h 35"/>
                  <a:gd name="T18" fmla="*/ 12 w 25"/>
                  <a:gd name="T19" fmla="*/ 29 h 35"/>
                  <a:gd name="T20" fmla="*/ 17 w 25"/>
                  <a:gd name="T21" fmla="*/ 17 h 35"/>
                  <a:gd name="T22" fmla="*/ 12 w 25"/>
                  <a:gd name="T23" fmla="*/ 5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5">
                    <a:moveTo>
                      <a:pt x="12" y="35"/>
                    </a:moveTo>
                    <a:cubicBezTo>
                      <a:pt x="4" y="35"/>
                      <a:pt x="0" y="29"/>
                      <a:pt x="0" y="18"/>
                    </a:cubicBezTo>
                    <a:cubicBezTo>
                      <a:pt x="0" y="12"/>
                      <a:pt x="1" y="7"/>
                      <a:pt x="3" y="4"/>
                    </a:cubicBezTo>
                    <a:cubicBezTo>
                      <a:pt x="5" y="1"/>
                      <a:pt x="8" y="0"/>
                      <a:pt x="13" y="0"/>
                    </a:cubicBezTo>
                    <a:cubicBezTo>
                      <a:pt x="21" y="0"/>
                      <a:pt x="25" y="5"/>
                      <a:pt x="25" y="17"/>
                    </a:cubicBezTo>
                    <a:cubicBezTo>
                      <a:pt x="25" y="23"/>
                      <a:pt x="23" y="27"/>
                      <a:pt x="21" y="30"/>
                    </a:cubicBezTo>
                    <a:cubicBezTo>
                      <a:pt x="19" y="33"/>
                      <a:pt x="16" y="35"/>
                      <a:pt x="12" y="35"/>
                    </a:cubicBezTo>
                    <a:close/>
                    <a:moveTo>
                      <a:pt x="12" y="5"/>
                    </a:moveTo>
                    <a:cubicBezTo>
                      <a:pt x="9" y="5"/>
                      <a:pt x="7" y="10"/>
                      <a:pt x="7" y="18"/>
                    </a:cubicBezTo>
                    <a:cubicBezTo>
                      <a:pt x="7" y="25"/>
                      <a:pt x="9" y="29"/>
                      <a:pt x="12" y="29"/>
                    </a:cubicBezTo>
                    <a:cubicBezTo>
                      <a:pt x="15" y="29"/>
                      <a:pt x="17" y="25"/>
                      <a:pt x="17" y="17"/>
                    </a:cubicBezTo>
                    <a:cubicBezTo>
                      <a:pt x="17" y="9"/>
                      <a:pt x="15" y="5"/>
                      <a:pt x="12" y="5"/>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0" name="Freeform 275"/>
              <p:cNvSpPr>
                <a:spLocks noEditPoints="1"/>
              </p:cNvSpPr>
              <p:nvPr/>
            </p:nvSpPr>
            <p:spPr bwMode="auto">
              <a:xfrm>
                <a:off x="1909" y="3048"/>
                <a:ext cx="43" cy="62"/>
              </a:xfrm>
              <a:custGeom>
                <a:avLst/>
                <a:gdLst>
                  <a:gd name="T0" fmla="*/ 12 w 25"/>
                  <a:gd name="T1" fmla="*/ 36 h 36"/>
                  <a:gd name="T2" fmla="*/ 0 w 25"/>
                  <a:gd name="T3" fmla="*/ 19 h 36"/>
                  <a:gd name="T4" fmla="*/ 3 w 25"/>
                  <a:gd name="T5" fmla="*/ 5 h 36"/>
                  <a:gd name="T6" fmla="*/ 13 w 25"/>
                  <a:gd name="T7" fmla="*/ 0 h 36"/>
                  <a:gd name="T8" fmla="*/ 25 w 25"/>
                  <a:gd name="T9" fmla="*/ 18 h 36"/>
                  <a:gd name="T10" fmla="*/ 21 w 25"/>
                  <a:gd name="T11" fmla="*/ 31 h 36"/>
                  <a:gd name="T12" fmla="*/ 12 w 25"/>
                  <a:gd name="T13" fmla="*/ 36 h 36"/>
                  <a:gd name="T14" fmla="*/ 12 w 25"/>
                  <a:gd name="T15" fmla="*/ 6 h 36"/>
                  <a:gd name="T16" fmla="*/ 7 w 25"/>
                  <a:gd name="T17" fmla="*/ 18 h 36"/>
                  <a:gd name="T18" fmla="*/ 12 w 25"/>
                  <a:gd name="T19" fmla="*/ 30 h 36"/>
                  <a:gd name="T20" fmla="*/ 17 w 25"/>
                  <a:gd name="T21" fmla="*/ 18 h 36"/>
                  <a:gd name="T22" fmla="*/ 12 w 25"/>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36">
                    <a:moveTo>
                      <a:pt x="12" y="36"/>
                    </a:moveTo>
                    <a:cubicBezTo>
                      <a:pt x="4" y="36"/>
                      <a:pt x="0" y="30"/>
                      <a:pt x="0" y="19"/>
                    </a:cubicBezTo>
                    <a:cubicBezTo>
                      <a:pt x="0" y="13"/>
                      <a:pt x="1" y="8"/>
                      <a:pt x="3" y="5"/>
                    </a:cubicBezTo>
                    <a:cubicBezTo>
                      <a:pt x="5" y="2"/>
                      <a:pt x="8" y="0"/>
                      <a:pt x="13" y="0"/>
                    </a:cubicBezTo>
                    <a:cubicBezTo>
                      <a:pt x="21" y="0"/>
                      <a:pt x="25" y="6"/>
                      <a:pt x="25" y="18"/>
                    </a:cubicBezTo>
                    <a:cubicBezTo>
                      <a:pt x="25"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1" name="Freeform 276"/>
              <p:cNvSpPr>
                <a:spLocks noEditPoints="1"/>
              </p:cNvSpPr>
              <p:nvPr/>
            </p:nvSpPr>
            <p:spPr bwMode="auto">
              <a:xfrm>
                <a:off x="1858" y="2883"/>
                <a:ext cx="41" cy="59"/>
              </a:xfrm>
              <a:custGeom>
                <a:avLst/>
                <a:gdLst>
                  <a:gd name="T0" fmla="*/ 12 w 24"/>
                  <a:gd name="T1" fmla="*/ 35 h 35"/>
                  <a:gd name="T2" fmla="*/ 0 w 24"/>
                  <a:gd name="T3" fmla="*/ 18 h 35"/>
                  <a:gd name="T4" fmla="*/ 3 w 24"/>
                  <a:gd name="T5" fmla="*/ 5 h 35"/>
                  <a:gd name="T6" fmla="*/ 13 w 24"/>
                  <a:gd name="T7" fmla="*/ 0 h 35"/>
                  <a:gd name="T8" fmla="*/ 24 w 24"/>
                  <a:gd name="T9" fmla="*/ 17 h 35"/>
                  <a:gd name="T10" fmla="*/ 21 w 24"/>
                  <a:gd name="T11" fmla="*/ 31 h 35"/>
                  <a:gd name="T12" fmla="*/ 12 w 24"/>
                  <a:gd name="T13" fmla="*/ 35 h 35"/>
                  <a:gd name="T14" fmla="*/ 12 w 24"/>
                  <a:gd name="T15" fmla="*/ 6 h 35"/>
                  <a:gd name="T16" fmla="*/ 7 w 24"/>
                  <a:gd name="T17" fmla="*/ 18 h 35"/>
                  <a:gd name="T18" fmla="*/ 12 w 24"/>
                  <a:gd name="T19" fmla="*/ 29 h 35"/>
                  <a:gd name="T20" fmla="*/ 17 w 24"/>
                  <a:gd name="T21" fmla="*/ 18 h 35"/>
                  <a:gd name="T22" fmla="*/ 12 w 24"/>
                  <a:gd name="T23"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5">
                    <a:moveTo>
                      <a:pt x="12" y="35"/>
                    </a:moveTo>
                    <a:cubicBezTo>
                      <a:pt x="4" y="35"/>
                      <a:pt x="0" y="30"/>
                      <a:pt x="0" y="18"/>
                    </a:cubicBezTo>
                    <a:cubicBezTo>
                      <a:pt x="0" y="12"/>
                      <a:pt x="1" y="8"/>
                      <a:pt x="3" y="5"/>
                    </a:cubicBezTo>
                    <a:cubicBezTo>
                      <a:pt x="5" y="1"/>
                      <a:pt x="8" y="0"/>
                      <a:pt x="13" y="0"/>
                    </a:cubicBezTo>
                    <a:cubicBezTo>
                      <a:pt x="20" y="0"/>
                      <a:pt x="24" y="6"/>
                      <a:pt x="24" y="17"/>
                    </a:cubicBezTo>
                    <a:cubicBezTo>
                      <a:pt x="24" y="23"/>
                      <a:pt x="23" y="28"/>
                      <a:pt x="21" y="31"/>
                    </a:cubicBezTo>
                    <a:cubicBezTo>
                      <a:pt x="19" y="34"/>
                      <a:pt x="16" y="35"/>
                      <a:pt x="12" y="35"/>
                    </a:cubicBezTo>
                    <a:close/>
                    <a:moveTo>
                      <a:pt x="12" y="6"/>
                    </a:moveTo>
                    <a:cubicBezTo>
                      <a:pt x="9" y="6"/>
                      <a:pt x="7" y="10"/>
                      <a:pt x="7" y="18"/>
                    </a:cubicBezTo>
                    <a:cubicBezTo>
                      <a:pt x="7" y="26"/>
                      <a:pt x="9" y="29"/>
                      <a:pt x="12" y="29"/>
                    </a:cubicBezTo>
                    <a:cubicBezTo>
                      <a:pt x="15" y="29"/>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2" name="Freeform 277"/>
              <p:cNvSpPr>
                <a:spLocks/>
              </p:cNvSpPr>
              <p:nvPr/>
            </p:nvSpPr>
            <p:spPr bwMode="auto">
              <a:xfrm>
                <a:off x="1863" y="2965"/>
                <a:ext cx="26" cy="59"/>
              </a:xfrm>
              <a:custGeom>
                <a:avLst/>
                <a:gdLst>
                  <a:gd name="T0" fmla="*/ 15 w 15"/>
                  <a:gd name="T1" fmla="*/ 0 h 35"/>
                  <a:gd name="T2" fmla="*/ 15 w 15"/>
                  <a:gd name="T3" fmla="*/ 35 h 35"/>
                  <a:gd name="T4" fmla="*/ 7 w 15"/>
                  <a:gd name="T5" fmla="*/ 35 h 35"/>
                  <a:gd name="T6" fmla="*/ 7 w 15"/>
                  <a:gd name="T7" fmla="*/ 9 h 35"/>
                  <a:gd name="T8" fmla="*/ 6 w 15"/>
                  <a:gd name="T9" fmla="*/ 10 h 35"/>
                  <a:gd name="T10" fmla="*/ 4 w 15"/>
                  <a:gd name="T11" fmla="*/ 11 h 35"/>
                  <a:gd name="T12" fmla="*/ 2 w 15"/>
                  <a:gd name="T13" fmla="*/ 12 h 35"/>
                  <a:gd name="T14" fmla="*/ 0 w 15"/>
                  <a:gd name="T15" fmla="*/ 12 h 35"/>
                  <a:gd name="T16" fmla="*/ 0 w 15"/>
                  <a:gd name="T17" fmla="*/ 6 h 35"/>
                  <a:gd name="T18" fmla="*/ 6 w 15"/>
                  <a:gd name="T19" fmla="*/ 3 h 35"/>
                  <a:gd name="T20" fmla="*/ 10 w 15"/>
                  <a:gd name="T21" fmla="*/ 0 h 35"/>
                  <a:gd name="T22" fmla="*/ 15 w 15"/>
                  <a:gd name="T23"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35">
                    <a:moveTo>
                      <a:pt x="15" y="0"/>
                    </a:moveTo>
                    <a:cubicBezTo>
                      <a:pt x="15" y="35"/>
                      <a:pt x="15" y="35"/>
                      <a:pt x="15" y="35"/>
                    </a:cubicBezTo>
                    <a:cubicBezTo>
                      <a:pt x="7" y="35"/>
                      <a:pt x="7" y="35"/>
                      <a:pt x="7" y="35"/>
                    </a:cubicBezTo>
                    <a:cubicBezTo>
                      <a:pt x="7" y="9"/>
                      <a:pt x="7" y="9"/>
                      <a:pt x="7" y="9"/>
                    </a:cubicBezTo>
                    <a:cubicBezTo>
                      <a:pt x="7" y="9"/>
                      <a:pt x="6" y="10"/>
                      <a:pt x="6" y="10"/>
                    </a:cubicBezTo>
                    <a:cubicBezTo>
                      <a:pt x="5" y="10"/>
                      <a:pt x="5" y="11"/>
                      <a:pt x="4" y="11"/>
                    </a:cubicBezTo>
                    <a:cubicBezTo>
                      <a:pt x="3" y="11"/>
                      <a:pt x="3" y="11"/>
                      <a:pt x="2" y="12"/>
                    </a:cubicBezTo>
                    <a:cubicBezTo>
                      <a:pt x="1" y="12"/>
                      <a:pt x="1" y="12"/>
                      <a:pt x="0" y="12"/>
                    </a:cubicBezTo>
                    <a:cubicBezTo>
                      <a:pt x="0" y="6"/>
                      <a:pt x="0" y="6"/>
                      <a:pt x="0" y="6"/>
                    </a:cubicBezTo>
                    <a:cubicBezTo>
                      <a:pt x="2" y="5"/>
                      <a:pt x="4" y="4"/>
                      <a:pt x="6" y="3"/>
                    </a:cubicBezTo>
                    <a:cubicBezTo>
                      <a:pt x="7" y="3"/>
                      <a:pt x="9" y="2"/>
                      <a:pt x="10" y="0"/>
                    </a:cubicBezTo>
                    <a:lnTo>
                      <a:pt x="15" y="0"/>
                    </a:ln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3" name="Freeform 278"/>
              <p:cNvSpPr>
                <a:spLocks noEditPoints="1"/>
              </p:cNvSpPr>
              <p:nvPr/>
            </p:nvSpPr>
            <p:spPr bwMode="auto">
              <a:xfrm>
                <a:off x="1858" y="3048"/>
                <a:ext cx="41" cy="62"/>
              </a:xfrm>
              <a:custGeom>
                <a:avLst/>
                <a:gdLst>
                  <a:gd name="T0" fmla="*/ 12 w 24"/>
                  <a:gd name="T1" fmla="*/ 36 h 36"/>
                  <a:gd name="T2" fmla="*/ 0 w 24"/>
                  <a:gd name="T3" fmla="*/ 19 h 36"/>
                  <a:gd name="T4" fmla="*/ 3 w 24"/>
                  <a:gd name="T5" fmla="*/ 5 h 36"/>
                  <a:gd name="T6" fmla="*/ 13 w 24"/>
                  <a:gd name="T7" fmla="*/ 0 h 36"/>
                  <a:gd name="T8" fmla="*/ 24 w 24"/>
                  <a:gd name="T9" fmla="*/ 18 h 36"/>
                  <a:gd name="T10" fmla="*/ 21 w 24"/>
                  <a:gd name="T11" fmla="*/ 31 h 36"/>
                  <a:gd name="T12" fmla="*/ 12 w 24"/>
                  <a:gd name="T13" fmla="*/ 36 h 36"/>
                  <a:gd name="T14" fmla="*/ 12 w 24"/>
                  <a:gd name="T15" fmla="*/ 6 h 36"/>
                  <a:gd name="T16" fmla="*/ 7 w 24"/>
                  <a:gd name="T17" fmla="*/ 18 h 36"/>
                  <a:gd name="T18" fmla="*/ 12 w 24"/>
                  <a:gd name="T19" fmla="*/ 30 h 36"/>
                  <a:gd name="T20" fmla="*/ 17 w 24"/>
                  <a:gd name="T21" fmla="*/ 18 h 36"/>
                  <a:gd name="T22" fmla="*/ 12 w 24"/>
                  <a:gd name="T23" fmla="*/ 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36">
                    <a:moveTo>
                      <a:pt x="12" y="36"/>
                    </a:moveTo>
                    <a:cubicBezTo>
                      <a:pt x="4" y="36"/>
                      <a:pt x="0" y="30"/>
                      <a:pt x="0" y="19"/>
                    </a:cubicBezTo>
                    <a:cubicBezTo>
                      <a:pt x="0" y="13"/>
                      <a:pt x="1" y="8"/>
                      <a:pt x="3" y="5"/>
                    </a:cubicBezTo>
                    <a:cubicBezTo>
                      <a:pt x="5" y="2"/>
                      <a:pt x="8" y="0"/>
                      <a:pt x="13" y="0"/>
                    </a:cubicBezTo>
                    <a:cubicBezTo>
                      <a:pt x="20" y="0"/>
                      <a:pt x="24" y="6"/>
                      <a:pt x="24" y="18"/>
                    </a:cubicBezTo>
                    <a:cubicBezTo>
                      <a:pt x="24" y="24"/>
                      <a:pt x="23" y="28"/>
                      <a:pt x="21" y="31"/>
                    </a:cubicBezTo>
                    <a:cubicBezTo>
                      <a:pt x="19" y="34"/>
                      <a:pt x="16" y="36"/>
                      <a:pt x="12" y="36"/>
                    </a:cubicBezTo>
                    <a:close/>
                    <a:moveTo>
                      <a:pt x="12" y="6"/>
                    </a:moveTo>
                    <a:cubicBezTo>
                      <a:pt x="9" y="6"/>
                      <a:pt x="7" y="10"/>
                      <a:pt x="7" y="18"/>
                    </a:cubicBezTo>
                    <a:cubicBezTo>
                      <a:pt x="7" y="26"/>
                      <a:pt x="9" y="30"/>
                      <a:pt x="12" y="30"/>
                    </a:cubicBezTo>
                    <a:cubicBezTo>
                      <a:pt x="15" y="30"/>
                      <a:pt x="17" y="26"/>
                      <a:pt x="17" y="18"/>
                    </a:cubicBezTo>
                    <a:cubicBezTo>
                      <a:pt x="17" y="10"/>
                      <a:pt x="15" y="6"/>
                      <a:pt x="12" y="6"/>
                    </a:cubicBezTo>
                    <a:close/>
                  </a:path>
                </a:pathLst>
              </a:custGeom>
              <a:solidFill>
                <a:srgbClr val="EB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4" name="Rectangle 279"/>
              <p:cNvSpPr>
                <a:spLocks noChangeArrowheads="1"/>
              </p:cNvSpPr>
              <p:nvPr/>
            </p:nvSpPr>
            <p:spPr bwMode="auto">
              <a:xfrm>
                <a:off x="1617" y="2091"/>
                <a:ext cx="492" cy="493"/>
              </a:xfrm>
              <a:prstGeom prst="rect">
                <a:avLst/>
              </a:prstGeom>
              <a:solidFill>
                <a:srgbClr val="EB3C0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5" name="Freeform 280"/>
              <p:cNvSpPr>
                <a:spLocks/>
              </p:cNvSpPr>
              <p:nvPr/>
            </p:nvSpPr>
            <p:spPr bwMode="auto">
              <a:xfrm>
                <a:off x="1703" y="2179"/>
                <a:ext cx="36" cy="83"/>
              </a:xfrm>
              <a:custGeom>
                <a:avLst/>
                <a:gdLst>
                  <a:gd name="T0" fmla="*/ 21 w 21"/>
                  <a:gd name="T1" fmla="*/ 0 h 49"/>
                  <a:gd name="T2" fmla="*/ 21 w 21"/>
                  <a:gd name="T3" fmla="*/ 49 h 49"/>
                  <a:gd name="T4" fmla="*/ 11 w 21"/>
                  <a:gd name="T5" fmla="*/ 49 h 49"/>
                  <a:gd name="T6" fmla="*/ 11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1" y="49"/>
                      <a:pt x="11" y="49"/>
                      <a:pt x="11" y="49"/>
                    </a:cubicBezTo>
                    <a:cubicBezTo>
                      <a:pt x="11" y="12"/>
                      <a:pt x="11" y="12"/>
                      <a:pt x="11"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1" y="3"/>
                      <a:pt x="13" y="2"/>
                      <a:pt x="15"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6" name="Freeform 281"/>
              <p:cNvSpPr>
                <a:spLocks noEditPoints="1"/>
              </p:cNvSpPr>
              <p:nvPr/>
            </p:nvSpPr>
            <p:spPr bwMode="auto">
              <a:xfrm>
                <a:off x="1768" y="2179"/>
                <a:ext cx="58" cy="83"/>
              </a:xfrm>
              <a:custGeom>
                <a:avLst/>
                <a:gdLst>
                  <a:gd name="T0" fmla="*/ 17 w 34"/>
                  <a:gd name="T1" fmla="*/ 49 h 49"/>
                  <a:gd name="T2" fmla="*/ 0 w 34"/>
                  <a:gd name="T3" fmla="*/ 26 h 49"/>
                  <a:gd name="T4" fmla="*/ 4 w 34"/>
                  <a:gd name="T5" fmla="*/ 7 h 49"/>
                  <a:gd name="T6" fmla="*/ 17 w 34"/>
                  <a:gd name="T7" fmla="*/ 0 h 49"/>
                  <a:gd name="T8" fmla="*/ 34 w 34"/>
                  <a:gd name="T9" fmla="*/ 25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7" y="0"/>
                    </a:cubicBezTo>
                    <a:cubicBezTo>
                      <a:pt x="28" y="0"/>
                      <a:pt x="34" y="8"/>
                      <a:pt x="34" y="25"/>
                    </a:cubicBezTo>
                    <a:cubicBezTo>
                      <a:pt x="34" y="33"/>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7" name="Freeform 282"/>
              <p:cNvSpPr>
                <a:spLocks/>
              </p:cNvSpPr>
              <p:nvPr/>
            </p:nvSpPr>
            <p:spPr bwMode="auto">
              <a:xfrm>
                <a:off x="1841" y="2179"/>
                <a:ext cx="36" cy="83"/>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4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2" y="2"/>
                      <a:pt x="14"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8" name="Freeform 283"/>
              <p:cNvSpPr>
                <a:spLocks noEditPoints="1"/>
              </p:cNvSpPr>
              <p:nvPr/>
            </p:nvSpPr>
            <p:spPr bwMode="auto">
              <a:xfrm>
                <a:off x="1696" y="2295"/>
                <a:ext cx="58" cy="84"/>
              </a:xfrm>
              <a:custGeom>
                <a:avLst/>
                <a:gdLst>
                  <a:gd name="T0" fmla="*/ 17 w 34"/>
                  <a:gd name="T1" fmla="*/ 49 h 49"/>
                  <a:gd name="T2" fmla="*/ 0 w 34"/>
                  <a:gd name="T3" fmla="*/ 25 h 49"/>
                  <a:gd name="T4" fmla="*/ 4 w 34"/>
                  <a:gd name="T5" fmla="*/ 7 h 49"/>
                  <a:gd name="T6" fmla="*/ 18 w 34"/>
                  <a:gd name="T7" fmla="*/ 0 h 49"/>
                  <a:gd name="T8" fmla="*/ 34 w 34"/>
                  <a:gd name="T9" fmla="*/ 24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8" y="0"/>
                    </a:cubicBezTo>
                    <a:cubicBezTo>
                      <a:pt x="29" y="0"/>
                      <a:pt x="34" y="8"/>
                      <a:pt x="34" y="24"/>
                    </a:cubicBezTo>
                    <a:cubicBezTo>
                      <a:pt x="34" y="32"/>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29" name="Freeform 284"/>
              <p:cNvSpPr>
                <a:spLocks/>
              </p:cNvSpPr>
              <p:nvPr/>
            </p:nvSpPr>
            <p:spPr bwMode="auto">
              <a:xfrm>
                <a:off x="1774" y="2295"/>
                <a:ext cx="36" cy="82"/>
              </a:xfrm>
              <a:custGeom>
                <a:avLst/>
                <a:gdLst>
                  <a:gd name="T0" fmla="*/ 21 w 21"/>
                  <a:gd name="T1" fmla="*/ 0 h 48"/>
                  <a:gd name="T2" fmla="*/ 21 w 21"/>
                  <a:gd name="T3" fmla="*/ 48 h 48"/>
                  <a:gd name="T4" fmla="*/ 10 w 21"/>
                  <a:gd name="T5" fmla="*/ 48 h 48"/>
                  <a:gd name="T6" fmla="*/ 10 w 21"/>
                  <a:gd name="T7" fmla="*/ 12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2"/>
                      <a:pt x="10" y="12"/>
                      <a:pt x="10" y="12"/>
                    </a:cubicBezTo>
                    <a:cubicBezTo>
                      <a:pt x="10" y="12"/>
                      <a:pt x="9" y="13"/>
                      <a:pt x="8"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0" y="3"/>
                      <a:pt x="13" y="1"/>
                      <a:pt x="14"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0" name="Freeform 285"/>
              <p:cNvSpPr>
                <a:spLocks noEditPoints="1"/>
              </p:cNvSpPr>
              <p:nvPr/>
            </p:nvSpPr>
            <p:spPr bwMode="auto">
              <a:xfrm>
                <a:off x="1834" y="2295"/>
                <a:ext cx="58" cy="84"/>
              </a:xfrm>
              <a:custGeom>
                <a:avLst/>
                <a:gdLst>
                  <a:gd name="T0" fmla="*/ 16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6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6"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6"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1" name="Freeform 286"/>
              <p:cNvSpPr>
                <a:spLocks noEditPoints="1"/>
              </p:cNvSpPr>
              <p:nvPr/>
            </p:nvSpPr>
            <p:spPr bwMode="auto">
              <a:xfrm>
                <a:off x="1696" y="2411"/>
                <a:ext cx="58" cy="84"/>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2" name="Freeform 287"/>
              <p:cNvSpPr>
                <a:spLocks noEditPoints="1"/>
              </p:cNvSpPr>
              <p:nvPr/>
            </p:nvSpPr>
            <p:spPr bwMode="auto">
              <a:xfrm>
                <a:off x="1768" y="2411"/>
                <a:ext cx="58" cy="84"/>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3" name="Freeform 288"/>
              <p:cNvSpPr>
                <a:spLocks/>
              </p:cNvSpPr>
              <p:nvPr/>
            </p:nvSpPr>
            <p:spPr bwMode="auto">
              <a:xfrm>
                <a:off x="1841" y="2411"/>
                <a:ext cx="36" cy="82"/>
              </a:xfrm>
              <a:custGeom>
                <a:avLst/>
                <a:gdLst>
                  <a:gd name="T0" fmla="*/ 21 w 21"/>
                  <a:gd name="T1" fmla="*/ 0 h 48"/>
                  <a:gd name="T2" fmla="*/ 21 w 21"/>
                  <a:gd name="T3" fmla="*/ 48 h 48"/>
                  <a:gd name="T4" fmla="*/ 10 w 21"/>
                  <a:gd name="T5" fmla="*/ 48 h 48"/>
                  <a:gd name="T6" fmla="*/ 10 w 21"/>
                  <a:gd name="T7" fmla="*/ 11 h 48"/>
                  <a:gd name="T8" fmla="*/ 8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4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0" y="48"/>
                      <a:pt x="10" y="48"/>
                      <a:pt x="10" y="48"/>
                    </a:cubicBezTo>
                    <a:cubicBezTo>
                      <a:pt x="10" y="11"/>
                      <a:pt x="10" y="11"/>
                      <a:pt x="10" y="11"/>
                    </a:cubicBezTo>
                    <a:cubicBezTo>
                      <a:pt x="10" y="12"/>
                      <a:pt x="9" y="12"/>
                      <a:pt x="8" y="13"/>
                    </a:cubicBezTo>
                    <a:cubicBezTo>
                      <a:pt x="8" y="13"/>
                      <a:pt x="7" y="14"/>
                      <a:pt x="6" y="14"/>
                    </a:cubicBezTo>
                    <a:cubicBezTo>
                      <a:pt x="5" y="14"/>
                      <a:pt x="4" y="15"/>
                      <a:pt x="3" y="15"/>
                    </a:cubicBezTo>
                    <a:cubicBezTo>
                      <a:pt x="2" y="15"/>
                      <a:pt x="1" y="15"/>
                      <a:pt x="0" y="16"/>
                    </a:cubicBezTo>
                    <a:cubicBezTo>
                      <a:pt x="0" y="7"/>
                      <a:pt x="0" y="7"/>
                      <a:pt x="0" y="7"/>
                    </a:cubicBezTo>
                    <a:cubicBezTo>
                      <a:pt x="3" y="6"/>
                      <a:pt x="6" y="5"/>
                      <a:pt x="8" y="4"/>
                    </a:cubicBezTo>
                    <a:cubicBezTo>
                      <a:pt x="10" y="2"/>
                      <a:pt x="12" y="1"/>
                      <a:pt x="14"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4" name="Freeform 289"/>
              <p:cNvSpPr>
                <a:spLocks/>
              </p:cNvSpPr>
              <p:nvPr/>
            </p:nvSpPr>
            <p:spPr bwMode="auto">
              <a:xfrm>
                <a:off x="1981" y="2179"/>
                <a:ext cx="36" cy="83"/>
              </a:xfrm>
              <a:custGeom>
                <a:avLst/>
                <a:gdLst>
                  <a:gd name="T0" fmla="*/ 21 w 21"/>
                  <a:gd name="T1" fmla="*/ 0 h 49"/>
                  <a:gd name="T2" fmla="*/ 21 w 21"/>
                  <a:gd name="T3" fmla="*/ 49 h 49"/>
                  <a:gd name="T4" fmla="*/ 10 w 21"/>
                  <a:gd name="T5" fmla="*/ 49 h 49"/>
                  <a:gd name="T6" fmla="*/ 10 w 21"/>
                  <a:gd name="T7" fmla="*/ 12 h 49"/>
                  <a:gd name="T8" fmla="*/ 8 w 21"/>
                  <a:gd name="T9" fmla="*/ 13 h 49"/>
                  <a:gd name="T10" fmla="*/ 6 w 21"/>
                  <a:gd name="T11" fmla="*/ 15 h 49"/>
                  <a:gd name="T12" fmla="*/ 3 w 21"/>
                  <a:gd name="T13" fmla="*/ 16 h 49"/>
                  <a:gd name="T14" fmla="*/ 0 w 21"/>
                  <a:gd name="T15" fmla="*/ 16 h 49"/>
                  <a:gd name="T16" fmla="*/ 0 w 21"/>
                  <a:gd name="T17" fmla="*/ 7 h 49"/>
                  <a:gd name="T18" fmla="*/ 8 w 21"/>
                  <a:gd name="T19" fmla="*/ 4 h 49"/>
                  <a:gd name="T20" fmla="*/ 15 w 21"/>
                  <a:gd name="T21" fmla="*/ 0 h 49"/>
                  <a:gd name="T22" fmla="*/ 21 w 21"/>
                  <a:gd name="T23"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9">
                    <a:moveTo>
                      <a:pt x="21" y="0"/>
                    </a:moveTo>
                    <a:cubicBezTo>
                      <a:pt x="21" y="49"/>
                      <a:pt x="21" y="49"/>
                      <a:pt x="21" y="49"/>
                    </a:cubicBezTo>
                    <a:cubicBezTo>
                      <a:pt x="10" y="49"/>
                      <a:pt x="10" y="49"/>
                      <a:pt x="10" y="49"/>
                    </a:cubicBezTo>
                    <a:cubicBezTo>
                      <a:pt x="10" y="12"/>
                      <a:pt x="10" y="12"/>
                      <a:pt x="10" y="12"/>
                    </a:cubicBezTo>
                    <a:cubicBezTo>
                      <a:pt x="10" y="12"/>
                      <a:pt x="9" y="13"/>
                      <a:pt x="8" y="13"/>
                    </a:cubicBezTo>
                    <a:cubicBezTo>
                      <a:pt x="8" y="14"/>
                      <a:pt x="7" y="14"/>
                      <a:pt x="6" y="15"/>
                    </a:cubicBezTo>
                    <a:cubicBezTo>
                      <a:pt x="5" y="15"/>
                      <a:pt x="4" y="15"/>
                      <a:pt x="3" y="16"/>
                    </a:cubicBezTo>
                    <a:cubicBezTo>
                      <a:pt x="2" y="16"/>
                      <a:pt x="1" y="16"/>
                      <a:pt x="0" y="16"/>
                    </a:cubicBezTo>
                    <a:cubicBezTo>
                      <a:pt x="0" y="7"/>
                      <a:pt x="0" y="7"/>
                      <a:pt x="0" y="7"/>
                    </a:cubicBezTo>
                    <a:cubicBezTo>
                      <a:pt x="3" y="6"/>
                      <a:pt x="6" y="5"/>
                      <a:pt x="8" y="4"/>
                    </a:cubicBezTo>
                    <a:cubicBezTo>
                      <a:pt x="10" y="3"/>
                      <a:pt x="13" y="2"/>
                      <a:pt x="15"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5" name="Freeform 290"/>
              <p:cNvSpPr>
                <a:spLocks noEditPoints="1"/>
              </p:cNvSpPr>
              <p:nvPr/>
            </p:nvSpPr>
            <p:spPr bwMode="auto">
              <a:xfrm>
                <a:off x="1974" y="2295"/>
                <a:ext cx="58" cy="84"/>
              </a:xfrm>
              <a:custGeom>
                <a:avLst/>
                <a:gdLst>
                  <a:gd name="T0" fmla="*/ 17 w 34"/>
                  <a:gd name="T1" fmla="*/ 49 h 49"/>
                  <a:gd name="T2" fmla="*/ 0 w 34"/>
                  <a:gd name="T3" fmla="*/ 25 h 49"/>
                  <a:gd name="T4" fmla="*/ 4 w 34"/>
                  <a:gd name="T5" fmla="*/ 7 h 49"/>
                  <a:gd name="T6" fmla="*/ 17 w 34"/>
                  <a:gd name="T7" fmla="*/ 0 h 49"/>
                  <a:gd name="T8" fmla="*/ 34 w 34"/>
                  <a:gd name="T9" fmla="*/ 24 h 49"/>
                  <a:gd name="T10" fmla="*/ 29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7"/>
                    </a:cubicBezTo>
                    <a:cubicBezTo>
                      <a:pt x="7" y="2"/>
                      <a:pt x="12" y="0"/>
                      <a:pt x="17" y="0"/>
                    </a:cubicBezTo>
                    <a:cubicBezTo>
                      <a:pt x="28" y="0"/>
                      <a:pt x="34" y="8"/>
                      <a:pt x="34" y="24"/>
                    </a:cubicBezTo>
                    <a:cubicBezTo>
                      <a:pt x="34" y="32"/>
                      <a:pt x="32" y="39"/>
                      <a:pt x="29" y="43"/>
                    </a:cubicBezTo>
                    <a:cubicBezTo>
                      <a:pt x="26" y="47"/>
                      <a:pt x="22" y="49"/>
                      <a:pt x="17" y="49"/>
                    </a:cubicBezTo>
                    <a:close/>
                    <a:moveTo>
                      <a:pt x="17" y="8"/>
                    </a:moveTo>
                    <a:cubicBezTo>
                      <a:pt x="12" y="8"/>
                      <a:pt x="10" y="14"/>
                      <a:pt x="10" y="25"/>
                    </a:cubicBezTo>
                    <a:cubicBezTo>
                      <a:pt x="10" y="36"/>
                      <a:pt x="12"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6" name="Freeform 291"/>
              <p:cNvSpPr>
                <a:spLocks noEditPoints="1"/>
              </p:cNvSpPr>
              <p:nvPr/>
            </p:nvSpPr>
            <p:spPr bwMode="auto">
              <a:xfrm>
                <a:off x="1974" y="2411"/>
                <a:ext cx="58" cy="84"/>
              </a:xfrm>
              <a:custGeom>
                <a:avLst/>
                <a:gdLst>
                  <a:gd name="T0" fmla="*/ 17 w 34"/>
                  <a:gd name="T1" fmla="*/ 49 h 49"/>
                  <a:gd name="T2" fmla="*/ 0 w 34"/>
                  <a:gd name="T3" fmla="*/ 25 h 49"/>
                  <a:gd name="T4" fmla="*/ 4 w 34"/>
                  <a:gd name="T5" fmla="*/ 6 h 49"/>
                  <a:gd name="T6" fmla="*/ 17 w 34"/>
                  <a:gd name="T7" fmla="*/ 0 h 49"/>
                  <a:gd name="T8" fmla="*/ 34 w 34"/>
                  <a:gd name="T9" fmla="*/ 24 h 49"/>
                  <a:gd name="T10" fmla="*/ 29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7" y="0"/>
                    </a:cubicBezTo>
                    <a:cubicBezTo>
                      <a:pt x="28" y="0"/>
                      <a:pt x="34" y="8"/>
                      <a:pt x="34" y="24"/>
                    </a:cubicBezTo>
                    <a:cubicBezTo>
                      <a:pt x="34" y="32"/>
                      <a:pt x="32" y="38"/>
                      <a:pt x="29" y="42"/>
                    </a:cubicBezTo>
                    <a:cubicBezTo>
                      <a:pt x="26" y="47"/>
                      <a:pt x="22" y="49"/>
                      <a:pt x="17" y="49"/>
                    </a:cubicBezTo>
                    <a:close/>
                    <a:moveTo>
                      <a:pt x="17" y="8"/>
                    </a:moveTo>
                    <a:cubicBezTo>
                      <a:pt x="12" y="8"/>
                      <a:pt x="10" y="14"/>
                      <a:pt x="10" y="25"/>
                    </a:cubicBezTo>
                    <a:cubicBezTo>
                      <a:pt x="10" y="36"/>
                      <a:pt x="12"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7" name="Freeform 292"/>
              <p:cNvSpPr>
                <a:spLocks noEditPoints="1"/>
              </p:cNvSpPr>
              <p:nvPr/>
            </p:nvSpPr>
            <p:spPr bwMode="auto">
              <a:xfrm>
                <a:off x="1903" y="2179"/>
                <a:ext cx="58" cy="83"/>
              </a:xfrm>
              <a:custGeom>
                <a:avLst/>
                <a:gdLst>
                  <a:gd name="T0" fmla="*/ 17 w 34"/>
                  <a:gd name="T1" fmla="*/ 49 h 49"/>
                  <a:gd name="T2" fmla="*/ 0 w 34"/>
                  <a:gd name="T3" fmla="*/ 26 h 49"/>
                  <a:gd name="T4" fmla="*/ 4 w 34"/>
                  <a:gd name="T5" fmla="*/ 7 h 49"/>
                  <a:gd name="T6" fmla="*/ 18 w 34"/>
                  <a:gd name="T7" fmla="*/ 0 h 49"/>
                  <a:gd name="T8" fmla="*/ 34 w 34"/>
                  <a:gd name="T9" fmla="*/ 25 h 49"/>
                  <a:gd name="T10" fmla="*/ 30 w 34"/>
                  <a:gd name="T11" fmla="*/ 43 h 49"/>
                  <a:gd name="T12" fmla="*/ 17 w 34"/>
                  <a:gd name="T13" fmla="*/ 49 h 49"/>
                  <a:gd name="T14" fmla="*/ 17 w 34"/>
                  <a:gd name="T15" fmla="*/ 8 h 49"/>
                  <a:gd name="T16" fmla="*/ 10 w 34"/>
                  <a:gd name="T17" fmla="*/ 25 h 49"/>
                  <a:gd name="T18" fmla="*/ 17 w 34"/>
                  <a:gd name="T19" fmla="*/ 41 h 49"/>
                  <a:gd name="T20" fmla="*/ 23 w 34"/>
                  <a:gd name="T21" fmla="*/ 25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2"/>
                      <a:pt x="0" y="26"/>
                    </a:cubicBezTo>
                    <a:cubicBezTo>
                      <a:pt x="0" y="17"/>
                      <a:pt x="1" y="11"/>
                      <a:pt x="4" y="7"/>
                    </a:cubicBezTo>
                    <a:cubicBezTo>
                      <a:pt x="7" y="3"/>
                      <a:pt x="12" y="0"/>
                      <a:pt x="18" y="0"/>
                    </a:cubicBezTo>
                    <a:cubicBezTo>
                      <a:pt x="29" y="0"/>
                      <a:pt x="34" y="8"/>
                      <a:pt x="34" y="25"/>
                    </a:cubicBezTo>
                    <a:cubicBezTo>
                      <a:pt x="34" y="33"/>
                      <a:pt x="33" y="39"/>
                      <a:pt x="30" y="43"/>
                    </a:cubicBezTo>
                    <a:cubicBezTo>
                      <a:pt x="27" y="47"/>
                      <a:pt x="22" y="49"/>
                      <a:pt x="17" y="49"/>
                    </a:cubicBezTo>
                    <a:close/>
                    <a:moveTo>
                      <a:pt x="17" y="8"/>
                    </a:moveTo>
                    <a:cubicBezTo>
                      <a:pt x="13" y="8"/>
                      <a:pt x="10" y="14"/>
                      <a:pt x="10" y="25"/>
                    </a:cubicBezTo>
                    <a:cubicBezTo>
                      <a:pt x="10" y="36"/>
                      <a:pt x="13" y="41"/>
                      <a:pt x="17" y="41"/>
                    </a:cubicBezTo>
                    <a:cubicBezTo>
                      <a:pt x="21" y="41"/>
                      <a:pt x="23" y="36"/>
                      <a:pt x="23" y="25"/>
                    </a:cubicBezTo>
                    <a:cubicBezTo>
                      <a:pt x="23" y="14"/>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8" name="Freeform 293"/>
              <p:cNvSpPr>
                <a:spLocks/>
              </p:cNvSpPr>
              <p:nvPr/>
            </p:nvSpPr>
            <p:spPr bwMode="auto">
              <a:xfrm>
                <a:off x="1909" y="2295"/>
                <a:ext cx="36" cy="82"/>
              </a:xfrm>
              <a:custGeom>
                <a:avLst/>
                <a:gdLst>
                  <a:gd name="T0" fmla="*/ 21 w 21"/>
                  <a:gd name="T1" fmla="*/ 0 h 48"/>
                  <a:gd name="T2" fmla="*/ 21 w 21"/>
                  <a:gd name="T3" fmla="*/ 48 h 48"/>
                  <a:gd name="T4" fmla="*/ 11 w 21"/>
                  <a:gd name="T5" fmla="*/ 48 h 48"/>
                  <a:gd name="T6" fmla="*/ 11 w 21"/>
                  <a:gd name="T7" fmla="*/ 12 h 48"/>
                  <a:gd name="T8" fmla="*/ 9 w 21"/>
                  <a:gd name="T9" fmla="*/ 13 h 48"/>
                  <a:gd name="T10" fmla="*/ 6 w 21"/>
                  <a:gd name="T11" fmla="*/ 14 h 48"/>
                  <a:gd name="T12" fmla="*/ 3 w 21"/>
                  <a:gd name="T13" fmla="*/ 15 h 48"/>
                  <a:gd name="T14" fmla="*/ 0 w 21"/>
                  <a:gd name="T15" fmla="*/ 16 h 48"/>
                  <a:gd name="T16" fmla="*/ 0 w 21"/>
                  <a:gd name="T17" fmla="*/ 7 h 48"/>
                  <a:gd name="T18" fmla="*/ 8 w 21"/>
                  <a:gd name="T19" fmla="*/ 4 h 48"/>
                  <a:gd name="T20" fmla="*/ 15 w 21"/>
                  <a:gd name="T21" fmla="*/ 0 h 48"/>
                  <a:gd name="T22" fmla="*/ 21 w 21"/>
                  <a:gd name="T23"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48">
                    <a:moveTo>
                      <a:pt x="21" y="0"/>
                    </a:moveTo>
                    <a:cubicBezTo>
                      <a:pt x="21" y="48"/>
                      <a:pt x="21" y="48"/>
                      <a:pt x="21" y="48"/>
                    </a:cubicBezTo>
                    <a:cubicBezTo>
                      <a:pt x="11" y="48"/>
                      <a:pt x="11" y="48"/>
                      <a:pt x="11" y="48"/>
                    </a:cubicBezTo>
                    <a:cubicBezTo>
                      <a:pt x="11" y="12"/>
                      <a:pt x="11" y="12"/>
                      <a:pt x="11" y="12"/>
                    </a:cubicBezTo>
                    <a:cubicBezTo>
                      <a:pt x="10" y="12"/>
                      <a:pt x="9" y="13"/>
                      <a:pt x="9" y="13"/>
                    </a:cubicBezTo>
                    <a:cubicBezTo>
                      <a:pt x="8" y="14"/>
                      <a:pt x="7" y="14"/>
                      <a:pt x="6" y="14"/>
                    </a:cubicBezTo>
                    <a:cubicBezTo>
                      <a:pt x="5" y="15"/>
                      <a:pt x="4" y="15"/>
                      <a:pt x="3" y="15"/>
                    </a:cubicBezTo>
                    <a:cubicBezTo>
                      <a:pt x="2" y="16"/>
                      <a:pt x="1" y="16"/>
                      <a:pt x="0" y="16"/>
                    </a:cubicBezTo>
                    <a:cubicBezTo>
                      <a:pt x="0" y="7"/>
                      <a:pt x="0" y="7"/>
                      <a:pt x="0" y="7"/>
                    </a:cubicBezTo>
                    <a:cubicBezTo>
                      <a:pt x="3" y="6"/>
                      <a:pt x="6" y="5"/>
                      <a:pt x="8" y="4"/>
                    </a:cubicBezTo>
                    <a:cubicBezTo>
                      <a:pt x="11" y="3"/>
                      <a:pt x="13" y="1"/>
                      <a:pt x="15" y="0"/>
                    </a:cubicBezTo>
                    <a:lnTo>
                      <a:pt x="21" y="0"/>
                    </a:ln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39" name="Freeform 294"/>
              <p:cNvSpPr>
                <a:spLocks noEditPoints="1"/>
              </p:cNvSpPr>
              <p:nvPr/>
            </p:nvSpPr>
            <p:spPr bwMode="auto">
              <a:xfrm>
                <a:off x="1903" y="2411"/>
                <a:ext cx="58" cy="84"/>
              </a:xfrm>
              <a:custGeom>
                <a:avLst/>
                <a:gdLst>
                  <a:gd name="T0" fmla="*/ 17 w 34"/>
                  <a:gd name="T1" fmla="*/ 49 h 49"/>
                  <a:gd name="T2" fmla="*/ 0 w 34"/>
                  <a:gd name="T3" fmla="*/ 25 h 49"/>
                  <a:gd name="T4" fmla="*/ 4 w 34"/>
                  <a:gd name="T5" fmla="*/ 6 h 49"/>
                  <a:gd name="T6" fmla="*/ 18 w 34"/>
                  <a:gd name="T7" fmla="*/ 0 h 49"/>
                  <a:gd name="T8" fmla="*/ 34 w 34"/>
                  <a:gd name="T9" fmla="*/ 24 h 49"/>
                  <a:gd name="T10" fmla="*/ 30 w 34"/>
                  <a:gd name="T11" fmla="*/ 42 h 49"/>
                  <a:gd name="T12" fmla="*/ 17 w 34"/>
                  <a:gd name="T13" fmla="*/ 49 h 49"/>
                  <a:gd name="T14" fmla="*/ 17 w 34"/>
                  <a:gd name="T15" fmla="*/ 8 h 49"/>
                  <a:gd name="T16" fmla="*/ 10 w 34"/>
                  <a:gd name="T17" fmla="*/ 25 h 49"/>
                  <a:gd name="T18" fmla="*/ 17 w 34"/>
                  <a:gd name="T19" fmla="*/ 41 h 49"/>
                  <a:gd name="T20" fmla="*/ 23 w 34"/>
                  <a:gd name="T21" fmla="*/ 24 h 49"/>
                  <a:gd name="T22" fmla="*/ 17 w 34"/>
                  <a:gd name="T23" fmla="*/ 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49">
                    <a:moveTo>
                      <a:pt x="17" y="49"/>
                    </a:moveTo>
                    <a:cubicBezTo>
                      <a:pt x="5" y="49"/>
                      <a:pt x="0" y="41"/>
                      <a:pt x="0" y="25"/>
                    </a:cubicBezTo>
                    <a:cubicBezTo>
                      <a:pt x="0" y="17"/>
                      <a:pt x="1" y="11"/>
                      <a:pt x="4" y="6"/>
                    </a:cubicBezTo>
                    <a:cubicBezTo>
                      <a:pt x="7" y="2"/>
                      <a:pt x="12" y="0"/>
                      <a:pt x="18" y="0"/>
                    </a:cubicBezTo>
                    <a:cubicBezTo>
                      <a:pt x="29" y="0"/>
                      <a:pt x="34" y="8"/>
                      <a:pt x="34" y="24"/>
                    </a:cubicBezTo>
                    <a:cubicBezTo>
                      <a:pt x="34" y="32"/>
                      <a:pt x="33" y="38"/>
                      <a:pt x="30" y="42"/>
                    </a:cubicBezTo>
                    <a:cubicBezTo>
                      <a:pt x="27" y="47"/>
                      <a:pt x="22" y="49"/>
                      <a:pt x="17" y="49"/>
                    </a:cubicBezTo>
                    <a:close/>
                    <a:moveTo>
                      <a:pt x="17" y="8"/>
                    </a:moveTo>
                    <a:cubicBezTo>
                      <a:pt x="13" y="8"/>
                      <a:pt x="10" y="14"/>
                      <a:pt x="10" y="25"/>
                    </a:cubicBezTo>
                    <a:cubicBezTo>
                      <a:pt x="10" y="36"/>
                      <a:pt x="13" y="41"/>
                      <a:pt x="17" y="41"/>
                    </a:cubicBezTo>
                    <a:cubicBezTo>
                      <a:pt x="21" y="41"/>
                      <a:pt x="23" y="35"/>
                      <a:pt x="23" y="24"/>
                    </a:cubicBezTo>
                    <a:cubicBezTo>
                      <a:pt x="23" y="13"/>
                      <a:pt x="21" y="8"/>
                      <a:pt x="17" y="8"/>
                    </a:cubicBezTo>
                    <a:close/>
                  </a:path>
                </a:pathLst>
              </a:custGeom>
              <a:solidFill>
                <a:srgbClr val="BA14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0" name="Rectangle 295"/>
              <p:cNvSpPr>
                <a:spLocks noChangeArrowheads="1"/>
              </p:cNvSpPr>
              <p:nvPr/>
            </p:nvSpPr>
            <p:spPr bwMode="auto">
              <a:xfrm>
                <a:off x="1932" y="3226"/>
                <a:ext cx="218" cy="219"/>
              </a:xfrm>
              <a:prstGeom prst="rect">
                <a:avLst/>
              </a:prstGeom>
              <a:solidFill>
                <a:srgbClr val="009E4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1" name="Freeform 296"/>
              <p:cNvSpPr>
                <a:spLocks/>
              </p:cNvSpPr>
              <p:nvPr/>
            </p:nvSpPr>
            <p:spPr bwMode="auto">
              <a:xfrm>
                <a:off x="1971" y="3265"/>
                <a:ext cx="15" cy="36"/>
              </a:xfrm>
              <a:custGeom>
                <a:avLst/>
                <a:gdLst>
                  <a:gd name="T0" fmla="*/ 9 w 9"/>
                  <a:gd name="T1" fmla="*/ 0 h 21"/>
                  <a:gd name="T2" fmla="*/ 9 w 9"/>
                  <a:gd name="T3" fmla="*/ 21 h 21"/>
                  <a:gd name="T4" fmla="*/ 4 w 9"/>
                  <a:gd name="T5" fmla="*/ 21 h 21"/>
                  <a:gd name="T6" fmla="*/ 4 w 9"/>
                  <a:gd name="T7" fmla="*/ 5 h 21"/>
                  <a:gd name="T8" fmla="*/ 3 w 9"/>
                  <a:gd name="T9" fmla="*/ 6 h 21"/>
                  <a:gd name="T10" fmla="*/ 2 w 9"/>
                  <a:gd name="T11" fmla="*/ 6 h 21"/>
                  <a:gd name="T12" fmla="*/ 1 w 9"/>
                  <a:gd name="T13" fmla="*/ 7 h 21"/>
                  <a:gd name="T14" fmla="*/ 0 w 9"/>
                  <a:gd name="T15" fmla="*/ 7 h 21"/>
                  <a:gd name="T16" fmla="*/ 0 w 9"/>
                  <a:gd name="T17" fmla="*/ 3 h 21"/>
                  <a:gd name="T18" fmla="*/ 3 w 9"/>
                  <a:gd name="T19" fmla="*/ 2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6"/>
                      <a:pt x="3" y="6"/>
                    </a:cubicBezTo>
                    <a:cubicBezTo>
                      <a:pt x="3" y="6"/>
                      <a:pt x="3" y="6"/>
                      <a:pt x="2" y="6"/>
                    </a:cubicBezTo>
                    <a:cubicBezTo>
                      <a:pt x="2" y="6"/>
                      <a:pt x="1" y="7"/>
                      <a:pt x="1" y="7"/>
                    </a:cubicBezTo>
                    <a:cubicBezTo>
                      <a:pt x="1" y="7"/>
                      <a:pt x="0" y="7"/>
                      <a:pt x="0" y="7"/>
                    </a:cubicBezTo>
                    <a:cubicBezTo>
                      <a:pt x="0" y="3"/>
                      <a:pt x="0" y="3"/>
                      <a:pt x="0" y="3"/>
                    </a:cubicBezTo>
                    <a:cubicBezTo>
                      <a:pt x="1" y="3"/>
                      <a:pt x="2" y="2"/>
                      <a:pt x="3" y="2"/>
                    </a:cubicBezTo>
                    <a:cubicBezTo>
                      <a:pt x="4" y="1"/>
                      <a:pt x="5"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2" name="Freeform 297"/>
              <p:cNvSpPr>
                <a:spLocks noEditPoints="1"/>
              </p:cNvSpPr>
              <p:nvPr/>
            </p:nvSpPr>
            <p:spPr bwMode="auto">
              <a:xfrm>
                <a:off x="1998" y="3265"/>
                <a:ext cx="26" cy="38"/>
              </a:xfrm>
              <a:custGeom>
                <a:avLst/>
                <a:gdLst>
                  <a:gd name="T0" fmla="*/ 8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8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8"/>
                      <a:pt x="1" y="5"/>
                      <a:pt x="2" y="3"/>
                    </a:cubicBezTo>
                    <a:cubicBezTo>
                      <a:pt x="4" y="1"/>
                      <a:pt x="6" y="0"/>
                      <a:pt x="8" y="0"/>
                    </a:cubicBezTo>
                    <a:cubicBezTo>
                      <a:pt x="13" y="0"/>
                      <a:pt x="15" y="4"/>
                      <a:pt x="15" y="11"/>
                    </a:cubicBezTo>
                    <a:cubicBezTo>
                      <a:pt x="15" y="14"/>
                      <a:pt x="15" y="17"/>
                      <a:pt x="13"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3" name="Freeform 298"/>
              <p:cNvSpPr>
                <a:spLocks/>
              </p:cNvSpPr>
              <p:nvPr/>
            </p:nvSpPr>
            <p:spPr bwMode="auto">
              <a:xfrm>
                <a:off x="2032" y="3265"/>
                <a:ext cx="16" cy="36"/>
              </a:xfrm>
              <a:custGeom>
                <a:avLst/>
                <a:gdLst>
                  <a:gd name="T0" fmla="*/ 9 w 9"/>
                  <a:gd name="T1" fmla="*/ 0 h 21"/>
                  <a:gd name="T2" fmla="*/ 9 w 9"/>
                  <a:gd name="T3" fmla="*/ 21 h 21"/>
                  <a:gd name="T4" fmla="*/ 4 w 9"/>
                  <a:gd name="T5" fmla="*/ 21 h 21"/>
                  <a:gd name="T6" fmla="*/ 4 w 9"/>
                  <a:gd name="T7" fmla="*/ 5 h 21"/>
                  <a:gd name="T8" fmla="*/ 3 w 9"/>
                  <a:gd name="T9" fmla="*/ 6 h 21"/>
                  <a:gd name="T10" fmla="*/ 2 w 9"/>
                  <a:gd name="T11" fmla="*/ 6 h 21"/>
                  <a:gd name="T12" fmla="*/ 1 w 9"/>
                  <a:gd name="T13" fmla="*/ 7 h 21"/>
                  <a:gd name="T14" fmla="*/ 0 w 9"/>
                  <a:gd name="T15" fmla="*/ 7 h 21"/>
                  <a:gd name="T16" fmla="*/ 0 w 9"/>
                  <a:gd name="T17" fmla="*/ 3 h 21"/>
                  <a:gd name="T18" fmla="*/ 3 w 9"/>
                  <a:gd name="T19" fmla="*/ 2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6"/>
                      <a:pt x="3" y="6"/>
                    </a:cubicBezTo>
                    <a:cubicBezTo>
                      <a:pt x="3" y="6"/>
                      <a:pt x="2" y="6"/>
                      <a:pt x="2" y="6"/>
                    </a:cubicBezTo>
                    <a:cubicBezTo>
                      <a:pt x="2" y="6"/>
                      <a:pt x="1" y="7"/>
                      <a:pt x="1" y="7"/>
                    </a:cubicBezTo>
                    <a:cubicBezTo>
                      <a:pt x="0" y="7"/>
                      <a:pt x="0" y="7"/>
                      <a:pt x="0" y="7"/>
                    </a:cubicBezTo>
                    <a:cubicBezTo>
                      <a:pt x="0" y="3"/>
                      <a:pt x="0" y="3"/>
                      <a:pt x="0" y="3"/>
                    </a:cubicBezTo>
                    <a:cubicBezTo>
                      <a:pt x="1" y="3"/>
                      <a:pt x="2" y="2"/>
                      <a:pt x="3" y="2"/>
                    </a:cubicBezTo>
                    <a:cubicBezTo>
                      <a:pt x="4" y="1"/>
                      <a:pt x="5"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4" name="Freeform 299"/>
              <p:cNvSpPr>
                <a:spLocks noEditPoints="1"/>
              </p:cNvSpPr>
              <p:nvPr/>
            </p:nvSpPr>
            <p:spPr bwMode="auto">
              <a:xfrm>
                <a:off x="1968" y="3317"/>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7 w 15"/>
                  <a:gd name="T15" fmla="*/ 4 h 22"/>
                  <a:gd name="T16" fmla="*/ 4 w 15"/>
                  <a:gd name="T17" fmla="*/ 11 h 22"/>
                  <a:gd name="T18" fmla="*/ 7 w 15"/>
                  <a:gd name="T19" fmla="*/ 18 h 22"/>
                  <a:gd name="T20" fmla="*/ 10 w 15"/>
                  <a:gd name="T21" fmla="*/ 11 h 22"/>
                  <a:gd name="T22" fmla="*/ 7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0" y="5"/>
                      <a:pt x="2" y="3"/>
                    </a:cubicBezTo>
                    <a:cubicBezTo>
                      <a:pt x="3" y="1"/>
                      <a:pt x="5" y="0"/>
                      <a:pt x="8" y="0"/>
                    </a:cubicBezTo>
                    <a:cubicBezTo>
                      <a:pt x="12" y="0"/>
                      <a:pt x="15" y="4"/>
                      <a:pt x="15" y="11"/>
                    </a:cubicBezTo>
                    <a:cubicBezTo>
                      <a:pt x="15" y="14"/>
                      <a:pt x="14" y="17"/>
                      <a:pt x="13" y="19"/>
                    </a:cubicBezTo>
                    <a:cubicBezTo>
                      <a:pt x="12" y="21"/>
                      <a:pt x="10" y="22"/>
                      <a:pt x="7" y="22"/>
                    </a:cubicBezTo>
                    <a:close/>
                    <a:moveTo>
                      <a:pt x="7" y="4"/>
                    </a:moveTo>
                    <a:cubicBezTo>
                      <a:pt x="5" y="4"/>
                      <a:pt x="4" y="6"/>
                      <a:pt x="4" y="11"/>
                    </a:cubicBezTo>
                    <a:cubicBezTo>
                      <a:pt x="4" y="16"/>
                      <a:pt x="5" y="18"/>
                      <a:pt x="7" y="18"/>
                    </a:cubicBezTo>
                    <a:cubicBezTo>
                      <a:pt x="9" y="18"/>
                      <a:pt x="10" y="16"/>
                      <a:pt x="10" y="11"/>
                    </a:cubicBezTo>
                    <a:cubicBezTo>
                      <a:pt x="10" y="6"/>
                      <a:pt x="9" y="4"/>
                      <a:pt x="7"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5" name="Freeform 300"/>
              <p:cNvSpPr>
                <a:spLocks/>
              </p:cNvSpPr>
              <p:nvPr/>
            </p:nvSpPr>
            <p:spPr bwMode="auto">
              <a:xfrm>
                <a:off x="2002" y="3317"/>
                <a:ext cx="15" cy="37"/>
              </a:xfrm>
              <a:custGeom>
                <a:avLst/>
                <a:gdLst>
                  <a:gd name="T0" fmla="*/ 9 w 9"/>
                  <a:gd name="T1" fmla="*/ 0 h 22"/>
                  <a:gd name="T2" fmla="*/ 9 w 9"/>
                  <a:gd name="T3" fmla="*/ 22 h 22"/>
                  <a:gd name="T4" fmla="*/ 5 w 9"/>
                  <a:gd name="T5" fmla="*/ 22 h 22"/>
                  <a:gd name="T6" fmla="*/ 5 w 9"/>
                  <a:gd name="T7" fmla="*/ 5 h 22"/>
                  <a:gd name="T8" fmla="*/ 4 w 9"/>
                  <a:gd name="T9" fmla="*/ 6 h 22"/>
                  <a:gd name="T10" fmla="*/ 3 w 9"/>
                  <a:gd name="T11" fmla="*/ 6 h 22"/>
                  <a:gd name="T12" fmla="*/ 2 w 9"/>
                  <a:gd name="T13" fmla="*/ 7 h 22"/>
                  <a:gd name="T14" fmla="*/ 0 w 9"/>
                  <a:gd name="T15" fmla="*/ 7 h 22"/>
                  <a:gd name="T16" fmla="*/ 0 w 9"/>
                  <a:gd name="T17" fmla="*/ 3 h 22"/>
                  <a:gd name="T18" fmla="*/ 4 w 9"/>
                  <a:gd name="T19" fmla="*/ 2 h 22"/>
                  <a:gd name="T20" fmla="*/ 7 w 9"/>
                  <a:gd name="T21" fmla="*/ 0 h 22"/>
                  <a:gd name="T22" fmla="*/ 9 w 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2">
                    <a:moveTo>
                      <a:pt x="9" y="0"/>
                    </a:moveTo>
                    <a:cubicBezTo>
                      <a:pt x="9" y="22"/>
                      <a:pt x="9" y="22"/>
                      <a:pt x="9" y="22"/>
                    </a:cubicBezTo>
                    <a:cubicBezTo>
                      <a:pt x="5" y="22"/>
                      <a:pt x="5" y="22"/>
                      <a:pt x="5" y="22"/>
                    </a:cubicBezTo>
                    <a:cubicBezTo>
                      <a:pt x="5" y="5"/>
                      <a:pt x="5" y="5"/>
                      <a:pt x="5" y="5"/>
                    </a:cubicBezTo>
                    <a:cubicBezTo>
                      <a:pt x="5" y="5"/>
                      <a:pt x="4" y="6"/>
                      <a:pt x="4" y="6"/>
                    </a:cubicBezTo>
                    <a:cubicBezTo>
                      <a:pt x="4" y="6"/>
                      <a:pt x="3" y="6"/>
                      <a:pt x="3" y="6"/>
                    </a:cubicBezTo>
                    <a:cubicBezTo>
                      <a:pt x="2" y="7"/>
                      <a:pt x="2" y="7"/>
                      <a:pt x="2" y="7"/>
                    </a:cubicBezTo>
                    <a:cubicBezTo>
                      <a:pt x="1" y="7"/>
                      <a:pt x="1" y="7"/>
                      <a:pt x="0" y="7"/>
                    </a:cubicBezTo>
                    <a:cubicBezTo>
                      <a:pt x="0" y="3"/>
                      <a:pt x="0" y="3"/>
                      <a:pt x="0" y="3"/>
                    </a:cubicBezTo>
                    <a:cubicBezTo>
                      <a:pt x="2" y="3"/>
                      <a:pt x="3" y="2"/>
                      <a:pt x="4" y="2"/>
                    </a:cubicBezTo>
                    <a:cubicBezTo>
                      <a:pt x="5" y="1"/>
                      <a:pt x="6" y="1"/>
                      <a:pt x="7"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6" name="Freeform 301"/>
              <p:cNvSpPr>
                <a:spLocks noEditPoints="1"/>
              </p:cNvSpPr>
              <p:nvPr/>
            </p:nvSpPr>
            <p:spPr bwMode="auto">
              <a:xfrm>
                <a:off x="2029" y="3317"/>
                <a:ext cx="26" cy="37"/>
              </a:xfrm>
              <a:custGeom>
                <a:avLst/>
                <a:gdLst>
                  <a:gd name="T0" fmla="*/ 7 w 15"/>
                  <a:gd name="T1" fmla="*/ 22 h 22"/>
                  <a:gd name="T2" fmla="*/ 0 w 15"/>
                  <a:gd name="T3" fmla="*/ 11 h 22"/>
                  <a:gd name="T4" fmla="*/ 2 w 15"/>
                  <a:gd name="T5" fmla="*/ 3 h 22"/>
                  <a:gd name="T6" fmla="*/ 7 w 15"/>
                  <a:gd name="T7" fmla="*/ 0 h 22"/>
                  <a:gd name="T8" fmla="*/ 15 w 15"/>
                  <a:gd name="T9" fmla="*/ 11 h 22"/>
                  <a:gd name="T10" fmla="*/ 13 w 15"/>
                  <a:gd name="T11" fmla="*/ 19 h 22"/>
                  <a:gd name="T12" fmla="*/ 7 w 15"/>
                  <a:gd name="T13" fmla="*/ 22 h 22"/>
                  <a:gd name="T14" fmla="*/ 7 w 15"/>
                  <a:gd name="T15" fmla="*/ 4 h 22"/>
                  <a:gd name="T16" fmla="*/ 4 w 15"/>
                  <a:gd name="T17" fmla="*/ 11 h 22"/>
                  <a:gd name="T18" fmla="*/ 7 w 15"/>
                  <a:gd name="T19" fmla="*/ 18 h 22"/>
                  <a:gd name="T20" fmla="*/ 10 w 15"/>
                  <a:gd name="T21" fmla="*/ 11 h 22"/>
                  <a:gd name="T22" fmla="*/ 7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0" y="5"/>
                      <a:pt x="2" y="3"/>
                    </a:cubicBezTo>
                    <a:cubicBezTo>
                      <a:pt x="3" y="1"/>
                      <a:pt x="5" y="0"/>
                      <a:pt x="7" y="0"/>
                    </a:cubicBezTo>
                    <a:cubicBezTo>
                      <a:pt x="12" y="0"/>
                      <a:pt x="15" y="4"/>
                      <a:pt x="15" y="11"/>
                    </a:cubicBezTo>
                    <a:cubicBezTo>
                      <a:pt x="15" y="14"/>
                      <a:pt x="14" y="17"/>
                      <a:pt x="13" y="19"/>
                    </a:cubicBezTo>
                    <a:cubicBezTo>
                      <a:pt x="11" y="21"/>
                      <a:pt x="10" y="22"/>
                      <a:pt x="7" y="22"/>
                    </a:cubicBezTo>
                    <a:close/>
                    <a:moveTo>
                      <a:pt x="7" y="4"/>
                    </a:moveTo>
                    <a:cubicBezTo>
                      <a:pt x="5" y="4"/>
                      <a:pt x="4" y="6"/>
                      <a:pt x="4" y="11"/>
                    </a:cubicBezTo>
                    <a:cubicBezTo>
                      <a:pt x="4" y="16"/>
                      <a:pt x="5" y="18"/>
                      <a:pt x="7" y="18"/>
                    </a:cubicBezTo>
                    <a:cubicBezTo>
                      <a:pt x="9" y="18"/>
                      <a:pt x="10" y="16"/>
                      <a:pt x="10" y="11"/>
                    </a:cubicBezTo>
                    <a:cubicBezTo>
                      <a:pt x="10" y="6"/>
                      <a:pt x="9" y="4"/>
                      <a:pt x="7"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7" name="Freeform 302"/>
              <p:cNvSpPr>
                <a:spLocks noEditPoints="1"/>
              </p:cNvSpPr>
              <p:nvPr/>
            </p:nvSpPr>
            <p:spPr bwMode="auto">
              <a:xfrm>
                <a:off x="1968" y="3368"/>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7 w 15"/>
                  <a:gd name="T15" fmla="*/ 4 h 22"/>
                  <a:gd name="T16" fmla="*/ 4 w 15"/>
                  <a:gd name="T17" fmla="*/ 11 h 22"/>
                  <a:gd name="T18" fmla="*/ 7 w 15"/>
                  <a:gd name="T19" fmla="*/ 18 h 22"/>
                  <a:gd name="T20" fmla="*/ 10 w 15"/>
                  <a:gd name="T21" fmla="*/ 11 h 22"/>
                  <a:gd name="T22" fmla="*/ 7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0" y="5"/>
                      <a:pt x="2" y="3"/>
                    </a:cubicBezTo>
                    <a:cubicBezTo>
                      <a:pt x="3" y="1"/>
                      <a:pt x="5" y="0"/>
                      <a:pt x="8" y="0"/>
                    </a:cubicBezTo>
                    <a:cubicBezTo>
                      <a:pt x="12" y="0"/>
                      <a:pt x="15" y="4"/>
                      <a:pt x="15" y="11"/>
                    </a:cubicBezTo>
                    <a:cubicBezTo>
                      <a:pt x="15" y="14"/>
                      <a:pt x="14" y="17"/>
                      <a:pt x="13" y="19"/>
                    </a:cubicBezTo>
                    <a:cubicBezTo>
                      <a:pt x="12" y="21"/>
                      <a:pt x="10" y="22"/>
                      <a:pt x="7" y="22"/>
                    </a:cubicBezTo>
                    <a:close/>
                    <a:moveTo>
                      <a:pt x="7" y="4"/>
                    </a:moveTo>
                    <a:cubicBezTo>
                      <a:pt x="5" y="4"/>
                      <a:pt x="4" y="6"/>
                      <a:pt x="4" y="11"/>
                    </a:cubicBezTo>
                    <a:cubicBezTo>
                      <a:pt x="4" y="16"/>
                      <a:pt x="5" y="18"/>
                      <a:pt x="7" y="18"/>
                    </a:cubicBezTo>
                    <a:cubicBezTo>
                      <a:pt x="9" y="18"/>
                      <a:pt x="10" y="16"/>
                      <a:pt x="10" y="11"/>
                    </a:cubicBezTo>
                    <a:cubicBezTo>
                      <a:pt x="10" y="6"/>
                      <a:pt x="9" y="4"/>
                      <a:pt x="7"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8" name="Freeform 303"/>
              <p:cNvSpPr>
                <a:spLocks noEditPoints="1"/>
              </p:cNvSpPr>
              <p:nvPr/>
            </p:nvSpPr>
            <p:spPr bwMode="auto">
              <a:xfrm>
                <a:off x="1998" y="3368"/>
                <a:ext cx="26" cy="37"/>
              </a:xfrm>
              <a:custGeom>
                <a:avLst/>
                <a:gdLst>
                  <a:gd name="T0" fmla="*/ 8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8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8"/>
                      <a:pt x="1" y="5"/>
                      <a:pt x="2" y="3"/>
                    </a:cubicBezTo>
                    <a:cubicBezTo>
                      <a:pt x="4" y="1"/>
                      <a:pt x="6" y="0"/>
                      <a:pt x="8" y="0"/>
                    </a:cubicBezTo>
                    <a:cubicBezTo>
                      <a:pt x="13" y="0"/>
                      <a:pt x="15" y="4"/>
                      <a:pt x="15" y="11"/>
                    </a:cubicBezTo>
                    <a:cubicBezTo>
                      <a:pt x="15" y="14"/>
                      <a:pt x="15" y="17"/>
                      <a:pt x="13"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49" name="Freeform 304"/>
              <p:cNvSpPr>
                <a:spLocks/>
              </p:cNvSpPr>
              <p:nvPr/>
            </p:nvSpPr>
            <p:spPr bwMode="auto">
              <a:xfrm>
                <a:off x="2032" y="3368"/>
                <a:ext cx="16" cy="37"/>
              </a:xfrm>
              <a:custGeom>
                <a:avLst/>
                <a:gdLst>
                  <a:gd name="T0" fmla="*/ 9 w 9"/>
                  <a:gd name="T1" fmla="*/ 0 h 22"/>
                  <a:gd name="T2" fmla="*/ 9 w 9"/>
                  <a:gd name="T3" fmla="*/ 22 h 22"/>
                  <a:gd name="T4" fmla="*/ 4 w 9"/>
                  <a:gd name="T5" fmla="*/ 22 h 22"/>
                  <a:gd name="T6" fmla="*/ 4 w 9"/>
                  <a:gd name="T7" fmla="*/ 5 h 22"/>
                  <a:gd name="T8" fmla="*/ 3 w 9"/>
                  <a:gd name="T9" fmla="*/ 6 h 22"/>
                  <a:gd name="T10" fmla="*/ 2 w 9"/>
                  <a:gd name="T11" fmla="*/ 6 h 22"/>
                  <a:gd name="T12" fmla="*/ 1 w 9"/>
                  <a:gd name="T13" fmla="*/ 7 h 22"/>
                  <a:gd name="T14" fmla="*/ 0 w 9"/>
                  <a:gd name="T15" fmla="*/ 7 h 22"/>
                  <a:gd name="T16" fmla="*/ 0 w 9"/>
                  <a:gd name="T17" fmla="*/ 3 h 22"/>
                  <a:gd name="T18" fmla="*/ 3 w 9"/>
                  <a:gd name="T19" fmla="*/ 2 h 22"/>
                  <a:gd name="T20" fmla="*/ 6 w 9"/>
                  <a:gd name="T21" fmla="*/ 0 h 22"/>
                  <a:gd name="T22" fmla="*/ 9 w 9"/>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2">
                    <a:moveTo>
                      <a:pt x="9" y="0"/>
                    </a:moveTo>
                    <a:cubicBezTo>
                      <a:pt x="9" y="22"/>
                      <a:pt x="9" y="22"/>
                      <a:pt x="9" y="22"/>
                    </a:cubicBezTo>
                    <a:cubicBezTo>
                      <a:pt x="4" y="22"/>
                      <a:pt x="4" y="22"/>
                      <a:pt x="4" y="22"/>
                    </a:cubicBezTo>
                    <a:cubicBezTo>
                      <a:pt x="4" y="5"/>
                      <a:pt x="4" y="5"/>
                      <a:pt x="4" y="5"/>
                    </a:cubicBezTo>
                    <a:cubicBezTo>
                      <a:pt x="4" y="6"/>
                      <a:pt x="4" y="6"/>
                      <a:pt x="3" y="6"/>
                    </a:cubicBezTo>
                    <a:cubicBezTo>
                      <a:pt x="3" y="6"/>
                      <a:pt x="2" y="6"/>
                      <a:pt x="2" y="6"/>
                    </a:cubicBezTo>
                    <a:cubicBezTo>
                      <a:pt x="2" y="7"/>
                      <a:pt x="1" y="7"/>
                      <a:pt x="1" y="7"/>
                    </a:cubicBezTo>
                    <a:cubicBezTo>
                      <a:pt x="0" y="7"/>
                      <a:pt x="0" y="7"/>
                      <a:pt x="0" y="7"/>
                    </a:cubicBezTo>
                    <a:cubicBezTo>
                      <a:pt x="0" y="3"/>
                      <a:pt x="0" y="3"/>
                      <a:pt x="0" y="3"/>
                    </a:cubicBezTo>
                    <a:cubicBezTo>
                      <a:pt x="1" y="3"/>
                      <a:pt x="2" y="2"/>
                      <a:pt x="3" y="2"/>
                    </a:cubicBezTo>
                    <a:cubicBezTo>
                      <a:pt x="4" y="1"/>
                      <a:pt x="5"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0" name="Freeform 305"/>
              <p:cNvSpPr>
                <a:spLocks/>
              </p:cNvSpPr>
              <p:nvPr/>
            </p:nvSpPr>
            <p:spPr bwMode="auto">
              <a:xfrm>
                <a:off x="2094" y="3265"/>
                <a:ext cx="15" cy="36"/>
              </a:xfrm>
              <a:custGeom>
                <a:avLst/>
                <a:gdLst>
                  <a:gd name="T0" fmla="*/ 9 w 9"/>
                  <a:gd name="T1" fmla="*/ 0 h 21"/>
                  <a:gd name="T2" fmla="*/ 9 w 9"/>
                  <a:gd name="T3" fmla="*/ 21 h 21"/>
                  <a:gd name="T4" fmla="*/ 5 w 9"/>
                  <a:gd name="T5" fmla="*/ 21 h 21"/>
                  <a:gd name="T6" fmla="*/ 5 w 9"/>
                  <a:gd name="T7" fmla="*/ 5 h 21"/>
                  <a:gd name="T8" fmla="*/ 4 w 9"/>
                  <a:gd name="T9" fmla="*/ 6 h 21"/>
                  <a:gd name="T10" fmla="*/ 3 w 9"/>
                  <a:gd name="T11" fmla="*/ 6 h 21"/>
                  <a:gd name="T12" fmla="*/ 1 w 9"/>
                  <a:gd name="T13" fmla="*/ 7 h 21"/>
                  <a:gd name="T14" fmla="*/ 0 w 9"/>
                  <a:gd name="T15" fmla="*/ 7 h 21"/>
                  <a:gd name="T16" fmla="*/ 0 w 9"/>
                  <a:gd name="T17" fmla="*/ 3 h 21"/>
                  <a:gd name="T18" fmla="*/ 3 w 9"/>
                  <a:gd name="T19" fmla="*/ 2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4" y="5"/>
                      <a:pt x="4" y="6"/>
                      <a:pt x="4" y="6"/>
                    </a:cubicBezTo>
                    <a:cubicBezTo>
                      <a:pt x="3" y="6"/>
                      <a:pt x="3" y="6"/>
                      <a:pt x="3" y="6"/>
                    </a:cubicBezTo>
                    <a:cubicBezTo>
                      <a:pt x="2" y="6"/>
                      <a:pt x="2" y="7"/>
                      <a:pt x="1" y="7"/>
                    </a:cubicBezTo>
                    <a:cubicBezTo>
                      <a:pt x="1" y="7"/>
                      <a:pt x="0" y="7"/>
                      <a:pt x="0" y="7"/>
                    </a:cubicBezTo>
                    <a:cubicBezTo>
                      <a:pt x="0" y="3"/>
                      <a:pt x="0" y="3"/>
                      <a:pt x="0" y="3"/>
                    </a:cubicBezTo>
                    <a:cubicBezTo>
                      <a:pt x="1" y="3"/>
                      <a:pt x="2" y="2"/>
                      <a:pt x="3" y="2"/>
                    </a:cubicBezTo>
                    <a:cubicBezTo>
                      <a:pt x="5" y="1"/>
                      <a:pt x="6" y="1"/>
                      <a:pt x="6" y="0"/>
                    </a:cubicBezTo>
                    <a:lnTo>
                      <a:pt x="9"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1" name="Freeform 306"/>
              <p:cNvSpPr>
                <a:spLocks noEditPoints="1"/>
              </p:cNvSpPr>
              <p:nvPr/>
            </p:nvSpPr>
            <p:spPr bwMode="auto">
              <a:xfrm>
                <a:off x="2091" y="3317"/>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1" y="5"/>
                      <a:pt x="2" y="3"/>
                    </a:cubicBezTo>
                    <a:cubicBezTo>
                      <a:pt x="3" y="1"/>
                      <a:pt x="5" y="0"/>
                      <a:pt x="8" y="0"/>
                    </a:cubicBezTo>
                    <a:cubicBezTo>
                      <a:pt x="13" y="0"/>
                      <a:pt x="15" y="4"/>
                      <a:pt x="15" y="11"/>
                    </a:cubicBezTo>
                    <a:cubicBezTo>
                      <a:pt x="15" y="14"/>
                      <a:pt x="15" y="17"/>
                      <a:pt x="13" y="19"/>
                    </a:cubicBezTo>
                    <a:cubicBezTo>
                      <a:pt x="12" y="21"/>
                      <a:pt x="10" y="22"/>
                      <a:pt x="7"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2" name="Freeform 307"/>
              <p:cNvSpPr>
                <a:spLocks noEditPoints="1"/>
              </p:cNvSpPr>
              <p:nvPr/>
            </p:nvSpPr>
            <p:spPr bwMode="auto">
              <a:xfrm>
                <a:off x="2091" y="3368"/>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8 w 15"/>
                  <a:gd name="T15" fmla="*/ 4 h 22"/>
                  <a:gd name="T16" fmla="*/ 5 w 15"/>
                  <a:gd name="T17" fmla="*/ 11 h 22"/>
                  <a:gd name="T18" fmla="*/ 8 w 15"/>
                  <a:gd name="T19" fmla="*/ 18 h 22"/>
                  <a:gd name="T20" fmla="*/ 11 w 15"/>
                  <a:gd name="T21" fmla="*/ 11 h 22"/>
                  <a:gd name="T22" fmla="*/ 8 w 15"/>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8"/>
                      <a:pt x="1" y="5"/>
                      <a:pt x="2" y="3"/>
                    </a:cubicBezTo>
                    <a:cubicBezTo>
                      <a:pt x="3" y="1"/>
                      <a:pt x="5" y="0"/>
                      <a:pt x="8" y="0"/>
                    </a:cubicBezTo>
                    <a:cubicBezTo>
                      <a:pt x="13" y="0"/>
                      <a:pt x="15" y="4"/>
                      <a:pt x="15" y="11"/>
                    </a:cubicBezTo>
                    <a:cubicBezTo>
                      <a:pt x="15" y="14"/>
                      <a:pt x="15" y="17"/>
                      <a:pt x="13" y="19"/>
                    </a:cubicBezTo>
                    <a:cubicBezTo>
                      <a:pt x="12" y="21"/>
                      <a:pt x="10" y="22"/>
                      <a:pt x="7"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3" name="Freeform 308"/>
              <p:cNvSpPr>
                <a:spLocks noEditPoints="1"/>
              </p:cNvSpPr>
              <p:nvPr/>
            </p:nvSpPr>
            <p:spPr bwMode="auto">
              <a:xfrm>
                <a:off x="2058" y="3265"/>
                <a:ext cx="27" cy="38"/>
              </a:xfrm>
              <a:custGeom>
                <a:avLst/>
                <a:gdLst>
                  <a:gd name="T0" fmla="*/ 8 w 16"/>
                  <a:gd name="T1" fmla="*/ 22 h 22"/>
                  <a:gd name="T2" fmla="*/ 0 w 16"/>
                  <a:gd name="T3" fmla="*/ 11 h 22"/>
                  <a:gd name="T4" fmla="*/ 2 w 16"/>
                  <a:gd name="T5" fmla="*/ 3 h 22"/>
                  <a:gd name="T6" fmla="*/ 8 w 16"/>
                  <a:gd name="T7" fmla="*/ 0 h 22"/>
                  <a:gd name="T8" fmla="*/ 16 w 16"/>
                  <a:gd name="T9" fmla="*/ 11 h 22"/>
                  <a:gd name="T10" fmla="*/ 14 w 16"/>
                  <a:gd name="T11" fmla="*/ 19 h 22"/>
                  <a:gd name="T12" fmla="*/ 8 w 16"/>
                  <a:gd name="T13" fmla="*/ 22 h 22"/>
                  <a:gd name="T14" fmla="*/ 8 w 16"/>
                  <a:gd name="T15" fmla="*/ 4 h 22"/>
                  <a:gd name="T16" fmla="*/ 5 w 16"/>
                  <a:gd name="T17" fmla="*/ 11 h 22"/>
                  <a:gd name="T18" fmla="*/ 8 w 16"/>
                  <a:gd name="T19" fmla="*/ 18 h 22"/>
                  <a:gd name="T20" fmla="*/ 11 w 16"/>
                  <a:gd name="T21" fmla="*/ 11 h 22"/>
                  <a:gd name="T22" fmla="*/ 8 w 16"/>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8"/>
                      <a:pt x="1" y="5"/>
                      <a:pt x="2" y="3"/>
                    </a:cubicBezTo>
                    <a:cubicBezTo>
                      <a:pt x="4" y="1"/>
                      <a:pt x="6" y="0"/>
                      <a:pt x="8" y="0"/>
                    </a:cubicBezTo>
                    <a:cubicBezTo>
                      <a:pt x="13" y="0"/>
                      <a:pt x="16" y="4"/>
                      <a:pt x="16" y="11"/>
                    </a:cubicBezTo>
                    <a:cubicBezTo>
                      <a:pt x="16" y="14"/>
                      <a:pt x="15" y="17"/>
                      <a:pt x="14"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4" name="Freeform 309"/>
              <p:cNvSpPr>
                <a:spLocks/>
              </p:cNvSpPr>
              <p:nvPr/>
            </p:nvSpPr>
            <p:spPr bwMode="auto">
              <a:xfrm>
                <a:off x="2062" y="3317"/>
                <a:ext cx="17" cy="37"/>
              </a:xfrm>
              <a:custGeom>
                <a:avLst/>
                <a:gdLst>
                  <a:gd name="T0" fmla="*/ 10 w 10"/>
                  <a:gd name="T1" fmla="*/ 0 h 22"/>
                  <a:gd name="T2" fmla="*/ 10 w 10"/>
                  <a:gd name="T3" fmla="*/ 22 h 22"/>
                  <a:gd name="T4" fmla="*/ 5 w 10"/>
                  <a:gd name="T5" fmla="*/ 22 h 22"/>
                  <a:gd name="T6" fmla="*/ 5 w 10"/>
                  <a:gd name="T7" fmla="*/ 5 h 22"/>
                  <a:gd name="T8" fmla="*/ 4 w 10"/>
                  <a:gd name="T9" fmla="*/ 6 h 22"/>
                  <a:gd name="T10" fmla="*/ 3 w 10"/>
                  <a:gd name="T11" fmla="*/ 6 h 22"/>
                  <a:gd name="T12" fmla="*/ 2 w 10"/>
                  <a:gd name="T13" fmla="*/ 7 h 22"/>
                  <a:gd name="T14" fmla="*/ 0 w 10"/>
                  <a:gd name="T15" fmla="*/ 7 h 22"/>
                  <a:gd name="T16" fmla="*/ 0 w 10"/>
                  <a:gd name="T17" fmla="*/ 3 h 22"/>
                  <a:gd name="T18" fmla="*/ 4 w 10"/>
                  <a:gd name="T19" fmla="*/ 2 h 22"/>
                  <a:gd name="T20" fmla="*/ 7 w 10"/>
                  <a:gd name="T21" fmla="*/ 0 h 22"/>
                  <a:gd name="T22" fmla="*/ 10 w 10"/>
                  <a:gd name="T23" fmla="*/ 0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2">
                    <a:moveTo>
                      <a:pt x="10" y="0"/>
                    </a:moveTo>
                    <a:cubicBezTo>
                      <a:pt x="10" y="22"/>
                      <a:pt x="10" y="22"/>
                      <a:pt x="10" y="22"/>
                    </a:cubicBezTo>
                    <a:cubicBezTo>
                      <a:pt x="5" y="22"/>
                      <a:pt x="5" y="22"/>
                      <a:pt x="5" y="22"/>
                    </a:cubicBezTo>
                    <a:cubicBezTo>
                      <a:pt x="5" y="5"/>
                      <a:pt x="5" y="5"/>
                      <a:pt x="5" y="5"/>
                    </a:cubicBezTo>
                    <a:cubicBezTo>
                      <a:pt x="5" y="5"/>
                      <a:pt x="4" y="6"/>
                      <a:pt x="4" y="6"/>
                    </a:cubicBezTo>
                    <a:cubicBezTo>
                      <a:pt x="4" y="6"/>
                      <a:pt x="3" y="6"/>
                      <a:pt x="3" y="6"/>
                    </a:cubicBezTo>
                    <a:cubicBezTo>
                      <a:pt x="3" y="7"/>
                      <a:pt x="2" y="7"/>
                      <a:pt x="2" y="7"/>
                    </a:cubicBezTo>
                    <a:cubicBezTo>
                      <a:pt x="1" y="7"/>
                      <a:pt x="1" y="7"/>
                      <a:pt x="0" y="7"/>
                    </a:cubicBezTo>
                    <a:cubicBezTo>
                      <a:pt x="0" y="3"/>
                      <a:pt x="0" y="3"/>
                      <a:pt x="0" y="3"/>
                    </a:cubicBezTo>
                    <a:cubicBezTo>
                      <a:pt x="2" y="3"/>
                      <a:pt x="3" y="2"/>
                      <a:pt x="4" y="2"/>
                    </a:cubicBezTo>
                    <a:cubicBezTo>
                      <a:pt x="5" y="1"/>
                      <a:pt x="6" y="1"/>
                      <a:pt x="7" y="0"/>
                    </a:cubicBezTo>
                    <a:lnTo>
                      <a:pt x="10" y="0"/>
                    </a:ln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5" name="Freeform 310"/>
              <p:cNvSpPr>
                <a:spLocks noEditPoints="1"/>
              </p:cNvSpPr>
              <p:nvPr/>
            </p:nvSpPr>
            <p:spPr bwMode="auto">
              <a:xfrm>
                <a:off x="2058" y="3368"/>
                <a:ext cx="27" cy="37"/>
              </a:xfrm>
              <a:custGeom>
                <a:avLst/>
                <a:gdLst>
                  <a:gd name="T0" fmla="*/ 8 w 16"/>
                  <a:gd name="T1" fmla="*/ 22 h 22"/>
                  <a:gd name="T2" fmla="*/ 0 w 16"/>
                  <a:gd name="T3" fmla="*/ 11 h 22"/>
                  <a:gd name="T4" fmla="*/ 2 w 16"/>
                  <a:gd name="T5" fmla="*/ 3 h 22"/>
                  <a:gd name="T6" fmla="*/ 8 w 16"/>
                  <a:gd name="T7" fmla="*/ 0 h 22"/>
                  <a:gd name="T8" fmla="*/ 16 w 16"/>
                  <a:gd name="T9" fmla="*/ 11 h 22"/>
                  <a:gd name="T10" fmla="*/ 14 w 16"/>
                  <a:gd name="T11" fmla="*/ 19 h 22"/>
                  <a:gd name="T12" fmla="*/ 8 w 16"/>
                  <a:gd name="T13" fmla="*/ 22 h 22"/>
                  <a:gd name="T14" fmla="*/ 8 w 16"/>
                  <a:gd name="T15" fmla="*/ 4 h 22"/>
                  <a:gd name="T16" fmla="*/ 5 w 16"/>
                  <a:gd name="T17" fmla="*/ 11 h 22"/>
                  <a:gd name="T18" fmla="*/ 8 w 16"/>
                  <a:gd name="T19" fmla="*/ 18 h 22"/>
                  <a:gd name="T20" fmla="*/ 11 w 16"/>
                  <a:gd name="T21" fmla="*/ 11 h 22"/>
                  <a:gd name="T22" fmla="*/ 8 w 16"/>
                  <a:gd name="T23"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8"/>
                      <a:pt x="1" y="5"/>
                      <a:pt x="2" y="3"/>
                    </a:cubicBezTo>
                    <a:cubicBezTo>
                      <a:pt x="4" y="1"/>
                      <a:pt x="6" y="0"/>
                      <a:pt x="8" y="0"/>
                    </a:cubicBezTo>
                    <a:cubicBezTo>
                      <a:pt x="13" y="0"/>
                      <a:pt x="16" y="4"/>
                      <a:pt x="16" y="11"/>
                    </a:cubicBezTo>
                    <a:cubicBezTo>
                      <a:pt x="16" y="14"/>
                      <a:pt x="15" y="17"/>
                      <a:pt x="14" y="19"/>
                    </a:cubicBezTo>
                    <a:cubicBezTo>
                      <a:pt x="12" y="21"/>
                      <a:pt x="10" y="22"/>
                      <a:pt x="8" y="22"/>
                    </a:cubicBezTo>
                    <a:close/>
                    <a:moveTo>
                      <a:pt x="8" y="4"/>
                    </a:moveTo>
                    <a:cubicBezTo>
                      <a:pt x="6" y="4"/>
                      <a:pt x="5" y="6"/>
                      <a:pt x="5" y="11"/>
                    </a:cubicBezTo>
                    <a:cubicBezTo>
                      <a:pt x="5" y="16"/>
                      <a:pt x="6" y="18"/>
                      <a:pt x="8" y="18"/>
                    </a:cubicBezTo>
                    <a:cubicBezTo>
                      <a:pt x="10" y="18"/>
                      <a:pt x="11" y="16"/>
                      <a:pt x="11" y="11"/>
                    </a:cubicBezTo>
                    <a:cubicBezTo>
                      <a:pt x="11" y="6"/>
                      <a:pt x="10" y="4"/>
                      <a:pt x="8" y="4"/>
                    </a:cubicBezTo>
                    <a:close/>
                  </a:path>
                </a:pathLst>
              </a:custGeom>
              <a:solidFill>
                <a:srgbClr val="0072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6" name="Rectangle 311"/>
              <p:cNvSpPr>
                <a:spLocks noChangeArrowheads="1"/>
              </p:cNvSpPr>
              <p:nvPr/>
            </p:nvSpPr>
            <p:spPr bwMode="auto">
              <a:xfrm>
                <a:off x="1848" y="2613"/>
                <a:ext cx="319" cy="319"/>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7" name="Freeform 312"/>
              <p:cNvSpPr>
                <a:spLocks/>
              </p:cNvSpPr>
              <p:nvPr/>
            </p:nvSpPr>
            <p:spPr bwMode="auto">
              <a:xfrm>
                <a:off x="1904" y="2671"/>
                <a:ext cx="23" cy="53"/>
              </a:xfrm>
              <a:custGeom>
                <a:avLst/>
                <a:gdLst>
                  <a:gd name="T0" fmla="*/ 13 w 13"/>
                  <a:gd name="T1" fmla="*/ 0 h 31"/>
                  <a:gd name="T2" fmla="*/ 13 w 13"/>
                  <a:gd name="T3" fmla="*/ 31 h 31"/>
                  <a:gd name="T4" fmla="*/ 6 w 13"/>
                  <a:gd name="T5" fmla="*/ 31 h 31"/>
                  <a:gd name="T6" fmla="*/ 6 w 13"/>
                  <a:gd name="T7" fmla="*/ 7 h 31"/>
                  <a:gd name="T8" fmla="*/ 5 w 13"/>
                  <a:gd name="T9" fmla="*/ 8 h 31"/>
                  <a:gd name="T10" fmla="*/ 3 w 13"/>
                  <a:gd name="T11" fmla="*/ 9 h 31"/>
                  <a:gd name="T12" fmla="*/ 2 w 13"/>
                  <a:gd name="T13" fmla="*/ 10 h 31"/>
                  <a:gd name="T14" fmla="*/ 0 w 13"/>
                  <a:gd name="T15" fmla="*/ 10 h 31"/>
                  <a:gd name="T16" fmla="*/ 0 w 13"/>
                  <a:gd name="T17" fmla="*/ 4 h 31"/>
                  <a:gd name="T18" fmla="*/ 5 w 13"/>
                  <a:gd name="T19" fmla="*/ 2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6" y="31"/>
                      <a:pt x="6" y="31"/>
                      <a:pt x="6" y="31"/>
                    </a:cubicBezTo>
                    <a:cubicBezTo>
                      <a:pt x="6" y="7"/>
                      <a:pt x="6" y="7"/>
                      <a:pt x="6" y="7"/>
                    </a:cubicBezTo>
                    <a:cubicBezTo>
                      <a:pt x="6" y="8"/>
                      <a:pt x="6" y="8"/>
                      <a:pt x="5" y="8"/>
                    </a:cubicBezTo>
                    <a:cubicBezTo>
                      <a:pt x="5" y="8"/>
                      <a:pt x="4" y="9"/>
                      <a:pt x="3" y="9"/>
                    </a:cubicBezTo>
                    <a:cubicBezTo>
                      <a:pt x="3" y="9"/>
                      <a:pt x="2" y="9"/>
                      <a:pt x="2" y="10"/>
                    </a:cubicBezTo>
                    <a:cubicBezTo>
                      <a:pt x="1" y="10"/>
                      <a:pt x="0" y="10"/>
                      <a:pt x="0" y="10"/>
                    </a:cubicBezTo>
                    <a:cubicBezTo>
                      <a:pt x="0" y="4"/>
                      <a:pt x="0" y="4"/>
                      <a:pt x="0" y="4"/>
                    </a:cubicBezTo>
                    <a:cubicBezTo>
                      <a:pt x="2" y="4"/>
                      <a:pt x="3" y="3"/>
                      <a:pt x="5" y="2"/>
                    </a:cubicBezTo>
                    <a:cubicBezTo>
                      <a:pt x="6" y="1"/>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8" name="Freeform 313"/>
              <p:cNvSpPr>
                <a:spLocks noEditPoints="1"/>
              </p:cNvSpPr>
              <p:nvPr/>
            </p:nvSpPr>
            <p:spPr bwMode="auto">
              <a:xfrm>
                <a:off x="1945" y="2671"/>
                <a:ext cx="38" cy="54"/>
              </a:xfrm>
              <a:custGeom>
                <a:avLst/>
                <a:gdLst>
                  <a:gd name="T0" fmla="*/ 11 w 22"/>
                  <a:gd name="T1" fmla="*/ 32 h 32"/>
                  <a:gd name="T2" fmla="*/ 0 w 22"/>
                  <a:gd name="T3" fmla="*/ 16 h 32"/>
                  <a:gd name="T4" fmla="*/ 3 w 22"/>
                  <a:gd name="T5" fmla="*/ 4 h 32"/>
                  <a:gd name="T6" fmla="*/ 11 w 22"/>
                  <a:gd name="T7" fmla="*/ 0 h 32"/>
                  <a:gd name="T8" fmla="*/ 22 w 22"/>
                  <a:gd name="T9" fmla="*/ 15 h 32"/>
                  <a:gd name="T10" fmla="*/ 19 w 22"/>
                  <a:gd name="T11" fmla="*/ 27 h 32"/>
                  <a:gd name="T12" fmla="*/ 11 w 22"/>
                  <a:gd name="T13" fmla="*/ 32 h 32"/>
                  <a:gd name="T14" fmla="*/ 11 w 22"/>
                  <a:gd name="T15" fmla="*/ 5 h 32"/>
                  <a:gd name="T16" fmla="*/ 7 w 22"/>
                  <a:gd name="T17" fmla="*/ 16 h 32"/>
                  <a:gd name="T18" fmla="*/ 11 w 22"/>
                  <a:gd name="T19" fmla="*/ 26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6"/>
                      <a:pt x="0" y="16"/>
                    </a:cubicBezTo>
                    <a:cubicBezTo>
                      <a:pt x="0" y="11"/>
                      <a:pt x="1" y="7"/>
                      <a:pt x="3" y="4"/>
                    </a:cubicBezTo>
                    <a:cubicBezTo>
                      <a:pt x="5" y="1"/>
                      <a:pt x="8" y="0"/>
                      <a:pt x="11" y="0"/>
                    </a:cubicBezTo>
                    <a:cubicBezTo>
                      <a:pt x="19" y="0"/>
                      <a:pt x="22" y="5"/>
                      <a:pt x="22" y="15"/>
                    </a:cubicBezTo>
                    <a:cubicBezTo>
                      <a:pt x="22" y="21"/>
                      <a:pt x="21" y="25"/>
                      <a:pt x="19" y="27"/>
                    </a:cubicBezTo>
                    <a:cubicBezTo>
                      <a:pt x="17" y="30"/>
                      <a:pt x="14" y="32"/>
                      <a:pt x="11" y="32"/>
                    </a:cubicBezTo>
                    <a:close/>
                    <a:moveTo>
                      <a:pt x="11" y="5"/>
                    </a:moveTo>
                    <a:cubicBezTo>
                      <a:pt x="8" y="5"/>
                      <a:pt x="7" y="9"/>
                      <a:pt x="7" y="16"/>
                    </a:cubicBezTo>
                    <a:cubicBezTo>
                      <a:pt x="7" y="23"/>
                      <a:pt x="8" y="26"/>
                      <a:pt x="11" y="26"/>
                    </a:cubicBezTo>
                    <a:cubicBezTo>
                      <a:pt x="14" y="26"/>
                      <a:pt x="15" y="23"/>
                      <a:pt x="15" y="16"/>
                    </a:cubicBezTo>
                    <a:cubicBezTo>
                      <a:pt x="15" y="9"/>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59" name="Freeform 314"/>
              <p:cNvSpPr>
                <a:spLocks/>
              </p:cNvSpPr>
              <p:nvPr/>
            </p:nvSpPr>
            <p:spPr bwMode="auto">
              <a:xfrm>
                <a:off x="1993" y="2671"/>
                <a:ext cx="22" cy="53"/>
              </a:xfrm>
              <a:custGeom>
                <a:avLst/>
                <a:gdLst>
                  <a:gd name="T0" fmla="*/ 13 w 13"/>
                  <a:gd name="T1" fmla="*/ 0 h 31"/>
                  <a:gd name="T2" fmla="*/ 13 w 13"/>
                  <a:gd name="T3" fmla="*/ 31 h 31"/>
                  <a:gd name="T4" fmla="*/ 7 w 13"/>
                  <a:gd name="T5" fmla="*/ 31 h 31"/>
                  <a:gd name="T6" fmla="*/ 7 w 13"/>
                  <a:gd name="T7" fmla="*/ 7 h 31"/>
                  <a:gd name="T8" fmla="*/ 5 w 13"/>
                  <a:gd name="T9" fmla="*/ 8 h 31"/>
                  <a:gd name="T10" fmla="*/ 4 w 13"/>
                  <a:gd name="T11" fmla="*/ 9 h 31"/>
                  <a:gd name="T12" fmla="*/ 2 w 13"/>
                  <a:gd name="T13" fmla="*/ 10 h 31"/>
                  <a:gd name="T14" fmla="*/ 0 w 13"/>
                  <a:gd name="T15" fmla="*/ 10 h 31"/>
                  <a:gd name="T16" fmla="*/ 0 w 13"/>
                  <a:gd name="T17" fmla="*/ 4 h 31"/>
                  <a:gd name="T18" fmla="*/ 5 w 13"/>
                  <a:gd name="T19" fmla="*/ 2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7" y="31"/>
                      <a:pt x="7" y="31"/>
                      <a:pt x="7" y="31"/>
                    </a:cubicBezTo>
                    <a:cubicBezTo>
                      <a:pt x="7" y="7"/>
                      <a:pt x="7" y="7"/>
                      <a:pt x="7" y="7"/>
                    </a:cubicBezTo>
                    <a:cubicBezTo>
                      <a:pt x="6" y="8"/>
                      <a:pt x="6" y="8"/>
                      <a:pt x="5" y="8"/>
                    </a:cubicBezTo>
                    <a:cubicBezTo>
                      <a:pt x="5" y="8"/>
                      <a:pt x="4" y="9"/>
                      <a:pt x="4" y="9"/>
                    </a:cubicBezTo>
                    <a:cubicBezTo>
                      <a:pt x="3" y="9"/>
                      <a:pt x="3" y="9"/>
                      <a:pt x="2" y="10"/>
                    </a:cubicBezTo>
                    <a:cubicBezTo>
                      <a:pt x="1" y="10"/>
                      <a:pt x="1" y="10"/>
                      <a:pt x="0" y="10"/>
                    </a:cubicBezTo>
                    <a:cubicBezTo>
                      <a:pt x="0" y="4"/>
                      <a:pt x="0" y="4"/>
                      <a:pt x="0" y="4"/>
                    </a:cubicBezTo>
                    <a:cubicBezTo>
                      <a:pt x="2" y="4"/>
                      <a:pt x="4" y="3"/>
                      <a:pt x="5" y="2"/>
                    </a:cubicBezTo>
                    <a:cubicBezTo>
                      <a:pt x="7" y="1"/>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0" name="Freeform 315"/>
              <p:cNvSpPr>
                <a:spLocks noEditPoints="1"/>
              </p:cNvSpPr>
              <p:nvPr/>
            </p:nvSpPr>
            <p:spPr bwMode="auto">
              <a:xfrm>
                <a:off x="1899" y="2746"/>
                <a:ext cx="38" cy="53"/>
              </a:xfrm>
              <a:custGeom>
                <a:avLst/>
                <a:gdLst>
                  <a:gd name="T0" fmla="*/ 11 w 22"/>
                  <a:gd name="T1" fmla="*/ 31 h 31"/>
                  <a:gd name="T2" fmla="*/ 0 w 22"/>
                  <a:gd name="T3" fmla="*/ 16 h 31"/>
                  <a:gd name="T4" fmla="*/ 3 w 22"/>
                  <a:gd name="T5" fmla="*/ 4 h 31"/>
                  <a:gd name="T6" fmla="*/ 11 w 22"/>
                  <a:gd name="T7" fmla="*/ 0 h 31"/>
                  <a:gd name="T8" fmla="*/ 22 w 22"/>
                  <a:gd name="T9" fmla="*/ 15 h 31"/>
                  <a:gd name="T10" fmla="*/ 19 w 22"/>
                  <a:gd name="T11" fmla="*/ 27 h 31"/>
                  <a:gd name="T12" fmla="*/ 11 w 22"/>
                  <a:gd name="T13" fmla="*/ 31 h 31"/>
                  <a:gd name="T14" fmla="*/ 11 w 22"/>
                  <a:gd name="T15" fmla="*/ 5 h 31"/>
                  <a:gd name="T16" fmla="*/ 7 w 22"/>
                  <a:gd name="T17" fmla="*/ 16 h 31"/>
                  <a:gd name="T18" fmla="*/ 11 w 22"/>
                  <a:gd name="T19" fmla="*/ 26 h 31"/>
                  <a:gd name="T20" fmla="*/ 15 w 22"/>
                  <a:gd name="T21" fmla="*/ 15 h 31"/>
                  <a:gd name="T22" fmla="*/ 11 w 22"/>
                  <a:gd name="T23"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1">
                    <a:moveTo>
                      <a:pt x="11" y="31"/>
                    </a:moveTo>
                    <a:cubicBezTo>
                      <a:pt x="3" y="31"/>
                      <a:pt x="0" y="26"/>
                      <a:pt x="0" y="16"/>
                    </a:cubicBezTo>
                    <a:cubicBezTo>
                      <a:pt x="0" y="11"/>
                      <a:pt x="1" y="7"/>
                      <a:pt x="3" y="4"/>
                    </a:cubicBezTo>
                    <a:cubicBezTo>
                      <a:pt x="5" y="1"/>
                      <a:pt x="8" y="0"/>
                      <a:pt x="11" y="0"/>
                    </a:cubicBezTo>
                    <a:cubicBezTo>
                      <a:pt x="18" y="0"/>
                      <a:pt x="22" y="5"/>
                      <a:pt x="22" y="15"/>
                    </a:cubicBezTo>
                    <a:cubicBezTo>
                      <a:pt x="22" y="20"/>
                      <a:pt x="21" y="24"/>
                      <a:pt x="19" y="27"/>
                    </a:cubicBezTo>
                    <a:cubicBezTo>
                      <a:pt x="17" y="30"/>
                      <a:pt x="14" y="31"/>
                      <a:pt x="11" y="31"/>
                    </a:cubicBezTo>
                    <a:close/>
                    <a:moveTo>
                      <a:pt x="11" y="5"/>
                    </a:moveTo>
                    <a:cubicBezTo>
                      <a:pt x="8" y="5"/>
                      <a:pt x="7" y="8"/>
                      <a:pt x="7" y="16"/>
                    </a:cubicBezTo>
                    <a:cubicBezTo>
                      <a:pt x="7" y="23"/>
                      <a:pt x="8" y="26"/>
                      <a:pt x="11" y="26"/>
                    </a:cubicBezTo>
                    <a:cubicBezTo>
                      <a:pt x="14" y="26"/>
                      <a:pt x="15" y="23"/>
                      <a:pt x="15" y="15"/>
                    </a:cubicBezTo>
                    <a:cubicBezTo>
                      <a:pt x="15" y="8"/>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1" name="Freeform 316"/>
              <p:cNvSpPr>
                <a:spLocks/>
              </p:cNvSpPr>
              <p:nvPr/>
            </p:nvSpPr>
            <p:spPr bwMode="auto">
              <a:xfrm>
                <a:off x="1950" y="2744"/>
                <a:ext cx="23" cy="55"/>
              </a:xfrm>
              <a:custGeom>
                <a:avLst/>
                <a:gdLst>
                  <a:gd name="T0" fmla="*/ 13 w 13"/>
                  <a:gd name="T1" fmla="*/ 0 h 32"/>
                  <a:gd name="T2" fmla="*/ 13 w 13"/>
                  <a:gd name="T3" fmla="*/ 32 h 32"/>
                  <a:gd name="T4" fmla="*/ 6 w 13"/>
                  <a:gd name="T5" fmla="*/ 32 h 32"/>
                  <a:gd name="T6" fmla="*/ 6 w 13"/>
                  <a:gd name="T7" fmla="*/ 8 h 32"/>
                  <a:gd name="T8" fmla="*/ 5 w 13"/>
                  <a:gd name="T9" fmla="*/ 9 h 32"/>
                  <a:gd name="T10" fmla="*/ 4 w 13"/>
                  <a:gd name="T11" fmla="*/ 10 h 32"/>
                  <a:gd name="T12" fmla="*/ 2 w 13"/>
                  <a:gd name="T13" fmla="*/ 10 h 32"/>
                  <a:gd name="T14" fmla="*/ 0 w 13"/>
                  <a:gd name="T15" fmla="*/ 11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6" y="32"/>
                      <a:pt x="6" y="32"/>
                      <a:pt x="6" y="32"/>
                    </a:cubicBezTo>
                    <a:cubicBezTo>
                      <a:pt x="6" y="8"/>
                      <a:pt x="6" y="8"/>
                      <a:pt x="6" y="8"/>
                    </a:cubicBezTo>
                    <a:cubicBezTo>
                      <a:pt x="6" y="8"/>
                      <a:pt x="6" y="9"/>
                      <a:pt x="5" y="9"/>
                    </a:cubicBezTo>
                    <a:cubicBezTo>
                      <a:pt x="5" y="9"/>
                      <a:pt x="4" y="10"/>
                      <a:pt x="4" y="10"/>
                    </a:cubicBezTo>
                    <a:cubicBezTo>
                      <a:pt x="3" y="10"/>
                      <a:pt x="2" y="10"/>
                      <a:pt x="2" y="10"/>
                    </a:cubicBezTo>
                    <a:cubicBezTo>
                      <a:pt x="1" y="11"/>
                      <a:pt x="1" y="11"/>
                      <a:pt x="0" y="11"/>
                    </a:cubicBezTo>
                    <a:cubicBezTo>
                      <a:pt x="0" y="5"/>
                      <a:pt x="0" y="5"/>
                      <a:pt x="0" y="5"/>
                    </a:cubicBezTo>
                    <a:cubicBezTo>
                      <a:pt x="2" y="5"/>
                      <a:pt x="3" y="4"/>
                      <a:pt x="5" y="3"/>
                    </a:cubicBezTo>
                    <a:cubicBezTo>
                      <a:pt x="6" y="2"/>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2" name="Freeform 317"/>
              <p:cNvSpPr>
                <a:spLocks noEditPoints="1"/>
              </p:cNvSpPr>
              <p:nvPr/>
            </p:nvSpPr>
            <p:spPr bwMode="auto">
              <a:xfrm>
                <a:off x="1988" y="2746"/>
                <a:ext cx="38" cy="53"/>
              </a:xfrm>
              <a:custGeom>
                <a:avLst/>
                <a:gdLst>
                  <a:gd name="T0" fmla="*/ 11 w 22"/>
                  <a:gd name="T1" fmla="*/ 31 h 31"/>
                  <a:gd name="T2" fmla="*/ 0 w 22"/>
                  <a:gd name="T3" fmla="*/ 16 h 31"/>
                  <a:gd name="T4" fmla="*/ 3 w 22"/>
                  <a:gd name="T5" fmla="*/ 4 h 31"/>
                  <a:gd name="T6" fmla="*/ 12 w 22"/>
                  <a:gd name="T7" fmla="*/ 0 h 31"/>
                  <a:gd name="T8" fmla="*/ 22 w 22"/>
                  <a:gd name="T9" fmla="*/ 15 h 31"/>
                  <a:gd name="T10" fmla="*/ 19 w 22"/>
                  <a:gd name="T11" fmla="*/ 27 h 31"/>
                  <a:gd name="T12" fmla="*/ 11 w 22"/>
                  <a:gd name="T13" fmla="*/ 31 h 31"/>
                  <a:gd name="T14" fmla="*/ 11 w 22"/>
                  <a:gd name="T15" fmla="*/ 5 h 31"/>
                  <a:gd name="T16" fmla="*/ 7 w 22"/>
                  <a:gd name="T17" fmla="*/ 16 h 31"/>
                  <a:gd name="T18" fmla="*/ 11 w 22"/>
                  <a:gd name="T19" fmla="*/ 26 h 31"/>
                  <a:gd name="T20" fmla="*/ 15 w 22"/>
                  <a:gd name="T21" fmla="*/ 15 h 31"/>
                  <a:gd name="T22" fmla="*/ 11 w 22"/>
                  <a:gd name="T23"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1">
                    <a:moveTo>
                      <a:pt x="11" y="31"/>
                    </a:moveTo>
                    <a:cubicBezTo>
                      <a:pt x="4" y="31"/>
                      <a:pt x="0" y="26"/>
                      <a:pt x="0" y="16"/>
                    </a:cubicBezTo>
                    <a:cubicBezTo>
                      <a:pt x="0" y="11"/>
                      <a:pt x="1" y="7"/>
                      <a:pt x="3" y="4"/>
                    </a:cubicBezTo>
                    <a:cubicBezTo>
                      <a:pt x="5" y="1"/>
                      <a:pt x="8" y="0"/>
                      <a:pt x="12" y="0"/>
                    </a:cubicBezTo>
                    <a:cubicBezTo>
                      <a:pt x="19" y="0"/>
                      <a:pt x="22" y="5"/>
                      <a:pt x="22" y="15"/>
                    </a:cubicBezTo>
                    <a:cubicBezTo>
                      <a:pt x="22" y="20"/>
                      <a:pt x="21" y="24"/>
                      <a:pt x="19" y="27"/>
                    </a:cubicBezTo>
                    <a:cubicBezTo>
                      <a:pt x="17" y="30"/>
                      <a:pt x="15" y="31"/>
                      <a:pt x="11" y="31"/>
                    </a:cubicBezTo>
                    <a:close/>
                    <a:moveTo>
                      <a:pt x="11" y="5"/>
                    </a:moveTo>
                    <a:cubicBezTo>
                      <a:pt x="8" y="5"/>
                      <a:pt x="7" y="8"/>
                      <a:pt x="7" y="16"/>
                    </a:cubicBezTo>
                    <a:cubicBezTo>
                      <a:pt x="7" y="23"/>
                      <a:pt x="8" y="26"/>
                      <a:pt x="11" y="26"/>
                    </a:cubicBezTo>
                    <a:cubicBezTo>
                      <a:pt x="14" y="26"/>
                      <a:pt x="15" y="23"/>
                      <a:pt x="15" y="15"/>
                    </a:cubicBezTo>
                    <a:cubicBezTo>
                      <a:pt x="15" y="8"/>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3" name="Freeform 318"/>
              <p:cNvSpPr>
                <a:spLocks noEditPoints="1"/>
              </p:cNvSpPr>
              <p:nvPr/>
            </p:nvSpPr>
            <p:spPr bwMode="auto">
              <a:xfrm>
                <a:off x="1899" y="2819"/>
                <a:ext cx="38" cy="55"/>
              </a:xfrm>
              <a:custGeom>
                <a:avLst/>
                <a:gdLst>
                  <a:gd name="T0" fmla="*/ 11 w 22"/>
                  <a:gd name="T1" fmla="*/ 32 h 32"/>
                  <a:gd name="T2" fmla="*/ 0 w 22"/>
                  <a:gd name="T3" fmla="*/ 17 h 32"/>
                  <a:gd name="T4" fmla="*/ 3 w 22"/>
                  <a:gd name="T5" fmla="*/ 5 h 32"/>
                  <a:gd name="T6" fmla="*/ 11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3" y="32"/>
                      <a:pt x="0" y="27"/>
                      <a:pt x="0" y="17"/>
                    </a:cubicBezTo>
                    <a:cubicBezTo>
                      <a:pt x="0" y="11"/>
                      <a:pt x="1" y="7"/>
                      <a:pt x="3" y="5"/>
                    </a:cubicBezTo>
                    <a:cubicBezTo>
                      <a:pt x="5" y="2"/>
                      <a:pt x="8" y="0"/>
                      <a:pt x="11" y="0"/>
                    </a:cubicBezTo>
                    <a:cubicBezTo>
                      <a:pt x="18" y="0"/>
                      <a:pt x="22" y="6"/>
                      <a:pt x="22" y="16"/>
                    </a:cubicBezTo>
                    <a:cubicBezTo>
                      <a:pt x="22" y="21"/>
                      <a:pt x="21" y="25"/>
                      <a:pt x="19" y="28"/>
                    </a:cubicBezTo>
                    <a:cubicBezTo>
                      <a:pt x="17" y="31"/>
                      <a:pt x="14" y="32"/>
                      <a:pt x="11" y="32"/>
                    </a:cubicBezTo>
                    <a:close/>
                    <a:moveTo>
                      <a:pt x="11" y="6"/>
                    </a:moveTo>
                    <a:cubicBezTo>
                      <a:pt x="8" y="6"/>
                      <a:pt x="7" y="9"/>
                      <a:pt x="7" y="17"/>
                    </a:cubicBezTo>
                    <a:cubicBezTo>
                      <a:pt x="7" y="24"/>
                      <a:pt x="8" y="27"/>
                      <a:pt x="11" y="27"/>
                    </a:cubicBezTo>
                    <a:cubicBezTo>
                      <a:pt x="14" y="27"/>
                      <a:pt x="15" y="23"/>
                      <a:pt x="15" y="16"/>
                    </a:cubicBezTo>
                    <a:cubicBezTo>
                      <a:pt x="15"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4" name="Freeform 319"/>
              <p:cNvSpPr>
                <a:spLocks noEditPoints="1"/>
              </p:cNvSpPr>
              <p:nvPr/>
            </p:nvSpPr>
            <p:spPr bwMode="auto">
              <a:xfrm>
                <a:off x="1945" y="2819"/>
                <a:ext cx="38" cy="55"/>
              </a:xfrm>
              <a:custGeom>
                <a:avLst/>
                <a:gdLst>
                  <a:gd name="T0" fmla="*/ 11 w 22"/>
                  <a:gd name="T1" fmla="*/ 32 h 32"/>
                  <a:gd name="T2" fmla="*/ 0 w 22"/>
                  <a:gd name="T3" fmla="*/ 17 h 32"/>
                  <a:gd name="T4" fmla="*/ 3 w 22"/>
                  <a:gd name="T5" fmla="*/ 5 h 32"/>
                  <a:gd name="T6" fmla="*/ 11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1" y="0"/>
                    </a:cubicBezTo>
                    <a:cubicBezTo>
                      <a:pt x="19" y="0"/>
                      <a:pt x="22" y="6"/>
                      <a:pt x="22" y="16"/>
                    </a:cubicBezTo>
                    <a:cubicBezTo>
                      <a:pt x="22" y="21"/>
                      <a:pt x="21" y="25"/>
                      <a:pt x="19" y="28"/>
                    </a:cubicBezTo>
                    <a:cubicBezTo>
                      <a:pt x="17" y="31"/>
                      <a:pt x="14" y="32"/>
                      <a:pt x="11" y="32"/>
                    </a:cubicBezTo>
                    <a:close/>
                    <a:moveTo>
                      <a:pt x="11" y="6"/>
                    </a:moveTo>
                    <a:cubicBezTo>
                      <a:pt x="8" y="6"/>
                      <a:pt x="7" y="9"/>
                      <a:pt x="7" y="17"/>
                    </a:cubicBezTo>
                    <a:cubicBezTo>
                      <a:pt x="7" y="24"/>
                      <a:pt x="8" y="27"/>
                      <a:pt x="11" y="27"/>
                    </a:cubicBezTo>
                    <a:cubicBezTo>
                      <a:pt x="14" y="27"/>
                      <a:pt x="15" y="23"/>
                      <a:pt x="15" y="16"/>
                    </a:cubicBezTo>
                    <a:cubicBezTo>
                      <a:pt x="15"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5" name="Freeform 320"/>
              <p:cNvSpPr>
                <a:spLocks/>
              </p:cNvSpPr>
              <p:nvPr/>
            </p:nvSpPr>
            <p:spPr bwMode="auto">
              <a:xfrm>
                <a:off x="1993" y="2819"/>
                <a:ext cx="22" cy="55"/>
              </a:xfrm>
              <a:custGeom>
                <a:avLst/>
                <a:gdLst>
                  <a:gd name="T0" fmla="*/ 13 w 13"/>
                  <a:gd name="T1" fmla="*/ 0 h 32"/>
                  <a:gd name="T2" fmla="*/ 13 w 13"/>
                  <a:gd name="T3" fmla="*/ 32 h 32"/>
                  <a:gd name="T4" fmla="*/ 7 w 13"/>
                  <a:gd name="T5" fmla="*/ 32 h 32"/>
                  <a:gd name="T6" fmla="*/ 7 w 13"/>
                  <a:gd name="T7" fmla="*/ 8 h 32"/>
                  <a:gd name="T8" fmla="*/ 5 w 13"/>
                  <a:gd name="T9" fmla="*/ 9 h 32"/>
                  <a:gd name="T10" fmla="*/ 4 w 13"/>
                  <a:gd name="T11" fmla="*/ 10 h 32"/>
                  <a:gd name="T12" fmla="*/ 2 w 13"/>
                  <a:gd name="T13" fmla="*/ 10 h 32"/>
                  <a:gd name="T14" fmla="*/ 0 w 13"/>
                  <a:gd name="T15" fmla="*/ 11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7" y="32"/>
                      <a:pt x="7" y="32"/>
                      <a:pt x="7" y="32"/>
                    </a:cubicBezTo>
                    <a:cubicBezTo>
                      <a:pt x="7" y="8"/>
                      <a:pt x="7" y="8"/>
                      <a:pt x="7" y="8"/>
                    </a:cubicBezTo>
                    <a:cubicBezTo>
                      <a:pt x="6" y="8"/>
                      <a:pt x="6" y="9"/>
                      <a:pt x="5" y="9"/>
                    </a:cubicBezTo>
                    <a:cubicBezTo>
                      <a:pt x="5" y="9"/>
                      <a:pt x="4" y="9"/>
                      <a:pt x="4" y="10"/>
                    </a:cubicBezTo>
                    <a:cubicBezTo>
                      <a:pt x="3" y="10"/>
                      <a:pt x="3" y="10"/>
                      <a:pt x="2" y="10"/>
                    </a:cubicBezTo>
                    <a:cubicBezTo>
                      <a:pt x="1" y="10"/>
                      <a:pt x="1" y="11"/>
                      <a:pt x="0" y="11"/>
                    </a:cubicBezTo>
                    <a:cubicBezTo>
                      <a:pt x="0" y="5"/>
                      <a:pt x="0" y="5"/>
                      <a:pt x="0" y="5"/>
                    </a:cubicBezTo>
                    <a:cubicBezTo>
                      <a:pt x="2" y="4"/>
                      <a:pt x="4" y="4"/>
                      <a:pt x="5" y="3"/>
                    </a:cubicBezTo>
                    <a:cubicBezTo>
                      <a:pt x="7" y="2"/>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6" name="Freeform 321"/>
              <p:cNvSpPr>
                <a:spLocks/>
              </p:cNvSpPr>
              <p:nvPr/>
            </p:nvSpPr>
            <p:spPr bwMode="auto">
              <a:xfrm>
                <a:off x="2084" y="2671"/>
                <a:ext cx="24" cy="53"/>
              </a:xfrm>
              <a:custGeom>
                <a:avLst/>
                <a:gdLst>
                  <a:gd name="T0" fmla="*/ 14 w 14"/>
                  <a:gd name="T1" fmla="*/ 0 h 31"/>
                  <a:gd name="T2" fmla="*/ 14 w 14"/>
                  <a:gd name="T3" fmla="*/ 31 h 31"/>
                  <a:gd name="T4" fmla="*/ 7 w 14"/>
                  <a:gd name="T5" fmla="*/ 31 h 31"/>
                  <a:gd name="T6" fmla="*/ 7 w 14"/>
                  <a:gd name="T7" fmla="*/ 7 h 31"/>
                  <a:gd name="T8" fmla="*/ 5 w 14"/>
                  <a:gd name="T9" fmla="*/ 8 h 31"/>
                  <a:gd name="T10" fmla="*/ 4 w 14"/>
                  <a:gd name="T11" fmla="*/ 9 h 31"/>
                  <a:gd name="T12" fmla="*/ 2 w 14"/>
                  <a:gd name="T13" fmla="*/ 10 h 31"/>
                  <a:gd name="T14" fmla="*/ 0 w 14"/>
                  <a:gd name="T15" fmla="*/ 10 h 31"/>
                  <a:gd name="T16" fmla="*/ 0 w 14"/>
                  <a:gd name="T17" fmla="*/ 4 h 31"/>
                  <a:gd name="T18" fmla="*/ 5 w 14"/>
                  <a:gd name="T19" fmla="*/ 2 h 31"/>
                  <a:gd name="T20" fmla="*/ 9 w 14"/>
                  <a:gd name="T21" fmla="*/ 0 h 31"/>
                  <a:gd name="T22" fmla="*/ 14 w 14"/>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1">
                    <a:moveTo>
                      <a:pt x="14" y="0"/>
                    </a:moveTo>
                    <a:cubicBezTo>
                      <a:pt x="14" y="31"/>
                      <a:pt x="14" y="31"/>
                      <a:pt x="14" y="31"/>
                    </a:cubicBezTo>
                    <a:cubicBezTo>
                      <a:pt x="7" y="31"/>
                      <a:pt x="7" y="31"/>
                      <a:pt x="7" y="31"/>
                    </a:cubicBezTo>
                    <a:cubicBezTo>
                      <a:pt x="7" y="7"/>
                      <a:pt x="7" y="7"/>
                      <a:pt x="7" y="7"/>
                    </a:cubicBezTo>
                    <a:cubicBezTo>
                      <a:pt x="6" y="8"/>
                      <a:pt x="6" y="8"/>
                      <a:pt x="5" y="8"/>
                    </a:cubicBezTo>
                    <a:cubicBezTo>
                      <a:pt x="5" y="8"/>
                      <a:pt x="4" y="9"/>
                      <a:pt x="4" y="9"/>
                    </a:cubicBezTo>
                    <a:cubicBezTo>
                      <a:pt x="3" y="9"/>
                      <a:pt x="3" y="9"/>
                      <a:pt x="2" y="10"/>
                    </a:cubicBezTo>
                    <a:cubicBezTo>
                      <a:pt x="1" y="10"/>
                      <a:pt x="1" y="10"/>
                      <a:pt x="0" y="10"/>
                    </a:cubicBezTo>
                    <a:cubicBezTo>
                      <a:pt x="0" y="4"/>
                      <a:pt x="0" y="4"/>
                      <a:pt x="0" y="4"/>
                    </a:cubicBezTo>
                    <a:cubicBezTo>
                      <a:pt x="2" y="4"/>
                      <a:pt x="4" y="3"/>
                      <a:pt x="5" y="2"/>
                    </a:cubicBezTo>
                    <a:cubicBezTo>
                      <a:pt x="7" y="1"/>
                      <a:pt x="8" y="1"/>
                      <a:pt x="9" y="0"/>
                    </a:cubicBezTo>
                    <a:lnTo>
                      <a:pt x="14"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7" name="Freeform 322"/>
              <p:cNvSpPr>
                <a:spLocks noEditPoints="1"/>
              </p:cNvSpPr>
              <p:nvPr/>
            </p:nvSpPr>
            <p:spPr bwMode="auto">
              <a:xfrm>
                <a:off x="2079" y="2746"/>
                <a:ext cx="37" cy="53"/>
              </a:xfrm>
              <a:custGeom>
                <a:avLst/>
                <a:gdLst>
                  <a:gd name="T0" fmla="*/ 11 w 22"/>
                  <a:gd name="T1" fmla="*/ 31 h 31"/>
                  <a:gd name="T2" fmla="*/ 0 w 22"/>
                  <a:gd name="T3" fmla="*/ 16 h 31"/>
                  <a:gd name="T4" fmla="*/ 3 w 22"/>
                  <a:gd name="T5" fmla="*/ 4 h 31"/>
                  <a:gd name="T6" fmla="*/ 12 w 22"/>
                  <a:gd name="T7" fmla="*/ 0 h 31"/>
                  <a:gd name="T8" fmla="*/ 22 w 22"/>
                  <a:gd name="T9" fmla="*/ 15 h 31"/>
                  <a:gd name="T10" fmla="*/ 20 w 22"/>
                  <a:gd name="T11" fmla="*/ 27 h 31"/>
                  <a:gd name="T12" fmla="*/ 11 w 22"/>
                  <a:gd name="T13" fmla="*/ 31 h 31"/>
                  <a:gd name="T14" fmla="*/ 11 w 22"/>
                  <a:gd name="T15" fmla="*/ 5 h 31"/>
                  <a:gd name="T16" fmla="*/ 7 w 22"/>
                  <a:gd name="T17" fmla="*/ 16 h 31"/>
                  <a:gd name="T18" fmla="*/ 11 w 22"/>
                  <a:gd name="T19" fmla="*/ 26 h 31"/>
                  <a:gd name="T20" fmla="*/ 16 w 22"/>
                  <a:gd name="T21" fmla="*/ 15 h 31"/>
                  <a:gd name="T22" fmla="*/ 11 w 22"/>
                  <a:gd name="T23" fmla="*/ 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1">
                    <a:moveTo>
                      <a:pt x="11" y="31"/>
                    </a:moveTo>
                    <a:cubicBezTo>
                      <a:pt x="4" y="31"/>
                      <a:pt x="0" y="26"/>
                      <a:pt x="0" y="16"/>
                    </a:cubicBezTo>
                    <a:cubicBezTo>
                      <a:pt x="0" y="11"/>
                      <a:pt x="1" y="7"/>
                      <a:pt x="3" y="4"/>
                    </a:cubicBezTo>
                    <a:cubicBezTo>
                      <a:pt x="5" y="1"/>
                      <a:pt x="8" y="0"/>
                      <a:pt x="12" y="0"/>
                    </a:cubicBezTo>
                    <a:cubicBezTo>
                      <a:pt x="19" y="0"/>
                      <a:pt x="22" y="5"/>
                      <a:pt x="22" y="15"/>
                    </a:cubicBezTo>
                    <a:cubicBezTo>
                      <a:pt x="22" y="20"/>
                      <a:pt x="22" y="24"/>
                      <a:pt x="20" y="27"/>
                    </a:cubicBezTo>
                    <a:cubicBezTo>
                      <a:pt x="18" y="30"/>
                      <a:pt x="15" y="31"/>
                      <a:pt x="11" y="31"/>
                    </a:cubicBezTo>
                    <a:close/>
                    <a:moveTo>
                      <a:pt x="11" y="5"/>
                    </a:moveTo>
                    <a:cubicBezTo>
                      <a:pt x="9" y="5"/>
                      <a:pt x="7" y="8"/>
                      <a:pt x="7" y="16"/>
                    </a:cubicBezTo>
                    <a:cubicBezTo>
                      <a:pt x="7" y="23"/>
                      <a:pt x="9" y="26"/>
                      <a:pt x="11" y="26"/>
                    </a:cubicBezTo>
                    <a:cubicBezTo>
                      <a:pt x="14" y="26"/>
                      <a:pt x="16" y="23"/>
                      <a:pt x="16" y="15"/>
                    </a:cubicBezTo>
                    <a:cubicBezTo>
                      <a:pt x="16" y="8"/>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8" name="Freeform 323"/>
              <p:cNvSpPr>
                <a:spLocks noEditPoints="1"/>
              </p:cNvSpPr>
              <p:nvPr/>
            </p:nvSpPr>
            <p:spPr bwMode="auto">
              <a:xfrm>
                <a:off x="2079" y="2819"/>
                <a:ext cx="37" cy="55"/>
              </a:xfrm>
              <a:custGeom>
                <a:avLst/>
                <a:gdLst>
                  <a:gd name="T0" fmla="*/ 11 w 22"/>
                  <a:gd name="T1" fmla="*/ 32 h 32"/>
                  <a:gd name="T2" fmla="*/ 0 w 22"/>
                  <a:gd name="T3" fmla="*/ 17 h 32"/>
                  <a:gd name="T4" fmla="*/ 3 w 22"/>
                  <a:gd name="T5" fmla="*/ 5 h 32"/>
                  <a:gd name="T6" fmla="*/ 12 w 22"/>
                  <a:gd name="T7" fmla="*/ 0 h 32"/>
                  <a:gd name="T8" fmla="*/ 22 w 22"/>
                  <a:gd name="T9" fmla="*/ 16 h 32"/>
                  <a:gd name="T10" fmla="*/ 20 w 22"/>
                  <a:gd name="T11" fmla="*/ 28 h 32"/>
                  <a:gd name="T12" fmla="*/ 11 w 22"/>
                  <a:gd name="T13" fmla="*/ 32 h 32"/>
                  <a:gd name="T14" fmla="*/ 11 w 22"/>
                  <a:gd name="T15" fmla="*/ 6 h 32"/>
                  <a:gd name="T16" fmla="*/ 7 w 22"/>
                  <a:gd name="T17" fmla="*/ 17 h 32"/>
                  <a:gd name="T18" fmla="*/ 11 w 22"/>
                  <a:gd name="T19" fmla="*/ 27 h 32"/>
                  <a:gd name="T20" fmla="*/ 16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2" y="0"/>
                    </a:cubicBezTo>
                    <a:cubicBezTo>
                      <a:pt x="19" y="0"/>
                      <a:pt x="22" y="6"/>
                      <a:pt x="22" y="16"/>
                    </a:cubicBezTo>
                    <a:cubicBezTo>
                      <a:pt x="22" y="21"/>
                      <a:pt x="22" y="25"/>
                      <a:pt x="20" y="28"/>
                    </a:cubicBezTo>
                    <a:cubicBezTo>
                      <a:pt x="18" y="31"/>
                      <a:pt x="15" y="32"/>
                      <a:pt x="11" y="32"/>
                    </a:cubicBezTo>
                    <a:close/>
                    <a:moveTo>
                      <a:pt x="11" y="6"/>
                    </a:moveTo>
                    <a:cubicBezTo>
                      <a:pt x="9" y="6"/>
                      <a:pt x="7" y="9"/>
                      <a:pt x="7" y="17"/>
                    </a:cubicBezTo>
                    <a:cubicBezTo>
                      <a:pt x="7" y="24"/>
                      <a:pt x="9" y="27"/>
                      <a:pt x="11" y="27"/>
                    </a:cubicBezTo>
                    <a:cubicBezTo>
                      <a:pt x="14" y="27"/>
                      <a:pt x="16" y="23"/>
                      <a:pt x="16" y="16"/>
                    </a:cubicBezTo>
                    <a:cubicBezTo>
                      <a:pt x="16"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69" name="Freeform 324"/>
              <p:cNvSpPr>
                <a:spLocks noEditPoints="1"/>
              </p:cNvSpPr>
              <p:nvPr/>
            </p:nvSpPr>
            <p:spPr bwMode="auto">
              <a:xfrm>
                <a:off x="2032" y="2671"/>
                <a:ext cx="38" cy="54"/>
              </a:xfrm>
              <a:custGeom>
                <a:avLst/>
                <a:gdLst>
                  <a:gd name="T0" fmla="*/ 11 w 22"/>
                  <a:gd name="T1" fmla="*/ 32 h 32"/>
                  <a:gd name="T2" fmla="*/ 0 w 22"/>
                  <a:gd name="T3" fmla="*/ 16 h 32"/>
                  <a:gd name="T4" fmla="*/ 3 w 22"/>
                  <a:gd name="T5" fmla="*/ 4 h 32"/>
                  <a:gd name="T6" fmla="*/ 12 w 22"/>
                  <a:gd name="T7" fmla="*/ 0 h 32"/>
                  <a:gd name="T8" fmla="*/ 22 w 22"/>
                  <a:gd name="T9" fmla="*/ 15 h 32"/>
                  <a:gd name="T10" fmla="*/ 19 w 22"/>
                  <a:gd name="T11" fmla="*/ 27 h 32"/>
                  <a:gd name="T12" fmla="*/ 11 w 22"/>
                  <a:gd name="T13" fmla="*/ 32 h 32"/>
                  <a:gd name="T14" fmla="*/ 11 w 22"/>
                  <a:gd name="T15" fmla="*/ 5 h 32"/>
                  <a:gd name="T16" fmla="*/ 7 w 22"/>
                  <a:gd name="T17" fmla="*/ 16 h 32"/>
                  <a:gd name="T18" fmla="*/ 11 w 22"/>
                  <a:gd name="T19" fmla="*/ 26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6"/>
                      <a:pt x="0" y="16"/>
                    </a:cubicBezTo>
                    <a:cubicBezTo>
                      <a:pt x="0" y="11"/>
                      <a:pt x="1" y="7"/>
                      <a:pt x="3" y="4"/>
                    </a:cubicBezTo>
                    <a:cubicBezTo>
                      <a:pt x="5" y="1"/>
                      <a:pt x="8" y="0"/>
                      <a:pt x="12" y="0"/>
                    </a:cubicBezTo>
                    <a:cubicBezTo>
                      <a:pt x="19" y="0"/>
                      <a:pt x="22" y="5"/>
                      <a:pt x="22" y="15"/>
                    </a:cubicBezTo>
                    <a:cubicBezTo>
                      <a:pt x="22" y="21"/>
                      <a:pt x="21" y="25"/>
                      <a:pt x="19" y="27"/>
                    </a:cubicBezTo>
                    <a:cubicBezTo>
                      <a:pt x="18" y="30"/>
                      <a:pt x="15" y="32"/>
                      <a:pt x="11" y="32"/>
                    </a:cubicBezTo>
                    <a:close/>
                    <a:moveTo>
                      <a:pt x="11" y="5"/>
                    </a:moveTo>
                    <a:cubicBezTo>
                      <a:pt x="8" y="5"/>
                      <a:pt x="7" y="9"/>
                      <a:pt x="7" y="16"/>
                    </a:cubicBezTo>
                    <a:cubicBezTo>
                      <a:pt x="7" y="23"/>
                      <a:pt x="8" y="26"/>
                      <a:pt x="11" y="26"/>
                    </a:cubicBezTo>
                    <a:cubicBezTo>
                      <a:pt x="14" y="26"/>
                      <a:pt x="15" y="23"/>
                      <a:pt x="15" y="16"/>
                    </a:cubicBezTo>
                    <a:cubicBezTo>
                      <a:pt x="15" y="9"/>
                      <a:pt x="14" y="5"/>
                      <a:pt x="11" y="5"/>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0" name="Freeform 325"/>
              <p:cNvSpPr>
                <a:spLocks/>
              </p:cNvSpPr>
              <p:nvPr/>
            </p:nvSpPr>
            <p:spPr bwMode="auto">
              <a:xfrm>
                <a:off x="2038" y="2744"/>
                <a:ext cx="22" cy="55"/>
              </a:xfrm>
              <a:custGeom>
                <a:avLst/>
                <a:gdLst>
                  <a:gd name="T0" fmla="*/ 13 w 13"/>
                  <a:gd name="T1" fmla="*/ 0 h 32"/>
                  <a:gd name="T2" fmla="*/ 13 w 13"/>
                  <a:gd name="T3" fmla="*/ 32 h 32"/>
                  <a:gd name="T4" fmla="*/ 7 w 13"/>
                  <a:gd name="T5" fmla="*/ 32 h 32"/>
                  <a:gd name="T6" fmla="*/ 7 w 13"/>
                  <a:gd name="T7" fmla="*/ 8 h 32"/>
                  <a:gd name="T8" fmla="*/ 5 w 13"/>
                  <a:gd name="T9" fmla="*/ 9 h 32"/>
                  <a:gd name="T10" fmla="*/ 4 w 13"/>
                  <a:gd name="T11" fmla="*/ 10 h 32"/>
                  <a:gd name="T12" fmla="*/ 2 w 13"/>
                  <a:gd name="T13" fmla="*/ 10 h 32"/>
                  <a:gd name="T14" fmla="*/ 0 w 13"/>
                  <a:gd name="T15" fmla="*/ 11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7" y="32"/>
                      <a:pt x="7" y="32"/>
                      <a:pt x="7" y="32"/>
                    </a:cubicBezTo>
                    <a:cubicBezTo>
                      <a:pt x="7" y="8"/>
                      <a:pt x="7" y="8"/>
                      <a:pt x="7" y="8"/>
                    </a:cubicBezTo>
                    <a:cubicBezTo>
                      <a:pt x="6" y="8"/>
                      <a:pt x="6" y="9"/>
                      <a:pt x="5" y="9"/>
                    </a:cubicBezTo>
                    <a:cubicBezTo>
                      <a:pt x="5" y="9"/>
                      <a:pt x="4" y="10"/>
                      <a:pt x="4" y="10"/>
                    </a:cubicBezTo>
                    <a:cubicBezTo>
                      <a:pt x="3" y="10"/>
                      <a:pt x="3" y="10"/>
                      <a:pt x="2" y="10"/>
                    </a:cubicBezTo>
                    <a:cubicBezTo>
                      <a:pt x="1" y="11"/>
                      <a:pt x="1" y="11"/>
                      <a:pt x="0" y="11"/>
                    </a:cubicBezTo>
                    <a:cubicBezTo>
                      <a:pt x="0" y="5"/>
                      <a:pt x="0" y="5"/>
                      <a:pt x="0" y="5"/>
                    </a:cubicBezTo>
                    <a:cubicBezTo>
                      <a:pt x="2" y="5"/>
                      <a:pt x="4" y="4"/>
                      <a:pt x="5" y="3"/>
                    </a:cubicBezTo>
                    <a:cubicBezTo>
                      <a:pt x="7" y="2"/>
                      <a:pt x="8" y="1"/>
                      <a:pt x="9" y="0"/>
                    </a:cubicBezTo>
                    <a:lnTo>
                      <a:pt x="13"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1" name="Freeform 326"/>
              <p:cNvSpPr>
                <a:spLocks noEditPoints="1"/>
              </p:cNvSpPr>
              <p:nvPr/>
            </p:nvSpPr>
            <p:spPr bwMode="auto">
              <a:xfrm>
                <a:off x="2032" y="2819"/>
                <a:ext cx="38" cy="55"/>
              </a:xfrm>
              <a:custGeom>
                <a:avLst/>
                <a:gdLst>
                  <a:gd name="T0" fmla="*/ 11 w 22"/>
                  <a:gd name="T1" fmla="*/ 32 h 32"/>
                  <a:gd name="T2" fmla="*/ 0 w 22"/>
                  <a:gd name="T3" fmla="*/ 17 h 32"/>
                  <a:gd name="T4" fmla="*/ 3 w 22"/>
                  <a:gd name="T5" fmla="*/ 5 h 32"/>
                  <a:gd name="T6" fmla="*/ 12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2" y="0"/>
                    </a:cubicBezTo>
                    <a:cubicBezTo>
                      <a:pt x="19" y="0"/>
                      <a:pt x="22" y="6"/>
                      <a:pt x="22" y="16"/>
                    </a:cubicBezTo>
                    <a:cubicBezTo>
                      <a:pt x="22" y="21"/>
                      <a:pt x="21" y="25"/>
                      <a:pt x="19" y="28"/>
                    </a:cubicBezTo>
                    <a:cubicBezTo>
                      <a:pt x="18" y="31"/>
                      <a:pt x="15" y="32"/>
                      <a:pt x="11" y="32"/>
                    </a:cubicBezTo>
                    <a:close/>
                    <a:moveTo>
                      <a:pt x="11" y="6"/>
                    </a:moveTo>
                    <a:cubicBezTo>
                      <a:pt x="8" y="6"/>
                      <a:pt x="7" y="9"/>
                      <a:pt x="7" y="17"/>
                    </a:cubicBezTo>
                    <a:cubicBezTo>
                      <a:pt x="7" y="24"/>
                      <a:pt x="8" y="27"/>
                      <a:pt x="11" y="27"/>
                    </a:cubicBezTo>
                    <a:cubicBezTo>
                      <a:pt x="14" y="27"/>
                      <a:pt x="15" y="23"/>
                      <a:pt x="15" y="16"/>
                    </a:cubicBezTo>
                    <a:cubicBezTo>
                      <a:pt x="15" y="9"/>
                      <a:pt x="14" y="6"/>
                      <a:pt x="11" y="6"/>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2" name="Rectangle 327"/>
              <p:cNvSpPr>
                <a:spLocks noChangeArrowheads="1"/>
              </p:cNvSpPr>
              <p:nvPr/>
            </p:nvSpPr>
            <p:spPr bwMode="auto">
              <a:xfrm>
                <a:off x="1848" y="3595"/>
                <a:ext cx="319" cy="318"/>
              </a:xfrm>
              <a:prstGeom prst="rect">
                <a:avLst/>
              </a:prstGeom>
              <a:solidFill>
                <a:srgbClr val="00B294"/>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3" name="Freeform 328"/>
              <p:cNvSpPr>
                <a:spLocks/>
              </p:cNvSpPr>
              <p:nvPr/>
            </p:nvSpPr>
            <p:spPr bwMode="auto">
              <a:xfrm>
                <a:off x="1904" y="3652"/>
                <a:ext cx="23" cy="54"/>
              </a:xfrm>
              <a:custGeom>
                <a:avLst/>
                <a:gdLst>
                  <a:gd name="T0" fmla="*/ 13 w 13"/>
                  <a:gd name="T1" fmla="*/ 0 h 32"/>
                  <a:gd name="T2" fmla="*/ 13 w 13"/>
                  <a:gd name="T3" fmla="*/ 32 h 32"/>
                  <a:gd name="T4" fmla="*/ 6 w 13"/>
                  <a:gd name="T5" fmla="*/ 32 h 32"/>
                  <a:gd name="T6" fmla="*/ 6 w 13"/>
                  <a:gd name="T7" fmla="*/ 8 h 32"/>
                  <a:gd name="T8" fmla="*/ 5 w 13"/>
                  <a:gd name="T9" fmla="*/ 9 h 32"/>
                  <a:gd name="T10" fmla="*/ 3 w 13"/>
                  <a:gd name="T11" fmla="*/ 10 h 32"/>
                  <a:gd name="T12" fmla="*/ 2 w 13"/>
                  <a:gd name="T13" fmla="*/ 10 h 32"/>
                  <a:gd name="T14" fmla="*/ 0 w 13"/>
                  <a:gd name="T15" fmla="*/ 10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6" y="32"/>
                      <a:pt x="6" y="32"/>
                      <a:pt x="6" y="32"/>
                    </a:cubicBezTo>
                    <a:cubicBezTo>
                      <a:pt x="6" y="8"/>
                      <a:pt x="6" y="8"/>
                      <a:pt x="6" y="8"/>
                    </a:cubicBezTo>
                    <a:cubicBezTo>
                      <a:pt x="6" y="8"/>
                      <a:pt x="6" y="8"/>
                      <a:pt x="5" y="9"/>
                    </a:cubicBezTo>
                    <a:cubicBezTo>
                      <a:pt x="5" y="9"/>
                      <a:pt x="4" y="9"/>
                      <a:pt x="3" y="10"/>
                    </a:cubicBezTo>
                    <a:cubicBezTo>
                      <a:pt x="3" y="10"/>
                      <a:pt x="2" y="10"/>
                      <a:pt x="2" y="10"/>
                    </a:cubicBezTo>
                    <a:cubicBezTo>
                      <a:pt x="1" y="10"/>
                      <a:pt x="0" y="10"/>
                      <a:pt x="0" y="10"/>
                    </a:cubicBezTo>
                    <a:cubicBezTo>
                      <a:pt x="0" y="5"/>
                      <a:pt x="0" y="5"/>
                      <a:pt x="0" y="5"/>
                    </a:cubicBezTo>
                    <a:cubicBezTo>
                      <a:pt x="2" y="4"/>
                      <a:pt x="3" y="4"/>
                      <a:pt x="5" y="3"/>
                    </a:cubicBezTo>
                    <a:cubicBezTo>
                      <a:pt x="6"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4" name="Freeform 329"/>
              <p:cNvSpPr>
                <a:spLocks noEditPoints="1"/>
              </p:cNvSpPr>
              <p:nvPr/>
            </p:nvSpPr>
            <p:spPr bwMode="auto">
              <a:xfrm>
                <a:off x="1945" y="3652"/>
                <a:ext cx="38" cy="54"/>
              </a:xfrm>
              <a:custGeom>
                <a:avLst/>
                <a:gdLst>
                  <a:gd name="T0" fmla="*/ 11 w 22"/>
                  <a:gd name="T1" fmla="*/ 32 h 32"/>
                  <a:gd name="T2" fmla="*/ 0 w 22"/>
                  <a:gd name="T3" fmla="*/ 17 h 32"/>
                  <a:gd name="T4" fmla="*/ 3 w 22"/>
                  <a:gd name="T5" fmla="*/ 5 h 32"/>
                  <a:gd name="T6" fmla="*/ 11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1" y="0"/>
                    </a:cubicBezTo>
                    <a:cubicBezTo>
                      <a:pt x="19" y="0"/>
                      <a:pt x="22" y="6"/>
                      <a:pt x="22" y="16"/>
                    </a:cubicBezTo>
                    <a:cubicBezTo>
                      <a:pt x="22" y="21"/>
                      <a:pt x="21" y="25"/>
                      <a:pt x="19" y="28"/>
                    </a:cubicBezTo>
                    <a:cubicBezTo>
                      <a:pt x="17" y="31"/>
                      <a:pt x="14" y="32"/>
                      <a:pt x="11" y="32"/>
                    </a:cubicBezTo>
                    <a:close/>
                    <a:moveTo>
                      <a:pt x="11" y="6"/>
                    </a:moveTo>
                    <a:cubicBezTo>
                      <a:pt x="8" y="6"/>
                      <a:pt x="7" y="9"/>
                      <a:pt x="7" y="17"/>
                    </a:cubicBezTo>
                    <a:cubicBezTo>
                      <a:pt x="7" y="23"/>
                      <a:pt x="8" y="27"/>
                      <a:pt x="11" y="27"/>
                    </a:cubicBezTo>
                    <a:cubicBezTo>
                      <a:pt x="14" y="27"/>
                      <a:pt x="15" y="23"/>
                      <a:pt x="15" y="16"/>
                    </a:cubicBezTo>
                    <a:cubicBezTo>
                      <a:pt x="15" y="9"/>
                      <a:pt x="14" y="6"/>
                      <a:pt x="11" y="6"/>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5" name="Freeform 330"/>
              <p:cNvSpPr>
                <a:spLocks/>
              </p:cNvSpPr>
              <p:nvPr/>
            </p:nvSpPr>
            <p:spPr bwMode="auto">
              <a:xfrm>
                <a:off x="1993" y="3652"/>
                <a:ext cx="22" cy="54"/>
              </a:xfrm>
              <a:custGeom>
                <a:avLst/>
                <a:gdLst>
                  <a:gd name="T0" fmla="*/ 13 w 13"/>
                  <a:gd name="T1" fmla="*/ 0 h 32"/>
                  <a:gd name="T2" fmla="*/ 13 w 13"/>
                  <a:gd name="T3" fmla="*/ 32 h 32"/>
                  <a:gd name="T4" fmla="*/ 7 w 13"/>
                  <a:gd name="T5" fmla="*/ 32 h 32"/>
                  <a:gd name="T6" fmla="*/ 7 w 13"/>
                  <a:gd name="T7" fmla="*/ 8 h 32"/>
                  <a:gd name="T8" fmla="*/ 5 w 13"/>
                  <a:gd name="T9" fmla="*/ 9 h 32"/>
                  <a:gd name="T10" fmla="*/ 4 w 13"/>
                  <a:gd name="T11" fmla="*/ 10 h 32"/>
                  <a:gd name="T12" fmla="*/ 2 w 13"/>
                  <a:gd name="T13" fmla="*/ 10 h 32"/>
                  <a:gd name="T14" fmla="*/ 0 w 13"/>
                  <a:gd name="T15" fmla="*/ 10 h 32"/>
                  <a:gd name="T16" fmla="*/ 0 w 13"/>
                  <a:gd name="T17" fmla="*/ 5 h 32"/>
                  <a:gd name="T18" fmla="*/ 5 w 13"/>
                  <a:gd name="T19" fmla="*/ 3 h 32"/>
                  <a:gd name="T20" fmla="*/ 9 w 13"/>
                  <a:gd name="T21" fmla="*/ 0 h 32"/>
                  <a:gd name="T22" fmla="*/ 13 w 13"/>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2">
                    <a:moveTo>
                      <a:pt x="13" y="0"/>
                    </a:moveTo>
                    <a:cubicBezTo>
                      <a:pt x="13" y="32"/>
                      <a:pt x="13" y="32"/>
                      <a:pt x="13" y="32"/>
                    </a:cubicBezTo>
                    <a:cubicBezTo>
                      <a:pt x="7" y="32"/>
                      <a:pt x="7" y="32"/>
                      <a:pt x="7" y="32"/>
                    </a:cubicBezTo>
                    <a:cubicBezTo>
                      <a:pt x="7" y="8"/>
                      <a:pt x="7" y="8"/>
                      <a:pt x="7" y="8"/>
                    </a:cubicBezTo>
                    <a:cubicBezTo>
                      <a:pt x="6" y="8"/>
                      <a:pt x="6" y="8"/>
                      <a:pt x="5" y="9"/>
                    </a:cubicBezTo>
                    <a:cubicBezTo>
                      <a:pt x="5" y="9"/>
                      <a:pt x="4" y="9"/>
                      <a:pt x="4" y="10"/>
                    </a:cubicBezTo>
                    <a:cubicBezTo>
                      <a:pt x="3" y="10"/>
                      <a:pt x="3" y="10"/>
                      <a:pt x="2" y="10"/>
                    </a:cubicBezTo>
                    <a:cubicBezTo>
                      <a:pt x="1" y="10"/>
                      <a:pt x="1" y="10"/>
                      <a:pt x="0" y="10"/>
                    </a:cubicBezTo>
                    <a:cubicBezTo>
                      <a:pt x="0" y="5"/>
                      <a:pt x="0" y="5"/>
                      <a:pt x="0" y="5"/>
                    </a:cubicBezTo>
                    <a:cubicBezTo>
                      <a:pt x="2" y="4"/>
                      <a:pt x="4" y="4"/>
                      <a:pt x="5" y="3"/>
                    </a:cubicBezTo>
                    <a:cubicBezTo>
                      <a:pt x="7"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6" name="Freeform 331"/>
              <p:cNvSpPr>
                <a:spLocks noEditPoints="1"/>
              </p:cNvSpPr>
              <p:nvPr/>
            </p:nvSpPr>
            <p:spPr bwMode="auto">
              <a:xfrm>
                <a:off x="1899" y="3727"/>
                <a:ext cx="38" cy="54"/>
              </a:xfrm>
              <a:custGeom>
                <a:avLst/>
                <a:gdLst>
                  <a:gd name="T0" fmla="*/ 11 w 22"/>
                  <a:gd name="T1" fmla="*/ 32 h 32"/>
                  <a:gd name="T2" fmla="*/ 0 w 22"/>
                  <a:gd name="T3" fmla="*/ 17 h 32"/>
                  <a:gd name="T4" fmla="*/ 3 w 22"/>
                  <a:gd name="T5" fmla="*/ 4 h 32"/>
                  <a:gd name="T6" fmla="*/ 11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3" y="32"/>
                      <a:pt x="0" y="27"/>
                      <a:pt x="0" y="17"/>
                    </a:cubicBezTo>
                    <a:cubicBezTo>
                      <a:pt x="0" y="11"/>
                      <a:pt x="1" y="7"/>
                      <a:pt x="3" y="4"/>
                    </a:cubicBezTo>
                    <a:cubicBezTo>
                      <a:pt x="5" y="2"/>
                      <a:pt x="8" y="0"/>
                      <a:pt x="11" y="0"/>
                    </a:cubicBezTo>
                    <a:cubicBezTo>
                      <a:pt x="18" y="0"/>
                      <a:pt x="22" y="5"/>
                      <a:pt x="22" y="16"/>
                    </a:cubicBezTo>
                    <a:cubicBezTo>
                      <a:pt x="22" y="21"/>
                      <a:pt x="21" y="25"/>
                      <a:pt x="19" y="28"/>
                    </a:cubicBezTo>
                    <a:cubicBezTo>
                      <a:pt x="17" y="31"/>
                      <a:pt x="14"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7" name="Freeform 332"/>
              <p:cNvSpPr>
                <a:spLocks/>
              </p:cNvSpPr>
              <p:nvPr/>
            </p:nvSpPr>
            <p:spPr bwMode="auto">
              <a:xfrm>
                <a:off x="1950" y="3727"/>
                <a:ext cx="23" cy="53"/>
              </a:xfrm>
              <a:custGeom>
                <a:avLst/>
                <a:gdLst>
                  <a:gd name="T0" fmla="*/ 13 w 13"/>
                  <a:gd name="T1" fmla="*/ 0 h 31"/>
                  <a:gd name="T2" fmla="*/ 13 w 13"/>
                  <a:gd name="T3" fmla="*/ 31 h 31"/>
                  <a:gd name="T4" fmla="*/ 6 w 13"/>
                  <a:gd name="T5" fmla="*/ 31 h 31"/>
                  <a:gd name="T6" fmla="*/ 6 w 13"/>
                  <a:gd name="T7" fmla="*/ 8 h 31"/>
                  <a:gd name="T8" fmla="*/ 5 w 13"/>
                  <a:gd name="T9" fmla="*/ 9 h 31"/>
                  <a:gd name="T10" fmla="*/ 4 w 13"/>
                  <a:gd name="T11" fmla="*/ 9 h 31"/>
                  <a:gd name="T12" fmla="*/ 2 w 13"/>
                  <a:gd name="T13" fmla="*/ 10 h 31"/>
                  <a:gd name="T14" fmla="*/ 0 w 13"/>
                  <a:gd name="T15" fmla="*/ 10 h 31"/>
                  <a:gd name="T16" fmla="*/ 0 w 13"/>
                  <a:gd name="T17" fmla="*/ 5 h 31"/>
                  <a:gd name="T18" fmla="*/ 5 w 13"/>
                  <a:gd name="T19" fmla="*/ 3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6" y="31"/>
                      <a:pt x="6" y="31"/>
                      <a:pt x="6" y="31"/>
                    </a:cubicBezTo>
                    <a:cubicBezTo>
                      <a:pt x="6" y="8"/>
                      <a:pt x="6" y="8"/>
                      <a:pt x="6" y="8"/>
                    </a:cubicBezTo>
                    <a:cubicBezTo>
                      <a:pt x="6" y="8"/>
                      <a:pt x="6" y="8"/>
                      <a:pt x="5" y="9"/>
                    </a:cubicBezTo>
                    <a:cubicBezTo>
                      <a:pt x="5" y="9"/>
                      <a:pt x="4" y="9"/>
                      <a:pt x="4" y="9"/>
                    </a:cubicBezTo>
                    <a:cubicBezTo>
                      <a:pt x="3" y="10"/>
                      <a:pt x="2" y="10"/>
                      <a:pt x="2" y="10"/>
                    </a:cubicBezTo>
                    <a:cubicBezTo>
                      <a:pt x="1" y="10"/>
                      <a:pt x="1" y="10"/>
                      <a:pt x="0" y="10"/>
                    </a:cubicBezTo>
                    <a:cubicBezTo>
                      <a:pt x="0" y="5"/>
                      <a:pt x="0" y="5"/>
                      <a:pt x="0" y="5"/>
                    </a:cubicBezTo>
                    <a:cubicBezTo>
                      <a:pt x="2" y="4"/>
                      <a:pt x="3" y="3"/>
                      <a:pt x="5" y="3"/>
                    </a:cubicBezTo>
                    <a:cubicBezTo>
                      <a:pt x="6"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8" name="Freeform 333"/>
              <p:cNvSpPr>
                <a:spLocks noEditPoints="1"/>
              </p:cNvSpPr>
              <p:nvPr/>
            </p:nvSpPr>
            <p:spPr bwMode="auto">
              <a:xfrm>
                <a:off x="1988" y="3727"/>
                <a:ext cx="38" cy="54"/>
              </a:xfrm>
              <a:custGeom>
                <a:avLst/>
                <a:gdLst>
                  <a:gd name="T0" fmla="*/ 11 w 22"/>
                  <a:gd name="T1" fmla="*/ 32 h 32"/>
                  <a:gd name="T2" fmla="*/ 0 w 22"/>
                  <a:gd name="T3" fmla="*/ 17 h 32"/>
                  <a:gd name="T4" fmla="*/ 3 w 22"/>
                  <a:gd name="T5" fmla="*/ 4 h 32"/>
                  <a:gd name="T6" fmla="*/ 12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4"/>
                    </a:cubicBezTo>
                    <a:cubicBezTo>
                      <a:pt x="5" y="2"/>
                      <a:pt x="8" y="0"/>
                      <a:pt x="12" y="0"/>
                    </a:cubicBezTo>
                    <a:cubicBezTo>
                      <a:pt x="19" y="0"/>
                      <a:pt x="22" y="5"/>
                      <a:pt x="22" y="16"/>
                    </a:cubicBezTo>
                    <a:cubicBezTo>
                      <a:pt x="22" y="21"/>
                      <a:pt x="21" y="25"/>
                      <a:pt x="19" y="28"/>
                    </a:cubicBezTo>
                    <a:cubicBezTo>
                      <a:pt x="17" y="31"/>
                      <a:pt x="15"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79" name="Freeform 334"/>
              <p:cNvSpPr>
                <a:spLocks noEditPoints="1"/>
              </p:cNvSpPr>
              <p:nvPr/>
            </p:nvSpPr>
            <p:spPr bwMode="auto">
              <a:xfrm>
                <a:off x="1899" y="3802"/>
                <a:ext cx="38" cy="55"/>
              </a:xfrm>
              <a:custGeom>
                <a:avLst/>
                <a:gdLst>
                  <a:gd name="T0" fmla="*/ 11 w 22"/>
                  <a:gd name="T1" fmla="*/ 32 h 32"/>
                  <a:gd name="T2" fmla="*/ 0 w 22"/>
                  <a:gd name="T3" fmla="*/ 16 h 32"/>
                  <a:gd name="T4" fmla="*/ 3 w 22"/>
                  <a:gd name="T5" fmla="*/ 4 h 32"/>
                  <a:gd name="T6" fmla="*/ 11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3" y="32"/>
                      <a:pt x="0" y="27"/>
                      <a:pt x="0" y="16"/>
                    </a:cubicBezTo>
                    <a:cubicBezTo>
                      <a:pt x="0" y="11"/>
                      <a:pt x="1" y="7"/>
                      <a:pt x="3" y="4"/>
                    </a:cubicBezTo>
                    <a:cubicBezTo>
                      <a:pt x="5" y="1"/>
                      <a:pt x="8" y="0"/>
                      <a:pt x="11" y="0"/>
                    </a:cubicBezTo>
                    <a:cubicBezTo>
                      <a:pt x="18" y="0"/>
                      <a:pt x="22" y="5"/>
                      <a:pt x="22" y="16"/>
                    </a:cubicBezTo>
                    <a:cubicBezTo>
                      <a:pt x="22" y="21"/>
                      <a:pt x="21" y="25"/>
                      <a:pt x="19" y="28"/>
                    </a:cubicBezTo>
                    <a:cubicBezTo>
                      <a:pt x="17" y="30"/>
                      <a:pt x="14"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0" name="Freeform 335"/>
              <p:cNvSpPr>
                <a:spLocks noEditPoints="1"/>
              </p:cNvSpPr>
              <p:nvPr/>
            </p:nvSpPr>
            <p:spPr bwMode="auto">
              <a:xfrm>
                <a:off x="1945" y="3802"/>
                <a:ext cx="38" cy="55"/>
              </a:xfrm>
              <a:custGeom>
                <a:avLst/>
                <a:gdLst>
                  <a:gd name="T0" fmla="*/ 11 w 22"/>
                  <a:gd name="T1" fmla="*/ 32 h 32"/>
                  <a:gd name="T2" fmla="*/ 0 w 22"/>
                  <a:gd name="T3" fmla="*/ 16 h 32"/>
                  <a:gd name="T4" fmla="*/ 3 w 22"/>
                  <a:gd name="T5" fmla="*/ 4 h 32"/>
                  <a:gd name="T6" fmla="*/ 11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6"/>
                    </a:cubicBezTo>
                    <a:cubicBezTo>
                      <a:pt x="0" y="11"/>
                      <a:pt x="1" y="7"/>
                      <a:pt x="3" y="4"/>
                    </a:cubicBezTo>
                    <a:cubicBezTo>
                      <a:pt x="5" y="1"/>
                      <a:pt x="8" y="0"/>
                      <a:pt x="11" y="0"/>
                    </a:cubicBezTo>
                    <a:cubicBezTo>
                      <a:pt x="19" y="0"/>
                      <a:pt x="22" y="5"/>
                      <a:pt x="22" y="16"/>
                    </a:cubicBezTo>
                    <a:cubicBezTo>
                      <a:pt x="22" y="21"/>
                      <a:pt x="21" y="25"/>
                      <a:pt x="19" y="28"/>
                    </a:cubicBezTo>
                    <a:cubicBezTo>
                      <a:pt x="17" y="30"/>
                      <a:pt x="14"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1" name="Freeform 336"/>
              <p:cNvSpPr>
                <a:spLocks/>
              </p:cNvSpPr>
              <p:nvPr/>
            </p:nvSpPr>
            <p:spPr bwMode="auto">
              <a:xfrm>
                <a:off x="1993" y="3802"/>
                <a:ext cx="22" cy="53"/>
              </a:xfrm>
              <a:custGeom>
                <a:avLst/>
                <a:gdLst>
                  <a:gd name="T0" fmla="*/ 13 w 13"/>
                  <a:gd name="T1" fmla="*/ 0 h 31"/>
                  <a:gd name="T2" fmla="*/ 13 w 13"/>
                  <a:gd name="T3" fmla="*/ 31 h 31"/>
                  <a:gd name="T4" fmla="*/ 7 w 13"/>
                  <a:gd name="T5" fmla="*/ 31 h 31"/>
                  <a:gd name="T6" fmla="*/ 7 w 13"/>
                  <a:gd name="T7" fmla="*/ 7 h 31"/>
                  <a:gd name="T8" fmla="*/ 5 w 13"/>
                  <a:gd name="T9" fmla="*/ 8 h 31"/>
                  <a:gd name="T10" fmla="*/ 4 w 13"/>
                  <a:gd name="T11" fmla="*/ 9 h 31"/>
                  <a:gd name="T12" fmla="*/ 2 w 13"/>
                  <a:gd name="T13" fmla="*/ 10 h 31"/>
                  <a:gd name="T14" fmla="*/ 0 w 13"/>
                  <a:gd name="T15" fmla="*/ 10 h 31"/>
                  <a:gd name="T16" fmla="*/ 0 w 13"/>
                  <a:gd name="T17" fmla="*/ 4 h 31"/>
                  <a:gd name="T18" fmla="*/ 5 w 13"/>
                  <a:gd name="T19" fmla="*/ 2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7" y="31"/>
                      <a:pt x="7" y="31"/>
                      <a:pt x="7" y="31"/>
                    </a:cubicBezTo>
                    <a:cubicBezTo>
                      <a:pt x="7" y="7"/>
                      <a:pt x="7" y="7"/>
                      <a:pt x="7" y="7"/>
                    </a:cubicBezTo>
                    <a:cubicBezTo>
                      <a:pt x="6" y="8"/>
                      <a:pt x="6" y="8"/>
                      <a:pt x="5" y="8"/>
                    </a:cubicBezTo>
                    <a:cubicBezTo>
                      <a:pt x="5" y="9"/>
                      <a:pt x="4" y="9"/>
                      <a:pt x="4" y="9"/>
                    </a:cubicBezTo>
                    <a:cubicBezTo>
                      <a:pt x="3" y="9"/>
                      <a:pt x="3" y="10"/>
                      <a:pt x="2" y="10"/>
                    </a:cubicBezTo>
                    <a:cubicBezTo>
                      <a:pt x="1" y="10"/>
                      <a:pt x="1" y="10"/>
                      <a:pt x="0" y="10"/>
                    </a:cubicBezTo>
                    <a:cubicBezTo>
                      <a:pt x="0" y="4"/>
                      <a:pt x="0" y="4"/>
                      <a:pt x="0" y="4"/>
                    </a:cubicBezTo>
                    <a:cubicBezTo>
                      <a:pt x="2" y="4"/>
                      <a:pt x="4" y="3"/>
                      <a:pt x="5" y="2"/>
                    </a:cubicBezTo>
                    <a:cubicBezTo>
                      <a:pt x="7"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2" name="Freeform 337"/>
              <p:cNvSpPr>
                <a:spLocks/>
              </p:cNvSpPr>
              <p:nvPr/>
            </p:nvSpPr>
            <p:spPr bwMode="auto">
              <a:xfrm>
                <a:off x="2084" y="3652"/>
                <a:ext cx="24" cy="54"/>
              </a:xfrm>
              <a:custGeom>
                <a:avLst/>
                <a:gdLst>
                  <a:gd name="T0" fmla="*/ 14 w 14"/>
                  <a:gd name="T1" fmla="*/ 0 h 32"/>
                  <a:gd name="T2" fmla="*/ 14 w 14"/>
                  <a:gd name="T3" fmla="*/ 32 h 32"/>
                  <a:gd name="T4" fmla="*/ 7 w 14"/>
                  <a:gd name="T5" fmla="*/ 32 h 32"/>
                  <a:gd name="T6" fmla="*/ 7 w 14"/>
                  <a:gd name="T7" fmla="*/ 8 h 32"/>
                  <a:gd name="T8" fmla="*/ 5 w 14"/>
                  <a:gd name="T9" fmla="*/ 9 h 32"/>
                  <a:gd name="T10" fmla="*/ 4 w 14"/>
                  <a:gd name="T11" fmla="*/ 10 h 32"/>
                  <a:gd name="T12" fmla="*/ 2 w 14"/>
                  <a:gd name="T13" fmla="*/ 10 h 32"/>
                  <a:gd name="T14" fmla="*/ 0 w 14"/>
                  <a:gd name="T15" fmla="*/ 10 h 32"/>
                  <a:gd name="T16" fmla="*/ 0 w 14"/>
                  <a:gd name="T17" fmla="*/ 5 h 32"/>
                  <a:gd name="T18" fmla="*/ 5 w 14"/>
                  <a:gd name="T19" fmla="*/ 3 h 32"/>
                  <a:gd name="T20" fmla="*/ 9 w 14"/>
                  <a:gd name="T21" fmla="*/ 0 h 32"/>
                  <a:gd name="T22" fmla="*/ 14 w 14"/>
                  <a:gd name="T2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4" h="32">
                    <a:moveTo>
                      <a:pt x="14" y="0"/>
                    </a:moveTo>
                    <a:cubicBezTo>
                      <a:pt x="14" y="32"/>
                      <a:pt x="14" y="32"/>
                      <a:pt x="14" y="32"/>
                    </a:cubicBezTo>
                    <a:cubicBezTo>
                      <a:pt x="7" y="32"/>
                      <a:pt x="7" y="32"/>
                      <a:pt x="7" y="32"/>
                    </a:cubicBezTo>
                    <a:cubicBezTo>
                      <a:pt x="7" y="8"/>
                      <a:pt x="7" y="8"/>
                      <a:pt x="7" y="8"/>
                    </a:cubicBezTo>
                    <a:cubicBezTo>
                      <a:pt x="6" y="8"/>
                      <a:pt x="6" y="8"/>
                      <a:pt x="5" y="9"/>
                    </a:cubicBezTo>
                    <a:cubicBezTo>
                      <a:pt x="5" y="9"/>
                      <a:pt x="4" y="9"/>
                      <a:pt x="4" y="10"/>
                    </a:cubicBezTo>
                    <a:cubicBezTo>
                      <a:pt x="3" y="10"/>
                      <a:pt x="3" y="10"/>
                      <a:pt x="2" y="10"/>
                    </a:cubicBezTo>
                    <a:cubicBezTo>
                      <a:pt x="1" y="10"/>
                      <a:pt x="1" y="10"/>
                      <a:pt x="0" y="10"/>
                    </a:cubicBezTo>
                    <a:cubicBezTo>
                      <a:pt x="0" y="5"/>
                      <a:pt x="0" y="5"/>
                      <a:pt x="0" y="5"/>
                    </a:cubicBezTo>
                    <a:cubicBezTo>
                      <a:pt x="2" y="4"/>
                      <a:pt x="4" y="4"/>
                      <a:pt x="5" y="3"/>
                    </a:cubicBezTo>
                    <a:cubicBezTo>
                      <a:pt x="7" y="2"/>
                      <a:pt x="8" y="1"/>
                      <a:pt x="9" y="0"/>
                    </a:cubicBezTo>
                    <a:lnTo>
                      <a:pt x="14"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3" name="Freeform 338"/>
              <p:cNvSpPr>
                <a:spLocks noEditPoints="1"/>
              </p:cNvSpPr>
              <p:nvPr/>
            </p:nvSpPr>
            <p:spPr bwMode="auto">
              <a:xfrm>
                <a:off x="2079" y="3727"/>
                <a:ext cx="37" cy="54"/>
              </a:xfrm>
              <a:custGeom>
                <a:avLst/>
                <a:gdLst>
                  <a:gd name="T0" fmla="*/ 11 w 22"/>
                  <a:gd name="T1" fmla="*/ 32 h 32"/>
                  <a:gd name="T2" fmla="*/ 0 w 22"/>
                  <a:gd name="T3" fmla="*/ 17 h 32"/>
                  <a:gd name="T4" fmla="*/ 3 w 22"/>
                  <a:gd name="T5" fmla="*/ 4 h 32"/>
                  <a:gd name="T6" fmla="*/ 12 w 22"/>
                  <a:gd name="T7" fmla="*/ 0 h 32"/>
                  <a:gd name="T8" fmla="*/ 22 w 22"/>
                  <a:gd name="T9" fmla="*/ 16 h 32"/>
                  <a:gd name="T10" fmla="*/ 20 w 22"/>
                  <a:gd name="T11" fmla="*/ 28 h 32"/>
                  <a:gd name="T12" fmla="*/ 11 w 22"/>
                  <a:gd name="T13" fmla="*/ 32 h 32"/>
                  <a:gd name="T14" fmla="*/ 11 w 22"/>
                  <a:gd name="T15" fmla="*/ 5 h 32"/>
                  <a:gd name="T16" fmla="*/ 7 w 22"/>
                  <a:gd name="T17" fmla="*/ 16 h 32"/>
                  <a:gd name="T18" fmla="*/ 11 w 22"/>
                  <a:gd name="T19" fmla="*/ 27 h 32"/>
                  <a:gd name="T20" fmla="*/ 16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4"/>
                    </a:cubicBezTo>
                    <a:cubicBezTo>
                      <a:pt x="5" y="2"/>
                      <a:pt x="8" y="0"/>
                      <a:pt x="12" y="0"/>
                    </a:cubicBezTo>
                    <a:cubicBezTo>
                      <a:pt x="19" y="0"/>
                      <a:pt x="22" y="5"/>
                      <a:pt x="22" y="16"/>
                    </a:cubicBezTo>
                    <a:cubicBezTo>
                      <a:pt x="22" y="21"/>
                      <a:pt x="22" y="25"/>
                      <a:pt x="20" y="28"/>
                    </a:cubicBezTo>
                    <a:cubicBezTo>
                      <a:pt x="18" y="31"/>
                      <a:pt x="15" y="32"/>
                      <a:pt x="11" y="32"/>
                    </a:cubicBezTo>
                    <a:close/>
                    <a:moveTo>
                      <a:pt x="11" y="5"/>
                    </a:moveTo>
                    <a:cubicBezTo>
                      <a:pt x="9" y="5"/>
                      <a:pt x="7" y="9"/>
                      <a:pt x="7" y="16"/>
                    </a:cubicBezTo>
                    <a:cubicBezTo>
                      <a:pt x="7" y="23"/>
                      <a:pt x="9" y="27"/>
                      <a:pt x="11" y="27"/>
                    </a:cubicBezTo>
                    <a:cubicBezTo>
                      <a:pt x="14" y="27"/>
                      <a:pt x="16" y="23"/>
                      <a:pt x="16" y="16"/>
                    </a:cubicBezTo>
                    <a:cubicBezTo>
                      <a:pt x="16"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4" name="Freeform 339"/>
              <p:cNvSpPr>
                <a:spLocks noEditPoints="1"/>
              </p:cNvSpPr>
              <p:nvPr/>
            </p:nvSpPr>
            <p:spPr bwMode="auto">
              <a:xfrm>
                <a:off x="2079" y="3802"/>
                <a:ext cx="37" cy="55"/>
              </a:xfrm>
              <a:custGeom>
                <a:avLst/>
                <a:gdLst>
                  <a:gd name="T0" fmla="*/ 11 w 22"/>
                  <a:gd name="T1" fmla="*/ 32 h 32"/>
                  <a:gd name="T2" fmla="*/ 0 w 22"/>
                  <a:gd name="T3" fmla="*/ 16 h 32"/>
                  <a:gd name="T4" fmla="*/ 3 w 22"/>
                  <a:gd name="T5" fmla="*/ 4 h 32"/>
                  <a:gd name="T6" fmla="*/ 12 w 22"/>
                  <a:gd name="T7" fmla="*/ 0 h 32"/>
                  <a:gd name="T8" fmla="*/ 22 w 22"/>
                  <a:gd name="T9" fmla="*/ 16 h 32"/>
                  <a:gd name="T10" fmla="*/ 20 w 22"/>
                  <a:gd name="T11" fmla="*/ 28 h 32"/>
                  <a:gd name="T12" fmla="*/ 11 w 22"/>
                  <a:gd name="T13" fmla="*/ 32 h 32"/>
                  <a:gd name="T14" fmla="*/ 11 w 22"/>
                  <a:gd name="T15" fmla="*/ 5 h 32"/>
                  <a:gd name="T16" fmla="*/ 7 w 22"/>
                  <a:gd name="T17" fmla="*/ 16 h 32"/>
                  <a:gd name="T18" fmla="*/ 11 w 22"/>
                  <a:gd name="T19" fmla="*/ 27 h 32"/>
                  <a:gd name="T20" fmla="*/ 16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6"/>
                    </a:cubicBezTo>
                    <a:cubicBezTo>
                      <a:pt x="0" y="11"/>
                      <a:pt x="1" y="7"/>
                      <a:pt x="3" y="4"/>
                    </a:cubicBezTo>
                    <a:cubicBezTo>
                      <a:pt x="5" y="1"/>
                      <a:pt x="8" y="0"/>
                      <a:pt x="12" y="0"/>
                    </a:cubicBezTo>
                    <a:cubicBezTo>
                      <a:pt x="19" y="0"/>
                      <a:pt x="22" y="5"/>
                      <a:pt x="22" y="16"/>
                    </a:cubicBezTo>
                    <a:cubicBezTo>
                      <a:pt x="22" y="21"/>
                      <a:pt x="22" y="25"/>
                      <a:pt x="20" y="28"/>
                    </a:cubicBezTo>
                    <a:cubicBezTo>
                      <a:pt x="18" y="30"/>
                      <a:pt x="15" y="32"/>
                      <a:pt x="11" y="32"/>
                    </a:cubicBezTo>
                    <a:close/>
                    <a:moveTo>
                      <a:pt x="11" y="5"/>
                    </a:moveTo>
                    <a:cubicBezTo>
                      <a:pt x="9" y="5"/>
                      <a:pt x="7" y="9"/>
                      <a:pt x="7" y="16"/>
                    </a:cubicBezTo>
                    <a:cubicBezTo>
                      <a:pt x="7" y="23"/>
                      <a:pt x="9" y="27"/>
                      <a:pt x="11" y="27"/>
                    </a:cubicBezTo>
                    <a:cubicBezTo>
                      <a:pt x="14" y="27"/>
                      <a:pt x="16" y="23"/>
                      <a:pt x="16" y="16"/>
                    </a:cubicBezTo>
                    <a:cubicBezTo>
                      <a:pt x="16"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5" name="Freeform 340"/>
              <p:cNvSpPr>
                <a:spLocks noEditPoints="1"/>
              </p:cNvSpPr>
              <p:nvPr/>
            </p:nvSpPr>
            <p:spPr bwMode="auto">
              <a:xfrm>
                <a:off x="2032" y="3652"/>
                <a:ext cx="38" cy="54"/>
              </a:xfrm>
              <a:custGeom>
                <a:avLst/>
                <a:gdLst>
                  <a:gd name="T0" fmla="*/ 11 w 22"/>
                  <a:gd name="T1" fmla="*/ 32 h 32"/>
                  <a:gd name="T2" fmla="*/ 0 w 22"/>
                  <a:gd name="T3" fmla="*/ 17 h 32"/>
                  <a:gd name="T4" fmla="*/ 3 w 22"/>
                  <a:gd name="T5" fmla="*/ 5 h 32"/>
                  <a:gd name="T6" fmla="*/ 12 w 22"/>
                  <a:gd name="T7" fmla="*/ 0 h 32"/>
                  <a:gd name="T8" fmla="*/ 22 w 22"/>
                  <a:gd name="T9" fmla="*/ 16 h 32"/>
                  <a:gd name="T10" fmla="*/ 19 w 22"/>
                  <a:gd name="T11" fmla="*/ 28 h 32"/>
                  <a:gd name="T12" fmla="*/ 11 w 22"/>
                  <a:gd name="T13" fmla="*/ 32 h 32"/>
                  <a:gd name="T14" fmla="*/ 11 w 22"/>
                  <a:gd name="T15" fmla="*/ 6 h 32"/>
                  <a:gd name="T16" fmla="*/ 7 w 22"/>
                  <a:gd name="T17" fmla="*/ 17 h 32"/>
                  <a:gd name="T18" fmla="*/ 11 w 22"/>
                  <a:gd name="T19" fmla="*/ 27 h 32"/>
                  <a:gd name="T20" fmla="*/ 15 w 22"/>
                  <a:gd name="T21" fmla="*/ 16 h 32"/>
                  <a:gd name="T22" fmla="*/ 11 w 22"/>
                  <a:gd name="T23" fmla="*/ 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7"/>
                    </a:cubicBezTo>
                    <a:cubicBezTo>
                      <a:pt x="0" y="11"/>
                      <a:pt x="1" y="7"/>
                      <a:pt x="3" y="5"/>
                    </a:cubicBezTo>
                    <a:cubicBezTo>
                      <a:pt x="5" y="2"/>
                      <a:pt x="8" y="0"/>
                      <a:pt x="12" y="0"/>
                    </a:cubicBezTo>
                    <a:cubicBezTo>
                      <a:pt x="19" y="0"/>
                      <a:pt x="22" y="6"/>
                      <a:pt x="22" y="16"/>
                    </a:cubicBezTo>
                    <a:cubicBezTo>
                      <a:pt x="22" y="21"/>
                      <a:pt x="21" y="25"/>
                      <a:pt x="19" y="28"/>
                    </a:cubicBezTo>
                    <a:cubicBezTo>
                      <a:pt x="18" y="31"/>
                      <a:pt x="15" y="32"/>
                      <a:pt x="11" y="32"/>
                    </a:cubicBezTo>
                    <a:close/>
                    <a:moveTo>
                      <a:pt x="11" y="6"/>
                    </a:moveTo>
                    <a:cubicBezTo>
                      <a:pt x="8" y="6"/>
                      <a:pt x="7" y="9"/>
                      <a:pt x="7" y="17"/>
                    </a:cubicBezTo>
                    <a:cubicBezTo>
                      <a:pt x="7" y="23"/>
                      <a:pt x="8" y="27"/>
                      <a:pt x="11" y="27"/>
                    </a:cubicBezTo>
                    <a:cubicBezTo>
                      <a:pt x="14" y="27"/>
                      <a:pt x="15" y="23"/>
                      <a:pt x="15" y="16"/>
                    </a:cubicBezTo>
                    <a:cubicBezTo>
                      <a:pt x="15" y="9"/>
                      <a:pt x="14" y="6"/>
                      <a:pt x="11" y="6"/>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6" name="Freeform 341"/>
              <p:cNvSpPr>
                <a:spLocks/>
              </p:cNvSpPr>
              <p:nvPr/>
            </p:nvSpPr>
            <p:spPr bwMode="auto">
              <a:xfrm>
                <a:off x="2038" y="3727"/>
                <a:ext cx="22" cy="53"/>
              </a:xfrm>
              <a:custGeom>
                <a:avLst/>
                <a:gdLst>
                  <a:gd name="T0" fmla="*/ 13 w 13"/>
                  <a:gd name="T1" fmla="*/ 0 h 31"/>
                  <a:gd name="T2" fmla="*/ 13 w 13"/>
                  <a:gd name="T3" fmla="*/ 31 h 31"/>
                  <a:gd name="T4" fmla="*/ 7 w 13"/>
                  <a:gd name="T5" fmla="*/ 31 h 31"/>
                  <a:gd name="T6" fmla="*/ 7 w 13"/>
                  <a:gd name="T7" fmla="*/ 8 h 31"/>
                  <a:gd name="T8" fmla="*/ 5 w 13"/>
                  <a:gd name="T9" fmla="*/ 9 h 31"/>
                  <a:gd name="T10" fmla="*/ 4 w 13"/>
                  <a:gd name="T11" fmla="*/ 9 h 31"/>
                  <a:gd name="T12" fmla="*/ 2 w 13"/>
                  <a:gd name="T13" fmla="*/ 10 h 31"/>
                  <a:gd name="T14" fmla="*/ 0 w 13"/>
                  <a:gd name="T15" fmla="*/ 10 h 31"/>
                  <a:gd name="T16" fmla="*/ 0 w 13"/>
                  <a:gd name="T17" fmla="*/ 5 h 31"/>
                  <a:gd name="T18" fmla="*/ 5 w 13"/>
                  <a:gd name="T19" fmla="*/ 3 h 31"/>
                  <a:gd name="T20" fmla="*/ 9 w 13"/>
                  <a:gd name="T21" fmla="*/ 0 h 31"/>
                  <a:gd name="T22" fmla="*/ 13 w 13"/>
                  <a:gd name="T23"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31">
                    <a:moveTo>
                      <a:pt x="13" y="0"/>
                    </a:moveTo>
                    <a:cubicBezTo>
                      <a:pt x="13" y="31"/>
                      <a:pt x="13" y="31"/>
                      <a:pt x="13" y="31"/>
                    </a:cubicBezTo>
                    <a:cubicBezTo>
                      <a:pt x="7" y="31"/>
                      <a:pt x="7" y="31"/>
                      <a:pt x="7" y="31"/>
                    </a:cubicBezTo>
                    <a:cubicBezTo>
                      <a:pt x="7" y="8"/>
                      <a:pt x="7" y="8"/>
                      <a:pt x="7" y="8"/>
                    </a:cubicBezTo>
                    <a:cubicBezTo>
                      <a:pt x="6" y="8"/>
                      <a:pt x="6" y="8"/>
                      <a:pt x="5" y="9"/>
                    </a:cubicBezTo>
                    <a:cubicBezTo>
                      <a:pt x="5" y="9"/>
                      <a:pt x="4" y="9"/>
                      <a:pt x="4" y="9"/>
                    </a:cubicBezTo>
                    <a:cubicBezTo>
                      <a:pt x="3" y="10"/>
                      <a:pt x="3" y="10"/>
                      <a:pt x="2" y="10"/>
                    </a:cubicBezTo>
                    <a:cubicBezTo>
                      <a:pt x="1" y="10"/>
                      <a:pt x="1" y="10"/>
                      <a:pt x="0" y="10"/>
                    </a:cubicBezTo>
                    <a:cubicBezTo>
                      <a:pt x="0" y="5"/>
                      <a:pt x="0" y="5"/>
                      <a:pt x="0" y="5"/>
                    </a:cubicBezTo>
                    <a:cubicBezTo>
                      <a:pt x="2" y="4"/>
                      <a:pt x="4" y="3"/>
                      <a:pt x="5" y="3"/>
                    </a:cubicBezTo>
                    <a:cubicBezTo>
                      <a:pt x="7" y="2"/>
                      <a:pt x="8" y="1"/>
                      <a:pt x="9" y="0"/>
                    </a:cubicBezTo>
                    <a:lnTo>
                      <a:pt x="13" y="0"/>
                    </a:ln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7" name="Freeform 342"/>
              <p:cNvSpPr>
                <a:spLocks noEditPoints="1"/>
              </p:cNvSpPr>
              <p:nvPr/>
            </p:nvSpPr>
            <p:spPr bwMode="auto">
              <a:xfrm>
                <a:off x="2032" y="3802"/>
                <a:ext cx="38" cy="55"/>
              </a:xfrm>
              <a:custGeom>
                <a:avLst/>
                <a:gdLst>
                  <a:gd name="T0" fmla="*/ 11 w 22"/>
                  <a:gd name="T1" fmla="*/ 32 h 32"/>
                  <a:gd name="T2" fmla="*/ 0 w 22"/>
                  <a:gd name="T3" fmla="*/ 16 h 32"/>
                  <a:gd name="T4" fmla="*/ 3 w 22"/>
                  <a:gd name="T5" fmla="*/ 4 h 32"/>
                  <a:gd name="T6" fmla="*/ 12 w 22"/>
                  <a:gd name="T7" fmla="*/ 0 h 32"/>
                  <a:gd name="T8" fmla="*/ 22 w 22"/>
                  <a:gd name="T9" fmla="*/ 16 h 32"/>
                  <a:gd name="T10" fmla="*/ 19 w 22"/>
                  <a:gd name="T11" fmla="*/ 28 h 32"/>
                  <a:gd name="T12" fmla="*/ 11 w 22"/>
                  <a:gd name="T13" fmla="*/ 32 h 32"/>
                  <a:gd name="T14" fmla="*/ 11 w 22"/>
                  <a:gd name="T15" fmla="*/ 5 h 32"/>
                  <a:gd name="T16" fmla="*/ 7 w 22"/>
                  <a:gd name="T17" fmla="*/ 16 h 32"/>
                  <a:gd name="T18" fmla="*/ 11 w 22"/>
                  <a:gd name="T19" fmla="*/ 27 h 32"/>
                  <a:gd name="T20" fmla="*/ 15 w 22"/>
                  <a:gd name="T21" fmla="*/ 16 h 32"/>
                  <a:gd name="T22" fmla="*/ 11 w 22"/>
                  <a:gd name="T23" fmla="*/ 5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32">
                    <a:moveTo>
                      <a:pt x="11" y="32"/>
                    </a:moveTo>
                    <a:cubicBezTo>
                      <a:pt x="4" y="32"/>
                      <a:pt x="0" y="27"/>
                      <a:pt x="0" y="16"/>
                    </a:cubicBezTo>
                    <a:cubicBezTo>
                      <a:pt x="0" y="11"/>
                      <a:pt x="1" y="7"/>
                      <a:pt x="3" y="4"/>
                    </a:cubicBezTo>
                    <a:cubicBezTo>
                      <a:pt x="5" y="1"/>
                      <a:pt x="8" y="0"/>
                      <a:pt x="12" y="0"/>
                    </a:cubicBezTo>
                    <a:cubicBezTo>
                      <a:pt x="19" y="0"/>
                      <a:pt x="22" y="5"/>
                      <a:pt x="22" y="16"/>
                    </a:cubicBezTo>
                    <a:cubicBezTo>
                      <a:pt x="22" y="21"/>
                      <a:pt x="21" y="25"/>
                      <a:pt x="19" y="28"/>
                    </a:cubicBezTo>
                    <a:cubicBezTo>
                      <a:pt x="18" y="30"/>
                      <a:pt x="15" y="32"/>
                      <a:pt x="11" y="32"/>
                    </a:cubicBezTo>
                    <a:close/>
                    <a:moveTo>
                      <a:pt x="11" y="5"/>
                    </a:moveTo>
                    <a:cubicBezTo>
                      <a:pt x="8" y="5"/>
                      <a:pt x="7" y="9"/>
                      <a:pt x="7" y="16"/>
                    </a:cubicBezTo>
                    <a:cubicBezTo>
                      <a:pt x="7" y="23"/>
                      <a:pt x="8" y="27"/>
                      <a:pt x="11" y="27"/>
                    </a:cubicBezTo>
                    <a:cubicBezTo>
                      <a:pt x="14" y="27"/>
                      <a:pt x="15" y="23"/>
                      <a:pt x="15" y="16"/>
                    </a:cubicBezTo>
                    <a:cubicBezTo>
                      <a:pt x="15" y="9"/>
                      <a:pt x="14" y="5"/>
                      <a:pt x="11" y="5"/>
                    </a:cubicBezTo>
                    <a:close/>
                  </a:path>
                </a:pathLst>
              </a:custGeom>
              <a:solidFill>
                <a:srgbClr val="00827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8" name="Rectangle 343"/>
              <p:cNvSpPr>
                <a:spLocks noChangeArrowheads="1"/>
              </p:cNvSpPr>
              <p:nvPr/>
            </p:nvSpPr>
            <p:spPr bwMode="auto">
              <a:xfrm>
                <a:off x="1985" y="1982"/>
                <a:ext cx="218" cy="219"/>
              </a:xfrm>
              <a:prstGeom prst="rect">
                <a:avLst/>
              </a:prstGeom>
              <a:solidFill>
                <a:srgbClr val="9B4F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89" name="Freeform 344"/>
              <p:cNvSpPr>
                <a:spLocks/>
              </p:cNvSpPr>
              <p:nvPr/>
            </p:nvSpPr>
            <p:spPr bwMode="auto">
              <a:xfrm>
                <a:off x="2022" y="2021"/>
                <a:ext cx="17" cy="36"/>
              </a:xfrm>
              <a:custGeom>
                <a:avLst/>
                <a:gdLst>
                  <a:gd name="T0" fmla="*/ 10 w 10"/>
                  <a:gd name="T1" fmla="*/ 0 h 21"/>
                  <a:gd name="T2" fmla="*/ 10 w 10"/>
                  <a:gd name="T3" fmla="*/ 21 h 21"/>
                  <a:gd name="T4" fmla="*/ 5 w 10"/>
                  <a:gd name="T5" fmla="*/ 21 h 21"/>
                  <a:gd name="T6" fmla="*/ 5 w 10"/>
                  <a:gd name="T7" fmla="*/ 5 h 21"/>
                  <a:gd name="T8" fmla="*/ 4 w 10"/>
                  <a:gd name="T9" fmla="*/ 5 h 21"/>
                  <a:gd name="T10" fmla="*/ 3 w 10"/>
                  <a:gd name="T11" fmla="*/ 6 h 21"/>
                  <a:gd name="T12" fmla="*/ 2 w 10"/>
                  <a:gd name="T13" fmla="*/ 6 h 21"/>
                  <a:gd name="T14" fmla="*/ 0 w 10"/>
                  <a:gd name="T15" fmla="*/ 7 h 21"/>
                  <a:gd name="T16" fmla="*/ 0 w 10"/>
                  <a:gd name="T17" fmla="*/ 3 h 21"/>
                  <a:gd name="T18" fmla="*/ 4 w 10"/>
                  <a:gd name="T19" fmla="*/ 1 h 21"/>
                  <a:gd name="T20" fmla="*/ 7 w 10"/>
                  <a:gd name="T21" fmla="*/ 0 h 21"/>
                  <a:gd name="T22" fmla="*/ 10 w 10"/>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1">
                    <a:moveTo>
                      <a:pt x="10" y="0"/>
                    </a:moveTo>
                    <a:cubicBezTo>
                      <a:pt x="10" y="21"/>
                      <a:pt x="10" y="21"/>
                      <a:pt x="10" y="21"/>
                    </a:cubicBezTo>
                    <a:cubicBezTo>
                      <a:pt x="5" y="21"/>
                      <a:pt x="5" y="21"/>
                      <a:pt x="5" y="21"/>
                    </a:cubicBezTo>
                    <a:cubicBezTo>
                      <a:pt x="5" y="5"/>
                      <a:pt x="5" y="5"/>
                      <a:pt x="5" y="5"/>
                    </a:cubicBezTo>
                    <a:cubicBezTo>
                      <a:pt x="5" y="5"/>
                      <a:pt x="4" y="5"/>
                      <a:pt x="4" y="5"/>
                    </a:cubicBezTo>
                    <a:cubicBezTo>
                      <a:pt x="4" y="6"/>
                      <a:pt x="3" y="6"/>
                      <a:pt x="3" y="6"/>
                    </a:cubicBezTo>
                    <a:cubicBezTo>
                      <a:pt x="2" y="6"/>
                      <a:pt x="2" y="6"/>
                      <a:pt x="2" y="6"/>
                    </a:cubicBezTo>
                    <a:cubicBezTo>
                      <a:pt x="1" y="6"/>
                      <a:pt x="1" y="7"/>
                      <a:pt x="0" y="7"/>
                    </a:cubicBezTo>
                    <a:cubicBezTo>
                      <a:pt x="0" y="3"/>
                      <a:pt x="0" y="3"/>
                      <a:pt x="0" y="3"/>
                    </a:cubicBezTo>
                    <a:cubicBezTo>
                      <a:pt x="2" y="2"/>
                      <a:pt x="3" y="2"/>
                      <a:pt x="4" y="1"/>
                    </a:cubicBezTo>
                    <a:cubicBezTo>
                      <a:pt x="5" y="1"/>
                      <a:pt x="6" y="0"/>
                      <a:pt x="7" y="0"/>
                    </a:cubicBezTo>
                    <a:lnTo>
                      <a:pt x="10"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0" name="Freeform 345"/>
              <p:cNvSpPr>
                <a:spLocks noEditPoints="1"/>
              </p:cNvSpPr>
              <p:nvPr/>
            </p:nvSpPr>
            <p:spPr bwMode="auto">
              <a:xfrm>
                <a:off x="2051" y="2021"/>
                <a:ext cx="26" cy="36"/>
              </a:xfrm>
              <a:custGeom>
                <a:avLst/>
                <a:gdLst>
                  <a:gd name="T0" fmla="*/ 7 w 15"/>
                  <a:gd name="T1" fmla="*/ 21 h 21"/>
                  <a:gd name="T2" fmla="*/ 0 w 15"/>
                  <a:gd name="T3" fmla="*/ 11 h 21"/>
                  <a:gd name="T4" fmla="*/ 2 w 15"/>
                  <a:gd name="T5" fmla="*/ 3 h 21"/>
                  <a:gd name="T6" fmla="*/ 8 w 15"/>
                  <a:gd name="T7" fmla="*/ 0 h 21"/>
                  <a:gd name="T8" fmla="*/ 15 w 15"/>
                  <a:gd name="T9" fmla="*/ 10 h 21"/>
                  <a:gd name="T10" fmla="*/ 13 w 15"/>
                  <a:gd name="T11" fmla="*/ 19 h 21"/>
                  <a:gd name="T12" fmla="*/ 7 w 15"/>
                  <a:gd name="T13" fmla="*/ 21 h 21"/>
                  <a:gd name="T14" fmla="*/ 8 w 15"/>
                  <a:gd name="T15" fmla="*/ 3 h 21"/>
                  <a:gd name="T16" fmla="*/ 5 w 15"/>
                  <a:gd name="T17" fmla="*/ 11 h 21"/>
                  <a:gd name="T18" fmla="*/ 8 w 15"/>
                  <a:gd name="T19" fmla="*/ 18 h 21"/>
                  <a:gd name="T20" fmla="*/ 10 w 15"/>
                  <a:gd name="T21" fmla="*/ 11 h 21"/>
                  <a:gd name="T22" fmla="*/ 8 w 15"/>
                  <a:gd name="T2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1">
                    <a:moveTo>
                      <a:pt x="7" y="21"/>
                    </a:moveTo>
                    <a:cubicBezTo>
                      <a:pt x="2" y="21"/>
                      <a:pt x="0" y="18"/>
                      <a:pt x="0" y="11"/>
                    </a:cubicBezTo>
                    <a:cubicBezTo>
                      <a:pt x="0" y="7"/>
                      <a:pt x="1" y="4"/>
                      <a:pt x="2" y="3"/>
                    </a:cubicBezTo>
                    <a:cubicBezTo>
                      <a:pt x="3" y="1"/>
                      <a:pt x="5" y="0"/>
                      <a:pt x="8" y="0"/>
                    </a:cubicBezTo>
                    <a:cubicBezTo>
                      <a:pt x="13" y="0"/>
                      <a:pt x="15" y="3"/>
                      <a:pt x="15" y="10"/>
                    </a:cubicBezTo>
                    <a:cubicBezTo>
                      <a:pt x="15" y="14"/>
                      <a:pt x="15" y="17"/>
                      <a:pt x="13" y="19"/>
                    </a:cubicBezTo>
                    <a:cubicBezTo>
                      <a:pt x="12" y="20"/>
                      <a:pt x="10" y="21"/>
                      <a:pt x="7" y="21"/>
                    </a:cubicBezTo>
                    <a:close/>
                    <a:moveTo>
                      <a:pt x="8" y="3"/>
                    </a:moveTo>
                    <a:cubicBezTo>
                      <a:pt x="6" y="3"/>
                      <a:pt x="5" y="6"/>
                      <a:pt x="5" y="11"/>
                    </a:cubicBezTo>
                    <a:cubicBezTo>
                      <a:pt x="5" y="15"/>
                      <a:pt x="6" y="18"/>
                      <a:pt x="8" y="18"/>
                    </a:cubicBezTo>
                    <a:cubicBezTo>
                      <a:pt x="10" y="18"/>
                      <a:pt x="10" y="15"/>
                      <a:pt x="10" y="11"/>
                    </a:cubicBezTo>
                    <a:cubicBezTo>
                      <a:pt x="10"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1" name="Freeform 346"/>
              <p:cNvSpPr>
                <a:spLocks/>
              </p:cNvSpPr>
              <p:nvPr/>
            </p:nvSpPr>
            <p:spPr bwMode="auto">
              <a:xfrm>
                <a:off x="2084" y="2021"/>
                <a:ext cx="15" cy="36"/>
              </a:xfrm>
              <a:custGeom>
                <a:avLst/>
                <a:gdLst>
                  <a:gd name="T0" fmla="*/ 9 w 9"/>
                  <a:gd name="T1" fmla="*/ 0 h 21"/>
                  <a:gd name="T2" fmla="*/ 9 w 9"/>
                  <a:gd name="T3" fmla="*/ 21 h 21"/>
                  <a:gd name="T4" fmla="*/ 5 w 9"/>
                  <a:gd name="T5" fmla="*/ 21 h 21"/>
                  <a:gd name="T6" fmla="*/ 5 w 9"/>
                  <a:gd name="T7" fmla="*/ 5 h 21"/>
                  <a:gd name="T8" fmla="*/ 4 w 9"/>
                  <a:gd name="T9" fmla="*/ 5 h 21"/>
                  <a:gd name="T10" fmla="*/ 3 w 9"/>
                  <a:gd name="T11" fmla="*/ 6 h 21"/>
                  <a:gd name="T12" fmla="*/ 2 w 9"/>
                  <a:gd name="T13" fmla="*/ 6 h 21"/>
                  <a:gd name="T14" fmla="*/ 0 w 9"/>
                  <a:gd name="T15" fmla="*/ 7 h 21"/>
                  <a:gd name="T16" fmla="*/ 0 w 9"/>
                  <a:gd name="T17" fmla="*/ 3 h 21"/>
                  <a:gd name="T18" fmla="*/ 4 w 9"/>
                  <a:gd name="T19" fmla="*/ 1 h 21"/>
                  <a:gd name="T20" fmla="*/ 7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5" y="5"/>
                      <a:pt x="4" y="5"/>
                      <a:pt x="4" y="5"/>
                    </a:cubicBezTo>
                    <a:cubicBezTo>
                      <a:pt x="4" y="6"/>
                      <a:pt x="3" y="6"/>
                      <a:pt x="3" y="6"/>
                    </a:cubicBezTo>
                    <a:cubicBezTo>
                      <a:pt x="2" y="6"/>
                      <a:pt x="2" y="6"/>
                      <a:pt x="2" y="6"/>
                    </a:cubicBezTo>
                    <a:cubicBezTo>
                      <a:pt x="1" y="6"/>
                      <a:pt x="1" y="7"/>
                      <a:pt x="0" y="7"/>
                    </a:cubicBezTo>
                    <a:cubicBezTo>
                      <a:pt x="0" y="3"/>
                      <a:pt x="0" y="3"/>
                      <a:pt x="0" y="3"/>
                    </a:cubicBezTo>
                    <a:cubicBezTo>
                      <a:pt x="2" y="2"/>
                      <a:pt x="3" y="2"/>
                      <a:pt x="4" y="1"/>
                    </a:cubicBezTo>
                    <a:cubicBezTo>
                      <a:pt x="5" y="1"/>
                      <a:pt x="6" y="0"/>
                      <a:pt x="7"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2" name="Freeform 347"/>
              <p:cNvSpPr>
                <a:spLocks noEditPoints="1"/>
              </p:cNvSpPr>
              <p:nvPr/>
            </p:nvSpPr>
            <p:spPr bwMode="auto">
              <a:xfrm>
                <a:off x="2019" y="2073"/>
                <a:ext cx="27" cy="37"/>
              </a:xfrm>
              <a:custGeom>
                <a:avLst/>
                <a:gdLst>
                  <a:gd name="T0" fmla="*/ 8 w 16"/>
                  <a:gd name="T1" fmla="*/ 22 h 22"/>
                  <a:gd name="T2" fmla="*/ 0 w 16"/>
                  <a:gd name="T3" fmla="*/ 11 h 22"/>
                  <a:gd name="T4" fmla="*/ 2 w 16"/>
                  <a:gd name="T5" fmla="*/ 3 h 22"/>
                  <a:gd name="T6" fmla="*/ 8 w 16"/>
                  <a:gd name="T7" fmla="*/ 0 h 22"/>
                  <a:gd name="T8" fmla="*/ 16 w 16"/>
                  <a:gd name="T9" fmla="*/ 10 h 22"/>
                  <a:gd name="T10" fmla="*/ 14 w 16"/>
                  <a:gd name="T11" fmla="*/ 19 h 22"/>
                  <a:gd name="T12" fmla="*/ 8 w 16"/>
                  <a:gd name="T13" fmla="*/ 22 h 22"/>
                  <a:gd name="T14" fmla="*/ 8 w 16"/>
                  <a:gd name="T15" fmla="*/ 3 h 22"/>
                  <a:gd name="T16" fmla="*/ 5 w 16"/>
                  <a:gd name="T17" fmla="*/ 11 h 22"/>
                  <a:gd name="T18" fmla="*/ 8 w 16"/>
                  <a:gd name="T19" fmla="*/ 18 h 22"/>
                  <a:gd name="T20" fmla="*/ 11 w 16"/>
                  <a:gd name="T21" fmla="*/ 11 h 22"/>
                  <a:gd name="T22" fmla="*/ 8 w 16"/>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7"/>
                      <a:pt x="1" y="5"/>
                      <a:pt x="2" y="3"/>
                    </a:cubicBezTo>
                    <a:cubicBezTo>
                      <a:pt x="4" y="1"/>
                      <a:pt x="6" y="0"/>
                      <a:pt x="8" y="0"/>
                    </a:cubicBezTo>
                    <a:cubicBezTo>
                      <a:pt x="13" y="0"/>
                      <a:pt x="16" y="3"/>
                      <a:pt x="16" y="10"/>
                    </a:cubicBezTo>
                    <a:cubicBezTo>
                      <a:pt x="16" y="14"/>
                      <a:pt x="15" y="17"/>
                      <a:pt x="14"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3" name="Freeform 348"/>
              <p:cNvSpPr>
                <a:spLocks/>
              </p:cNvSpPr>
              <p:nvPr/>
            </p:nvSpPr>
            <p:spPr bwMode="auto">
              <a:xfrm>
                <a:off x="2055" y="2073"/>
                <a:ext cx="15" cy="36"/>
              </a:xfrm>
              <a:custGeom>
                <a:avLst/>
                <a:gdLst>
                  <a:gd name="T0" fmla="*/ 9 w 9"/>
                  <a:gd name="T1" fmla="*/ 0 h 21"/>
                  <a:gd name="T2" fmla="*/ 9 w 9"/>
                  <a:gd name="T3" fmla="*/ 21 h 21"/>
                  <a:gd name="T4" fmla="*/ 4 w 9"/>
                  <a:gd name="T5" fmla="*/ 21 h 21"/>
                  <a:gd name="T6" fmla="*/ 4 w 9"/>
                  <a:gd name="T7" fmla="*/ 5 h 21"/>
                  <a:gd name="T8" fmla="*/ 4 w 9"/>
                  <a:gd name="T9" fmla="*/ 5 h 21"/>
                  <a:gd name="T10" fmla="*/ 2 w 9"/>
                  <a:gd name="T11" fmla="*/ 6 h 21"/>
                  <a:gd name="T12" fmla="*/ 1 w 9"/>
                  <a:gd name="T13" fmla="*/ 6 h 21"/>
                  <a:gd name="T14" fmla="*/ 0 w 9"/>
                  <a:gd name="T15" fmla="*/ 7 h 21"/>
                  <a:gd name="T16" fmla="*/ 0 w 9"/>
                  <a:gd name="T17" fmla="*/ 3 h 21"/>
                  <a:gd name="T18" fmla="*/ 3 w 9"/>
                  <a:gd name="T19" fmla="*/ 1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5"/>
                      <a:pt x="4" y="5"/>
                    </a:cubicBezTo>
                    <a:cubicBezTo>
                      <a:pt x="3" y="6"/>
                      <a:pt x="3" y="6"/>
                      <a:pt x="2" y="6"/>
                    </a:cubicBezTo>
                    <a:cubicBezTo>
                      <a:pt x="2" y="6"/>
                      <a:pt x="2" y="6"/>
                      <a:pt x="1" y="6"/>
                    </a:cubicBezTo>
                    <a:cubicBezTo>
                      <a:pt x="1" y="7"/>
                      <a:pt x="0" y="7"/>
                      <a:pt x="0" y="7"/>
                    </a:cubicBezTo>
                    <a:cubicBezTo>
                      <a:pt x="0" y="3"/>
                      <a:pt x="0" y="3"/>
                      <a:pt x="0" y="3"/>
                    </a:cubicBezTo>
                    <a:cubicBezTo>
                      <a:pt x="1" y="2"/>
                      <a:pt x="2" y="2"/>
                      <a:pt x="3" y="1"/>
                    </a:cubicBezTo>
                    <a:cubicBezTo>
                      <a:pt x="4" y="1"/>
                      <a:pt x="5" y="0"/>
                      <a:pt x="6"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4" name="Freeform 349"/>
              <p:cNvSpPr>
                <a:spLocks noEditPoints="1"/>
              </p:cNvSpPr>
              <p:nvPr/>
            </p:nvSpPr>
            <p:spPr bwMode="auto">
              <a:xfrm>
                <a:off x="2080" y="2073"/>
                <a:ext cx="26" cy="37"/>
              </a:xfrm>
              <a:custGeom>
                <a:avLst/>
                <a:gdLst>
                  <a:gd name="T0" fmla="*/ 8 w 15"/>
                  <a:gd name="T1" fmla="*/ 22 h 22"/>
                  <a:gd name="T2" fmla="*/ 0 w 15"/>
                  <a:gd name="T3" fmla="*/ 11 h 22"/>
                  <a:gd name="T4" fmla="*/ 2 w 15"/>
                  <a:gd name="T5" fmla="*/ 3 h 22"/>
                  <a:gd name="T6" fmla="*/ 8 w 15"/>
                  <a:gd name="T7" fmla="*/ 0 h 22"/>
                  <a:gd name="T8" fmla="*/ 15 w 15"/>
                  <a:gd name="T9" fmla="*/ 10 h 22"/>
                  <a:gd name="T10" fmla="*/ 13 w 15"/>
                  <a:gd name="T11" fmla="*/ 19 h 22"/>
                  <a:gd name="T12" fmla="*/ 8 w 15"/>
                  <a:gd name="T13" fmla="*/ 22 h 22"/>
                  <a:gd name="T14" fmla="*/ 8 w 15"/>
                  <a:gd name="T15" fmla="*/ 3 h 22"/>
                  <a:gd name="T16" fmla="*/ 5 w 15"/>
                  <a:gd name="T17" fmla="*/ 11 h 22"/>
                  <a:gd name="T18" fmla="*/ 8 w 15"/>
                  <a:gd name="T19" fmla="*/ 18 h 22"/>
                  <a:gd name="T20" fmla="*/ 11 w 15"/>
                  <a:gd name="T21" fmla="*/ 11 h 22"/>
                  <a:gd name="T22" fmla="*/ 8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7"/>
                      <a:pt x="1" y="5"/>
                      <a:pt x="2" y="3"/>
                    </a:cubicBezTo>
                    <a:cubicBezTo>
                      <a:pt x="4" y="1"/>
                      <a:pt x="6" y="0"/>
                      <a:pt x="8" y="0"/>
                    </a:cubicBezTo>
                    <a:cubicBezTo>
                      <a:pt x="13" y="0"/>
                      <a:pt x="15" y="3"/>
                      <a:pt x="15" y="10"/>
                    </a:cubicBezTo>
                    <a:cubicBezTo>
                      <a:pt x="15" y="14"/>
                      <a:pt x="15" y="17"/>
                      <a:pt x="13"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5" name="Freeform 350"/>
              <p:cNvSpPr>
                <a:spLocks noEditPoints="1"/>
              </p:cNvSpPr>
              <p:nvPr/>
            </p:nvSpPr>
            <p:spPr bwMode="auto">
              <a:xfrm>
                <a:off x="2019" y="2124"/>
                <a:ext cx="27" cy="37"/>
              </a:xfrm>
              <a:custGeom>
                <a:avLst/>
                <a:gdLst>
                  <a:gd name="T0" fmla="*/ 8 w 16"/>
                  <a:gd name="T1" fmla="*/ 22 h 22"/>
                  <a:gd name="T2" fmla="*/ 0 w 16"/>
                  <a:gd name="T3" fmla="*/ 11 h 22"/>
                  <a:gd name="T4" fmla="*/ 2 w 16"/>
                  <a:gd name="T5" fmla="*/ 3 h 22"/>
                  <a:gd name="T6" fmla="*/ 8 w 16"/>
                  <a:gd name="T7" fmla="*/ 0 h 22"/>
                  <a:gd name="T8" fmla="*/ 16 w 16"/>
                  <a:gd name="T9" fmla="*/ 11 h 22"/>
                  <a:gd name="T10" fmla="*/ 14 w 16"/>
                  <a:gd name="T11" fmla="*/ 19 h 22"/>
                  <a:gd name="T12" fmla="*/ 8 w 16"/>
                  <a:gd name="T13" fmla="*/ 22 h 22"/>
                  <a:gd name="T14" fmla="*/ 8 w 16"/>
                  <a:gd name="T15" fmla="*/ 3 h 22"/>
                  <a:gd name="T16" fmla="*/ 5 w 16"/>
                  <a:gd name="T17" fmla="*/ 11 h 22"/>
                  <a:gd name="T18" fmla="*/ 8 w 16"/>
                  <a:gd name="T19" fmla="*/ 18 h 22"/>
                  <a:gd name="T20" fmla="*/ 11 w 16"/>
                  <a:gd name="T21" fmla="*/ 11 h 22"/>
                  <a:gd name="T22" fmla="*/ 8 w 16"/>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6" h="22">
                    <a:moveTo>
                      <a:pt x="8" y="22"/>
                    </a:moveTo>
                    <a:cubicBezTo>
                      <a:pt x="3" y="22"/>
                      <a:pt x="0" y="18"/>
                      <a:pt x="0" y="11"/>
                    </a:cubicBezTo>
                    <a:cubicBezTo>
                      <a:pt x="0" y="7"/>
                      <a:pt x="1" y="5"/>
                      <a:pt x="2" y="3"/>
                    </a:cubicBezTo>
                    <a:cubicBezTo>
                      <a:pt x="4" y="1"/>
                      <a:pt x="6" y="0"/>
                      <a:pt x="8" y="0"/>
                    </a:cubicBezTo>
                    <a:cubicBezTo>
                      <a:pt x="13" y="0"/>
                      <a:pt x="16" y="3"/>
                      <a:pt x="16" y="11"/>
                    </a:cubicBezTo>
                    <a:cubicBezTo>
                      <a:pt x="16" y="14"/>
                      <a:pt x="15" y="17"/>
                      <a:pt x="14"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6" name="Freeform 351"/>
              <p:cNvSpPr>
                <a:spLocks noEditPoints="1"/>
              </p:cNvSpPr>
              <p:nvPr/>
            </p:nvSpPr>
            <p:spPr bwMode="auto">
              <a:xfrm>
                <a:off x="2051" y="2124"/>
                <a:ext cx="26"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8 w 15"/>
                  <a:gd name="T15" fmla="*/ 3 h 22"/>
                  <a:gd name="T16" fmla="*/ 5 w 15"/>
                  <a:gd name="T17" fmla="*/ 11 h 22"/>
                  <a:gd name="T18" fmla="*/ 8 w 15"/>
                  <a:gd name="T19" fmla="*/ 18 h 22"/>
                  <a:gd name="T20" fmla="*/ 10 w 15"/>
                  <a:gd name="T21" fmla="*/ 11 h 22"/>
                  <a:gd name="T22" fmla="*/ 8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7"/>
                      <a:pt x="1" y="5"/>
                      <a:pt x="2" y="3"/>
                    </a:cubicBezTo>
                    <a:cubicBezTo>
                      <a:pt x="3" y="1"/>
                      <a:pt x="5" y="0"/>
                      <a:pt x="8" y="0"/>
                    </a:cubicBezTo>
                    <a:cubicBezTo>
                      <a:pt x="13" y="0"/>
                      <a:pt x="15" y="3"/>
                      <a:pt x="15" y="11"/>
                    </a:cubicBezTo>
                    <a:cubicBezTo>
                      <a:pt x="15" y="14"/>
                      <a:pt x="15" y="17"/>
                      <a:pt x="13" y="19"/>
                    </a:cubicBezTo>
                    <a:cubicBezTo>
                      <a:pt x="12" y="21"/>
                      <a:pt x="10" y="22"/>
                      <a:pt x="7" y="22"/>
                    </a:cubicBezTo>
                    <a:close/>
                    <a:moveTo>
                      <a:pt x="8" y="3"/>
                    </a:moveTo>
                    <a:cubicBezTo>
                      <a:pt x="6" y="3"/>
                      <a:pt x="5" y="6"/>
                      <a:pt x="5" y="11"/>
                    </a:cubicBezTo>
                    <a:cubicBezTo>
                      <a:pt x="5" y="16"/>
                      <a:pt x="6" y="18"/>
                      <a:pt x="8" y="18"/>
                    </a:cubicBezTo>
                    <a:cubicBezTo>
                      <a:pt x="10" y="18"/>
                      <a:pt x="10" y="16"/>
                      <a:pt x="10" y="11"/>
                    </a:cubicBezTo>
                    <a:cubicBezTo>
                      <a:pt x="10"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7" name="Freeform 352"/>
              <p:cNvSpPr>
                <a:spLocks/>
              </p:cNvSpPr>
              <p:nvPr/>
            </p:nvSpPr>
            <p:spPr bwMode="auto">
              <a:xfrm>
                <a:off x="2084" y="2124"/>
                <a:ext cx="15" cy="36"/>
              </a:xfrm>
              <a:custGeom>
                <a:avLst/>
                <a:gdLst>
                  <a:gd name="T0" fmla="*/ 9 w 9"/>
                  <a:gd name="T1" fmla="*/ 0 h 21"/>
                  <a:gd name="T2" fmla="*/ 9 w 9"/>
                  <a:gd name="T3" fmla="*/ 21 h 21"/>
                  <a:gd name="T4" fmla="*/ 5 w 9"/>
                  <a:gd name="T5" fmla="*/ 21 h 21"/>
                  <a:gd name="T6" fmla="*/ 5 w 9"/>
                  <a:gd name="T7" fmla="*/ 5 h 21"/>
                  <a:gd name="T8" fmla="*/ 4 w 9"/>
                  <a:gd name="T9" fmla="*/ 6 h 21"/>
                  <a:gd name="T10" fmla="*/ 3 w 9"/>
                  <a:gd name="T11" fmla="*/ 6 h 21"/>
                  <a:gd name="T12" fmla="*/ 2 w 9"/>
                  <a:gd name="T13" fmla="*/ 7 h 21"/>
                  <a:gd name="T14" fmla="*/ 0 w 9"/>
                  <a:gd name="T15" fmla="*/ 7 h 21"/>
                  <a:gd name="T16" fmla="*/ 0 w 9"/>
                  <a:gd name="T17" fmla="*/ 3 h 21"/>
                  <a:gd name="T18" fmla="*/ 4 w 9"/>
                  <a:gd name="T19" fmla="*/ 1 h 21"/>
                  <a:gd name="T20" fmla="*/ 7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5" y="5"/>
                      <a:pt x="4" y="5"/>
                      <a:pt x="4" y="6"/>
                    </a:cubicBezTo>
                    <a:cubicBezTo>
                      <a:pt x="4" y="6"/>
                      <a:pt x="3" y="6"/>
                      <a:pt x="3" y="6"/>
                    </a:cubicBezTo>
                    <a:cubicBezTo>
                      <a:pt x="2" y="6"/>
                      <a:pt x="2" y="6"/>
                      <a:pt x="2" y="7"/>
                    </a:cubicBezTo>
                    <a:cubicBezTo>
                      <a:pt x="1" y="7"/>
                      <a:pt x="1" y="7"/>
                      <a:pt x="0" y="7"/>
                    </a:cubicBezTo>
                    <a:cubicBezTo>
                      <a:pt x="0" y="3"/>
                      <a:pt x="0" y="3"/>
                      <a:pt x="0" y="3"/>
                    </a:cubicBezTo>
                    <a:cubicBezTo>
                      <a:pt x="2" y="2"/>
                      <a:pt x="3" y="2"/>
                      <a:pt x="4" y="1"/>
                    </a:cubicBezTo>
                    <a:cubicBezTo>
                      <a:pt x="5" y="1"/>
                      <a:pt x="6" y="0"/>
                      <a:pt x="7"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8" name="Freeform 353"/>
              <p:cNvSpPr>
                <a:spLocks/>
              </p:cNvSpPr>
              <p:nvPr/>
            </p:nvSpPr>
            <p:spPr bwMode="auto">
              <a:xfrm>
                <a:off x="2147" y="2021"/>
                <a:ext cx="15" cy="36"/>
              </a:xfrm>
              <a:custGeom>
                <a:avLst/>
                <a:gdLst>
                  <a:gd name="T0" fmla="*/ 9 w 9"/>
                  <a:gd name="T1" fmla="*/ 0 h 21"/>
                  <a:gd name="T2" fmla="*/ 9 w 9"/>
                  <a:gd name="T3" fmla="*/ 21 h 21"/>
                  <a:gd name="T4" fmla="*/ 4 w 9"/>
                  <a:gd name="T5" fmla="*/ 21 h 21"/>
                  <a:gd name="T6" fmla="*/ 4 w 9"/>
                  <a:gd name="T7" fmla="*/ 5 h 21"/>
                  <a:gd name="T8" fmla="*/ 3 w 9"/>
                  <a:gd name="T9" fmla="*/ 5 h 21"/>
                  <a:gd name="T10" fmla="*/ 2 w 9"/>
                  <a:gd name="T11" fmla="*/ 6 h 21"/>
                  <a:gd name="T12" fmla="*/ 1 w 9"/>
                  <a:gd name="T13" fmla="*/ 6 h 21"/>
                  <a:gd name="T14" fmla="*/ 0 w 9"/>
                  <a:gd name="T15" fmla="*/ 7 h 21"/>
                  <a:gd name="T16" fmla="*/ 0 w 9"/>
                  <a:gd name="T17" fmla="*/ 3 h 21"/>
                  <a:gd name="T18" fmla="*/ 3 w 9"/>
                  <a:gd name="T19" fmla="*/ 1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4" y="21"/>
                      <a:pt x="4" y="21"/>
                      <a:pt x="4" y="21"/>
                    </a:cubicBezTo>
                    <a:cubicBezTo>
                      <a:pt x="4" y="5"/>
                      <a:pt x="4" y="5"/>
                      <a:pt x="4" y="5"/>
                    </a:cubicBezTo>
                    <a:cubicBezTo>
                      <a:pt x="4" y="5"/>
                      <a:pt x="4" y="5"/>
                      <a:pt x="3" y="5"/>
                    </a:cubicBezTo>
                    <a:cubicBezTo>
                      <a:pt x="3" y="6"/>
                      <a:pt x="3" y="6"/>
                      <a:pt x="2" y="6"/>
                    </a:cubicBezTo>
                    <a:cubicBezTo>
                      <a:pt x="2" y="6"/>
                      <a:pt x="1" y="6"/>
                      <a:pt x="1" y="6"/>
                    </a:cubicBezTo>
                    <a:cubicBezTo>
                      <a:pt x="1" y="6"/>
                      <a:pt x="0" y="7"/>
                      <a:pt x="0" y="7"/>
                    </a:cubicBezTo>
                    <a:cubicBezTo>
                      <a:pt x="0" y="3"/>
                      <a:pt x="0" y="3"/>
                      <a:pt x="0" y="3"/>
                    </a:cubicBezTo>
                    <a:cubicBezTo>
                      <a:pt x="1" y="2"/>
                      <a:pt x="2" y="2"/>
                      <a:pt x="3" y="1"/>
                    </a:cubicBezTo>
                    <a:cubicBezTo>
                      <a:pt x="4" y="1"/>
                      <a:pt x="5" y="0"/>
                      <a:pt x="6"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9" name="Freeform 354"/>
              <p:cNvSpPr>
                <a:spLocks noEditPoints="1"/>
              </p:cNvSpPr>
              <p:nvPr/>
            </p:nvSpPr>
            <p:spPr bwMode="auto">
              <a:xfrm>
                <a:off x="2144" y="2073"/>
                <a:ext cx="25" cy="37"/>
              </a:xfrm>
              <a:custGeom>
                <a:avLst/>
                <a:gdLst>
                  <a:gd name="T0" fmla="*/ 7 w 15"/>
                  <a:gd name="T1" fmla="*/ 22 h 22"/>
                  <a:gd name="T2" fmla="*/ 0 w 15"/>
                  <a:gd name="T3" fmla="*/ 11 h 22"/>
                  <a:gd name="T4" fmla="*/ 2 w 15"/>
                  <a:gd name="T5" fmla="*/ 3 h 22"/>
                  <a:gd name="T6" fmla="*/ 8 w 15"/>
                  <a:gd name="T7" fmla="*/ 0 h 22"/>
                  <a:gd name="T8" fmla="*/ 15 w 15"/>
                  <a:gd name="T9" fmla="*/ 10 h 22"/>
                  <a:gd name="T10" fmla="*/ 13 w 15"/>
                  <a:gd name="T11" fmla="*/ 19 h 22"/>
                  <a:gd name="T12" fmla="*/ 7 w 15"/>
                  <a:gd name="T13" fmla="*/ 22 h 22"/>
                  <a:gd name="T14" fmla="*/ 7 w 15"/>
                  <a:gd name="T15" fmla="*/ 3 h 22"/>
                  <a:gd name="T16" fmla="*/ 4 w 15"/>
                  <a:gd name="T17" fmla="*/ 11 h 22"/>
                  <a:gd name="T18" fmla="*/ 7 w 15"/>
                  <a:gd name="T19" fmla="*/ 18 h 22"/>
                  <a:gd name="T20" fmla="*/ 10 w 15"/>
                  <a:gd name="T21" fmla="*/ 11 h 22"/>
                  <a:gd name="T22" fmla="*/ 7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7"/>
                      <a:pt x="0" y="5"/>
                      <a:pt x="2" y="3"/>
                    </a:cubicBezTo>
                    <a:cubicBezTo>
                      <a:pt x="3" y="1"/>
                      <a:pt x="5" y="0"/>
                      <a:pt x="8" y="0"/>
                    </a:cubicBezTo>
                    <a:cubicBezTo>
                      <a:pt x="13" y="0"/>
                      <a:pt x="15" y="3"/>
                      <a:pt x="15" y="10"/>
                    </a:cubicBezTo>
                    <a:cubicBezTo>
                      <a:pt x="15" y="14"/>
                      <a:pt x="14" y="17"/>
                      <a:pt x="13" y="19"/>
                    </a:cubicBezTo>
                    <a:cubicBezTo>
                      <a:pt x="12" y="21"/>
                      <a:pt x="10" y="22"/>
                      <a:pt x="7" y="22"/>
                    </a:cubicBezTo>
                    <a:close/>
                    <a:moveTo>
                      <a:pt x="7" y="3"/>
                    </a:moveTo>
                    <a:cubicBezTo>
                      <a:pt x="5" y="3"/>
                      <a:pt x="4" y="6"/>
                      <a:pt x="4" y="11"/>
                    </a:cubicBezTo>
                    <a:cubicBezTo>
                      <a:pt x="4" y="16"/>
                      <a:pt x="5" y="18"/>
                      <a:pt x="7" y="18"/>
                    </a:cubicBezTo>
                    <a:cubicBezTo>
                      <a:pt x="9" y="18"/>
                      <a:pt x="10" y="16"/>
                      <a:pt x="10" y="11"/>
                    </a:cubicBezTo>
                    <a:cubicBezTo>
                      <a:pt x="10" y="6"/>
                      <a:pt x="9" y="3"/>
                      <a:pt x="7"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0" name="Freeform 355"/>
              <p:cNvSpPr>
                <a:spLocks noEditPoints="1"/>
              </p:cNvSpPr>
              <p:nvPr/>
            </p:nvSpPr>
            <p:spPr bwMode="auto">
              <a:xfrm>
                <a:off x="2144" y="2124"/>
                <a:ext cx="25" cy="37"/>
              </a:xfrm>
              <a:custGeom>
                <a:avLst/>
                <a:gdLst>
                  <a:gd name="T0" fmla="*/ 7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7 w 15"/>
                  <a:gd name="T13" fmla="*/ 22 h 22"/>
                  <a:gd name="T14" fmla="*/ 7 w 15"/>
                  <a:gd name="T15" fmla="*/ 3 h 22"/>
                  <a:gd name="T16" fmla="*/ 4 w 15"/>
                  <a:gd name="T17" fmla="*/ 11 h 22"/>
                  <a:gd name="T18" fmla="*/ 7 w 15"/>
                  <a:gd name="T19" fmla="*/ 18 h 22"/>
                  <a:gd name="T20" fmla="*/ 10 w 15"/>
                  <a:gd name="T21" fmla="*/ 11 h 22"/>
                  <a:gd name="T22" fmla="*/ 7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7" y="22"/>
                    </a:moveTo>
                    <a:cubicBezTo>
                      <a:pt x="2" y="22"/>
                      <a:pt x="0" y="18"/>
                      <a:pt x="0" y="11"/>
                    </a:cubicBezTo>
                    <a:cubicBezTo>
                      <a:pt x="0" y="7"/>
                      <a:pt x="0" y="5"/>
                      <a:pt x="2" y="3"/>
                    </a:cubicBezTo>
                    <a:cubicBezTo>
                      <a:pt x="3" y="1"/>
                      <a:pt x="5" y="0"/>
                      <a:pt x="8" y="0"/>
                    </a:cubicBezTo>
                    <a:cubicBezTo>
                      <a:pt x="13" y="0"/>
                      <a:pt x="15" y="3"/>
                      <a:pt x="15" y="11"/>
                    </a:cubicBezTo>
                    <a:cubicBezTo>
                      <a:pt x="15" y="14"/>
                      <a:pt x="14" y="17"/>
                      <a:pt x="13" y="19"/>
                    </a:cubicBezTo>
                    <a:cubicBezTo>
                      <a:pt x="12" y="21"/>
                      <a:pt x="10" y="22"/>
                      <a:pt x="7" y="22"/>
                    </a:cubicBezTo>
                    <a:close/>
                    <a:moveTo>
                      <a:pt x="7" y="3"/>
                    </a:moveTo>
                    <a:cubicBezTo>
                      <a:pt x="5" y="3"/>
                      <a:pt x="4" y="6"/>
                      <a:pt x="4" y="11"/>
                    </a:cubicBezTo>
                    <a:cubicBezTo>
                      <a:pt x="4" y="16"/>
                      <a:pt x="5" y="18"/>
                      <a:pt x="7" y="18"/>
                    </a:cubicBezTo>
                    <a:cubicBezTo>
                      <a:pt x="9" y="18"/>
                      <a:pt x="10" y="16"/>
                      <a:pt x="10" y="11"/>
                    </a:cubicBezTo>
                    <a:cubicBezTo>
                      <a:pt x="10" y="6"/>
                      <a:pt x="9" y="3"/>
                      <a:pt x="7"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1" name="Freeform 356"/>
              <p:cNvSpPr>
                <a:spLocks noEditPoints="1"/>
              </p:cNvSpPr>
              <p:nvPr/>
            </p:nvSpPr>
            <p:spPr bwMode="auto">
              <a:xfrm>
                <a:off x="2111" y="2021"/>
                <a:ext cx="26" cy="36"/>
              </a:xfrm>
              <a:custGeom>
                <a:avLst/>
                <a:gdLst>
                  <a:gd name="T0" fmla="*/ 8 w 15"/>
                  <a:gd name="T1" fmla="*/ 21 h 21"/>
                  <a:gd name="T2" fmla="*/ 0 w 15"/>
                  <a:gd name="T3" fmla="*/ 11 h 21"/>
                  <a:gd name="T4" fmla="*/ 2 w 15"/>
                  <a:gd name="T5" fmla="*/ 3 h 21"/>
                  <a:gd name="T6" fmla="*/ 8 w 15"/>
                  <a:gd name="T7" fmla="*/ 0 h 21"/>
                  <a:gd name="T8" fmla="*/ 15 w 15"/>
                  <a:gd name="T9" fmla="*/ 10 h 21"/>
                  <a:gd name="T10" fmla="*/ 13 w 15"/>
                  <a:gd name="T11" fmla="*/ 19 h 21"/>
                  <a:gd name="T12" fmla="*/ 8 w 15"/>
                  <a:gd name="T13" fmla="*/ 21 h 21"/>
                  <a:gd name="T14" fmla="*/ 8 w 15"/>
                  <a:gd name="T15" fmla="*/ 3 h 21"/>
                  <a:gd name="T16" fmla="*/ 5 w 15"/>
                  <a:gd name="T17" fmla="*/ 11 h 21"/>
                  <a:gd name="T18" fmla="*/ 8 w 15"/>
                  <a:gd name="T19" fmla="*/ 18 h 21"/>
                  <a:gd name="T20" fmla="*/ 11 w 15"/>
                  <a:gd name="T21" fmla="*/ 11 h 21"/>
                  <a:gd name="T22" fmla="*/ 8 w 15"/>
                  <a:gd name="T23" fmla="*/ 3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1">
                    <a:moveTo>
                      <a:pt x="8" y="21"/>
                    </a:moveTo>
                    <a:cubicBezTo>
                      <a:pt x="3" y="21"/>
                      <a:pt x="0" y="18"/>
                      <a:pt x="0" y="11"/>
                    </a:cubicBezTo>
                    <a:cubicBezTo>
                      <a:pt x="0" y="7"/>
                      <a:pt x="1" y="4"/>
                      <a:pt x="2" y="3"/>
                    </a:cubicBezTo>
                    <a:cubicBezTo>
                      <a:pt x="3" y="1"/>
                      <a:pt x="5" y="0"/>
                      <a:pt x="8" y="0"/>
                    </a:cubicBezTo>
                    <a:cubicBezTo>
                      <a:pt x="13" y="0"/>
                      <a:pt x="15" y="3"/>
                      <a:pt x="15" y="10"/>
                    </a:cubicBezTo>
                    <a:cubicBezTo>
                      <a:pt x="15" y="14"/>
                      <a:pt x="15" y="17"/>
                      <a:pt x="13" y="19"/>
                    </a:cubicBezTo>
                    <a:cubicBezTo>
                      <a:pt x="12" y="20"/>
                      <a:pt x="10" y="21"/>
                      <a:pt x="8" y="21"/>
                    </a:cubicBezTo>
                    <a:close/>
                    <a:moveTo>
                      <a:pt x="8" y="3"/>
                    </a:moveTo>
                    <a:cubicBezTo>
                      <a:pt x="6" y="3"/>
                      <a:pt x="5" y="6"/>
                      <a:pt x="5" y="11"/>
                    </a:cubicBezTo>
                    <a:cubicBezTo>
                      <a:pt x="5" y="15"/>
                      <a:pt x="6" y="18"/>
                      <a:pt x="8" y="18"/>
                    </a:cubicBezTo>
                    <a:cubicBezTo>
                      <a:pt x="10" y="18"/>
                      <a:pt x="11" y="15"/>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2" name="Freeform 357"/>
              <p:cNvSpPr>
                <a:spLocks/>
              </p:cNvSpPr>
              <p:nvPr/>
            </p:nvSpPr>
            <p:spPr bwMode="auto">
              <a:xfrm>
                <a:off x="2115" y="2073"/>
                <a:ext cx="15" cy="36"/>
              </a:xfrm>
              <a:custGeom>
                <a:avLst/>
                <a:gdLst>
                  <a:gd name="T0" fmla="*/ 9 w 9"/>
                  <a:gd name="T1" fmla="*/ 0 h 21"/>
                  <a:gd name="T2" fmla="*/ 9 w 9"/>
                  <a:gd name="T3" fmla="*/ 21 h 21"/>
                  <a:gd name="T4" fmla="*/ 5 w 9"/>
                  <a:gd name="T5" fmla="*/ 21 h 21"/>
                  <a:gd name="T6" fmla="*/ 5 w 9"/>
                  <a:gd name="T7" fmla="*/ 5 h 21"/>
                  <a:gd name="T8" fmla="*/ 4 w 9"/>
                  <a:gd name="T9" fmla="*/ 5 h 21"/>
                  <a:gd name="T10" fmla="*/ 3 w 9"/>
                  <a:gd name="T11" fmla="*/ 6 h 21"/>
                  <a:gd name="T12" fmla="*/ 1 w 9"/>
                  <a:gd name="T13" fmla="*/ 6 h 21"/>
                  <a:gd name="T14" fmla="*/ 0 w 9"/>
                  <a:gd name="T15" fmla="*/ 7 h 21"/>
                  <a:gd name="T16" fmla="*/ 0 w 9"/>
                  <a:gd name="T17" fmla="*/ 3 h 21"/>
                  <a:gd name="T18" fmla="*/ 4 w 9"/>
                  <a:gd name="T19" fmla="*/ 1 h 21"/>
                  <a:gd name="T20" fmla="*/ 6 w 9"/>
                  <a:gd name="T21" fmla="*/ 0 h 21"/>
                  <a:gd name="T22" fmla="*/ 9 w 9"/>
                  <a:gd name="T23"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21">
                    <a:moveTo>
                      <a:pt x="9" y="0"/>
                    </a:moveTo>
                    <a:cubicBezTo>
                      <a:pt x="9" y="21"/>
                      <a:pt x="9" y="21"/>
                      <a:pt x="9" y="21"/>
                    </a:cubicBezTo>
                    <a:cubicBezTo>
                      <a:pt x="5" y="21"/>
                      <a:pt x="5" y="21"/>
                      <a:pt x="5" y="21"/>
                    </a:cubicBezTo>
                    <a:cubicBezTo>
                      <a:pt x="5" y="5"/>
                      <a:pt x="5" y="5"/>
                      <a:pt x="5" y="5"/>
                    </a:cubicBezTo>
                    <a:cubicBezTo>
                      <a:pt x="4" y="5"/>
                      <a:pt x="4" y="5"/>
                      <a:pt x="4" y="5"/>
                    </a:cubicBezTo>
                    <a:cubicBezTo>
                      <a:pt x="3" y="6"/>
                      <a:pt x="3" y="6"/>
                      <a:pt x="3" y="6"/>
                    </a:cubicBezTo>
                    <a:cubicBezTo>
                      <a:pt x="2" y="6"/>
                      <a:pt x="2" y="6"/>
                      <a:pt x="1" y="6"/>
                    </a:cubicBezTo>
                    <a:cubicBezTo>
                      <a:pt x="1" y="7"/>
                      <a:pt x="1" y="7"/>
                      <a:pt x="0" y="7"/>
                    </a:cubicBezTo>
                    <a:cubicBezTo>
                      <a:pt x="0" y="3"/>
                      <a:pt x="0" y="3"/>
                      <a:pt x="0" y="3"/>
                    </a:cubicBezTo>
                    <a:cubicBezTo>
                      <a:pt x="1" y="2"/>
                      <a:pt x="3" y="2"/>
                      <a:pt x="4" y="1"/>
                    </a:cubicBezTo>
                    <a:cubicBezTo>
                      <a:pt x="5" y="1"/>
                      <a:pt x="6" y="0"/>
                      <a:pt x="6" y="0"/>
                    </a:cubicBezTo>
                    <a:lnTo>
                      <a:pt x="9" y="0"/>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3" name="Freeform 358"/>
              <p:cNvSpPr>
                <a:spLocks noEditPoints="1"/>
              </p:cNvSpPr>
              <p:nvPr/>
            </p:nvSpPr>
            <p:spPr bwMode="auto">
              <a:xfrm>
                <a:off x="2111" y="2124"/>
                <a:ext cx="26" cy="37"/>
              </a:xfrm>
              <a:custGeom>
                <a:avLst/>
                <a:gdLst>
                  <a:gd name="T0" fmla="*/ 8 w 15"/>
                  <a:gd name="T1" fmla="*/ 22 h 22"/>
                  <a:gd name="T2" fmla="*/ 0 w 15"/>
                  <a:gd name="T3" fmla="*/ 11 h 22"/>
                  <a:gd name="T4" fmla="*/ 2 w 15"/>
                  <a:gd name="T5" fmla="*/ 3 h 22"/>
                  <a:gd name="T6" fmla="*/ 8 w 15"/>
                  <a:gd name="T7" fmla="*/ 0 h 22"/>
                  <a:gd name="T8" fmla="*/ 15 w 15"/>
                  <a:gd name="T9" fmla="*/ 11 h 22"/>
                  <a:gd name="T10" fmla="*/ 13 w 15"/>
                  <a:gd name="T11" fmla="*/ 19 h 22"/>
                  <a:gd name="T12" fmla="*/ 8 w 15"/>
                  <a:gd name="T13" fmla="*/ 22 h 22"/>
                  <a:gd name="T14" fmla="*/ 8 w 15"/>
                  <a:gd name="T15" fmla="*/ 3 h 22"/>
                  <a:gd name="T16" fmla="*/ 5 w 15"/>
                  <a:gd name="T17" fmla="*/ 11 h 22"/>
                  <a:gd name="T18" fmla="*/ 8 w 15"/>
                  <a:gd name="T19" fmla="*/ 18 h 22"/>
                  <a:gd name="T20" fmla="*/ 11 w 15"/>
                  <a:gd name="T21" fmla="*/ 11 h 22"/>
                  <a:gd name="T22" fmla="*/ 8 w 15"/>
                  <a:gd name="T23" fmla="*/ 3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5" h="22">
                    <a:moveTo>
                      <a:pt x="8" y="22"/>
                    </a:moveTo>
                    <a:cubicBezTo>
                      <a:pt x="3" y="22"/>
                      <a:pt x="0" y="18"/>
                      <a:pt x="0" y="11"/>
                    </a:cubicBezTo>
                    <a:cubicBezTo>
                      <a:pt x="0" y="7"/>
                      <a:pt x="1" y="5"/>
                      <a:pt x="2" y="3"/>
                    </a:cubicBezTo>
                    <a:cubicBezTo>
                      <a:pt x="3" y="1"/>
                      <a:pt x="5" y="0"/>
                      <a:pt x="8" y="0"/>
                    </a:cubicBezTo>
                    <a:cubicBezTo>
                      <a:pt x="13" y="0"/>
                      <a:pt x="15" y="3"/>
                      <a:pt x="15" y="11"/>
                    </a:cubicBezTo>
                    <a:cubicBezTo>
                      <a:pt x="15" y="14"/>
                      <a:pt x="15" y="17"/>
                      <a:pt x="13" y="19"/>
                    </a:cubicBezTo>
                    <a:cubicBezTo>
                      <a:pt x="12" y="21"/>
                      <a:pt x="10" y="22"/>
                      <a:pt x="8" y="22"/>
                    </a:cubicBezTo>
                    <a:close/>
                    <a:moveTo>
                      <a:pt x="8" y="3"/>
                    </a:moveTo>
                    <a:cubicBezTo>
                      <a:pt x="6" y="3"/>
                      <a:pt x="5" y="6"/>
                      <a:pt x="5" y="11"/>
                    </a:cubicBezTo>
                    <a:cubicBezTo>
                      <a:pt x="5" y="16"/>
                      <a:pt x="6" y="18"/>
                      <a:pt x="8" y="18"/>
                    </a:cubicBezTo>
                    <a:cubicBezTo>
                      <a:pt x="10" y="18"/>
                      <a:pt x="11" y="16"/>
                      <a:pt x="11" y="11"/>
                    </a:cubicBezTo>
                    <a:cubicBezTo>
                      <a:pt x="11" y="6"/>
                      <a:pt x="10" y="3"/>
                      <a:pt x="8" y="3"/>
                    </a:cubicBez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5" name="TextBox 204"/>
          <p:cNvSpPr txBox="1"/>
          <p:nvPr/>
        </p:nvSpPr>
        <p:spPr>
          <a:xfrm>
            <a:off x="9115120" y="1931333"/>
            <a:ext cx="1828800" cy="849463"/>
          </a:xfrm>
          <a:prstGeom prst="rect">
            <a:avLst/>
          </a:prstGeom>
          <a:noFill/>
        </p:spPr>
        <p:txBody>
          <a:bodyPr wrap="square" lIns="91440" tIns="146304" rIns="182880" bIns="146304" rtlCol="0">
            <a:spAutoFit/>
          </a:bodyPr>
          <a:lstStyle/>
          <a:p>
            <a:pPr algn="ctr">
              <a:lnSpc>
                <a:spcPct val="90000"/>
              </a:lnSpc>
              <a:spcAft>
                <a:spcPts val="1200"/>
              </a:spcAft>
            </a:pPr>
            <a:r>
              <a:rPr lang="en-US" sz="2000" dirty="0" smtClean="0">
                <a:solidFill>
                  <a:schemeClr val="tx2"/>
                </a:solidFill>
                <a:latin typeface="+mj-lt"/>
                <a:cs typeface="Segoe UI"/>
              </a:rPr>
              <a:t>Limited IT agility</a:t>
            </a:r>
            <a:endParaRPr lang="en-US" sz="2000" dirty="0">
              <a:solidFill>
                <a:schemeClr val="tx2"/>
              </a:solidFill>
              <a:latin typeface="+mj-lt"/>
              <a:cs typeface="Segoe UI"/>
            </a:endParaRPr>
          </a:p>
        </p:txBody>
      </p:sp>
      <p:sp>
        <p:nvSpPr>
          <p:cNvPr id="207" name="AutoShape 360"/>
          <p:cNvSpPr>
            <a:spLocks noChangeAspect="1" noChangeArrowheads="1" noTextEdit="1"/>
          </p:cNvSpPr>
          <p:nvPr/>
        </p:nvSpPr>
        <p:spPr bwMode="auto">
          <a:xfrm>
            <a:off x="9224392" y="3031794"/>
            <a:ext cx="1177925" cy="3363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3" name="Group 2"/>
          <p:cNvGrpSpPr/>
          <p:nvPr/>
        </p:nvGrpSpPr>
        <p:grpSpPr>
          <a:xfrm>
            <a:off x="9541144" y="3146025"/>
            <a:ext cx="573088" cy="1304925"/>
            <a:chOff x="9629536" y="5087606"/>
            <a:chExt cx="573088" cy="1304925"/>
          </a:xfrm>
        </p:grpSpPr>
        <p:sp>
          <p:nvSpPr>
            <p:cNvPr id="220" name="Freeform 374"/>
            <p:cNvSpPr>
              <a:spLocks/>
            </p:cNvSpPr>
            <p:nvPr/>
          </p:nvSpPr>
          <p:spPr bwMode="auto">
            <a:xfrm>
              <a:off x="9645411" y="5087606"/>
              <a:ext cx="55563" cy="139700"/>
            </a:xfrm>
            <a:custGeom>
              <a:avLst/>
              <a:gdLst>
                <a:gd name="T0" fmla="*/ 18 w 18"/>
                <a:gd name="T1" fmla="*/ 0 h 44"/>
                <a:gd name="T2" fmla="*/ 18 w 18"/>
                <a:gd name="T3" fmla="*/ 44 h 44"/>
                <a:gd name="T4" fmla="*/ 9 w 18"/>
                <a:gd name="T5" fmla="*/ 44 h 44"/>
                <a:gd name="T6" fmla="*/ 9 w 18"/>
                <a:gd name="T7" fmla="*/ 10 h 44"/>
                <a:gd name="T8" fmla="*/ 7 w 18"/>
                <a:gd name="T9" fmla="*/ 12 h 44"/>
                <a:gd name="T10" fmla="*/ 5 w 18"/>
                <a:gd name="T11" fmla="*/ 13 h 44"/>
                <a:gd name="T12" fmla="*/ 2 w 18"/>
                <a:gd name="T13" fmla="*/ 14 h 44"/>
                <a:gd name="T14" fmla="*/ 0 w 18"/>
                <a:gd name="T15" fmla="*/ 14 h 44"/>
                <a:gd name="T16" fmla="*/ 0 w 18"/>
                <a:gd name="T17" fmla="*/ 6 h 44"/>
                <a:gd name="T18" fmla="*/ 7 w 18"/>
                <a:gd name="T19" fmla="*/ 3 h 44"/>
                <a:gd name="T20" fmla="*/ 13 w 18"/>
                <a:gd name="T21" fmla="*/ 0 h 44"/>
                <a:gd name="T22" fmla="*/ 18 w 18"/>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44">
                  <a:moveTo>
                    <a:pt x="18" y="0"/>
                  </a:moveTo>
                  <a:cubicBezTo>
                    <a:pt x="18" y="44"/>
                    <a:pt x="18" y="44"/>
                    <a:pt x="18" y="44"/>
                  </a:cubicBezTo>
                  <a:cubicBezTo>
                    <a:pt x="9" y="44"/>
                    <a:pt x="9" y="44"/>
                    <a:pt x="9" y="44"/>
                  </a:cubicBezTo>
                  <a:cubicBezTo>
                    <a:pt x="9" y="10"/>
                    <a:pt x="9" y="10"/>
                    <a:pt x="9" y="10"/>
                  </a:cubicBezTo>
                  <a:cubicBezTo>
                    <a:pt x="8" y="11"/>
                    <a:pt x="8" y="11"/>
                    <a:pt x="7" y="12"/>
                  </a:cubicBezTo>
                  <a:cubicBezTo>
                    <a:pt x="6" y="12"/>
                    <a:pt x="6" y="13"/>
                    <a:pt x="5" y="13"/>
                  </a:cubicBezTo>
                  <a:cubicBezTo>
                    <a:pt x="4" y="13"/>
                    <a:pt x="3" y="13"/>
                    <a:pt x="2" y="14"/>
                  </a:cubicBezTo>
                  <a:cubicBezTo>
                    <a:pt x="1" y="14"/>
                    <a:pt x="0" y="14"/>
                    <a:pt x="0" y="14"/>
                  </a:cubicBezTo>
                  <a:cubicBezTo>
                    <a:pt x="0" y="6"/>
                    <a:pt x="0" y="6"/>
                    <a:pt x="0" y="6"/>
                  </a:cubicBezTo>
                  <a:cubicBezTo>
                    <a:pt x="2" y="5"/>
                    <a:pt x="4" y="5"/>
                    <a:pt x="7" y="3"/>
                  </a:cubicBezTo>
                  <a:cubicBezTo>
                    <a:pt x="9" y="2"/>
                    <a:pt x="11" y="1"/>
                    <a:pt x="13" y="0"/>
                  </a:cubicBezTo>
                  <a:lnTo>
                    <a:pt x="18"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1" name="Freeform 375"/>
            <p:cNvSpPr>
              <a:spLocks noEditPoints="1"/>
            </p:cNvSpPr>
            <p:nvPr/>
          </p:nvSpPr>
          <p:spPr bwMode="auto">
            <a:xfrm>
              <a:off x="9751774" y="5087606"/>
              <a:ext cx="98425" cy="142875"/>
            </a:xfrm>
            <a:custGeom>
              <a:avLst/>
              <a:gdLst>
                <a:gd name="T0" fmla="*/ 15 w 31"/>
                <a:gd name="T1" fmla="*/ 45 h 45"/>
                <a:gd name="T2" fmla="*/ 0 w 31"/>
                <a:gd name="T3" fmla="*/ 23 h 45"/>
                <a:gd name="T4" fmla="*/ 4 w 31"/>
                <a:gd name="T5" fmla="*/ 6 h 45"/>
                <a:gd name="T6" fmla="*/ 16 w 31"/>
                <a:gd name="T7" fmla="*/ 0 h 45"/>
                <a:gd name="T8" fmla="*/ 31 w 31"/>
                <a:gd name="T9" fmla="*/ 22 h 45"/>
                <a:gd name="T10" fmla="*/ 27 w 31"/>
                <a:gd name="T11" fmla="*/ 39 h 45"/>
                <a:gd name="T12" fmla="*/ 15 w 31"/>
                <a:gd name="T13" fmla="*/ 45 h 45"/>
                <a:gd name="T14" fmla="*/ 16 w 31"/>
                <a:gd name="T15" fmla="*/ 7 h 45"/>
                <a:gd name="T16" fmla="*/ 9 w 31"/>
                <a:gd name="T17" fmla="*/ 23 h 45"/>
                <a:gd name="T18" fmla="*/ 15 w 31"/>
                <a:gd name="T19" fmla="*/ 37 h 45"/>
                <a:gd name="T20" fmla="*/ 21 w 31"/>
                <a:gd name="T21" fmla="*/ 22 h 45"/>
                <a:gd name="T22" fmla="*/ 16 w 31"/>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5">
                  <a:moveTo>
                    <a:pt x="15" y="45"/>
                  </a:moveTo>
                  <a:cubicBezTo>
                    <a:pt x="5" y="45"/>
                    <a:pt x="0" y="38"/>
                    <a:pt x="0" y="23"/>
                  </a:cubicBezTo>
                  <a:cubicBezTo>
                    <a:pt x="0" y="16"/>
                    <a:pt x="1" y="10"/>
                    <a:pt x="4" y="6"/>
                  </a:cubicBezTo>
                  <a:cubicBezTo>
                    <a:pt x="7" y="2"/>
                    <a:pt x="11" y="0"/>
                    <a:pt x="16" y="0"/>
                  </a:cubicBezTo>
                  <a:cubicBezTo>
                    <a:pt x="26" y="0"/>
                    <a:pt x="31" y="7"/>
                    <a:pt x="31" y="22"/>
                  </a:cubicBezTo>
                  <a:cubicBezTo>
                    <a:pt x="31" y="29"/>
                    <a:pt x="30" y="35"/>
                    <a:pt x="27" y="39"/>
                  </a:cubicBezTo>
                  <a:cubicBezTo>
                    <a:pt x="24" y="43"/>
                    <a:pt x="20" y="45"/>
                    <a:pt x="15" y="45"/>
                  </a:cubicBezTo>
                  <a:close/>
                  <a:moveTo>
                    <a:pt x="16" y="7"/>
                  </a:moveTo>
                  <a:cubicBezTo>
                    <a:pt x="11" y="7"/>
                    <a:pt x="9" y="12"/>
                    <a:pt x="9" y="23"/>
                  </a:cubicBezTo>
                  <a:cubicBezTo>
                    <a:pt x="9" y="33"/>
                    <a:pt x="11" y="37"/>
                    <a:pt x="15" y="37"/>
                  </a:cubicBezTo>
                  <a:cubicBezTo>
                    <a:pt x="19" y="37"/>
                    <a:pt x="21" y="32"/>
                    <a:pt x="21" y="22"/>
                  </a:cubicBezTo>
                  <a:cubicBezTo>
                    <a:pt x="21" y="12"/>
                    <a:pt x="19" y="7"/>
                    <a:pt x="1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2" name="Freeform 376"/>
            <p:cNvSpPr>
              <a:spLocks/>
            </p:cNvSpPr>
            <p:nvPr/>
          </p:nvSpPr>
          <p:spPr bwMode="auto">
            <a:xfrm>
              <a:off x="9878774" y="5087606"/>
              <a:ext cx="57150" cy="139700"/>
            </a:xfrm>
            <a:custGeom>
              <a:avLst/>
              <a:gdLst>
                <a:gd name="T0" fmla="*/ 18 w 18"/>
                <a:gd name="T1" fmla="*/ 0 h 44"/>
                <a:gd name="T2" fmla="*/ 18 w 18"/>
                <a:gd name="T3" fmla="*/ 44 h 44"/>
                <a:gd name="T4" fmla="*/ 9 w 18"/>
                <a:gd name="T5" fmla="*/ 44 h 44"/>
                <a:gd name="T6" fmla="*/ 9 w 18"/>
                <a:gd name="T7" fmla="*/ 10 h 44"/>
                <a:gd name="T8" fmla="*/ 7 w 18"/>
                <a:gd name="T9" fmla="*/ 12 h 44"/>
                <a:gd name="T10" fmla="*/ 5 w 18"/>
                <a:gd name="T11" fmla="*/ 13 h 44"/>
                <a:gd name="T12" fmla="*/ 2 w 18"/>
                <a:gd name="T13" fmla="*/ 14 h 44"/>
                <a:gd name="T14" fmla="*/ 0 w 18"/>
                <a:gd name="T15" fmla="*/ 14 h 44"/>
                <a:gd name="T16" fmla="*/ 0 w 18"/>
                <a:gd name="T17" fmla="*/ 6 h 44"/>
                <a:gd name="T18" fmla="*/ 7 w 18"/>
                <a:gd name="T19" fmla="*/ 3 h 44"/>
                <a:gd name="T20" fmla="*/ 13 w 18"/>
                <a:gd name="T21" fmla="*/ 0 h 44"/>
                <a:gd name="T22" fmla="*/ 18 w 18"/>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44">
                  <a:moveTo>
                    <a:pt x="18" y="0"/>
                  </a:moveTo>
                  <a:cubicBezTo>
                    <a:pt x="18" y="44"/>
                    <a:pt x="18" y="44"/>
                    <a:pt x="18" y="44"/>
                  </a:cubicBezTo>
                  <a:cubicBezTo>
                    <a:pt x="9" y="44"/>
                    <a:pt x="9" y="44"/>
                    <a:pt x="9" y="44"/>
                  </a:cubicBezTo>
                  <a:cubicBezTo>
                    <a:pt x="9" y="10"/>
                    <a:pt x="9" y="10"/>
                    <a:pt x="9" y="10"/>
                  </a:cubicBezTo>
                  <a:cubicBezTo>
                    <a:pt x="8" y="11"/>
                    <a:pt x="8" y="11"/>
                    <a:pt x="7" y="12"/>
                  </a:cubicBezTo>
                  <a:cubicBezTo>
                    <a:pt x="6" y="12"/>
                    <a:pt x="6" y="13"/>
                    <a:pt x="5" y="13"/>
                  </a:cubicBezTo>
                  <a:cubicBezTo>
                    <a:pt x="4" y="13"/>
                    <a:pt x="3" y="13"/>
                    <a:pt x="2" y="14"/>
                  </a:cubicBezTo>
                  <a:cubicBezTo>
                    <a:pt x="1" y="14"/>
                    <a:pt x="0" y="14"/>
                    <a:pt x="0" y="14"/>
                  </a:cubicBezTo>
                  <a:cubicBezTo>
                    <a:pt x="0" y="6"/>
                    <a:pt x="0" y="6"/>
                    <a:pt x="0" y="6"/>
                  </a:cubicBezTo>
                  <a:cubicBezTo>
                    <a:pt x="2" y="5"/>
                    <a:pt x="4" y="5"/>
                    <a:pt x="7" y="3"/>
                  </a:cubicBezTo>
                  <a:cubicBezTo>
                    <a:pt x="9" y="2"/>
                    <a:pt x="11" y="1"/>
                    <a:pt x="13" y="0"/>
                  </a:cubicBezTo>
                  <a:lnTo>
                    <a:pt x="18"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3" name="Freeform 377"/>
            <p:cNvSpPr>
              <a:spLocks noEditPoints="1"/>
            </p:cNvSpPr>
            <p:nvPr/>
          </p:nvSpPr>
          <p:spPr bwMode="auto">
            <a:xfrm>
              <a:off x="9629536" y="5284456"/>
              <a:ext cx="100013" cy="141287"/>
            </a:xfrm>
            <a:custGeom>
              <a:avLst/>
              <a:gdLst>
                <a:gd name="T0" fmla="*/ 16 w 32"/>
                <a:gd name="T1" fmla="*/ 45 h 45"/>
                <a:gd name="T2" fmla="*/ 0 w 32"/>
                <a:gd name="T3" fmla="*/ 23 h 45"/>
                <a:gd name="T4" fmla="*/ 4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4" y="6"/>
                  </a:cubicBezTo>
                  <a:cubicBezTo>
                    <a:pt x="7" y="2"/>
                    <a:pt x="11" y="0"/>
                    <a:pt x="17"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8"/>
                    <a:pt x="16" y="38"/>
                  </a:cubicBezTo>
                  <a:cubicBezTo>
                    <a:pt x="20" y="38"/>
                    <a:pt x="22" y="32"/>
                    <a:pt x="22" y="22"/>
                  </a:cubicBezTo>
                  <a:cubicBezTo>
                    <a:pt x="22" y="12"/>
                    <a:pt x="20" y="7"/>
                    <a:pt x="1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4" name="Freeform 378"/>
            <p:cNvSpPr>
              <a:spLocks/>
            </p:cNvSpPr>
            <p:nvPr/>
          </p:nvSpPr>
          <p:spPr bwMode="auto">
            <a:xfrm>
              <a:off x="9764474" y="5284456"/>
              <a:ext cx="60325" cy="138112"/>
            </a:xfrm>
            <a:custGeom>
              <a:avLst/>
              <a:gdLst>
                <a:gd name="T0" fmla="*/ 19 w 19"/>
                <a:gd name="T1" fmla="*/ 0 h 44"/>
                <a:gd name="T2" fmla="*/ 19 w 19"/>
                <a:gd name="T3" fmla="*/ 44 h 44"/>
                <a:gd name="T4" fmla="*/ 9 w 19"/>
                <a:gd name="T5" fmla="*/ 44 h 44"/>
                <a:gd name="T6" fmla="*/ 9 w 19"/>
                <a:gd name="T7" fmla="*/ 10 h 44"/>
                <a:gd name="T8" fmla="*/ 7 w 19"/>
                <a:gd name="T9" fmla="*/ 12 h 44"/>
                <a:gd name="T10" fmla="*/ 5 w 19"/>
                <a:gd name="T11" fmla="*/ 13 h 44"/>
                <a:gd name="T12" fmla="*/ 3 w 19"/>
                <a:gd name="T13" fmla="*/ 14 h 44"/>
                <a:gd name="T14" fmla="*/ 0 w 19"/>
                <a:gd name="T15" fmla="*/ 14 h 44"/>
                <a:gd name="T16" fmla="*/ 0 w 19"/>
                <a:gd name="T17" fmla="*/ 6 h 44"/>
                <a:gd name="T18" fmla="*/ 7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9" y="44"/>
                    <a:pt x="9" y="44"/>
                    <a:pt x="9" y="44"/>
                  </a:cubicBezTo>
                  <a:cubicBezTo>
                    <a:pt x="9" y="10"/>
                    <a:pt x="9" y="10"/>
                    <a:pt x="9" y="10"/>
                  </a:cubicBezTo>
                  <a:cubicBezTo>
                    <a:pt x="9" y="11"/>
                    <a:pt x="8" y="11"/>
                    <a:pt x="7" y="12"/>
                  </a:cubicBezTo>
                  <a:cubicBezTo>
                    <a:pt x="7" y="12"/>
                    <a:pt x="6" y="13"/>
                    <a:pt x="5" y="13"/>
                  </a:cubicBezTo>
                  <a:cubicBezTo>
                    <a:pt x="4" y="13"/>
                    <a:pt x="3" y="14"/>
                    <a:pt x="3" y="14"/>
                  </a:cubicBezTo>
                  <a:cubicBezTo>
                    <a:pt x="2" y="14"/>
                    <a:pt x="1" y="14"/>
                    <a:pt x="0" y="14"/>
                  </a:cubicBezTo>
                  <a:cubicBezTo>
                    <a:pt x="0" y="6"/>
                    <a:pt x="0" y="6"/>
                    <a:pt x="0" y="6"/>
                  </a:cubicBezTo>
                  <a:cubicBezTo>
                    <a:pt x="2" y="5"/>
                    <a:pt x="5" y="5"/>
                    <a:pt x="7" y="3"/>
                  </a:cubicBezTo>
                  <a:cubicBezTo>
                    <a:pt x="9" y="2"/>
                    <a:pt x="11" y="1"/>
                    <a:pt x="13" y="0"/>
                  </a:cubicBezTo>
                  <a:lnTo>
                    <a:pt x="19"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5" name="Freeform 379"/>
            <p:cNvSpPr>
              <a:spLocks noEditPoints="1"/>
            </p:cNvSpPr>
            <p:nvPr/>
          </p:nvSpPr>
          <p:spPr bwMode="auto">
            <a:xfrm>
              <a:off x="9862899" y="5284456"/>
              <a:ext cx="101600" cy="141287"/>
            </a:xfrm>
            <a:custGeom>
              <a:avLst/>
              <a:gdLst>
                <a:gd name="T0" fmla="*/ 16 w 32"/>
                <a:gd name="T1" fmla="*/ 45 h 45"/>
                <a:gd name="T2" fmla="*/ 0 w 32"/>
                <a:gd name="T3" fmla="*/ 23 h 45"/>
                <a:gd name="T4" fmla="*/ 5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5" y="6"/>
                  </a:cubicBezTo>
                  <a:cubicBezTo>
                    <a:pt x="7" y="2"/>
                    <a:pt x="11" y="0"/>
                    <a:pt x="17"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8"/>
                    <a:pt x="16" y="38"/>
                  </a:cubicBezTo>
                  <a:cubicBezTo>
                    <a:pt x="20" y="38"/>
                    <a:pt x="22" y="32"/>
                    <a:pt x="22" y="22"/>
                  </a:cubicBezTo>
                  <a:cubicBezTo>
                    <a:pt x="22" y="12"/>
                    <a:pt x="20" y="7"/>
                    <a:pt x="1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6" name="Freeform 380"/>
            <p:cNvSpPr>
              <a:spLocks noEditPoints="1"/>
            </p:cNvSpPr>
            <p:nvPr/>
          </p:nvSpPr>
          <p:spPr bwMode="auto">
            <a:xfrm>
              <a:off x="9629536" y="5870244"/>
              <a:ext cx="100013" cy="142875"/>
            </a:xfrm>
            <a:custGeom>
              <a:avLst/>
              <a:gdLst>
                <a:gd name="T0" fmla="*/ 16 w 32"/>
                <a:gd name="T1" fmla="*/ 45 h 45"/>
                <a:gd name="T2" fmla="*/ 0 w 32"/>
                <a:gd name="T3" fmla="*/ 23 h 45"/>
                <a:gd name="T4" fmla="*/ 4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7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5"/>
                    <a:pt x="2" y="10"/>
                    <a:pt x="4" y="6"/>
                  </a:cubicBezTo>
                  <a:cubicBezTo>
                    <a:pt x="7" y="2"/>
                    <a:pt x="11" y="0"/>
                    <a:pt x="17"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7"/>
                    <a:pt x="16" y="37"/>
                  </a:cubicBezTo>
                  <a:cubicBezTo>
                    <a:pt x="20" y="37"/>
                    <a:pt x="22" y="32"/>
                    <a:pt x="22" y="22"/>
                  </a:cubicBezTo>
                  <a:cubicBezTo>
                    <a:pt x="22" y="12"/>
                    <a:pt x="20" y="7"/>
                    <a:pt x="16" y="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7" name="Freeform 381"/>
            <p:cNvSpPr>
              <a:spLocks/>
            </p:cNvSpPr>
            <p:nvPr/>
          </p:nvSpPr>
          <p:spPr bwMode="auto">
            <a:xfrm>
              <a:off x="9764474" y="5870244"/>
              <a:ext cx="60325" cy="139700"/>
            </a:xfrm>
            <a:custGeom>
              <a:avLst/>
              <a:gdLst>
                <a:gd name="T0" fmla="*/ 19 w 19"/>
                <a:gd name="T1" fmla="*/ 0 h 44"/>
                <a:gd name="T2" fmla="*/ 19 w 19"/>
                <a:gd name="T3" fmla="*/ 44 h 44"/>
                <a:gd name="T4" fmla="*/ 9 w 19"/>
                <a:gd name="T5" fmla="*/ 44 h 44"/>
                <a:gd name="T6" fmla="*/ 9 w 19"/>
                <a:gd name="T7" fmla="*/ 10 h 44"/>
                <a:gd name="T8" fmla="*/ 7 w 19"/>
                <a:gd name="T9" fmla="*/ 12 h 44"/>
                <a:gd name="T10" fmla="*/ 5 w 19"/>
                <a:gd name="T11" fmla="*/ 13 h 44"/>
                <a:gd name="T12" fmla="*/ 3 w 19"/>
                <a:gd name="T13" fmla="*/ 14 h 44"/>
                <a:gd name="T14" fmla="*/ 0 w 19"/>
                <a:gd name="T15" fmla="*/ 14 h 44"/>
                <a:gd name="T16" fmla="*/ 0 w 19"/>
                <a:gd name="T17" fmla="*/ 6 h 44"/>
                <a:gd name="T18" fmla="*/ 7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9" y="44"/>
                    <a:pt x="9" y="44"/>
                    <a:pt x="9" y="44"/>
                  </a:cubicBezTo>
                  <a:cubicBezTo>
                    <a:pt x="9" y="10"/>
                    <a:pt x="9" y="10"/>
                    <a:pt x="9" y="10"/>
                  </a:cubicBezTo>
                  <a:cubicBezTo>
                    <a:pt x="9" y="11"/>
                    <a:pt x="8" y="11"/>
                    <a:pt x="7" y="12"/>
                  </a:cubicBezTo>
                  <a:cubicBezTo>
                    <a:pt x="7" y="12"/>
                    <a:pt x="6" y="13"/>
                    <a:pt x="5" y="13"/>
                  </a:cubicBezTo>
                  <a:cubicBezTo>
                    <a:pt x="4" y="13"/>
                    <a:pt x="3" y="13"/>
                    <a:pt x="3" y="14"/>
                  </a:cubicBezTo>
                  <a:cubicBezTo>
                    <a:pt x="2" y="14"/>
                    <a:pt x="1" y="14"/>
                    <a:pt x="0" y="14"/>
                  </a:cubicBezTo>
                  <a:cubicBezTo>
                    <a:pt x="0" y="6"/>
                    <a:pt x="0" y="6"/>
                    <a:pt x="0" y="6"/>
                  </a:cubicBezTo>
                  <a:cubicBezTo>
                    <a:pt x="2" y="5"/>
                    <a:pt x="5" y="4"/>
                    <a:pt x="7" y="3"/>
                  </a:cubicBezTo>
                  <a:cubicBezTo>
                    <a:pt x="9" y="2"/>
                    <a:pt x="11" y="1"/>
                    <a:pt x="13" y="0"/>
                  </a:cubicBezTo>
                  <a:lnTo>
                    <a:pt x="19"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382"/>
            <p:cNvSpPr>
              <a:spLocks noEditPoints="1"/>
            </p:cNvSpPr>
            <p:nvPr/>
          </p:nvSpPr>
          <p:spPr bwMode="auto">
            <a:xfrm>
              <a:off x="9862899" y="5870244"/>
              <a:ext cx="101600" cy="142875"/>
            </a:xfrm>
            <a:custGeom>
              <a:avLst/>
              <a:gdLst>
                <a:gd name="T0" fmla="*/ 16 w 32"/>
                <a:gd name="T1" fmla="*/ 45 h 45"/>
                <a:gd name="T2" fmla="*/ 0 w 32"/>
                <a:gd name="T3" fmla="*/ 23 h 45"/>
                <a:gd name="T4" fmla="*/ 5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7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5"/>
                    <a:pt x="2" y="10"/>
                    <a:pt x="5" y="6"/>
                  </a:cubicBezTo>
                  <a:cubicBezTo>
                    <a:pt x="7" y="2"/>
                    <a:pt x="11" y="0"/>
                    <a:pt x="17"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7"/>
                    <a:pt x="16" y="37"/>
                  </a:cubicBezTo>
                  <a:cubicBezTo>
                    <a:pt x="20" y="37"/>
                    <a:pt x="22" y="32"/>
                    <a:pt x="22" y="22"/>
                  </a:cubicBezTo>
                  <a:cubicBezTo>
                    <a:pt x="22" y="12"/>
                    <a:pt x="20" y="7"/>
                    <a:pt x="16" y="7"/>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383"/>
            <p:cNvSpPr>
              <a:spLocks noEditPoints="1"/>
            </p:cNvSpPr>
            <p:nvPr/>
          </p:nvSpPr>
          <p:spPr bwMode="auto">
            <a:xfrm>
              <a:off x="9629536" y="5479719"/>
              <a:ext cx="100013" cy="142875"/>
            </a:xfrm>
            <a:custGeom>
              <a:avLst/>
              <a:gdLst>
                <a:gd name="T0" fmla="*/ 16 w 32"/>
                <a:gd name="T1" fmla="*/ 45 h 45"/>
                <a:gd name="T2" fmla="*/ 0 w 32"/>
                <a:gd name="T3" fmla="*/ 23 h 45"/>
                <a:gd name="T4" fmla="*/ 4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4" y="6"/>
                  </a:cubicBezTo>
                  <a:cubicBezTo>
                    <a:pt x="7" y="2"/>
                    <a:pt x="11" y="0"/>
                    <a:pt x="17"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8"/>
                    <a:pt x="16" y="38"/>
                  </a:cubicBezTo>
                  <a:cubicBezTo>
                    <a:pt x="20" y="38"/>
                    <a:pt x="22" y="33"/>
                    <a:pt x="22" y="22"/>
                  </a:cubicBezTo>
                  <a:cubicBezTo>
                    <a:pt x="22" y="12"/>
                    <a:pt x="20" y="7"/>
                    <a:pt x="1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0" name="Freeform 384"/>
            <p:cNvSpPr>
              <a:spLocks noEditPoints="1"/>
            </p:cNvSpPr>
            <p:nvPr/>
          </p:nvSpPr>
          <p:spPr bwMode="auto">
            <a:xfrm>
              <a:off x="9751774" y="5479719"/>
              <a:ext cx="98425" cy="142875"/>
            </a:xfrm>
            <a:custGeom>
              <a:avLst/>
              <a:gdLst>
                <a:gd name="T0" fmla="*/ 15 w 31"/>
                <a:gd name="T1" fmla="*/ 45 h 45"/>
                <a:gd name="T2" fmla="*/ 0 w 31"/>
                <a:gd name="T3" fmla="*/ 23 h 45"/>
                <a:gd name="T4" fmla="*/ 4 w 31"/>
                <a:gd name="T5" fmla="*/ 6 h 45"/>
                <a:gd name="T6" fmla="*/ 16 w 31"/>
                <a:gd name="T7" fmla="*/ 0 h 45"/>
                <a:gd name="T8" fmla="*/ 31 w 31"/>
                <a:gd name="T9" fmla="*/ 22 h 45"/>
                <a:gd name="T10" fmla="*/ 27 w 31"/>
                <a:gd name="T11" fmla="*/ 39 h 45"/>
                <a:gd name="T12" fmla="*/ 15 w 31"/>
                <a:gd name="T13" fmla="*/ 45 h 45"/>
                <a:gd name="T14" fmla="*/ 16 w 31"/>
                <a:gd name="T15" fmla="*/ 7 h 45"/>
                <a:gd name="T16" fmla="*/ 9 w 31"/>
                <a:gd name="T17" fmla="*/ 23 h 45"/>
                <a:gd name="T18" fmla="*/ 15 w 31"/>
                <a:gd name="T19" fmla="*/ 38 h 45"/>
                <a:gd name="T20" fmla="*/ 21 w 31"/>
                <a:gd name="T21" fmla="*/ 22 h 45"/>
                <a:gd name="T22" fmla="*/ 16 w 31"/>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5">
                  <a:moveTo>
                    <a:pt x="15" y="45"/>
                  </a:moveTo>
                  <a:cubicBezTo>
                    <a:pt x="5" y="45"/>
                    <a:pt x="0" y="38"/>
                    <a:pt x="0" y="23"/>
                  </a:cubicBezTo>
                  <a:cubicBezTo>
                    <a:pt x="0" y="16"/>
                    <a:pt x="1" y="10"/>
                    <a:pt x="4" y="6"/>
                  </a:cubicBezTo>
                  <a:cubicBezTo>
                    <a:pt x="7" y="2"/>
                    <a:pt x="11" y="0"/>
                    <a:pt x="16" y="0"/>
                  </a:cubicBezTo>
                  <a:cubicBezTo>
                    <a:pt x="26" y="0"/>
                    <a:pt x="31" y="7"/>
                    <a:pt x="31" y="22"/>
                  </a:cubicBezTo>
                  <a:cubicBezTo>
                    <a:pt x="31" y="29"/>
                    <a:pt x="30" y="35"/>
                    <a:pt x="27" y="39"/>
                  </a:cubicBezTo>
                  <a:cubicBezTo>
                    <a:pt x="24" y="43"/>
                    <a:pt x="20" y="45"/>
                    <a:pt x="15" y="45"/>
                  </a:cubicBezTo>
                  <a:close/>
                  <a:moveTo>
                    <a:pt x="16" y="7"/>
                  </a:moveTo>
                  <a:cubicBezTo>
                    <a:pt x="11" y="7"/>
                    <a:pt x="9" y="12"/>
                    <a:pt x="9" y="23"/>
                  </a:cubicBezTo>
                  <a:cubicBezTo>
                    <a:pt x="9" y="33"/>
                    <a:pt x="11" y="38"/>
                    <a:pt x="15" y="38"/>
                  </a:cubicBezTo>
                  <a:cubicBezTo>
                    <a:pt x="19" y="38"/>
                    <a:pt x="21" y="33"/>
                    <a:pt x="21" y="22"/>
                  </a:cubicBezTo>
                  <a:cubicBezTo>
                    <a:pt x="21" y="12"/>
                    <a:pt x="19" y="7"/>
                    <a:pt x="1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1" name="Freeform 385"/>
            <p:cNvSpPr>
              <a:spLocks/>
            </p:cNvSpPr>
            <p:nvPr/>
          </p:nvSpPr>
          <p:spPr bwMode="auto">
            <a:xfrm>
              <a:off x="9878774" y="5479719"/>
              <a:ext cx="57150" cy="139700"/>
            </a:xfrm>
            <a:custGeom>
              <a:avLst/>
              <a:gdLst>
                <a:gd name="T0" fmla="*/ 18 w 18"/>
                <a:gd name="T1" fmla="*/ 0 h 44"/>
                <a:gd name="T2" fmla="*/ 18 w 18"/>
                <a:gd name="T3" fmla="*/ 44 h 44"/>
                <a:gd name="T4" fmla="*/ 9 w 18"/>
                <a:gd name="T5" fmla="*/ 44 h 44"/>
                <a:gd name="T6" fmla="*/ 9 w 18"/>
                <a:gd name="T7" fmla="*/ 11 h 44"/>
                <a:gd name="T8" fmla="*/ 7 w 18"/>
                <a:gd name="T9" fmla="*/ 12 h 44"/>
                <a:gd name="T10" fmla="*/ 5 w 18"/>
                <a:gd name="T11" fmla="*/ 13 h 44"/>
                <a:gd name="T12" fmla="*/ 2 w 18"/>
                <a:gd name="T13" fmla="*/ 14 h 44"/>
                <a:gd name="T14" fmla="*/ 0 w 18"/>
                <a:gd name="T15" fmla="*/ 14 h 44"/>
                <a:gd name="T16" fmla="*/ 0 w 18"/>
                <a:gd name="T17" fmla="*/ 6 h 44"/>
                <a:gd name="T18" fmla="*/ 7 w 18"/>
                <a:gd name="T19" fmla="*/ 3 h 44"/>
                <a:gd name="T20" fmla="*/ 13 w 18"/>
                <a:gd name="T21" fmla="*/ 0 h 44"/>
                <a:gd name="T22" fmla="*/ 18 w 18"/>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44">
                  <a:moveTo>
                    <a:pt x="18" y="0"/>
                  </a:moveTo>
                  <a:cubicBezTo>
                    <a:pt x="18" y="44"/>
                    <a:pt x="18" y="44"/>
                    <a:pt x="18" y="44"/>
                  </a:cubicBezTo>
                  <a:cubicBezTo>
                    <a:pt x="9" y="44"/>
                    <a:pt x="9" y="44"/>
                    <a:pt x="9" y="44"/>
                  </a:cubicBezTo>
                  <a:cubicBezTo>
                    <a:pt x="9" y="11"/>
                    <a:pt x="9" y="11"/>
                    <a:pt x="9" y="11"/>
                  </a:cubicBezTo>
                  <a:cubicBezTo>
                    <a:pt x="8" y="11"/>
                    <a:pt x="8" y="11"/>
                    <a:pt x="7" y="12"/>
                  </a:cubicBezTo>
                  <a:cubicBezTo>
                    <a:pt x="6" y="12"/>
                    <a:pt x="6" y="13"/>
                    <a:pt x="5" y="13"/>
                  </a:cubicBezTo>
                  <a:cubicBezTo>
                    <a:pt x="4" y="13"/>
                    <a:pt x="3" y="14"/>
                    <a:pt x="2" y="14"/>
                  </a:cubicBezTo>
                  <a:cubicBezTo>
                    <a:pt x="1" y="14"/>
                    <a:pt x="0" y="14"/>
                    <a:pt x="0" y="14"/>
                  </a:cubicBezTo>
                  <a:cubicBezTo>
                    <a:pt x="0" y="6"/>
                    <a:pt x="0" y="6"/>
                    <a:pt x="0" y="6"/>
                  </a:cubicBezTo>
                  <a:cubicBezTo>
                    <a:pt x="2" y="6"/>
                    <a:pt x="4" y="5"/>
                    <a:pt x="7" y="3"/>
                  </a:cubicBezTo>
                  <a:cubicBezTo>
                    <a:pt x="9" y="2"/>
                    <a:pt x="11" y="1"/>
                    <a:pt x="13" y="0"/>
                  </a:cubicBezTo>
                  <a:lnTo>
                    <a:pt x="18"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2" name="Freeform 386"/>
            <p:cNvSpPr>
              <a:spLocks/>
            </p:cNvSpPr>
            <p:nvPr/>
          </p:nvSpPr>
          <p:spPr bwMode="auto">
            <a:xfrm>
              <a:off x="9645411" y="5676569"/>
              <a:ext cx="55563" cy="139700"/>
            </a:xfrm>
            <a:custGeom>
              <a:avLst/>
              <a:gdLst>
                <a:gd name="T0" fmla="*/ 18 w 18"/>
                <a:gd name="T1" fmla="*/ 0 h 44"/>
                <a:gd name="T2" fmla="*/ 18 w 18"/>
                <a:gd name="T3" fmla="*/ 44 h 44"/>
                <a:gd name="T4" fmla="*/ 9 w 18"/>
                <a:gd name="T5" fmla="*/ 44 h 44"/>
                <a:gd name="T6" fmla="*/ 9 w 18"/>
                <a:gd name="T7" fmla="*/ 11 h 44"/>
                <a:gd name="T8" fmla="*/ 7 w 18"/>
                <a:gd name="T9" fmla="*/ 12 h 44"/>
                <a:gd name="T10" fmla="*/ 5 w 18"/>
                <a:gd name="T11" fmla="*/ 13 h 44"/>
                <a:gd name="T12" fmla="*/ 2 w 18"/>
                <a:gd name="T13" fmla="*/ 14 h 44"/>
                <a:gd name="T14" fmla="*/ 0 w 18"/>
                <a:gd name="T15" fmla="*/ 14 h 44"/>
                <a:gd name="T16" fmla="*/ 0 w 18"/>
                <a:gd name="T17" fmla="*/ 6 h 44"/>
                <a:gd name="T18" fmla="*/ 7 w 18"/>
                <a:gd name="T19" fmla="*/ 3 h 44"/>
                <a:gd name="T20" fmla="*/ 13 w 18"/>
                <a:gd name="T21" fmla="*/ 0 h 44"/>
                <a:gd name="T22" fmla="*/ 18 w 18"/>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44">
                  <a:moveTo>
                    <a:pt x="18" y="0"/>
                  </a:moveTo>
                  <a:cubicBezTo>
                    <a:pt x="18" y="44"/>
                    <a:pt x="18" y="44"/>
                    <a:pt x="18" y="44"/>
                  </a:cubicBezTo>
                  <a:cubicBezTo>
                    <a:pt x="9" y="44"/>
                    <a:pt x="9" y="44"/>
                    <a:pt x="9" y="44"/>
                  </a:cubicBezTo>
                  <a:cubicBezTo>
                    <a:pt x="9" y="11"/>
                    <a:pt x="9" y="11"/>
                    <a:pt x="9" y="11"/>
                  </a:cubicBezTo>
                  <a:cubicBezTo>
                    <a:pt x="8" y="11"/>
                    <a:pt x="8" y="11"/>
                    <a:pt x="7" y="12"/>
                  </a:cubicBezTo>
                  <a:cubicBezTo>
                    <a:pt x="6" y="12"/>
                    <a:pt x="6" y="13"/>
                    <a:pt x="5" y="13"/>
                  </a:cubicBezTo>
                  <a:cubicBezTo>
                    <a:pt x="4" y="13"/>
                    <a:pt x="3" y="14"/>
                    <a:pt x="2" y="14"/>
                  </a:cubicBezTo>
                  <a:cubicBezTo>
                    <a:pt x="1" y="14"/>
                    <a:pt x="0" y="14"/>
                    <a:pt x="0" y="14"/>
                  </a:cubicBezTo>
                  <a:cubicBezTo>
                    <a:pt x="0" y="6"/>
                    <a:pt x="0" y="6"/>
                    <a:pt x="0" y="6"/>
                  </a:cubicBezTo>
                  <a:cubicBezTo>
                    <a:pt x="2" y="6"/>
                    <a:pt x="4" y="5"/>
                    <a:pt x="7" y="3"/>
                  </a:cubicBezTo>
                  <a:cubicBezTo>
                    <a:pt x="9" y="2"/>
                    <a:pt x="11" y="1"/>
                    <a:pt x="13" y="0"/>
                  </a:cubicBezTo>
                  <a:lnTo>
                    <a:pt x="18" y="0"/>
                  </a:ln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3" name="Freeform 387"/>
            <p:cNvSpPr>
              <a:spLocks/>
            </p:cNvSpPr>
            <p:nvPr/>
          </p:nvSpPr>
          <p:spPr bwMode="auto">
            <a:xfrm>
              <a:off x="10116899" y="5087606"/>
              <a:ext cx="60325" cy="139700"/>
            </a:xfrm>
            <a:custGeom>
              <a:avLst/>
              <a:gdLst>
                <a:gd name="T0" fmla="*/ 19 w 19"/>
                <a:gd name="T1" fmla="*/ 0 h 44"/>
                <a:gd name="T2" fmla="*/ 19 w 19"/>
                <a:gd name="T3" fmla="*/ 44 h 44"/>
                <a:gd name="T4" fmla="*/ 9 w 19"/>
                <a:gd name="T5" fmla="*/ 44 h 44"/>
                <a:gd name="T6" fmla="*/ 9 w 19"/>
                <a:gd name="T7" fmla="*/ 10 h 44"/>
                <a:gd name="T8" fmla="*/ 7 w 19"/>
                <a:gd name="T9" fmla="*/ 12 h 44"/>
                <a:gd name="T10" fmla="*/ 5 w 19"/>
                <a:gd name="T11" fmla="*/ 13 h 44"/>
                <a:gd name="T12" fmla="*/ 2 w 19"/>
                <a:gd name="T13" fmla="*/ 14 h 44"/>
                <a:gd name="T14" fmla="*/ 0 w 19"/>
                <a:gd name="T15" fmla="*/ 14 h 44"/>
                <a:gd name="T16" fmla="*/ 0 w 19"/>
                <a:gd name="T17" fmla="*/ 6 h 44"/>
                <a:gd name="T18" fmla="*/ 7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9" y="44"/>
                    <a:pt x="9" y="44"/>
                    <a:pt x="9" y="44"/>
                  </a:cubicBezTo>
                  <a:cubicBezTo>
                    <a:pt x="9" y="10"/>
                    <a:pt x="9" y="10"/>
                    <a:pt x="9" y="10"/>
                  </a:cubicBezTo>
                  <a:cubicBezTo>
                    <a:pt x="9" y="11"/>
                    <a:pt x="8" y="11"/>
                    <a:pt x="7" y="12"/>
                  </a:cubicBezTo>
                  <a:cubicBezTo>
                    <a:pt x="6" y="12"/>
                    <a:pt x="6" y="13"/>
                    <a:pt x="5" y="13"/>
                  </a:cubicBezTo>
                  <a:cubicBezTo>
                    <a:pt x="4" y="13"/>
                    <a:pt x="3" y="13"/>
                    <a:pt x="2" y="14"/>
                  </a:cubicBezTo>
                  <a:cubicBezTo>
                    <a:pt x="2" y="14"/>
                    <a:pt x="1" y="14"/>
                    <a:pt x="0" y="14"/>
                  </a:cubicBezTo>
                  <a:cubicBezTo>
                    <a:pt x="0" y="6"/>
                    <a:pt x="0" y="6"/>
                    <a:pt x="0" y="6"/>
                  </a:cubicBezTo>
                  <a:cubicBezTo>
                    <a:pt x="2" y="5"/>
                    <a:pt x="5" y="5"/>
                    <a:pt x="7" y="3"/>
                  </a:cubicBezTo>
                  <a:cubicBezTo>
                    <a:pt x="9" y="2"/>
                    <a:pt x="11" y="1"/>
                    <a:pt x="13" y="0"/>
                  </a:cubicBezTo>
                  <a:lnTo>
                    <a:pt x="19"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4" name="Freeform 388"/>
            <p:cNvSpPr>
              <a:spLocks noEditPoints="1"/>
            </p:cNvSpPr>
            <p:nvPr/>
          </p:nvSpPr>
          <p:spPr bwMode="auto">
            <a:xfrm>
              <a:off x="10101024" y="5284456"/>
              <a:ext cx="101600" cy="141287"/>
            </a:xfrm>
            <a:custGeom>
              <a:avLst/>
              <a:gdLst>
                <a:gd name="T0" fmla="*/ 16 w 32"/>
                <a:gd name="T1" fmla="*/ 45 h 45"/>
                <a:gd name="T2" fmla="*/ 0 w 32"/>
                <a:gd name="T3" fmla="*/ 23 h 45"/>
                <a:gd name="T4" fmla="*/ 5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6" y="45"/>
                    <a:pt x="0" y="38"/>
                    <a:pt x="0" y="23"/>
                  </a:cubicBezTo>
                  <a:cubicBezTo>
                    <a:pt x="0" y="16"/>
                    <a:pt x="2" y="10"/>
                    <a:pt x="5" y="6"/>
                  </a:cubicBezTo>
                  <a:cubicBezTo>
                    <a:pt x="7" y="2"/>
                    <a:pt x="12" y="0"/>
                    <a:pt x="17" y="0"/>
                  </a:cubicBezTo>
                  <a:cubicBezTo>
                    <a:pt x="27" y="0"/>
                    <a:pt x="32" y="7"/>
                    <a:pt x="32" y="22"/>
                  </a:cubicBezTo>
                  <a:cubicBezTo>
                    <a:pt x="32" y="29"/>
                    <a:pt x="31" y="35"/>
                    <a:pt x="28" y="39"/>
                  </a:cubicBezTo>
                  <a:cubicBezTo>
                    <a:pt x="25" y="43"/>
                    <a:pt x="21" y="45"/>
                    <a:pt x="16" y="45"/>
                  </a:cubicBezTo>
                  <a:close/>
                  <a:moveTo>
                    <a:pt x="16" y="7"/>
                  </a:moveTo>
                  <a:cubicBezTo>
                    <a:pt x="12" y="7"/>
                    <a:pt x="10" y="12"/>
                    <a:pt x="10" y="23"/>
                  </a:cubicBezTo>
                  <a:cubicBezTo>
                    <a:pt x="10" y="33"/>
                    <a:pt x="12" y="38"/>
                    <a:pt x="16" y="38"/>
                  </a:cubicBezTo>
                  <a:cubicBezTo>
                    <a:pt x="20" y="38"/>
                    <a:pt x="22" y="32"/>
                    <a:pt x="22" y="22"/>
                  </a:cubicBezTo>
                  <a:cubicBezTo>
                    <a:pt x="22" y="12"/>
                    <a:pt x="20" y="7"/>
                    <a:pt x="16" y="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5" name="Freeform 389"/>
            <p:cNvSpPr>
              <a:spLocks noEditPoints="1"/>
            </p:cNvSpPr>
            <p:nvPr/>
          </p:nvSpPr>
          <p:spPr bwMode="auto">
            <a:xfrm>
              <a:off x="10101024" y="5479719"/>
              <a:ext cx="101600" cy="142875"/>
            </a:xfrm>
            <a:custGeom>
              <a:avLst/>
              <a:gdLst>
                <a:gd name="T0" fmla="*/ 16 w 32"/>
                <a:gd name="T1" fmla="*/ 45 h 45"/>
                <a:gd name="T2" fmla="*/ 0 w 32"/>
                <a:gd name="T3" fmla="*/ 23 h 45"/>
                <a:gd name="T4" fmla="*/ 5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6" y="45"/>
                    <a:pt x="0" y="38"/>
                    <a:pt x="0" y="23"/>
                  </a:cubicBezTo>
                  <a:cubicBezTo>
                    <a:pt x="0" y="16"/>
                    <a:pt x="2" y="10"/>
                    <a:pt x="5" y="6"/>
                  </a:cubicBezTo>
                  <a:cubicBezTo>
                    <a:pt x="7" y="2"/>
                    <a:pt x="12" y="0"/>
                    <a:pt x="17" y="0"/>
                  </a:cubicBezTo>
                  <a:cubicBezTo>
                    <a:pt x="27" y="0"/>
                    <a:pt x="32" y="7"/>
                    <a:pt x="32" y="22"/>
                  </a:cubicBezTo>
                  <a:cubicBezTo>
                    <a:pt x="32" y="29"/>
                    <a:pt x="31" y="35"/>
                    <a:pt x="28" y="39"/>
                  </a:cubicBezTo>
                  <a:cubicBezTo>
                    <a:pt x="25" y="43"/>
                    <a:pt x="21" y="45"/>
                    <a:pt x="16" y="45"/>
                  </a:cubicBezTo>
                  <a:close/>
                  <a:moveTo>
                    <a:pt x="16" y="7"/>
                  </a:moveTo>
                  <a:cubicBezTo>
                    <a:pt x="12" y="7"/>
                    <a:pt x="10" y="12"/>
                    <a:pt x="10" y="23"/>
                  </a:cubicBezTo>
                  <a:cubicBezTo>
                    <a:pt x="10" y="33"/>
                    <a:pt x="12" y="38"/>
                    <a:pt x="16" y="38"/>
                  </a:cubicBezTo>
                  <a:cubicBezTo>
                    <a:pt x="20" y="38"/>
                    <a:pt x="22" y="33"/>
                    <a:pt x="22" y="22"/>
                  </a:cubicBezTo>
                  <a:cubicBezTo>
                    <a:pt x="22" y="12"/>
                    <a:pt x="20" y="7"/>
                    <a:pt x="16" y="7"/>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6" name="Freeform 390"/>
            <p:cNvSpPr>
              <a:spLocks/>
            </p:cNvSpPr>
            <p:nvPr/>
          </p:nvSpPr>
          <p:spPr bwMode="auto">
            <a:xfrm>
              <a:off x="10116899" y="5676569"/>
              <a:ext cx="60325" cy="139700"/>
            </a:xfrm>
            <a:custGeom>
              <a:avLst/>
              <a:gdLst>
                <a:gd name="T0" fmla="*/ 19 w 19"/>
                <a:gd name="T1" fmla="*/ 0 h 44"/>
                <a:gd name="T2" fmla="*/ 19 w 19"/>
                <a:gd name="T3" fmla="*/ 44 h 44"/>
                <a:gd name="T4" fmla="*/ 9 w 19"/>
                <a:gd name="T5" fmla="*/ 44 h 44"/>
                <a:gd name="T6" fmla="*/ 9 w 19"/>
                <a:gd name="T7" fmla="*/ 11 h 44"/>
                <a:gd name="T8" fmla="*/ 7 w 19"/>
                <a:gd name="T9" fmla="*/ 12 h 44"/>
                <a:gd name="T10" fmla="*/ 5 w 19"/>
                <a:gd name="T11" fmla="*/ 13 h 44"/>
                <a:gd name="T12" fmla="*/ 2 w 19"/>
                <a:gd name="T13" fmla="*/ 14 h 44"/>
                <a:gd name="T14" fmla="*/ 0 w 19"/>
                <a:gd name="T15" fmla="*/ 14 h 44"/>
                <a:gd name="T16" fmla="*/ 0 w 19"/>
                <a:gd name="T17" fmla="*/ 6 h 44"/>
                <a:gd name="T18" fmla="*/ 7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9" y="44"/>
                    <a:pt x="9" y="44"/>
                    <a:pt x="9" y="44"/>
                  </a:cubicBezTo>
                  <a:cubicBezTo>
                    <a:pt x="9" y="11"/>
                    <a:pt x="9" y="11"/>
                    <a:pt x="9" y="11"/>
                  </a:cubicBezTo>
                  <a:cubicBezTo>
                    <a:pt x="9" y="11"/>
                    <a:pt x="8" y="11"/>
                    <a:pt x="7" y="12"/>
                  </a:cubicBezTo>
                  <a:cubicBezTo>
                    <a:pt x="6" y="12"/>
                    <a:pt x="6" y="13"/>
                    <a:pt x="5" y="13"/>
                  </a:cubicBezTo>
                  <a:cubicBezTo>
                    <a:pt x="4" y="13"/>
                    <a:pt x="3" y="14"/>
                    <a:pt x="2" y="14"/>
                  </a:cubicBezTo>
                  <a:cubicBezTo>
                    <a:pt x="2" y="14"/>
                    <a:pt x="1" y="14"/>
                    <a:pt x="0" y="14"/>
                  </a:cubicBezTo>
                  <a:cubicBezTo>
                    <a:pt x="0" y="6"/>
                    <a:pt x="0" y="6"/>
                    <a:pt x="0" y="6"/>
                  </a:cubicBezTo>
                  <a:cubicBezTo>
                    <a:pt x="2" y="6"/>
                    <a:pt x="5" y="5"/>
                    <a:pt x="7" y="3"/>
                  </a:cubicBezTo>
                  <a:cubicBezTo>
                    <a:pt x="9" y="2"/>
                    <a:pt x="11" y="1"/>
                    <a:pt x="13" y="0"/>
                  </a:cubicBezTo>
                  <a:lnTo>
                    <a:pt x="19"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91"/>
            <p:cNvSpPr>
              <a:spLocks/>
            </p:cNvSpPr>
            <p:nvPr/>
          </p:nvSpPr>
          <p:spPr bwMode="auto">
            <a:xfrm>
              <a:off x="9764474" y="5676569"/>
              <a:ext cx="60325" cy="139700"/>
            </a:xfrm>
            <a:custGeom>
              <a:avLst/>
              <a:gdLst>
                <a:gd name="T0" fmla="*/ 19 w 19"/>
                <a:gd name="T1" fmla="*/ 0 h 44"/>
                <a:gd name="T2" fmla="*/ 19 w 19"/>
                <a:gd name="T3" fmla="*/ 44 h 44"/>
                <a:gd name="T4" fmla="*/ 9 w 19"/>
                <a:gd name="T5" fmla="*/ 44 h 44"/>
                <a:gd name="T6" fmla="*/ 9 w 19"/>
                <a:gd name="T7" fmla="*/ 11 h 44"/>
                <a:gd name="T8" fmla="*/ 7 w 19"/>
                <a:gd name="T9" fmla="*/ 12 h 44"/>
                <a:gd name="T10" fmla="*/ 5 w 19"/>
                <a:gd name="T11" fmla="*/ 13 h 44"/>
                <a:gd name="T12" fmla="*/ 3 w 19"/>
                <a:gd name="T13" fmla="*/ 14 h 44"/>
                <a:gd name="T14" fmla="*/ 0 w 19"/>
                <a:gd name="T15" fmla="*/ 14 h 44"/>
                <a:gd name="T16" fmla="*/ 0 w 19"/>
                <a:gd name="T17" fmla="*/ 6 h 44"/>
                <a:gd name="T18" fmla="*/ 7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9" y="44"/>
                    <a:pt x="9" y="44"/>
                    <a:pt x="9" y="44"/>
                  </a:cubicBezTo>
                  <a:cubicBezTo>
                    <a:pt x="9" y="11"/>
                    <a:pt x="9" y="11"/>
                    <a:pt x="9" y="11"/>
                  </a:cubicBezTo>
                  <a:cubicBezTo>
                    <a:pt x="9" y="11"/>
                    <a:pt x="8" y="11"/>
                    <a:pt x="7" y="12"/>
                  </a:cubicBezTo>
                  <a:cubicBezTo>
                    <a:pt x="7" y="12"/>
                    <a:pt x="6" y="13"/>
                    <a:pt x="5" y="13"/>
                  </a:cubicBezTo>
                  <a:cubicBezTo>
                    <a:pt x="4" y="13"/>
                    <a:pt x="3" y="14"/>
                    <a:pt x="3" y="14"/>
                  </a:cubicBezTo>
                  <a:cubicBezTo>
                    <a:pt x="2" y="14"/>
                    <a:pt x="1" y="14"/>
                    <a:pt x="0" y="14"/>
                  </a:cubicBezTo>
                  <a:cubicBezTo>
                    <a:pt x="0" y="6"/>
                    <a:pt x="0" y="6"/>
                    <a:pt x="0" y="6"/>
                  </a:cubicBezTo>
                  <a:cubicBezTo>
                    <a:pt x="2" y="6"/>
                    <a:pt x="5" y="5"/>
                    <a:pt x="7" y="3"/>
                  </a:cubicBezTo>
                  <a:cubicBezTo>
                    <a:pt x="9" y="2"/>
                    <a:pt x="11" y="1"/>
                    <a:pt x="13" y="0"/>
                  </a:cubicBezTo>
                  <a:lnTo>
                    <a:pt x="19"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8" name="Freeform 392"/>
            <p:cNvSpPr>
              <a:spLocks noEditPoints="1"/>
            </p:cNvSpPr>
            <p:nvPr/>
          </p:nvSpPr>
          <p:spPr bwMode="auto">
            <a:xfrm>
              <a:off x="9980374" y="5087606"/>
              <a:ext cx="101600" cy="142875"/>
            </a:xfrm>
            <a:custGeom>
              <a:avLst/>
              <a:gdLst>
                <a:gd name="T0" fmla="*/ 16 w 32"/>
                <a:gd name="T1" fmla="*/ 45 h 45"/>
                <a:gd name="T2" fmla="*/ 0 w 32"/>
                <a:gd name="T3" fmla="*/ 23 h 45"/>
                <a:gd name="T4" fmla="*/ 4 w 32"/>
                <a:gd name="T5" fmla="*/ 6 h 45"/>
                <a:gd name="T6" fmla="*/ 16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7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4" y="6"/>
                  </a:cubicBezTo>
                  <a:cubicBezTo>
                    <a:pt x="7" y="2"/>
                    <a:pt x="11" y="0"/>
                    <a:pt x="16"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7"/>
                    <a:pt x="16" y="37"/>
                  </a:cubicBezTo>
                  <a:cubicBezTo>
                    <a:pt x="20" y="37"/>
                    <a:pt x="22" y="32"/>
                    <a:pt x="22" y="22"/>
                  </a:cubicBezTo>
                  <a:cubicBezTo>
                    <a:pt x="22" y="12"/>
                    <a:pt x="20" y="7"/>
                    <a:pt x="16" y="7"/>
                  </a:cubicBezTo>
                  <a:close/>
                </a:path>
              </a:pathLst>
            </a:custGeom>
            <a:solidFill>
              <a:srgbClr val="002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9" name="Freeform 393"/>
            <p:cNvSpPr>
              <a:spLocks/>
            </p:cNvSpPr>
            <p:nvPr/>
          </p:nvSpPr>
          <p:spPr bwMode="auto">
            <a:xfrm>
              <a:off x="9993074" y="5284456"/>
              <a:ext cx="60325" cy="138112"/>
            </a:xfrm>
            <a:custGeom>
              <a:avLst/>
              <a:gdLst>
                <a:gd name="T0" fmla="*/ 19 w 19"/>
                <a:gd name="T1" fmla="*/ 0 h 44"/>
                <a:gd name="T2" fmla="*/ 19 w 19"/>
                <a:gd name="T3" fmla="*/ 44 h 44"/>
                <a:gd name="T4" fmla="*/ 10 w 19"/>
                <a:gd name="T5" fmla="*/ 44 h 44"/>
                <a:gd name="T6" fmla="*/ 10 w 19"/>
                <a:gd name="T7" fmla="*/ 10 h 44"/>
                <a:gd name="T8" fmla="*/ 8 w 19"/>
                <a:gd name="T9" fmla="*/ 12 h 44"/>
                <a:gd name="T10" fmla="*/ 6 w 19"/>
                <a:gd name="T11" fmla="*/ 13 h 44"/>
                <a:gd name="T12" fmla="*/ 3 w 19"/>
                <a:gd name="T13" fmla="*/ 14 h 44"/>
                <a:gd name="T14" fmla="*/ 0 w 19"/>
                <a:gd name="T15" fmla="*/ 14 h 44"/>
                <a:gd name="T16" fmla="*/ 0 w 19"/>
                <a:gd name="T17" fmla="*/ 6 h 44"/>
                <a:gd name="T18" fmla="*/ 8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10" y="44"/>
                    <a:pt x="10" y="44"/>
                    <a:pt x="10" y="44"/>
                  </a:cubicBezTo>
                  <a:cubicBezTo>
                    <a:pt x="10" y="10"/>
                    <a:pt x="10" y="10"/>
                    <a:pt x="10" y="10"/>
                  </a:cubicBezTo>
                  <a:cubicBezTo>
                    <a:pt x="9" y="11"/>
                    <a:pt x="9" y="11"/>
                    <a:pt x="8" y="12"/>
                  </a:cubicBezTo>
                  <a:cubicBezTo>
                    <a:pt x="7" y="12"/>
                    <a:pt x="6" y="13"/>
                    <a:pt x="6" y="13"/>
                  </a:cubicBezTo>
                  <a:cubicBezTo>
                    <a:pt x="5" y="13"/>
                    <a:pt x="4" y="14"/>
                    <a:pt x="3" y="14"/>
                  </a:cubicBezTo>
                  <a:cubicBezTo>
                    <a:pt x="2" y="14"/>
                    <a:pt x="1" y="14"/>
                    <a:pt x="0" y="14"/>
                  </a:cubicBezTo>
                  <a:cubicBezTo>
                    <a:pt x="0" y="6"/>
                    <a:pt x="0" y="6"/>
                    <a:pt x="0" y="6"/>
                  </a:cubicBezTo>
                  <a:cubicBezTo>
                    <a:pt x="3" y="5"/>
                    <a:pt x="5" y="5"/>
                    <a:pt x="8" y="3"/>
                  </a:cubicBezTo>
                  <a:cubicBezTo>
                    <a:pt x="10" y="2"/>
                    <a:pt x="12" y="1"/>
                    <a:pt x="13" y="0"/>
                  </a:cubicBezTo>
                  <a:lnTo>
                    <a:pt x="19" y="0"/>
                  </a:ln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0" name="Freeform 394"/>
            <p:cNvSpPr>
              <a:spLocks/>
            </p:cNvSpPr>
            <p:nvPr/>
          </p:nvSpPr>
          <p:spPr bwMode="auto">
            <a:xfrm>
              <a:off x="9993074" y="5870244"/>
              <a:ext cx="60325" cy="139700"/>
            </a:xfrm>
            <a:custGeom>
              <a:avLst/>
              <a:gdLst>
                <a:gd name="T0" fmla="*/ 19 w 19"/>
                <a:gd name="T1" fmla="*/ 0 h 44"/>
                <a:gd name="T2" fmla="*/ 19 w 19"/>
                <a:gd name="T3" fmla="*/ 44 h 44"/>
                <a:gd name="T4" fmla="*/ 10 w 19"/>
                <a:gd name="T5" fmla="*/ 44 h 44"/>
                <a:gd name="T6" fmla="*/ 10 w 19"/>
                <a:gd name="T7" fmla="*/ 10 h 44"/>
                <a:gd name="T8" fmla="*/ 8 w 19"/>
                <a:gd name="T9" fmla="*/ 12 h 44"/>
                <a:gd name="T10" fmla="*/ 6 w 19"/>
                <a:gd name="T11" fmla="*/ 13 h 44"/>
                <a:gd name="T12" fmla="*/ 3 w 19"/>
                <a:gd name="T13" fmla="*/ 14 h 44"/>
                <a:gd name="T14" fmla="*/ 0 w 19"/>
                <a:gd name="T15" fmla="*/ 14 h 44"/>
                <a:gd name="T16" fmla="*/ 0 w 19"/>
                <a:gd name="T17" fmla="*/ 6 h 44"/>
                <a:gd name="T18" fmla="*/ 8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10" y="44"/>
                    <a:pt x="10" y="44"/>
                    <a:pt x="10" y="44"/>
                  </a:cubicBezTo>
                  <a:cubicBezTo>
                    <a:pt x="10" y="10"/>
                    <a:pt x="10" y="10"/>
                    <a:pt x="10" y="10"/>
                  </a:cubicBezTo>
                  <a:cubicBezTo>
                    <a:pt x="9" y="11"/>
                    <a:pt x="9" y="11"/>
                    <a:pt x="8" y="12"/>
                  </a:cubicBezTo>
                  <a:cubicBezTo>
                    <a:pt x="7" y="12"/>
                    <a:pt x="6" y="13"/>
                    <a:pt x="6" y="13"/>
                  </a:cubicBezTo>
                  <a:cubicBezTo>
                    <a:pt x="5" y="13"/>
                    <a:pt x="4" y="13"/>
                    <a:pt x="3" y="14"/>
                  </a:cubicBezTo>
                  <a:cubicBezTo>
                    <a:pt x="2" y="14"/>
                    <a:pt x="1" y="14"/>
                    <a:pt x="0" y="14"/>
                  </a:cubicBezTo>
                  <a:cubicBezTo>
                    <a:pt x="0" y="6"/>
                    <a:pt x="0" y="6"/>
                    <a:pt x="0" y="6"/>
                  </a:cubicBezTo>
                  <a:cubicBezTo>
                    <a:pt x="3" y="5"/>
                    <a:pt x="5" y="4"/>
                    <a:pt x="8" y="3"/>
                  </a:cubicBezTo>
                  <a:cubicBezTo>
                    <a:pt x="10" y="2"/>
                    <a:pt x="12" y="1"/>
                    <a:pt x="13" y="0"/>
                  </a:cubicBezTo>
                  <a:lnTo>
                    <a:pt x="19"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1" name="Freeform 395"/>
            <p:cNvSpPr>
              <a:spLocks noEditPoints="1"/>
            </p:cNvSpPr>
            <p:nvPr/>
          </p:nvSpPr>
          <p:spPr bwMode="auto">
            <a:xfrm>
              <a:off x="9980374" y="5479719"/>
              <a:ext cx="101600" cy="142875"/>
            </a:xfrm>
            <a:custGeom>
              <a:avLst/>
              <a:gdLst>
                <a:gd name="T0" fmla="*/ 16 w 32"/>
                <a:gd name="T1" fmla="*/ 45 h 45"/>
                <a:gd name="T2" fmla="*/ 0 w 32"/>
                <a:gd name="T3" fmla="*/ 23 h 45"/>
                <a:gd name="T4" fmla="*/ 4 w 32"/>
                <a:gd name="T5" fmla="*/ 6 h 45"/>
                <a:gd name="T6" fmla="*/ 16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4" y="6"/>
                  </a:cubicBezTo>
                  <a:cubicBezTo>
                    <a:pt x="7" y="2"/>
                    <a:pt x="11" y="0"/>
                    <a:pt x="16" y="0"/>
                  </a:cubicBezTo>
                  <a:cubicBezTo>
                    <a:pt x="27" y="0"/>
                    <a:pt x="32" y="7"/>
                    <a:pt x="32" y="22"/>
                  </a:cubicBezTo>
                  <a:cubicBezTo>
                    <a:pt x="32" y="29"/>
                    <a:pt x="30" y="35"/>
                    <a:pt x="28" y="39"/>
                  </a:cubicBezTo>
                  <a:cubicBezTo>
                    <a:pt x="25" y="43"/>
                    <a:pt x="21" y="45"/>
                    <a:pt x="16" y="45"/>
                  </a:cubicBezTo>
                  <a:close/>
                  <a:moveTo>
                    <a:pt x="16" y="7"/>
                  </a:moveTo>
                  <a:cubicBezTo>
                    <a:pt x="12" y="7"/>
                    <a:pt x="10" y="12"/>
                    <a:pt x="10" y="23"/>
                  </a:cubicBezTo>
                  <a:cubicBezTo>
                    <a:pt x="10" y="33"/>
                    <a:pt x="12" y="38"/>
                    <a:pt x="16" y="38"/>
                  </a:cubicBezTo>
                  <a:cubicBezTo>
                    <a:pt x="20" y="38"/>
                    <a:pt x="22" y="33"/>
                    <a:pt x="22" y="22"/>
                  </a:cubicBezTo>
                  <a:cubicBezTo>
                    <a:pt x="22" y="12"/>
                    <a:pt x="20" y="7"/>
                    <a:pt x="16" y="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2" name="Freeform 396"/>
            <p:cNvSpPr>
              <a:spLocks noEditPoints="1"/>
            </p:cNvSpPr>
            <p:nvPr/>
          </p:nvSpPr>
          <p:spPr bwMode="auto">
            <a:xfrm>
              <a:off x="9629536" y="6052806"/>
              <a:ext cx="100013" cy="142875"/>
            </a:xfrm>
            <a:custGeom>
              <a:avLst/>
              <a:gdLst>
                <a:gd name="T0" fmla="*/ 16 w 32"/>
                <a:gd name="T1" fmla="*/ 45 h 45"/>
                <a:gd name="T2" fmla="*/ 0 w 32"/>
                <a:gd name="T3" fmla="*/ 23 h 45"/>
                <a:gd name="T4" fmla="*/ 4 w 32"/>
                <a:gd name="T5" fmla="*/ 6 h 45"/>
                <a:gd name="T6" fmla="*/ 17 w 32"/>
                <a:gd name="T7" fmla="*/ 0 h 45"/>
                <a:gd name="T8" fmla="*/ 32 w 32"/>
                <a:gd name="T9" fmla="*/ 22 h 45"/>
                <a:gd name="T10" fmla="*/ 28 w 32"/>
                <a:gd name="T11" fmla="*/ 39 h 45"/>
                <a:gd name="T12" fmla="*/ 16 w 32"/>
                <a:gd name="T13" fmla="*/ 45 h 45"/>
                <a:gd name="T14" fmla="*/ 16 w 32"/>
                <a:gd name="T15" fmla="*/ 8 h 45"/>
                <a:gd name="T16" fmla="*/ 10 w 32"/>
                <a:gd name="T17" fmla="*/ 23 h 45"/>
                <a:gd name="T18" fmla="*/ 16 w 32"/>
                <a:gd name="T19" fmla="*/ 38 h 45"/>
                <a:gd name="T20" fmla="*/ 22 w 32"/>
                <a:gd name="T21" fmla="*/ 23 h 45"/>
                <a:gd name="T22" fmla="*/ 16 w 32"/>
                <a:gd name="T23"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4" y="6"/>
                  </a:cubicBezTo>
                  <a:cubicBezTo>
                    <a:pt x="7" y="2"/>
                    <a:pt x="11" y="0"/>
                    <a:pt x="17" y="0"/>
                  </a:cubicBezTo>
                  <a:cubicBezTo>
                    <a:pt x="27" y="0"/>
                    <a:pt x="32" y="8"/>
                    <a:pt x="32" y="22"/>
                  </a:cubicBezTo>
                  <a:cubicBezTo>
                    <a:pt x="32" y="30"/>
                    <a:pt x="30" y="35"/>
                    <a:pt x="28" y="39"/>
                  </a:cubicBezTo>
                  <a:cubicBezTo>
                    <a:pt x="25" y="43"/>
                    <a:pt x="21" y="45"/>
                    <a:pt x="16" y="45"/>
                  </a:cubicBezTo>
                  <a:close/>
                  <a:moveTo>
                    <a:pt x="16" y="8"/>
                  </a:moveTo>
                  <a:cubicBezTo>
                    <a:pt x="12" y="8"/>
                    <a:pt x="10" y="13"/>
                    <a:pt x="10" y="23"/>
                  </a:cubicBezTo>
                  <a:cubicBezTo>
                    <a:pt x="10" y="33"/>
                    <a:pt x="12" y="38"/>
                    <a:pt x="16" y="38"/>
                  </a:cubicBezTo>
                  <a:cubicBezTo>
                    <a:pt x="20" y="38"/>
                    <a:pt x="22" y="33"/>
                    <a:pt x="22" y="23"/>
                  </a:cubicBezTo>
                  <a:cubicBezTo>
                    <a:pt x="22" y="13"/>
                    <a:pt x="20" y="8"/>
                    <a:pt x="16" y="8"/>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3" name="Freeform 397"/>
            <p:cNvSpPr>
              <a:spLocks/>
            </p:cNvSpPr>
            <p:nvPr/>
          </p:nvSpPr>
          <p:spPr bwMode="auto">
            <a:xfrm>
              <a:off x="9764474" y="6052806"/>
              <a:ext cx="60325" cy="139700"/>
            </a:xfrm>
            <a:custGeom>
              <a:avLst/>
              <a:gdLst>
                <a:gd name="T0" fmla="*/ 19 w 19"/>
                <a:gd name="T1" fmla="*/ 0 h 44"/>
                <a:gd name="T2" fmla="*/ 19 w 19"/>
                <a:gd name="T3" fmla="*/ 44 h 44"/>
                <a:gd name="T4" fmla="*/ 9 w 19"/>
                <a:gd name="T5" fmla="*/ 44 h 44"/>
                <a:gd name="T6" fmla="*/ 9 w 19"/>
                <a:gd name="T7" fmla="*/ 11 h 44"/>
                <a:gd name="T8" fmla="*/ 7 w 19"/>
                <a:gd name="T9" fmla="*/ 12 h 44"/>
                <a:gd name="T10" fmla="*/ 5 w 19"/>
                <a:gd name="T11" fmla="*/ 13 h 44"/>
                <a:gd name="T12" fmla="*/ 3 w 19"/>
                <a:gd name="T13" fmla="*/ 14 h 44"/>
                <a:gd name="T14" fmla="*/ 0 w 19"/>
                <a:gd name="T15" fmla="*/ 15 h 44"/>
                <a:gd name="T16" fmla="*/ 0 w 19"/>
                <a:gd name="T17" fmla="*/ 7 h 44"/>
                <a:gd name="T18" fmla="*/ 7 w 19"/>
                <a:gd name="T19" fmla="*/ 4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9" y="44"/>
                    <a:pt x="9" y="44"/>
                    <a:pt x="9" y="44"/>
                  </a:cubicBezTo>
                  <a:cubicBezTo>
                    <a:pt x="9" y="11"/>
                    <a:pt x="9" y="11"/>
                    <a:pt x="9" y="11"/>
                  </a:cubicBezTo>
                  <a:cubicBezTo>
                    <a:pt x="9" y="11"/>
                    <a:pt x="8" y="12"/>
                    <a:pt x="7" y="12"/>
                  </a:cubicBezTo>
                  <a:cubicBezTo>
                    <a:pt x="7" y="13"/>
                    <a:pt x="6" y="13"/>
                    <a:pt x="5" y="13"/>
                  </a:cubicBezTo>
                  <a:cubicBezTo>
                    <a:pt x="4" y="14"/>
                    <a:pt x="3" y="14"/>
                    <a:pt x="3" y="14"/>
                  </a:cubicBezTo>
                  <a:cubicBezTo>
                    <a:pt x="2" y="14"/>
                    <a:pt x="1" y="15"/>
                    <a:pt x="0" y="15"/>
                  </a:cubicBezTo>
                  <a:cubicBezTo>
                    <a:pt x="0" y="7"/>
                    <a:pt x="0" y="7"/>
                    <a:pt x="0" y="7"/>
                  </a:cubicBezTo>
                  <a:cubicBezTo>
                    <a:pt x="2" y="6"/>
                    <a:pt x="5" y="5"/>
                    <a:pt x="7" y="4"/>
                  </a:cubicBezTo>
                  <a:cubicBezTo>
                    <a:pt x="9" y="3"/>
                    <a:pt x="11" y="1"/>
                    <a:pt x="13" y="0"/>
                  </a:cubicBezTo>
                  <a:lnTo>
                    <a:pt x="19"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4" name="Freeform 398"/>
            <p:cNvSpPr>
              <a:spLocks noEditPoints="1"/>
            </p:cNvSpPr>
            <p:nvPr/>
          </p:nvSpPr>
          <p:spPr bwMode="auto">
            <a:xfrm>
              <a:off x="9862899" y="6052806"/>
              <a:ext cx="101600" cy="142875"/>
            </a:xfrm>
            <a:custGeom>
              <a:avLst/>
              <a:gdLst>
                <a:gd name="T0" fmla="*/ 16 w 32"/>
                <a:gd name="T1" fmla="*/ 45 h 45"/>
                <a:gd name="T2" fmla="*/ 0 w 32"/>
                <a:gd name="T3" fmla="*/ 23 h 45"/>
                <a:gd name="T4" fmla="*/ 5 w 32"/>
                <a:gd name="T5" fmla="*/ 6 h 45"/>
                <a:gd name="T6" fmla="*/ 17 w 32"/>
                <a:gd name="T7" fmla="*/ 0 h 45"/>
                <a:gd name="T8" fmla="*/ 32 w 32"/>
                <a:gd name="T9" fmla="*/ 22 h 45"/>
                <a:gd name="T10" fmla="*/ 28 w 32"/>
                <a:gd name="T11" fmla="*/ 39 h 45"/>
                <a:gd name="T12" fmla="*/ 16 w 32"/>
                <a:gd name="T13" fmla="*/ 45 h 45"/>
                <a:gd name="T14" fmla="*/ 16 w 32"/>
                <a:gd name="T15" fmla="*/ 8 h 45"/>
                <a:gd name="T16" fmla="*/ 10 w 32"/>
                <a:gd name="T17" fmla="*/ 23 h 45"/>
                <a:gd name="T18" fmla="*/ 16 w 32"/>
                <a:gd name="T19" fmla="*/ 38 h 45"/>
                <a:gd name="T20" fmla="*/ 22 w 32"/>
                <a:gd name="T21" fmla="*/ 23 h 45"/>
                <a:gd name="T22" fmla="*/ 16 w 32"/>
                <a:gd name="T23"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5" y="6"/>
                  </a:cubicBezTo>
                  <a:cubicBezTo>
                    <a:pt x="7" y="2"/>
                    <a:pt x="11" y="0"/>
                    <a:pt x="17" y="0"/>
                  </a:cubicBezTo>
                  <a:cubicBezTo>
                    <a:pt x="27" y="0"/>
                    <a:pt x="32" y="8"/>
                    <a:pt x="32" y="22"/>
                  </a:cubicBezTo>
                  <a:cubicBezTo>
                    <a:pt x="32" y="30"/>
                    <a:pt x="30" y="35"/>
                    <a:pt x="28" y="39"/>
                  </a:cubicBezTo>
                  <a:cubicBezTo>
                    <a:pt x="25" y="43"/>
                    <a:pt x="21" y="45"/>
                    <a:pt x="16" y="45"/>
                  </a:cubicBezTo>
                  <a:close/>
                  <a:moveTo>
                    <a:pt x="16" y="8"/>
                  </a:moveTo>
                  <a:cubicBezTo>
                    <a:pt x="12" y="8"/>
                    <a:pt x="10" y="13"/>
                    <a:pt x="10" y="23"/>
                  </a:cubicBezTo>
                  <a:cubicBezTo>
                    <a:pt x="10" y="33"/>
                    <a:pt x="12" y="38"/>
                    <a:pt x="16" y="38"/>
                  </a:cubicBezTo>
                  <a:cubicBezTo>
                    <a:pt x="20" y="38"/>
                    <a:pt x="22" y="33"/>
                    <a:pt x="22" y="23"/>
                  </a:cubicBezTo>
                  <a:cubicBezTo>
                    <a:pt x="22" y="13"/>
                    <a:pt x="20" y="8"/>
                    <a:pt x="16" y="8"/>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5" name="Freeform 399"/>
            <p:cNvSpPr>
              <a:spLocks noEditPoints="1"/>
            </p:cNvSpPr>
            <p:nvPr/>
          </p:nvSpPr>
          <p:spPr bwMode="auto">
            <a:xfrm>
              <a:off x="9629536" y="6249656"/>
              <a:ext cx="100013" cy="142875"/>
            </a:xfrm>
            <a:custGeom>
              <a:avLst/>
              <a:gdLst>
                <a:gd name="T0" fmla="*/ 16 w 32"/>
                <a:gd name="T1" fmla="*/ 45 h 45"/>
                <a:gd name="T2" fmla="*/ 0 w 32"/>
                <a:gd name="T3" fmla="*/ 23 h 45"/>
                <a:gd name="T4" fmla="*/ 4 w 32"/>
                <a:gd name="T5" fmla="*/ 6 h 45"/>
                <a:gd name="T6" fmla="*/ 17 w 32"/>
                <a:gd name="T7" fmla="*/ 0 h 45"/>
                <a:gd name="T8" fmla="*/ 32 w 32"/>
                <a:gd name="T9" fmla="*/ 22 h 45"/>
                <a:gd name="T10" fmla="*/ 28 w 32"/>
                <a:gd name="T11" fmla="*/ 39 h 45"/>
                <a:gd name="T12" fmla="*/ 16 w 32"/>
                <a:gd name="T13" fmla="*/ 45 h 45"/>
                <a:gd name="T14" fmla="*/ 16 w 32"/>
                <a:gd name="T15" fmla="*/ 8 h 45"/>
                <a:gd name="T16" fmla="*/ 10 w 32"/>
                <a:gd name="T17" fmla="*/ 23 h 45"/>
                <a:gd name="T18" fmla="*/ 16 w 32"/>
                <a:gd name="T19" fmla="*/ 38 h 45"/>
                <a:gd name="T20" fmla="*/ 22 w 32"/>
                <a:gd name="T21" fmla="*/ 23 h 45"/>
                <a:gd name="T22" fmla="*/ 16 w 32"/>
                <a:gd name="T23"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4" y="6"/>
                  </a:cubicBezTo>
                  <a:cubicBezTo>
                    <a:pt x="7" y="2"/>
                    <a:pt x="11" y="0"/>
                    <a:pt x="17" y="0"/>
                  </a:cubicBezTo>
                  <a:cubicBezTo>
                    <a:pt x="27" y="0"/>
                    <a:pt x="32" y="8"/>
                    <a:pt x="32" y="22"/>
                  </a:cubicBezTo>
                  <a:cubicBezTo>
                    <a:pt x="32" y="30"/>
                    <a:pt x="30" y="35"/>
                    <a:pt x="28" y="39"/>
                  </a:cubicBezTo>
                  <a:cubicBezTo>
                    <a:pt x="25" y="43"/>
                    <a:pt x="21" y="45"/>
                    <a:pt x="16" y="45"/>
                  </a:cubicBezTo>
                  <a:close/>
                  <a:moveTo>
                    <a:pt x="16" y="8"/>
                  </a:moveTo>
                  <a:cubicBezTo>
                    <a:pt x="12" y="8"/>
                    <a:pt x="10" y="13"/>
                    <a:pt x="10" y="23"/>
                  </a:cubicBezTo>
                  <a:cubicBezTo>
                    <a:pt x="10" y="33"/>
                    <a:pt x="12" y="38"/>
                    <a:pt x="16" y="38"/>
                  </a:cubicBezTo>
                  <a:cubicBezTo>
                    <a:pt x="20" y="38"/>
                    <a:pt x="22" y="33"/>
                    <a:pt x="22" y="23"/>
                  </a:cubicBezTo>
                  <a:cubicBezTo>
                    <a:pt x="22" y="13"/>
                    <a:pt x="20" y="8"/>
                    <a:pt x="16" y="8"/>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6" name="Freeform 400"/>
            <p:cNvSpPr>
              <a:spLocks noEditPoints="1"/>
            </p:cNvSpPr>
            <p:nvPr/>
          </p:nvSpPr>
          <p:spPr bwMode="auto">
            <a:xfrm>
              <a:off x="9751774" y="6249656"/>
              <a:ext cx="98425" cy="142875"/>
            </a:xfrm>
            <a:custGeom>
              <a:avLst/>
              <a:gdLst>
                <a:gd name="T0" fmla="*/ 15 w 31"/>
                <a:gd name="T1" fmla="*/ 45 h 45"/>
                <a:gd name="T2" fmla="*/ 0 w 31"/>
                <a:gd name="T3" fmla="*/ 23 h 45"/>
                <a:gd name="T4" fmla="*/ 4 w 31"/>
                <a:gd name="T5" fmla="*/ 6 h 45"/>
                <a:gd name="T6" fmla="*/ 16 w 31"/>
                <a:gd name="T7" fmla="*/ 0 h 45"/>
                <a:gd name="T8" fmla="*/ 31 w 31"/>
                <a:gd name="T9" fmla="*/ 22 h 45"/>
                <a:gd name="T10" fmla="*/ 27 w 31"/>
                <a:gd name="T11" fmla="*/ 39 h 45"/>
                <a:gd name="T12" fmla="*/ 15 w 31"/>
                <a:gd name="T13" fmla="*/ 45 h 45"/>
                <a:gd name="T14" fmla="*/ 16 w 31"/>
                <a:gd name="T15" fmla="*/ 8 h 45"/>
                <a:gd name="T16" fmla="*/ 9 w 31"/>
                <a:gd name="T17" fmla="*/ 23 h 45"/>
                <a:gd name="T18" fmla="*/ 15 w 31"/>
                <a:gd name="T19" fmla="*/ 38 h 45"/>
                <a:gd name="T20" fmla="*/ 21 w 31"/>
                <a:gd name="T21" fmla="*/ 23 h 45"/>
                <a:gd name="T22" fmla="*/ 16 w 31"/>
                <a:gd name="T23" fmla="*/ 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1" h="45">
                  <a:moveTo>
                    <a:pt x="15" y="45"/>
                  </a:moveTo>
                  <a:cubicBezTo>
                    <a:pt x="5" y="45"/>
                    <a:pt x="0" y="38"/>
                    <a:pt x="0" y="23"/>
                  </a:cubicBezTo>
                  <a:cubicBezTo>
                    <a:pt x="0" y="16"/>
                    <a:pt x="1" y="10"/>
                    <a:pt x="4" y="6"/>
                  </a:cubicBezTo>
                  <a:cubicBezTo>
                    <a:pt x="7" y="2"/>
                    <a:pt x="11" y="0"/>
                    <a:pt x="16" y="0"/>
                  </a:cubicBezTo>
                  <a:cubicBezTo>
                    <a:pt x="26" y="0"/>
                    <a:pt x="31" y="8"/>
                    <a:pt x="31" y="22"/>
                  </a:cubicBezTo>
                  <a:cubicBezTo>
                    <a:pt x="31" y="30"/>
                    <a:pt x="30" y="35"/>
                    <a:pt x="27" y="39"/>
                  </a:cubicBezTo>
                  <a:cubicBezTo>
                    <a:pt x="24" y="43"/>
                    <a:pt x="20" y="45"/>
                    <a:pt x="15" y="45"/>
                  </a:cubicBezTo>
                  <a:close/>
                  <a:moveTo>
                    <a:pt x="16" y="8"/>
                  </a:moveTo>
                  <a:cubicBezTo>
                    <a:pt x="11" y="8"/>
                    <a:pt x="9" y="13"/>
                    <a:pt x="9" y="23"/>
                  </a:cubicBezTo>
                  <a:cubicBezTo>
                    <a:pt x="9" y="33"/>
                    <a:pt x="11" y="38"/>
                    <a:pt x="15" y="38"/>
                  </a:cubicBezTo>
                  <a:cubicBezTo>
                    <a:pt x="19" y="38"/>
                    <a:pt x="21" y="33"/>
                    <a:pt x="21" y="23"/>
                  </a:cubicBezTo>
                  <a:cubicBezTo>
                    <a:pt x="21" y="13"/>
                    <a:pt x="19" y="8"/>
                    <a:pt x="16" y="8"/>
                  </a:cubicBez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7" name="Freeform 401"/>
            <p:cNvSpPr>
              <a:spLocks/>
            </p:cNvSpPr>
            <p:nvPr/>
          </p:nvSpPr>
          <p:spPr bwMode="auto">
            <a:xfrm>
              <a:off x="9993074" y="5676569"/>
              <a:ext cx="60325" cy="139700"/>
            </a:xfrm>
            <a:custGeom>
              <a:avLst/>
              <a:gdLst>
                <a:gd name="T0" fmla="*/ 19 w 19"/>
                <a:gd name="T1" fmla="*/ 0 h 44"/>
                <a:gd name="T2" fmla="*/ 19 w 19"/>
                <a:gd name="T3" fmla="*/ 44 h 44"/>
                <a:gd name="T4" fmla="*/ 10 w 19"/>
                <a:gd name="T5" fmla="*/ 44 h 44"/>
                <a:gd name="T6" fmla="*/ 10 w 19"/>
                <a:gd name="T7" fmla="*/ 11 h 44"/>
                <a:gd name="T8" fmla="*/ 8 w 19"/>
                <a:gd name="T9" fmla="*/ 12 h 44"/>
                <a:gd name="T10" fmla="*/ 6 w 19"/>
                <a:gd name="T11" fmla="*/ 13 h 44"/>
                <a:gd name="T12" fmla="*/ 3 w 19"/>
                <a:gd name="T13" fmla="*/ 14 h 44"/>
                <a:gd name="T14" fmla="*/ 0 w 19"/>
                <a:gd name="T15" fmla="*/ 14 h 44"/>
                <a:gd name="T16" fmla="*/ 0 w 19"/>
                <a:gd name="T17" fmla="*/ 6 h 44"/>
                <a:gd name="T18" fmla="*/ 8 w 19"/>
                <a:gd name="T19" fmla="*/ 3 h 44"/>
                <a:gd name="T20" fmla="*/ 13 w 19"/>
                <a:gd name="T21" fmla="*/ 0 h 44"/>
                <a:gd name="T22" fmla="*/ 19 w 19"/>
                <a:gd name="T23"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44">
                  <a:moveTo>
                    <a:pt x="19" y="0"/>
                  </a:moveTo>
                  <a:cubicBezTo>
                    <a:pt x="19" y="44"/>
                    <a:pt x="19" y="44"/>
                    <a:pt x="19" y="44"/>
                  </a:cubicBezTo>
                  <a:cubicBezTo>
                    <a:pt x="10" y="44"/>
                    <a:pt x="10" y="44"/>
                    <a:pt x="10" y="44"/>
                  </a:cubicBezTo>
                  <a:cubicBezTo>
                    <a:pt x="10" y="11"/>
                    <a:pt x="10" y="11"/>
                    <a:pt x="10" y="11"/>
                  </a:cubicBezTo>
                  <a:cubicBezTo>
                    <a:pt x="9" y="11"/>
                    <a:pt x="9" y="11"/>
                    <a:pt x="8" y="12"/>
                  </a:cubicBezTo>
                  <a:cubicBezTo>
                    <a:pt x="7" y="12"/>
                    <a:pt x="6" y="13"/>
                    <a:pt x="6" y="13"/>
                  </a:cubicBezTo>
                  <a:cubicBezTo>
                    <a:pt x="5" y="13"/>
                    <a:pt x="4" y="14"/>
                    <a:pt x="3" y="14"/>
                  </a:cubicBezTo>
                  <a:cubicBezTo>
                    <a:pt x="2" y="14"/>
                    <a:pt x="1" y="14"/>
                    <a:pt x="0" y="14"/>
                  </a:cubicBezTo>
                  <a:cubicBezTo>
                    <a:pt x="0" y="6"/>
                    <a:pt x="0" y="6"/>
                    <a:pt x="0" y="6"/>
                  </a:cubicBezTo>
                  <a:cubicBezTo>
                    <a:pt x="3" y="6"/>
                    <a:pt x="5" y="5"/>
                    <a:pt x="8" y="3"/>
                  </a:cubicBezTo>
                  <a:cubicBezTo>
                    <a:pt x="10" y="2"/>
                    <a:pt x="12" y="1"/>
                    <a:pt x="13" y="0"/>
                  </a:cubicBezTo>
                  <a:lnTo>
                    <a:pt x="19" y="0"/>
                  </a:lnTo>
                  <a:close/>
                </a:path>
              </a:pathLst>
            </a:custGeom>
            <a:solidFill>
              <a:srgbClr val="00BCF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48" name="Freeform 402"/>
            <p:cNvSpPr>
              <a:spLocks noEditPoints="1"/>
            </p:cNvSpPr>
            <p:nvPr/>
          </p:nvSpPr>
          <p:spPr bwMode="auto">
            <a:xfrm>
              <a:off x="9862899" y="5676569"/>
              <a:ext cx="101600" cy="142875"/>
            </a:xfrm>
            <a:custGeom>
              <a:avLst/>
              <a:gdLst>
                <a:gd name="T0" fmla="*/ 16 w 32"/>
                <a:gd name="T1" fmla="*/ 45 h 45"/>
                <a:gd name="T2" fmla="*/ 0 w 32"/>
                <a:gd name="T3" fmla="*/ 23 h 45"/>
                <a:gd name="T4" fmla="*/ 5 w 32"/>
                <a:gd name="T5" fmla="*/ 6 h 45"/>
                <a:gd name="T6" fmla="*/ 17 w 32"/>
                <a:gd name="T7" fmla="*/ 0 h 45"/>
                <a:gd name="T8" fmla="*/ 32 w 32"/>
                <a:gd name="T9" fmla="*/ 22 h 45"/>
                <a:gd name="T10" fmla="*/ 28 w 32"/>
                <a:gd name="T11" fmla="*/ 39 h 45"/>
                <a:gd name="T12" fmla="*/ 16 w 32"/>
                <a:gd name="T13" fmla="*/ 45 h 45"/>
                <a:gd name="T14" fmla="*/ 16 w 32"/>
                <a:gd name="T15" fmla="*/ 7 h 45"/>
                <a:gd name="T16" fmla="*/ 10 w 32"/>
                <a:gd name="T17" fmla="*/ 23 h 45"/>
                <a:gd name="T18" fmla="*/ 16 w 32"/>
                <a:gd name="T19" fmla="*/ 38 h 45"/>
                <a:gd name="T20" fmla="*/ 22 w 32"/>
                <a:gd name="T21" fmla="*/ 22 h 45"/>
                <a:gd name="T22" fmla="*/ 16 w 32"/>
                <a:gd name="T23" fmla="*/ 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2" h="45">
                  <a:moveTo>
                    <a:pt x="16" y="45"/>
                  </a:moveTo>
                  <a:cubicBezTo>
                    <a:pt x="5" y="45"/>
                    <a:pt x="0" y="38"/>
                    <a:pt x="0" y="23"/>
                  </a:cubicBezTo>
                  <a:cubicBezTo>
                    <a:pt x="0" y="16"/>
                    <a:pt x="2" y="10"/>
                    <a:pt x="5" y="6"/>
                  </a:cubicBezTo>
                  <a:cubicBezTo>
                    <a:pt x="7" y="2"/>
                    <a:pt x="11" y="0"/>
                    <a:pt x="17" y="0"/>
                  </a:cubicBezTo>
                  <a:cubicBezTo>
                    <a:pt x="27" y="0"/>
                    <a:pt x="32" y="7"/>
                    <a:pt x="32" y="22"/>
                  </a:cubicBezTo>
                  <a:cubicBezTo>
                    <a:pt x="32" y="29"/>
                    <a:pt x="30" y="35"/>
                    <a:pt x="28" y="39"/>
                  </a:cubicBezTo>
                  <a:cubicBezTo>
                    <a:pt x="25" y="43"/>
                    <a:pt x="21" y="45"/>
                    <a:pt x="16" y="45"/>
                  </a:cubicBezTo>
                  <a:close/>
                  <a:moveTo>
                    <a:pt x="16" y="7"/>
                  </a:moveTo>
                  <a:cubicBezTo>
                    <a:pt x="12" y="7"/>
                    <a:pt x="10" y="13"/>
                    <a:pt x="10" y="23"/>
                  </a:cubicBezTo>
                  <a:cubicBezTo>
                    <a:pt x="10" y="33"/>
                    <a:pt x="12" y="38"/>
                    <a:pt x="16" y="38"/>
                  </a:cubicBezTo>
                  <a:cubicBezTo>
                    <a:pt x="20" y="38"/>
                    <a:pt x="22" y="33"/>
                    <a:pt x="22" y="22"/>
                  </a:cubicBezTo>
                  <a:cubicBezTo>
                    <a:pt x="22" y="12"/>
                    <a:pt x="20" y="7"/>
                    <a:pt x="16" y="7"/>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 name="Group 1"/>
          <p:cNvGrpSpPr/>
          <p:nvPr/>
        </p:nvGrpSpPr>
        <p:grpSpPr>
          <a:xfrm>
            <a:off x="673540" y="2960491"/>
            <a:ext cx="2560320" cy="2881948"/>
            <a:chOff x="7334248" y="2865438"/>
            <a:chExt cx="2560320" cy="2881948"/>
          </a:xfrm>
        </p:grpSpPr>
        <p:sp>
          <p:nvSpPr>
            <p:cNvPr id="324" name="Rectangle 323"/>
            <p:cNvSpPr/>
            <p:nvPr/>
          </p:nvSpPr>
          <p:spPr bwMode="auto">
            <a:xfrm>
              <a:off x="7860959" y="4031457"/>
              <a:ext cx="571279" cy="112712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5" name="Rectangle 324"/>
            <p:cNvSpPr/>
            <p:nvPr/>
          </p:nvSpPr>
          <p:spPr bwMode="auto">
            <a:xfrm>
              <a:off x="8614408" y="4044982"/>
              <a:ext cx="364340" cy="112712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6" name="Rectangle 325"/>
            <p:cNvSpPr/>
            <p:nvPr/>
          </p:nvSpPr>
          <p:spPr bwMode="auto">
            <a:xfrm>
              <a:off x="8868579" y="3394478"/>
              <a:ext cx="364340" cy="1726797"/>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7" name="Rectangle 326"/>
            <p:cNvSpPr/>
            <p:nvPr/>
          </p:nvSpPr>
          <p:spPr bwMode="auto">
            <a:xfrm>
              <a:off x="8277986" y="3494089"/>
              <a:ext cx="364340" cy="112712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328" name="Rectangle 327"/>
            <p:cNvSpPr/>
            <p:nvPr/>
          </p:nvSpPr>
          <p:spPr bwMode="auto">
            <a:xfrm>
              <a:off x="8432238" y="2865438"/>
              <a:ext cx="364340" cy="1619249"/>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439" name="Picture 438"/>
            <p:cNvPicPr>
              <a:picLocks noChangeAspect="1"/>
            </p:cNvPicPr>
            <p:nvPr/>
          </p:nvPicPr>
          <p:blipFill>
            <a:blip r:embed="rId3"/>
            <a:stretch>
              <a:fillRect/>
            </a:stretch>
          </p:blipFill>
          <p:spPr>
            <a:xfrm>
              <a:off x="7334248" y="3187066"/>
              <a:ext cx="2560320" cy="2560320"/>
            </a:xfrm>
            <a:prstGeom prst="rect">
              <a:avLst/>
            </a:prstGeom>
          </p:spPr>
        </p:pic>
      </p:grpSp>
      <p:cxnSp>
        <p:nvCxnSpPr>
          <p:cNvPr id="441" name="Straight Connector 440"/>
          <p:cNvCxnSpPr/>
          <p:nvPr/>
        </p:nvCxnSpPr>
        <p:spPr>
          <a:xfrm>
            <a:off x="3233860" y="2228189"/>
            <a:ext cx="0" cy="320040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42" name="Straight Connector 441"/>
          <p:cNvCxnSpPr/>
          <p:nvPr/>
        </p:nvCxnSpPr>
        <p:spPr>
          <a:xfrm>
            <a:off x="5904608" y="2170123"/>
            <a:ext cx="0" cy="320040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443" name="Straight Connector 442"/>
          <p:cNvCxnSpPr/>
          <p:nvPr/>
        </p:nvCxnSpPr>
        <p:spPr>
          <a:xfrm>
            <a:off x="8620326" y="2170123"/>
            <a:ext cx="0" cy="3200400"/>
          </a:xfrm>
          <a:prstGeom prst="line">
            <a:avLst/>
          </a:prstGeom>
          <a:ln>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444" name="TextBox 443"/>
          <p:cNvSpPr txBox="1"/>
          <p:nvPr/>
        </p:nvSpPr>
        <p:spPr>
          <a:xfrm>
            <a:off x="842461" y="1963164"/>
            <a:ext cx="2222478" cy="572464"/>
          </a:xfrm>
          <a:prstGeom prst="rect">
            <a:avLst/>
          </a:prstGeom>
          <a:noFill/>
        </p:spPr>
        <p:txBody>
          <a:bodyPr wrap="square" lIns="91440" tIns="146304" rIns="182880" bIns="146304" rtlCol="0">
            <a:spAutoFit/>
          </a:bodyPr>
          <a:lstStyle/>
          <a:p>
            <a:pPr algn="ctr">
              <a:lnSpc>
                <a:spcPct val="90000"/>
              </a:lnSpc>
              <a:spcAft>
                <a:spcPts val="1200"/>
              </a:spcAft>
            </a:pPr>
            <a:r>
              <a:rPr lang="en-US" sz="2000" dirty="0" smtClean="0">
                <a:solidFill>
                  <a:schemeClr val="tx2"/>
                </a:solidFill>
                <a:latin typeface="+mj-lt"/>
                <a:cs typeface="Segoe UI"/>
              </a:rPr>
              <a:t>Capacity </a:t>
            </a:r>
            <a:r>
              <a:rPr lang="en-US" sz="2000" dirty="0">
                <a:solidFill>
                  <a:schemeClr val="tx2"/>
                </a:solidFill>
                <a:latin typeface="+mj-lt"/>
                <a:cs typeface="Segoe UI"/>
              </a:rPr>
              <a:t>c</a:t>
            </a:r>
            <a:r>
              <a:rPr lang="en-US" sz="2000" dirty="0" smtClean="0">
                <a:solidFill>
                  <a:schemeClr val="tx2"/>
                </a:solidFill>
                <a:latin typeface="+mj-lt"/>
                <a:cs typeface="Segoe UI"/>
              </a:rPr>
              <a:t>harges</a:t>
            </a:r>
            <a:endParaRPr lang="en-US" sz="2000" dirty="0">
              <a:solidFill>
                <a:schemeClr val="tx2"/>
              </a:solidFill>
              <a:latin typeface="+mj-lt"/>
              <a:cs typeface="Segoe UI"/>
            </a:endParaRPr>
          </a:p>
        </p:txBody>
      </p:sp>
      <p:pic>
        <p:nvPicPr>
          <p:cNvPr id="452" name="Picture 451"/>
          <p:cNvPicPr>
            <a:picLocks noChangeAspect="1"/>
          </p:cNvPicPr>
          <p:nvPr/>
        </p:nvPicPr>
        <p:blipFill>
          <a:blip r:embed="rId4"/>
          <a:stretch>
            <a:fillRect/>
          </a:stretch>
        </p:blipFill>
        <p:spPr>
          <a:xfrm>
            <a:off x="9115120" y="4087788"/>
            <a:ext cx="2091773" cy="2091773"/>
          </a:xfrm>
          <a:prstGeom prst="rect">
            <a:avLst/>
          </a:prstGeom>
        </p:spPr>
      </p:pic>
      <p:sp>
        <p:nvSpPr>
          <p:cNvPr id="5" name="Text Placeholder 4"/>
          <p:cNvSpPr>
            <a:spLocks noGrp="1"/>
          </p:cNvSpPr>
          <p:nvPr>
            <p:ph type="body" sz="quarter" idx="10"/>
          </p:nvPr>
        </p:nvSpPr>
        <p:spPr/>
        <p:txBody>
          <a:bodyPr/>
          <a:lstStyle/>
          <a:p>
            <a:r>
              <a:rPr lang="en-US" smtClean="0"/>
              <a:t>Storage challenges impact how well an enterprise can achieve the benefits of the cloud</a:t>
            </a:r>
            <a:endParaRPr lang="en-US" dirty="0"/>
          </a:p>
        </p:txBody>
      </p:sp>
      <p:sp>
        <p:nvSpPr>
          <p:cNvPr id="249" name="Title 1"/>
          <p:cNvSpPr txBox="1">
            <a:spLocks noGrp="1"/>
          </p:cNvSpPr>
          <p:nvPr>
            <p:ph type="title"/>
          </p:nvPr>
        </p:nvSpPr>
        <p:spPr/>
        <p:txBody>
          <a:bodyPr/>
          <a:lstStyle>
            <a:lvl1pPr algn="l" defTabSz="932742" rtl="0" eaLnBrk="1" latinLnBrk="0" hangingPunct="1">
              <a:lnSpc>
                <a:spcPct val="90000"/>
              </a:lnSpc>
              <a:spcBef>
                <a:spcPct val="0"/>
              </a:spcBef>
              <a:buNone/>
              <a:defRPr lang="en-US" sz="5400" b="0" kern="1200" cap="none" spc="-102" baseline="0">
                <a:ln w="3175">
                  <a:noFill/>
                </a:ln>
                <a:gradFill>
                  <a:gsLst>
                    <a:gs pos="2655">
                      <a:schemeClr val="tx1"/>
                    </a:gs>
                    <a:gs pos="31000">
                      <a:schemeClr val="tx1"/>
                    </a:gs>
                  </a:gsLst>
                  <a:lin ang="5400000" scaled="0"/>
                </a:gradFill>
                <a:effectLst/>
                <a:latin typeface="+mj-lt"/>
                <a:ea typeface="+mn-ea"/>
                <a:cs typeface="Segoe UI" pitchFamily="34" charset="0"/>
              </a:defRPr>
            </a:lvl1pPr>
          </a:lstStyle>
          <a:p>
            <a:r>
              <a:rPr lang="en-US" smtClean="0"/>
              <a:t>The Storage Dilemma </a:t>
            </a:r>
            <a:endParaRPr lang="en-US" dirty="0"/>
          </a:p>
        </p:txBody>
      </p:sp>
    </p:spTree>
    <p:extLst>
      <p:ext uri="{BB962C8B-B14F-4D97-AF65-F5344CB8AC3E}">
        <p14:creationId xmlns:p14="http://schemas.microsoft.com/office/powerpoint/2010/main" val="414803939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 name="Text Placeholder 2"/>
          <p:cNvSpPr txBox="1">
            <a:spLocks/>
          </p:cNvSpPr>
          <p:nvPr/>
        </p:nvSpPr>
        <p:spPr>
          <a:xfrm>
            <a:off x="274320" y="1066577"/>
            <a:ext cx="11557897" cy="37306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spcBef>
                <a:spcPts val="1600"/>
              </a:spcBef>
              <a:buNone/>
            </a:pPr>
            <a:endParaRPr lang="en-US" sz="2400" dirty="0">
              <a:solidFill>
                <a:schemeClr val="tx1"/>
              </a:solidFill>
            </a:endParaRPr>
          </a:p>
        </p:txBody>
      </p:sp>
      <p:sp>
        <p:nvSpPr>
          <p:cNvPr id="19" name="Rectangle 18"/>
          <p:cNvSpPr/>
          <p:nvPr/>
        </p:nvSpPr>
        <p:spPr bwMode="auto">
          <a:xfrm>
            <a:off x="987765" y="2715464"/>
            <a:ext cx="150588" cy="171401"/>
          </a:xfrm>
          <a:prstGeom prst="rect">
            <a:avLst/>
          </a:prstGeom>
          <a:noFill/>
          <a:ln w="3175">
            <a:solidFill>
              <a:srgbClr val="50505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2858" tIns="42858" rIns="42858" bIns="42858" numCol="1" spcCol="0" rtlCol="0" fromWordArt="0" anchor="ctr" anchorCtr="0" forceAA="0" compatLnSpc="1">
            <a:prstTxWarp prst="textNoShape">
              <a:avLst/>
            </a:prstTxWarp>
            <a:noAutofit/>
          </a:bodyPr>
          <a:lstStyle/>
          <a:p>
            <a:pPr algn="ctr" defTabSz="856934" fontAlgn="base">
              <a:spcBef>
                <a:spcPct val="0"/>
              </a:spcBef>
              <a:spcAft>
                <a:spcPct val="0"/>
              </a:spcAft>
            </a:pP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20" name="Rectangle 19"/>
          <p:cNvSpPr/>
          <p:nvPr/>
        </p:nvSpPr>
        <p:spPr bwMode="auto">
          <a:xfrm>
            <a:off x="465138" y="2248013"/>
            <a:ext cx="2215252" cy="1828800"/>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Blobs</a:t>
            </a:r>
            <a:endParaRPr lang="en-US" sz="3200" dirty="0">
              <a:gradFill>
                <a:gsLst>
                  <a:gs pos="0">
                    <a:srgbClr val="FFFFFF"/>
                  </a:gs>
                  <a:gs pos="100000">
                    <a:srgbClr val="FFFFFF"/>
                  </a:gs>
                </a:gsLst>
                <a:lin ang="5400000" scaled="0"/>
              </a:gradFill>
              <a:latin typeface="+mj-lt"/>
              <a:ea typeface="Segoe UI" pitchFamily="34" charset="0"/>
              <a:cs typeface="Segoe UI" pitchFamily="34" charset="0"/>
            </a:endParaRPr>
          </a:p>
          <a:p>
            <a:pPr defTabSz="856934"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Highly </a:t>
            </a:r>
            <a:r>
              <a:rPr lang="en-US" sz="1600" dirty="0">
                <a:gradFill>
                  <a:gsLst>
                    <a:gs pos="0">
                      <a:srgbClr val="FFFFFF"/>
                    </a:gs>
                    <a:gs pos="100000">
                      <a:srgbClr val="FFFFFF"/>
                    </a:gs>
                  </a:gsLst>
                  <a:lin ang="5400000" scaled="0"/>
                </a:gradFill>
                <a:ea typeface="Segoe UI" pitchFamily="34" charset="0"/>
                <a:cs typeface="Segoe UI" pitchFamily="34" charset="0"/>
              </a:rPr>
              <a:t>scalable, REST based cloud object </a:t>
            </a:r>
            <a:r>
              <a:rPr lang="en-US" sz="1600" dirty="0" smtClean="0">
                <a:gradFill>
                  <a:gsLst>
                    <a:gs pos="0">
                      <a:srgbClr val="FFFFFF"/>
                    </a:gs>
                    <a:gs pos="100000">
                      <a:srgbClr val="FFFFFF"/>
                    </a:gs>
                  </a:gsLst>
                  <a:lin ang="5400000" scaled="0"/>
                </a:gradFill>
                <a:ea typeface="Segoe UI" pitchFamily="34" charset="0"/>
                <a:cs typeface="Segoe UI" pitchFamily="34" charset="0"/>
              </a:rPr>
              <a:t>store</a:t>
            </a:r>
          </a:p>
        </p:txBody>
      </p:sp>
      <p:sp>
        <p:nvSpPr>
          <p:cNvPr id="21" name="Rectangle 20"/>
          <p:cNvSpPr/>
          <p:nvPr/>
        </p:nvSpPr>
        <p:spPr bwMode="auto">
          <a:xfrm>
            <a:off x="5072554" y="2256385"/>
            <a:ext cx="2252799" cy="1828800"/>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Queues</a:t>
            </a:r>
          </a:p>
          <a:p>
            <a:pPr defTabSz="856934" fontAlgn="base">
              <a:spcBef>
                <a:spcPct val="0"/>
              </a:spcBef>
              <a:spcAft>
                <a:spcPct val="0"/>
              </a:spcAft>
            </a:pPr>
            <a:r>
              <a:rPr lang="en-US" sz="1600" dirty="0" smtClean="0">
                <a:solidFill>
                  <a:schemeClr val="bg1"/>
                </a:solidFill>
                <a:ea typeface="Segoe UI" pitchFamily="34" charset="0"/>
                <a:cs typeface="Segoe UI" pitchFamily="34" charset="0"/>
              </a:rPr>
              <a:t>Reliable </a:t>
            </a:r>
            <a:r>
              <a:rPr lang="en-US" sz="1600" dirty="0">
                <a:solidFill>
                  <a:schemeClr val="bg1"/>
                </a:solidFill>
                <a:ea typeface="Segoe UI" pitchFamily="34" charset="0"/>
                <a:cs typeface="Segoe UI" pitchFamily="34" charset="0"/>
              </a:rPr>
              <a:t>messaging at scale for cloud </a:t>
            </a:r>
            <a:r>
              <a:rPr lang="en-US" sz="1600" dirty="0" smtClean="0">
                <a:solidFill>
                  <a:schemeClr val="bg1"/>
                </a:solidFill>
                <a:ea typeface="Segoe UI" pitchFamily="34" charset="0"/>
                <a:cs typeface="Segoe UI" pitchFamily="34" charset="0"/>
              </a:rPr>
              <a:t>services</a:t>
            </a:r>
            <a:endParaRPr lang="en-US" sz="1600" dirty="0">
              <a:solidFill>
                <a:schemeClr val="bg1"/>
              </a:solidFill>
              <a:ea typeface="Segoe UI" pitchFamily="34" charset="0"/>
              <a:cs typeface="Segoe UI" pitchFamily="34" charset="0"/>
            </a:endParaRPr>
          </a:p>
        </p:txBody>
      </p:sp>
      <p:sp>
        <p:nvSpPr>
          <p:cNvPr id="22" name="Rectangle 21"/>
          <p:cNvSpPr/>
          <p:nvPr/>
        </p:nvSpPr>
        <p:spPr bwMode="auto">
          <a:xfrm>
            <a:off x="2768846" y="2256385"/>
            <a:ext cx="2215252" cy="18288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Tables</a:t>
            </a:r>
          </a:p>
          <a:p>
            <a:pPr defTabSz="856934"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Massive </a:t>
            </a:r>
            <a:r>
              <a:rPr lang="en-US" sz="1600" dirty="0">
                <a:gradFill>
                  <a:gsLst>
                    <a:gs pos="0">
                      <a:srgbClr val="FFFFFF"/>
                    </a:gs>
                    <a:gs pos="100000">
                      <a:srgbClr val="FFFFFF"/>
                    </a:gs>
                  </a:gsLst>
                  <a:lin ang="5400000" scaled="0"/>
                </a:gradFill>
                <a:ea typeface="Segoe UI" pitchFamily="34" charset="0"/>
                <a:cs typeface="Segoe UI" pitchFamily="34" charset="0"/>
              </a:rPr>
              <a:t>auto-scaling NoSQL </a:t>
            </a:r>
            <a:r>
              <a:rPr lang="en-US" sz="1600" dirty="0" smtClean="0">
                <a:gradFill>
                  <a:gsLst>
                    <a:gs pos="0">
                      <a:srgbClr val="FFFFFF"/>
                    </a:gs>
                    <a:gs pos="100000">
                      <a:srgbClr val="FFFFFF"/>
                    </a:gs>
                  </a:gsLst>
                  <a:lin ang="5400000" scaled="0"/>
                </a:gradFill>
                <a:ea typeface="Segoe UI" pitchFamily="34" charset="0"/>
                <a:cs typeface="Segoe UI" pitchFamily="34" charset="0"/>
              </a:rPr>
              <a:t>store</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23" name="Rectangle 22"/>
          <p:cNvSpPr/>
          <p:nvPr/>
        </p:nvSpPr>
        <p:spPr bwMode="auto">
          <a:xfrm>
            <a:off x="9717516" y="2256386"/>
            <a:ext cx="2215252" cy="1828800"/>
          </a:xfrm>
          <a:prstGeom prst="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Files</a:t>
            </a:r>
          </a:p>
          <a:p>
            <a:pPr defTabSz="856934"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SMB 3.0 access </a:t>
            </a:r>
            <a:r>
              <a:rPr lang="en-US" sz="1600" dirty="0">
                <a:gradFill>
                  <a:gsLst>
                    <a:gs pos="0">
                      <a:srgbClr val="FFFFFF"/>
                    </a:gs>
                    <a:gs pos="100000">
                      <a:srgbClr val="FFFFFF"/>
                    </a:gs>
                  </a:gsLst>
                  <a:lin ang="5400000" scaled="0"/>
                </a:gradFill>
                <a:ea typeface="Segoe UI" pitchFamily="34" charset="0"/>
                <a:cs typeface="Segoe UI" pitchFamily="34" charset="0"/>
              </a:rPr>
              <a:t>to Azure </a:t>
            </a:r>
            <a:r>
              <a:rPr lang="en-US" sz="1600" dirty="0" smtClean="0">
                <a:gradFill>
                  <a:gsLst>
                    <a:gs pos="0">
                      <a:srgbClr val="FFFFFF"/>
                    </a:gs>
                    <a:gs pos="100000">
                      <a:srgbClr val="FFFFFF"/>
                    </a:gs>
                  </a:gsLst>
                  <a:lin ang="5400000" scaled="0"/>
                </a:gradFill>
                <a:ea typeface="Segoe UI" pitchFamily="34" charset="0"/>
                <a:cs typeface="Segoe UI" pitchFamily="34" charset="0"/>
              </a:rPr>
              <a:t>Storage</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24" name="Rectangle 23"/>
          <p:cNvSpPr/>
          <p:nvPr/>
        </p:nvSpPr>
        <p:spPr bwMode="auto">
          <a:xfrm>
            <a:off x="7413809" y="2256385"/>
            <a:ext cx="2215252" cy="1828800"/>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ctr" anchorCtr="0" forceAA="0" compatLnSpc="1">
            <a:prstTxWarp prst="textNoShape">
              <a:avLst/>
            </a:prstTxWarp>
            <a:noAutofit/>
          </a:bodyPr>
          <a:lstStyle/>
          <a:p>
            <a:pPr defTabSz="856934" fontAlgn="base">
              <a:spcBef>
                <a:spcPct val="0"/>
              </a:spcBef>
              <a:spcAft>
                <a:spcPct val="0"/>
              </a:spcAft>
            </a:pPr>
            <a:r>
              <a:rPr lang="en-US" sz="2800" dirty="0">
                <a:gradFill>
                  <a:gsLst>
                    <a:gs pos="0">
                      <a:srgbClr val="FFFFFF"/>
                    </a:gs>
                    <a:gs pos="100000">
                      <a:srgbClr val="FFFFFF"/>
                    </a:gs>
                  </a:gsLst>
                  <a:lin ang="5400000" scaled="0"/>
                </a:gradFill>
                <a:latin typeface="+mj-lt"/>
                <a:ea typeface="Segoe UI" pitchFamily="34" charset="0"/>
                <a:cs typeface="Segoe UI" pitchFamily="34" charset="0"/>
              </a:rPr>
              <a:t>Disks</a:t>
            </a:r>
          </a:p>
          <a:p>
            <a:pPr defTabSz="856934"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Persistent </a:t>
            </a:r>
            <a:r>
              <a:rPr lang="en-US" sz="1600" dirty="0">
                <a:gradFill>
                  <a:gsLst>
                    <a:gs pos="0">
                      <a:srgbClr val="FFFFFF"/>
                    </a:gs>
                    <a:gs pos="100000">
                      <a:srgbClr val="FFFFFF"/>
                    </a:gs>
                  </a:gsLst>
                  <a:lin ang="5400000" scaled="0"/>
                </a:gradFill>
                <a:ea typeface="Segoe UI" pitchFamily="34" charset="0"/>
                <a:cs typeface="Segoe UI" pitchFamily="34" charset="0"/>
              </a:rPr>
              <a:t>Premium </a:t>
            </a:r>
            <a:r>
              <a:rPr lang="en-US" sz="1600" dirty="0" smtClean="0">
                <a:gradFill>
                  <a:gsLst>
                    <a:gs pos="0">
                      <a:srgbClr val="FFFFFF"/>
                    </a:gs>
                    <a:gs pos="100000">
                      <a:srgbClr val="FFFFFF"/>
                    </a:gs>
                  </a:gsLst>
                  <a:lin ang="5400000" scaled="0"/>
                </a:gradFill>
                <a:ea typeface="Segoe UI" pitchFamily="34" charset="0"/>
                <a:cs typeface="Segoe UI" pitchFamily="34" charset="0"/>
              </a:rPr>
              <a:t>&amp; Standard disks </a:t>
            </a:r>
            <a:r>
              <a:rPr lang="en-US" sz="1600" dirty="0">
                <a:gradFill>
                  <a:gsLst>
                    <a:gs pos="0">
                      <a:srgbClr val="FFFFFF"/>
                    </a:gs>
                    <a:gs pos="100000">
                      <a:srgbClr val="FFFFFF"/>
                    </a:gs>
                  </a:gsLst>
                  <a:lin ang="5400000" scaled="0"/>
                </a:gradFill>
                <a:ea typeface="Segoe UI" pitchFamily="34" charset="0"/>
                <a:cs typeface="Segoe UI" pitchFamily="34" charset="0"/>
              </a:rPr>
              <a:t>for Azure IaaS </a:t>
            </a:r>
            <a:r>
              <a:rPr lang="en-US" sz="1600" dirty="0" smtClean="0">
                <a:gradFill>
                  <a:gsLst>
                    <a:gs pos="0">
                      <a:srgbClr val="FFFFFF"/>
                    </a:gs>
                    <a:gs pos="100000">
                      <a:srgbClr val="FFFFFF"/>
                    </a:gs>
                  </a:gsLst>
                  <a:lin ang="5400000" scaled="0"/>
                </a:gradFill>
                <a:ea typeface="Segoe UI" pitchFamily="34" charset="0"/>
                <a:cs typeface="Segoe UI" pitchFamily="34" charset="0"/>
              </a:rPr>
              <a:t>VMs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p:txBody>
          <a:bodyPr/>
          <a:lstStyle/>
          <a:p>
            <a:r>
              <a:rPr lang="en-US" smtClean="0"/>
              <a:t>Highly scalable cloud storage with built-in security, durability, and reliability</a:t>
            </a:r>
            <a:endParaRPr lang="en-US" dirty="0"/>
          </a:p>
        </p:txBody>
      </p:sp>
      <p:sp>
        <p:nvSpPr>
          <p:cNvPr id="16" name="Title 1"/>
          <p:cNvSpPr txBox="1">
            <a:spLocks noGrp="1"/>
          </p:cNvSpPr>
          <p:nvPr>
            <p:ph type="title"/>
          </p:nvPr>
        </p:nvSpPr>
        <p:spPr/>
        <p:txBody>
          <a:bodyPr/>
          <a:lstStyle>
            <a:lvl1pPr algn="l" defTabSz="932742" rtl="0" eaLnBrk="1" latinLnBrk="0" hangingPunct="1">
              <a:lnSpc>
                <a:spcPct val="90000"/>
              </a:lnSpc>
              <a:spcBef>
                <a:spcPct val="0"/>
              </a:spcBef>
              <a:buNone/>
              <a:defRPr lang="en-US" sz="5400" b="0" kern="1200" cap="none" spc="-102" baseline="0">
                <a:ln w="3175">
                  <a:noFill/>
                </a:ln>
                <a:gradFill>
                  <a:gsLst>
                    <a:gs pos="2655">
                      <a:schemeClr val="tx1"/>
                    </a:gs>
                    <a:gs pos="31000">
                      <a:schemeClr val="tx1"/>
                    </a:gs>
                  </a:gsLst>
                  <a:lin ang="5400000" scaled="0"/>
                </a:gradFill>
                <a:effectLst/>
                <a:latin typeface="+mj-lt"/>
                <a:ea typeface="+mn-ea"/>
                <a:cs typeface="Segoe UI" pitchFamily="34" charset="0"/>
              </a:defRPr>
            </a:lvl1pPr>
          </a:lstStyle>
          <a:p>
            <a:r>
              <a:rPr lang="en-US" smtClean="0"/>
              <a:t>Azure Storage</a:t>
            </a:r>
            <a:endParaRPr lang="en-US" dirty="0"/>
          </a:p>
        </p:txBody>
      </p:sp>
      <p:grpSp>
        <p:nvGrpSpPr>
          <p:cNvPr id="25" name="Group 24"/>
          <p:cNvGrpSpPr/>
          <p:nvPr/>
        </p:nvGrpSpPr>
        <p:grpSpPr>
          <a:xfrm>
            <a:off x="2776099" y="4402004"/>
            <a:ext cx="6844044" cy="1331601"/>
            <a:chOff x="3660185" y="4967052"/>
            <a:chExt cx="5471831" cy="1331601"/>
          </a:xfrm>
        </p:grpSpPr>
        <p:sp>
          <p:nvSpPr>
            <p:cNvPr id="26" name="Rectangle 25"/>
            <p:cNvSpPr/>
            <p:nvPr/>
          </p:nvSpPr>
          <p:spPr bwMode="auto">
            <a:xfrm>
              <a:off x="3660185" y="4967052"/>
              <a:ext cx="2687443" cy="133160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spc="-50" dirty="0">
                  <a:gradFill>
                    <a:gsLst>
                      <a:gs pos="0">
                        <a:srgbClr val="FFFFFF"/>
                      </a:gs>
                      <a:gs pos="100000">
                        <a:srgbClr val="FFFFFF"/>
                      </a:gs>
                    </a:gsLst>
                    <a:lin ang="5400000" scaled="0"/>
                  </a:gradFill>
                  <a:latin typeface="Segoe UI Light"/>
                  <a:ea typeface="Segoe UI" pitchFamily="34" charset="0"/>
                  <a:cs typeface="Segoe UI" pitchFamily="34" charset="0"/>
                </a:rPr>
                <a:t>Azure </a:t>
              </a:r>
              <a:r>
                <a:rPr lang="en-US" sz="2800" spc="-50" dirty="0" smtClean="0">
                  <a:gradFill>
                    <a:gsLst>
                      <a:gs pos="0">
                        <a:srgbClr val="FFFFFF"/>
                      </a:gs>
                      <a:gs pos="100000">
                        <a:srgbClr val="FFFFFF"/>
                      </a:gs>
                    </a:gsLst>
                    <a:lin ang="5400000" scaled="0"/>
                  </a:gradFill>
                  <a:latin typeface="Segoe UI Light"/>
                  <a:ea typeface="Segoe UI" pitchFamily="34" charset="0"/>
                  <a:cs typeface="Segoe UI" pitchFamily="34" charset="0"/>
                </a:rPr>
                <a:t>Import/Export</a:t>
              </a:r>
              <a:endParaRPr lang="en-US" sz="2800" spc="-5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856934" fontAlgn="base">
                <a:spcBef>
                  <a:spcPct val="0"/>
                </a:spcBef>
                <a:spcAft>
                  <a:spcPct val="0"/>
                </a:spcAft>
              </a:pPr>
              <a:r>
                <a:rPr lang="en-US" sz="1600" dirty="0">
                  <a:gradFill>
                    <a:gsLst>
                      <a:gs pos="0">
                        <a:srgbClr val="FFFFFF"/>
                      </a:gs>
                      <a:gs pos="100000">
                        <a:srgbClr val="FFFFFF"/>
                      </a:gs>
                    </a:gsLst>
                    <a:lin ang="5400000" scaled="0"/>
                  </a:gradFill>
                  <a:ea typeface="Segoe UI" pitchFamily="34" charset="0"/>
                  <a:cs typeface="Segoe UI" pitchFamily="34" charset="0"/>
                </a:rPr>
                <a:t>Ship data in hard disk </a:t>
              </a:r>
              <a:r>
                <a:rPr lang="en-US" sz="1600" dirty="0" smtClean="0">
                  <a:gradFill>
                    <a:gsLst>
                      <a:gs pos="0">
                        <a:srgbClr val="FFFFFF"/>
                      </a:gs>
                      <a:gs pos="100000">
                        <a:srgbClr val="FFFFFF"/>
                      </a:gs>
                    </a:gsLst>
                    <a:lin ang="5400000" scaled="0"/>
                  </a:gradFill>
                  <a:ea typeface="Segoe UI" pitchFamily="34" charset="0"/>
                  <a:cs typeface="Segoe UI" pitchFamily="34" charset="0"/>
                </a:rPr>
                <a:t>drives</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sp>
          <p:nvSpPr>
            <p:cNvPr id="27" name="Rectangle 26"/>
            <p:cNvSpPr/>
            <p:nvPr/>
          </p:nvSpPr>
          <p:spPr bwMode="auto">
            <a:xfrm>
              <a:off x="6444573" y="4967052"/>
              <a:ext cx="2687443" cy="1331601"/>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68056" tIns="134445" rIns="168056" bIns="134445" numCol="1" spcCol="0" rtlCol="0" fromWordArt="0" anchor="t" anchorCtr="0" forceAA="0" compatLnSpc="1">
              <a:prstTxWarp prst="textNoShape">
                <a:avLst/>
              </a:prstTxWarp>
              <a:noAutofit/>
            </a:bodyPr>
            <a:lstStyle/>
            <a:p>
              <a:pPr defTabSz="856934" fontAlgn="base">
                <a:spcBef>
                  <a:spcPct val="0"/>
                </a:spcBef>
                <a:spcAft>
                  <a:spcPct val="0"/>
                </a:spcAft>
              </a:pPr>
              <a:r>
                <a:rPr lang="en-US" sz="2800" dirty="0" err="1">
                  <a:gradFill>
                    <a:gsLst>
                      <a:gs pos="0">
                        <a:srgbClr val="FFFFFF"/>
                      </a:gs>
                      <a:gs pos="100000">
                        <a:srgbClr val="FFFFFF"/>
                      </a:gs>
                    </a:gsLst>
                    <a:lin ang="5400000" scaled="0"/>
                  </a:gradFill>
                  <a:latin typeface="Segoe UI Light"/>
                  <a:ea typeface="Segoe UI" pitchFamily="34" charset="0"/>
                  <a:cs typeface="Segoe UI" pitchFamily="34" charset="0"/>
                </a:rPr>
                <a:t>AZCopy</a:t>
              </a:r>
              <a:endParaRPr lang="en-US" sz="2800" dirty="0">
                <a:gradFill>
                  <a:gsLst>
                    <a:gs pos="0">
                      <a:srgbClr val="FFFFFF"/>
                    </a:gs>
                    <a:gs pos="100000">
                      <a:srgbClr val="FFFFFF"/>
                    </a:gs>
                  </a:gsLst>
                  <a:lin ang="5400000" scaled="0"/>
                </a:gradFill>
                <a:latin typeface="Segoe UI Light"/>
                <a:ea typeface="Segoe UI" pitchFamily="34" charset="0"/>
                <a:cs typeface="Segoe UI" pitchFamily="34" charset="0"/>
              </a:endParaRPr>
            </a:p>
            <a:p>
              <a:pPr defTabSz="856934" fontAlgn="base">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High-performance data upload, download, &amp; copy</a:t>
              </a:r>
              <a:endParaRPr lang="en-US" sz="1600" dirty="0">
                <a:gradFill>
                  <a:gsLst>
                    <a:gs pos="0">
                      <a:srgbClr val="FFFFFF"/>
                    </a:gs>
                    <a:gs pos="100000">
                      <a:srgbClr val="FFFFFF"/>
                    </a:gs>
                  </a:gsLst>
                  <a:lin ang="5400000" scaled="0"/>
                </a:gradFill>
                <a:ea typeface="Segoe UI" pitchFamily="34" charset="0"/>
                <a:cs typeface="Segoe UI" pitchFamily="34" charset="0"/>
              </a:endParaRPr>
            </a:p>
          </p:txBody>
        </p:sp>
      </p:grpSp>
    </p:spTree>
    <p:extLst>
      <p:ext uri="{BB962C8B-B14F-4D97-AF65-F5344CB8AC3E}">
        <p14:creationId xmlns:p14="http://schemas.microsoft.com/office/powerpoint/2010/main" val="363167781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reeform 5"/>
          <p:cNvSpPr>
            <a:spLocks/>
          </p:cNvSpPr>
          <p:nvPr/>
        </p:nvSpPr>
        <p:spPr bwMode="auto">
          <a:xfrm>
            <a:off x="6429357" y="1565338"/>
            <a:ext cx="5653306" cy="2192820"/>
          </a:xfrm>
          <a:custGeom>
            <a:avLst/>
            <a:gdLst>
              <a:gd name="T0" fmla="*/ 1504 w 6074"/>
              <a:gd name="T1" fmla="*/ 262 h 2356"/>
              <a:gd name="T2" fmla="*/ 1756 w 6074"/>
              <a:gd name="T3" fmla="*/ 206 h 2356"/>
              <a:gd name="T4" fmla="*/ 1960 w 6074"/>
              <a:gd name="T5" fmla="*/ 168 h 2356"/>
              <a:gd name="T6" fmla="*/ 2506 w 6074"/>
              <a:gd name="T7" fmla="*/ 138 h 2356"/>
              <a:gd name="T8" fmla="*/ 2806 w 6074"/>
              <a:gd name="T9" fmla="*/ 138 h 2356"/>
              <a:gd name="T10" fmla="*/ 3154 w 6074"/>
              <a:gd name="T11" fmla="*/ 120 h 2356"/>
              <a:gd name="T12" fmla="*/ 3384 w 6074"/>
              <a:gd name="T13" fmla="*/ 102 h 2356"/>
              <a:gd name="T14" fmla="*/ 3620 w 6074"/>
              <a:gd name="T15" fmla="*/ 86 h 2356"/>
              <a:gd name="T16" fmla="*/ 3864 w 6074"/>
              <a:gd name="T17" fmla="*/ 76 h 2356"/>
              <a:gd name="T18" fmla="*/ 4056 w 6074"/>
              <a:gd name="T19" fmla="*/ 78 h 2356"/>
              <a:gd name="T20" fmla="*/ 4232 w 6074"/>
              <a:gd name="T21" fmla="*/ 32 h 2356"/>
              <a:gd name="T22" fmla="*/ 4580 w 6074"/>
              <a:gd name="T23" fmla="*/ 18 h 2356"/>
              <a:gd name="T24" fmla="*/ 4792 w 6074"/>
              <a:gd name="T25" fmla="*/ 48 h 2356"/>
              <a:gd name="T26" fmla="*/ 5066 w 6074"/>
              <a:gd name="T27" fmla="*/ 56 h 2356"/>
              <a:gd name="T28" fmla="*/ 5238 w 6074"/>
              <a:gd name="T29" fmla="*/ 72 h 2356"/>
              <a:gd name="T30" fmla="*/ 5522 w 6074"/>
              <a:gd name="T31" fmla="*/ 32 h 2356"/>
              <a:gd name="T32" fmla="*/ 5806 w 6074"/>
              <a:gd name="T33" fmla="*/ 0 h 2356"/>
              <a:gd name="T34" fmla="*/ 5846 w 6074"/>
              <a:gd name="T35" fmla="*/ 306 h 2356"/>
              <a:gd name="T36" fmla="*/ 5880 w 6074"/>
              <a:gd name="T37" fmla="*/ 542 h 2356"/>
              <a:gd name="T38" fmla="*/ 6010 w 6074"/>
              <a:gd name="T39" fmla="*/ 802 h 2356"/>
              <a:gd name="T40" fmla="*/ 5940 w 6074"/>
              <a:gd name="T41" fmla="*/ 882 h 2356"/>
              <a:gd name="T42" fmla="*/ 5920 w 6074"/>
              <a:gd name="T43" fmla="*/ 1088 h 2356"/>
              <a:gd name="T44" fmla="*/ 5988 w 6074"/>
              <a:gd name="T45" fmla="*/ 1306 h 2356"/>
              <a:gd name="T46" fmla="*/ 6062 w 6074"/>
              <a:gd name="T47" fmla="*/ 1370 h 2356"/>
              <a:gd name="T48" fmla="*/ 6058 w 6074"/>
              <a:gd name="T49" fmla="*/ 1498 h 2356"/>
              <a:gd name="T50" fmla="*/ 6074 w 6074"/>
              <a:gd name="T51" fmla="*/ 1626 h 2356"/>
              <a:gd name="T52" fmla="*/ 6060 w 6074"/>
              <a:gd name="T53" fmla="*/ 1862 h 2356"/>
              <a:gd name="T54" fmla="*/ 5768 w 6074"/>
              <a:gd name="T55" fmla="*/ 1866 h 2356"/>
              <a:gd name="T56" fmla="*/ 5474 w 6074"/>
              <a:gd name="T57" fmla="*/ 1934 h 2356"/>
              <a:gd name="T58" fmla="*/ 5330 w 6074"/>
              <a:gd name="T59" fmla="*/ 1940 h 2356"/>
              <a:gd name="T60" fmla="*/ 5132 w 6074"/>
              <a:gd name="T61" fmla="*/ 2010 h 2356"/>
              <a:gd name="T62" fmla="*/ 4958 w 6074"/>
              <a:gd name="T63" fmla="*/ 2040 h 2356"/>
              <a:gd name="T64" fmla="*/ 4704 w 6074"/>
              <a:gd name="T65" fmla="*/ 2246 h 2356"/>
              <a:gd name="T66" fmla="*/ 4308 w 6074"/>
              <a:gd name="T67" fmla="*/ 2188 h 2356"/>
              <a:gd name="T68" fmla="*/ 3892 w 6074"/>
              <a:gd name="T69" fmla="*/ 2170 h 2356"/>
              <a:gd name="T70" fmla="*/ 3560 w 6074"/>
              <a:gd name="T71" fmla="*/ 2344 h 2356"/>
              <a:gd name="T72" fmla="*/ 3320 w 6074"/>
              <a:gd name="T73" fmla="*/ 2350 h 2356"/>
              <a:gd name="T74" fmla="*/ 3080 w 6074"/>
              <a:gd name="T75" fmla="*/ 2240 h 2356"/>
              <a:gd name="T76" fmla="*/ 2888 w 6074"/>
              <a:gd name="T77" fmla="*/ 2210 h 2356"/>
              <a:gd name="T78" fmla="*/ 2596 w 6074"/>
              <a:gd name="T79" fmla="*/ 2250 h 2356"/>
              <a:gd name="T80" fmla="*/ 2304 w 6074"/>
              <a:gd name="T81" fmla="*/ 2208 h 2356"/>
              <a:gd name="T82" fmla="*/ 2090 w 6074"/>
              <a:gd name="T83" fmla="*/ 2272 h 2356"/>
              <a:gd name="T84" fmla="*/ 1956 w 6074"/>
              <a:gd name="T85" fmla="*/ 2218 h 2356"/>
              <a:gd name="T86" fmla="*/ 1756 w 6074"/>
              <a:gd name="T87" fmla="*/ 2224 h 2356"/>
              <a:gd name="T88" fmla="*/ 1348 w 6074"/>
              <a:gd name="T89" fmla="*/ 2236 h 2356"/>
              <a:gd name="T90" fmla="*/ 1040 w 6074"/>
              <a:gd name="T91" fmla="*/ 2236 h 2356"/>
              <a:gd name="T92" fmla="*/ 800 w 6074"/>
              <a:gd name="T93" fmla="*/ 2276 h 2356"/>
              <a:gd name="T94" fmla="*/ 424 w 6074"/>
              <a:gd name="T95" fmla="*/ 2242 h 2356"/>
              <a:gd name="T96" fmla="*/ 268 w 6074"/>
              <a:gd name="T97" fmla="*/ 2246 h 2356"/>
              <a:gd name="T98" fmla="*/ 204 w 6074"/>
              <a:gd name="T99" fmla="*/ 2020 h 2356"/>
              <a:gd name="T100" fmla="*/ 154 w 6074"/>
              <a:gd name="T101" fmla="*/ 1956 h 2356"/>
              <a:gd name="T102" fmla="*/ 104 w 6074"/>
              <a:gd name="T103" fmla="*/ 1630 h 2356"/>
              <a:gd name="T104" fmla="*/ 24 w 6074"/>
              <a:gd name="T105" fmla="*/ 1392 h 2356"/>
              <a:gd name="T106" fmla="*/ 12 w 6074"/>
              <a:gd name="T107" fmla="*/ 1134 h 2356"/>
              <a:gd name="T108" fmla="*/ 16 w 6074"/>
              <a:gd name="T109" fmla="*/ 742 h 2356"/>
              <a:gd name="T110" fmla="*/ 88 w 6074"/>
              <a:gd name="T111" fmla="*/ 458 h 2356"/>
              <a:gd name="T112" fmla="*/ 146 w 6074"/>
              <a:gd name="T113" fmla="*/ 218 h 2356"/>
              <a:gd name="T114" fmla="*/ 322 w 6074"/>
              <a:gd name="T115" fmla="*/ 176 h 2356"/>
              <a:gd name="T116" fmla="*/ 598 w 6074"/>
              <a:gd name="T117" fmla="*/ 254 h 2356"/>
              <a:gd name="T118" fmla="*/ 1062 w 6074"/>
              <a:gd name="T119" fmla="*/ 294 h 2356"/>
              <a:gd name="T120" fmla="*/ 1288 w 6074"/>
              <a:gd name="T121" fmla="*/ 292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74" h="2356">
                <a:moveTo>
                  <a:pt x="1338" y="258"/>
                </a:moveTo>
                <a:lnTo>
                  <a:pt x="1338" y="258"/>
                </a:lnTo>
                <a:lnTo>
                  <a:pt x="1358" y="262"/>
                </a:lnTo>
                <a:lnTo>
                  <a:pt x="1378" y="268"/>
                </a:lnTo>
                <a:lnTo>
                  <a:pt x="1414" y="278"/>
                </a:lnTo>
                <a:lnTo>
                  <a:pt x="1432" y="280"/>
                </a:lnTo>
                <a:lnTo>
                  <a:pt x="1452" y="280"/>
                </a:lnTo>
                <a:lnTo>
                  <a:pt x="1470" y="276"/>
                </a:lnTo>
                <a:lnTo>
                  <a:pt x="1490" y="266"/>
                </a:lnTo>
                <a:lnTo>
                  <a:pt x="1490" y="266"/>
                </a:lnTo>
                <a:lnTo>
                  <a:pt x="1498" y="264"/>
                </a:lnTo>
                <a:lnTo>
                  <a:pt x="1504" y="262"/>
                </a:lnTo>
                <a:lnTo>
                  <a:pt x="1504" y="262"/>
                </a:lnTo>
                <a:lnTo>
                  <a:pt x="1536" y="260"/>
                </a:lnTo>
                <a:lnTo>
                  <a:pt x="1566" y="256"/>
                </a:lnTo>
                <a:lnTo>
                  <a:pt x="1596" y="248"/>
                </a:lnTo>
                <a:lnTo>
                  <a:pt x="1626" y="238"/>
                </a:lnTo>
                <a:lnTo>
                  <a:pt x="1626" y="238"/>
                </a:lnTo>
                <a:lnTo>
                  <a:pt x="1642" y="232"/>
                </a:lnTo>
                <a:lnTo>
                  <a:pt x="1656" y="228"/>
                </a:lnTo>
                <a:lnTo>
                  <a:pt x="1690" y="224"/>
                </a:lnTo>
                <a:lnTo>
                  <a:pt x="1722" y="218"/>
                </a:lnTo>
                <a:lnTo>
                  <a:pt x="1740" y="214"/>
                </a:lnTo>
                <a:lnTo>
                  <a:pt x="1756" y="206"/>
                </a:lnTo>
                <a:lnTo>
                  <a:pt x="1756" y="206"/>
                </a:lnTo>
                <a:lnTo>
                  <a:pt x="1770" y="202"/>
                </a:lnTo>
                <a:lnTo>
                  <a:pt x="1784" y="200"/>
                </a:lnTo>
                <a:lnTo>
                  <a:pt x="1800" y="198"/>
                </a:lnTo>
                <a:lnTo>
                  <a:pt x="1814" y="198"/>
                </a:lnTo>
                <a:lnTo>
                  <a:pt x="1846" y="200"/>
                </a:lnTo>
                <a:lnTo>
                  <a:pt x="1862" y="200"/>
                </a:lnTo>
                <a:lnTo>
                  <a:pt x="1878" y="198"/>
                </a:lnTo>
                <a:lnTo>
                  <a:pt x="1878" y="198"/>
                </a:lnTo>
                <a:lnTo>
                  <a:pt x="1906" y="190"/>
                </a:lnTo>
                <a:lnTo>
                  <a:pt x="1932" y="180"/>
                </a:lnTo>
                <a:lnTo>
                  <a:pt x="1960" y="168"/>
                </a:lnTo>
                <a:lnTo>
                  <a:pt x="1988" y="158"/>
                </a:lnTo>
                <a:lnTo>
                  <a:pt x="1988" y="158"/>
                </a:lnTo>
                <a:lnTo>
                  <a:pt x="2000" y="154"/>
                </a:lnTo>
                <a:lnTo>
                  <a:pt x="2012" y="154"/>
                </a:lnTo>
                <a:lnTo>
                  <a:pt x="2038" y="152"/>
                </a:lnTo>
                <a:lnTo>
                  <a:pt x="2038" y="152"/>
                </a:lnTo>
                <a:lnTo>
                  <a:pt x="2208" y="150"/>
                </a:lnTo>
                <a:lnTo>
                  <a:pt x="2294" y="150"/>
                </a:lnTo>
                <a:lnTo>
                  <a:pt x="2380" y="146"/>
                </a:lnTo>
                <a:lnTo>
                  <a:pt x="2380" y="146"/>
                </a:lnTo>
                <a:lnTo>
                  <a:pt x="2442" y="142"/>
                </a:lnTo>
                <a:lnTo>
                  <a:pt x="2506" y="138"/>
                </a:lnTo>
                <a:lnTo>
                  <a:pt x="2570" y="132"/>
                </a:lnTo>
                <a:lnTo>
                  <a:pt x="2634" y="128"/>
                </a:lnTo>
                <a:lnTo>
                  <a:pt x="2634" y="128"/>
                </a:lnTo>
                <a:lnTo>
                  <a:pt x="2666" y="130"/>
                </a:lnTo>
                <a:lnTo>
                  <a:pt x="2698" y="134"/>
                </a:lnTo>
                <a:lnTo>
                  <a:pt x="2762" y="146"/>
                </a:lnTo>
                <a:lnTo>
                  <a:pt x="2762" y="146"/>
                </a:lnTo>
                <a:lnTo>
                  <a:pt x="2772" y="150"/>
                </a:lnTo>
                <a:lnTo>
                  <a:pt x="2778" y="150"/>
                </a:lnTo>
                <a:lnTo>
                  <a:pt x="2782" y="148"/>
                </a:lnTo>
                <a:lnTo>
                  <a:pt x="2782" y="148"/>
                </a:lnTo>
                <a:lnTo>
                  <a:pt x="2806" y="138"/>
                </a:lnTo>
                <a:lnTo>
                  <a:pt x="2832" y="130"/>
                </a:lnTo>
                <a:lnTo>
                  <a:pt x="2858" y="126"/>
                </a:lnTo>
                <a:lnTo>
                  <a:pt x="2884" y="126"/>
                </a:lnTo>
                <a:lnTo>
                  <a:pt x="2936" y="126"/>
                </a:lnTo>
                <a:lnTo>
                  <a:pt x="2962" y="124"/>
                </a:lnTo>
                <a:lnTo>
                  <a:pt x="2988" y="124"/>
                </a:lnTo>
                <a:lnTo>
                  <a:pt x="2988" y="124"/>
                </a:lnTo>
                <a:lnTo>
                  <a:pt x="3030" y="122"/>
                </a:lnTo>
                <a:lnTo>
                  <a:pt x="3070" y="122"/>
                </a:lnTo>
                <a:lnTo>
                  <a:pt x="3112" y="122"/>
                </a:lnTo>
                <a:lnTo>
                  <a:pt x="3154" y="120"/>
                </a:lnTo>
                <a:lnTo>
                  <a:pt x="3154" y="120"/>
                </a:lnTo>
                <a:lnTo>
                  <a:pt x="3184" y="116"/>
                </a:lnTo>
                <a:lnTo>
                  <a:pt x="3216" y="110"/>
                </a:lnTo>
                <a:lnTo>
                  <a:pt x="3280" y="94"/>
                </a:lnTo>
                <a:lnTo>
                  <a:pt x="3280" y="94"/>
                </a:lnTo>
                <a:lnTo>
                  <a:pt x="3298" y="90"/>
                </a:lnTo>
                <a:lnTo>
                  <a:pt x="3314" y="90"/>
                </a:lnTo>
                <a:lnTo>
                  <a:pt x="3330" y="94"/>
                </a:lnTo>
                <a:lnTo>
                  <a:pt x="3348" y="102"/>
                </a:lnTo>
                <a:lnTo>
                  <a:pt x="3348" y="102"/>
                </a:lnTo>
                <a:lnTo>
                  <a:pt x="3356" y="104"/>
                </a:lnTo>
                <a:lnTo>
                  <a:pt x="3364" y="104"/>
                </a:lnTo>
                <a:lnTo>
                  <a:pt x="3384" y="102"/>
                </a:lnTo>
                <a:lnTo>
                  <a:pt x="3404" y="98"/>
                </a:lnTo>
                <a:lnTo>
                  <a:pt x="3424" y="94"/>
                </a:lnTo>
                <a:lnTo>
                  <a:pt x="3424" y="94"/>
                </a:lnTo>
                <a:lnTo>
                  <a:pt x="3448" y="92"/>
                </a:lnTo>
                <a:lnTo>
                  <a:pt x="3472" y="88"/>
                </a:lnTo>
                <a:lnTo>
                  <a:pt x="3518" y="78"/>
                </a:lnTo>
                <a:lnTo>
                  <a:pt x="3542" y="76"/>
                </a:lnTo>
                <a:lnTo>
                  <a:pt x="3566" y="76"/>
                </a:lnTo>
                <a:lnTo>
                  <a:pt x="3590" y="78"/>
                </a:lnTo>
                <a:lnTo>
                  <a:pt x="3614" y="84"/>
                </a:lnTo>
                <a:lnTo>
                  <a:pt x="3614" y="84"/>
                </a:lnTo>
                <a:lnTo>
                  <a:pt x="3620" y="86"/>
                </a:lnTo>
                <a:lnTo>
                  <a:pt x="3626" y="84"/>
                </a:lnTo>
                <a:lnTo>
                  <a:pt x="3638" y="80"/>
                </a:lnTo>
                <a:lnTo>
                  <a:pt x="3652" y="74"/>
                </a:lnTo>
                <a:lnTo>
                  <a:pt x="3666" y="72"/>
                </a:lnTo>
                <a:lnTo>
                  <a:pt x="3666" y="72"/>
                </a:lnTo>
                <a:lnTo>
                  <a:pt x="3720" y="68"/>
                </a:lnTo>
                <a:lnTo>
                  <a:pt x="3772" y="68"/>
                </a:lnTo>
                <a:lnTo>
                  <a:pt x="3772" y="68"/>
                </a:lnTo>
                <a:lnTo>
                  <a:pt x="3814" y="72"/>
                </a:lnTo>
                <a:lnTo>
                  <a:pt x="3854" y="76"/>
                </a:lnTo>
                <a:lnTo>
                  <a:pt x="3854" y="76"/>
                </a:lnTo>
                <a:lnTo>
                  <a:pt x="3864" y="76"/>
                </a:lnTo>
                <a:lnTo>
                  <a:pt x="3870" y="76"/>
                </a:lnTo>
                <a:lnTo>
                  <a:pt x="3874" y="78"/>
                </a:lnTo>
                <a:lnTo>
                  <a:pt x="3874" y="78"/>
                </a:lnTo>
                <a:lnTo>
                  <a:pt x="3892" y="90"/>
                </a:lnTo>
                <a:lnTo>
                  <a:pt x="3912" y="96"/>
                </a:lnTo>
                <a:lnTo>
                  <a:pt x="3932" y="100"/>
                </a:lnTo>
                <a:lnTo>
                  <a:pt x="3950" y="102"/>
                </a:lnTo>
                <a:lnTo>
                  <a:pt x="3970" y="100"/>
                </a:lnTo>
                <a:lnTo>
                  <a:pt x="3990" y="96"/>
                </a:lnTo>
                <a:lnTo>
                  <a:pt x="4030" y="84"/>
                </a:lnTo>
                <a:lnTo>
                  <a:pt x="4030" y="84"/>
                </a:lnTo>
                <a:lnTo>
                  <a:pt x="4056" y="78"/>
                </a:lnTo>
                <a:lnTo>
                  <a:pt x="4084" y="72"/>
                </a:lnTo>
                <a:lnTo>
                  <a:pt x="4138" y="66"/>
                </a:lnTo>
                <a:lnTo>
                  <a:pt x="4138" y="66"/>
                </a:lnTo>
                <a:lnTo>
                  <a:pt x="4148" y="66"/>
                </a:lnTo>
                <a:lnTo>
                  <a:pt x="4160" y="66"/>
                </a:lnTo>
                <a:lnTo>
                  <a:pt x="4172" y="66"/>
                </a:lnTo>
                <a:lnTo>
                  <a:pt x="4176" y="64"/>
                </a:lnTo>
                <a:lnTo>
                  <a:pt x="4180" y="62"/>
                </a:lnTo>
                <a:lnTo>
                  <a:pt x="4180" y="62"/>
                </a:lnTo>
                <a:lnTo>
                  <a:pt x="4192" y="52"/>
                </a:lnTo>
                <a:lnTo>
                  <a:pt x="4206" y="44"/>
                </a:lnTo>
                <a:lnTo>
                  <a:pt x="4232" y="32"/>
                </a:lnTo>
                <a:lnTo>
                  <a:pt x="4260" y="24"/>
                </a:lnTo>
                <a:lnTo>
                  <a:pt x="4288" y="20"/>
                </a:lnTo>
                <a:lnTo>
                  <a:pt x="4316" y="16"/>
                </a:lnTo>
                <a:lnTo>
                  <a:pt x="4346" y="16"/>
                </a:lnTo>
                <a:lnTo>
                  <a:pt x="4404" y="12"/>
                </a:lnTo>
                <a:lnTo>
                  <a:pt x="4404" y="12"/>
                </a:lnTo>
                <a:lnTo>
                  <a:pt x="4438" y="12"/>
                </a:lnTo>
                <a:lnTo>
                  <a:pt x="4472" y="12"/>
                </a:lnTo>
                <a:lnTo>
                  <a:pt x="4540" y="16"/>
                </a:lnTo>
                <a:lnTo>
                  <a:pt x="4540" y="16"/>
                </a:lnTo>
                <a:lnTo>
                  <a:pt x="4566" y="18"/>
                </a:lnTo>
                <a:lnTo>
                  <a:pt x="4580" y="18"/>
                </a:lnTo>
                <a:lnTo>
                  <a:pt x="4594" y="18"/>
                </a:lnTo>
                <a:lnTo>
                  <a:pt x="4594" y="18"/>
                </a:lnTo>
                <a:lnTo>
                  <a:pt x="4616" y="14"/>
                </a:lnTo>
                <a:lnTo>
                  <a:pt x="4640" y="16"/>
                </a:lnTo>
                <a:lnTo>
                  <a:pt x="4662" y="20"/>
                </a:lnTo>
                <a:lnTo>
                  <a:pt x="4684" y="26"/>
                </a:lnTo>
                <a:lnTo>
                  <a:pt x="4728" y="38"/>
                </a:lnTo>
                <a:lnTo>
                  <a:pt x="4750" y="42"/>
                </a:lnTo>
                <a:lnTo>
                  <a:pt x="4772" y="44"/>
                </a:lnTo>
                <a:lnTo>
                  <a:pt x="4772" y="44"/>
                </a:lnTo>
                <a:lnTo>
                  <a:pt x="4782" y="46"/>
                </a:lnTo>
                <a:lnTo>
                  <a:pt x="4792" y="48"/>
                </a:lnTo>
                <a:lnTo>
                  <a:pt x="4802" y="50"/>
                </a:lnTo>
                <a:lnTo>
                  <a:pt x="4812" y="50"/>
                </a:lnTo>
                <a:lnTo>
                  <a:pt x="4812" y="50"/>
                </a:lnTo>
                <a:lnTo>
                  <a:pt x="4840" y="46"/>
                </a:lnTo>
                <a:lnTo>
                  <a:pt x="4868" y="44"/>
                </a:lnTo>
                <a:lnTo>
                  <a:pt x="4924" y="44"/>
                </a:lnTo>
                <a:lnTo>
                  <a:pt x="4980" y="48"/>
                </a:lnTo>
                <a:lnTo>
                  <a:pt x="5036" y="50"/>
                </a:lnTo>
                <a:lnTo>
                  <a:pt x="5036" y="50"/>
                </a:lnTo>
                <a:lnTo>
                  <a:pt x="5044" y="50"/>
                </a:lnTo>
                <a:lnTo>
                  <a:pt x="5052" y="52"/>
                </a:lnTo>
                <a:lnTo>
                  <a:pt x="5066" y="56"/>
                </a:lnTo>
                <a:lnTo>
                  <a:pt x="5066" y="56"/>
                </a:lnTo>
                <a:lnTo>
                  <a:pt x="5084" y="62"/>
                </a:lnTo>
                <a:lnTo>
                  <a:pt x="5092" y="66"/>
                </a:lnTo>
                <a:lnTo>
                  <a:pt x="5100" y="64"/>
                </a:lnTo>
                <a:lnTo>
                  <a:pt x="5100" y="64"/>
                </a:lnTo>
                <a:lnTo>
                  <a:pt x="5118" y="58"/>
                </a:lnTo>
                <a:lnTo>
                  <a:pt x="5136" y="56"/>
                </a:lnTo>
                <a:lnTo>
                  <a:pt x="5154" y="58"/>
                </a:lnTo>
                <a:lnTo>
                  <a:pt x="5170" y="60"/>
                </a:lnTo>
                <a:lnTo>
                  <a:pt x="5204" y="68"/>
                </a:lnTo>
                <a:lnTo>
                  <a:pt x="5222" y="72"/>
                </a:lnTo>
                <a:lnTo>
                  <a:pt x="5238" y="72"/>
                </a:lnTo>
                <a:lnTo>
                  <a:pt x="5238" y="72"/>
                </a:lnTo>
                <a:lnTo>
                  <a:pt x="5296" y="70"/>
                </a:lnTo>
                <a:lnTo>
                  <a:pt x="5352" y="68"/>
                </a:lnTo>
                <a:lnTo>
                  <a:pt x="5380" y="66"/>
                </a:lnTo>
                <a:lnTo>
                  <a:pt x="5408" y="60"/>
                </a:lnTo>
                <a:lnTo>
                  <a:pt x="5436" y="52"/>
                </a:lnTo>
                <a:lnTo>
                  <a:pt x="5462" y="40"/>
                </a:lnTo>
                <a:lnTo>
                  <a:pt x="5462" y="40"/>
                </a:lnTo>
                <a:lnTo>
                  <a:pt x="5472" y="36"/>
                </a:lnTo>
                <a:lnTo>
                  <a:pt x="5482" y="34"/>
                </a:lnTo>
                <a:lnTo>
                  <a:pt x="5502" y="32"/>
                </a:lnTo>
                <a:lnTo>
                  <a:pt x="5522" y="32"/>
                </a:lnTo>
                <a:lnTo>
                  <a:pt x="5544" y="30"/>
                </a:lnTo>
                <a:lnTo>
                  <a:pt x="5544" y="30"/>
                </a:lnTo>
                <a:lnTo>
                  <a:pt x="5562" y="26"/>
                </a:lnTo>
                <a:lnTo>
                  <a:pt x="5578" y="20"/>
                </a:lnTo>
                <a:lnTo>
                  <a:pt x="5596" y="16"/>
                </a:lnTo>
                <a:lnTo>
                  <a:pt x="5614" y="12"/>
                </a:lnTo>
                <a:lnTo>
                  <a:pt x="5614" y="12"/>
                </a:lnTo>
                <a:lnTo>
                  <a:pt x="5694" y="6"/>
                </a:lnTo>
                <a:lnTo>
                  <a:pt x="5776" y="2"/>
                </a:lnTo>
                <a:lnTo>
                  <a:pt x="5776" y="2"/>
                </a:lnTo>
                <a:lnTo>
                  <a:pt x="5806" y="0"/>
                </a:lnTo>
                <a:lnTo>
                  <a:pt x="5806" y="0"/>
                </a:lnTo>
                <a:lnTo>
                  <a:pt x="5798" y="30"/>
                </a:lnTo>
                <a:lnTo>
                  <a:pt x="5796" y="44"/>
                </a:lnTo>
                <a:lnTo>
                  <a:pt x="5794" y="58"/>
                </a:lnTo>
                <a:lnTo>
                  <a:pt x="5794" y="58"/>
                </a:lnTo>
                <a:lnTo>
                  <a:pt x="5794" y="90"/>
                </a:lnTo>
                <a:lnTo>
                  <a:pt x="5798" y="122"/>
                </a:lnTo>
                <a:lnTo>
                  <a:pt x="5802" y="152"/>
                </a:lnTo>
                <a:lnTo>
                  <a:pt x="5806" y="184"/>
                </a:lnTo>
                <a:lnTo>
                  <a:pt x="5814" y="214"/>
                </a:lnTo>
                <a:lnTo>
                  <a:pt x="5824" y="246"/>
                </a:lnTo>
                <a:lnTo>
                  <a:pt x="5834" y="276"/>
                </a:lnTo>
                <a:lnTo>
                  <a:pt x="5846" y="306"/>
                </a:lnTo>
                <a:lnTo>
                  <a:pt x="5846" y="306"/>
                </a:lnTo>
                <a:lnTo>
                  <a:pt x="5852" y="320"/>
                </a:lnTo>
                <a:lnTo>
                  <a:pt x="5854" y="334"/>
                </a:lnTo>
                <a:lnTo>
                  <a:pt x="5856" y="364"/>
                </a:lnTo>
                <a:lnTo>
                  <a:pt x="5856" y="396"/>
                </a:lnTo>
                <a:lnTo>
                  <a:pt x="5858" y="428"/>
                </a:lnTo>
                <a:lnTo>
                  <a:pt x="5858" y="428"/>
                </a:lnTo>
                <a:lnTo>
                  <a:pt x="5860" y="468"/>
                </a:lnTo>
                <a:lnTo>
                  <a:pt x="5862" y="488"/>
                </a:lnTo>
                <a:lnTo>
                  <a:pt x="5868" y="508"/>
                </a:lnTo>
                <a:lnTo>
                  <a:pt x="5868" y="508"/>
                </a:lnTo>
                <a:lnTo>
                  <a:pt x="5880" y="542"/>
                </a:lnTo>
                <a:lnTo>
                  <a:pt x="5894" y="574"/>
                </a:lnTo>
                <a:lnTo>
                  <a:pt x="5912" y="606"/>
                </a:lnTo>
                <a:lnTo>
                  <a:pt x="5934" y="636"/>
                </a:lnTo>
                <a:lnTo>
                  <a:pt x="5934" y="636"/>
                </a:lnTo>
                <a:lnTo>
                  <a:pt x="5946" y="654"/>
                </a:lnTo>
                <a:lnTo>
                  <a:pt x="5956" y="672"/>
                </a:lnTo>
                <a:lnTo>
                  <a:pt x="5974" y="712"/>
                </a:lnTo>
                <a:lnTo>
                  <a:pt x="5992" y="752"/>
                </a:lnTo>
                <a:lnTo>
                  <a:pt x="6008" y="790"/>
                </a:lnTo>
                <a:lnTo>
                  <a:pt x="6008" y="790"/>
                </a:lnTo>
                <a:lnTo>
                  <a:pt x="6010" y="802"/>
                </a:lnTo>
                <a:lnTo>
                  <a:pt x="6010" y="802"/>
                </a:lnTo>
                <a:lnTo>
                  <a:pt x="5996" y="804"/>
                </a:lnTo>
                <a:lnTo>
                  <a:pt x="5984" y="808"/>
                </a:lnTo>
                <a:lnTo>
                  <a:pt x="5974" y="814"/>
                </a:lnTo>
                <a:lnTo>
                  <a:pt x="5966" y="822"/>
                </a:lnTo>
                <a:lnTo>
                  <a:pt x="5958" y="830"/>
                </a:lnTo>
                <a:lnTo>
                  <a:pt x="5952" y="842"/>
                </a:lnTo>
                <a:lnTo>
                  <a:pt x="5948" y="854"/>
                </a:lnTo>
                <a:lnTo>
                  <a:pt x="5946" y="868"/>
                </a:lnTo>
                <a:lnTo>
                  <a:pt x="5946" y="868"/>
                </a:lnTo>
                <a:lnTo>
                  <a:pt x="5944" y="876"/>
                </a:lnTo>
                <a:lnTo>
                  <a:pt x="5940" y="882"/>
                </a:lnTo>
                <a:lnTo>
                  <a:pt x="5940" y="882"/>
                </a:lnTo>
                <a:lnTo>
                  <a:pt x="5932" y="892"/>
                </a:lnTo>
                <a:lnTo>
                  <a:pt x="5924" y="902"/>
                </a:lnTo>
                <a:lnTo>
                  <a:pt x="5918" y="912"/>
                </a:lnTo>
                <a:lnTo>
                  <a:pt x="5914" y="922"/>
                </a:lnTo>
                <a:lnTo>
                  <a:pt x="5908" y="942"/>
                </a:lnTo>
                <a:lnTo>
                  <a:pt x="5906" y="964"/>
                </a:lnTo>
                <a:lnTo>
                  <a:pt x="5906" y="986"/>
                </a:lnTo>
                <a:lnTo>
                  <a:pt x="5910" y="1008"/>
                </a:lnTo>
                <a:lnTo>
                  <a:pt x="5914" y="1050"/>
                </a:lnTo>
                <a:lnTo>
                  <a:pt x="5914" y="1050"/>
                </a:lnTo>
                <a:lnTo>
                  <a:pt x="5916" y="1070"/>
                </a:lnTo>
                <a:lnTo>
                  <a:pt x="5920" y="1088"/>
                </a:lnTo>
                <a:lnTo>
                  <a:pt x="5926" y="1124"/>
                </a:lnTo>
                <a:lnTo>
                  <a:pt x="5926" y="1124"/>
                </a:lnTo>
                <a:lnTo>
                  <a:pt x="5930" y="1152"/>
                </a:lnTo>
                <a:lnTo>
                  <a:pt x="5938" y="1178"/>
                </a:lnTo>
                <a:lnTo>
                  <a:pt x="5950" y="1202"/>
                </a:lnTo>
                <a:lnTo>
                  <a:pt x="5966" y="1226"/>
                </a:lnTo>
                <a:lnTo>
                  <a:pt x="5966" y="1226"/>
                </a:lnTo>
                <a:lnTo>
                  <a:pt x="5972" y="1234"/>
                </a:lnTo>
                <a:lnTo>
                  <a:pt x="5976" y="1242"/>
                </a:lnTo>
                <a:lnTo>
                  <a:pt x="5980" y="1264"/>
                </a:lnTo>
                <a:lnTo>
                  <a:pt x="5984" y="1284"/>
                </a:lnTo>
                <a:lnTo>
                  <a:pt x="5988" y="1306"/>
                </a:lnTo>
                <a:lnTo>
                  <a:pt x="5988" y="1306"/>
                </a:lnTo>
                <a:lnTo>
                  <a:pt x="5994" y="1314"/>
                </a:lnTo>
                <a:lnTo>
                  <a:pt x="6002" y="1324"/>
                </a:lnTo>
                <a:lnTo>
                  <a:pt x="6012" y="1330"/>
                </a:lnTo>
                <a:lnTo>
                  <a:pt x="6020" y="1334"/>
                </a:lnTo>
                <a:lnTo>
                  <a:pt x="6020" y="1334"/>
                </a:lnTo>
                <a:lnTo>
                  <a:pt x="6032" y="1338"/>
                </a:lnTo>
                <a:lnTo>
                  <a:pt x="6042" y="1342"/>
                </a:lnTo>
                <a:lnTo>
                  <a:pt x="6050" y="1346"/>
                </a:lnTo>
                <a:lnTo>
                  <a:pt x="6056" y="1352"/>
                </a:lnTo>
                <a:lnTo>
                  <a:pt x="6060" y="1360"/>
                </a:lnTo>
                <a:lnTo>
                  <a:pt x="6062" y="1370"/>
                </a:lnTo>
                <a:lnTo>
                  <a:pt x="6064" y="1380"/>
                </a:lnTo>
                <a:lnTo>
                  <a:pt x="6062" y="1392"/>
                </a:lnTo>
                <a:lnTo>
                  <a:pt x="6062" y="1392"/>
                </a:lnTo>
                <a:lnTo>
                  <a:pt x="6062" y="1406"/>
                </a:lnTo>
                <a:lnTo>
                  <a:pt x="6064" y="1420"/>
                </a:lnTo>
                <a:lnTo>
                  <a:pt x="6068" y="1432"/>
                </a:lnTo>
                <a:lnTo>
                  <a:pt x="6068" y="1446"/>
                </a:lnTo>
                <a:lnTo>
                  <a:pt x="6068" y="1446"/>
                </a:lnTo>
                <a:lnTo>
                  <a:pt x="6068" y="1476"/>
                </a:lnTo>
                <a:lnTo>
                  <a:pt x="6064" y="1490"/>
                </a:lnTo>
                <a:lnTo>
                  <a:pt x="6062" y="1494"/>
                </a:lnTo>
                <a:lnTo>
                  <a:pt x="6058" y="1498"/>
                </a:lnTo>
                <a:lnTo>
                  <a:pt x="6058" y="1498"/>
                </a:lnTo>
                <a:lnTo>
                  <a:pt x="6048" y="1504"/>
                </a:lnTo>
                <a:lnTo>
                  <a:pt x="6042" y="1512"/>
                </a:lnTo>
                <a:lnTo>
                  <a:pt x="6040" y="1518"/>
                </a:lnTo>
                <a:lnTo>
                  <a:pt x="6040" y="1526"/>
                </a:lnTo>
                <a:lnTo>
                  <a:pt x="6042" y="1534"/>
                </a:lnTo>
                <a:lnTo>
                  <a:pt x="6044" y="1540"/>
                </a:lnTo>
                <a:lnTo>
                  <a:pt x="6054" y="1556"/>
                </a:lnTo>
                <a:lnTo>
                  <a:pt x="6054" y="1556"/>
                </a:lnTo>
                <a:lnTo>
                  <a:pt x="6064" y="1580"/>
                </a:lnTo>
                <a:lnTo>
                  <a:pt x="6070" y="1602"/>
                </a:lnTo>
                <a:lnTo>
                  <a:pt x="6074" y="1626"/>
                </a:lnTo>
                <a:lnTo>
                  <a:pt x="6074" y="1650"/>
                </a:lnTo>
                <a:lnTo>
                  <a:pt x="6072" y="1674"/>
                </a:lnTo>
                <a:lnTo>
                  <a:pt x="6068" y="1698"/>
                </a:lnTo>
                <a:lnTo>
                  <a:pt x="6058" y="1748"/>
                </a:lnTo>
                <a:lnTo>
                  <a:pt x="6058" y="1748"/>
                </a:lnTo>
                <a:lnTo>
                  <a:pt x="6056" y="1768"/>
                </a:lnTo>
                <a:lnTo>
                  <a:pt x="6054" y="1788"/>
                </a:lnTo>
                <a:lnTo>
                  <a:pt x="6054" y="1808"/>
                </a:lnTo>
                <a:lnTo>
                  <a:pt x="6056" y="1826"/>
                </a:lnTo>
                <a:lnTo>
                  <a:pt x="6056" y="1826"/>
                </a:lnTo>
                <a:lnTo>
                  <a:pt x="6060" y="1846"/>
                </a:lnTo>
                <a:lnTo>
                  <a:pt x="6060" y="1862"/>
                </a:lnTo>
                <a:lnTo>
                  <a:pt x="6058" y="1874"/>
                </a:lnTo>
                <a:lnTo>
                  <a:pt x="6052" y="1884"/>
                </a:lnTo>
                <a:lnTo>
                  <a:pt x="6042" y="1892"/>
                </a:lnTo>
                <a:lnTo>
                  <a:pt x="6030" y="1896"/>
                </a:lnTo>
                <a:lnTo>
                  <a:pt x="6014" y="1898"/>
                </a:lnTo>
                <a:lnTo>
                  <a:pt x="5996" y="1898"/>
                </a:lnTo>
                <a:lnTo>
                  <a:pt x="5996" y="1898"/>
                </a:lnTo>
                <a:lnTo>
                  <a:pt x="5930" y="1892"/>
                </a:lnTo>
                <a:lnTo>
                  <a:pt x="5864" y="1884"/>
                </a:lnTo>
                <a:lnTo>
                  <a:pt x="5832" y="1880"/>
                </a:lnTo>
                <a:lnTo>
                  <a:pt x="5800" y="1874"/>
                </a:lnTo>
                <a:lnTo>
                  <a:pt x="5768" y="1866"/>
                </a:lnTo>
                <a:lnTo>
                  <a:pt x="5736" y="1856"/>
                </a:lnTo>
                <a:lnTo>
                  <a:pt x="5736" y="1856"/>
                </a:lnTo>
                <a:lnTo>
                  <a:pt x="5716" y="1850"/>
                </a:lnTo>
                <a:lnTo>
                  <a:pt x="5698" y="1848"/>
                </a:lnTo>
                <a:lnTo>
                  <a:pt x="5678" y="1850"/>
                </a:lnTo>
                <a:lnTo>
                  <a:pt x="5660" y="1854"/>
                </a:lnTo>
                <a:lnTo>
                  <a:pt x="5642" y="1860"/>
                </a:lnTo>
                <a:lnTo>
                  <a:pt x="5624" y="1868"/>
                </a:lnTo>
                <a:lnTo>
                  <a:pt x="5590" y="1884"/>
                </a:lnTo>
                <a:lnTo>
                  <a:pt x="5590" y="1884"/>
                </a:lnTo>
                <a:lnTo>
                  <a:pt x="5532" y="1908"/>
                </a:lnTo>
                <a:lnTo>
                  <a:pt x="5474" y="1934"/>
                </a:lnTo>
                <a:lnTo>
                  <a:pt x="5474" y="1934"/>
                </a:lnTo>
                <a:lnTo>
                  <a:pt x="5462" y="1938"/>
                </a:lnTo>
                <a:lnTo>
                  <a:pt x="5456" y="1938"/>
                </a:lnTo>
                <a:lnTo>
                  <a:pt x="5452" y="1938"/>
                </a:lnTo>
                <a:lnTo>
                  <a:pt x="5452" y="1938"/>
                </a:lnTo>
                <a:lnTo>
                  <a:pt x="5442" y="1932"/>
                </a:lnTo>
                <a:lnTo>
                  <a:pt x="5430" y="1928"/>
                </a:lnTo>
                <a:lnTo>
                  <a:pt x="5420" y="1924"/>
                </a:lnTo>
                <a:lnTo>
                  <a:pt x="5410" y="1924"/>
                </a:lnTo>
                <a:lnTo>
                  <a:pt x="5390" y="1924"/>
                </a:lnTo>
                <a:lnTo>
                  <a:pt x="5370" y="1928"/>
                </a:lnTo>
                <a:lnTo>
                  <a:pt x="5330" y="1940"/>
                </a:lnTo>
                <a:lnTo>
                  <a:pt x="5310" y="1946"/>
                </a:lnTo>
                <a:lnTo>
                  <a:pt x="5290" y="1950"/>
                </a:lnTo>
                <a:lnTo>
                  <a:pt x="5290" y="1950"/>
                </a:lnTo>
                <a:lnTo>
                  <a:pt x="5270" y="1952"/>
                </a:lnTo>
                <a:lnTo>
                  <a:pt x="5250" y="1956"/>
                </a:lnTo>
                <a:lnTo>
                  <a:pt x="5228" y="1962"/>
                </a:lnTo>
                <a:lnTo>
                  <a:pt x="5208" y="1968"/>
                </a:lnTo>
                <a:lnTo>
                  <a:pt x="5188" y="1976"/>
                </a:lnTo>
                <a:lnTo>
                  <a:pt x="5170" y="1986"/>
                </a:lnTo>
                <a:lnTo>
                  <a:pt x="5150" y="1998"/>
                </a:lnTo>
                <a:lnTo>
                  <a:pt x="5132" y="2010"/>
                </a:lnTo>
                <a:lnTo>
                  <a:pt x="5132" y="2010"/>
                </a:lnTo>
                <a:lnTo>
                  <a:pt x="5128" y="2014"/>
                </a:lnTo>
                <a:lnTo>
                  <a:pt x="5122" y="2014"/>
                </a:lnTo>
                <a:lnTo>
                  <a:pt x="5108" y="2014"/>
                </a:lnTo>
                <a:lnTo>
                  <a:pt x="5080" y="2010"/>
                </a:lnTo>
                <a:lnTo>
                  <a:pt x="5080" y="2010"/>
                </a:lnTo>
                <a:lnTo>
                  <a:pt x="5046" y="2004"/>
                </a:lnTo>
                <a:lnTo>
                  <a:pt x="5032" y="2004"/>
                </a:lnTo>
                <a:lnTo>
                  <a:pt x="5016" y="2004"/>
                </a:lnTo>
                <a:lnTo>
                  <a:pt x="5002" y="2008"/>
                </a:lnTo>
                <a:lnTo>
                  <a:pt x="4988" y="2016"/>
                </a:lnTo>
                <a:lnTo>
                  <a:pt x="4974" y="2026"/>
                </a:lnTo>
                <a:lnTo>
                  <a:pt x="4958" y="2040"/>
                </a:lnTo>
                <a:lnTo>
                  <a:pt x="4958" y="2040"/>
                </a:lnTo>
                <a:lnTo>
                  <a:pt x="4936" y="2062"/>
                </a:lnTo>
                <a:lnTo>
                  <a:pt x="4914" y="2084"/>
                </a:lnTo>
                <a:lnTo>
                  <a:pt x="4864" y="2126"/>
                </a:lnTo>
                <a:lnTo>
                  <a:pt x="4816" y="2166"/>
                </a:lnTo>
                <a:lnTo>
                  <a:pt x="4792" y="2188"/>
                </a:lnTo>
                <a:lnTo>
                  <a:pt x="4770" y="2210"/>
                </a:lnTo>
                <a:lnTo>
                  <a:pt x="4770" y="2210"/>
                </a:lnTo>
                <a:lnTo>
                  <a:pt x="4754" y="2226"/>
                </a:lnTo>
                <a:lnTo>
                  <a:pt x="4736" y="2238"/>
                </a:lnTo>
                <a:lnTo>
                  <a:pt x="4720" y="2244"/>
                </a:lnTo>
                <a:lnTo>
                  <a:pt x="4704" y="2246"/>
                </a:lnTo>
                <a:lnTo>
                  <a:pt x="4686" y="2246"/>
                </a:lnTo>
                <a:lnTo>
                  <a:pt x="4668" y="2244"/>
                </a:lnTo>
                <a:lnTo>
                  <a:pt x="4630" y="2238"/>
                </a:lnTo>
                <a:lnTo>
                  <a:pt x="4630" y="2238"/>
                </a:lnTo>
                <a:lnTo>
                  <a:pt x="4570" y="2228"/>
                </a:lnTo>
                <a:lnTo>
                  <a:pt x="4510" y="2220"/>
                </a:lnTo>
                <a:lnTo>
                  <a:pt x="4450" y="2214"/>
                </a:lnTo>
                <a:lnTo>
                  <a:pt x="4390" y="2206"/>
                </a:lnTo>
                <a:lnTo>
                  <a:pt x="4390" y="2206"/>
                </a:lnTo>
                <a:lnTo>
                  <a:pt x="4362" y="2202"/>
                </a:lnTo>
                <a:lnTo>
                  <a:pt x="4336" y="2194"/>
                </a:lnTo>
                <a:lnTo>
                  <a:pt x="4308" y="2188"/>
                </a:lnTo>
                <a:lnTo>
                  <a:pt x="4282" y="2182"/>
                </a:lnTo>
                <a:lnTo>
                  <a:pt x="4282" y="2182"/>
                </a:lnTo>
                <a:lnTo>
                  <a:pt x="4212" y="2172"/>
                </a:lnTo>
                <a:lnTo>
                  <a:pt x="4142" y="2164"/>
                </a:lnTo>
                <a:lnTo>
                  <a:pt x="4142" y="2164"/>
                </a:lnTo>
                <a:lnTo>
                  <a:pt x="4056" y="2160"/>
                </a:lnTo>
                <a:lnTo>
                  <a:pt x="3968" y="2158"/>
                </a:lnTo>
                <a:lnTo>
                  <a:pt x="3968" y="2158"/>
                </a:lnTo>
                <a:lnTo>
                  <a:pt x="3952" y="2160"/>
                </a:lnTo>
                <a:lnTo>
                  <a:pt x="3936" y="2162"/>
                </a:lnTo>
                <a:lnTo>
                  <a:pt x="3936" y="2162"/>
                </a:lnTo>
                <a:lnTo>
                  <a:pt x="3892" y="2170"/>
                </a:lnTo>
                <a:lnTo>
                  <a:pt x="3850" y="2182"/>
                </a:lnTo>
                <a:lnTo>
                  <a:pt x="3810" y="2198"/>
                </a:lnTo>
                <a:lnTo>
                  <a:pt x="3770" y="2216"/>
                </a:lnTo>
                <a:lnTo>
                  <a:pt x="3734" y="2238"/>
                </a:lnTo>
                <a:lnTo>
                  <a:pt x="3698" y="2262"/>
                </a:lnTo>
                <a:lnTo>
                  <a:pt x="3662" y="2288"/>
                </a:lnTo>
                <a:lnTo>
                  <a:pt x="3628" y="2314"/>
                </a:lnTo>
                <a:lnTo>
                  <a:pt x="3628" y="2314"/>
                </a:lnTo>
                <a:lnTo>
                  <a:pt x="3612" y="2326"/>
                </a:lnTo>
                <a:lnTo>
                  <a:pt x="3596" y="2336"/>
                </a:lnTo>
                <a:lnTo>
                  <a:pt x="3578" y="2342"/>
                </a:lnTo>
                <a:lnTo>
                  <a:pt x="3560" y="2344"/>
                </a:lnTo>
                <a:lnTo>
                  <a:pt x="3544" y="2346"/>
                </a:lnTo>
                <a:lnTo>
                  <a:pt x="3526" y="2344"/>
                </a:lnTo>
                <a:lnTo>
                  <a:pt x="3492" y="2340"/>
                </a:lnTo>
                <a:lnTo>
                  <a:pt x="3492" y="2340"/>
                </a:lnTo>
                <a:lnTo>
                  <a:pt x="3470" y="2336"/>
                </a:lnTo>
                <a:lnTo>
                  <a:pt x="3448" y="2334"/>
                </a:lnTo>
                <a:lnTo>
                  <a:pt x="3426" y="2334"/>
                </a:lnTo>
                <a:lnTo>
                  <a:pt x="3406" y="2334"/>
                </a:lnTo>
                <a:lnTo>
                  <a:pt x="3384" y="2338"/>
                </a:lnTo>
                <a:lnTo>
                  <a:pt x="3364" y="2340"/>
                </a:lnTo>
                <a:lnTo>
                  <a:pt x="3320" y="2350"/>
                </a:lnTo>
                <a:lnTo>
                  <a:pt x="3320" y="2350"/>
                </a:lnTo>
                <a:lnTo>
                  <a:pt x="3296" y="2356"/>
                </a:lnTo>
                <a:lnTo>
                  <a:pt x="3284" y="2356"/>
                </a:lnTo>
                <a:lnTo>
                  <a:pt x="3272" y="2356"/>
                </a:lnTo>
                <a:lnTo>
                  <a:pt x="3260" y="2354"/>
                </a:lnTo>
                <a:lnTo>
                  <a:pt x="3248" y="2350"/>
                </a:lnTo>
                <a:lnTo>
                  <a:pt x="3236" y="2344"/>
                </a:lnTo>
                <a:lnTo>
                  <a:pt x="3224" y="2334"/>
                </a:lnTo>
                <a:lnTo>
                  <a:pt x="3224" y="2334"/>
                </a:lnTo>
                <a:lnTo>
                  <a:pt x="3190" y="2308"/>
                </a:lnTo>
                <a:lnTo>
                  <a:pt x="3154" y="2284"/>
                </a:lnTo>
                <a:lnTo>
                  <a:pt x="3118" y="2260"/>
                </a:lnTo>
                <a:lnTo>
                  <a:pt x="3080" y="2240"/>
                </a:lnTo>
                <a:lnTo>
                  <a:pt x="3080" y="2240"/>
                </a:lnTo>
                <a:lnTo>
                  <a:pt x="3038" y="2220"/>
                </a:lnTo>
                <a:lnTo>
                  <a:pt x="3018" y="2212"/>
                </a:lnTo>
                <a:lnTo>
                  <a:pt x="2996" y="2206"/>
                </a:lnTo>
                <a:lnTo>
                  <a:pt x="2974" y="2200"/>
                </a:lnTo>
                <a:lnTo>
                  <a:pt x="2950" y="2198"/>
                </a:lnTo>
                <a:lnTo>
                  <a:pt x="2928" y="2198"/>
                </a:lnTo>
                <a:lnTo>
                  <a:pt x="2904" y="2202"/>
                </a:lnTo>
                <a:lnTo>
                  <a:pt x="2904" y="2202"/>
                </a:lnTo>
                <a:lnTo>
                  <a:pt x="2898" y="2204"/>
                </a:lnTo>
                <a:lnTo>
                  <a:pt x="2894" y="2206"/>
                </a:lnTo>
                <a:lnTo>
                  <a:pt x="2888" y="2210"/>
                </a:lnTo>
                <a:lnTo>
                  <a:pt x="2884" y="2214"/>
                </a:lnTo>
                <a:lnTo>
                  <a:pt x="2884" y="2214"/>
                </a:lnTo>
                <a:lnTo>
                  <a:pt x="2838" y="2228"/>
                </a:lnTo>
                <a:lnTo>
                  <a:pt x="2816" y="2234"/>
                </a:lnTo>
                <a:lnTo>
                  <a:pt x="2794" y="2238"/>
                </a:lnTo>
                <a:lnTo>
                  <a:pt x="2794" y="2238"/>
                </a:lnTo>
                <a:lnTo>
                  <a:pt x="2760" y="2242"/>
                </a:lnTo>
                <a:lnTo>
                  <a:pt x="2724" y="2244"/>
                </a:lnTo>
                <a:lnTo>
                  <a:pt x="2656" y="2250"/>
                </a:lnTo>
                <a:lnTo>
                  <a:pt x="2656" y="2250"/>
                </a:lnTo>
                <a:lnTo>
                  <a:pt x="2626" y="2250"/>
                </a:lnTo>
                <a:lnTo>
                  <a:pt x="2596" y="2250"/>
                </a:lnTo>
                <a:lnTo>
                  <a:pt x="2566" y="2246"/>
                </a:lnTo>
                <a:lnTo>
                  <a:pt x="2538" y="2240"/>
                </a:lnTo>
                <a:lnTo>
                  <a:pt x="2508" y="2234"/>
                </a:lnTo>
                <a:lnTo>
                  <a:pt x="2480" y="2226"/>
                </a:lnTo>
                <a:lnTo>
                  <a:pt x="2424" y="2208"/>
                </a:lnTo>
                <a:lnTo>
                  <a:pt x="2424" y="2208"/>
                </a:lnTo>
                <a:lnTo>
                  <a:pt x="2398" y="2198"/>
                </a:lnTo>
                <a:lnTo>
                  <a:pt x="2374" y="2194"/>
                </a:lnTo>
                <a:lnTo>
                  <a:pt x="2354" y="2190"/>
                </a:lnTo>
                <a:lnTo>
                  <a:pt x="2336" y="2192"/>
                </a:lnTo>
                <a:lnTo>
                  <a:pt x="2320" y="2198"/>
                </a:lnTo>
                <a:lnTo>
                  <a:pt x="2304" y="2208"/>
                </a:lnTo>
                <a:lnTo>
                  <a:pt x="2286" y="2224"/>
                </a:lnTo>
                <a:lnTo>
                  <a:pt x="2270" y="2246"/>
                </a:lnTo>
                <a:lnTo>
                  <a:pt x="2270" y="2246"/>
                </a:lnTo>
                <a:lnTo>
                  <a:pt x="2262" y="2252"/>
                </a:lnTo>
                <a:lnTo>
                  <a:pt x="2252" y="2260"/>
                </a:lnTo>
                <a:lnTo>
                  <a:pt x="2240" y="2264"/>
                </a:lnTo>
                <a:lnTo>
                  <a:pt x="2226" y="2270"/>
                </a:lnTo>
                <a:lnTo>
                  <a:pt x="2194" y="2276"/>
                </a:lnTo>
                <a:lnTo>
                  <a:pt x="2158" y="2278"/>
                </a:lnTo>
                <a:lnTo>
                  <a:pt x="2122" y="2278"/>
                </a:lnTo>
                <a:lnTo>
                  <a:pt x="2104" y="2276"/>
                </a:lnTo>
                <a:lnTo>
                  <a:pt x="2090" y="2272"/>
                </a:lnTo>
                <a:lnTo>
                  <a:pt x="2076" y="2268"/>
                </a:lnTo>
                <a:lnTo>
                  <a:pt x="2064" y="2262"/>
                </a:lnTo>
                <a:lnTo>
                  <a:pt x="2054" y="2256"/>
                </a:lnTo>
                <a:lnTo>
                  <a:pt x="2046" y="2248"/>
                </a:lnTo>
                <a:lnTo>
                  <a:pt x="2046" y="2248"/>
                </a:lnTo>
                <a:lnTo>
                  <a:pt x="2036" y="2236"/>
                </a:lnTo>
                <a:lnTo>
                  <a:pt x="2026" y="2228"/>
                </a:lnTo>
                <a:lnTo>
                  <a:pt x="2016" y="2222"/>
                </a:lnTo>
                <a:lnTo>
                  <a:pt x="2004" y="2218"/>
                </a:lnTo>
                <a:lnTo>
                  <a:pt x="1992" y="2218"/>
                </a:lnTo>
                <a:lnTo>
                  <a:pt x="1980" y="2218"/>
                </a:lnTo>
                <a:lnTo>
                  <a:pt x="1956" y="2218"/>
                </a:lnTo>
                <a:lnTo>
                  <a:pt x="1956" y="2218"/>
                </a:lnTo>
                <a:lnTo>
                  <a:pt x="1920" y="2216"/>
                </a:lnTo>
                <a:lnTo>
                  <a:pt x="1902" y="2218"/>
                </a:lnTo>
                <a:lnTo>
                  <a:pt x="1894" y="2220"/>
                </a:lnTo>
                <a:lnTo>
                  <a:pt x="1886" y="2224"/>
                </a:lnTo>
                <a:lnTo>
                  <a:pt x="1886" y="2224"/>
                </a:lnTo>
                <a:lnTo>
                  <a:pt x="1874" y="2228"/>
                </a:lnTo>
                <a:lnTo>
                  <a:pt x="1864" y="2232"/>
                </a:lnTo>
                <a:lnTo>
                  <a:pt x="1842" y="2234"/>
                </a:lnTo>
                <a:lnTo>
                  <a:pt x="1820" y="2234"/>
                </a:lnTo>
                <a:lnTo>
                  <a:pt x="1800" y="2232"/>
                </a:lnTo>
                <a:lnTo>
                  <a:pt x="1756" y="2224"/>
                </a:lnTo>
                <a:lnTo>
                  <a:pt x="1736" y="2220"/>
                </a:lnTo>
                <a:lnTo>
                  <a:pt x="1714" y="2220"/>
                </a:lnTo>
                <a:lnTo>
                  <a:pt x="1714" y="2220"/>
                </a:lnTo>
                <a:lnTo>
                  <a:pt x="1662" y="2224"/>
                </a:lnTo>
                <a:lnTo>
                  <a:pt x="1608" y="2228"/>
                </a:lnTo>
                <a:lnTo>
                  <a:pt x="1502" y="2238"/>
                </a:lnTo>
                <a:lnTo>
                  <a:pt x="1502" y="2238"/>
                </a:lnTo>
                <a:lnTo>
                  <a:pt x="1490" y="2238"/>
                </a:lnTo>
                <a:lnTo>
                  <a:pt x="1476" y="2238"/>
                </a:lnTo>
                <a:lnTo>
                  <a:pt x="1452" y="2236"/>
                </a:lnTo>
                <a:lnTo>
                  <a:pt x="1452" y="2236"/>
                </a:lnTo>
                <a:lnTo>
                  <a:pt x="1348" y="2236"/>
                </a:lnTo>
                <a:lnTo>
                  <a:pt x="1244" y="2236"/>
                </a:lnTo>
                <a:lnTo>
                  <a:pt x="1244" y="2236"/>
                </a:lnTo>
                <a:lnTo>
                  <a:pt x="1222" y="2234"/>
                </a:lnTo>
                <a:lnTo>
                  <a:pt x="1202" y="2232"/>
                </a:lnTo>
                <a:lnTo>
                  <a:pt x="1162" y="2224"/>
                </a:lnTo>
                <a:lnTo>
                  <a:pt x="1162" y="2224"/>
                </a:lnTo>
                <a:lnTo>
                  <a:pt x="1140" y="2220"/>
                </a:lnTo>
                <a:lnTo>
                  <a:pt x="1120" y="2220"/>
                </a:lnTo>
                <a:lnTo>
                  <a:pt x="1098" y="2220"/>
                </a:lnTo>
                <a:lnTo>
                  <a:pt x="1078" y="2224"/>
                </a:lnTo>
                <a:lnTo>
                  <a:pt x="1060" y="2228"/>
                </a:lnTo>
                <a:lnTo>
                  <a:pt x="1040" y="2236"/>
                </a:lnTo>
                <a:lnTo>
                  <a:pt x="1020" y="2244"/>
                </a:lnTo>
                <a:lnTo>
                  <a:pt x="1002" y="2254"/>
                </a:lnTo>
                <a:lnTo>
                  <a:pt x="1002" y="2254"/>
                </a:lnTo>
                <a:lnTo>
                  <a:pt x="978" y="2268"/>
                </a:lnTo>
                <a:lnTo>
                  <a:pt x="954" y="2276"/>
                </a:lnTo>
                <a:lnTo>
                  <a:pt x="930" y="2284"/>
                </a:lnTo>
                <a:lnTo>
                  <a:pt x="904" y="2286"/>
                </a:lnTo>
                <a:lnTo>
                  <a:pt x="880" y="2288"/>
                </a:lnTo>
                <a:lnTo>
                  <a:pt x="854" y="2286"/>
                </a:lnTo>
                <a:lnTo>
                  <a:pt x="828" y="2282"/>
                </a:lnTo>
                <a:lnTo>
                  <a:pt x="800" y="2276"/>
                </a:lnTo>
                <a:lnTo>
                  <a:pt x="800" y="2276"/>
                </a:lnTo>
                <a:lnTo>
                  <a:pt x="760" y="2266"/>
                </a:lnTo>
                <a:lnTo>
                  <a:pt x="720" y="2258"/>
                </a:lnTo>
                <a:lnTo>
                  <a:pt x="678" y="2254"/>
                </a:lnTo>
                <a:lnTo>
                  <a:pt x="636" y="2250"/>
                </a:lnTo>
                <a:lnTo>
                  <a:pt x="636" y="2250"/>
                </a:lnTo>
                <a:lnTo>
                  <a:pt x="592" y="2248"/>
                </a:lnTo>
                <a:lnTo>
                  <a:pt x="548" y="2248"/>
                </a:lnTo>
                <a:lnTo>
                  <a:pt x="504" y="2248"/>
                </a:lnTo>
                <a:lnTo>
                  <a:pt x="458" y="2248"/>
                </a:lnTo>
                <a:lnTo>
                  <a:pt x="458" y="2248"/>
                </a:lnTo>
                <a:lnTo>
                  <a:pt x="442" y="2246"/>
                </a:lnTo>
                <a:lnTo>
                  <a:pt x="424" y="2242"/>
                </a:lnTo>
                <a:lnTo>
                  <a:pt x="406" y="2240"/>
                </a:lnTo>
                <a:lnTo>
                  <a:pt x="388" y="2238"/>
                </a:lnTo>
                <a:lnTo>
                  <a:pt x="388" y="2238"/>
                </a:lnTo>
                <a:lnTo>
                  <a:pt x="380" y="2240"/>
                </a:lnTo>
                <a:lnTo>
                  <a:pt x="372" y="2244"/>
                </a:lnTo>
                <a:lnTo>
                  <a:pt x="356" y="2254"/>
                </a:lnTo>
                <a:lnTo>
                  <a:pt x="356" y="2254"/>
                </a:lnTo>
                <a:lnTo>
                  <a:pt x="336" y="2260"/>
                </a:lnTo>
                <a:lnTo>
                  <a:pt x="318" y="2262"/>
                </a:lnTo>
                <a:lnTo>
                  <a:pt x="300" y="2260"/>
                </a:lnTo>
                <a:lnTo>
                  <a:pt x="284" y="2254"/>
                </a:lnTo>
                <a:lnTo>
                  <a:pt x="268" y="2246"/>
                </a:lnTo>
                <a:lnTo>
                  <a:pt x="256" y="2232"/>
                </a:lnTo>
                <a:lnTo>
                  <a:pt x="244" y="2214"/>
                </a:lnTo>
                <a:lnTo>
                  <a:pt x="234" y="2194"/>
                </a:lnTo>
                <a:lnTo>
                  <a:pt x="234" y="2194"/>
                </a:lnTo>
                <a:lnTo>
                  <a:pt x="216" y="2150"/>
                </a:lnTo>
                <a:lnTo>
                  <a:pt x="208" y="2128"/>
                </a:lnTo>
                <a:lnTo>
                  <a:pt x="200" y="2104"/>
                </a:lnTo>
                <a:lnTo>
                  <a:pt x="196" y="2082"/>
                </a:lnTo>
                <a:lnTo>
                  <a:pt x="196" y="2058"/>
                </a:lnTo>
                <a:lnTo>
                  <a:pt x="198" y="2044"/>
                </a:lnTo>
                <a:lnTo>
                  <a:pt x="200" y="2032"/>
                </a:lnTo>
                <a:lnTo>
                  <a:pt x="204" y="2020"/>
                </a:lnTo>
                <a:lnTo>
                  <a:pt x="210" y="2006"/>
                </a:lnTo>
                <a:lnTo>
                  <a:pt x="210" y="2006"/>
                </a:lnTo>
                <a:lnTo>
                  <a:pt x="178" y="2016"/>
                </a:lnTo>
                <a:lnTo>
                  <a:pt x="178" y="2016"/>
                </a:lnTo>
                <a:lnTo>
                  <a:pt x="186" y="1986"/>
                </a:lnTo>
                <a:lnTo>
                  <a:pt x="186" y="1974"/>
                </a:lnTo>
                <a:lnTo>
                  <a:pt x="186" y="1968"/>
                </a:lnTo>
                <a:lnTo>
                  <a:pt x="182" y="1962"/>
                </a:lnTo>
                <a:lnTo>
                  <a:pt x="176" y="1958"/>
                </a:lnTo>
                <a:lnTo>
                  <a:pt x="166" y="1958"/>
                </a:lnTo>
                <a:lnTo>
                  <a:pt x="154" y="1956"/>
                </a:lnTo>
                <a:lnTo>
                  <a:pt x="154" y="1956"/>
                </a:lnTo>
                <a:lnTo>
                  <a:pt x="156" y="1942"/>
                </a:lnTo>
                <a:lnTo>
                  <a:pt x="154" y="1926"/>
                </a:lnTo>
                <a:lnTo>
                  <a:pt x="146" y="1886"/>
                </a:lnTo>
                <a:lnTo>
                  <a:pt x="136" y="1844"/>
                </a:lnTo>
                <a:lnTo>
                  <a:pt x="126" y="1808"/>
                </a:lnTo>
                <a:lnTo>
                  <a:pt x="126" y="1808"/>
                </a:lnTo>
                <a:lnTo>
                  <a:pt x="120" y="1778"/>
                </a:lnTo>
                <a:lnTo>
                  <a:pt x="116" y="1746"/>
                </a:lnTo>
                <a:lnTo>
                  <a:pt x="112" y="1682"/>
                </a:lnTo>
                <a:lnTo>
                  <a:pt x="112" y="1682"/>
                </a:lnTo>
                <a:lnTo>
                  <a:pt x="108" y="1654"/>
                </a:lnTo>
                <a:lnTo>
                  <a:pt x="104" y="1630"/>
                </a:lnTo>
                <a:lnTo>
                  <a:pt x="100" y="1604"/>
                </a:lnTo>
                <a:lnTo>
                  <a:pt x="92" y="1578"/>
                </a:lnTo>
                <a:lnTo>
                  <a:pt x="84" y="1554"/>
                </a:lnTo>
                <a:lnTo>
                  <a:pt x="74" y="1532"/>
                </a:lnTo>
                <a:lnTo>
                  <a:pt x="62" y="1508"/>
                </a:lnTo>
                <a:lnTo>
                  <a:pt x="48" y="1486"/>
                </a:lnTo>
                <a:lnTo>
                  <a:pt x="48" y="1486"/>
                </a:lnTo>
                <a:lnTo>
                  <a:pt x="38" y="1468"/>
                </a:lnTo>
                <a:lnTo>
                  <a:pt x="30" y="1450"/>
                </a:lnTo>
                <a:lnTo>
                  <a:pt x="26" y="1430"/>
                </a:lnTo>
                <a:lnTo>
                  <a:pt x="24" y="1412"/>
                </a:lnTo>
                <a:lnTo>
                  <a:pt x="24" y="1392"/>
                </a:lnTo>
                <a:lnTo>
                  <a:pt x="26" y="1374"/>
                </a:lnTo>
                <a:lnTo>
                  <a:pt x="30" y="1336"/>
                </a:lnTo>
                <a:lnTo>
                  <a:pt x="30" y="1336"/>
                </a:lnTo>
                <a:lnTo>
                  <a:pt x="34" y="1292"/>
                </a:lnTo>
                <a:lnTo>
                  <a:pt x="36" y="1248"/>
                </a:lnTo>
                <a:lnTo>
                  <a:pt x="36" y="1224"/>
                </a:lnTo>
                <a:lnTo>
                  <a:pt x="32" y="1204"/>
                </a:lnTo>
                <a:lnTo>
                  <a:pt x="28" y="1182"/>
                </a:lnTo>
                <a:lnTo>
                  <a:pt x="18" y="1160"/>
                </a:lnTo>
                <a:lnTo>
                  <a:pt x="18" y="1160"/>
                </a:lnTo>
                <a:lnTo>
                  <a:pt x="14" y="1146"/>
                </a:lnTo>
                <a:lnTo>
                  <a:pt x="12" y="1134"/>
                </a:lnTo>
                <a:lnTo>
                  <a:pt x="12" y="1134"/>
                </a:lnTo>
                <a:lnTo>
                  <a:pt x="6" y="1086"/>
                </a:lnTo>
                <a:lnTo>
                  <a:pt x="2" y="1038"/>
                </a:lnTo>
                <a:lnTo>
                  <a:pt x="2" y="1038"/>
                </a:lnTo>
                <a:lnTo>
                  <a:pt x="0" y="980"/>
                </a:lnTo>
                <a:lnTo>
                  <a:pt x="0" y="952"/>
                </a:lnTo>
                <a:lnTo>
                  <a:pt x="2" y="924"/>
                </a:lnTo>
                <a:lnTo>
                  <a:pt x="2" y="924"/>
                </a:lnTo>
                <a:lnTo>
                  <a:pt x="8" y="872"/>
                </a:lnTo>
                <a:lnTo>
                  <a:pt x="14" y="820"/>
                </a:lnTo>
                <a:lnTo>
                  <a:pt x="16" y="768"/>
                </a:lnTo>
                <a:lnTo>
                  <a:pt x="16" y="742"/>
                </a:lnTo>
                <a:lnTo>
                  <a:pt x="16" y="716"/>
                </a:lnTo>
                <a:lnTo>
                  <a:pt x="16" y="716"/>
                </a:lnTo>
                <a:lnTo>
                  <a:pt x="14" y="698"/>
                </a:lnTo>
                <a:lnTo>
                  <a:pt x="16" y="678"/>
                </a:lnTo>
                <a:lnTo>
                  <a:pt x="20" y="640"/>
                </a:lnTo>
                <a:lnTo>
                  <a:pt x="30" y="604"/>
                </a:lnTo>
                <a:lnTo>
                  <a:pt x="38" y="566"/>
                </a:lnTo>
                <a:lnTo>
                  <a:pt x="38" y="566"/>
                </a:lnTo>
                <a:lnTo>
                  <a:pt x="48" y="538"/>
                </a:lnTo>
                <a:lnTo>
                  <a:pt x="60" y="510"/>
                </a:lnTo>
                <a:lnTo>
                  <a:pt x="74" y="484"/>
                </a:lnTo>
                <a:lnTo>
                  <a:pt x="88" y="458"/>
                </a:lnTo>
                <a:lnTo>
                  <a:pt x="88" y="458"/>
                </a:lnTo>
                <a:lnTo>
                  <a:pt x="104" y="434"/>
                </a:lnTo>
                <a:lnTo>
                  <a:pt x="118" y="408"/>
                </a:lnTo>
                <a:lnTo>
                  <a:pt x="128" y="382"/>
                </a:lnTo>
                <a:lnTo>
                  <a:pt x="136" y="356"/>
                </a:lnTo>
                <a:lnTo>
                  <a:pt x="140" y="328"/>
                </a:lnTo>
                <a:lnTo>
                  <a:pt x="144" y="300"/>
                </a:lnTo>
                <a:lnTo>
                  <a:pt x="144" y="272"/>
                </a:lnTo>
                <a:lnTo>
                  <a:pt x="142" y="242"/>
                </a:lnTo>
                <a:lnTo>
                  <a:pt x="142" y="242"/>
                </a:lnTo>
                <a:lnTo>
                  <a:pt x="142" y="228"/>
                </a:lnTo>
                <a:lnTo>
                  <a:pt x="146" y="218"/>
                </a:lnTo>
                <a:lnTo>
                  <a:pt x="152" y="208"/>
                </a:lnTo>
                <a:lnTo>
                  <a:pt x="162" y="200"/>
                </a:lnTo>
                <a:lnTo>
                  <a:pt x="172" y="194"/>
                </a:lnTo>
                <a:lnTo>
                  <a:pt x="182" y="188"/>
                </a:lnTo>
                <a:lnTo>
                  <a:pt x="202" y="180"/>
                </a:lnTo>
                <a:lnTo>
                  <a:pt x="202" y="180"/>
                </a:lnTo>
                <a:lnTo>
                  <a:pt x="214" y="174"/>
                </a:lnTo>
                <a:lnTo>
                  <a:pt x="226" y="172"/>
                </a:lnTo>
                <a:lnTo>
                  <a:pt x="252" y="166"/>
                </a:lnTo>
                <a:lnTo>
                  <a:pt x="294" y="160"/>
                </a:lnTo>
                <a:lnTo>
                  <a:pt x="294" y="160"/>
                </a:lnTo>
                <a:lnTo>
                  <a:pt x="322" y="176"/>
                </a:lnTo>
                <a:lnTo>
                  <a:pt x="336" y="180"/>
                </a:lnTo>
                <a:lnTo>
                  <a:pt x="346" y="184"/>
                </a:lnTo>
                <a:lnTo>
                  <a:pt x="346" y="184"/>
                </a:lnTo>
                <a:lnTo>
                  <a:pt x="386" y="194"/>
                </a:lnTo>
                <a:lnTo>
                  <a:pt x="424" y="202"/>
                </a:lnTo>
                <a:lnTo>
                  <a:pt x="462" y="210"/>
                </a:lnTo>
                <a:lnTo>
                  <a:pt x="482" y="216"/>
                </a:lnTo>
                <a:lnTo>
                  <a:pt x="500" y="224"/>
                </a:lnTo>
                <a:lnTo>
                  <a:pt x="500" y="224"/>
                </a:lnTo>
                <a:lnTo>
                  <a:pt x="532" y="236"/>
                </a:lnTo>
                <a:lnTo>
                  <a:pt x="564" y="248"/>
                </a:lnTo>
                <a:lnTo>
                  <a:pt x="598" y="254"/>
                </a:lnTo>
                <a:lnTo>
                  <a:pt x="614" y="256"/>
                </a:lnTo>
                <a:lnTo>
                  <a:pt x="632" y="256"/>
                </a:lnTo>
                <a:lnTo>
                  <a:pt x="632" y="256"/>
                </a:lnTo>
                <a:lnTo>
                  <a:pt x="670" y="256"/>
                </a:lnTo>
                <a:lnTo>
                  <a:pt x="706" y="258"/>
                </a:lnTo>
                <a:lnTo>
                  <a:pt x="782" y="264"/>
                </a:lnTo>
                <a:lnTo>
                  <a:pt x="782" y="264"/>
                </a:lnTo>
                <a:lnTo>
                  <a:pt x="862" y="270"/>
                </a:lnTo>
                <a:lnTo>
                  <a:pt x="944" y="276"/>
                </a:lnTo>
                <a:lnTo>
                  <a:pt x="984" y="280"/>
                </a:lnTo>
                <a:lnTo>
                  <a:pt x="1024" y="286"/>
                </a:lnTo>
                <a:lnTo>
                  <a:pt x="1062" y="294"/>
                </a:lnTo>
                <a:lnTo>
                  <a:pt x="1100" y="304"/>
                </a:lnTo>
                <a:lnTo>
                  <a:pt x="1100" y="304"/>
                </a:lnTo>
                <a:lnTo>
                  <a:pt x="1114" y="306"/>
                </a:lnTo>
                <a:lnTo>
                  <a:pt x="1126" y="308"/>
                </a:lnTo>
                <a:lnTo>
                  <a:pt x="1150" y="308"/>
                </a:lnTo>
                <a:lnTo>
                  <a:pt x="1174" y="304"/>
                </a:lnTo>
                <a:lnTo>
                  <a:pt x="1196" y="300"/>
                </a:lnTo>
                <a:lnTo>
                  <a:pt x="1218" y="296"/>
                </a:lnTo>
                <a:lnTo>
                  <a:pt x="1242" y="292"/>
                </a:lnTo>
                <a:lnTo>
                  <a:pt x="1264" y="290"/>
                </a:lnTo>
                <a:lnTo>
                  <a:pt x="1276" y="290"/>
                </a:lnTo>
                <a:lnTo>
                  <a:pt x="1288" y="292"/>
                </a:lnTo>
                <a:lnTo>
                  <a:pt x="1288" y="292"/>
                </a:lnTo>
                <a:lnTo>
                  <a:pt x="1294" y="292"/>
                </a:lnTo>
                <a:lnTo>
                  <a:pt x="1300" y="290"/>
                </a:lnTo>
                <a:lnTo>
                  <a:pt x="1314" y="280"/>
                </a:lnTo>
                <a:lnTo>
                  <a:pt x="1328" y="268"/>
                </a:lnTo>
                <a:lnTo>
                  <a:pt x="1338" y="258"/>
                </a:lnTo>
                <a:lnTo>
                  <a:pt x="1338" y="258"/>
                </a:lnTo>
                <a:close/>
              </a:path>
            </a:pathLst>
          </a:custGeom>
          <a:solidFill>
            <a:schemeClr val="bg1"/>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5" name="Freeform 5"/>
          <p:cNvSpPr>
            <a:spLocks/>
          </p:cNvSpPr>
          <p:nvPr/>
        </p:nvSpPr>
        <p:spPr bwMode="auto">
          <a:xfrm rot="10800000">
            <a:off x="6429357" y="4063761"/>
            <a:ext cx="5653306" cy="2192820"/>
          </a:xfrm>
          <a:custGeom>
            <a:avLst/>
            <a:gdLst>
              <a:gd name="T0" fmla="*/ 1504 w 6074"/>
              <a:gd name="T1" fmla="*/ 262 h 2356"/>
              <a:gd name="T2" fmla="*/ 1756 w 6074"/>
              <a:gd name="T3" fmla="*/ 206 h 2356"/>
              <a:gd name="T4" fmla="*/ 1960 w 6074"/>
              <a:gd name="T5" fmla="*/ 168 h 2356"/>
              <a:gd name="T6" fmla="*/ 2506 w 6074"/>
              <a:gd name="T7" fmla="*/ 138 h 2356"/>
              <a:gd name="T8" fmla="*/ 2806 w 6074"/>
              <a:gd name="T9" fmla="*/ 138 h 2356"/>
              <a:gd name="T10" fmla="*/ 3154 w 6074"/>
              <a:gd name="T11" fmla="*/ 120 h 2356"/>
              <a:gd name="T12" fmla="*/ 3384 w 6074"/>
              <a:gd name="T13" fmla="*/ 102 h 2356"/>
              <a:gd name="T14" fmla="*/ 3620 w 6074"/>
              <a:gd name="T15" fmla="*/ 86 h 2356"/>
              <a:gd name="T16" fmla="*/ 3864 w 6074"/>
              <a:gd name="T17" fmla="*/ 76 h 2356"/>
              <a:gd name="T18" fmla="*/ 4056 w 6074"/>
              <a:gd name="T19" fmla="*/ 78 h 2356"/>
              <a:gd name="T20" fmla="*/ 4232 w 6074"/>
              <a:gd name="T21" fmla="*/ 32 h 2356"/>
              <a:gd name="T22" fmla="*/ 4580 w 6074"/>
              <a:gd name="T23" fmla="*/ 18 h 2356"/>
              <a:gd name="T24" fmla="*/ 4792 w 6074"/>
              <a:gd name="T25" fmla="*/ 48 h 2356"/>
              <a:gd name="T26" fmla="*/ 5066 w 6074"/>
              <a:gd name="T27" fmla="*/ 56 h 2356"/>
              <a:gd name="T28" fmla="*/ 5238 w 6074"/>
              <a:gd name="T29" fmla="*/ 72 h 2356"/>
              <a:gd name="T30" fmla="*/ 5522 w 6074"/>
              <a:gd name="T31" fmla="*/ 32 h 2356"/>
              <a:gd name="T32" fmla="*/ 5806 w 6074"/>
              <a:gd name="T33" fmla="*/ 0 h 2356"/>
              <a:gd name="T34" fmla="*/ 5846 w 6074"/>
              <a:gd name="T35" fmla="*/ 306 h 2356"/>
              <a:gd name="T36" fmla="*/ 5880 w 6074"/>
              <a:gd name="T37" fmla="*/ 542 h 2356"/>
              <a:gd name="T38" fmla="*/ 6010 w 6074"/>
              <a:gd name="T39" fmla="*/ 802 h 2356"/>
              <a:gd name="T40" fmla="*/ 5940 w 6074"/>
              <a:gd name="T41" fmla="*/ 882 h 2356"/>
              <a:gd name="T42" fmla="*/ 5920 w 6074"/>
              <a:gd name="T43" fmla="*/ 1088 h 2356"/>
              <a:gd name="T44" fmla="*/ 5988 w 6074"/>
              <a:gd name="T45" fmla="*/ 1306 h 2356"/>
              <a:gd name="T46" fmla="*/ 6062 w 6074"/>
              <a:gd name="T47" fmla="*/ 1370 h 2356"/>
              <a:gd name="T48" fmla="*/ 6058 w 6074"/>
              <a:gd name="T49" fmla="*/ 1498 h 2356"/>
              <a:gd name="T50" fmla="*/ 6074 w 6074"/>
              <a:gd name="T51" fmla="*/ 1626 h 2356"/>
              <a:gd name="T52" fmla="*/ 6060 w 6074"/>
              <a:gd name="T53" fmla="*/ 1862 h 2356"/>
              <a:gd name="T54" fmla="*/ 5768 w 6074"/>
              <a:gd name="T55" fmla="*/ 1866 h 2356"/>
              <a:gd name="T56" fmla="*/ 5474 w 6074"/>
              <a:gd name="T57" fmla="*/ 1934 h 2356"/>
              <a:gd name="T58" fmla="*/ 5330 w 6074"/>
              <a:gd name="T59" fmla="*/ 1940 h 2356"/>
              <a:gd name="T60" fmla="*/ 5132 w 6074"/>
              <a:gd name="T61" fmla="*/ 2010 h 2356"/>
              <a:gd name="T62" fmla="*/ 4958 w 6074"/>
              <a:gd name="T63" fmla="*/ 2040 h 2356"/>
              <a:gd name="T64" fmla="*/ 4704 w 6074"/>
              <a:gd name="T65" fmla="*/ 2246 h 2356"/>
              <a:gd name="T66" fmla="*/ 4308 w 6074"/>
              <a:gd name="T67" fmla="*/ 2188 h 2356"/>
              <a:gd name="T68" fmla="*/ 3892 w 6074"/>
              <a:gd name="T69" fmla="*/ 2170 h 2356"/>
              <a:gd name="T70" fmla="*/ 3560 w 6074"/>
              <a:gd name="T71" fmla="*/ 2344 h 2356"/>
              <a:gd name="T72" fmla="*/ 3320 w 6074"/>
              <a:gd name="T73" fmla="*/ 2350 h 2356"/>
              <a:gd name="T74" fmla="*/ 3080 w 6074"/>
              <a:gd name="T75" fmla="*/ 2240 h 2356"/>
              <a:gd name="T76" fmla="*/ 2888 w 6074"/>
              <a:gd name="T77" fmla="*/ 2210 h 2356"/>
              <a:gd name="T78" fmla="*/ 2596 w 6074"/>
              <a:gd name="T79" fmla="*/ 2250 h 2356"/>
              <a:gd name="T80" fmla="*/ 2304 w 6074"/>
              <a:gd name="T81" fmla="*/ 2208 h 2356"/>
              <a:gd name="T82" fmla="*/ 2090 w 6074"/>
              <a:gd name="T83" fmla="*/ 2272 h 2356"/>
              <a:gd name="T84" fmla="*/ 1956 w 6074"/>
              <a:gd name="T85" fmla="*/ 2218 h 2356"/>
              <a:gd name="T86" fmla="*/ 1756 w 6074"/>
              <a:gd name="T87" fmla="*/ 2224 h 2356"/>
              <a:gd name="T88" fmla="*/ 1348 w 6074"/>
              <a:gd name="T89" fmla="*/ 2236 h 2356"/>
              <a:gd name="T90" fmla="*/ 1040 w 6074"/>
              <a:gd name="T91" fmla="*/ 2236 h 2356"/>
              <a:gd name="T92" fmla="*/ 800 w 6074"/>
              <a:gd name="T93" fmla="*/ 2276 h 2356"/>
              <a:gd name="T94" fmla="*/ 424 w 6074"/>
              <a:gd name="T95" fmla="*/ 2242 h 2356"/>
              <a:gd name="T96" fmla="*/ 268 w 6074"/>
              <a:gd name="T97" fmla="*/ 2246 h 2356"/>
              <a:gd name="T98" fmla="*/ 204 w 6074"/>
              <a:gd name="T99" fmla="*/ 2020 h 2356"/>
              <a:gd name="T100" fmla="*/ 154 w 6074"/>
              <a:gd name="T101" fmla="*/ 1956 h 2356"/>
              <a:gd name="T102" fmla="*/ 104 w 6074"/>
              <a:gd name="T103" fmla="*/ 1630 h 2356"/>
              <a:gd name="T104" fmla="*/ 24 w 6074"/>
              <a:gd name="T105" fmla="*/ 1392 h 2356"/>
              <a:gd name="T106" fmla="*/ 12 w 6074"/>
              <a:gd name="T107" fmla="*/ 1134 h 2356"/>
              <a:gd name="T108" fmla="*/ 16 w 6074"/>
              <a:gd name="T109" fmla="*/ 742 h 2356"/>
              <a:gd name="T110" fmla="*/ 88 w 6074"/>
              <a:gd name="T111" fmla="*/ 458 h 2356"/>
              <a:gd name="T112" fmla="*/ 146 w 6074"/>
              <a:gd name="T113" fmla="*/ 218 h 2356"/>
              <a:gd name="T114" fmla="*/ 322 w 6074"/>
              <a:gd name="T115" fmla="*/ 176 h 2356"/>
              <a:gd name="T116" fmla="*/ 598 w 6074"/>
              <a:gd name="T117" fmla="*/ 254 h 2356"/>
              <a:gd name="T118" fmla="*/ 1062 w 6074"/>
              <a:gd name="T119" fmla="*/ 294 h 2356"/>
              <a:gd name="T120" fmla="*/ 1288 w 6074"/>
              <a:gd name="T121" fmla="*/ 292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074" h="2356">
                <a:moveTo>
                  <a:pt x="1338" y="258"/>
                </a:moveTo>
                <a:lnTo>
                  <a:pt x="1338" y="258"/>
                </a:lnTo>
                <a:lnTo>
                  <a:pt x="1358" y="262"/>
                </a:lnTo>
                <a:lnTo>
                  <a:pt x="1378" y="268"/>
                </a:lnTo>
                <a:lnTo>
                  <a:pt x="1414" y="278"/>
                </a:lnTo>
                <a:lnTo>
                  <a:pt x="1432" y="280"/>
                </a:lnTo>
                <a:lnTo>
                  <a:pt x="1452" y="280"/>
                </a:lnTo>
                <a:lnTo>
                  <a:pt x="1470" y="276"/>
                </a:lnTo>
                <a:lnTo>
                  <a:pt x="1490" y="266"/>
                </a:lnTo>
                <a:lnTo>
                  <a:pt x="1490" y="266"/>
                </a:lnTo>
                <a:lnTo>
                  <a:pt x="1498" y="264"/>
                </a:lnTo>
                <a:lnTo>
                  <a:pt x="1504" y="262"/>
                </a:lnTo>
                <a:lnTo>
                  <a:pt x="1504" y="262"/>
                </a:lnTo>
                <a:lnTo>
                  <a:pt x="1536" y="260"/>
                </a:lnTo>
                <a:lnTo>
                  <a:pt x="1566" y="256"/>
                </a:lnTo>
                <a:lnTo>
                  <a:pt x="1596" y="248"/>
                </a:lnTo>
                <a:lnTo>
                  <a:pt x="1626" y="238"/>
                </a:lnTo>
                <a:lnTo>
                  <a:pt x="1626" y="238"/>
                </a:lnTo>
                <a:lnTo>
                  <a:pt x="1642" y="232"/>
                </a:lnTo>
                <a:lnTo>
                  <a:pt x="1656" y="228"/>
                </a:lnTo>
                <a:lnTo>
                  <a:pt x="1690" y="224"/>
                </a:lnTo>
                <a:lnTo>
                  <a:pt x="1722" y="218"/>
                </a:lnTo>
                <a:lnTo>
                  <a:pt x="1740" y="214"/>
                </a:lnTo>
                <a:lnTo>
                  <a:pt x="1756" y="206"/>
                </a:lnTo>
                <a:lnTo>
                  <a:pt x="1756" y="206"/>
                </a:lnTo>
                <a:lnTo>
                  <a:pt x="1770" y="202"/>
                </a:lnTo>
                <a:lnTo>
                  <a:pt x="1784" y="200"/>
                </a:lnTo>
                <a:lnTo>
                  <a:pt x="1800" y="198"/>
                </a:lnTo>
                <a:lnTo>
                  <a:pt x="1814" y="198"/>
                </a:lnTo>
                <a:lnTo>
                  <a:pt x="1846" y="200"/>
                </a:lnTo>
                <a:lnTo>
                  <a:pt x="1862" y="200"/>
                </a:lnTo>
                <a:lnTo>
                  <a:pt x="1878" y="198"/>
                </a:lnTo>
                <a:lnTo>
                  <a:pt x="1878" y="198"/>
                </a:lnTo>
                <a:lnTo>
                  <a:pt x="1906" y="190"/>
                </a:lnTo>
                <a:lnTo>
                  <a:pt x="1932" y="180"/>
                </a:lnTo>
                <a:lnTo>
                  <a:pt x="1960" y="168"/>
                </a:lnTo>
                <a:lnTo>
                  <a:pt x="1988" y="158"/>
                </a:lnTo>
                <a:lnTo>
                  <a:pt x="1988" y="158"/>
                </a:lnTo>
                <a:lnTo>
                  <a:pt x="2000" y="154"/>
                </a:lnTo>
                <a:lnTo>
                  <a:pt x="2012" y="154"/>
                </a:lnTo>
                <a:lnTo>
                  <a:pt x="2038" y="152"/>
                </a:lnTo>
                <a:lnTo>
                  <a:pt x="2038" y="152"/>
                </a:lnTo>
                <a:lnTo>
                  <a:pt x="2208" y="150"/>
                </a:lnTo>
                <a:lnTo>
                  <a:pt x="2294" y="150"/>
                </a:lnTo>
                <a:lnTo>
                  <a:pt x="2380" y="146"/>
                </a:lnTo>
                <a:lnTo>
                  <a:pt x="2380" y="146"/>
                </a:lnTo>
                <a:lnTo>
                  <a:pt x="2442" y="142"/>
                </a:lnTo>
                <a:lnTo>
                  <a:pt x="2506" y="138"/>
                </a:lnTo>
                <a:lnTo>
                  <a:pt x="2570" y="132"/>
                </a:lnTo>
                <a:lnTo>
                  <a:pt x="2634" y="128"/>
                </a:lnTo>
                <a:lnTo>
                  <a:pt x="2634" y="128"/>
                </a:lnTo>
                <a:lnTo>
                  <a:pt x="2666" y="130"/>
                </a:lnTo>
                <a:lnTo>
                  <a:pt x="2698" y="134"/>
                </a:lnTo>
                <a:lnTo>
                  <a:pt x="2762" y="146"/>
                </a:lnTo>
                <a:lnTo>
                  <a:pt x="2762" y="146"/>
                </a:lnTo>
                <a:lnTo>
                  <a:pt x="2772" y="150"/>
                </a:lnTo>
                <a:lnTo>
                  <a:pt x="2778" y="150"/>
                </a:lnTo>
                <a:lnTo>
                  <a:pt x="2782" y="148"/>
                </a:lnTo>
                <a:lnTo>
                  <a:pt x="2782" y="148"/>
                </a:lnTo>
                <a:lnTo>
                  <a:pt x="2806" y="138"/>
                </a:lnTo>
                <a:lnTo>
                  <a:pt x="2832" y="130"/>
                </a:lnTo>
                <a:lnTo>
                  <a:pt x="2858" y="126"/>
                </a:lnTo>
                <a:lnTo>
                  <a:pt x="2884" y="126"/>
                </a:lnTo>
                <a:lnTo>
                  <a:pt x="2936" y="126"/>
                </a:lnTo>
                <a:lnTo>
                  <a:pt x="2962" y="124"/>
                </a:lnTo>
                <a:lnTo>
                  <a:pt x="2988" y="124"/>
                </a:lnTo>
                <a:lnTo>
                  <a:pt x="2988" y="124"/>
                </a:lnTo>
                <a:lnTo>
                  <a:pt x="3030" y="122"/>
                </a:lnTo>
                <a:lnTo>
                  <a:pt x="3070" y="122"/>
                </a:lnTo>
                <a:lnTo>
                  <a:pt x="3112" y="122"/>
                </a:lnTo>
                <a:lnTo>
                  <a:pt x="3154" y="120"/>
                </a:lnTo>
                <a:lnTo>
                  <a:pt x="3154" y="120"/>
                </a:lnTo>
                <a:lnTo>
                  <a:pt x="3184" y="116"/>
                </a:lnTo>
                <a:lnTo>
                  <a:pt x="3216" y="110"/>
                </a:lnTo>
                <a:lnTo>
                  <a:pt x="3280" y="94"/>
                </a:lnTo>
                <a:lnTo>
                  <a:pt x="3280" y="94"/>
                </a:lnTo>
                <a:lnTo>
                  <a:pt x="3298" y="90"/>
                </a:lnTo>
                <a:lnTo>
                  <a:pt x="3314" y="90"/>
                </a:lnTo>
                <a:lnTo>
                  <a:pt x="3330" y="94"/>
                </a:lnTo>
                <a:lnTo>
                  <a:pt x="3348" y="102"/>
                </a:lnTo>
                <a:lnTo>
                  <a:pt x="3348" y="102"/>
                </a:lnTo>
                <a:lnTo>
                  <a:pt x="3356" y="104"/>
                </a:lnTo>
                <a:lnTo>
                  <a:pt x="3364" y="104"/>
                </a:lnTo>
                <a:lnTo>
                  <a:pt x="3384" y="102"/>
                </a:lnTo>
                <a:lnTo>
                  <a:pt x="3404" y="98"/>
                </a:lnTo>
                <a:lnTo>
                  <a:pt x="3424" y="94"/>
                </a:lnTo>
                <a:lnTo>
                  <a:pt x="3424" y="94"/>
                </a:lnTo>
                <a:lnTo>
                  <a:pt x="3448" y="92"/>
                </a:lnTo>
                <a:lnTo>
                  <a:pt x="3472" y="88"/>
                </a:lnTo>
                <a:lnTo>
                  <a:pt x="3518" y="78"/>
                </a:lnTo>
                <a:lnTo>
                  <a:pt x="3542" y="76"/>
                </a:lnTo>
                <a:lnTo>
                  <a:pt x="3566" y="76"/>
                </a:lnTo>
                <a:lnTo>
                  <a:pt x="3590" y="78"/>
                </a:lnTo>
                <a:lnTo>
                  <a:pt x="3614" y="84"/>
                </a:lnTo>
                <a:lnTo>
                  <a:pt x="3614" y="84"/>
                </a:lnTo>
                <a:lnTo>
                  <a:pt x="3620" y="86"/>
                </a:lnTo>
                <a:lnTo>
                  <a:pt x="3626" y="84"/>
                </a:lnTo>
                <a:lnTo>
                  <a:pt x="3638" y="80"/>
                </a:lnTo>
                <a:lnTo>
                  <a:pt x="3652" y="74"/>
                </a:lnTo>
                <a:lnTo>
                  <a:pt x="3666" y="72"/>
                </a:lnTo>
                <a:lnTo>
                  <a:pt x="3666" y="72"/>
                </a:lnTo>
                <a:lnTo>
                  <a:pt x="3720" y="68"/>
                </a:lnTo>
                <a:lnTo>
                  <a:pt x="3772" y="68"/>
                </a:lnTo>
                <a:lnTo>
                  <a:pt x="3772" y="68"/>
                </a:lnTo>
                <a:lnTo>
                  <a:pt x="3814" y="72"/>
                </a:lnTo>
                <a:lnTo>
                  <a:pt x="3854" y="76"/>
                </a:lnTo>
                <a:lnTo>
                  <a:pt x="3854" y="76"/>
                </a:lnTo>
                <a:lnTo>
                  <a:pt x="3864" y="76"/>
                </a:lnTo>
                <a:lnTo>
                  <a:pt x="3870" y="76"/>
                </a:lnTo>
                <a:lnTo>
                  <a:pt x="3874" y="78"/>
                </a:lnTo>
                <a:lnTo>
                  <a:pt x="3874" y="78"/>
                </a:lnTo>
                <a:lnTo>
                  <a:pt x="3892" y="90"/>
                </a:lnTo>
                <a:lnTo>
                  <a:pt x="3912" y="96"/>
                </a:lnTo>
                <a:lnTo>
                  <a:pt x="3932" y="100"/>
                </a:lnTo>
                <a:lnTo>
                  <a:pt x="3950" y="102"/>
                </a:lnTo>
                <a:lnTo>
                  <a:pt x="3970" y="100"/>
                </a:lnTo>
                <a:lnTo>
                  <a:pt x="3990" y="96"/>
                </a:lnTo>
                <a:lnTo>
                  <a:pt x="4030" y="84"/>
                </a:lnTo>
                <a:lnTo>
                  <a:pt x="4030" y="84"/>
                </a:lnTo>
                <a:lnTo>
                  <a:pt x="4056" y="78"/>
                </a:lnTo>
                <a:lnTo>
                  <a:pt x="4084" y="72"/>
                </a:lnTo>
                <a:lnTo>
                  <a:pt x="4138" y="66"/>
                </a:lnTo>
                <a:lnTo>
                  <a:pt x="4138" y="66"/>
                </a:lnTo>
                <a:lnTo>
                  <a:pt x="4148" y="66"/>
                </a:lnTo>
                <a:lnTo>
                  <a:pt x="4160" y="66"/>
                </a:lnTo>
                <a:lnTo>
                  <a:pt x="4172" y="66"/>
                </a:lnTo>
                <a:lnTo>
                  <a:pt x="4176" y="64"/>
                </a:lnTo>
                <a:lnTo>
                  <a:pt x="4180" y="62"/>
                </a:lnTo>
                <a:lnTo>
                  <a:pt x="4180" y="62"/>
                </a:lnTo>
                <a:lnTo>
                  <a:pt x="4192" y="52"/>
                </a:lnTo>
                <a:lnTo>
                  <a:pt x="4206" y="44"/>
                </a:lnTo>
                <a:lnTo>
                  <a:pt x="4232" y="32"/>
                </a:lnTo>
                <a:lnTo>
                  <a:pt x="4260" y="24"/>
                </a:lnTo>
                <a:lnTo>
                  <a:pt x="4288" y="20"/>
                </a:lnTo>
                <a:lnTo>
                  <a:pt x="4316" y="16"/>
                </a:lnTo>
                <a:lnTo>
                  <a:pt x="4346" y="16"/>
                </a:lnTo>
                <a:lnTo>
                  <a:pt x="4404" y="12"/>
                </a:lnTo>
                <a:lnTo>
                  <a:pt x="4404" y="12"/>
                </a:lnTo>
                <a:lnTo>
                  <a:pt x="4438" y="12"/>
                </a:lnTo>
                <a:lnTo>
                  <a:pt x="4472" y="12"/>
                </a:lnTo>
                <a:lnTo>
                  <a:pt x="4540" y="16"/>
                </a:lnTo>
                <a:lnTo>
                  <a:pt x="4540" y="16"/>
                </a:lnTo>
                <a:lnTo>
                  <a:pt x="4566" y="18"/>
                </a:lnTo>
                <a:lnTo>
                  <a:pt x="4580" y="18"/>
                </a:lnTo>
                <a:lnTo>
                  <a:pt x="4594" y="18"/>
                </a:lnTo>
                <a:lnTo>
                  <a:pt x="4594" y="18"/>
                </a:lnTo>
                <a:lnTo>
                  <a:pt x="4616" y="14"/>
                </a:lnTo>
                <a:lnTo>
                  <a:pt x="4640" y="16"/>
                </a:lnTo>
                <a:lnTo>
                  <a:pt x="4662" y="20"/>
                </a:lnTo>
                <a:lnTo>
                  <a:pt x="4684" y="26"/>
                </a:lnTo>
                <a:lnTo>
                  <a:pt x="4728" y="38"/>
                </a:lnTo>
                <a:lnTo>
                  <a:pt x="4750" y="42"/>
                </a:lnTo>
                <a:lnTo>
                  <a:pt x="4772" y="44"/>
                </a:lnTo>
                <a:lnTo>
                  <a:pt x="4772" y="44"/>
                </a:lnTo>
                <a:lnTo>
                  <a:pt x="4782" y="46"/>
                </a:lnTo>
                <a:lnTo>
                  <a:pt x="4792" y="48"/>
                </a:lnTo>
                <a:lnTo>
                  <a:pt x="4802" y="50"/>
                </a:lnTo>
                <a:lnTo>
                  <a:pt x="4812" y="50"/>
                </a:lnTo>
                <a:lnTo>
                  <a:pt x="4812" y="50"/>
                </a:lnTo>
                <a:lnTo>
                  <a:pt x="4840" y="46"/>
                </a:lnTo>
                <a:lnTo>
                  <a:pt x="4868" y="44"/>
                </a:lnTo>
                <a:lnTo>
                  <a:pt x="4924" y="44"/>
                </a:lnTo>
                <a:lnTo>
                  <a:pt x="4980" y="48"/>
                </a:lnTo>
                <a:lnTo>
                  <a:pt x="5036" y="50"/>
                </a:lnTo>
                <a:lnTo>
                  <a:pt x="5036" y="50"/>
                </a:lnTo>
                <a:lnTo>
                  <a:pt x="5044" y="50"/>
                </a:lnTo>
                <a:lnTo>
                  <a:pt x="5052" y="52"/>
                </a:lnTo>
                <a:lnTo>
                  <a:pt x="5066" y="56"/>
                </a:lnTo>
                <a:lnTo>
                  <a:pt x="5066" y="56"/>
                </a:lnTo>
                <a:lnTo>
                  <a:pt x="5084" y="62"/>
                </a:lnTo>
                <a:lnTo>
                  <a:pt x="5092" y="66"/>
                </a:lnTo>
                <a:lnTo>
                  <a:pt x="5100" y="64"/>
                </a:lnTo>
                <a:lnTo>
                  <a:pt x="5100" y="64"/>
                </a:lnTo>
                <a:lnTo>
                  <a:pt x="5118" y="58"/>
                </a:lnTo>
                <a:lnTo>
                  <a:pt x="5136" y="56"/>
                </a:lnTo>
                <a:lnTo>
                  <a:pt x="5154" y="58"/>
                </a:lnTo>
                <a:lnTo>
                  <a:pt x="5170" y="60"/>
                </a:lnTo>
                <a:lnTo>
                  <a:pt x="5204" y="68"/>
                </a:lnTo>
                <a:lnTo>
                  <a:pt x="5222" y="72"/>
                </a:lnTo>
                <a:lnTo>
                  <a:pt x="5238" y="72"/>
                </a:lnTo>
                <a:lnTo>
                  <a:pt x="5238" y="72"/>
                </a:lnTo>
                <a:lnTo>
                  <a:pt x="5296" y="70"/>
                </a:lnTo>
                <a:lnTo>
                  <a:pt x="5352" y="68"/>
                </a:lnTo>
                <a:lnTo>
                  <a:pt x="5380" y="66"/>
                </a:lnTo>
                <a:lnTo>
                  <a:pt x="5408" y="60"/>
                </a:lnTo>
                <a:lnTo>
                  <a:pt x="5436" y="52"/>
                </a:lnTo>
                <a:lnTo>
                  <a:pt x="5462" y="40"/>
                </a:lnTo>
                <a:lnTo>
                  <a:pt x="5462" y="40"/>
                </a:lnTo>
                <a:lnTo>
                  <a:pt x="5472" y="36"/>
                </a:lnTo>
                <a:lnTo>
                  <a:pt x="5482" y="34"/>
                </a:lnTo>
                <a:lnTo>
                  <a:pt x="5502" y="32"/>
                </a:lnTo>
                <a:lnTo>
                  <a:pt x="5522" y="32"/>
                </a:lnTo>
                <a:lnTo>
                  <a:pt x="5544" y="30"/>
                </a:lnTo>
                <a:lnTo>
                  <a:pt x="5544" y="30"/>
                </a:lnTo>
                <a:lnTo>
                  <a:pt x="5562" y="26"/>
                </a:lnTo>
                <a:lnTo>
                  <a:pt x="5578" y="20"/>
                </a:lnTo>
                <a:lnTo>
                  <a:pt x="5596" y="16"/>
                </a:lnTo>
                <a:lnTo>
                  <a:pt x="5614" y="12"/>
                </a:lnTo>
                <a:lnTo>
                  <a:pt x="5614" y="12"/>
                </a:lnTo>
                <a:lnTo>
                  <a:pt x="5694" y="6"/>
                </a:lnTo>
                <a:lnTo>
                  <a:pt x="5776" y="2"/>
                </a:lnTo>
                <a:lnTo>
                  <a:pt x="5776" y="2"/>
                </a:lnTo>
                <a:lnTo>
                  <a:pt x="5806" y="0"/>
                </a:lnTo>
                <a:lnTo>
                  <a:pt x="5806" y="0"/>
                </a:lnTo>
                <a:lnTo>
                  <a:pt x="5798" y="30"/>
                </a:lnTo>
                <a:lnTo>
                  <a:pt x="5796" y="44"/>
                </a:lnTo>
                <a:lnTo>
                  <a:pt x="5794" y="58"/>
                </a:lnTo>
                <a:lnTo>
                  <a:pt x="5794" y="58"/>
                </a:lnTo>
                <a:lnTo>
                  <a:pt x="5794" y="90"/>
                </a:lnTo>
                <a:lnTo>
                  <a:pt x="5798" y="122"/>
                </a:lnTo>
                <a:lnTo>
                  <a:pt x="5802" y="152"/>
                </a:lnTo>
                <a:lnTo>
                  <a:pt x="5806" y="184"/>
                </a:lnTo>
                <a:lnTo>
                  <a:pt x="5814" y="214"/>
                </a:lnTo>
                <a:lnTo>
                  <a:pt x="5824" y="246"/>
                </a:lnTo>
                <a:lnTo>
                  <a:pt x="5834" y="276"/>
                </a:lnTo>
                <a:lnTo>
                  <a:pt x="5846" y="306"/>
                </a:lnTo>
                <a:lnTo>
                  <a:pt x="5846" y="306"/>
                </a:lnTo>
                <a:lnTo>
                  <a:pt x="5852" y="320"/>
                </a:lnTo>
                <a:lnTo>
                  <a:pt x="5854" y="334"/>
                </a:lnTo>
                <a:lnTo>
                  <a:pt x="5856" y="364"/>
                </a:lnTo>
                <a:lnTo>
                  <a:pt x="5856" y="396"/>
                </a:lnTo>
                <a:lnTo>
                  <a:pt x="5858" y="428"/>
                </a:lnTo>
                <a:lnTo>
                  <a:pt x="5858" y="428"/>
                </a:lnTo>
                <a:lnTo>
                  <a:pt x="5860" y="468"/>
                </a:lnTo>
                <a:lnTo>
                  <a:pt x="5862" y="488"/>
                </a:lnTo>
                <a:lnTo>
                  <a:pt x="5868" y="508"/>
                </a:lnTo>
                <a:lnTo>
                  <a:pt x="5868" y="508"/>
                </a:lnTo>
                <a:lnTo>
                  <a:pt x="5880" y="542"/>
                </a:lnTo>
                <a:lnTo>
                  <a:pt x="5894" y="574"/>
                </a:lnTo>
                <a:lnTo>
                  <a:pt x="5912" y="606"/>
                </a:lnTo>
                <a:lnTo>
                  <a:pt x="5934" y="636"/>
                </a:lnTo>
                <a:lnTo>
                  <a:pt x="5934" y="636"/>
                </a:lnTo>
                <a:lnTo>
                  <a:pt x="5946" y="654"/>
                </a:lnTo>
                <a:lnTo>
                  <a:pt x="5956" y="672"/>
                </a:lnTo>
                <a:lnTo>
                  <a:pt x="5974" y="712"/>
                </a:lnTo>
                <a:lnTo>
                  <a:pt x="5992" y="752"/>
                </a:lnTo>
                <a:lnTo>
                  <a:pt x="6008" y="790"/>
                </a:lnTo>
                <a:lnTo>
                  <a:pt x="6008" y="790"/>
                </a:lnTo>
                <a:lnTo>
                  <a:pt x="6010" y="802"/>
                </a:lnTo>
                <a:lnTo>
                  <a:pt x="6010" y="802"/>
                </a:lnTo>
                <a:lnTo>
                  <a:pt x="5996" y="804"/>
                </a:lnTo>
                <a:lnTo>
                  <a:pt x="5984" y="808"/>
                </a:lnTo>
                <a:lnTo>
                  <a:pt x="5974" y="814"/>
                </a:lnTo>
                <a:lnTo>
                  <a:pt x="5966" y="822"/>
                </a:lnTo>
                <a:lnTo>
                  <a:pt x="5958" y="830"/>
                </a:lnTo>
                <a:lnTo>
                  <a:pt x="5952" y="842"/>
                </a:lnTo>
                <a:lnTo>
                  <a:pt x="5948" y="854"/>
                </a:lnTo>
                <a:lnTo>
                  <a:pt x="5946" y="868"/>
                </a:lnTo>
                <a:lnTo>
                  <a:pt x="5946" y="868"/>
                </a:lnTo>
                <a:lnTo>
                  <a:pt x="5944" y="876"/>
                </a:lnTo>
                <a:lnTo>
                  <a:pt x="5940" y="882"/>
                </a:lnTo>
                <a:lnTo>
                  <a:pt x="5940" y="882"/>
                </a:lnTo>
                <a:lnTo>
                  <a:pt x="5932" y="892"/>
                </a:lnTo>
                <a:lnTo>
                  <a:pt x="5924" y="902"/>
                </a:lnTo>
                <a:lnTo>
                  <a:pt x="5918" y="912"/>
                </a:lnTo>
                <a:lnTo>
                  <a:pt x="5914" y="922"/>
                </a:lnTo>
                <a:lnTo>
                  <a:pt x="5908" y="942"/>
                </a:lnTo>
                <a:lnTo>
                  <a:pt x="5906" y="964"/>
                </a:lnTo>
                <a:lnTo>
                  <a:pt x="5906" y="986"/>
                </a:lnTo>
                <a:lnTo>
                  <a:pt x="5910" y="1008"/>
                </a:lnTo>
                <a:lnTo>
                  <a:pt x="5914" y="1050"/>
                </a:lnTo>
                <a:lnTo>
                  <a:pt x="5914" y="1050"/>
                </a:lnTo>
                <a:lnTo>
                  <a:pt x="5916" y="1070"/>
                </a:lnTo>
                <a:lnTo>
                  <a:pt x="5920" y="1088"/>
                </a:lnTo>
                <a:lnTo>
                  <a:pt x="5926" y="1124"/>
                </a:lnTo>
                <a:lnTo>
                  <a:pt x="5926" y="1124"/>
                </a:lnTo>
                <a:lnTo>
                  <a:pt x="5930" y="1152"/>
                </a:lnTo>
                <a:lnTo>
                  <a:pt x="5938" y="1178"/>
                </a:lnTo>
                <a:lnTo>
                  <a:pt x="5950" y="1202"/>
                </a:lnTo>
                <a:lnTo>
                  <a:pt x="5966" y="1226"/>
                </a:lnTo>
                <a:lnTo>
                  <a:pt x="5966" y="1226"/>
                </a:lnTo>
                <a:lnTo>
                  <a:pt x="5972" y="1234"/>
                </a:lnTo>
                <a:lnTo>
                  <a:pt x="5976" y="1242"/>
                </a:lnTo>
                <a:lnTo>
                  <a:pt x="5980" y="1264"/>
                </a:lnTo>
                <a:lnTo>
                  <a:pt x="5984" y="1284"/>
                </a:lnTo>
                <a:lnTo>
                  <a:pt x="5988" y="1306"/>
                </a:lnTo>
                <a:lnTo>
                  <a:pt x="5988" y="1306"/>
                </a:lnTo>
                <a:lnTo>
                  <a:pt x="5994" y="1314"/>
                </a:lnTo>
                <a:lnTo>
                  <a:pt x="6002" y="1324"/>
                </a:lnTo>
                <a:lnTo>
                  <a:pt x="6012" y="1330"/>
                </a:lnTo>
                <a:lnTo>
                  <a:pt x="6020" y="1334"/>
                </a:lnTo>
                <a:lnTo>
                  <a:pt x="6020" y="1334"/>
                </a:lnTo>
                <a:lnTo>
                  <a:pt x="6032" y="1338"/>
                </a:lnTo>
                <a:lnTo>
                  <a:pt x="6042" y="1342"/>
                </a:lnTo>
                <a:lnTo>
                  <a:pt x="6050" y="1346"/>
                </a:lnTo>
                <a:lnTo>
                  <a:pt x="6056" y="1352"/>
                </a:lnTo>
                <a:lnTo>
                  <a:pt x="6060" y="1360"/>
                </a:lnTo>
                <a:lnTo>
                  <a:pt x="6062" y="1370"/>
                </a:lnTo>
                <a:lnTo>
                  <a:pt x="6064" y="1380"/>
                </a:lnTo>
                <a:lnTo>
                  <a:pt x="6062" y="1392"/>
                </a:lnTo>
                <a:lnTo>
                  <a:pt x="6062" y="1392"/>
                </a:lnTo>
                <a:lnTo>
                  <a:pt x="6062" y="1406"/>
                </a:lnTo>
                <a:lnTo>
                  <a:pt x="6064" y="1420"/>
                </a:lnTo>
                <a:lnTo>
                  <a:pt x="6068" y="1432"/>
                </a:lnTo>
                <a:lnTo>
                  <a:pt x="6068" y="1446"/>
                </a:lnTo>
                <a:lnTo>
                  <a:pt x="6068" y="1446"/>
                </a:lnTo>
                <a:lnTo>
                  <a:pt x="6068" y="1476"/>
                </a:lnTo>
                <a:lnTo>
                  <a:pt x="6064" y="1490"/>
                </a:lnTo>
                <a:lnTo>
                  <a:pt x="6062" y="1494"/>
                </a:lnTo>
                <a:lnTo>
                  <a:pt x="6058" y="1498"/>
                </a:lnTo>
                <a:lnTo>
                  <a:pt x="6058" y="1498"/>
                </a:lnTo>
                <a:lnTo>
                  <a:pt x="6048" y="1504"/>
                </a:lnTo>
                <a:lnTo>
                  <a:pt x="6042" y="1512"/>
                </a:lnTo>
                <a:lnTo>
                  <a:pt x="6040" y="1518"/>
                </a:lnTo>
                <a:lnTo>
                  <a:pt x="6040" y="1526"/>
                </a:lnTo>
                <a:lnTo>
                  <a:pt x="6042" y="1534"/>
                </a:lnTo>
                <a:lnTo>
                  <a:pt x="6044" y="1540"/>
                </a:lnTo>
                <a:lnTo>
                  <a:pt x="6054" y="1556"/>
                </a:lnTo>
                <a:lnTo>
                  <a:pt x="6054" y="1556"/>
                </a:lnTo>
                <a:lnTo>
                  <a:pt x="6064" y="1580"/>
                </a:lnTo>
                <a:lnTo>
                  <a:pt x="6070" y="1602"/>
                </a:lnTo>
                <a:lnTo>
                  <a:pt x="6074" y="1626"/>
                </a:lnTo>
                <a:lnTo>
                  <a:pt x="6074" y="1650"/>
                </a:lnTo>
                <a:lnTo>
                  <a:pt x="6072" y="1674"/>
                </a:lnTo>
                <a:lnTo>
                  <a:pt x="6068" y="1698"/>
                </a:lnTo>
                <a:lnTo>
                  <a:pt x="6058" y="1748"/>
                </a:lnTo>
                <a:lnTo>
                  <a:pt x="6058" y="1748"/>
                </a:lnTo>
                <a:lnTo>
                  <a:pt x="6056" y="1768"/>
                </a:lnTo>
                <a:lnTo>
                  <a:pt x="6054" y="1788"/>
                </a:lnTo>
                <a:lnTo>
                  <a:pt x="6054" y="1808"/>
                </a:lnTo>
                <a:lnTo>
                  <a:pt x="6056" y="1826"/>
                </a:lnTo>
                <a:lnTo>
                  <a:pt x="6056" y="1826"/>
                </a:lnTo>
                <a:lnTo>
                  <a:pt x="6060" y="1846"/>
                </a:lnTo>
                <a:lnTo>
                  <a:pt x="6060" y="1862"/>
                </a:lnTo>
                <a:lnTo>
                  <a:pt x="6058" y="1874"/>
                </a:lnTo>
                <a:lnTo>
                  <a:pt x="6052" y="1884"/>
                </a:lnTo>
                <a:lnTo>
                  <a:pt x="6042" y="1892"/>
                </a:lnTo>
                <a:lnTo>
                  <a:pt x="6030" y="1896"/>
                </a:lnTo>
                <a:lnTo>
                  <a:pt x="6014" y="1898"/>
                </a:lnTo>
                <a:lnTo>
                  <a:pt x="5996" y="1898"/>
                </a:lnTo>
                <a:lnTo>
                  <a:pt x="5996" y="1898"/>
                </a:lnTo>
                <a:lnTo>
                  <a:pt x="5930" y="1892"/>
                </a:lnTo>
                <a:lnTo>
                  <a:pt x="5864" y="1884"/>
                </a:lnTo>
                <a:lnTo>
                  <a:pt x="5832" y="1880"/>
                </a:lnTo>
                <a:lnTo>
                  <a:pt x="5800" y="1874"/>
                </a:lnTo>
                <a:lnTo>
                  <a:pt x="5768" y="1866"/>
                </a:lnTo>
                <a:lnTo>
                  <a:pt x="5736" y="1856"/>
                </a:lnTo>
                <a:lnTo>
                  <a:pt x="5736" y="1856"/>
                </a:lnTo>
                <a:lnTo>
                  <a:pt x="5716" y="1850"/>
                </a:lnTo>
                <a:lnTo>
                  <a:pt x="5698" y="1848"/>
                </a:lnTo>
                <a:lnTo>
                  <a:pt x="5678" y="1850"/>
                </a:lnTo>
                <a:lnTo>
                  <a:pt x="5660" y="1854"/>
                </a:lnTo>
                <a:lnTo>
                  <a:pt x="5642" y="1860"/>
                </a:lnTo>
                <a:lnTo>
                  <a:pt x="5624" y="1868"/>
                </a:lnTo>
                <a:lnTo>
                  <a:pt x="5590" y="1884"/>
                </a:lnTo>
                <a:lnTo>
                  <a:pt x="5590" y="1884"/>
                </a:lnTo>
                <a:lnTo>
                  <a:pt x="5532" y="1908"/>
                </a:lnTo>
                <a:lnTo>
                  <a:pt x="5474" y="1934"/>
                </a:lnTo>
                <a:lnTo>
                  <a:pt x="5474" y="1934"/>
                </a:lnTo>
                <a:lnTo>
                  <a:pt x="5462" y="1938"/>
                </a:lnTo>
                <a:lnTo>
                  <a:pt x="5456" y="1938"/>
                </a:lnTo>
                <a:lnTo>
                  <a:pt x="5452" y="1938"/>
                </a:lnTo>
                <a:lnTo>
                  <a:pt x="5452" y="1938"/>
                </a:lnTo>
                <a:lnTo>
                  <a:pt x="5442" y="1932"/>
                </a:lnTo>
                <a:lnTo>
                  <a:pt x="5430" y="1928"/>
                </a:lnTo>
                <a:lnTo>
                  <a:pt x="5420" y="1924"/>
                </a:lnTo>
                <a:lnTo>
                  <a:pt x="5410" y="1924"/>
                </a:lnTo>
                <a:lnTo>
                  <a:pt x="5390" y="1924"/>
                </a:lnTo>
                <a:lnTo>
                  <a:pt x="5370" y="1928"/>
                </a:lnTo>
                <a:lnTo>
                  <a:pt x="5330" y="1940"/>
                </a:lnTo>
                <a:lnTo>
                  <a:pt x="5310" y="1946"/>
                </a:lnTo>
                <a:lnTo>
                  <a:pt x="5290" y="1950"/>
                </a:lnTo>
                <a:lnTo>
                  <a:pt x="5290" y="1950"/>
                </a:lnTo>
                <a:lnTo>
                  <a:pt x="5270" y="1952"/>
                </a:lnTo>
                <a:lnTo>
                  <a:pt x="5250" y="1956"/>
                </a:lnTo>
                <a:lnTo>
                  <a:pt x="5228" y="1962"/>
                </a:lnTo>
                <a:lnTo>
                  <a:pt x="5208" y="1968"/>
                </a:lnTo>
                <a:lnTo>
                  <a:pt x="5188" y="1976"/>
                </a:lnTo>
                <a:lnTo>
                  <a:pt x="5170" y="1986"/>
                </a:lnTo>
                <a:lnTo>
                  <a:pt x="5150" y="1998"/>
                </a:lnTo>
                <a:lnTo>
                  <a:pt x="5132" y="2010"/>
                </a:lnTo>
                <a:lnTo>
                  <a:pt x="5132" y="2010"/>
                </a:lnTo>
                <a:lnTo>
                  <a:pt x="5128" y="2014"/>
                </a:lnTo>
                <a:lnTo>
                  <a:pt x="5122" y="2014"/>
                </a:lnTo>
                <a:lnTo>
                  <a:pt x="5108" y="2014"/>
                </a:lnTo>
                <a:lnTo>
                  <a:pt x="5080" y="2010"/>
                </a:lnTo>
                <a:lnTo>
                  <a:pt x="5080" y="2010"/>
                </a:lnTo>
                <a:lnTo>
                  <a:pt x="5046" y="2004"/>
                </a:lnTo>
                <a:lnTo>
                  <a:pt x="5032" y="2004"/>
                </a:lnTo>
                <a:lnTo>
                  <a:pt x="5016" y="2004"/>
                </a:lnTo>
                <a:lnTo>
                  <a:pt x="5002" y="2008"/>
                </a:lnTo>
                <a:lnTo>
                  <a:pt x="4988" y="2016"/>
                </a:lnTo>
                <a:lnTo>
                  <a:pt x="4974" y="2026"/>
                </a:lnTo>
                <a:lnTo>
                  <a:pt x="4958" y="2040"/>
                </a:lnTo>
                <a:lnTo>
                  <a:pt x="4958" y="2040"/>
                </a:lnTo>
                <a:lnTo>
                  <a:pt x="4936" y="2062"/>
                </a:lnTo>
                <a:lnTo>
                  <a:pt x="4914" y="2084"/>
                </a:lnTo>
                <a:lnTo>
                  <a:pt x="4864" y="2126"/>
                </a:lnTo>
                <a:lnTo>
                  <a:pt x="4816" y="2166"/>
                </a:lnTo>
                <a:lnTo>
                  <a:pt x="4792" y="2188"/>
                </a:lnTo>
                <a:lnTo>
                  <a:pt x="4770" y="2210"/>
                </a:lnTo>
                <a:lnTo>
                  <a:pt x="4770" y="2210"/>
                </a:lnTo>
                <a:lnTo>
                  <a:pt x="4754" y="2226"/>
                </a:lnTo>
                <a:lnTo>
                  <a:pt x="4736" y="2238"/>
                </a:lnTo>
                <a:lnTo>
                  <a:pt x="4720" y="2244"/>
                </a:lnTo>
                <a:lnTo>
                  <a:pt x="4704" y="2246"/>
                </a:lnTo>
                <a:lnTo>
                  <a:pt x="4686" y="2246"/>
                </a:lnTo>
                <a:lnTo>
                  <a:pt x="4668" y="2244"/>
                </a:lnTo>
                <a:lnTo>
                  <a:pt x="4630" y="2238"/>
                </a:lnTo>
                <a:lnTo>
                  <a:pt x="4630" y="2238"/>
                </a:lnTo>
                <a:lnTo>
                  <a:pt x="4570" y="2228"/>
                </a:lnTo>
                <a:lnTo>
                  <a:pt x="4510" y="2220"/>
                </a:lnTo>
                <a:lnTo>
                  <a:pt x="4450" y="2214"/>
                </a:lnTo>
                <a:lnTo>
                  <a:pt x="4390" y="2206"/>
                </a:lnTo>
                <a:lnTo>
                  <a:pt x="4390" y="2206"/>
                </a:lnTo>
                <a:lnTo>
                  <a:pt x="4362" y="2202"/>
                </a:lnTo>
                <a:lnTo>
                  <a:pt x="4336" y="2194"/>
                </a:lnTo>
                <a:lnTo>
                  <a:pt x="4308" y="2188"/>
                </a:lnTo>
                <a:lnTo>
                  <a:pt x="4282" y="2182"/>
                </a:lnTo>
                <a:lnTo>
                  <a:pt x="4282" y="2182"/>
                </a:lnTo>
                <a:lnTo>
                  <a:pt x="4212" y="2172"/>
                </a:lnTo>
                <a:lnTo>
                  <a:pt x="4142" y="2164"/>
                </a:lnTo>
                <a:lnTo>
                  <a:pt x="4142" y="2164"/>
                </a:lnTo>
                <a:lnTo>
                  <a:pt x="4056" y="2160"/>
                </a:lnTo>
                <a:lnTo>
                  <a:pt x="3968" y="2158"/>
                </a:lnTo>
                <a:lnTo>
                  <a:pt x="3968" y="2158"/>
                </a:lnTo>
                <a:lnTo>
                  <a:pt x="3952" y="2160"/>
                </a:lnTo>
                <a:lnTo>
                  <a:pt x="3936" y="2162"/>
                </a:lnTo>
                <a:lnTo>
                  <a:pt x="3936" y="2162"/>
                </a:lnTo>
                <a:lnTo>
                  <a:pt x="3892" y="2170"/>
                </a:lnTo>
                <a:lnTo>
                  <a:pt x="3850" y="2182"/>
                </a:lnTo>
                <a:lnTo>
                  <a:pt x="3810" y="2198"/>
                </a:lnTo>
                <a:lnTo>
                  <a:pt x="3770" y="2216"/>
                </a:lnTo>
                <a:lnTo>
                  <a:pt x="3734" y="2238"/>
                </a:lnTo>
                <a:lnTo>
                  <a:pt x="3698" y="2262"/>
                </a:lnTo>
                <a:lnTo>
                  <a:pt x="3662" y="2288"/>
                </a:lnTo>
                <a:lnTo>
                  <a:pt x="3628" y="2314"/>
                </a:lnTo>
                <a:lnTo>
                  <a:pt x="3628" y="2314"/>
                </a:lnTo>
                <a:lnTo>
                  <a:pt x="3612" y="2326"/>
                </a:lnTo>
                <a:lnTo>
                  <a:pt x="3596" y="2336"/>
                </a:lnTo>
                <a:lnTo>
                  <a:pt x="3578" y="2342"/>
                </a:lnTo>
                <a:lnTo>
                  <a:pt x="3560" y="2344"/>
                </a:lnTo>
                <a:lnTo>
                  <a:pt x="3544" y="2346"/>
                </a:lnTo>
                <a:lnTo>
                  <a:pt x="3526" y="2344"/>
                </a:lnTo>
                <a:lnTo>
                  <a:pt x="3492" y="2340"/>
                </a:lnTo>
                <a:lnTo>
                  <a:pt x="3492" y="2340"/>
                </a:lnTo>
                <a:lnTo>
                  <a:pt x="3470" y="2336"/>
                </a:lnTo>
                <a:lnTo>
                  <a:pt x="3448" y="2334"/>
                </a:lnTo>
                <a:lnTo>
                  <a:pt x="3426" y="2334"/>
                </a:lnTo>
                <a:lnTo>
                  <a:pt x="3406" y="2334"/>
                </a:lnTo>
                <a:lnTo>
                  <a:pt x="3384" y="2338"/>
                </a:lnTo>
                <a:lnTo>
                  <a:pt x="3364" y="2340"/>
                </a:lnTo>
                <a:lnTo>
                  <a:pt x="3320" y="2350"/>
                </a:lnTo>
                <a:lnTo>
                  <a:pt x="3320" y="2350"/>
                </a:lnTo>
                <a:lnTo>
                  <a:pt x="3296" y="2356"/>
                </a:lnTo>
                <a:lnTo>
                  <a:pt x="3284" y="2356"/>
                </a:lnTo>
                <a:lnTo>
                  <a:pt x="3272" y="2356"/>
                </a:lnTo>
                <a:lnTo>
                  <a:pt x="3260" y="2354"/>
                </a:lnTo>
                <a:lnTo>
                  <a:pt x="3248" y="2350"/>
                </a:lnTo>
                <a:lnTo>
                  <a:pt x="3236" y="2344"/>
                </a:lnTo>
                <a:lnTo>
                  <a:pt x="3224" y="2334"/>
                </a:lnTo>
                <a:lnTo>
                  <a:pt x="3224" y="2334"/>
                </a:lnTo>
                <a:lnTo>
                  <a:pt x="3190" y="2308"/>
                </a:lnTo>
                <a:lnTo>
                  <a:pt x="3154" y="2284"/>
                </a:lnTo>
                <a:lnTo>
                  <a:pt x="3118" y="2260"/>
                </a:lnTo>
                <a:lnTo>
                  <a:pt x="3080" y="2240"/>
                </a:lnTo>
                <a:lnTo>
                  <a:pt x="3080" y="2240"/>
                </a:lnTo>
                <a:lnTo>
                  <a:pt x="3038" y="2220"/>
                </a:lnTo>
                <a:lnTo>
                  <a:pt x="3018" y="2212"/>
                </a:lnTo>
                <a:lnTo>
                  <a:pt x="2996" y="2206"/>
                </a:lnTo>
                <a:lnTo>
                  <a:pt x="2974" y="2200"/>
                </a:lnTo>
                <a:lnTo>
                  <a:pt x="2950" y="2198"/>
                </a:lnTo>
                <a:lnTo>
                  <a:pt x="2928" y="2198"/>
                </a:lnTo>
                <a:lnTo>
                  <a:pt x="2904" y="2202"/>
                </a:lnTo>
                <a:lnTo>
                  <a:pt x="2904" y="2202"/>
                </a:lnTo>
                <a:lnTo>
                  <a:pt x="2898" y="2204"/>
                </a:lnTo>
                <a:lnTo>
                  <a:pt x="2894" y="2206"/>
                </a:lnTo>
                <a:lnTo>
                  <a:pt x="2888" y="2210"/>
                </a:lnTo>
                <a:lnTo>
                  <a:pt x="2884" y="2214"/>
                </a:lnTo>
                <a:lnTo>
                  <a:pt x="2884" y="2214"/>
                </a:lnTo>
                <a:lnTo>
                  <a:pt x="2838" y="2228"/>
                </a:lnTo>
                <a:lnTo>
                  <a:pt x="2816" y="2234"/>
                </a:lnTo>
                <a:lnTo>
                  <a:pt x="2794" y="2238"/>
                </a:lnTo>
                <a:lnTo>
                  <a:pt x="2794" y="2238"/>
                </a:lnTo>
                <a:lnTo>
                  <a:pt x="2760" y="2242"/>
                </a:lnTo>
                <a:lnTo>
                  <a:pt x="2724" y="2244"/>
                </a:lnTo>
                <a:lnTo>
                  <a:pt x="2656" y="2250"/>
                </a:lnTo>
                <a:lnTo>
                  <a:pt x="2656" y="2250"/>
                </a:lnTo>
                <a:lnTo>
                  <a:pt x="2626" y="2250"/>
                </a:lnTo>
                <a:lnTo>
                  <a:pt x="2596" y="2250"/>
                </a:lnTo>
                <a:lnTo>
                  <a:pt x="2566" y="2246"/>
                </a:lnTo>
                <a:lnTo>
                  <a:pt x="2538" y="2240"/>
                </a:lnTo>
                <a:lnTo>
                  <a:pt x="2508" y="2234"/>
                </a:lnTo>
                <a:lnTo>
                  <a:pt x="2480" y="2226"/>
                </a:lnTo>
                <a:lnTo>
                  <a:pt x="2424" y="2208"/>
                </a:lnTo>
                <a:lnTo>
                  <a:pt x="2424" y="2208"/>
                </a:lnTo>
                <a:lnTo>
                  <a:pt x="2398" y="2198"/>
                </a:lnTo>
                <a:lnTo>
                  <a:pt x="2374" y="2194"/>
                </a:lnTo>
                <a:lnTo>
                  <a:pt x="2354" y="2190"/>
                </a:lnTo>
                <a:lnTo>
                  <a:pt x="2336" y="2192"/>
                </a:lnTo>
                <a:lnTo>
                  <a:pt x="2320" y="2198"/>
                </a:lnTo>
                <a:lnTo>
                  <a:pt x="2304" y="2208"/>
                </a:lnTo>
                <a:lnTo>
                  <a:pt x="2286" y="2224"/>
                </a:lnTo>
                <a:lnTo>
                  <a:pt x="2270" y="2246"/>
                </a:lnTo>
                <a:lnTo>
                  <a:pt x="2270" y="2246"/>
                </a:lnTo>
                <a:lnTo>
                  <a:pt x="2262" y="2252"/>
                </a:lnTo>
                <a:lnTo>
                  <a:pt x="2252" y="2260"/>
                </a:lnTo>
                <a:lnTo>
                  <a:pt x="2240" y="2264"/>
                </a:lnTo>
                <a:lnTo>
                  <a:pt x="2226" y="2270"/>
                </a:lnTo>
                <a:lnTo>
                  <a:pt x="2194" y="2276"/>
                </a:lnTo>
                <a:lnTo>
                  <a:pt x="2158" y="2278"/>
                </a:lnTo>
                <a:lnTo>
                  <a:pt x="2122" y="2278"/>
                </a:lnTo>
                <a:lnTo>
                  <a:pt x="2104" y="2276"/>
                </a:lnTo>
                <a:lnTo>
                  <a:pt x="2090" y="2272"/>
                </a:lnTo>
                <a:lnTo>
                  <a:pt x="2076" y="2268"/>
                </a:lnTo>
                <a:lnTo>
                  <a:pt x="2064" y="2262"/>
                </a:lnTo>
                <a:lnTo>
                  <a:pt x="2054" y="2256"/>
                </a:lnTo>
                <a:lnTo>
                  <a:pt x="2046" y="2248"/>
                </a:lnTo>
                <a:lnTo>
                  <a:pt x="2046" y="2248"/>
                </a:lnTo>
                <a:lnTo>
                  <a:pt x="2036" y="2236"/>
                </a:lnTo>
                <a:lnTo>
                  <a:pt x="2026" y="2228"/>
                </a:lnTo>
                <a:lnTo>
                  <a:pt x="2016" y="2222"/>
                </a:lnTo>
                <a:lnTo>
                  <a:pt x="2004" y="2218"/>
                </a:lnTo>
                <a:lnTo>
                  <a:pt x="1992" y="2218"/>
                </a:lnTo>
                <a:lnTo>
                  <a:pt x="1980" y="2218"/>
                </a:lnTo>
                <a:lnTo>
                  <a:pt x="1956" y="2218"/>
                </a:lnTo>
                <a:lnTo>
                  <a:pt x="1956" y="2218"/>
                </a:lnTo>
                <a:lnTo>
                  <a:pt x="1920" y="2216"/>
                </a:lnTo>
                <a:lnTo>
                  <a:pt x="1902" y="2218"/>
                </a:lnTo>
                <a:lnTo>
                  <a:pt x="1894" y="2220"/>
                </a:lnTo>
                <a:lnTo>
                  <a:pt x="1886" y="2224"/>
                </a:lnTo>
                <a:lnTo>
                  <a:pt x="1886" y="2224"/>
                </a:lnTo>
                <a:lnTo>
                  <a:pt x="1874" y="2228"/>
                </a:lnTo>
                <a:lnTo>
                  <a:pt x="1864" y="2232"/>
                </a:lnTo>
                <a:lnTo>
                  <a:pt x="1842" y="2234"/>
                </a:lnTo>
                <a:lnTo>
                  <a:pt x="1820" y="2234"/>
                </a:lnTo>
                <a:lnTo>
                  <a:pt x="1800" y="2232"/>
                </a:lnTo>
                <a:lnTo>
                  <a:pt x="1756" y="2224"/>
                </a:lnTo>
                <a:lnTo>
                  <a:pt x="1736" y="2220"/>
                </a:lnTo>
                <a:lnTo>
                  <a:pt x="1714" y="2220"/>
                </a:lnTo>
                <a:lnTo>
                  <a:pt x="1714" y="2220"/>
                </a:lnTo>
                <a:lnTo>
                  <a:pt x="1662" y="2224"/>
                </a:lnTo>
                <a:lnTo>
                  <a:pt x="1608" y="2228"/>
                </a:lnTo>
                <a:lnTo>
                  <a:pt x="1502" y="2238"/>
                </a:lnTo>
                <a:lnTo>
                  <a:pt x="1502" y="2238"/>
                </a:lnTo>
                <a:lnTo>
                  <a:pt x="1490" y="2238"/>
                </a:lnTo>
                <a:lnTo>
                  <a:pt x="1476" y="2238"/>
                </a:lnTo>
                <a:lnTo>
                  <a:pt x="1452" y="2236"/>
                </a:lnTo>
                <a:lnTo>
                  <a:pt x="1452" y="2236"/>
                </a:lnTo>
                <a:lnTo>
                  <a:pt x="1348" y="2236"/>
                </a:lnTo>
                <a:lnTo>
                  <a:pt x="1244" y="2236"/>
                </a:lnTo>
                <a:lnTo>
                  <a:pt x="1244" y="2236"/>
                </a:lnTo>
                <a:lnTo>
                  <a:pt x="1222" y="2234"/>
                </a:lnTo>
                <a:lnTo>
                  <a:pt x="1202" y="2232"/>
                </a:lnTo>
                <a:lnTo>
                  <a:pt x="1162" y="2224"/>
                </a:lnTo>
                <a:lnTo>
                  <a:pt x="1162" y="2224"/>
                </a:lnTo>
                <a:lnTo>
                  <a:pt x="1140" y="2220"/>
                </a:lnTo>
                <a:lnTo>
                  <a:pt x="1120" y="2220"/>
                </a:lnTo>
                <a:lnTo>
                  <a:pt x="1098" y="2220"/>
                </a:lnTo>
                <a:lnTo>
                  <a:pt x="1078" y="2224"/>
                </a:lnTo>
                <a:lnTo>
                  <a:pt x="1060" y="2228"/>
                </a:lnTo>
                <a:lnTo>
                  <a:pt x="1040" y="2236"/>
                </a:lnTo>
                <a:lnTo>
                  <a:pt x="1020" y="2244"/>
                </a:lnTo>
                <a:lnTo>
                  <a:pt x="1002" y="2254"/>
                </a:lnTo>
                <a:lnTo>
                  <a:pt x="1002" y="2254"/>
                </a:lnTo>
                <a:lnTo>
                  <a:pt x="978" y="2268"/>
                </a:lnTo>
                <a:lnTo>
                  <a:pt x="954" y="2276"/>
                </a:lnTo>
                <a:lnTo>
                  <a:pt x="930" y="2284"/>
                </a:lnTo>
                <a:lnTo>
                  <a:pt x="904" y="2286"/>
                </a:lnTo>
                <a:lnTo>
                  <a:pt x="880" y="2288"/>
                </a:lnTo>
                <a:lnTo>
                  <a:pt x="854" y="2286"/>
                </a:lnTo>
                <a:lnTo>
                  <a:pt x="828" y="2282"/>
                </a:lnTo>
                <a:lnTo>
                  <a:pt x="800" y="2276"/>
                </a:lnTo>
                <a:lnTo>
                  <a:pt x="800" y="2276"/>
                </a:lnTo>
                <a:lnTo>
                  <a:pt x="760" y="2266"/>
                </a:lnTo>
                <a:lnTo>
                  <a:pt x="720" y="2258"/>
                </a:lnTo>
                <a:lnTo>
                  <a:pt x="678" y="2254"/>
                </a:lnTo>
                <a:lnTo>
                  <a:pt x="636" y="2250"/>
                </a:lnTo>
                <a:lnTo>
                  <a:pt x="636" y="2250"/>
                </a:lnTo>
                <a:lnTo>
                  <a:pt x="592" y="2248"/>
                </a:lnTo>
                <a:lnTo>
                  <a:pt x="548" y="2248"/>
                </a:lnTo>
                <a:lnTo>
                  <a:pt x="504" y="2248"/>
                </a:lnTo>
                <a:lnTo>
                  <a:pt x="458" y="2248"/>
                </a:lnTo>
                <a:lnTo>
                  <a:pt x="458" y="2248"/>
                </a:lnTo>
                <a:lnTo>
                  <a:pt x="442" y="2246"/>
                </a:lnTo>
                <a:lnTo>
                  <a:pt x="424" y="2242"/>
                </a:lnTo>
                <a:lnTo>
                  <a:pt x="406" y="2240"/>
                </a:lnTo>
                <a:lnTo>
                  <a:pt x="388" y="2238"/>
                </a:lnTo>
                <a:lnTo>
                  <a:pt x="388" y="2238"/>
                </a:lnTo>
                <a:lnTo>
                  <a:pt x="380" y="2240"/>
                </a:lnTo>
                <a:lnTo>
                  <a:pt x="372" y="2244"/>
                </a:lnTo>
                <a:lnTo>
                  <a:pt x="356" y="2254"/>
                </a:lnTo>
                <a:lnTo>
                  <a:pt x="356" y="2254"/>
                </a:lnTo>
                <a:lnTo>
                  <a:pt x="336" y="2260"/>
                </a:lnTo>
                <a:lnTo>
                  <a:pt x="318" y="2262"/>
                </a:lnTo>
                <a:lnTo>
                  <a:pt x="300" y="2260"/>
                </a:lnTo>
                <a:lnTo>
                  <a:pt x="284" y="2254"/>
                </a:lnTo>
                <a:lnTo>
                  <a:pt x="268" y="2246"/>
                </a:lnTo>
                <a:lnTo>
                  <a:pt x="256" y="2232"/>
                </a:lnTo>
                <a:lnTo>
                  <a:pt x="244" y="2214"/>
                </a:lnTo>
                <a:lnTo>
                  <a:pt x="234" y="2194"/>
                </a:lnTo>
                <a:lnTo>
                  <a:pt x="234" y="2194"/>
                </a:lnTo>
                <a:lnTo>
                  <a:pt x="216" y="2150"/>
                </a:lnTo>
                <a:lnTo>
                  <a:pt x="208" y="2128"/>
                </a:lnTo>
                <a:lnTo>
                  <a:pt x="200" y="2104"/>
                </a:lnTo>
                <a:lnTo>
                  <a:pt x="196" y="2082"/>
                </a:lnTo>
                <a:lnTo>
                  <a:pt x="196" y="2058"/>
                </a:lnTo>
                <a:lnTo>
                  <a:pt x="198" y="2044"/>
                </a:lnTo>
                <a:lnTo>
                  <a:pt x="200" y="2032"/>
                </a:lnTo>
                <a:lnTo>
                  <a:pt x="204" y="2020"/>
                </a:lnTo>
                <a:lnTo>
                  <a:pt x="210" y="2006"/>
                </a:lnTo>
                <a:lnTo>
                  <a:pt x="210" y="2006"/>
                </a:lnTo>
                <a:lnTo>
                  <a:pt x="178" y="2016"/>
                </a:lnTo>
                <a:lnTo>
                  <a:pt x="178" y="2016"/>
                </a:lnTo>
                <a:lnTo>
                  <a:pt x="186" y="1986"/>
                </a:lnTo>
                <a:lnTo>
                  <a:pt x="186" y="1974"/>
                </a:lnTo>
                <a:lnTo>
                  <a:pt x="186" y="1968"/>
                </a:lnTo>
                <a:lnTo>
                  <a:pt x="182" y="1962"/>
                </a:lnTo>
                <a:lnTo>
                  <a:pt x="176" y="1958"/>
                </a:lnTo>
                <a:lnTo>
                  <a:pt x="166" y="1958"/>
                </a:lnTo>
                <a:lnTo>
                  <a:pt x="154" y="1956"/>
                </a:lnTo>
                <a:lnTo>
                  <a:pt x="154" y="1956"/>
                </a:lnTo>
                <a:lnTo>
                  <a:pt x="156" y="1942"/>
                </a:lnTo>
                <a:lnTo>
                  <a:pt x="154" y="1926"/>
                </a:lnTo>
                <a:lnTo>
                  <a:pt x="146" y="1886"/>
                </a:lnTo>
                <a:lnTo>
                  <a:pt x="136" y="1844"/>
                </a:lnTo>
                <a:lnTo>
                  <a:pt x="126" y="1808"/>
                </a:lnTo>
                <a:lnTo>
                  <a:pt x="126" y="1808"/>
                </a:lnTo>
                <a:lnTo>
                  <a:pt x="120" y="1778"/>
                </a:lnTo>
                <a:lnTo>
                  <a:pt x="116" y="1746"/>
                </a:lnTo>
                <a:lnTo>
                  <a:pt x="112" y="1682"/>
                </a:lnTo>
                <a:lnTo>
                  <a:pt x="112" y="1682"/>
                </a:lnTo>
                <a:lnTo>
                  <a:pt x="108" y="1654"/>
                </a:lnTo>
                <a:lnTo>
                  <a:pt x="104" y="1630"/>
                </a:lnTo>
                <a:lnTo>
                  <a:pt x="100" y="1604"/>
                </a:lnTo>
                <a:lnTo>
                  <a:pt x="92" y="1578"/>
                </a:lnTo>
                <a:lnTo>
                  <a:pt x="84" y="1554"/>
                </a:lnTo>
                <a:lnTo>
                  <a:pt x="74" y="1532"/>
                </a:lnTo>
                <a:lnTo>
                  <a:pt x="62" y="1508"/>
                </a:lnTo>
                <a:lnTo>
                  <a:pt x="48" y="1486"/>
                </a:lnTo>
                <a:lnTo>
                  <a:pt x="48" y="1486"/>
                </a:lnTo>
                <a:lnTo>
                  <a:pt x="38" y="1468"/>
                </a:lnTo>
                <a:lnTo>
                  <a:pt x="30" y="1450"/>
                </a:lnTo>
                <a:lnTo>
                  <a:pt x="26" y="1430"/>
                </a:lnTo>
                <a:lnTo>
                  <a:pt x="24" y="1412"/>
                </a:lnTo>
                <a:lnTo>
                  <a:pt x="24" y="1392"/>
                </a:lnTo>
                <a:lnTo>
                  <a:pt x="26" y="1374"/>
                </a:lnTo>
                <a:lnTo>
                  <a:pt x="30" y="1336"/>
                </a:lnTo>
                <a:lnTo>
                  <a:pt x="30" y="1336"/>
                </a:lnTo>
                <a:lnTo>
                  <a:pt x="34" y="1292"/>
                </a:lnTo>
                <a:lnTo>
                  <a:pt x="36" y="1248"/>
                </a:lnTo>
                <a:lnTo>
                  <a:pt x="36" y="1224"/>
                </a:lnTo>
                <a:lnTo>
                  <a:pt x="32" y="1204"/>
                </a:lnTo>
                <a:lnTo>
                  <a:pt x="28" y="1182"/>
                </a:lnTo>
                <a:lnTo>
                  <a:pt x="18" y="1160"/>
                </a:lnTo>
                <a:lnTo>
                  <a:pt x="18" y="1160"/>
                </a:lnTo>
                <a:lnTo>
                  <a:pt x="14" y="1146"/>
                </a:lnTo>
                <a:lnTo>
                  <a:pt x="12" y="1134"/>
                </a:lnTo>
                <a:lnTo>
                  <a:pt x="12" y="1134"/>
                </a:lnTo>
                <a:lnTo>
                  <a:pt x="6" y="1086"/>
                </a:lnTo>
                <a:lnTo>
                  <a:pt x="2" y="1038"/>
                </a:lnTo>
                <a:lnTo>
                  <a:pt x="2" y="1038"/>
                </a:lnTo>
                <a:lnTo>
                  <a:pt x="0" y="980"/>
                </a:lnTo>
                <a:lnTo>
                  <a:pt x="0" y="952"/>
                </a:lnTo>
                <a:lnTo>
                  <a:pt x="2" y="924"/>
                </a:lnTo>
                <a:lnTo>
                  <a:pt x="2" y="924"/>
                </a:lnTo>
                <a:lnTo>
                  <a:pt x="8" y="872"/>
                </a:lnTo>
                <a:lnTo>
                  <a:pt x="14" y="820"/>
                </a:lnTo>
                <a:lnTo>
                  <a:pt x="16" y="768"/>
                </a:lnTo>
                <a:lnTo>
                  <a:pt x="16" y="742"/>
                </a:lnTo>
                <a:lnTo>
                  <a:pt x="16" y="716"/>
                </a:lnTo>
                <a:lnTo>
                  <a:pt x="16" y="716"/>
                </a:lnTo>
                <a:lnTo>
                  <a:pt x="14" y="698"/>
                </a:lnTo>
                <a:lnTo>
                  <a:pt x="16" y="678"/>
                </a:lnTo>
                <a:lnTo>
                  <a:pt x="20" y="640"/>
                </a:lnTo>
                <a:lnTo>
                  <a:pt x="30" y="604"/>
                </a:lnTo>
                <a:lnTo>
                  <a:pt x="38" y="566"/>
                </a:lnTo>
                <a:lnTo>
                  <a:pt x="38" y="566"/>
                </a:lnTo>
                <a:lnTo>
                  <a:pt x="48" y="538"/>
                </a:lnTo>
                <a:lnTo>
                  <a:pt x="60" y="510"/>
                </a:lnTo>
                <a:lnTo>
                  <a:pt x="74" y="484"/>
                </a:lnTo>
                <a:lnTo>
                  <a:pt x="88" y="458"/>
                </a:lnTo>
                <a:lnTo>
                  <a:pt x="88" y="458"/>
                </a:lnTo>
                <a:lnTo>
                  <a:pt x="104" y="434"/>
                </a:lnTo>
                <a:lnTo>
                  <a:pt x="118" y="408"/>
                </a:lnTo>
                <a:lnTo>
                  <a:pt x="128" y="382"/>
                </a:lnTo>
                <a:lnTo>
                  <a:pt x="136" y="356"/>
                </a:lnTo>
                <a:lnTo>
                  <a:pt x="140" y="328"/>
                </a:lnTo>
                <a:lnTo>
                  <a:pt x="144" y="300"/>
                </a:lnTo>
                <a:lnTo>
                  <a:pt x="144" y="272"/>
                </a:lnTo>
                <a:lnTo>
                  <a:pt x="142" y="242"/>
                </a:lnTo>
                <a:lnTo>
                  <a:pt x="142" y="242"/>
                </a:lnTo>
                <a:lnTo>
                  <a:pt x="142" y="228"/>
                </a:lnTo>
                <a:lnTo>
                  <a:pt x="146" y="218"/>
                </a:lnTo>
                <a:lnTo>
                  <a:pt x="152" y="208"/>
                </a:lnTo>
                <a:lnTo>
                  <a:pt x="162" y="200"/>
                </a:lnTo>
                <a:lnTo>
                  <a:pt x="172" y="194"/>
                </a:lnTo>
                <a:lnTo>
                  <a:pt x="182" y="188"/>
                </a:lnTo>
                <a:lnTo>
                  <a:pt x="202" y="180"/>
                </a:lnTo>
                <a:lnTo>
                  <a:pt x="202" y="180"/>
                </a:lnTo>
                <a:lnTo>
                  <a:pt x="214" y="174"/>
                </a:lnTo>
                <a:lnTo>
                  <a:pt x="226" y="172"/>
                </a:lnTo>
                <a:lnTo>
                  <a:pt x="252" y="166"/>
                </a:lnTo>
                <a:lnTo>
                  <a:pt x="294" y="160"/>
                </a:lnTo>
                <a:lnTo>
                  <a:pt x="294" y="160"/>
                </a:lnTo>
                <a:lnTo>
                  <a:pt x="322" y="176"/>
                </a:lnTo>
                <a:lnTo>
                  <a:pt x="336" y="180"/>
                </a:lnTo>
                <a:lnTo>
                  <a:pt x="346" y="184"/>
                </a:lnTo>
                <a:lnTo>
                  <a:pt x="346" y="184"/>
                </a:lnTo>
                <a:lnTo>
                  <a:pt x="386" y="194"/>
                </a:lnTo>
                <a:lnTo>
                  <a:pt x="424" y="202"/>
                </a:lnTo>
                <a:lnTo>
                  <a:pt x="462" y="210"/>
                </a:lnTo>
                <a:lnTo>
                  <a:pt x="482" y="216"/>
                </a:lnTo>
                <a:lnTo>
                  <a:pt x="500" y="224"/>
                </a:lnTo>
                <a:lnTo>
                  <a:pt x="500" y="224"/>
                </a:lnTo>
                <a:lnTo>
                  <a:pt x="532" y="236"/>
                </a:lnTo>
                <a:lnTo>
                  <a:pt x="564" y="248"/>
                </a:lnTo>
                <a:lnTo>
                  <a:pt x="598" y="254"/>
                </a:lnTo>
                <a:lnTo>
                  <a:pt x="614" y="256"/>
                </a:lnTo>
                <a:lnTo>
                  <a:pt x="632" y="256"/>
                </a:lnTo>
                <a:lnTo>
                  <a:pt x="632" y="256"/>
                </a:lnTo>
                <a:lnTo>
                  <a:pt x="670" y="256"/>
                </a:lnTo>
                <a:lnTo>
                  <a:pt x="706" y="258"/>
                </a:lnTo>
                <a:lnTo>
                  <a:pt x="782" y="264"/>
                </a:lnTo>
                <a:lnTo>
                  <a:pt x="782" y="264"/>
                </a:lnTo>
                <a:lnTo>
                  <a:pt x="862" y="270"/>
                </a:lnTo>
                <a:lnTo>
                  <a:pt x="944" y="276"/>
                </a:lnTo>
                <a:lnTo>
                  <a:pt x="984" y="280"/>
                </a:lnTo>
                <a:lnTo>
                  <a:pt x="1024" y="286"/>
                </a:lnTo>
                <a:lnTo>
                  <a:pt x="1062" y="294"/>
                </a:lnTo>
                <a:lnTo>
                  <a:pt x="1100" y="304"/>
                </a:lnTo>
                <a:lnTo>
                  <a:pt x="1100" y="304"/>
                </a:lnTo>
                <a:lnTo>
                  <a:pt x="1114" y="306"/>
                </a:lnTo>
                <a:lnTo>
                  <a:pt x="1126" y="308"/>
                </a:lnTo>
                <a:lnTo>
                  <a:pt x="1150" y="308"/>
                </a:lnTo>
                <a:lnTo>
                  <a:pt x="1174" y="304"/>
                </a:lnTo>
                <a:lnTo>
                  <a:pt x="1196" y="300"/>
                </a:lnTo>
                <a:lnTo>
                  <a:pt x="1218" y="296"/>
                </a:lnTo>
                <a:lnTo>
                  <a:pt x="1242" y="292"/>
                </a:lnTo>
                <a:lnTo>
                  <a:pt x="1264" y="290"/>
                </a:lnTo>
                <a:lnTo>
                  <a:pt x="1276" y="290"/>
                </a:lnTo>
                <a:lnTo>
                  <a:pt x="1288" y="292"/>
                </a:lnTo>
                <a:lnTo>
                  <a:pt x="1288" y="292"/>
                </a:lnTo>
                <a:lnTo>
                  <a:pt x="1294" y="292"/>
                </a:lnTo>
                <a:lnTo>
                  <a:pt x="1300" y="290"/>
                </a:lnTo>
                <a:lnTo>
                  <a:pt x="1314" y="280"/>
                </a:lnTo>
                <a:lnTo>
                  <a:pt x="1328" y="268"/>
                </a:lnTo>
                <a:lnTo>
                  <a:pt x="1338" y="258"/>
                </a:lnTo>
                <a:lnTo>
                  <a:pt x="1338" y="258"/>
                </a:lnTo>
                <a:close/>
              </a:path>
            </a:pathLst>
          </a:custGeom>
          <a:solidFill>
            <a:schemeClr val="bg1"/>
          </a:solidFill>
          <a:ln w="12700">
            <a:solidFill>
              <a:schemeClr val="bg2"/>
            </a:solid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6" name="Title 5"/>
          <p:cNvSpPr>
            <a:spLocks noGrp="1"/>
          </p:cNvSpPr>
          <p:nvPr>
            <p:ph type="title"/>
          </p:nvPr>
        </p:nvSpPr>
        <p:spPr/>
        <p:txBody>
          <a:bodyPr/>
          <a:lstStyle/>
          <a:p>
            <a:r>
              <a:rPr lang="en-US" dirty="0" smtClean="0"/>
              <a:t>Recognized as a market leader</a:t>
            </a:r>
            <a:endParaRPr lang="en-US" dirty="0"/>
          </a:p>
        </p:txBody>
      </p:sp>
      <p:pic>
        <p:nvPicPr>
          <p:cNvPr id="2" name="Picture 1"/>
          <p:cNvPicPr>
            <a:picLocks noChangeAspect="1"/>
          </p:cNvPicPr>
          <p:nvPr/>
        </p:nvPicPr>
        <p:blipFill>
          <a:blip r:embed="rId3"/>
          <a:stretch>
            <a:fillRect/>
          </a:stretch>
        </p:blipFill>
        <p:spPr>
          <a:xfrm>
            <a:off x="709126" y="1375151"/>
            <a:ext cx="5441551" cy="5331020"/>
          </a:xfrm>
          <a:prstGeom prst="rect">
            <a:avLst/>
          </a:prstGeom>
          <a:noFill/>
          <a:ln>
            <a:noFill/>
          </a:ln>
        </p:spPr>
      </p:pic>
      <p:sp>
        <p:nvSpPr>
          <p:cNvPr id="8" name="Rectangle 7"/>
          <p:cNvSpPr/>
          <p:nvPr/>
        </p:nvSpPr>
        <p:spPr>
          <a:xfrm>
            <a:off x="7072287" y="2015157"/>
            <a:ext cx="4376387" cy="2025504"/>
          </a:xfrm>
          <a:prstGeom prst="rect">
            <a:avLst/>
          </a:prstGeom>
          <a:noFill/>
          <a:ln>
            <a:noFill/>
          </a:ln>
        </p:spPr>
        <p:txBody>
          <a:bodyPr wrap="square" rtlCol="0" anchor="t">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just"/>
            <a:r>
              <a:rPr lang="en-US" sz="2000" b="1" spc="-50" dirty="0" smtClean="0">
                <a:solidFill>
                  <a:schemeClr val="accent1"/>
                </a:solidFill>
              </a:rPr>
              <a:t>GARTNER</a:t>
            </a:r>
            <a:r>
              <a:rPr lang="en-US" sz="2000" spc="-50" dirty="0" smtClean="0"/>
              <a:t> </a:t>
            </a:r>
            <a:r>
              <a:rPr lang="en-US" sz="2000" spc="-50" dirty="0"/>
              <a:t>recognized Microsoft Azure as </a:t>
            </a:r>
            <a:r>
              <a:rPr lang="en-US" sz="2000" spc="-50" dirty="0" smtClean="0"/>
              <a:t>a </a:t>
            </a:r>
            <a:r>
              <a:rPr lang="en-US" sz="2000" spc="-50" dirty="0"/>
              <a:t>leader for the </a:t>
            </a:r>
            <a:r>
              <a:rPr lang="en-US" sz="2000" b="1" spc="-50" dirty="0" smtClean="0">
                <a:solidFill>
                  <a:schemeClr val="accent1"/>
                </a:solidFill>
              </a:rPr>
              <a:t>SECOND YEAR IN A ROW</a:t>
            </a:r>
            <a:r>
              <a:rPr lang="en-US" sz="2000" b="1" spc="-50" dirty="0" smtClean="0"/>
              <a:t> </a:t>
            </a:r>
            <a:r>
              <a:rPr lang="en-US" sz="2000" spc="-50" dirty="0" smtClean="0"/>
              <a:t>based </a:t>
            </a:r>
            <a:r>
              <a:rPr lang="en-US" sz="2000" spc="-50" dirty="0"/>
              <a:t>on completeness of </a:t>
            </a:r>
            <a:r>
              <a:rPr lang="en-US" sz="2000" spc="-50" dirty="0" smtClean="0"/>
              <a:t>vision </a:t>
            </a:r>
            <a:r>
              <a:rPr lang="en-US" sz="2000" spc="-50" dirty="0"/>
              <a:t>and ability to </a:t>
            </a:r>
            <a:r>
              <a:rPr lang="en-US" sz="2000" spc="-50" dirty="0" smtClean="0"/>
              <a:t>execute.</a:t>
            </a:r>
            <a:r>
              <a:rPr lang="en-US" sz="2000" spc="-50" baseline="30000" dirty="0"/>
              <a:t>3</a:t>
            </a:r>
            <a:endParaRPr lang="en-US" sz="2000" spc="-50" dirty="0"/>
          </a:p>
        </p:txBody>
      </p:sp>
      <p:sp>
        <p:nvSpPr>
          <p:cNvPr id="9" name="Rectangle 8"/>
          <p:cNvSpPr/>
          <p:nvPr/>
        </p:nvSpPr>
        <p:spPr>
          <a:xfrm>
            <a:off x="9493791" y="6562186"/>
            <a:ext cx="2829621" cy="338554"/>
          </a:xfrm>
          <a:prstGeom prst="rect">
            <a:avLst/>
          </a:prstGeom>
        </p:spPr>
        <p:txBody>
          <a:bodyPr wrap="none">
            <a:spAutoFit/>
          </a:bodyPr>
          <a:lstStyle/>
          <a:p>
            <a:r>
              <a:rPr lang="en-US" sz="800" dirty="0" smtClean="0">
                <a:latin typeface="Segoe UI Light" pitchFamily="34" charset="0"/>
              </a:rPr>
              <a:t>3 </a:t>
            </a:r>
            <a:r>
              <a:rPr lang="en-US" sz="800" dirty="0">
                <a:latin typeface="Segoe UI Light" pitchFamily="34" charset="0"/>
              </a:rPr>
              <a:t>Gartner's Magic Quadrant for Public Cloud Storage Services</a:t>
            </a:r>
            <a:endParaRPr lang="en-US" sz="800" dirty="0" smtClean="0">
              <a:latin typeface="Segoe UI Light" pitchFamily="34" charset="0"/>
            </a:endParaRPr>
          </a:p>
          <a:p>
            <a:r>
              <a:rPr lang="en-US" sz="800" dirty="0">
                <a:latin typeface="Segoe UI Light" pitchFamily="34" charset="0"/>
              </a:rPr>
              <a:t>4</a:t>
            </a:r>
            <a:r>
              <a:rPr lang="en-US" sz="800" dirty="0" smtClean="0">
                <a:latin typeface="Segoe UI Light" pitchFamily="34" charset="0"/>
              </a:rPr>
              <a:t> </a:t>
            </a:r>
            <a:r>
              <a:rPr lang="en-US" sz="800" dirty="0" err="1">
                <a:latin typeface="Segoe UI Light" pitchFamily="34" charset="0"/>
              </a:rPr>
              <a:t>Nasuni:The</a:t>
            </a:r>
            <a:r>
              <a:rPr lang="en-US" sz="800" dirty="0">
                <a:latin typeface="Segoe UI Light" pitchFamily="34" charset="0"/>
              </a:rPr>
              <a:t> 2015 State of Cloud Storage Report</a:t>
            </a:r>
            <a:endParaRPr lang="en-US" sz="800" dirty="0"/>
          </a:p>
        </p:txBody>
      </p:sp>
      <p:sp>
        <p:nvSpPr>
          <p:cNvPr id="13" name="Rectangle 12"/>
          <p:cNvSpPr/>
          <p:nvPr/>
        </p:nvSpPr>
        <p:spPr>
          <a:xfrm>
            <a:off x="6767850" y="4490480"/>
            <a:ext cx="5087155" cy="1444726"/>
          </a:xfrm>
          <a:prstGeom prst="rect">
            <a:avLst/>
          </a:prstGeom>
          <a:noFill/>
          <a:ln>
            <a:noFill/>
          </a:ln>
        </p:spPr>
        <p:txBody>
          <a:bodyPr wrap="square" rtlCol="0" anchor="t">
            <a:noAutofit/>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lgn="ctr">
              <a:lnSpc>
                <a:spcPct val="80000"/>
              </a:lnSpc>
            </a:pPr>
            <a:r>
              <a:rPr lang="en-US" sz="3200" b="1" dirty="0" smtClean="0">
                <a:solidFill>
                  <a:schemeClr val="accent1"/>
                </a:solidFill>
              </a:rPr>
              <a:t>AZURE STORAGE </a:t>
            </a:r>
          </a:p>
          <a:p>
            <a:pPr algn="ctr">
              <a:lnSpc>
                <a:spcPct val="80000"/>
              </a:lnSpc>
            </a:pPr>
            <a:r>
              <a:rPr lang="en-US" b="1" dirty="0" smtClean="0"/>
              <a:t>IS RECOGNIZED AS THE </a:t>
            </a:r>
            <a:r>
              <a:rPr lang="en-US" sz="2000" b="1" dirty="0" smtClean="0"/>
              <a:t/>
            </a:r>
            <a:br>
              <a:rPr lang="en-US" sz="2000" b="1" dirty="0" smtClean="0"/>
            </a:br>
            <a:r>
              <a:rPr lang="en-US" sz="3200" b="1" dirty="0" smtClean="0">
                <a:solidFill>
                  <a:schemeClr val="accent1"/>
                </a:solidFill>
              </a:rPr>
              <a:t>BEST </a:t>
            </a:r>
            <a:r>
              <a:rPr lang="en-US" sz="3200" b="1" dirty="0">
                <a:solidFill>
                  <a:schemeClr val="accent1"/>
                </a:solidFill>
              </a:rPr>
              <a:t>PERFORMER</a:t>
            </a:r>
            <a:r>
              <a:rPr lang="en-US" sz="2000" b="1" dirty="0" smtClean="0">
                <a:solidFill>
                  <a:schemeClr val="accent1"/>
                </a:solidFill>
              </a:rPr>
              <a:t> </a:t>
            </a:r>
            <a:r>
              <a:rPr lang="en-US" sz="2000" b="1" dirty="0" smtClean="0"/>
              <a:t/>
            </a:r>
            <a:br>
              <a:rPr lang="en-US" sz="2000" b="1" dirty="0" smtClean="0"/>
            </a:br>
            <a:r>
              <a:rPr lang="en-US" b="1" dirty="0" smtClean="0"/>
              <a:t>IN INDEPENDENT BENCHMARK TESTS.</a:t>
            </a:r>
            <a:r>
              <a:rPr lang="en-US" baseline="30000" dirty="0" smtClean="0"/>
              <a:t>4</a:t>
            </a:r>
            <a:endParaRPr lang="en-US" sz="2000" dirty="0"/>
          </a:p>
        </p:txBody>
      </p:sp>
      <p:cxnSp>
        <p:nvCxnSpPr>
          <p:cNvPr id="20" name="Straight Connector 19"/>
          <p:cNvCxnSpPr/>
          <p:nvPr/>
        </p:nvCxnSpPr>
        <p:spPr>
          <a:xfrm>
            <a:off x="6793606" y="1747348"/>
            <a:ext cx="0" cy="1920240"/>
          </a:xfrm>
          <a:prstGeom prst="line">
            <a:avLst/>
          </a:prstGeom>
          <a:ln w="571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11694017" y="1565338"/>
            <a:ext cx="0" cy="1705896"/>
          </a:xfrm>
          <a:prstGeom prst="line">
            <a:avLst/>
          </a:prstGeom>
          <a:ln w="571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25" name="Group 24"/>
          <p:cNvGrpSpPr/>
          <p:nvPr/>
        </p:nvGrpSpPr>
        <p:grpSpPr>
          <a:xfrm rot="10800000">
            <a:off x="6826943" y="4154332"/>
            <a:ext cx="4900411" cy="2076494"/>
            <a:chOff x="6946006" y="1717738"/>
            <a:chExt cx="4900411" cy="2076494"/>
          </a:xfrm>
        </p:grpSpPr>
        <p:cxnSp>
          <p:nvCxnSpPr>
            <p:cNvPr id="23" name="Straight Connector 22"/>
            <p:cNvCxnSpPr/>
            <p:nvPr/>
          </p:nvCxnSpPr>
          <p:spPr>
            <a:xfrm>
              <a:off x="6946006" y="1873992"/>
              <a:ext cx="0" cy="1920240"/>
            </a:xfrm>
            <a:prstGeom prst="line">
              <a:avLst/>
            </a:prstGeom>
            <a:ln w="571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a:off x="11846417" y="1717738"/>
              <a:ext cx="0" cy="1705896"/>
            </a:xfrm>
            <a:prstGeom prst="line">
              <a:avLst/>
            </a:prstGeom>
            <a:ln w="57150">
              <a:solidFill>
                <a:schemeClr val="bg2"/>
              </a:solidFill>
              <a:headEnd type="none"/>
              <a:tailEnd type="none"/>
            </a:ln>
          </p:spPr>
          <p:style>
            <a:lnRef idx="1">
              <a:schemeClr val="accent1"/>
            </a:lnRef>
            <a:fillRef idx="0">
              <a:schemeClr val="accent1"/>
            </a:fillRef>
            <a:effectRef idx="0">
              <a:schemeClr val="accent1"/>
            </a:effectRef>
            <a:fontRef idx="minor">
              <a:schemeClr val="tx1"/>
            </a:fontRef>
          </p:style>
        </p:cxnSp>
      </p:grpSp>
      <p:cxnSp>
        <p:nvCxnSpPr>
          <p:cNvPr id="27" name="Straight Connector 26"/>
          <p:cNvCxnSpPr/>
          <p:nvPr/>
        </p:nvCxnSpPr>
        <p:spPr>
          <a:xfrm>
            <a:off x="7147775" y="5890133"/>
            <a:ext cx="4300899" cy="0"/>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45679279"/>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Server and Cloud 2013">
  <a:themeElements>
    <a:clrScheme name="STB Template">
      <a:dk1>
        <a:srgbClr val="505050"/>
      </a:dk1>
      <a:lt1>
        <a:srgbClr val="FFFFFF"/>
      </a:lt1>
      <a:dk2>
        <a:srgbClr val="008272"/>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465D01F-9AE6-47ED-AC67-4D8944814AA9}"/>
    </a:ext>
  </a:extLst>
</a:theme>
</file>

<file path=ppt/theme/theme10.xml><?xml version="1.0" encoding="utf-8"?>
<a:theme xmlns:a="http://schemas.openxmlformats.org/drawingml/2006/main" name="Windows Intune">
  <a:themeElements>
    <a:clrScheme name="Windows Intune">
      <a:dk1>
        <a:srgbClr val="505050"/>
      </a:dk1>
      <a:lt1>
        <a:srgbClr val="FFFFFF"/>
      </a:lt1>
      <a:dk2>
        <a:srgbClr val="008272"/>
      </a:dk2>
      <a:lt2>
        <a:srgbClr val="D2D2D2"/>
      </a:lt2>
      <a:accent1>
        <a:srgbClr val="0072C6"/>
      </a:accent1>
      <a:accent2>
        <a:srgbClr val="DC3C00"/>
      </a:accent2>
      <a:accent3>
        <a:srgbClr val="008272"/>
      </a:accent3>
      <a:accent4>
        <a:srgbClr val="68217A"/>
      </a:accent4>
      <a:accent5>
        <a:srgbClr val="002050"/>
      </a:accent5>
      <a:accent6>
        <a:srgbClr val="442359"/>
      </a:accent6>
      <a:hlink>
        <a:srgbClr val="F2F2F2"/>
      </a:hlink>
      <a:folHlink>
        <a:srgbClr val="F2F2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7EB87D1B-C947-45A2-98AE-C4283D3B7F61}"/>
    </a:ext>
  </a:extLst>
</a:theme>
</file>

<file path=ppt/theme/theme11.xml><?xml version="1.0" encoding="utf-8"?>
<a:theme xmlns:a="http://schemas.openxmlformats.org/drawingml/2006/main" name="System Center">
  <a:themeElements>
    <a:clrScheme name="System Center">
      <a:dk1>
        <a:srgbClr val="505050"/>
      </a:dk1>
      <a:lt1>
        <a:srgbClr val="FFFFFF"/>
      </a:lt1>
      <a:dk2>
        <a:srgbClr val="002050"/>
      </a:dk2>
      <a:lt2>
        <a:srgbClr val="D2D2D2"/>
      </a:lt2>
      <a:accent1>
        <a:srgbClr val="0072C6"/>
      </a:accent1>
      <a:accent2>
        <a:srgbClr val="DC3C00"/>
      </a:accent2>
      <a:accent3>
        <a:srgbClr val="008272"/>
      </a:accent3>
      <a:accent4>
        <a:srgbClr val="68217A"/>
      </a:accent4>
      <a:accent5>
        <a:srgbClr val="002050"/>
      </a:accent5>
      <a:accent6>
        <a:srgbClr val="442359"/>
      </a:accent6>
      <a:hlink>
        <a:srgbClr val="F2F2F2"/>
      </a:hlink>
      <a:folHlink>
        <a:srgbClr val="F2F2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C3B11EF6-C027-4BA7-B6A2-190EEB857CD9}"/>
    </a:ext>
  </a:extLst>
</a:theme>
</file>

<file path=ppt/theme/theme12.xml><?xml version="1.0" encoding="utf-8"?>
<a:theme xmlns:a="http://schemas.openxmlformats.org/drawingml/2006/main" name="BizTalk Server">
  <a:themeElements>
    <a:clrScheme name="BizTalk Server">
      <a:dk1>
        <a:srgbClr val="505050"/>
      </a:dk1>
      <a:lt1>
        <a:srgbClr val="FFFFFF"/>
      </a:lt1>
      <a:dk2>
        <a:srgbClr val="4668C5"/>
      </a:dk2>
      <a:lt2>
        <a:srgbClr val="D2D2D2"/>
      </a:lt2>
      <a:accent1>
        <a:srgbClr val="0072C6"/>
      </a:accent1>
      <a:accent2>
        <a:srgbClr val="DC3C00"/>
      </a:accent2>
      <a:accent3>
        <a:srgbClr val="008272"/>
      </a:accent3>
      <a:accent4>
        <a:srgbClr val="68217A"/>
      </a:accent4>
      <a:accent5>
        <a:srgbClr val="002050"/>
      </a:accent5>
      <a:accent6>
        <a:srgbClr val="442359"/>
      </a:accent6>
      <a:hlink>
        <a:srgbClr val="F2F2F2"/>
      </a:hlink>
      <a:folHlink>
        <a:srgbClr val="F2F2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01A7AE01-E756-4437-94F0-606DE6D7553A}"/>
    </a:ext>
  </a:extLst>
</a:theme>
</file>

<file path=ppt/theme/theme13.xml><?xml version="1.0" encoding="utf-8"?>
<a:theme xmlns:a="http://schemas.openxmlformats.org/drawingml/2006/main" name="TEE14 Speaker PPT Template">
  <a:themeElements>
    <a:clrScheme name="Custom 1">
      <a:dk1>
        <a:srgbClr val="505050"/>
      </a:dk1>
      <a:lt1>
        <a:srgbClr val="FFFFFF"/>
      </a:lt1>
      <a:dk2>
        <a:srgbClr val="442359"/>
      </a:dk2>
      <a:lt2>
        <a:srgbClr val="68217A"/>
      </a:lt2>
      <a:accent1>
        <a:srgbClr val="7FBA00"/>
      </a:accent1>
      <a:accent2>
        <a:srgbClr val="DC3C00"/>
      </a:accent2>
      <a:accent3>
        <a:srgbClr val="002050"/>
      </a:accent3>
      <a:accent4>
        <a:srgbClr val="009E49"/>
      </a:accent4>
      <a:accent5>
        <a:srgbClr val="00B294"/>
      </a:accent5>
      <a:accent6>
        <a:srgbClr val="0072C6"/>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NA_Template_with_TechEd Europe_r03.potx" id="{D1757E1E-F62B-43A3-BA2B-231531828368}" vid="{DB3EECF5-125C-46BC-AC50-75EC4FF82334}"/>
    </a:ext>
  </a:extLst>
</a:theme>
</file>

<file path=ppt/theme/theme14.xml><?xml version="1.0" encoding="utf-8"?>
<a:theme xmlns:a="http://schemas.openxmlformats.org/drawingml/2006/main" name="1_Azure_2015">
  <a:themeElements>
    <a:clrScheme name="STB 2013 colors">
      <a:dk1>
        <a:srgbClr val="000000"/>
      </a:dk1>
      <a:lt1>
        <a:srgbClr val="FFFFFF"/>
      </a:lt1>
      <a:dk2>
        <a:srgbClr val="505050"/>
      </a:dk2>
      <a:lt2>
        <a:srgbClr val="D2D2D2"/>
      </a:lt2>
      <a:accent1>
        <a:srgbClr val="0072C6"/>
      </a:accent1>
      <a:accent2>
        <a:srgbClr val="008272"/>
      </a:accent2>
      <a:accent3>
        <a:srgbClr val="68217A"/>
      </a:accent3>
      <a:accent4>
        <a:srgbClr val="DC3C00"/>
      </a:accent4>
      <a:accent5>
        <a:srgbClr val="FF8C00"/>
      </a:accent5>
      <a:accent6>
        <a:srgbClr val="00BCF2"/>
      </a:accent6>
      <a:hlink>
        <a:srgbClr val="505050"/>
      </a:hlink>
      <a:folHlink>
        <a:srgbClr val="505050"/>
      </a:folHlink>
    </a:clrScheme>
    <a:fontScheme name="STB-2013-SegoeUI">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4"/>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000" b="1" dirty="0" smtClean="0">
            <a:solidFill>
              <a:schemeClr val="bg1"/>
            </a:solidFill>
            <a:latin typeface="+mj-lt"/>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noAutofit/>
      </a:bodyPr>
      <a:lstStyle>
        <a:defPPr>
          <a:lnSpc>
            <a:spcPct val="90000"/>
          </a:lnSpc>
          <a:spcAft>
            <a:spcPts val="600"/>
          </a:spcAft>
          <a:defRPr sz="2400" smtClean="0">
            <a:gradFill>
              <a:gsLst>
                <a:gs pos="2917">
                  <a:schemeClr val="tx1"/>
                </a:gs>
                <a:gs pos="30000">
                  <a:schemeClr val="tx1"/>
                </a:gs>
              </a:gsLst>
              <a:lin ang="5400000" scaled="0"/>
            </a:gradFill>
          </a:defRPr>
        </a:defPPr>
      </a:lstStyle>
    </a:txDef>
  </a:objectDefaults>
  <a:extraClrSchemeLst/>
</a:theme>
</file>

<file path=ppt/theme/theme15.xml><?xml version="1.0" encoding="utf-8"?>
<a:theme xmlns:a="http://schemas.openxmlformats.org/drawingml/2006/main" name="4_Server and Cloud 2013">
  <a:themeElements>
    <a:clrScheme name="STB Template">
      <a:dk1>
        <a:srgbClr val="505050"/>
      </a:dk1>
      <a:lt1>
        <a:srgbClr val="FFFFFF"/>
      </a:lt1>
      <a:dk2>
        <a:srgbClr val="008272"/>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465D01F-9AE6-47ED-AC67-4D8944814AA9}"/>
    </a:ext>
  </a:extLst>
</a:theme>
</file>

<file path=ppt/theme/theme16.xml><?xml version="1.0" encoding="utf-8"?>
<a:theme xmlns:a="http://schemas.openxmlformats.org/drawingml/2006/main" name="1_Windows Azure">
  <a:themeElements>
    <a:clrScheme name="STB Template Blue">
      <a:dk1>
        <a:srgbClr val="505050"/>
      </a:dk1>
      <a:lt1>
        <a:srgbClr val="FFFFFF"/>
      </a:lt1>
      <a:dk2>
        <a:srgbClr val="0072C6"/>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739722A-6731-46C8-BB8E-F4F2AFD803E9}"/>
    </a:ext>
  </a:ext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ransform the Datacenter">
  <a:themeElements>
    <a:clrScheme name="STB Template Blue">
      <a:dk1>
        <a:srgbClr val="505050"/>
      </a:dk1>
      <a:lt1>
        <a:srgbClr val="FFFFFF"/>
      </a:lt1>
      <a:dk2>
        <a:srgbClr val="0072C6"/>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9469EE65-A5BE-40EC-8EF5-1BBAFC029094}"/>
    </a:ext>
  </a:extLst>
</a:theme>
</file>

<file path=ppt/theme/theme3.xml><?xml version="1.0" encoding="utf-8"?>
<a:theme xmlns:a="http://schemas.openxmlformats.org/drawingml/2006/main" name="CloudOS">
  <a:themeElements>
    <a:clrScheme name="STB Template Blue">
      <a:dk1>
        <a:srgbClr val="505050"/>
      </a:dk1>
      <a:lt1>
        <a:srgbClr val="FFFFFF"/>
      </a:lt1>
      <a:dk2>
        <a:srgbClr val="0072C6"/>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81192D97-C069-469D-919F-BDBFA53A12D0}"/>
    </a:ext>
  </a:extLst>
</a:theme>
</file>

<file path=ppt/theme/theme4.xml><?xml version="1.0" encoding="utf-8"?>
<a:theme xmlns:a="http://schemas.openxmlformats.org/drawingml/2006/main" name="Data Insights">
  <a:themeElements>
    <a:clrScheme name="STB Template Orange">
      <a:dk1>
        <a:srgbClr val="505050"/>
      </a:dk1>
      <a:lt1>
        <a:srgbClr val="FFFFFF"/>
      </a:lt1>
      <a:dk2>
        <a:srgbClr val="DC3C00"/>
      </a:dk2>
      <a:lt2>
        <a:srgbClr val="D2D2D2"/>
      </a:lt2>
      <a:accent1>
        <a:srgbClr val="0072C6"/>
      </a:accent1>
      <a:accent2>
        <a:srgbClr val="DC3C00"/>
      </a:accent2>
      <a:accent3>
        <a:srgbClr val="008272"/>
      </a:accent3>
      <a:accent4>
        <a:srgbClr val="68217A"/>
      </a:accent4>
      <a:accent5>
        <a:srgbClr val="002050"/>
      </a:accent5>
      <a:accent6>
        <a:srgbClr val="442359"/>
      </a:accent6>
      <a:hlink>
        <a:srgbClr val="6E1D0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A37DF81B-A8DE-4273-9585-060E06BBA8DD}"/>
    </a:ext>
  </a:extLst>
</a:theme>
</file>

<file path=ppt/theme/theme5.xml><?xml version="1.0" encoding="utf-8"?>
<a:theme xmlns:a="http://schemas.openxmlformats.org/drawingml/2006/main" name="People-Centric IT">
  <a:themeElements>
    <a:clrScheme name="STB Template Teal">
      <a:dk1>
        <a:srgbClr val="505050"/>
      </a:dk1>
      <a:lt1>
        <a:srgbClr val="FFFFFF"/>
      </a:lt1>
      <a:dk2>
        <a:srgbClr val="008272"/>
      </a:dk2>
      <a:lt2>
        <a:srgbClr val="D2D2D2"/>
      </a:lt2>
      <a:accent1>
        <a:srgbClr val="0072C6"/>
      </a:accent1>
      <a:accent2>
        <a:srgbClr val="DC3C00"/>
      </a:accent2>
      <a:accent3>
        <a:srgbClr val="008272"/>
      </a:accent3>
      <a:accent4>
        <a:srgbClr val="68217A"/>
      </a:accent4>
      <a:accent5>
        <a:srgbClr val="002050"/>
      </a:accent5>
      <a:accent6>
        <a:srgbClr val="442359"/>
      </a:accent6>
      <a:hlink>
        <a:srgbClr val="00221E"/>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9A8E657C-465A-4BBD-9062-958AEFC89CEA}"/>
    </a:ext>
  </a:extLst>
</a:theme>
</file>

<file path=ppt/theme/theme6.xml><?xml version="1.0" encoding="utf-8"?>
<a:theme xmlns:a="http://schemas.openxmlformats.org/drawingml/2006/main" name="Modern Apps">
  <a:themeElements>
    <a:clrScheme name="STB Template Purple">
      <a:dk1>
        <a:srgbClr val="505050"/>
      </a:dk1>
      <a:lt1>
        <a:srgbClr val="FFFFFF"/>
      </a:lt1>
      <a:dk2>
        <a:srgbClr val="68217A"/>
      </a:dk2>
      <a:lt2>
        <a:srgbClr val="D2D2D2"/>
      </a:lt2>
      <a:accent1>
        <a:srgbClr val="0072C6"/>
      </a:accent1>
      <a:accent2>
        <a:srgbClr val="DC3C00"/>
      </a:accent2>
      <a:accent3>
        <a:srgbClr val="008272"/>
      </a:accent3>
      <a:accent4>
        <a:srgbClr val="68217A"/>
      </a:accent4>
      <a:accent5>
        <a:srgbClr val="002050"/>
      </a:accent5>
      <a:accent6>
        <a:srgbClr val="442359"/>
      </a:accent6>
      <a:hlink>
        <a:srgbClr val="22112C"/>
      </a:hlink>
      <a:folHlink>
        <a:srgbClr val="34103D"/>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1B7DDCC-E639-4039-8EB9-CF4020A25295}"/>
    </a:ext>
  </a:extLst>
</a:theme>
</file>

<file path=ppt/theme/theme7.xml><?xml version="1.0" encoding="utf-8"?>
<a:theme xmlns:a="http://schemas.openxmlformats.org/drawingml/2006/main" name="Windows Azure">
  <a:themeElements>
    <a:clrScheme name="STB Template Blue">
      <a:dk1>
        <a:srgbClr val="505050"/>
      </a:dk1>
      <a:lt1>
        <a:srgbClr val="FFFFFF"/>
      </a:lt1>
      <a:dk2>
        <a:srgbClr val="0072C6"/>
      </a:dk2>
      <a:lt2>
        <a:srgbClr val="D2D2D2"/>
      </a:lt2>
      <a:accent1>
        <a:srgbClr val="0072C6"/>
      </a:accent1>
      <a:accent2>
        <a:srgbClr val="DC3C00"/>
      </a:accent2>
      <a:accent3>
        <a:srgbClr val="008272"/>
      </a:accent3>
      <a:accent4>
        <a:srgbClr val="68217A"/>
      </a:accent4>
      <a:accent5>
        <a:srgbClr val="002050"/>
      </a:accent5>
      <a:accent6>
        <a:srgbClr val="442359"/>
      </a:accent6>
      <a:hlink>
        <a:srgbClr val="002050"/>
      </a:hlink>
      <a:folHlink>
        <a:srgbClr val="002050"/>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739722A-6731-46C8-BB8E-F4F2AFD803E9}"/>
    </a:ext>
  </a:extLst>
</a:theme>
</file>

<file path=ppt/theme/theme8.xml><?xml version="1.0" encoding="utf-8"?>
<a:theme xmlns:a="http://schemas.openxmlformats.org/drawingml/2006/main" name="Windows Server">
  <a:themeElements>
    <a:clrScheme name="Windows Server">
      <a:dk1>
        <a:srgbClr val="505050"/>
      </a:dk1>
      <a:lt1>
        <a:srgbClr val="FFFFFF"/>
      </a:lt1>
      <a:dk2>
        <a:srgbClr val="00188F"/>
      </a:dk2>
      <a:lt2>
        <a:srgbClr val="D2D2D2"/>
      </a:lt2>
      <a:accent1>
        <a:srgbClr val="0072C6"/>
      </a:accent1>
      <a:accent2>
        <a:srgbClr val="DC3C00"/>
      </a:accent2>
      <a:accent3>
        <a:srgbClr val="008272"/>
      </a:accent3>
      <a:accent4>
        <a:srgbClr val="68217A"/>
      </a:accent4>
      <a:accent5>
        <a:srgbClr val="002050"/>
      </a:accent5>
      <a:accent6>
        <a:srgbClr val="442359"/>
      </a:accent6>
      <a:hlink>
        <a:srgbClr val="F2F2F2"/>
      </a:hlink>
      <a:folHlink>
        <a:srgbClr val="F2F2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8DA195EE-1D94-42C0-BFF1-0DE4AAF76066}"/>
    </a:ext>
  </a:extLst>
</a:theme>
</file>

<file path=ppt/theme/theme9.xml><?xml version="1.0" encoding="utf-8"?>
<a:theme xmlns:a="http://schemas.openxmlformats.org/drawingml/2006/main" name="1_Windows Server">
  <a:themeElements>
    <a:clrScheme name="SQL Server">
      <a:dk1>
        <a:srgbClr val="505050"/>
      </a:dk1>
      <a:lt1>
        <a:srgbClr val="FFFFFF"/>
      </a:lt1>
      <a:dk2>
        <a:srgbClr val="BA141A"/>
      </a:dk2>
      <a:lt2>
        <a:srgbClr val="D2D2D2"/>
      </a:lt2>
      <a:accent1>
        <a:srgbClr val="0072C6"/>
      </a:accent1>
      <a:accent2>
        <a:srgbClr val="DC3C00"/>
      </a:accent2>
      <a:accent3>
        <a:srgbClr val="008272"/>
      </a:accent3>
      <a:accent4>
        <a:srgbClr val="68217A"/>
      </a:accent4>
      <a:accent5>
        <a:srgbClr val="002050"/>
      </a:accent5>
      <a:accent6>
        <a:srgbClr val="442359"/>
      </a:accent6>
      <a:hlink>
        <a:srgbClr val="F2F2F2"/>
      </a:hlink>
      <a:folHlink>
        <a:srgbClr val="F2F2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TB_Template_16-9_Sept2013_v12.potx" id="{9C7765DE-A674-4011-A212-5D742AF30369}" vid="{5FC80AC6-014F-43DA-AA47-AE26B0C097B8}"/>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KCDoc" ma:contentTypeID="0x0101000E4CB7077FEE4FF7AE86D4A500EEC7800300C6CD36C6B4DAA64EAACFCCF5D9298AA000B09CC05C6355444CB49B4B62F83D23B8" ma:contentTypeVersion="43" ma:contentTypeDescription="" ma:contentTypeScope="" ma:versionID="529c3d1a1ff7547e8cab9af9dc74631e">
  <xsd:schema xmlns:xsd="http://www.w3.org/2001/XMLSchema" xmlns:xs="http://www.w3.org/2001/XMLSchema" xmlns:p="http://schemas.microsoft.com/office/2006/metadata/properties" xmlns:ns1="http://schemas.microsoft.com/sharepoint/v3" xmlns:ns2="230e9df3-be65-4c73-a93b-d1236ebd677e" xmlns:ns3="ad820760-4664-4be3-bee2-f8b9a6708b4c" xmlns:ns4="http://schemas.microsoft.com/sharepoint/v4" targetNamespace="http://schemas.microsoft.com/office/2006/metadata/properties" ma:root="true" ma:fieldsID="d263f6792e3b868d0f42c9b986651ab9" ns1:_="" ns2:_="" ns3:_="" ns4:_="">
    <xsd:import namespace="http://schemas.microsoft.com/sharepoint/v3"/>
    <xsd:import namespace="230e9df3-be65-4c73-a93b-d1236ebd677e"/>
    <xsd:import namespace="ad820760-4664-4be3-bee2-f8b9a6708b4c"/>
    <xsd:import namespace="http://schemas.microsoft.com/sharepoint/v4"/>
    <xsd:element name="properties">
      <xsd:complexType>
        <xsd:sequence>
          <xsd:element name="documentManagement">
            <xsd:complexType>
              <xsd:all>
                <xsd:element ref="ns2:DocumentDescription" minOccurs="0"/>
                <xsd:element ref="ns3:PublishDate" minOccurs="0"/>
                <xsd:element ref="ns1:PublishingExpirationDate" minOccurs="0"/>
                <xsd:element ref="ns1:AverageRating" minOccurs="0"/>
                <xsd:element ref="ns2:Thumbnail1" minOccurs="0"/>
                <xsd:element ref="ns1:PublishingPageContent" minOccurs="0"/>
                <xsd:element ref="ns1:RatingCount" minOccurs="0"/>
                <xsd:element ref="ns2:Owner" minOccurs="0"/>
                <xsd:element ref="ns2:LCA_x0020_Approved" minOccurs="0"/>
                <xsd:element ref="ns2:Expire_x0020_Review" minOccurs="0"/>
                <xsd:element ref="ns3:DocumentSetKcId" minOccurs="0"/>
                <xsd:element ref="ns3:CoOwner" minOccurs="0"/>
                <xsd:element ref="ns3:MediaTitle" minOccurs="0"/>
                <xsd:element ref="ns2:hd9637eefc984b85b6097c6374e15725" minOccurs="0"/>
                <xsd:element ref="ns2:l3c3ea61849e4288a8acc49bb5388e8c" minOccurs="0"/>
                <xsd:element ref="ns1:RoutingRuleDescription" minOccurs="0"/>
                <xsd:element ref="ns2:i0d941ee1e744ffea7aeee9924c91cbb" minOccurs="0"/>
                <xsd:element ref="ns2:TaxCatchAllLabel" minOccurs="0"/>
                <xsd:element ref="ns2:k21a64daf20d4502b2796a1c6b8ce6c8" minOccurs="0"/>
                <xsd:element ref="ns2:TaxCatchAll" minOccurs="0"/>
                <xsd:element ref="ns2:ef109fd36bcf4bcd9dd945731030600b" minOccurs="0"/>
                <xsd:element ref="ns2:mb88723863e1404388ba3733387d48df" minOccurs="0"/>
                <xsd:element ref="ns2:kf34bcdc8fc34e479d3f94c6210e8e27" minOccurs="0"/>
                <xsd:element ref="ns2:_dlc_DocIdUrl" minOccurs="0"/>
                <xsd:element ref="ns2:ec5b2ad5c27b45fb8a00a1f27c7ce1ae" minOccurs="0"/>
                <xsd:element ref="ns2:_dlc_DocIdPersistId" minOccurs="0"/>
                <xsd:element ref="ns2:b60f8d2dbb984f349d80d8196897f4d3" minOccurs="0"/>
                <xsd:element ref="ns2:ConfidentialityTaxHTField0" minOccurs="0"/>
                <xsd:element ref="ns3:ApplyWorkflowRules" minOccurs="0"/>
                <xsd:element ref="ns2:k20e0dfa74bf4e44818db03027b0ccd8" minOccurs="0"/>
                <xsd:element ref="ns2:eb54ac91059940029a3cc8a4ff5af673" minOccurs="0"/>
                <xsd:element ref="ns2:i1b478372f814787abd313030b81fcb2" minOccurs="0"/>
                <xsd:element ref="ns4:IconOverlay" minOccurs="0"/>
                <xsd:element ref="ns2:TaxKeywordTaxHTField" minOccurs="0"/>
                <xsd:element ref="ns2:od9986d31974458fb3007746ec0bce5f" minOccurs="0"/>
                <xsd:element ref="ns2:m6c7b4717b6346e6a075a59dd47eac69" minOccurs="0"/>
                <xsd:element ref="ns2:_dlc_DocId" minOccurs="0"/>
                <xsd:element ref="ns3:b1337ea954344dcfb0425a10eee4daa8" minOccurs="0"/>
                <xsd:element ref="ns2:bf80e81150e248c48aa8cffdf0021a1f" minOccurs="0"/>
                <xsd:element ref="ns2:m6d26e40ac264097a006193f92232ec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ExpirationDate" ma:index="4" nillable="true" ma:displayName="Scheduling End Date" ma:internalName="PublishingExpirationDate">
      <xsd:simpleType>
        <xsd:restriction base="dms:Unknown"/>
      </xsd:simpleType>
    </xsd:element>
    <xsd:element name="AverageRating" ma:index="5" nillable="true" ma:displayName="Rating (0-5)" ma:decimals="2" ma:description="Average value of all the ratings that have been submitted" ma:internalName="AverageRating" ma:readOnly="true">
      <xsd:simpleType>
        <xsd:restriction base="dms:Number"/>
      </xsd:simpleType>
    </xsd:element>
    <xsd:element name="PublishingPageContent" ma:index="13" nillable="true" ma:displayName="Page Content" ma:internalName="PublishingPageContent">
      <xsd:simpleType>
        <xsd:restriction base="dms:Unknown"/>
      </xsd:simpleType>
    </xsd:element>
    <xsd:element name="RatingCount" ma:index="15" nillable="true" ma:displayName="Number of Ratings" ma:decimals="0" ma:description="Number of ratings submitted" ma:internalName="RatingCount" ma:readOnly="true">
      <xsd:simpleType>
        <xsd:restriction base="dms:Number"/>
      </xsd:simpleType>
    </xsd:element>
    <xsd:element name="RoutingRuleDescription" ma:index="36" nillable="true" ma:displayName="Description"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2" nillable="true" ma:displayName="DocumentDescription" ma:description="Alternate description for documents that can be used for display." ma:internalName="DocumentDescription">
      <xsd:simpleType>
        <xsd:restriction base="dms:Note"/>
      </xsd:simpleType>
    </xsd:element>
    <xsd:element name="Thumbnail1" ma:index="12"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Owner" ma:index="17" nillable="true" ma:displayName="Owner" ma:description="Must be an FTE" ma:indexed="true" ma:list="UserInfo" ma:SharePointGroup="0" ma:internalName="Owner" ma:readOnly="false" ma:showField="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CA_x0020_Approved" ma:index="23" nillable="true" ma:displayName="LCA Approved" ma:description="This field is for the name of the person from LCA that reviewed and approved the content." ma:list="UserInfo" ma:SharePointGroup="0" ma:internalName="LCA_x0020_Approved"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pire_x0020_Review" ma:index="28" nillable="true" ma:displayName="Expiration" ma:format="DateOnly" ma:indexed="true" ma:internalName="Expire_x0020_Review" ma:readOnly="false">
      <xsd:simpleType>
        <xsd:restriction base="dms:DateTime"/>
      </xsd:simpleType>
    </xsd:element>
    <xsd:element name="hd9637eefc984b85b6097c6374e15725" ma:index="34" nillable="true" ma:taxonomy="true" ma:internalName="hd9637eefc984b85b6097c6374e15725" ma:taxonomyFieldName="ItemType" ma:displayName="SMSG Item Type" ma:readOnly="fals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l3c3ea61849e4288a8acc49bb5388e8c" ma:index="35" nillable="true" ma:taxonomy="true" ma:internalName="l3c3ea61849e4288a8acc49bb5388e8c" ma:taxonomyFieldName="Groups" ma:displayName="SMSG Groups" ma:readOnly="false"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i0d941ee1e744ffea7aeee9924c91cbb" ma:index="37" nillable="true" ma:taxonomy="true" ma:internalName="i0d941ee1e744ffea7aeee9924c91cbb" ma:taxonomyFieldName="BusinessArchitecture" ma:displayName="SMSG Business Architecture" ma:readOnly="fals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TaxCatchAllLabel" ma:index="38" nillable="true" ma:displayName="Taxonomy Catch All Column1" ma:hidden="true" ma:list="{341bdb36-d19b-4bce-9fa6-6145346cf024}" ma:internalName="TaxCatchAllLabel" ma:readOnly="true" ma:showField="CatchAllDataLabel"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k21a64daf20d4502b2796a1c6b8ce6c8" ma:index="40" nillable="true" ma:taxonomy="true" ma:internalName="k21a64daf20d4502b2796a1c6b8ce6c8" ma:taxonomyFieldName="Industries" ma:displayName="SMSG Industries" ma:readOnly="false"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TaxCatchAll" ma:index="41" nillable="true" ma:displayName="Taxonomy Catch All Column" ma:hidden="true" ma:list="{341bdb36-d19b-4bce-9fa6-6145346cf024}" ma:internalName="TaxCatchAll" ma:showField="CatchAllData"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ef109fd36bcf4bcd9dd945731030600b" ma:index="42" nillable="true" ma:taxonomy="true" ma:internalName="ef109fd36bcf4bcd9dd945731030600b" ma:taxonomyFieldName="Region" ma:displayName="SMSG Region" ma:readOnly="false"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mb88723863e1404388ba3733387d48df" ma:index="43" nillable="true" ma:taxonomy="true" ma:internalName="mb88723863e1404388ba3733387d48df" ma:taxonomyFieldName="Audiences" ma:displayName="SMSG Customer Audiences" ma:readOnly="false"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kf34bcdc8fc34e479d3f94c6210e8e27" ma:index="44" nillable="true" ma:taxonomy="true" ma:internalName="kf34bcdc8fc34e479d3f94c6210e8e27" ma:taxonomyFieldName="Competitors" ma:displayName="SMSG Competition" ma:readOnly="false"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_dlc_DocIdUrl" ma:index="4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ec5b2ad5c27b45fb8a00a1f27c7ce1ae" ma:index="46" nillable="true" ma:taxonomy="true" ma:internalName="ec5b2ad5c27b45fb8a00a1f27c7ce1ae" ma:taxonomyFieldName="Partners" ma:displayName="SMSG Partners" ma:readOnly="false"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_dlc_DocIdPersistId" ma:index="47" nillable="true" ma:displayName="Persist ID" ma:description="Keep ID on add." ma:hidden="true" ma:internalName="_dlc_DocIdPersistId" ma:readOnly="true">
      <xsd:simpleType>
        <xsd:restriction base="dms:Boolean"/>
      </xsd:simpleType>
    </xsd:element>
    <xsd:element name="b60f8d2dbb984f349d80d8196897f4d3" ma:index="48" nillable="true" ma:taxonomy="true" ma:internalName="b60f8d2dbb984f349d80d8196897f4d3" ma:taxonomyFieldName="Roles" ma:displayName="SMSG Roles" ma:readOnly="false"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ConfidentialityTaxHTField0" ma:index="49" nillable="true" ma:taxonomy="true" ma:internalName="ConfidentialityTaxHTField0" ma:taxonomyFieldName="Confidentiality" ma:displayName="Confidentiality" ma:indexed="true" ma:readOnly="false" ma:default="1;#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k20e0dfa74bf4e44818db03027b0ccd8" ma:index="51" nillable="true" ma:taxonomy="true" ma:internalName="k20e0dfa74bf4e44818db03027b0ccd8" ma:taxonomyFieldName="Segments" ma:displayName="SMSG Customer Segments" ma:readOnly="false"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eb54ac91059940029a3cc8a4ff5af673" ma:index="53" nillable="true" ma:taxonomy="true" ma:internalName="eb54ac91059940029a3cc8a4ff5af673" ma:taxonomyFieldName="SMSGDomain" ma:displayName="SMSG Domain" ma:readOnly="false"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i1b478372f814787abd313030b81fcb2" ma:index="54" nillable="true" ma:taxonomy="true" ma:internalName="i1b478372f814787abd313030b81fcb2" ma:taxonomyFieldName="ActivitiesAndPrograms" ma:displayName="SMSG Activities &amp; Programs" ma:readOnly="false"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TaxKeywordTaxHTField" ma:index="58"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od9986d31974458fb3007746ec0bce5f" ma:index="59"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m6c7b4717b6346e6a075a59dd47eac69" ma:index="60" nillable="true" ma:taxonomy="true" ma:internalName="m6c7b4717b6346e6a075a59dd47eac69" ma:taxonomyFieldName="Topics" ma:displayName="SMSG Topics" ma:readOnly="false"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_dlc_DocId" ma:index="61" nillable="true" ma:displayName="Document ID Value" ma:description="The value of the document ID assigned to this item." ma:indexed="true" ma:internalName="_dlc_DocId" ma:readOnly="true">
      <xsd:simpleType>
        <xsd:restriction base="dms:Text"/>
      </xsd:simpleType>
    </xsd:element>
    <xsd:element name="bf80e81150e248c48aa8cffdf0021a1f" ma:index="65" nillable="true" ma:taxonomy="true" ma:internalName="bf80e81150e248c48aa8cffdf0021a1f" ma:taxonomyFieldName="Products" ma:displayName="SMSG Products &amp; Technologies" ma:readOnly="false"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m6d26e40ac264097a006193f92232ece" ma:index="66" nillable="true" ma:taxonomy="true" ma:internalName="m6d26e40ac264097a006193f92232ece" ma:taxonomyFieldName="TechnicalLevel" ma:displayName="Technical Level" ma:readOnly="false"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820760-4664-4be3-bee2-f8b9a6708b4c" elementFormDefault="qualified">
    <xsd:import namespace="http://schemas.microsoft.com/office/2006/documentManagement/types"/>
    <xsd:import namespace="http://schemas.microsoft.com/office/infopath/2007/PartnerControls"/>
    <xsd:element name="PublishDate" ma:index="3" nillable="true" ma:displayName="PublishDate" ma:description="Used in Blog Posts and documents." ma:format="DateOnly" ma:indexed="true" ma:internalName="PublishDate">
      <xsd:simpleType>
        <xsd:restriction base="dms:DateTime"/>
      </xsd:simpleType>
    </xsd:element>
    <xsd:element name="DocumentSetKcId" ma:index="31" nillable="true" ma:displayName="DocumentSetKcId" ma:description="Custom Column used to capture Document ID to share with DocumentSet Contents" ma:indexed="true" ma:internalName="DocumentSetKcId" ma:readOnly="false">
      <xsd:simpleType>
        <xsd:restriction base="dms:Text">
          <xsd:maxLength value="255"/>
        </xsd:restriction>
      </xsd:simpleType>
    </xsd:element>
    <xsd:element name="CoOwner" ma:index="32" nillable="true" ma:displayName="Co-Owner" ma:description="Co-Owner" ma:list="UserInfo" ma:SharePointGroup="0" ma:internalName="CoOwner" ma:readOnly="false"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Title" ma:index="33" nillable="true" ma:displayName="BlogPostID" ma:description="Blog Post ID to link documents on the blog post." ma:internalName="MediaTitle" ma:readOnly="false">
      <xsd:simpleType>
        <xsd:restriction base="dms:Text">
          <xsd:maxLength value="255"/>
        </xsd:restriction>
      </xsd:simpleType>
    </xsd:element>
    <xsd:element name="ApplyWorkflowRules" ma:index="50" nillable="true" ma:displayName="ApplyWorkflowRules" ma:default="Yes" ma:description="This columns is used to help to apply the workflow rules on Document Sets / Documents. by Default the Value is Yes" ma:format="Dropdown" ma:hidden="true" ma:internalName="ApplyWorkflowRules" ma:readOnly="false">
      <xsd:simpleType>
        <xsd:restriction base="dms:Choice">
          <xsd:enumeration value="Yes"/>
          <xsd:enumeration value="No"/>
        </xsd:restriction>
      </xsd:simpleType>
    </xsd:element>
    <xsd:element name="b1337ea954344dcfb0425a10eee4daa8" ma:index="63" nillable="true" ma:taxonomy="true" ma:internalName="b1337ea954344dcfb0425a10eee4daa8" ma:taxonomyFieldName="EnterpriseDomainTags" ma:displayName="EnterpriseDomainTags" ma:default="" ma:fieldId="{b1337ea9-5434-4dcf-b042-5a10eee4daa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55"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3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848DBBC-450A-47B6-BB37-8507D96B0040}">
  <ds:schemaRefs>
    <ds:schemaRef ds:uri="http://schemas.microsoft.com/office/2006/metadata/contentType"/>
    <ds:schemaRef ds:uri="http://schemas.microsoft.com/office/2006/metadata/properties/metaAttributes"/>
    <ds:schemaRef ds:uri="http://www.w3.org/2000/xmlns/"/>
    <ds:schemaRef ds:uri="http://www.w3.org/2001/XMLSchema"/>
    <ds:schemaRef ds:uri="http://schemas.microsoft.com/sharepoint/v3"/>
    <ds:schemaRef ds:uri="230e9df3-be65-4c73-a93b-d1236ebd677e"/>
    <ds:schemaRef ds:uri="ad820760-4664-4be3-bee2-f8b9a6708b4c"/>
    <ds:schemaRef ds:uri="http://schemas.microsoft.com/sharepoint/v4"/>
    <ds:schemaRef ds:uri="http://schemas.microsoft.com/office/2006/metadata/properties"/>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B8F6FB3-0C6C-4B53-B953-DF88CCE3D66D}"/>
</file>

<file path=customXml/itemProps3.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4.xml><?xml version="1.0" encoding="utf-8"?>
<ds:datastoreItem xmlns:ds="http://schemas.openxmlformats.org/officeDocument/2006/customXml" ds:itemID="{F990F116-B58F-4255-B05B-DA3808E0E5C6}">
  <ds:schemaRefs>
    <ds:schemaRef ds:uri="http://schemas.microsoft.com/office/2006/metadata/properties"/>
    <ds:schemaRef ds:uri="http://schemas.microsoft.com/office/2006/documentManagement/types"/>
    <ds:schemaRef ds:uri="http://schemas.microsoft.com/sharepoint/v3"/>
    <ds:schemaRef ds:uri="http://purl.org/dc/elements/1.1/"/>
    <ds:schemaRef ds:uri="230e9df3-be65-4c73-a93b-d1236ebd677e"/>
    <ds:schemaRef ds:uri="http://schemas.openxmlformats.org/package/2006/metadata/core-properties"/>
    <ds:schemaRef ds:uri="http://schemas.microsoft.com/office/infopath/2007/PartnerControls"/>
    <ds:schemaRef ds:uri="http://schemas.microsoft.com/sharepoint/v4"/>
    <ds:schemaRef ds:uri="http://purl.org/dc/terms/"/>
    <ds:schemaRef ds:uri="ad820760-4664-4be3-bee2-f8b9a6708b4c"/>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STB_Template_16-9_Sept2013_v12</Template>
  <TotalTime>15086</TotalTime>
  <Words>7841</Words>
  <Application>Microsoft Office PowerPoint</Application>
  <PresentationFormat>Custom</PresentationFormat>
  <Paragraphs>774</Paragraphs>
  <Slides>29</Slides>
  <Notes>29</Notes>
  <HiddenSlides>0</HiddenSlides>
  <MMClips>0</MMClips>
  <ScaleCrop>false</ScaleCrop>
  <HeadingPairs>
    <vt:vector size="6" baseType="variant">
      <vt:variant>
        <vt:lpstr>Fonts Used</vt:lpstr>
      </vt:variant>
      <vt:variant>
        <vt:i4>11</vt:i4>
      </vt:variant>
      <vt:variant>
        <vt:lpstr>Theme</vt:lpstr>
      </vt:variant>
      <vt:variant>
        <vt:i4>16</vt:i4>
      </vt:variant>
      <vt:variant>
        <vt:lpstr>Slide Titles</vt:lpstr>
      </vt:variant>
      <vt:variant>
        <vt:i4>29</vt:i4>
      </vt:variant>
    </vt:vector>
  </HeadingPairs>
  <TitlesOfParts>
    <vt:vector size="56" baseType="lpstr">
      <vt:lpstr>Arial Unicode MS</vt:lpstr>
      <vt:lpstr>Arial</vt:lpstr>
      <vt:lpstr>Consolas</vt:lpstr>
      <vt:lpstr>ＭＳ Ｐゴシック</vt:lpstr>
      <vt:lpstr>Segoe Light</vt:lpstr>
      <vt:lpstr>Segoe Pro</vt:lpstr>
      <vt:lpstr>Segoe Pro Light</vt:lpstr>
      <vt:lpstr>Segoe UI</vt:lpstr>
      <vt:lpstr>Segoe UI Light</vt:lpstr>
      <vt:lpstr>Segoe UI Semilight</vt:lpstr>
      <vt:lpstr>Wingdings</vt:lpstr>
      <vt:lpstr>Server and Cloud 2013</vt:lpstr>
      <vt:lpstr>Transform the Datacenter</vt:lpstr>
      <vt:lpstr>CloudOS</vt:lpstr>
      <vt:lpstr>Data Insights</vt:lpstr>
      <vt:lpstr>People-Centric IT</vt:lpstr>
      <vt:lpstr>Modern Apps</vt:lpstr>
      <vt:lpstr>Windows Azure</vt:lpstr>
      <vt:lpstr>Windows Server</vt:lpstr>
      <vt:lpstr>1_Windows Server</vt:lpstr>
      <vt:lpstr>Windows Intune</vt:lpstr>
      <vt:lpstr>System Center</vt:lpstr>
      <vt:lpstr>BizTalk Server</vt:lpstr>
      <vt:lpstr>TEE14 Speaker PPT Template</vt:lpstr>
      <vt:lpstr>1_Azure_2015</vt:lpstr>
      <vt:lpstr>4_Server and Cloud 2013</vt:lpstr>
      <vt:lpstr>1_Windows Azure</vt:lpstr>
      <vt:lpstr>Azure Storage</vt:lpstr>
      <vt:lpstr>Why move your Infrastructure to the Cloud?</vt:lpstr>
      <vt:lpstr>PowerPoint Presentation</vt:lpstr>
      <vt:lpstr>PowerPoint Presentation</vt:lpstr>
      <vt:lpstr>Why Azure IaaS?</vt:lpstr>
      <vt:lpstr>Enterprise Workloads Depend on Storage</vt:lpstr>
      <vt:lpstr>The Storage Dilemma </vt:lpstr>
      <vt:lpstr>Azure Storage</vt:lpstr>
      <vt:lpstr>Recognized as a market leader</vt:lpstr>
      <vt:lpstr>Top Use Cases for Azure Storage</vt:lpstr>
      <vt:lpstr>Backup and Disaster Recovery</vt:lpstr>
      <vt:lpstr>Hybrid Cloud Storage with StorSimple</vt:lpstr>
      <vt:lpstr>Enterprise Applications using Premium Storage </vt:lpstr>
      <vt:lpstr>Managed Cloud File Share using Azure File</vt:lpstr>
      <vt:lpstr>Modern Born-in-the-Cloud Applications</vt:lpstr>
      <vt:lpstr>Big Data &amp; Analytics</vt:lpstr>
      <vt:lpstr>Partner Ecosystem</vt:lpstr>
      <vt:lpstr>Azure Storage vs. Traditional Datacenter </vt:lpstr>
      <vt:lpstr>Azure Storage Roadmap</vt:lpstr>
      <vt:lpstr>Strong Customer &amp; Industry Momentum</vt:lpstr>
      <vt:lpstr>Get Started </vt:lpstr>
      <vt:lpstr>Supporting Technical Slides</vt:lpstr>
      <vt:lpstr>Azure Storage Offerings</vt:lpstr>
      <vt:lpstr>Developer-Friendly Experience</vt:lpstr>
      <vt:lpstr>Industry-Leading Availability &amp; Reliability</vt:lpstr>
      <vt:lpstr>Premium Storage Design</vt:lpstr>
      <vt:lpstr>Premium Storage Design: 3-Level System</vt:lpstr>
      <vt:lpstr>Supported Partner Solutions</vt:lpstr>
      <vt:lpstr>Azure Storage Resources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Mobile Engagement</dc:title>
  <dc:subject>Servers &amp; Tools Business</dc:subject>
  <dc:creator>Tony Yakovich (Ally Inc)</dc:creator>
  <cp:keywords/>
  <cp:lastModifiedBy>Sahil Sethi</cp:lastModifiedBy>
  <cp:revision>711</cp:revision>
  <dcterms:created xsi:type="dcterms:W3CDTF">2013-10-14T18:44:32Z</dcterms:created>
  <dcterms:modified xsi:type="dcterms:W3CDTF">2016-01-24T08:32:33Z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y fmtid="{D5CDD505-2E9C-101B-9397-08002B2CF9AE}" pid="3" name="Product">
    <vt:lpwstr/>
  </property>
  <property fmtid="{D5CDD505-2E9C-101B-9397-08002B2CF9AE}" pid="4" name="Event1">
    <vt:lpwstr>217;#Unassigned|e51362f4-782c-41a8-bb7b-e0cfc8669933</vt:lpwstr>
  </property>
  <property fmtid="{D5CDD505-2E9C-101B-9397-08002B2CF9AE}" pid="5" name="Audience">
    <vt:lpwstr/>
  </property>
  <property fmtid="{D5CDD505-2E9C-101B-9397-08002B2CF9AE}" pid="6" name="IsMyDocuments">
    <vt:bool>true</vt:bool>
  </property>
  <property fmtid="{D5CDD505-2E9C-101B-9397-08002B2CF9AE}" pid="7" name="TaxKeyword">
    <vt:lpwstr/>
  </property>
  <property fmtid="{D5CDD505-2E9C-101B-9397-08002B2CF9AE}" pid="8" name="Audiences">
    <vt:lpwstr/>
  </property>
  <property fmtid="{D5CDD505-2E9C-101B-9397-08002B2CF9AE}" pid="9" name="Region">
    <vt:lpwstr/>
  </property>
  <property fmtid="{D5CDD505-2E9C-101B-9397-08002B2CF9AE}" pid="10" name="Confidentiality">
    <vt:lpwstr>1;#Microsoft confidential|461efa83-0283-486a-a8d5-943328f3693f</vt:lpwstr>
  </property>
  <property fmtid="{D5CDD505-2E9C-101B-9397-08002B2CF9AE}" pid="11" name="Groups">
    <vt:lpwstr/>
  </property>
  <property fmtid="{D5CDD505-2E9C-101B-9397-08002B2CF9AE}" pid="12" name="Topics">
    <vt:lpwstr/>
  </property>
  <property fmtid="{D5CDD505-2E9C-101B-9397-08002B2CF9AE}" pid="13" name="Industries">
    <vt:lpwstr/>
  </property>
  <property fmtid="{D5CDD505-2E9C-101B-9397-08002B2CF9AE}" pid="14" name="Roles">
    <vt:lpwstr/>
  </property>
  <property fmtid="{D5CDD505-2E9C-101B-9397-08002B2CF9AE}" pid="15" name="SMSGDomain">
    <vt:lpwstr>2654;#Cloud and Enterprise|adc2fe87-c79a-4ded-a449-3f86b954069d;#217;#Microsoft Azure Domain|d600a391-d529-4311-892b-2c05c1ab2538</vt:lpwstr>
  </property>
  <property fmtid="{D5CDD505-2E9C-101B-9397-08002B2CF9AE}" pid="16" name="Competitors">
    <vt:lpwstr/>
  </property>
  <property fmtid="{D5CDD505-2E9C-101B-9397-08002B2CF9AE}" pid="17" name="BusinessArchitecture">
    <vt:lpwstr/>
  </property>
  <property fmtid="{D5CDD505-2E9C-101B-9397-08002B2CF9AE}" pid="18" name="Products">
    <vt:lpwstr/>
  </property>
  <property fmtid="{D5CDD505-2E9C-101B-9397-08002B2CF9AE}" pid="19" name="Segments">
    <vt:lpwstr/>
  </property>
  <property fmtid="{D5CDD505-2E9C-101B-9397-08002B2CF9AE}" pid="20" name="ActivitiesAndPrograms">
    <vt:lpwstr/>
  </property>
  <property fmtid="{D5CDD505-2E9C-101B-9397-08002B2CF9AE}" pid="21" name="Partners">
    <vt:lpwstr/>
  </property>
  <property fmtid="{D5CDD505-2E9C-101B-9397-08002B2CF9AE}" pid="22" name="_dlc_policyId">
    <vt:lpwstr/>
  </property>
  <property fmtid="{D5CDD505-2E9C-101B-9397-08002B2CF9AE}" pid="23" name="ItemRetentionFormula">
    <vt:lpwstr/>
  </property>
  <property fmtid="{D5CDD505-2E9C-101B-9397-08002B2CF9AE}" pid="24" name="_dlc_DocIdItemGuid">
    <vt:lpwstr>3c8e5f75-8ae3-4633-bdd5-df8fdc75de05</vt:lpwstr>
  </property>
  <property fmtid="{D5CDD505-2E9C-101B-9397-08002B2CF9AE}" pid="25" name="p1cd454bacc149bfbcfd764edd279de7">
    <vt:lpwstr/>
  </property>
  <property fmtid="{D5CDD505-2E9C-101B-9397-08002B2CF9AE}" pid="26" name="ItemType">
    <vt:lpwstr>20;#presentations|317da5a4-398e-4c38-b265-afd519770055</vt:lpwstr>
  </property>
  <property fmtid="{D5CDD505-2E9C-101B-9397-08002B2CF9AE}" pid="27" name="bc28b5f076654a3b96073bbbebfeb8c9">
    <vt:lpwstr/>
  </property>
  <property fmtid="{D5CDD505-2E9C-101B-9397-08002B2CF9AE}" pid="28" name="j4d667fb28274e85b2214f6e751c8d1f">
    <vt:lpwstr/>
  </property>
  <property fmtid="{D5CDD505-2E9C-101B-9397-08002B2CF9AE}" pid="29" name="MSProducts">
    <vt:lpwstr/>
  </property>
  <property fmtid="{D5CDD505-2E9C-101B-9397-08002B2CF9AE}" pid="30" name="SMSGTags">
    <vt:lpwstr/>
  </property>
  <property fmtid="{D5CDD505-2E9C-101B-9397-08002B2CF9AE}" pid="31" name="j031aa32f4154c8c9a646efae715ebde">
    <vt:lpwstr/>
  </property>
  <property fmtid="{D5CDD505-2E9C-101B-9397-08002B2CF9AE}" pid="32" name="EnterpriseDomainTags">
    <vt:lpwstr/>
  </property>
  <property fmtid="{D5CDD505-2E9C-101B-9397-08002B2CF9AE}" pid="33" name="l311460e3fdf46688abc31ddb7bdc05a">
    <vt:lpwstr/>
  </property>
  <property fmtid="{D5CDD505-2E9C-101B-9397-08002B2CF9AE}" pid="34" name="la4444b61d19467597d63190b69ac227">
    <vt:lpwstr/>
  </property>
  <property fmtid="{D5CDD505-2E9C-101B-9397-08002B2CF9AE}" pid="35" name="MSProductsTaxHTField0">
    <vt:lpwstr/>
  </property>
  <property fmtid="{D5CDD505-2E9C-101B-9397-08002B2CF9AE}" pid="36" name="_docset_NoMedatataSyncRequired">
    <vt:lpwstr>False</vt:lpwstr>
  </property>
  <property fmtid="{D5CDD505-2E9C-101B-9397-08002B2CF9AE}" pid="37" name="Languages">
    <vt:lpwstr/>
  </property>
  <property fmtid="{D5CDD505-2E9C-101B-9397-08002B2CF9AE}" pid="38" name="messageframeworktype">
    <vt:lpwstr/>
  </property>
  <property fmtid="{D5CDD505-2E9C-101B-9397-08002B2CF9AE}" pid="39" name="MSLanguage">
    <vt:lpwstr/>
  </property>
  <property fmtid="{D5CDD505-2E9C-101B-9397-08002B2CF9AE}" pid="40" name="cb7870d3641f4a52807a63577a9c1b08">
    <vt:lpwstr/>
  </property>
  <property fmtid="{D5CDD505-2E9C-101B-9397-08002B2CF9AE}" pid="41" name="TechnicalLevel">
    <vt:lpwstr/>
  </property>
  <property fmtid="{D5CDD505-2E9C-101B-9397-08002B2CF9AE}" pid="42" name="LearningOrganization">
    <vt:lpwstr/>
  </property>
  <property fmtid="{D5CDD505-2E9C-101B-9397-08002B2CF9AE}" pid="43" name="EmployeeRole">
    <vt:lpwstr/>
  </property>
  <property fmtid="{D5CDD505-2E9C-101B-9397-08002B2CF9AE}" pid="44" name="LearningDeliveryMethod">
    <vt:lpwstr/>
  </property>
  <property fmtid="{D5CDD505-2E9C-101B-9397-08002B2CF9AE}" pid="45" name="SalesGeography">
    <vt:lpwstr/>
  </property>
  <property fmtid="{D5CDD505-2E9C-101B-9397-08002B2CF9AE}" pid="46" name="WorkflowChangePath">
    <vt:lpwstr>e929cdc8-ef5a-4aed-ad88-a2076c847023,12;e929cdc8-ef5a-4aed-ad88-a2076c847023,12;e929cdc8-ef5a-4aed-ad88-a2076c847023,12;e929cdc8-ef5a-4aed-ad88-a2076c847023,16;</vt:lpwstr>
  </property>
</Properties>
</file>