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3.xml" ContentType="application/vnd.openxmlformats-officedocument.presentationml.notesSlide+xml"/>
  <Override PartName="/ppt/tags/tag2.xml" ContentType="application/vnd.openxmlformats-officedocument.presentationml.tags+xml"/>
  <Override PartName="/ppt/notesSlides/notesSlide34.xml" ContentType="application/vnd.openxmlformats-officedocument.presentationml.notesSlide+xml"/>
  <Override PartName="/ppt/tags/tag3.xml" ContentType="application/vnd.openxmlformats-officedocument.presentationml.tags+xml"/>
  <Override PartName="/ppt/notesSlides/notesSlide3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4.xml" ContentType="application/vnd.openxmlformats-officedocument.presentationml.tags+xml"/>
  <Override PartName="/ppt/notesSlides/notesSlide3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77"/>
  </p:notesMasterIdLst>
  <p:handoutMasterIdLst>
    <p:handoutMasterId r:id="rId78"/>
  </p:handoutMasterIdLst>
  <p:sldIdLst>
    <p:sldId id="257" r:id="rId5"/>
    <p:sldId id="258" r:id="rId6"/>
    <p:sldId id="357" r:id="rId7"/>
    <p:sldId id="358" r:id="rId8"/>
    <p:sldId id="329" r:id="rId9"/>
    <p:sldId id="330" r:id="rId10"/>
    <p:sldId id="331" r:id="rId11"/>
    <p:sldId id="332" r:id="rId12"/>
    <p:sldId id="333" r:id="rId13"/>
    <p:sldId id="334" r:id="rId14"/>
    <p:sldId id="335" r:id="rId15"/>
    <p:sldId id="336" r:id="rId16"/>
    <p:sldId id="338" r:id="rId17"/>
    <p:sldId id="324" r:id="rId18"/>
    <p:sldId id="325" r:id="rId19"/>
    <p:sldId id="326" r:id="rId20"/>
    <p:sldId id="327" r:id="rId21"/>
    <p:sldId id="328" r:id="rId22"/>
    <p:sldId id="342" r:id="rId23"/>
    <p:sldId id="360" r:id="rId24"/>
    <p:sldId id="259" r:id="rId25"/>
    <p:sldId id="340" r:id="rId26"/>
    <p:sldId id="282" r:id="rId27"/>
    <p:sldId id="283" r:id="rId28"/>
    <p:sldId id="359" r:id="rId29"/>
    <p:sldId id="286" r:id="rId30"/>
    <p:sldId id="287" r:id="rId31"/>
    <p:sldId id="288" r:id="rId32"/>
    <p:sldId id="289" r:id="rId33"/>
    <p:sldId id="290" r:id="rId34"/>
    <p:sldId id="291" r:id="rId35"/>
    <p:sldId id="292" r:id="rId36"/>
    <p:sldId id="293" r:id="rId37"/>
    <p:sldId id="361" r:id="rId38"/>
    <p:sldId id="260" r:id="rId39"/>
    <p:sldId id="365" r:id="rId40"/>
    <p:sldId id="263" r:id="rId41"/>
    <p:sldId id="264" r:id="rId42"/>
    <p:sldId id="265" r:id="rId43"/>
    <p:sldId id="266" r:id="rId44"/>
    <p:sldId id="262" r:id="rId45"/>
    <p:sldId id="269" r:id="rId46"/>
    <p:sldId id="362" r:id="rId47"/>
    <p:sldId id="297" r:id="rId48"/>
    <p:sldId id="307" r:id="rId49"/>
    <p:sldId id="308" r:id="rId50"/>
    <p:sldId id="309" r:id="rId51"/>
    <p:sldId id="310" r:id="rId52"/>
    <p:sldId id="311" r:id="rId53"/>
    <p:sldId id="298" r:id="rId54"/>
    <p:sldId id="299" r:id="rId55"/>
    <p:sldId id="300" r:id="rId56"/>
    <p:sldId id="301" r:id="rId57"/>
    <p:sldId id="302" r:id="rId58"/>
    <p:sldId id="303" r:id="rId59"/>
    <p:sldId id="304" r:id="rId60"/>
    <p:sldId id="305" r:id="rId61"/>
    <p:sldId id="306" r:id="rId62"/>
    <p:sldId id="314" r:id="rId63"/>
    <p:sldId id="274" r:id="rId64"/>
    <p:sldId id="363" r:id="rId65"/>
    <p:sldId id="313" r:id="rId66"/>
    <p:sldId id="364" r:id="rId67"/>
    <p:sldId id="315" r:id="rId68"/>
    <p:sldId id="323" r:id="rId69"/>
    <p:sldId id="316" r:id="rId70"/>
    <p:sldId id="317" r:id="rId71"/>
    <p:sldId id="318" r:id="rId72"/>
    <p:sldId id="319" r:id="rId73"/>
    <p:sldId id="320" r:id="rId74"/>
    <p:sldId id="321" r:id="rId75"/>
    <p:sldId id="322" r:id="rId7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F9BA7611-F5FD-4466-B560-EAD51D680D83}">
          <p14:sldIdLst>
            <p14:sldId id="257"/>
            <p14:sldId id="258"/>
            <p14:sldId id="357"/>
          </p14:sldIdLst>
        </p14:section>
        <p14:section name="Introduction DevOps" id="{E41474B7-E626-4515-B1B9-3014E38A61D6}">
          <p14:sldIdLst>
            <p14:sldId id="358"/>
            <p14:sldId id="329"/>
            <p14:sldId id="330"/>
            <p14:sldId id="331"/>
            <p14:sldId id="332"/>
            <p14:sldId id="333"/>
            <p14:sldId id="334"/>
            <p14:sldId id="335"/>
            <p14:sldId id="336"/>
            <p14:sldId id="338"/>
            <p14:sldId id="324"/>
            <p14:sldId id="325"/>
            <p14:sldId id="326"/>
            <p14:sldId id="327"/>
            <p14:sldId id="328"/>
            <p14:sldId id="342"/>
          </p14:sldIdLst>
        </p14:section>
        <p14:section name="Intro Automation &amp; Orchestration" id="{3245F510-8354-4403-A82D-D5F99475EBF6}">
          <p14:sldIdLst>
            <p14:sldId id="360"/>
            <p14:sldId id="259"/>
            <p14:sldId id="340"/>
            <p14:sldId id="282"/>
            <p14:sldId id="283"/>
          </p14:sldIdLst>
        </p14:section>
        <p14:section name="Azure Resource Group" id="{7B626101-26F0-4918-B5D2-FAE18768A0F6}">
          <p14:sldIdLst>
            <p14:sldId id="359"/>
            <p14:sldId id="286"/>
            <p14:sldId id="287"/>
            <p14:sldId id="288"/>
            <p14:sldId id="289"/>
            <p14:sldId id="290"/>
            <p14:sldId id="291"/>
            <p14:sldId id="292"/>
            <p14:sldId id="293"/>
          </p14:sldIdLst>
        </p14:section>
        <p14:section name="Azure Automation" id="{C98D60DB-A20A-43EF-8BA5-8DEF65A50C2F}">
          <p14:sldIdLst>
            <p14:sldId id="361"/>
            <p14:sldId id="260"/>
            <p14:sldId id="365"/>
            <p14:sldId id="263"/>
            <p14:sldId id="264"/>
            <p14:sldId id="265"/>
            <p14:sldId id="266"/>
            <p14:sldId id="262"/>
            <p14:sldId id="269"/>
          </p14:sldIdLst>
        </p14:section>
        <p14:section name="PowerShell DSC" id="{41EF5A73-B575-4722-8504-BA82A170F7FA}">
          <p14:sldIdLst>
            <p14:sldId id="362"/>
            <p14:sldId id="297"/>
            <p14:sldId id="307"/>
            <p14:sldId id="308"/>
            <p14:sldId id="309"/>
            <p14:sldId id="310"/>
            <p14:sldId id="311"/>
            <p14:sldId id="298"/>
            <p14:sldId id="299"/>
            <p14:sldId id="300"/>
            <p14:sldId id="301"/>
            <p14:sldId id="302"/>
            <p14:sldId id="303"/>
            <p14:sldId id="304"/>
            <p14:sldId id="305"/>
            <p14:sldId id="306"/>
            <p14:sldId id="314"/>
            <p14:sldId id="274"/>
          </p14:sldIdLst>
        </p14:section>
        <p14:section name="DevTest Automation" id="{463EEEFA-E134-4B3C-BDB1-12B2A7329244}">
          <p14:sldIdLst>
            <p14:sldId id="363"/>
            <p14:sldId id="313"/>
          </p14:sldIdLst>
        </p14:section>
        <p14:section name="Appendix" id="{38B0ABF4-F5FD-478F-8E46-6B9ADCB52089}">
          <p14:sldIdLst>
            <p14:sldId id="364"/>
            <p14:sldId id="315"/>
            <p14:sldId id="323"/>
            <p14:sldId id="316"/>
            <p14:sldId id="317"/>
            <p14:sldId id="318"/>
            <p14:sldId id="319"/>
            <p14:sldId id="320"/>
            <p14:sldId id="321"/>
            <p14:sldId id="322"/>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E49"/>
    <a:srgbClr val="FFFFFF"/>
    <a:srgbClr val="0072C6"/>
    <a:srgbClr val="00BCF2"/>
    <a:srgbClr val="7FBA00"/>
    <a:srgbClr val="002050"/>
    <a:srgbClr val="000000"/>
    <a:srgbClr val="68217A"/>
    <a:srgbClr val="B4009E"/>
    <a:srgbClr val="DC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31" autoAdjust="0"/>
    <p:restoredTop sz="95455" autoAdjust="0"/>
  </p:normalViewPr>
  <p:slideViewPr>
    <p:cSldViewPr snapToObjects="1">
      <p:cViewPr varScale="1">
        <p:scale>
          <a:sx n="86" d="100"/>
          <a:sy n="86" d="100"/>
        </p:scale>
        <p:origin x="462" y="84"/>
      </p:cViewPr>
      <p:guideLst/>
    </p:cSldViewPr>
  </p:slideViewPr>
  <p:outlineViewPr>
    <p:cViewPr>
      <p:scale>
        <a:sx n="33" d="100"/>
        <a:sy n="33" d="100"/>
      </p:scale>
      <p:origin x="0" y="-2862"/>
    </p:cViewPr>
  </p:outlineViewPr>
  <p:notesTextViewPr>
    <p:cViewPr>
      <p:scale>
        <a:sx n="3" d="2"/>
        <a:sy n="3" d="2"/>
      </p:scale>
      <p:origin x="0" y="0"/>
    </p:cViewPr>
  </p:notesTextViewPr>
  <p:sorterViewPr>
    <p:cViewPr>
      <p:scale>
        <a:sx n="125" d="100"/>
        <a:sy n="125" d="100"/>
      </p:scale>
      <p:origin x="0" y="-13536"/>
    </p:cViewPr>
  </p:sorterViewPr>
  <p:notesViewPr>
    <p:cSldViewPr snapToObjects="1" showGuides="1">
      <p:cViewPr>
        <p:scale>
          <a:sx n="110" d="100"/>
          <a:sy n="110" d="100"/>
        </p:scale>
        <p:origin x="1158" y="-229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A008AB5-F6E6-4EFA-93C3-7BB95D965938}" type="doc">
      <dgm:prSet loTypeId="urn:diagrams.loki3.com/BracketList" loCatId="list" qsTypeId="urn:microsoft.com/office/officeart/2005/8/quickstyle/simple1" qsCatId="simple" csTypeId="urn:microsoft.com/office/officeart/2005/8/colors/accent1_2" csCatId="accent1" phldr="1"/>
      <dgm:spPr/>
      <dgm:t>
        <a:bodyPr/>
        <a:lstStyle/>
        <a:p>
          <a:endParaRPr lang="en-US"/>
        </a:p>
      </dgm:t>
    </dgm:pt>
    <dgm:pt modelId="{8229C79B-3A1C-4F1C-9B3F-2E7A940BE463}">
      <dgm:prSet phldrT="[Text]"/>
      <dgm:spPr/>
      <dgm:t>
        <a:bodyPr/>
        <a:lstStyle/>
        <a:p>
          <a:r>
            <a:rPr lang="en-US" dirty="0" smtClean="0"/>
            <a:t>Centralized store </a:t>
          </a:r>
          <a:endParaRPr lang="en-US" dirty="0"/>
        </a:p>
      </dgm:t>
    </dgm:pt>
    <dgm:pt modelId="{E3E5678F-F6BC-4D5E-A9BB-CE93732F77E4}" type="parTrans" cxnId="{0D33666D-88AB-4DC1-B3F2-1529E79F1C8F}">
      <dgm:prSet/>
      <dgm:spPr/>
      <dgm:t>
        <a:bodyPr/>
        <a:lstStyle/>
        <a:p>
          <a:endParaRPr lang="en-US"/>
        </a:p>
      </dgm:t>
    </dgm:pt>
    <dgm:pt modelId="{6A5A050D-D082-458B-B03C-0FF13EA7154F}" type="sibTrans" cxnId="{0D33666D-88AB-4DC1-B3F2-1529E79F1C8F}">
      <dgm:prSet/>
      <dgm:spPr/>
      <dgm:t>
        <a:bodyPr/>
        <a:lstStyle/>
        <a:p>
          <a:endParaRPr lang="en-US"/>
        </a:p>
      </dgm:t>
    </dgm:pt>
    <dgm:pt modelId="{747A00C2-1B3C-4290-9085-DBDA447174D4}">
      <dgm:prSet/>
      <dgm:spPr/>
      <dgm:t>
        <a:bodyPr/>
        <a:lstStyle/>
        <a:p>
          <a:r>
            <a:rPr lang="en-US" smtClean="0"/>
            <a:t>Highly Available</a:t>
          </a:r>
          <a:endParaRPr lang="en-US" dirty="0" smtClean="0"/>
        </a:p>
      </dgm:t>
    </dgm:pt>
    <dgm:pt modelId="{6F6B766C-7F2E-43B0-9DFF-DF4842CCF197}" type="parTrans" cxnId="{3B9D93ED-F78B-4F3F-8B95-FCAD55DE8392}">
      <dgm:prSet/>
      <dgm:spPr/>
      <dgm:t>
        <a:bodyPr/>
        <a:lstStyle/>
        <a:p>
          <a:endParaRPr lang="en-US"/>
        </a:p>
      </dgm:t>
    </dgm:pt>
    <dgm:pt modelId="{6CBD0E70-B6DA-46CC-87B4-0FBDBB4241E2}" type="sibTrans" cxnId="{3B9D93ED-F78B-4F3F-8B95-FCAD55DE8392}">
      <dgm:prSet/>
      <dgm:spPr/>
      <dgm:t>
        <a:bodyPr/>
        <a:lstStyle/>
        <a:p>
          <a:endParaRPr lang="en-US"/>
        </a:p>
      </dgm:t>
    </dgm:pt>
    <dgm:pt modelId="{D7A453DE-2AF8-4EFE-B7E8-B1E49C3947A5}">
      <dgm:prSet/>
      <dgm:spPr/>
      <dgm:t>
        <a:bodyPr/>
        <a:lstStyle/>
        <a:p>
          <a:r>
            <a:rPr lang="en-US" dirty="0" smtClean="0"/>
            <a:t>PowerShell Workflow</a:t>
          </a:r>
          <a:endParaRPr lang="en-US" dirty="0"/>
        </a:p>
      </dgm:t>
    </dgm:pt>
    <dgm:pt modelId="{1FE24E08-5FEF-4EF6-B020-DE4BA63FCD0E}" type="parTrans" cxnId="{458477BA-CF4A-423F-9237-2D3121F86338}">
      <dgm:prSet/>
      <dgm:spPr/>
      <dgm:t>
        <a:bodyPr/>
        <a:lstStyle/>
        <a:p>
          <a:endParaRPr lang="en-US"/>
        </a:p>
      </dgm:t>
    </dgm:pt>
    <dgm:pt modelId="{B62D12F4-17E9-4618-8FEC-F51D49AA0837}" type="sibTrans" cxnId="{458477BA-CF4A-423F-9237-2D3121F86338}">
      <dgm:prSet/>
      <dgm:spPr/>
      <dgm:t>
        <a:bodyPr/>
        <a:lstStyle/>
        <a:p>
          <a:endParaRPr lang="en-US"/>
        </a:p>
      </dgm:t>
    </dgm:pt>
    <dgm:pt modelId="{5F83653F-1D74-43D2-A4A4-AE3EF489577D}">
      <dgm:prSet/>
      <dgm:spPr/>
      <dgm:t>
        <a:bodyPr/>
        <a:lstStyle/>
        <a:p>
          <a:r>
            <a:rPr lang="en-US" dirty="0" smtClean="0"/>
            <a:t>Use Windows PowerShell syntax</a:t>
          </a:r>
        </a:p>
      </dgm:t>
    </dgm:pt>
    <dgm:pt modelId="{1C281DDE-555E-4A94-B235-C7DF5D3E0509}" type="parTrans" cxnId="{FD9A6E19-6575-4C9F-89ED-1713E536B5C6}">
      <dgm:prSet/>
      <dgm:spPr/>
      <dgm:t>
        <a:bodyPr/>
        <a:lstStyle/>
        <a:p>
          <a:endParaRPr lang="en-US"/>
        </a:p>
      </dgm:t>
    </dgm:pt>
    <dgm:pt modelId="{D4F113BB-BD5C-4F58-8DD7-11075AD18423}" type="sibTrans" cxnId="{FD9A6E19-6575-4C9F-89ED-1713E536B5C6}">
      <dgm:prSet/>
      <dgm:spPr/>
      <dgm:t>
        <a:bodyPr/>
        <a:lstStyle/>
        <a:p>
          <a:endParaRPr lang="en-US"/>
        </a:p>
      </dgm:t>
    </dgm:pt>
    <dgm:pt modelId="{A859A698-39A6-4080-82C0-7FB3E3A9E54F}">
      <dgm:prSet/>
      <dgm:spPr/>
      <dgm:t>
        <a:bodyPr/>
        <a:lstStyle/>
        <a:p>
          <a:r>
            <a:rPr lang="en-US" dirty="0" smtClean="0"/>
            <a:t>Running a single task to manage complex, end-to-end processes </a:t>
          </a:r>
        </a:p>
      </dgm:t>
    </dgm:pt>
    <dgm:pt modelId="{3A9C8A5A-90C0-4D16-91FF-F8DB7670CFF2}" type="parTrans" cxnId="{1B5FC233-0D47-47B8-8B23-D02223F4C383}">
      <dgm:prSet/>
      <dgm:spPr/>
      <dgm:t>
        <a:bodyPr/>
        <a:lstStyle/>
        <a:p>
          <a:endParaRPr lang="en-US"/>
        </a:p>
      </dgm:t>
    </dgm:pt>
    <dgm:pt modelId="{D15CA03E-3CD7-4B91-AB46-86F42D149BDB}" type="sibTrans" cxnId="{1B5FC233-0D47-47B8-8B23-D02223F4C383}">
      <dgm:prSet/>
      <dgm:spPr/>
      <dgm:t>
        <a:bodyPr/>
        <a:lstStyle/>
        <a:p>
          <a:endParaRPr lang="en-US"/>
        </a:p>
      </dgm:t>
    </dgm:pt>
    <dgm:pt modelId="{400D8C22-42AB-4A09-8ADA-F3A118A010D9}">
      <dgm:prSet/>
      <dgm:spPr/>
      <dgm:t>
        <a:bodyPr/>
        <a:lstStyle/>
        <a:p>
          <a:r>
            <a:rPr lang="en-US" dirty="0" smtClean="0"/>
            <a:t>Automated failure recovery </a:t>
          </a:r>
        </a:p>
      </dgm:t>
    </dgm:pt>
    <dgm:pt modelId="{6909F7E6-AEC4-4E65-B929-ECEAA844E8BF}" type="parTrans" cxnId="{1F36DA4F-800B-454D-A4F7-91233CCDBAD7}">
      <dgm:prSet/>
      <dgm:spPr/>
      <dgm:t>
        <a:bodyPr/>
        <a:lstStyle/>
        <a:p>
          <a:endParaRPr lang="en-US"/>
        </a:p>
      </dgm:t>
    </dgm:pt>
    <dgm:pt modelId="{1916E8B1-D432-44E0-93DB-B337C08A805E}" type="sibTrans" cxnId="{1F36DA4F-800B-454D-A4F7-91233CCDBAD7}">
      <dgm:prSet/>
      <dgm:spPr/>
      <dgm:t>
        <a:bodyPr/>
        <a:lstStyle/>
        <a:p>
          <a:endParaRPr lang="en-US"/>
        </a:p>
      </dgm:t>
    </dgm:pt>
    <dgm:pt modelId="{564EF22F-CAD5-405E-B687-88D32AA58B96}">
      <dgm:prSet/>
      <dgm:spPr/>
      <dgm:t>
        <a:bodyPr/>
        <a:lstStyle/>
        <a:p>
          <a:r>
            <a:rPr lang="en-US" dirty="0" smtClean="0"/>
            <a:t>Connection and activity retries </a:t>
          </a:r>
          <a:endParaRPr lang="en-US" dirty="0"/>
        </a:p>
      </dgm:t>
    </dgm:pt>
    <dgm:pt modelId="{16D00D8A-D538-4A2F-B10E-4642D497E70C}" type="parTrans" cxnId="{83EED705-A974-45B6-9D8A-66936B7500FB}">
      <dgm:prSet/>
      <dgm:spPr/>
      <dgm:t>
        <a:bodyPr/>
        <a:lstStyle/>
        <a:p>
          <a:endParaRPr lang="en-US"/>
        </a:p>
      </dgm:t>
    </dgm:pt>
    <dgm:pt modelId="{CE69AA1F-C112-4B4B-8E35-1C4C7946B59D}" type="sibTrans" cxnId="{83EED705-A974-45B6-9D8A-66936B7500FB}">
      <dgm:prSet/>
      <dgm:spPr/>
      <dgm:t>
        <a:bodyPr/>
        <a:lstStyle/>
        <a:p>
          <a:endParaRPr lang="en-US"/>
        </a:p>
      </dgm:t>
    </dgm:pt>
    <dgm:pt modelId="{16DF9ACB-D388-4353-95C6-175611A8E120}">
      <dgm:prSet/>
      <dgm:spPr/>
      <dgm:t>
        <a:bodyPr/>
        <a:lstStyle/>
        <a:p>
          <a:r>
            <a:rPr lang="en-US" dirty="0" smtClean="0"/>
            <a:t>Multi-device management </a:t>
          </a:r>
        </a:p>
      </dgm:t>
    </dgm:pt>
    <dgm:pt modelId="{5477862A-6C6E-49F9-93CF-DDCDD938658C}" type="parTrans" cxnId="{9A43238A-5280-4D11-806E-829AF31D10CC}">
      <dgm:prSet/>
      <dgm:spPr/>
      <dgm:t>
        <a:bodyPr/>
        <a:lstStyle/>
        <a:p>
          <a:endParaRPr lang="en-US"/>
        </a:p>
      </dgm:t>
    </dgm:pt>
    <dgm:pt modelId="{222E6733-2190-49C9-B5CB-9EDCAA53C2F0}" type="sibTrans" cxnId="{9A43238A-5280-4D11-806E-829AF31D10CC}">
      <dgm:prSet/>
      <dgm:spPr/>
      <dgm:t>
        <a:bodyPr/>
        <a:lstStyle/>
        <a:p>
          <a:endParaRPr lang="en-US"/>
        </a:p>
      </dgm:t>
    </dgm:pt>
    <dgm:pt modelId="{D5DCA207-8E10-49C8-9E50-2695AA9805DC}">
      <dgm:prSet/>
      <dgm:spPr/>
      <dgm:t>
        <a:bodyPr/>
        <a:lstStyle/>
        <a:p>
          <a:r>
            <a:rPr lang="en-US" smtClean="0"/>
            <a:t>Historical Analysis</a:t>
          </a:r>
          <a:endParaRPr lang="en-US" dirty="0" smtClean="0"/>
        </a:p>
      </dgm:t>
    </dgm:pt>
    <dgm:pt modelId="{630FC450-BCC4-4BB4-BC49-184E4941B8E7}" type="sibTrans" cxnId="{26DBBFAD-7278-4DBC-9C9B-D4CEAEF4B62D}">
      <dgm:prSet/>
      <dgm:spPr/>
      <dgm:t>
        <a:bodyPr/>
        <a:lstStyle/>
        <a:p>
          <a:endParaRPr lang="en-US"/>
        </a:p>
      </dgm:t>
    </dgm:pt>
    <dgm:pt modelId="{7082AB3B-26F9-4A7F-80FC-634EB6A6B98B}" type="parTrans" cxnId="{26DBBFAD-7278-4DBC-9C9B-D4CEAEF4B62D}">
      <dgm:prSet/>
      <dgm:spPr/>
      <dgm:t>
        <a:bodyPr/>
        <a:lstStyle/>
        <a:p>
          <a:endParaRPr lang="en-US"/>
        </a:p>
      </dgm:t>
    </dgm:pt>
    <dgm:pt modelId="{28DA9657-129A-4AB6-AE40-72A130088124}">
      <dgm:prSet/>
      <dgm:spPr/>
      <dgm:t>
        <a:bodyPr/>
        <a:lstStyle/>
        <a:p>
          <a:r>
            <a:rPr lang="en-US" smtClean="0"/>
            <a:t>View runbook used for all jobs</a:t>
          </a:r>
          <a:endParaRPr lang="en-US" dirty="0" smtClean="0"/>
        </a:p>
      </dgm:t>
    </dgm:pt>
    <dgm:pt modelId="{61E8B446-597E-40E6-9472-76865910E31D}" type="sibTrans" cxnId="{8E579F5A-1F63-4656-B31A-A0CD788881B0}">
      <dgm:prSet/>
      <dgm:spPr/>
      <dgm:t>
        <a:bodyPr/>
        <a:lstStyle/>
        <a:p>
          <a:endParaRPr lang="en-US"/>
        </a:p>
      </dgm:t>
    </dgm:pt>
    <dgm:pt modelId="{C33F738F-CDE7-48FD-9FBB-FA9900C41D6A}" type="parTrans" cxnId="{8E579F5A-1F63-4656-B31A-A0CD788881B0}">
      <dgm:prSet/>
      <dgm:spPr/>
      <dgm:t>
        <a:bodyPr/>
        <a:lstStyle/>
        <a:p>
          <a:endParaRPr lang="en-US"/>
        </a:p>
      </dgm:t>
    </dgm:pt>
    <dgm:pt modelId="{D087E80F-8873-42AA-9214-FF3853250FF6}">
      <dgm:prSet/>
      <dgm:spPr/>
      <dgm:t>
        <a:bodyPr/>
        <a:lstStyle/>
        <a:p>
          <a:r>
            <a:rPr lang="en-US" smtClean="0"/>
            <a:t>Reporting through Excel PowerPivot for ROI</a:t>
          </a:r>
          <a:endParaRPr lang="en-US" dirty="0"/>
        </a:p>
      </dgm:t>
    </dgm:pt>
    <dgm:pt modelId="{95F3BC70-CC9B-4D51-8E77-9CC852BB70A3}" type="sibTrans" cxnId="{E759AE47-1229-4036-B823-41D6387DDA12}">
      <dgm:prSet/>
      <dgm:spPr/>
      <dgm:t>
        <a:bodyPr/>
        <a:lstStyle/>
        <a:p>
          <a:endParaRPr lang="en-US"/>
        </a:p>
      </dgm:t>
    </dgm:pt>
    <dgm:pt modelId="{DE3F19CE-01D0-4C10-A72D-B2FE4ECB7785}" type="parTrans" cxnId="{E759AE47-1229-4036-B823-41D6387DDA12}">
      <dgm:prSet/>
      <dgm:spPr/>
      <dgm:t>
        <a:bodyPr/>
        <a:lstStyle/>
        <a:p>
          <a:endParaRPr lang="en-US"/>
        </a:p>
      </dgm:t>
    </dgm:pt>
    <dgm:pt modelId="{6E4AD472-B509-474D-A3D3-EA15FC93EFC3}">
      <dgm:prSet/>
      <dgm:spPr/>
      <dgm:t>
        <a:bodyPr/>
        <a:lstStyle/>
        <a:p>
          <a:r>
            <a:rPr lang="en-US" dirty="0" smtClean="0"/>
            <a:t>Historical view of runbook jobs</a:t>
          </a:r>
        </a:p>
      </dgm:t>
    </dgm:pt>
    <dgm:pt modelId="{9CCA1FA0-5D32-4AC3-A5E3-B55CB90E49D4}" type="sibTrans" cxnId="{D260FA37-2724-4F5C-AD9D-D29DDFB21E59}">
      <dgm:prSet/>
      <dgm:spPr/>
      <dgm:t>
        <a:bodyPr/>
        <a:lstStyle/>
        <a:p>
          <a:endParaRPr lang="en-US"/>
        </a:p>
      </dgm:t>
    </dgm:pt>
    <dgm:pt modelId="{FA21199B-2788-44B5-B8F3-06154C5C479C}" type="parTrans" cxnId="{D260FA37-2724-4F5C-AD9D-D29DDFB21E59}">
      <dgm:prSet/>
      <dgm:spPr/>
      <dgm:t>
        <a:bodyPr/>
        <a:lstStyle/>
        <a:p>
          <a:endParaRPr lang="en-US"/>
        </a:p>
      </dgm:t>
    </dgm:pt>
    <dgm:pt modelId="{D84CE399-AA13-4D45-ACA2-54E4A25162DE}">
      <dgm:prSet/>
      <dgm:spPr/>
      <dgm:t>
        <a:bodyPr/>
        <a:lstStyle/>
        <a:p>
          <a:r>
            <a:rPr lang="en-US" dirty="0" smtClean="0"/>
            <a:t>SQL Server clustering / always on</a:t>
          </a:r>
        </a:p>
      </dgm:t>
    </dgm:pt>
    <dgm:pt modelId="{8F7243B3-385C-4167-B2E3-E5D3BD44F489}" type="sibTrans" cxnId="{CC52041B-CF6F-4B30-B901-7BD7A07888A6}">
      <dgm:prSet/>
      <dgm:spPr/>
      <dgm:t>
        <a:bodyPr/>
        <a:lstStyle/>
        <a:p>
          <a:endParaRPr lang="en-US"/>
        </a:p>
      </dgm:t>
    </dgm:pt>
    <dgm:pt modelId="{1375A7C9-B108-4472-993E-3A79374F03A2}" type="parTrans" cxnId="{CC52041B-CF6F-4B30-B901-7BD7A07888A6}">
      <dgm:prSet/>
      <dgm:spPr/>
      <dgm:t>
        <a:bodyPr/>
        <a:lstStyle/>
        <a:p>
          <a:endParaRPr lang="en-US"/>
        </a:p>
      </dgm:t>
    </dgm:pt>
    <dgm:pt modelId="{BD3E42F2-AA31-4032-8D27-55F4C2B02A72}">
      <dgm:prSet/>
      <dgm:spPr/>
      <dgm:t>
        <a:bodyPr/>
        <a:lstStyle/>
        <a:p>
          <a:r>
            <a:rPr lang="en-US" dirty="0" err="1" smtClean="0"/>
            <a:t>Odata</a:t>
          </a:r>
          <a:r>
            <a:rPr lang="en-US" dirty="0" smtClean="0"/>
            <a:t> Web service to submit / retrieve status</a:t>
          </a:r>
        </a:p>
      </dgm:t>
    </dgm:pt>
    <dgm:pt modelId="{DEBA9F43-B5D7-4AFD-A361-251A765010B8}" type="sibTrans" cxnId="{6EC49439-A79B-40B0-B353-456CB8032027}">
      <dgm:prSet/>
      <dgm:spPr/>
      <dgm:t>
        <a:bodyPr/>
        <a:lstStyle/>
        <a:p>
          <a:endParaRPr lang="en-US"/>
        </a:p>
      </dgm:t>
    </dgm:pt>
    <dgm:pt modelId="{7379508A-00BB-41A4-84D8-A24FE8ED63D1}" type="parTrans" cxnId="{6EC49439-A79B-40B0-B353-456CB8032027}">
      <dgm:prSet/>
      <dgm:spPr/>
      <dgm:t>
        <a:bodyPr/>
        <a:lstStyle/>
        <a:p>
          <a:endParaRPr lang="en-US"/>
        </a:p>
      </dgm:t>
    </dgm:pt>
    <dgm:pt modelId="{D0C63EAD-069D-44FC-B318-5B696F1A00BB}">
      <dgm:prSet/>
      <dgm:spPr/>
      <dgm:t>
        <a:bodyPr/>
        <a:lstStyle/>
        <a:p>
          <a:r>
            <a:rPr lang="en-US" smtClean="0"/>
            <a:t>Runbook servers to process jobs</a:t>
          </a:r>
          <a:endParaRPr lang="en-US" dirty="0" smtClean="0"/>
        </a:p>
      </dgm:t>
    </dgm:pt>
    <dgm:pt modelId="{11795C78-1B2A-48AB-9F5F-1A35D349D0F4}" type="sibTrans" cxnId="{A31F32AE-74B2-48BB-8569-21E52E2D48B4}">
      <dgm:prSet/>
      <dgm:spPr/>
      <dgm:t>
        <a:bodyPr/>
        <a:lstStyle/>
        <a:p>
          <a:endParaRPr lang="en-US"/>
        </a:p>
      </dgm:t>
    </dgm:pt>
    <dgm:pt modelId="{9B98AE07-47D2-4AA3-8F42-017FC0DF5F16}" type="parTrans" cxnId="{A31F32AE-74B2-48BB-8569-21E52E2D48B4}">
      <dgm:prSet/>
      <dgm:spPr/>
      <dgm:t>
        <a:bodyPr/>
        <a:lstStyle/>
        <a:p>
          <a:endParaRPr lang="en-US"/>
        </a:p>
      </dgm:t>
    </dgm:pt>
    <dgm:pt modelId="{31F3AA93-0CD0-4680-8284-FFE08FC59BCD}">
      <dgm:prSet/>
      <dgm:spPr/>
      <dgm:t>
        <a:bodyPr/>
        <a:lstStyle/>
        <a:p>
          <a:r>
            <a:rPr lang="en-US" smtClean="0"/>
            <a:t>Scheduling</a:t>
          </a:r>
          <a:endParaRPr lang="en-US" dirty="0" smtClean="0"/>
        </a:p>
      </dgm:t>
    </dgm:pt>
    <dgm:pt modelId="{BB30678A-3847-4BEA-9A52-550CEBE659EE}" type="sibTrans" cxnId="{4F68EB9B-4299-4AA3-8859-F2DB0BB0FF40}">
      <dgm:prSet/>
      <dgm:spPr/>
      <dgm:t>
        <a:bodyPr/>
        <a:lstStyle/>
        <a:p>
          <a:endParaRPr lang="en-US"/>
        </a:p>
      </dgm:t>
    </dgm:pt>
    <dgm:pt modelId="{EBEA2116-B196-490A-BA3C-6641882DDC27}" type="parTrans" cxnId="{4F68EB9B-4299-4AA3-8859-F2DB0BB0FF40}">
      <dgm:prSet/>
      <dgm:spPr/>
      <dgm:t>
        <a:bodyPr/>
        <a:lstStyle/>
        <a:p>
          <a:endParaRPr lang="en-US"/>
        </a:p>
      </dgm:t>
    </dgm:pt>
    <dgm:pt modelId="{FE0BC528-F2DF-433C-93AC-61EA175AE182}">
      <dgm:prSet/>
      <dgm:spPr/>
      <dgm:t>
        <a:bodyPr/>
        <a:lstStyle/>
        <a:p>
          <a:r>
            <a:rPr lang="en-US" dirty="0" smtClean="0"/>
            <a:t>Runbooks (draft / published versioning)</a:t>
          </a:r>
        </a:p>
      </dgm:t>
    </dgm:pt>
    <dgm:pt modelId="{93230466-3BFF-4DE1-A917-4C5F9FF1A72F}" type="sibTrans" cxnId="{6F6D8007-994F-416F-A6D5-3AA79897F215}">
      <dgm:prSet/>
      <dgm:spPr/>
      <dgm:t>
        <a:bodyPr/>
        <a:lstStyle/>
        <a:p>
          <a:endParaRPr lang="en-US"/>
        </a:p>
      </dgm:t>
    </dgm:pt>
    <dgm:pt modelId="{27E25CE3-27B3-40A9-99C9-1C05EC0110ED}" type="parTrans" cxnId="{6F6D8007-994F-416F-A6D5-3AA79897F215}">
      <dgm:prSet/>
      <dgm:spPr/>
      <dgm:t>
        <a:bodyPr/>
        <a:lstStyle/>
        <a:p>
          <a:endParaRPr lang="en-US"/>
        </a:p>
      </dgm:t>
    </dgm:pt>
    <dgm:pt modelId="{767975A5-C042-43DD-A709-FF82298110A0}">
      <dgm:prSet/>
      <dgm:spPr/>
      <dgm:t>
        <a:bodyPr/>
        <a:lstStyle/>
        <a:p>
          <a:r>
            <a:rPr lang="en-US" dirty="0" smtClean="0"/>
            <a:t>Modules</a:t>
          </a:r>
        </a:p>
      </dgm:t>
    </dgm:pt>
    <dgm:pt modelId="{A6C54583-3A2A-4D5B-9ECF-0F09657B9893}" type="sibTrans" cxnId="{A090B3FC-5C87-457B-BCD2-CBA1422DE29A}">
      <dgm:prSet/>
      <dgm:spPr/>
      <dgm:t>
        <a:bodyPr/>
        <a:lstStyle/>
        <a:p>
          <a:endParaRPr lang="en-US"/>
        </a:p>
      </dgm:t>
    </dgm:pt>
    <dgm:pt modelId="{909A6327-26F8-4212-98D1-FE8763EB91DA}" type="parTrans" cxnId="{A090B3FC-5C87-457B-BCD2-CBA1422DE29A}">
      <dgm:prSet/>
      <dgm:spPr/>
      <dgm:t>
        <a:bodyPr/>
        <a:lstStyle/>
        <a:p>
          <a:endParaRPr lang="en-US"/>
        </a:p>
      </dgm:t>
    </dgm:pt>
    <dgm:pt modelId="{7E9026AA-FC2C-4A12-8EBE-30598A25FC79}">
      <dgm:prSet/>
      <dgm:spPr/>
      <dgm:t>
        <a:bodyPr/>
        <a:lstStyle/>
        <a:p>
          <a:r>
            <a:rPr lang="en-US" dirty="0" smtClean="0"/>
            <a:t>Global connection for runbooks</a:t>
          </a:r>
        </a:p>
      </dgm:t>
    </dgm:pt>
    <dgm:pt modelId="{1D0AD35A-5883-4EFF-9A95-6444A1EFAC24}" type="sibTrans" cxnId="{0B88E6D2-4294-40AA-BA3A-3B94BC90E1E7}">
      <dgm:prSet/>
      <dgm:spPr/>
      <dgm:t>
        <a:bodyPr/>
        <a:lstStyle/>
        <a:p>
          <a:endParaRPr lang="en-US"/>
        </a:p>
      </dgm:t>
    </dgm:pt>
    <dgm:pt modelId="{D171F7F5-5018-4A02-8AE2-01E00D7C905B}" type="parTrans" cxnId="{0B88E6D2-4294-40AA-BA3A-3B94BC90E1E7}">
      <dgm:prSet/>
      <dgm:spPr/>
      <dgm:t>
        <a:bodyPr/>
        <a:lstStyle/>
        <a:p>
          <a:endParaRPr lang="en-US"/>
        </a:p>
      </dgm:t>
    </dgm:pt>
    <dgm:pt modelId="{6AF7FF56-1648-4A86-A0F5-D72020BDA939}">
      <dgm:prSet/>
      <dgm:spPr/>
      <dgm:t>
        <a:bodyPr/>
        <a:lstStyle/>
        <a:p>
          <a:r>
            <a:rPr lang="en-US" smtClean="0"/>
            <a:t>Global variable </a:t>
          </a:r>
          <a:endParaRPr lang="en-US" dirty="0" smtClean="0"/>
        </a:p>
      </dgm:t>
    </dgm:pt>
    <dgm:pt modelId="{97532758-FEAA-499C-9982-6182891E0006}" type="sibTrans" cxnId="{19789849-DDF2-4575-9243-2358435C1A99}">
      <dgm:prSet/>
      <dgm:spPr/>
      <dgm:t>
        <a:bodyPr/>
        <a:lstStyle/>
        <a:p>
          <a:endParaRPr lang="en-US"/>
        </a:p>
      </dgm:t>
    </dgm:pt>
    <dgm:pt modelId="{45A787CA-5458-44CC-AD76-DE86AC5EA0D3}" type="parTrans" cxnId="{19789849-DDF2-4575-9243-2358435C1A99}">
      <dgm:prSet/>
      <dgm:spPr/>
      <dgm:t>
        <a:bodyPr/>
        <a:lstStyle/>
        <a:p>
          <a:endParaRPr lang="en-US"/>
        </a:p>
      </dgm:t>
    </dgm:pt>
    <dgm:pt modelId="{4D8431F3-C41C-4B3D-B113-4AFB6FE347D3}">
      <dgm:prSet/>
      <dgm:spPr/>
      <dgm:t>
        <a:bodyPr/>
        <a:lstStyle/>
        <a:p>
          <a:r>
            <a:rPr lang="en-US" smtClean="0"/>
            <a:t>Credentials / certificates</a:t>
          </a:r>
          <a:endParaRPr lang="en-US" dirty="0"/>
        </a:p>
      </dgm:t>
    </dgm:pt>
    <dgm:pt modelId="{360C7058-260F-4E39-A93C-3ADEEBB8F16B}" type="sibTrans" cxnId="{A6B32C74-5E24-4001-B429-360ACABD4E00}">
      <dgm:prSet/>
      <dgm:spPr/>
      <dgm:t>
        <a:bodyPr/>
        <a:lstStyle/>
        <a:p>
          <a:endParaRPr lang="en-US"/>
        </a:p>
      </dgm:t>
    </dgm:pt>
    <dgm:pt modelId="{CD746BAE-C579-40FA-A815-74910853E9B7}" type="parTrans" cxnId="{A6B32C74-5E24-4001-B429-360ACABD4E00}">
      <dgm:prSet/>
      <dgm:spPr/>
      <dgm:t>
        <a:bodyPr/>
        <a:lstStyle/>
        <a:p>
          <a:endParaRPr lang="en-US"/>
        </a:p>
      </dgm:t>
    </dgm:pt>
    <dgm:pt modelId="{42CBE007-005E-4496-BAB0-87FEEED0E776}" type="pres">
      <dgm:prSet presAssocID="{EA008AB5-F6E6-4EFA-93C3-7BB95D965938}" presName="Name0" presStyleCnt="0">
        <dgm:presLayoutVars>
          <dgm:dir/>
          <dgm:animLvl val="lvl"/>
          <dgm:resizeHandles val="exact"/>
        </dgm:presLayoutVars>
      </dgm:prSet>
      <dgm:spPr/>
      <dgm:t>
        <a:bodyPr/>
        <a:lstStyle/>
        <a:p>
          <a:endParaRPr lang="en-US"/>
        </a:p>
      </dgm:t>
    </dgm:pt>
    <dgm:pt modelId="{7A501009-E615-4D8C-973A-2E776C2FB87B}" type="pres">
      <dgm:prSet presAssocID="{D7A453DE-2AF8-4EFE-B7E8-B1E49C3947A5}" presName="linNode" presStyleCnt="0"/>
      <dgm:spPr/>
    </dgm:pt>
    <dgm:pt modelId="{37CA3CBB-D43E-4363-BCDF-8F6005F95D5C}" type="pres">
      <dgm:prSet presAssocID="{D7A453DE-2AF8-4EFE-B7E8-B1E49C3947A5}" presName="parTx" presStyleLbl="revTx" presStyleIdx="0" presStyleCnt="4">
        <dgm:presLayoutVars>
          <dgm:chMax val="1"/>
          <dgm:bulletEnabled val="1"/>
        </dgm:presLayoutVars>
      </dgm:prSet>
      <dgm:spPr/>
      <dgm:t>
        <a:bodyPr/>
        <a:lstStyle/>
        <a:p>
          <a:endParaRPr lang="en-US"/>
        </a:p>
      </dgm:t>
    </dgm:pt>
    <dgm:pt modelId="{10BEB3C2-A5A1-4F84-AA95-ADE0E4AFEE4B}" type="pres">
      <dgm:prSet presAssocID="{D7A453DE-2AF8-4EFE-B7E8-B1E49C3947A5}" presName="bracket" presStyleLbl="parChTrans1D1" presStyleIdx="0" presStyleCnt="4"/>
      <dgm:spPr/>
    </dgm:pt>
    <dgm:pt modelId="{92BEE00C-A978-49E8-88CC-C42AC6BA7459}" type="pres">
      <dgm:prSet presAssocID="{D7A453DE-2AF8-4EFE-B7E8-B1E49C3947A5}" presName="spH" presStyleCnt="0"/>
      <dgm:spPr/>
    </dgm:pt>
    <dgm:pt modelId="{01438793-A174-4C08-8B81-F5E6C3F97444}" type="pres">
      <dgm:prSet presAssocID="{D7A453DE-2AF8-4EFE-B7E8-B1E49C3947A5}" presName="desTx" presStyleLbl="node1" presStyleIdx="0" presStyleCnt="4">
        <dgm:presLayoutVars>
          <dgm:bulletEnabled val="1"/>
        </dgm:presLayoutVars>
      </dgm:prSet>
      <dgm:spPr/>
      <dgm:t>
        <a:bodyPr/>
        <a:lstStyle/>
        <a:p>
          <a:endParaRPr lang="en-US"/>
        </a:p>
      </dgm:t>
    </dgm:pt>
    <dgm:pt modelId="{04B8F529-3CD6-4A9A-AA6B-615CC1FB406A}" type="pres">
      <dgm:prSet presAssocID="{B62D12F4-17E9-4618-8FEC-F51D49AA0837}" presName="spV" presStyleCnt="0"/>
      <dgm:spPr/>
    </dgm:pt>
    <dgm:pt modelId="{8E8A7B8E-3737-41CF-ACDB-C34F06923894}" type="pres">
      <dgm:prSet presAssocID="{8229C79B-3A1C-4F1C-9B3F-2E7A940BE463}" presName="linNode" presStyleCnt="0"/>
      <dgm:spPr/>
    </dgm:pt>
    <dgm:pt modelId="{32322DC2-DAD6-494C-BD81-CC399BC657C4}" type="pres">
      <dgm:prSet presAssocID="{8229C79B-3A1C-4F1C-9B3F-2E7A940BE463}" presName="parTx" presStyleLbl="revTx" presStyleIdx="1" presStyleCnt="4">
        <dgm:presLayoutVars>
          <dgm:chMax val="1"/>
          <dgm:bulletEnabled val="1"/>
        </dgm:presLayoutVars>
      </dgm:prSet>
      <dgm:spPr/>
      <dgm:t>
        <a:bodyPr/>
        <a:lstStyle/>
        <a:p>
          <a:endParaRPr lang="en-US"/>
        </a:p>
      </dgm:t>
    </dgm:pt>
    <dgm:pt modelId="{669D122D-E7FB-4355-9A18-3E3A68089DF8}" type="pres">
      <dgm:prSet presAssocID="{8229C79B-3A1C-4F1C-9B3F-2E7A940BE463}" presName="bracket" presStyleLbl="parChTrans1D1" presStyleIdx="1" presStyleCnt="4"/>
      <dgm:spPr/>
    </dgm:pt>
    <dgm:pt modelId="{A93B7339-B699-4F19-84D8-7CC5646B87CA}" type="pres">
      <dgm:prSet presAssocID="{8229C79B-3A1C-4F1C-9B3F-2E7A940BE463}" presName="spH" presStyleCnt="0"/>
      <dgm:spPr/>
    </dgm:pt>
    <dgm:pt modelId="{C9580AB7-FF5B-4C0D-935B-EAA6FB9ADA77}" type="pres">
      <dgm:prSet presAssocID="{8229C79B-3A1C-4F1C-9B3F-2E7A940BE463}" presName="desTx" presStyleLbl="node1" presStyleIdx="1" presStyleCnt="4">
        <dgm:presLayoutVars>
          <dgm:bulletEnabled val="1"/>
        </dgm:presLayoutVars>
      </dgm:prSet>
      <dgm:spPr/>
      <dgm:t>
        <a:bodyPr/>
        <a:lstStyle/>
        <a:p>
          <a:endParaRPr lang="en-US"/>
        </a:p>
      </dgm:t>
    </dgm:pt>
    <dgm:pt modelId="{AB538E72-CD12-4503-8ECB-C44B3D3571FD}" type="pres">
      <dgm:prSet presAssocID="{6A5A050D-D082-458B-B03C-0FF13EA7154F}" presName="spV" presStyleCnt="0"/>
      <dgm:spPr/>
    </dgm:pt>
    <dgm:pt modelId="{382E401B-9F5F-4B22-9578-727A599F3EE7}" type="pres">
      <dgm:prSet presAssocID="{747A00C2-1B3C-4290-9085-DBDA447174D4}" presName="linNode" presStyleCnt="0"/>
      <dgm:spPr/>
    </dgm:pt>
    <dgm:pt modelId="{41B30F15-1EFB-4335-80A2-0AA6ABF48054}" type="pres">
      <dgm:prSet presAssocID="{747A00C2-1B3C-4290-9085-DBDA447174D4}" presName="parTx" presStyleLbl="revTx" presStyleIdx="2" presStyleCnt="4">
        <dgm:presLayoutVars>
          <dgm:chMax val="1"/>
          <dgm:bulletEnabled val="1"/>
        </dgm:presLayoutVars>
      </dgm:prSet>
      <dgm:spPr/>
      <dgm:t>
        <a:bodyPr/>
        <a:lstStyle/>
        <a:p>
          <a:endParaRPr lang="en-US"/>
        </a:p>
      </dgm:t>
    </dgm:pt>
    <dgm:pt modelId="{7AAEDEA6-EB67-4D01-81C0-1A71D29670CC}" type="pres">
      <dgm:prSet presAssocID="{747A00C2-1B3C-4290-9085-DBDA447174D4}" presName="bracket" presStyleLbl="parChTrans1D1" presStyleIdx="2" presStyleCnt="4"/>
      <dgm:spPr/>
    </dgm:pt>
    <dgm:pt modelId="{F2B20310-BA00-46C2-B035-2D95F7693DF2}" type="pres">
      <dgm:prSet presAssocID="{747A00C2-1B3C-4290-9085-DBDA447174D4}" presName="spH" presStyleCnt="0"/>
      <dgm:spPr/>
    </dgm:pt>
    <dgm:pt modelId="{F7263776-7EF9-4A27-A64E-4F4FD08AE408}" type="pres">
      <dgm:prSet presAssocID="{747A00C2-1B3C-4290-9085-DBDA447174D4}" presName="desTx" presStyleLbl="node1" presStyleIdx="2" presStyleCnt="4">
        <dgm:presLayoutVars>
          <dgm:bulletEnabled val="1"/>
        </dgm:presLayoutVars>
      </dgm:prSet>
      <dgm:spPr/>
      <dgm:t>
        <a:bodyPr/>
        <a:lstStyle/>
        <a:p>
          <a:endParaRPr lang="en-US"/>
        </a:p>
      </dgm:t>
    </dgm:pt>
    <dgm:pt modelId="{64BCFB79-DD94-496D-8446-1F57619DD608}" type="pres">
      <dgm:prSet presAssocID="{6CBD0E70-B6DA-46CC-87B4-0FBDBB4241E2}" presName="spV" presStyleCnt="0"/>
      <dgm:spPr/>
    </dgm:pt>
    <dgm:pt modelId="{6A94AE40-D023-4C12-B821-FE5024439E3C}" type="pres">
      <dgm:prSet presAssocID="{D5DCA207-8E10-49C8-9E50-2695AA9805DC}" presName="linNode" presStyleCnt="0"/>
      <dgm:spPr/>
    </dgm:pt>
    <dgm:pt modelId="{A233DA96-2D8A-4DE1-9C7B-D68F56523CE0}" type="pres">
      <dgm:prSet presAssocID="{D5DCA207-8E10-49C8-9E50-2695AA9805DC}" presName="parTx" presStyleLbl="revTx" presStyleIdx="3" presStyleCnt="4">
        <dgm:presLayoutVars>
          <dgm:chMax val="1"/>
          <dgm:bulletEnabled val="1"/>
        </dgm:presLayoutVars>
      </dgm:prSet>
      <dgm:spPr/>
      <dgm:t>
        <a:bodyPr/>
        <a:lstStyle/>
        <a:p>
          <a:endParaRPr lang="en-US"/>
        </a:p>
      </dgm:t>
    </dgm:pt>
    <dgm:pt modelId="{29AA4DA8-6369-4012-AD36-64EB3D1FB1F2}" type="pres">
      <dgm:prSet presAssocID="{D5DCA207-8E10-49C8-9E50-2695AA9805DC}" presName="bracket" presStyleLbl="parChTrans1D1" presStyleIdx="3" presStyleCnt="4"/>
      <dgm:spPr/>
    </dgm:pt>
    <dgm:pt modelId="{E1D80B3F-7154-4C61-8D75-5C75F280BD5B}" type="pres">
      <dgm:prSet presAssocID="{D5DCA207-8E10-49C8-9E50-2695AA9805DC}" presName="spH" presStyleCnt="0"/>
      <dgm:spPr/>
    </dgm:pt>
    <dgm:pt modelId="{020901DD-A25F-4947-AA9D-B55ADFF27BA7}" type="pres">
      <dgm:prSet presAssocID="{D5DCA207-8E10-49C8-9E50-2695AA9805DC}" presName="desTx" presStyleLbl="node1" presStyleIdx="3" presStyleCnt="4">
        <dgm:presLayoutVars>
          <dgm:bulletEnabled val="1"/>
        </dgm:presLayoutVars>
      </dgm:prSet>
      <dgm:spPr/>
      <dgm:t>
        <a:bodyPr/>
        <a:lstStyle/>
        <a:p>
          <a:endParaRPr lang="en-US"/>
        </a:p>
      </dgm:t>
    </dgm:pt>
  </dgm:ptLst>
  <dgm:cxnLst>
    <dgm:cxn modelId="{CE705325-E414-44B3-8F25-FE9FDEF585B1}" type="presOf" srcId="{D5DCA207-8E10-49C8-9E50-2695AA9805DC}" destId="{A233DA96-2D8A-4DE1-9C7B-D68F56523CE0}" srcOrd="0" destOrd="0" presId="urn:diagrams.loki3.com/BracketList"/>
    <dgm:cxn modelId="{5D95F01B-B5CA-420A-874D-0F3425F837E7}" type="presOf" srcId="{FE0BC528-F2DF-433C-93AC-61EA175AE182}" destId="{C9580AB7-FF5B-4C0D-935B-EAA6FB9ADA77}" srcOrd="0" destOrd="4" presId="urn:diagrams.loki3.com/BracketList"/>
    <dgm:cxn modelId="{6EC49439-A79B-40B0-B353-456CB8032027}" srcId="{747A00C2-1B3C-4290-9085-DBDA447174D4}" destId="{BD3E42F2-AA31-4032-8D27-55F4C2B02A72}" srcOrd="1" destOrd="0" parTransId="{7379508A-00BB-41A4-84D8-A24FE8ED63D1}" sibTransId="{DEBA9F43-B5D7-4AFD-A361-251A765010B8}"/>
    <dgm:cxn modelId="{0D33666D-88AB-4DC1-B3F2-1529E79F1C8F}" srcId="{EA008AB5-F6E6-4EFA-93C3-7BB95D965938}" destId="{8229C79B-3A1C-4F1C-9B3F-2E7A940BE463}" srcOrd="1" destOrd="0" parTransId="{E3E5678F-F6BC-4D5E-A9BB-CE93732F77E4}" sibTransId="{6A5A050D-D082-458B-B03C-0FF13EA7154F}"/>
    <dgm:cxn modelId="{E759AE47-1229-4036-B823-41D6387DDA12}" srcId="{D5DCA207-8E10-49C8-9E50-2695AA9805DC}" destId="{D087E80F-8873-42AA-9214-FF3853250FF6}" srcOrd="1" destOrd="0" parTransId="{DE3F19CE-01D0-4C10-A72D-B2FE4ECB7785}" sibTransId="{95F3BC70-CC9B-4D51-8E77-9CC852BB70A3}"/>
    <dgm:cxn modelId="{D83ACBA5-ED0B-4D11-A7AC-FE25BEF33DC6}" type="presOf" srcId="{747A00C2-1B3C-4290-9085-DBDA447174D4}" destId="{41B30F15-1EFB-4335-80A2-0AA6ABF48054}" srcOrd="0" destOrd="0" presId="urn:diagrams.loki3.com/BracketList"/>
    <dgm:cxn modelId="{46940E6E-4F2E-45A6-8E3F-1801B1DA0A08}" type="presOf" srcId="{16DF9ACB-D388-4353-95C6-175611A8E120}" destId="{01438793-A174-4C08-8B81-F5E6C3F97444}" srcOrd="0" destOrd="1" presId="urn:diagrams.loki3.com/BracketList"/>
    <dgm:cxn modelId="{1B406026-3CEE-4021-8059-FA5AAE88A164}" type="presOf" srcId="{4D8431F3-C41C-4B3D-B113-4AFB6FE347D3}" destId="{C9580AB7-FF5B-4C0D-935B-EAA6FB9ADA77}" srcOrd="0" destOrd="0" presId="urn:diagrams.loki3.com/BracketList"/>
    <dgm:cxn modelId="{9A71FC78-F0E5-4623-8A69-7E0E65A62AE5}" type="presOf" srcId="{D087E80F-8873-42AA-9214-FF3853250FF6}" destId="{020901DD-A25F-4947-AA9D-B55ADFF27BA7}" srcOrd="0" destOrd="1" presId="urn:diagrams.loki3.com/BracketList"/>
    <dgm:cxn modelId="{FD9A6E19-6575-4C9F-89ED-1713E536B5C6}" srcId="{D7A453DE-2AF8-4EFE-B7E8-B1E49C3947A5}" destId="{5F83653F-1D74-43D2-A4A4-AE3EF489577D}" srcOrd="0" destOrd="0" parTransId="{1C281DDE-555E-4A94-B235-C7DF5D3E0509}" sibTransId="{D4F113BB-BD5C-4F58-8DD7-11075AD18423}"/>
    <dgm:cxn modelId="{1F36DA4F-800B-454D-A4F7-91233CCDBAD7}" srcId="{D7A453DE-2AF8-4EFE-B7E8-B1E49C3947A5}" destId="{400D8C22-42AB-4A09-8ADA-F3A118A010D9}" srcOrd="3" destOrd="0" parTransId="{6909F7E6-AEC4-4E65-B929-ECEAA844E8BF}" sibTransId="{1916E8B1-D432-44E0-93DB-B337C08A805E}"/>
    <dgm:cxn modelId="{A31F32AE-74B2-48BB-8569-21E52E2D48B4}" srcId="{747A00C2-1B3C-4290-9085-DBDA447174D4}" destId="{D0C63EAD-069D-44FC-B318-5B696F1A00BB}" srcOrd="0" destOrd="0" parTransId="{9B98AE07-47D2-4AA3-8F42-017FC0DF5F16}" sibTransId="{11795C78-1B2A-48AB-9F5F-1A35D349D0F4}"/>
    <dgm:cxn modelId="{A090B3FC-5C87-457B-BCD2-CBA1422DE29A}" srcId="{8229C79B-3A1C-4F1C-9B3F-2E7A940BE463}" destId="{767975A5-C042-43DD-A709-FF82298110A0}" srcOrd="3" destOrd="0" parTransId="{909A6327-26F8-4212-98D1-FE8763EB91DA}" sibTransId="{A6C54583-3A2A-4D5B-9ECF-0F09657B9893}"/>
    <dgm:cxn modelId="{576B4611-637A-40FA-9190-03350AD8E2EF}" type="presOf" srcId="{BD3E42F2-AA31-4032-8D27-55F4C2B02A72}" destId="{F7263776-7EF9-4A27-A64E-4F4FD08AE408}" srcOrd="0" destOrd="1" presId="urn:diagrams.loki3.com/BracketList"/>
    <dgm:cxn modelId="{F78E0271-EC0F-4EE4-AFF7-EFD3097F311D}" type="presOf" srcId="{EA008AB5-F6E6-4EFA-93C3-7BB95D965938}" destId="{42CBE007-005E-4496-BAB0-87FEEED0E776}" srcOrd="0" destOrd="0" presId="urn:diagrams.loki3.com/BracketList"/>
    <dgm:cxn modelId="{656947D8-7B3A-451E-A95A-1C71ABCB692B}" type="presOf" srcId="{5F83653F-1D74-43D2-A4A4-AE3EF489577D}" destId="{01438793-A174-4C08-8B81-F5E6C3F97444}" srcOrd="0" destOrd="0" presId="urn:diagrams.loki3.com/BracketList"/>
    <dgm:cxn modelId="{F8B97FB8-606B-450D-B785-FD410F2DD16A}" type="presOf" srcId="{6AF7FF56-1648-4A86-A0F5-D72020BDA939}" destId="{C9580AB7-FF5B-4C0D-935B-EAA6FB9ADA77}" srcOrd="0" destOrd="1" presId="urn:diagrams.loki3.com/BracketList"/>
    <dgm:cxn modelId="{3B9D93ED-F78B-4F3F-8B95-FCAD55DE8392}" srcId="{EA008AB5-F6E6-4EFA-93C3-7BB95D965938}" destId="{747A00C2-1B3C-4290-9085-DBDA447174D4}" srcOrd="2" destOrd="0" parTransId="{6F6B766C-7F2E-43B0-9DFF-DF4842CCF197}" sibTransId="{6CBD0E70-B6DA-46CC-87B4-0FBDBB4241E2}"/>
    <dgm:cxn modelId="{D7100025-1DD8-4D72-9174-47323987602E}" type="presOf" srcId="{28DA9657-129A-4AB6-AE40-72A130088124}" destId="{020901DD-A25F-4947-AA9D-B55ADFF27BA7}" srcOrd="0" destOrd="2" presId="urn:diagrams.loki3.com/BracketList"/>
    <dgm:cxn modelId="{C0DD715A-1C28-4D26-A0AE-268369C6B171}" type="presOf" srcId="{400D8C22-42AB-4A09-8ADA-F3A118A010D9}" destId="{01438793-A174-4C08-8B81-F5E6C3F97444}" srcOrd="0" destOrd="3" presId="urn:diagrams.loki3.com/BracketList"/>
    <dgm:cxn modelId="{CC52041B-CF6F-4B30-B901-7BD7A07888A6}" srcId="{747A00C2-1B3C-4290-9085-DBDA447174D4}" destId="{D84CE399-AA13-4D45-ACA2-54E4A25162DE}" srcOrd="2" destOrd="0" parTransId="{1375A7C9-B108-4472-993E-3A79374F03A2}" sibTransId="{8F7243B3-385C-4167-B2E3-E5D3BD44F489}"/>
    <dgm:cxn modelId="{EA145B62-4A2A-43B4-AEF5-D99A3038FDDF}" type="presOf" srcId="{767975A5-C042-43DD-A709-FF82298110A0}" destId="{C9580AB7-FF5B-4C0D-935B-EAA6FB9ADA77}" srcOrd="0" destOrd="3" presId="urn:diagrams.loki3.com/BracketList"/>
    <dgm:cxn modelId="{6C742EBA-598D-46D1-BD67-EFD0B4654AF0}" type="presOf" srcId="{D0C63EAD-069D-44FC-B318-5B696F1A00BB}" destId="{F7263776-7EF9-4A27-A64E-4F4FD08AE408}" srcOrd="0" destOrd="0" presId="urn:diagrams.loki3.com/BracketList"/>
    <dgm:cxn modelId="{A6B32C74-5E24-4001-B429-360ACABD4E00}" srcId="{8229C79B-3A1C-4F1C-9B3F-2E7A940BE463}" destId="{4D8431F3-C41C-4B3D-B113-4AFB6FE347D3}" srcOrd="0" destOrd="0" parTransId="{CD746BAE-C579-40FA-A815-74910853E9B7}" sibTransId="{360C7058-260F-4E39-A93C-3ADEEBB8F16B}"/>
    <dgm:cxn modelId="{26DBBFAD-7278-4DBC-9C9B-D4CEAEF4B62D}" srcId="{EA008AB5-F6E6-4EFA-93C3-7BB95D965938}" destId="{D5DCA207-8E10-49C8-9E50-2695AA9805DC}" srcOrd="3" destOrd="0" parTransId="{7082AB3B-26F9-4A7F-80FC-634EB6A6B98B}" sibTransId="{630FC450-BCC4-4BB4-BC49-184E4941B8E7}"/>
    <dgm:cxn modelId="{11564412-0B72-4CE3-BA5E-233535E34227}" type="presOf" srcId="{6E4AD472-B509-474D-A3D3-EA15FC93EFC3}" destId="{020901DD-A25F-4947-AA9D-B55ADFF27BA7}" srcOrd="0" destOrd="0" presId="urn:diagrams.loki3.com/BracketList"/>
    <dgm:cxn modelId="{D260FA37-2724-4F5C-AD9D-D29DDFB21E59}" srcId="{D5DCA207-8E10-49C8-9E50-2695AA9805DC}" destId="{6E4AD472-B509-474D-A3D3-EA15FC93EFC3}" srcOrd="0" destOrd="0" parTransId="{FA21199B-2788-44B5-B8F3-06154C5C479C}" sibTransId="{9CCA1FA0-5D32-4AC3-A5E3-B55CB90E49D4}"/>
    <dgm:cxn modelId="{4F68EB9B-4299-4AA3-8859-F2DB0BB0FF40}" srcId="{8229C79B-3A1C-4F1C-9B3F-2E7A940BE463}" destId="{31F3AA93-0CD0-4680-8284-FFE08FC59BCD}" srcOrd="5" destOrd="0" parTransId="{EBEA2116-B196-490A-BA3C-6641882DDC27}" sibTransId="{BB30678A-3847-4BEA-9A52-550CEBE659EE}"/>
    <dgm:cxn modelId="{9C10875C-6196-47DF-AA5D-9622F66AE85B}" type="presOf" srcId="{7E9026AA-FC2C-4A12-8EBE-30598A25FC79}" destId="{C9580AB7-FF5B-4C0D-935B-EAA6FB9ADA77}" srcOrd="0" destOrd="2" presId="urn:diagrams.loki3.com/BracketList"/>
    <dgm:cxn modelId="{B6FF1B9A-979D-4F6C-8D1D-D64B79FE5C4F}" type="presOf" srcId="{564EF22F-CAD5-405E-B687-88D32AA58B96}" destId="{01438793-A174-4C08-8B81-F5E6C3F97444}" srcOrd="0" destOrd="4" presId="urn:diagrams.loki3.com/BracketList"/>
    <dgm:cxn modelId="{01EA972E-F22A-4639-8D6B-8C17A88DA292}" type="presOf" srcId="{D84CE399-AA13-4D45-ACA2-54E4A25162DE}" destId="{F7263776-7EF9-4A27-A64E-4F4FD08AE408}" srcOrd="0" destOrd="2" presId="urn:diagrams.loki3.com/BracketList"/>
    <dgm:cxn modelId="{A6F5F5FB-C7C1-4CA7-A517-F26F2524BFE6}" type="presOf" srcId="{8229C79B-3A1C-4F1C-9B3F-2E7A940BE463}" destId="{32322DC2-DAD6-494C-BD81-CC399BC657C4}" srcOrd="0" destOrd="0" presId="urn:diagrams.loki3.com/BracketList"/>
    <dgm:cxn modelId="{0B88E6D2-4294-40AA-BA3A-3B94BC90E1E7}" srcId="{8229C79B-3A1C-4F1C-9B3F-2E7A940BE463}" destId="{7E9026AA-FC2C-4A12-8EBE-30598A25FC79}" srcOrd="2" destOrd="0" parTransId="{D171F7F5-5018-4A02-8AE2-01E00D7C905B}" sibTransId="{1D0AD35A-5883-4EFF-9A95-6444A1EFAC24}"/>
    <dgm:cxn modelId="{1B5FC233-0D47-47B8-8B23-D02223F4C383}" srcId="{D7A453DE-2AF8-4EFE-B7E8-B1E49C3947A5}" destId="{A859A698-39A6-4080-82C0-7FB3E3A9E54F}" srcOrd="2" destOrd="0" parTransId="{3A9C8A5A-90C0-4D16-91FF-F8DB7670CFF2}" sibTransId="{D15CA03E-3CD7-4B91-AB46-86F42D149BDB}"/>
    <dgm:cxn modelId="{900FAF4D-46D7-41AE-85F4-E827C80AA777}" type="presOf" srcId="{D7A453DE-2AF8-4EFE-B7E8-B1E49C3947A5}" destId="{37CA3CBB-D43E-4363-BCDF-8F6005F95D5C}" srcOrd="0" destOrd="0" presId="urn:diagrams.loki3.com/BracketList"/>
    <dgm:cxn modelId="{9A43238A-5280-4D11-806E-829AF31D10CC}" srcId="{D7A453DE-2AF8-4EFE-B7E8-B1E49C3947A5}" destId="{16DF9ACB-D388-4353-95C6-175611A8E120}" srcOrd="1" destOrd="0" parTransId="{5477862A-6C6E-49F9-93CF-DDCDD938658C}" sibTransId="{222E6733-2190-49C9-B5CB-9EDCAA53C2F0}"/>
    <dgm:cxn modelId="{8E579F5A-1F63-4656-B31A-A0CD788881B0}" srcId="{D5DCA207-8E10-49C8-9E50-2695AA9805DC}" destId="{28DA9657-129A-4AB6-AE40-72A130088124}" srcOrd="2" destOrd="0" parTransId="{C33F738F-CDE7-48FD-9FBB-FA9900C41D6A}" sibTransId="{61E8B446-597E-40E6-9472-76865910E31D}"/>
    <dgm:cxn modelId="{6F6D8007-994F-416F-A6D5-3AA79897F215}" srcId="{8229C79B-3A1C-4F1C-9B3F-2E7A940BE463}" destId="{FE0BC528-F2DF-433C-93AC-61EA175AE182}" srcOrd="4" destOrd="0" parTransId="{27E25CE3-27B3-40A9-99C9-1C05EC0110ED}" sibTransId="{93230466-3BFF-4DE1-A917-4C5F9FF1A72F}"/>
    <dgm:cxn modelId="{39BB4FAD-9077-423A-B534-8FB256F9A53E}" type="presOf" srcId="{31F3AA93-0CD0-4680-8284-FFE08FC59BCD}" destId="{C9580AB7-FF5B-4C0D-935B-EAA6FB9ADA77}" srcOrd="0" destOrd="5" presId="urn:diagrams.loki3.com/BracketList"/>
    <dgm:cxn modelId="{19789849-DDF2-4575-9243-2358435C1A99}" srcId="{8229C79B-3A1C-4F1C-9B3F-2E7A940BE463}" destId="{6AF7FF56-1648-4A86-A0F5-D72020BDA939}" srcOrd="1" destOrd="0" parTransId="{45A787CA-5458-44CC-AD76-DE86AC5EA0D3}" sibTransId="{97532758-FEAA-499C-9982-6182891E0006}"/>
    <dgm:cxn modelId="{458477BA-CF4A-423F-9237-2D3121F86338}" srcId="{EA008AB5-F6E6-4EFA-93C3-7BB95D965938}" destId="{D7A453DE-2AF8-4EFE-B7E8-B1E49C3947A5}" srcOrd="0" destOrd="0" parTransId="{1FE24E08-5FEF-4EF6-B020-DE4BA63FCD0E}" sibTransId="{B62D12F4-17E9-4618-8FEC-F51D49AA0837}"/>
    <dgm:cxn modelId="{83EED705-A974-45B6-9D8A-66936B7500FB}" srcId="{D7A453DE-2AF8-4EFE-B7E8-B1E49C3947A5}" destId="{564EF22F-CAD5-405E-B687-88D32AA58B96}" srcOrd="4" destOrd="0" parTransId="{16D00D8A-D538-4A2F-B10E-4642D497E70C}" sibTransId="{CE69AA1F-C112-4B4B-8E35-1C4C7946B59D}"/>
    <dgm:cxn modelId="{26AA28DA-0592-4584-A45E-374E95674DCD}" type="presOf" srcId="{A859A698-39A6-4080-82C0-7FB3E3A9E54F}" destId="{01438793-A174-4C08-8B81-F5E6C3F97444}" srcOrd="0" destOrd="2" presId="urn:diagrams.loki3.com/BracketList"/>
    <dgm:cxn modelId="{3A489CB0-A912-4877-92A3-77E2C6EA7BE1}" type="presParOf" srcId="{42CBE007-005E-4496-BAB0-87FEEED0E776}" destId="{7A501009-E615-4D8C-973A-2E776C2FB87B}" srcOrd="0" destOrd="0" presId="urn:diagrams.loki3.com/BracketList"/>
    <dgm:cxn modelId="{A4532A7A-208F-4332-AD13-CB6C62C5DB09}" type="presParOf" srcId="{7A501009-E615-4D8C-973A-2E776C2FB87B}" destId="{37CA3CBB-D43E-4363-BCDF-8F6005F95D5C}" srcOrd="0" destOrd="0" presId="urn:diagrams.loki3.com/BracketList"/>
    <dgm:cxn modelId="{7E4619E5-5CCB-4FB1-96C7-680A6DBA0104}" type="presParOf" srcId="{7A501009-E615-4D8C-973A-2E776C2FB87B}" destId="{10BEB3C2-A5A1-4F84-AA95-ADE0E4AFEE4B}" srcOrd="1" destOrd="0" presId="urn:diagrams.loki3.com/BracketList"/>
    <dgm:cxn modelId="{610E7836-0EB1-4A1E-991B-E46D4705F121}" type="presParOf" srcId="{7A501009-E615-4D8C-973A-2E776C2FB87B}" destId="{92BEE00C-A978-49E8-88CC-C42AC6BA7459}" srcOrd="2" destOrd="0" presId="urn:diagrams.loki3.com/BracketList"/>
    <dgm:cxn modelId="{4383B00D-116B-4F20-B04F-1E68E2AB4FAF}" type="presParOf" srcId="{7A501009-E615-4D8C-973A-2E776C2FB87B}" destId="{01438793-A174-4C08-8B81-F5E6C3F97444}" srcOrd="3" destOrd="0" presId="urn:diagrams.loki3.com/BracketList"/>
    <dgm:cxn modelId="{D9C7FF6F-A3F3-4084-B151-611AFF6C8F93}" type="presParOf" srcId="{42CBE007-005E-4496-BAB0-87FEEED0E776}" destId="{04B8F529-3CD6-4A9A-AA6B-615CC1FB406A}" srcOrd="1" destOrd="0" presId="urn:diagrams.loki3.com/BracketList"/>
    <dgm:cxn modelId="{507CEF20-3953-4374-9A30-F5754024EC1E}" type="presParOf" srcId="{42CBE007-005E-4496-BAB0-87FEEED0E776}" destId="{8E8A7B8E-3737-41CF-ACDB-C34F06923894}" srcOrd="2" destOrd="0" presId="urn:diagrams.loki3.com/BracketList"/>
    <dgm:cxn modelId="{7E55C172-11F8-4BCA-9AD5-E9B301DD04A9}" type="presParOf" srcId="{8E8A7B8E-3737-41CF-ACDB-C34F06923894}" destId="{32322DC2-DAD6-494C-BD81-CC399BC657C4}" srcOrd="0" destOrd="0" presId="urn:diagrams.loki3.com/BracketList"/>
    <dgm:cxn modelId="{8765C4F3-959F-4CE0-ABDC-67042A066CBB}" type="presParOf" srcId="{8E8A7B8E-3737-41CF-ACDB-C34F06923894}" destId="{669D122D-E7FB-4355-9A18-3E3A68089DF8}" srcOrd="1" destOrd="0" presId="urn:diagrams.loki3.com/BracketList"/>
    <dgm:cxn modelId="{117C4E1D-35DD-49FA-88CF-94C855BA4F98}" type="presParOf" srcId="{8E8A7B8E-3737-41CF-ACDB-C34F06923894}" destId="{A93B7339-B699-4F19-84D8-7CC5646B87CA}" srcOrd="2" destOrd="0" presId="urn:diagrams.loki3.com/BracketList"/>
    <dgm:cxn modelId="{50FD8BC6-02C5-48FA-BB82-79BAEA6F90A4}" type="presParOf" srcId="{8E8A7B8E-3737-41CF-ACDB-C34F06923894}" destId="{C9580AB7-FF5B-4C0D-935B-EAA6FB9ADA77}" srcOrd="3" destOrd="0" presId="urn:diagrams.loki3.com/BracketList"/>
    <dgm:cxn modelId="{6022481B-C455-40EE-8EB7-2104971D884C}" type="presParOf" srcId="{42CBE007-005E-4496-BAB0-87FEEED0E776}" destId="{AB538E72-CD12-4503-8ECB-C44B3D3571FD}" srcOrd="3" destOrd="0" presId="urn:diagrams.loki3.com/BracketList"/>
    <dgm:cxn modelId="{A6EFC4B5-DA59-4466-A19B-AD41BF1B2F50}" type="presParOf" srcId="{42CBE007-005E-4496-BAB0-87FEEED0E776}" destId="{382E401B-9F5F-4B22-9578-727A599F3EE7}" srcOrd="4" destOrd="0" presId="urn:diagrams.loki3.com/BracketList"/>
    <dgm:cxn modelId="{40FF1367-97A0-433F-8876-36A661D6917C}" type="presParOf" srcId="{382E401B-9F5F-4B22-9578-727A599F3EE7}" destId="{41B30F15-1EFB-4335-80A2-0AA6ABF48054}" srcOrd="0" destOrd="0" presId="urn:diagrams.loki3.com/BracketList"/>
    <dgm:cxn modelId="{F79B7D01-6C64-4CB7-90E7-CA21FE29AFD4}" type="presParOf" srcId="{382E401B-9F5F-4B22-9578-727A599F3EE7}" destId="{7AAEDEA6-EB67-4D01-81C0-1A71D29670CC}" srcOrd="1" destOrd="0" presId="urn:diagrams.loki3.com/BracketList"/>
    <dgm:cxn modelId="{23D0BD02-76E1-44B2-9D98-8418E98E4D01}" type="presParOf" srcId="{382E401B-9F5F-4B22-9578-727A599F3EE7}" destId="{F2B20310-BA00-46C2-B035-2D95F7693DF2}" srcOrd="2" destOrd="0" presId="urn:diagrams.loki3.com/BracketList"/>
    <dgm:cxn modelId="{11C2A5C1-A169-49C9-B585-FB0B17020584}" type="presParOf" srcId="{382E401B-9F5F-4B22-9578-727A599F3EE7}" destId="{F7263776-7EF9-4A27-A64E-4F4FD08AE408}" srcOrd="3" destOrd="0" presId="urn:diagrams.loki3.com/BracketList"/>
    <dgm:cxn modelId="{2EB53A14-71D7-49EE-A7C0-A699E2AFB72E}" type="presParOf" srcId="{42CBE007-005E-4496-BAB0-87FEEED0E776}" destId="{64BCFB79-DD94-496D-8446-1F57619DD608}" srcOrd="5" destOrd="0" presId="urn:diagrams.loki3.com/BracketList"/>
    <dgm:cxn modelId="{84650B9D-DBE7-431A-9E1C-1D503AB81782}" type="presParOf" srcId="{42CBE007-005E-4496-BAB0-87FEEED0E776}" destId="{6A94AE40-D023-4C12-B821-FE5024439E3C}" srcOrd="6" destOrd="0" presId="urn:diagrams.loki3.com/BracketList"/>
    <dgm:cxn modelId="{AE6C2901-312B-4C7F-BB43-6FDFB440F519}" type="presParOf" srcId="{6A94AE40-D023-4C12-B821-FE5024439E3C}" destId="{A233DA96-2D8A-4DE1-9C7B-D68F56523CE0}" srcOrd="0" destOrd="0" presId="urn:diagrams.loki3.com/BracketList"/>
    <dgm:cxn modelId="{CB6C18A3-64AF-4A2B-9249-E274430F97FC}" type="presParOf" srcId="{6A94AE40-D023-4C12-B821-FE5024439E3C}" destId="{29AA4DA8-6369-4012-AD36-64EB3D1FB1F2}" srcOrd="1" destOrd="0" presId="urn:diagrams.loki3.com/BracketList"/>
    <dgm:cxn modelId="{254B6D17-D5FF-41A1-88D2-3879E93E9150}" type="presParOf" srcId="{6A94AE40-D023-4C12-B821-FE5024439E3C}" destId="{E1D80B3F-7154-4C61-8D75-5C75F280BD5B}" srcOrd="2" destOrd="0" presId="urn:diagrams.loki3.com/BracketList"/>
    <dgm:cxn modelId="{34D64AC8-D812-4200-9627-8EA0BCDC6E33}" type="presParOf" srcId="{6A94AE40-D023-4C12-B821-FE5024439E3C}" destId="{020901DD-A25F-4947-AA9D-B55ADFF27BA7}" srcOrd="3" destOrd="0" presId="urn:diagrams.loki3.com/Bracke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0BF29C4-95AA-4A4D-8856-2A37C70F0CA4}" type="doc">
      <dgm:prSet loTypeId="urn:microsoft.com/office/officeart/2005/8/layout/chevronAccent+Icon" loCatId="process" qsTypeId="urn:microsoft.com/office/officeart/2005/8/quickstyle/simple1" qsCatId="simple" csTypeId="urn:microsoft.com/office/officeart/2005/8/colors/colorful2" csCatId="colorful" phldr="1"/>
      <dgm:spPr/>
    </dgm:pt>
    <dgm:pt modelId="{CC48903A-AE00-4CE5-80B7-A4AE2740124E}">
      <dgm:prSet phldrT="[Text]"/>
      <dgm:spPr/>
      <dgm:t>
        <a:bodyPr/>
        <a:lstStyle/>
        <a:p>
          <a:r>
            <a:rPr lang="en-US" dirty="0" smtClean="0"/>
            <a:t>Development</a:t>
          </a:r>
          <a:endParaRPr lang="en-US" dirty="0"/>
        </a:p>
      </dgm:t>
    </dgm:pt>
    <dgm:pt modelId="{F9772FE3-4CA1-4399-A761-CDBB817DF6AA}" type="parTrans" cxnId="{91220052-8606-4A98-9922-6BB2445397AC}">
      <dgm:prSet/>
      <dgm:spPr/>
      <dgm:t>
        <a:bodyPr/>
        <a:lstStyle/>
        <a:p>
          <a:endParaRPr lang="en-US"/>
        </a:p>
      </dgm:t>
    </dgm:pt>
    <dgm:pt modelId="{8A76D23F-39C1-4C2A-BD0A-866EFF6205BA}" type="sibTrans" cxnId="{91220052-8606-4A98-9922-6BB2445397AC}">
      <dgm:prSet/>
      <dgm:spPr/>
      <dgm:t>
        <a:bodyPr/>
        <a:lstStyle/>
        <a:p>
          <a:endParaRPr lang="en-US"/>
        </a:p>
      </dgm:t>
    </dgm:pt>
    <dgm:pt modelId="{9944AB0A-09B6-49BA-A4EE-17CD4CE480DA}">
      <dgm:prSet phldrT="[Text]"/>
      <dgm:spPr/>
      <dgm:t>
        <a:bodyPr/>
        <a:lstStyle/>
        <a:p>
          <a:r>
            <a:rPr lang="en-US" dirty="0" smtClean="0"/>
            <a:t>Test</a:t>
          </a:r>
          <a:endParaRPr lang="en-US" dirty="0"/>
        </a:p>
      </dgm:t>
    </dgm:pt>
    <dgm:pt modelId="{FA41E1F5-AC6D-4163-B633-69E4A096590C}" type="parTrans" cxnId="{25CC4D6F-C0E7-46B5-BDBF-0657947143D8}">
      <dgm:prSet/>
      <dgm:spPr/>
      <dgm:t>
        <a:bodyPr/>
        <a:lstStyle/>
        <a:p>
          <a:endParaRPr lang="en-US"/>
        </a:p>
      </dgm:t>
    </dgm:pt>
    <dgm:pt modelId="{1D08A53E-27C9-4283-B6E7-1A686AA851F3}" type="sibTrans" cxnId="{25CC4D6F-C0E7-46B5-BDBF-0657947143D8}">
      <dgm:prSet/>
      <dgm:spPr/>
      <dgm:t>
        <a:bodyPr/>
        <a:lstStyle/>
        <a:p>
          <a:endParaRPr lang="en-US"/>
        </a:p>
      </dgm:t>
    </dgm:pt>
    <dgm:pt modelId="{4576BFA4-25D4-42B9-9F7C-00E4F30C6E49}">
      <dgm:prSet phldrT="[Text]"/>
      <dgm:spPr/>
      <dgm:t>
        <a:bodyPr/>
        <a:lstStyle/>
        <a:p>
          <a:r>
            <a:rPr lang="en-US" dirty="0" smtClean="0"/>
            <a:t>Production</a:t>
          </a:r>
          <a:endParaRPr lang="en-US" dirty="0"/>
        </a:p>
      </dgm:t>
    </dgm:pt>
    <dgm:pt modelId="{ED6D8437-D7BB-46E7-B407-A9ACCE7B9BD4}" type="parTrans" cxnId="{CEFA5507-630F-4A5D-B474-CF1D5CDB9704}">
      <dgm:prSet/>
      <dgm:spPr/>
      <dgm:t>
        <a:bodyPr/>
        <a:lstStyle/>
        <a:p>
          <a:endParaRPr lang="en-US"/>
        </a:p>
      </dgm:t>
    </dgm:pt>
    <dgm:pt modelId="{8445E488-AF0E-4E01-BE90-2C21692AE822}" type="sibTrans" cxnId="{CEFA5507-630F-4A5D-B474-CF1D5CDB9704}">
      <dgm:prSet/>
      <dgm:spPr/>
      <dgm:t>
        <a:bodyPr/>
        <a:lstStyle/>
        <a:p>
          <a:endParaRPr lang="en-US"/>
        </a:p>
      </dgm:t>
    </dgm:pt>
    <dgm:pt modelId="{AB767DC4-F9D4-47B2-AD8A-CC828AA5AAE1}" type="pres">
      <dgm:prSet presAssocID="{10BF29C4-95AA-4A4D-8856-2A37C70F0CA4}" presName="Name0" presStyleCnt="0">
        <dgm:presLayoutVars>
          <dgm:dir/>
          <dgm:resizeHandles val="exact"/>
        </dgm:presLayoutVars>
      </dgm:prSet>
      <dgm:spPr/>
    </dgm:pt>
    <dgm:pt modelId="{68EC4EA5-B168-45B9-B550-BC7D191D3D35}" type="pres">
      <dgm:prSet presAssocID="{CC48903A-AE00-4CE5-80B7-A4AE2740124E}" presName="composite" presStyleCnt="0"/>
      <dgm:spPr/>
    </dgm:pt>
    <dgm:pt modelId="{A38C3EE0-3EC6-48D4-A941-60766C45D580}" type="pres">
      <dgm:prSet presAssocID="{CC48903A-AE00-4CE5-80B7-A4AE2740124E}" presName="bgChev" presStyleLbl="node1" presStyleIdx="0" presStyleCnt="3"/>
      <dgm:spPr/>
    </dgm:pt>
    <dgm:pt modelId="{FC4A879D-5519-4F4A-BAC2-9A17B4C8EA5A}" type="pres">
      <dgm:prSet presAssocID="{CC48903A-AE00-4CE5-80B7-A4AE2740124E}" presName="txNode" presStyleLbl="fgAcc1" presStyleIdx="0" presStyleCnt="3">
        <dgm:presLayoutVars>
          <dgm:bulletEnabled val="1"/>
        </dgm:presLayoutVars>
      </dgm:prSet>
      <dgm:spPr/>
      <dgm:t>
        <a:bodyPr/>
        <a:lstStyle/>
        <a:p>
          <a:endParaRPr lang="en-US"/>
        </a:p>
      </dgm:t>
    </dgm:pt>
    <dgm:pt modelId="{71F7E887-7421-48D7-8AF3-CFAEBA4D9E7F}" type="pres">
      <dgm:prSet presAssocID="{8A76D23F-39C1-4C2A-BD0A-866EFF6205BA}" presName="compositeSpace" presStyleCnt="0"/>
      <dgm:spPr/>
    </dgm:pt>
    <dgm:pt modelId="{6A2B0D43-74FE-483E-A3C2-2D43D27E6AEC}" type="pres">
      <dgm:prSet presAssocID="{9944AB0A-09B6-49BA-A4EE-17CD4CE480DA}" presName="composite" presStyleCnt="0"/>
      <dgm:spPr/>
    </dgm:pt>
    <dgm:pt modelId="{BD4E6F89-50A0-4E83-8F1E-43010E05C4F9}" type="pres">
      <dgm:prSet presAssocID="{9944AB0A-09B6-49BA-A4EE-17CD4CE480DA}" presName="bgChev" presStyleLbl="node1" presStyleIdx="1" presStyleCnt="3"/>
      <dgm:spPr/>
    </dgm:pt>
    <dgm:pt modelId="{80D53992-1EBF-484D-AE53-33464BA92EE8}" type="pres">
      <dgm:prSet presAssocID="{9944AB0A-09B6-49BA-A4EE-17CD4CE480DA}" presName="txNode" presStyleLbl="fgAcc1" presStyleIdx="1" presStyleCnt="3">
        <dgm:presLayoutVars>
          <dgm:bulletEnabled val="1"/>
        </dgm:presLayoutVars>
      </dgm:prSet>
      <dgm:spPr/>
      <dgm:t>
        <a:bodyPr/>
        <a:lstStyle/>
        <a:p>
          <a:endParaRPr lang="en-US"/>
        </a:p>
      </dgm:t>
    </dgm:pt>
    <dgm:pt modelId="{53130AFA-5E29-4DB1-B9ED-FD8224E9C8F1}" type="pres">
      <dgm:prSet presAssocID="{1D08A53E-27C9-4283-B6E7-1A686AA851F3}" presName="compositeSpace" presStyleCnt="0"/>
      <dgm:spPr/>
    </dgm:pt>
    <dgm:pt modelId="{D7083B14-1879-4BDD-A011-A15869B37A50}" type="pres">
      <dgm:prSet presAssocID="{4576BFA4-25D4-42B9-9F7C-00E4F30C6E49}" presName="composite" presStyleCnt="0"/>
      <dgm:spPr/>
    </dgm:pt>
    <dgm:pt modelId="{0ED2BB06-1248-456E-AB61-670639A6C9C1}" type="pres">
      <dgm:prSet presAssocID="{4576BFA4-25D4-42B9-9F7C-00E4F30C6E49}" presName="bgChev" presStyleLbl="node1" presStyleIdx="2" presStyleCnt="3"/>
      <dgm:spPr/>
    </dgm:pt>
    <dgm:pt modelId="{E89C7F7F-7150-4FBD-9B03-65CD8A69F286}" type="pres">
      <dgm:prSet presAssocID="{4576BFA4-25D4-42B9-9F7C-00E4F30C6E49}" presName="txNode" presStyleLbl="fgAcc1" presStyleIdx="2" presStyleCnt="3">
        <dgm:presLayoutVars>
          <dgm:bulletEnabled val="1"/>
        </dgm:presLayoutVars>
      </dgm:prSet>
      <dgm:spPr/>
      <dgm:t>
        <a:bodyPr/>
        <a:lstStyle/>
        <a:p>
          <a:endParaRPr lang="en-US"/>
        </a:p>
      </dgm:t>
    </dgm:pt>
  </dgm:ptLst>
  <dgm:cxnLst>
    <dgm:cxn modelId="{91110CD5-A1C6-401D-A2BD-3BC959937EBF}" type="presOf" srcId="{CC48903A-AE00-4CE5-80B7-A4AE2740124E}" destId="{FC4A879D-5519-4F4A-BAC2-9A17B4C8EA5A}" srcOrd="0" destOrd="0" presId="urn:microsoft.com/office/officeart/2005/8/layout/chevronAccent+Icon"/>
    <dgm:cxn modelId="{91220052-8606-4A98-9922-6BB2445397AC}" srcId="{10BF29C4-95AA-4A4D-8856-2A37C70F0CA4}" destId="{CC48903A-AE00-4CE5-80B7-A4AE2740124E}" srcOrd="0" destOrd="0" parTransId="{F9772FE3-4CA1-4399-A761-CDBB817DF6AA}" sibTransId="{8A76D23F-39C1-4C2A-BD0A-866EFF6205BA}"/>
    <dgm:cxn modelId="{25CC4D6F-C0E7-46B5-BDBF-0657947143D8}" srcId="{10BF29C4-95AA-4A4D-8856-2A37C70F0CA4}" destId="{9944AB0A-09B6-49BA-A4EE-17CD4CE480DA}" srcOrd="1" destOrd="0" parTransId="{FA41E1F5-AC6D-4163-B633-69E4A096590C}" sibTransId="{1D08A53E-27C9-4283-B6E7-1A686AA851F3}"/>
    <dgm:cxn modelId="{CEFA5507-630F-4A5D-B474-CF1D5CDB9704}" srcId="{10BF29C4-95AA-4A4D-8856-2A37C70F0CA4}" destId="{4576BFA4-25D4-42B9-9F7C-00E4F30C6E49}" srcOrd="2" destOrd="0" parTransId="{ED6D8437-D7BB-46E7-B407-A9ACCE7B9BD4}" sibTransId="{8445E488-AF0E-4E01-BE90-2C21692AE822}"/>
    <dgm:cxn modelId="{C39E1B98-5A25-4F9A-9F88-27D623C80EC7}" type="presOf" srcId="{10BF29C4-95AA-4A4D-8856-2A37C70F0CA4}" destId="{AB767DC4-F9D4-47B2-AD8A-CC828AA5AAE1}" srcOrd="0" destOrd="0" presId="urn:microsoft.com/office/officeart/2005/8/layout/chevronAccent+Icon"/>
    <dgm:cxn modelId="{B56FD486-D691-4919-BDE3-D8DAC5A4B7A1}" type="presOf" srcId="{9944AB0A-09B6-49BA-A4EE-17CD4CE480DA}" destId="{80D53992-1EBF-484D-AE53-33464BA92EE8}" srcOrd="0" destOrd="0" presId="urn:microsoft.com/office/officeart/2005/8/layout/chevronAccent+Icon"/>
    <dgm:cxn modelId="{45D6D0C3-EA3E-4ABB-8061-F12332A20D96}" type="presOf" srcId="{4576BFA4-25D4-42B9-9F7C-00E4F30C6E49}" destId="{E89C7F7F-7150-4FBD-9B03-65CD8A69F286}" srcOrd="0" destOrd="0" presId="urn:microsoft.com/office/officeart/2005/8/layout/chevronAccent+Icon"/>
    <dgm:cxn modelId="{3DC45FAF-1A24-4B1B-B70B-3BE625A912F3}" type="presParOf" srcId="{AB767DC4-F9D4-47B2-AD8A-CC828AA5AAE1}" destId="{68EC4EA5-B168-45B9-B550-BC7D191D3D35}" srcOrd="0" destOrd="0" presId="urn:microsoft.com/office/officeart/2005/8/layout/chevronAccent+Icon"/>
    <dgm:cxn modelId="{B2FEA7A8-58B0-4337-B48D-D87E229453C6}" type="presParOf" srcId="{68EC4EA5-B168-45B9-B550-BC7D191D3D35}" destId="{A38C3EE0-3EC6-48D4-A941-60766C45D580}" srcOrd="0" destOrd="0" presId="urn:microsoft.com/office/officeart/2005/8/layout/chevronAccent+Icon"/>
    <dgm:cxn modelId="{5C4E0FBA-D520-469D-B3E8-6A4FD461365C}" type="presParOf" srcId="{68EC4EA5-B168-45B9-B550-BC7D191D3D35}" destId="{FC4A879D-5519-4F4A-BAC2-9A17B4C8EA5A}" srcOrd="1" destOrd="0" presId="urn:microsoft.com/office/officeart/2005/8/layout/chevronAccent+Icon"/>
    <dgm:cxn modelId="{674F1268-6CCB-4BC8-9160-85C46E582B1B}" type="presParOf" srcId="{AB767DC4-F9D4-47B2-AD8A-CC828AA5AAE1}" destId="{71F7E887-7421-48D7-8AF3-CFAEBA4D9E7F}" srcOrd="1" destOrd="0" presId="urn:microsoft.com/office/officeart/2005/8/layout/chevronAccent+Icon"/>
    <dgm:cxn modelId="{D119EF24-EE93-4F78-9373-D515E4F290E9}" type="presParOf" srcId="{AB767DC4-F9D4-47B2-AD8A-CC828AA5AAE1}" destId="{6A2B0D43-74FE-483E-A3C2-2D43D27E6AEC}" srcOrd="2" destOrd="0" presId="urn:microsoft.com/office/officeart/2005/8/layout/chevronAccent+Icon"/>
    <dgm:cxn modelId="{36499078-71F4-4C57-88C6-FEC8C403A5EF}" type="presParOf" srcId="{6A2B0D43-74FE-483E-A3C2-2D43D27E6AEC}" destId="{BD4E6F89-50A0-4E83-8F1E-43010E05C4F9}" srcOrd="0" destOrd="0" presId="urn:microsoft.com/office/officeart/2005/8/layout/chevronAccent+Icon"/>
    <dgm:cxn modelId="{C3919CF1-E0E1-441A-BC89-0571C07A56C8}" type="presParOf" srcId="{6A2B0D43-74FE-483E-A3C2-2D43D27E6AEC}" destId="{80D53992-1EBF-484D-AE53-33464BA92EE8}" srcOrd="1" destOrd="0" presId="urn:microsoft.com/office/officeart/2005/8/layout/chevronAccent+Icon"/>
    <dgm:cxn modelId="{52D48705-9B85-4F87-827D-68056DB18C54}" type="presParOf" srcId="{AB767DC4-F9D4-47B2-AD8A-CC828AA5AAE1}" destId="{53130AFA-5E29-4DB1-B9ED-FD8224E9C8F1}" srcOrd="3" destOrd="0" presId="urn:microsoft.com/office/officeart/2005/8/layout/chevronAccent+Icon"/>
    <dgm:cxn modelId="{83A571D6-DA10-45C9-BC2B-276AE0B6F585}" type="presParOf" srcId="{AB767DC4-F9D4-47B2-AD8A-CC828AA5AAE1}" destId="{D7083B14-1879-4BDD-A011-A15869B37A50}" srcOrd="4" destOrd="0" presId="urn:microsoft.com/office/officeart/2005/8/layout/chevronAccent+Icon"/>
    <dgm:cxn modelId="{82B96ADA-F12F-4AE2-9A40-F8AEFB7C3FCB}" type="presParOf" srcId="{D7083B14-1879-4BDD-A011-A15869B37A50}" destId="{0ED2BB06-1248-456E-AB61-670639A6C9C1}" srcOrd="0" destOrd="0" presId="urn:microsoft.com/office/officeart/2005/8/layout/chevronAccent+Icon"/>
    <dgm:cxn modelId="{AB0DA548-1F18-42D2-A257-9AFAFFAC1991}" type="presParOf" srcId="{D7083B14-1879-4BDD-A011-A15869B37A50}" destId="{E89C7F7F-7150-4FBD-9B03-65CD8A69F286}" srcOrd="1" destOrd="0" presId="urn:microsoft.com/office/officeart/2005/8/layout/chevronAccent+Icon"/>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20F9D77-0356-4872-B708-AEB52FD47AF7}" type="doc">
      <dgm:prSet loTypeId="urn:microsoft.com/office/officeart/2005/8/layout/vList5" loCatId="list" qsTypeId="urn:microsoft.com/office/officeart/2005/8/quickstyle/simple1" qsCatId="simple" csTypeId="urn:microsoft.com/office/officeart/2005/8/colors/colorful1" csCatId="colorful" phldr="1"/>
      <dgm:spPr/>
    </dgm:pt>
    <dgm:pt modelId="{4FB2E02E-7B31-4908-BC65-B7911FFB6871}">
      <dgm:prSet phldrT="[Text]" custT="1"/>
      <dgm:spPr>
        <a:solidFill>
          <a:srgbClr val="00B050"/>
        </a:solidFill>
      </dgm:spPr>
      <dgm:t>
        <a:bodyPr/>
        <a:lstStyle/>
        <a:p>
          <a:r>
            <a:rPr lang="en-US" sz="3600" dirty="0" smtClean="0"/>
            <a:t>Configuration as Code</a:t>
          </a:r>
          <a:endParaRPr lang="en-US" sz="3600" dirty="0"/>
        </a:p>
      </dgm:t>
    </dgm:pt>
    <dgm:pt modelId="{5C072D8D-B0AE-4754-91BB-A5F1D68E77B2}" type="parTrans" cxnId="{9E9BA78B-0355-4AD2-9F17-6AA368BECE4A}">
      <dgm:prSet/>
      <dgm:spPr/>
      <dgm:t>
        <a:bodyPr/>
        <a:lstStyle/>
        <a:p>
          <a:endParaRPr lang="en-US"/>
        </a:p>
      </dgm:t>
    </dgm:pt>
    <dgm:pt modelId="{99B0034D-56F9-479D-A21E-C08A98ECF295}" type="sibTrans" cxnId="{9E9BA78B-0355-4AD2-9F17-6AA368BECE4A}">
      <dgm:prSet/>
      <dgm:spPr/>
      <dgm:t>
        <a:bodyPr/>
        <a:lstStyle/>
        <a:p>
          <a:endParaRPr lang="en-US"/>
        </a:p>
      </dgm:t>
    </dgm:pt>
    <dgm:pt modelId="{127C956A-FFEA-486C-9C74-5A5AEBE39E2D}">
      <dgm:prSet phldrT="[Text]" custT="1"/>
      <dgm:spPr/>
      <dgm:t>
        <a:bodyPr/>
        <a:lstStyle/>
        <a:p>
          <a:r>
            <a:rPr lang="en-US" sz="3600" dirty="0" smtClean="0"/>
            <a:t>DevOps</a:t>
          </a:r>
          <a:endParaRPr lang="en-US" sz="3600" dirty="0"/>
        </a:p>
      </dgm:t>
    </dgm:pt>
    <dgm:pt modelId="{23E80CE9-4DD5-4AED-B740-338469A1CA84}" type="parTrans" cxnId="{0B5E9906-FB13-42A2-9577-824725695496}">
      <dgm:prSet/>
      <dgm:spPr/>
      <dgm:t>
        <a:bodyPr/>
        <a:lstStyle/>
        <a:p>
          <a:endParaRPr lang="en-US"/>
        </a:p>
      </dgm:t>
    </dgm:pt>
    <dgm:pt modelId="{D8865BFF-6C26-4F70-9E20-5F6201FF6476}" type="sibTrans" cxnId="{0B5E9906-FB13-42A2-9577-824725695496}">
      <dgm:prSet/>
      <dgm:spPr/>
      <dgm:t>
        <a:bodyPr/>
        <a:lstStyle/>
        <a:p>
          <a:endParaRPr lang="en-US"/>
        </a:p>
      </dgm:t>
    </dgm:pt>
    <dgm:pt modelId="{439528DB-5806-4163-BFF6-33D034D035CB}">
      <dgm:prSet phldrT="[Text]" custT="1"/>
      <dgm:spPr/>
      <dgm:t>
        <a:bodyPr/>
        <a:lstStyle/>
        <a:p>
          <a:r>
            <a:rPr lang="en-US" sz="3600" dirty="0" smtClean="0"/>
            <a:t>Cloud Scale</a:t>
          </a:r>
          <a:endParaRPr lang="en-US" sz="3600" dirty="0"/>
        </a:p>
      </dgm:t>
    </dgm:pt>
    <dgm:pt modelId="{4C717AA2-70D7-4359-8179-C0249C20C26C}" type="parTrans" cxnId="{7219C732-9BF6-4E51-AA73-335454FACDC7}">
      <dgm:prSet/>
      <dgm:spPr/>
      <dgm:t>
        <a:bodyPr/>
        <a:lstStyle/>
        <a:p>
          <a:endParaRPr lang="en-US"/>
        </a:p>
      </dgm:t>
    </dgm:pt>
    <dgm:pt modelId="{580DFD2A-A6CB-4773-B984-3CB77B74113C}" type="sibTrans" cxnId="{7219C732-9BF6-4E51-AA73-335454FACDC7}">
      <dgm:prSet/>
      <dgm:spPr/>
      <dgm:t>
        <a:bodyPr/>
        <a:lstStyle/>
        <a:p>
          <a:endParaRPr lang="en-US"/>
        </a:p>
      </dgm:t>
    </dgm:pt>
    <dgm:pt modelId="{12954B1E-125F-4B69-93DD-02DF31B8A8EA}">
      <dgm:prSet phldrT="[Text]" custT="1"/>
      <dgm:spPr/>
      <dgm:t>
        <a:bodyPr/>
        <a:lstStyle/>
        <a:p>
          <a:r>
            <a:rPr lang="en-US" sz="2400" dirty="0" smtClean="0"/>
            <a:t>Conflict detection</a:t>
          </a:r>
          <a:endParaRPr lang="en-US" sz="2400" dirty="0"/>
        </a:p>
      </dgm:t>
    </dgm:pt>
    <dgm:pt modelId="{3684C656-716A-402F-AED8-77B57B50DEDA}" type="parTrans" cxnId="{B4DB742F-AA84-48DC-B0FB-594029E4EC17}">
      <dgm:prSet/>
      <dgm:spPr/>
      <dgm:t>
        <a:bodyPr/>
        <a:lstStyle/>
        <a:p>
          <a:endParaRPr lang="en-US"/>
        </a:p>
      </dgm:t>
    </dgm:pt>
    <dgm:pt modelId="{15B3CBBE-6577-4B29-A51D-9517EBE98443}" type="sibTrans" cxnId="{B4DB742F-AA84-48DC-B0FB-594029E4EC17}">
      <dgm:prSet/>
      <dgm:spPr/>
      <dgm:t>
        <a:bodyPr/>
        <a:lstStyle/>
        <a:p>
          <a:endParaRPr lang="en-US"/>
        </a:p>
      </dgm:t>
    </dgm:pt>
    <dgm:pt modelId="{B7E6CC69-CE53-4858-B526-2EF0884CCBA8}">
      <dgm:prSet custT="1"/>
      <dgm:spPr/>
      <dgm:t>
        <a:bodyPr/>
        <a:lstStyle/>
        <a:p>
          <a:r>
            <a:rPr lang="en-US" sz="2400" dirty="0" smtClean="0"/>
            <a:t>Single source, multiple environment</a:t>
          </a:r>
        </a:p>
      </dgm:t>
    </dgm:pt>
    <dgm:pt modelId="{C557E266-5645-48FD-98B8-A9FBB013C1B3}" type="parTrans" cxnId="{0C4CFFDC-91B4-43BB-A8BD-AC04CD51646E}">
      <dgm:prSet/>
      <dgm:spPr/>
      <dgm:t>
        <a:bodyPr/>
        <a:lstStyle/>
        <a:p>
          <a:endParaRPr lang="en-US"/>
        </a:p>
      </dgm:t>
    </dgm:pt>
    <dgm:pt modelId="{67F953B0-8821-42E3-A1F5-DF375996AED9}" type="sibTrans" cxnId="{0C4CFFDC-91B4-43BB-A8BD-AC04CD51646E}">
      <dgm:prSet/>
      <dgm:spPr/>
      <dgm:t>
        <a:bodyPr/>
        <a:lstStyle/>
        <a:p>
          <a:endParaRPr lang="en-US"/>
        </a:p>
      </dgm:t>
    </dgm:pt>
    <dgm:pt modelId="{2A1FD602-F021-4C45-B9BF-C46E5AC925AF}">
      <dgm:prSet custT="1"/>
      <dgm:spPr/>
      <dgm:t>
        <a:bodyPr/>
        <a:lstStyle/>
        <a:p>
          <a:r>
            <a:rPr lang="en-US" sz="2400" dirty="0" smtClean="0"/>
            <a:t>Composable</a:t>
          </a:r>
        </a:p>
      </dgm:t>
    </dgm:pt>
    <dgm:pt modelId="{F8744827-F42F-4EAE-84F4-25DFC8EDD878}" type="parTrans" cxnId="{4F6E7A87-CA3F-4A7A-B9E1-F1C7A3B377CD}">
      <dgm:prSet/>
      <dgm:spPr/>
      <dgm:t>
        <a:bodyPr/>
        <a:lstStyle/>
        <a:p>
          <a:endParaRPr lang="en-US"/>
        </a:p>
      </dgm:t>
    </dgm:pt>
    <dgm:pt modelId="{170A5EFF-872C-4CED-BD9F-627DA45EAE3E}" type="sibTrans" cxnId="{4F6E7A87-CA3F-4A7A-B9E1-F1C7A3B377CD}">
      <dgm:prSet/>
      <dgm:spPr/>
      <dgm:t>
        <a:bodyPr/>
        <a:lstStyle/>
        <a:p>
          <a:endParaRPr lang="en-US"/>
        </a:p>
      </dgm:t>
    </dgm:pt>
    <dgm:pt modelId="{B520B9C4-626C-4319-8B6C-3148B13827A1}">
      <dgm:prSet phldrT="[Text]" custT="1"/>
      <dgm:spPr/>
      <dgm:t>
        <a:bodyPr/>
        <a:lstStyle/>
        <a:p>
          <a:r>
            <a:rPr lang="en-US" sz="2400" dirty="0" smtClean="0"/>
            <a:t>Common toolset for Dev &amp; Ops</a:t>
          </a:r>
          <a:endParaRPr lang="en-US" sz="2400" dirty="0"/>
        </a:p>
      </dgm:t>
    </dgm:pt>
    <dgm:pt modelId="{D67E0611-F92A-48CE-82D4-B4F8D4B974A1}" type="parTrans" cxnId="{7AC665F7-E4FA-474A-AEF1-C8270C11DF76}">
      <dgm:prSet/>
      <dgm:spPr/>
      <dgm:t>
        <a:bodyPr/>
        <a:lstStyle/>
        <a:p>
          <a:endParaRPr lang="en-US"/>
        </a:p>
      </dgm:t>
    </dgm:pt>
    <dgm:pt modelId="{63848560-C08C-4D7E-BF05-580191A82086}" type="sibTrans" cxnId="{7AC665F7-E4FA-474A-AEF1-C8270C11DF76}">
      <dgm:prSet/>
      <dgm:spPr/>
      <dgm:t>
        <a:bodyPr/>
        <a:lstStyle/>
        <a:p>
          <a:endParaRPr lang="en-US"/>
        </a:p>
      </dgm:t>
    </dgm:pt>
    <dgm:pt modelId="{8A76D311-1904-4286-BF28-EF59874421E8}">
      <dgm:prSet custT="1"/>
      <dgm:spPr/>
      <dgm:t>
        <a:bodyPr/>
        <a:lstStyle/>
        <a:p>
          <a:r>
            <a:rPr lang="en-US" sz="2400" dirty="0" smtClean="0"/>
            <a:t>Apply Dev practices to Ops</a:t>
          </a:r>
        </a:p>
      </dgm:t>
    </dgm:pt>
    <dgm:pt modelId="{F9A78FCE-77EF-4D87-953C-AB2EBCB2DB9F}" type="parTrans" cxnId="{ECF1AE94-D06E-4CDC-B684-9E793E5796D6}">
      <dgm:prSet/>
      <dgm:spPr/>
      <dgm:t>
        <a:bodyPr/>
        <a:lstStyle/>
        <a:p>
          <a:endParaRPr lang="en-US"/>
        </a:p>
      </dgm:t>
    </dgm:pt>
    <dgm:pt modelId="{37047D77-5DD4-456C-A0C5-27E89953E4C6}" type="sibTrans" cxnId="{ECF1AE94-D06E-4CDC-B684-9E793E5796D6}">
      <dgm:prSet/>
      <dgm:spPr/>
      <dgm:t>
        <a:bodyPr/>
        <a:lstStyle/>
        <a:p>
          <a:endParaRPr lang="en-US"/>
        </a:p>
      </dgm:t>
    </dgm:pt>
    <dgm:pt modelId="{A6691457-19A5-4236-B9EB-3FB671C2FD57}">
      <dgm:prSet custT="1"/>
      <dgm:spPr/>
      <dgm:t>
        <a:bodyPr/>
        <a:lstStyle/>
        <a:p>
          <a:r>
            <a:rPr lang="en-US" sz="2400" dirty="0" smtClean="0"/>
            <a:t>Continuous deployment</a:t>
          </a:r>
        </a:p>
      </dgm:t>
    </dgm:pt>
    <dgm:pt modelId="{EC6D1B77-3509-4502-8C70-7927E4A79112}" type="parTrans" cxnId="{AED72F1E-B0DA-468E-A366-E9017B08BFA0}">
      <dgm:prSet/>
      <dgm:spPr/>
      <dgm:t>
        <a:bodyPr/>
        <a:lstStyle/>
        <a:p>
          <a:endParaRPr lang="en-US"/>
        </a:p>
      </dgm:t>
    </dgm:pt>
    <dgm:pt modelId="{F95DB0FF-725C-46CF-9F70-1C07B191E255}" type="sibTrans" cxnId="{AED72F1E-B0DA-468E-A366-E9017B08BFA0}">
      <dgm:prSet/>
      <dgm:spPr/>
      <dgm:t>
        <a:bodyPr/>
        <a:lstStyle/>
        <a:p>
          <a:endParaRPr lang="en-US"/>
        </a:p>
      </dgm:t>
    </dgm:pt>
    <dgm:pt modelId="{63288D29-0A83-46D1-B8B0-8E085C70F5E0}">
      <dgm:prSet phldrT="[Text]" custT="1"/>
      <dgm:spPr/>
      <dgm:t>
        <a:bodyPr/>
        <a:lstStyle/>
        <a:p>
          <a:r>
            <a:rPr lang="en-US" sz="2400" dirty="0" smtClean="0"/>
            <a:t>Reduce complexity from within</a:t>
          </a:r>
          <a:endParaRPr lang="en-US" sz="2400" dirty="0"/>
        </a:p>
      </dgm:t>
    </dgm:pt>
    <dgm:pt modelId="{E3B33CD6-27C1-4B2F-95A6-9E1332CFEC6B}" type="parTrans" cxnId="{ECB31995-CBF2-472F-9FC3-19AA45CC0240}">
      <dgm:prSet/>
      <dgm:spPr/>
      <dgm:t>
        <a:bodyPr/>
        <a:lstStyle/>
        <a:p>
          <a:endParaRPr lang="en-US"/>
        </a:p>
      </dgm:t>
    </dgm:pt>
    <dgm:pt modelId="{B2B6C3ED-16AF-4337-9C79-DD9630A728C4}" type="sibTrans" cxnId="{ECB31995-CBF2-472F-9FC3-19AA45CC0240}">
      <dgm:prSet/>
      <dgm:spPr/>
      <dgm:t>
        <a:bodyPr/>
        <a:lstStyle/>
        <a:p>
          <a:endParaRPr lang="en-US"/>
        </a:p>
      </dgm:t>
    </dgm:pt>
    <dgm:pt modelId="{BABD2A69-2BA8-40D5-A2AE-91513A529615}">
      <dgm:prSet custT="1"/>
      <dgm:spPr/>
      <dgm:t>
        <a:bodyPr/>
        <a:lstStyle/>
        <a:p>
          <a:r>
            <a:rPr lang="en-US" sz="2400" dirty="0" smtClean="0"/>
            <a:t>On-demand system creation and tear down</a:t>
          </a:r>
        </a:p>
      </dgm:t>
    </dgm:pt>
    <dgm:pt modelId="{CD6A5473-6914-4AD4-9267-1691C01A52E3}" type="parTrans" cxnId="{65B49AAE-DF8D-44B1-B3FB-59D70DE6B2A7}">
      <dgm:prSet/>
      <dgm:spPr/>
      <dgm:t>
        <a:bodyPr/>
        <a:lstStyle/>
        <a:p>
          <a:endParaRPr lang="en-US"/>
        </a:p>
      </dgm:t>
    </dgm:pt>
    <dgm:pt modelId="{A2FABA3F-8C23-4868-8950-BCD00131AA2D}" type="sibTrans" cxnId="{65B49AAE-DF8D-44B1-B3FB-59D70DE6B2A7}">
      <dgm:prSet/>
      <dgm:spPr/>
      <dgm:t>
        <a:bodyPr/>
        <a:lstStyle/>
        <a:p>
          <a:endParaRPr lang="en-US"/>
        </a:p>
      </dgm:t>
    </dgm:pt>
    <dgm:pt modelId="{317B7F74-C9B4-4303-A0E7-5EAC17423D22}" type="pres">
      <dgm:prSet presAssocID="{D20F9D77-0356-4872-B708-AEB52FD47AF7}" presName="Name0" presStyleCnt="0">
        <dgm:presLayoutVars>
          <dgm:dir/>
          <dgm:animLvl val="lvl"/>
          <dgm:resizeHandles val="exact"/>
        </dgm:presLayoutVars>
      </dgm:prSet>
      <dgm:spPr/>
    </dgm:pt>
    <dgm:pt modelId="{0B0FEE72-4DD0-4859-87F8-666D934DF9C1}" type="pres">
      <dgm:prSet presAssocID="{4FB2E02E-7B31-4908-BC65-B7911FFB6871}" presName="linNode" presStyleCnt="0"/>
      <dgm:spPr/>
    </dgm:pt>
    <dgm:pt modelId="{A62D265D-92C8-4E8B-8A59-F7CB722CBA1E}" type="pres">
      <dgm:prSet presAssocID="{4FB2E02E-7B31-4908-BC65-B7911FFB6871}" presName="parentText" presStyleLbl="node1" presStyleIdx="0" presStyleCnt="3" custScaleY="91110">
        <dgm:presLayoutVars>
          <dgm:chMax val="1"/>
          <dgm:bulletEnabled val="1"/>
        </dgm:presLayoutVars>
      </dgm:prSet>
      <dgm:spPr/>
      <dgm:t>
        <a:bodyPr/>
        <a:lstStyle/>
        <a:p>
          <a:endParaRPr lang="en-US"/>
        </a:p>
      </dgm:t>
    </dgm:pt>
    <dgm:pt modelId="{65A61E3B-A7B3-410C-87CD-85C7B59BE573}" type="pres">
      <dgm:prSet presAssocID="{4FB2E02E-7B31-4908-BC65-B7911FFB6871}" presName="descendantText" presStyleLbl="alignAccFollowNode1" presStyleIdx="0" presStyleCnt="3">
        <dgm:presLayoutVars>
          <dgm:bulletEnabled val="1"/>
        </dgm:presLayoutVars>
      </dgm:prSet>
      <dgm:spPr/>
      <dgm:t>
        <a:bodyPr/>
        <a:lstStyle/>
        <a:p>
          <a:endParaRPr lang="en-US"/>
        </a:p>
      </dgm:t>
    </dgm:pt>
    <dgm:pt modelId="{4DEEBE40-6137-411E-93F6-D24FA2B83504}" type="pres">
      <dgm:prSet presAssocID="{99B0034D-56F9-479D-A21E-C08A98ECF295}" presName="sp" presStyleCnt="0"/>
      <dgm:spPr/>
    </dgm:pt>
    <dgm:pt modelId="{34B0692D-2A82-47C2-BB44-7CBF7A235B7E}" type="pres">
      <dgm:prSet presAssocID="{127C956A-FFEA-486C-9C74-5A5AEBE39E2D}" presName="linNode" presStyleCnt="0"/>
      <dgm:spPr/>
    </dgm:pt>
    <dgm:pt modelId="{121905F9-DC1A-468B-B52B-CEE485A538B9}" type="pres">
      <dgm:prSet presAssocID="{127C956A-FFEA-486C-9C74-5A5AEBE39E2D}" presName="parentText" presStyleLbl="node1" presStyleIdx="1" presStyleCnt="3" custScaleY="88770">
        <dgm:presLayoutVars>
          <dgm:chMax val="1"/>
          <dgm:bulletEnabled val="1"/>
        </dgm:presLayoutVars>
      </dgm:prSet>
      <dgm:spPr/>
      <dgm:t>
        <a:bodyPr/>
        <a:lstStyle/>
        <a:p>
          <a:endParaRPr lang="en-US"/>
        </a:p>
      </dgm:t>
    </dgm:pt>
    <dgm:pt modelId="{043C2311-7790-4D2E-A628-464718B2D76B}" type="pres">
      <dgm:prSet presAssocID="{127C956A-FFEA-486C-9C74-5A5AEBE39E2D}" presName="descendantText" presStyleLbl="alignAccFollowNode1" presStyleIdx="1" presStyleCnt="3">
        <dgm:presLayoutVars>
          <dgm:bulletEnabled val="1"/>
        </dgm:presLayoutVars>
      </dgm:prSet>
      <dgm:spPr/>
      <dgm:t>
        <a:bodyPr/>
        <a:lstStyle/>
        <a:p>
          <a:endParaRPr lang="en-US"/>
        </a:p>
      </dgm:t>
    </dgm:pt>
    <dgm:pt modelId="{FE429AA9-66A4-42E8-AB38-DB0DFA334BB6}" type="pres">
      <dgm:prSet presAssocID="{D8865BFF-6C26-4F70-9E20-5F6201FF6476}" presName="sp" presStyleCnt="0"/>
      <dgm:spPr/>
    </dgm:pt>
    <dgm:pt modelId="{DEAB82F3-354B-4946-A6E3-2C98742A9499}" type="pres">
      <dgm:prSet presAssocID="{439528DB-5806-4163-BFF6-33D034D035CB}" presName="linNode" presStyleCnt="0"/>
      <dgm:spPr/>
    </dgm:pt>
    <dgm:pt modelId="{4F5F9F26-2806-42BD-98AF-F05D3CB5C73B}" type="pres">
      <dgm:prSet presAssocID="{439528DB-5806-4163-BFF6-33D034D035CB}" presName="parentText" presStyleLbl="node1" presStyleIdx="2" presStyleCnt="3" custScaleY="83767">
        <dgm:presLayoutVars>
          <dgm:chMax val="1"/>
          <dgm:bulletEnabled val="1"/>
        </dgm:presLayoutVars>
      </dgm:prSet>
      <dgm:spPr/>
      <dgm:t>
        <a:bodyPr/>
        <a:lstStyle/>
        <a:p>
          <a:endParaRPr lang="en-US"/>
        </a:p>
      </dgm:t>
    </dgm:pt>
    <dgm:pt modelId="{8C3373ED-5679-4F89-BA93-AF64E3C4E252}" type="pres">
      <dgm:prSet presAssocID="{439528DB-5806-4163-BFF6-33D034D035CB}" presName="descendantText" presStyleLbl="alignAccFollowNode1" presStyleIdx="2" presStyleCnt="3">
        <dgm:presLayoutVars>
          <dgm:bulletEnabled val="1"/>
        </dgm:presLayoutVars>
      </dgm:prSet>
      <dgm:spPr/>
      <dgm:t>
        <a:bodyPr/>
        <a:lstStyle/>
        <a:p>
          <a:endParaRPr lang="en-US"/>
        </a:p>
      </dgm:t>
    </dgm:pt>
  </dgm:ptLst>
  <dgm:cxnLst>
    <dgm:cxn modelId="{ECB31995-CBF2-472F-9FC3-19AA45CC0240}" srcId="{439528DB-5806-4163-BFF6-33D034D035CB}" destId="{63288D29-0A83-46D1-B8B0-8E085C70F5E0}" srcOrd="0" destOrd="0" parTransId="{E3B33CD6-27C1-4B2F-95A6-9E1332CFEC6B}" sibTransId="{B2B6C3ED-16AF-4337-9C79-DD9630A728C4}"/>
    <dgm:cxn modelId="{DFF97B61-2B20-4DAD-AC1F-E158745D8977}" type="presOf" srcId="{B7E6CC69-CE53-4858-B526-2EF0884CCBA8}" destId="{65A61E3B-A7B3-410C-87CD-85C7B59BE573}" srcOrd="0" destOrd="1" presId="urn:microsoft.com/office/officeart/2005/8/layout/vList5"/>
    <dgm:cxn modelId="{ECF1AE94-D06E-4CDC-B684-9E793E5796D6}" srcId="{127C956A-FFEA-486C-9C74-5A5AEBE39E2D}" destId="{8A76D311-1904-4286-BF28-EF59874421E8}" srcOrd="1" destOrd="0" parTransId="{F9A78FCE-77EF-4D87-953C-AB2EBCB2DB9F}" sibTransId="{37047D77-5DD4-456C-A0C5-27E89953E4C6}"/>
    <dgm:cxn modelId="{BA37017C-7652-45C6-AD66-7DC973050782}" type="presOf" srcId="{439528DB-5806-4163-BFF6-33D034D035CB}" destId="{4F5F9F26-2806-42BD-98AF-F05D3CB5C73B}" srcOrd="0" destOrd="0" presId="urn:microsoft.com/office/officeart/2005/8/layout/vList5"/>
    <dgm:cxn modelId="{208B336F-1F15-4966-A0C5-267CB6C42337}" type="presOf" srcId="{8A76D311-1904-4286-BF28-EF59874421E8}" destId="{043C2311-7790-4D2E-A628-464718B2D76B}" srcOrd="0" destOrd="1" presId="urn:microsoft.com/office/officeart/2005/8/layout/vList5"/>
    <dgm:cxn modelId="{9E9BA78B-0355-4AD2-9F17-6AA368BECE4A}" srcId="{D20F9D77-0356-4872-B708-AEB52FD47AF7}" destId="{4FB2E02E-7B31-4908-BC65-B7911FFB6871}" srcOrd="0" destOrd="0" parTransId="{5C072D8D-B0AE-4754-91BB-A5F1D68E77B2}" sibTransId="{99B0034D-56F9-479D-A21E-C08A98ECF295}"/>
    <dgm:cxn modelId="{0C4CFFDC-91B4-43BB-A8BD-AC04CD51646E}" srcId="{4FB2E02E-7B31-4908-BC65-B7911FFB6871}" destId="{B7E6CC69-CE53-4858-B526-2EF0884CCBA8}" srcOrd="1" destOrd="0" parTransId="{C557E266-5645-48FD-98B8-A9FBB013C1B3}" sibTransId="{67F953B0-8821-42E3-A1F5-DF375996AED9}"/>
    <dgm:cxn modelId="{AED72F1E-B0DA-468E-A366-E9017B08BFA0}" srcId="{127C956A-FFEA-486C-9C74-5A5AEBE39E2D}" destId="{A6691457-19A5-4236-B9EB-3FB671C2FD57}" srcOrd="2" destOrd="0" parTransId="{EC6D1B77-3509-4502-8C70-7927E4A79112}" sibTransId="{F95DB0FF-725C-46CF-9F70-1C07B191E255}"/>
    <dgm:cxn modelId="{B4DB742F-AA84-48DC-B0FB-594029E4EC17}" srcId="{4FB2E02E-7B31-4908-BC65-B7911FFB6871}" destId="{12954B1E-125F-4B69-93DD-02DF31B8A8EA}" srcOrd="0" destOrd="0" parTransId="{3684C656-716A-402F-AED8-77B57B50DEDA}" sibTransId="{15B3CBBE-6577-4B29-A51D-9517EBE98443}"/>
    <dgm:cxn modelId="{17BCE252-7E4C-4095-9F82-7E025F05F4EC}" type="presOf" srcId="{2A1FD602-F021-4C45-B9BF-C46E5AC925AF}" destId="{65A61E3B-A7B3-410C-87CD-85C7B59BE573}" srcOrd="0" destOrd="2" presId="urn:microsoft.com/office/officeart/2005/8/layout/vList5"/>
    <dgm:cxn modelId="{0B5E9906-FB13-42A2-9577-824725695496}" srcId="{D20F9D77-0356-4872-B708-AEB52FD47AF7}" destId="{127C956A-FFEA-486C-9C74-5A5AEBE39E2D}" srcOrd="1" destOrd="0" parTransId="{23E80CE9-4DD5-4AED-B740-338469A1CA84}" sibTransId="{D8865BFF-6C26-4F70-9E20-5F6201FF6476}"/>
    <dgm:cxn modelId="{DBFF4FA5-F5F4-4814-95FC-82ED7D400921}" type="presOf" srcId="{127C956A-FFEA-486C-9C74-5A5AEBE39E2D}" destId="{121905F9-DC1A-468B-B52B-CEE485A538B9}" srcOrd="0" destOrd="0" presId="urn:microsoft.com/office/officeart/2005/8/layout/vList5"/>
    <dgm:cxn modelId="{7219C732-9BF6-4E51-AA73-335454FACDC7}" srcId="{D20F9D77-0356-4872-B708-AEB52FD47AF7}" destId="{439528DB-5806-4163-BFF6-33D034D035CB}" srcOrd="2" destOrd="0" parTransId="{4C717AA2-70D7-4359-8179-C0249C20C26C}" sibTransId="{580DFD2A-A6CB-4773-B984-3CB77B74113C}"/>
    <dgm:cxn modelId="{7AC665F7-E4FA-474A-AEF1-C8270C11DF76}" srcId="{127C956A-FFEA-486C-9C74-5A5AEBE39E2D}" destId="{B520B9C4-626C-4319-8B6C-3148B13827A1}" srcOrd="0" destOrd="0" parTransId="{D67E0611-F92A-48CE-82D4-B4F8D4B974A1}" sibTransId="{63848560-C08C-4D7E-BF05-580191A82086}"/>
    <dgm:cxn modelId="{B2BDC8C2-80C4-4D60-B8D9-D8D360EDB853}" type="presOf" srcId="{A6691457-19A5-4236-B9EB-3FB671C2FD57}" destId="{043C2311-7790-4D2E-A628-464718B2D76B}" srcOrd="0" destOrd="2" presId="urn:microsoft.com/office/officeart/2005/8/layout/vList5"/>
    <dgm:cxn modelId="{819DC7B4-FC9F-496C-9EF8-4349F1F6AF44}" type="presOf" srcId="{12954B1E-125F-4B69-93DD-02DF31B8A8EA}" destId="{65A61E3B-A7B3-410C-87CD-85C7B59BE573}" srcOrd="0" destOrd="0" presId="urn:microsoft.com/office/officeart/2005/8/layout/vList5"/>
    <dgm:cxn modelId="{4F6E7A87-CA3F-4A7A-B9E1-F1C7A3B377CD}" srcId="{4FB2E02E-7B31-4908-BC65-B7911FFB6871}" destId="{2A1FD602-F021-4C45-B9BF-C46E5AC925AF}" srcOrd="2" destOrd="0" parTransId="{F8744827-F42F-4EAE-84F4-25DFC8EDD878}" sibTransId="{170A5EFF-872C-4CED-BD9F-627DA45EAE3E}"/>
    <dgm:cxn modelId="{2ED436AA-EE5A-4B19-93E6-2028F454DA7B}" type="presOf" srcId="{BABD2A69-2BA8-40D5-A2AE-91513A529615}" destId="{8C3373ED-5679-4F89-BA93-AF64E3C4E252}" srcOrd="0" destOrd="1" presId="urn:microsoft.com/office/officeart/2005/8/layout/vList5"/>
    <dgm:cxn modelId="{D8A714A7-4BB7-47CD-AEA7-6073C23E8F47}" type="presOf" srcId="{B520B9C4-626C-4319-8B6C-3148B13827A1}" destId="{043C2311-7790-4D2E-A628-464718B2D76B}" srcOrd="0" destOrd="0" presId="urn:microsoft.com/office/officeart/2005/8/layout/vList5"/>
    <dgm:cxn modelId="{DA4C6E89-ED46-434F-A424-DDBD6A036A73}" type="presOf" srcId="{4FB2E02E-7B31-4908-BC65-B7911FFB6871}" destId="{A62D265D-92C8-4E8B-8A59-F7CB722CBA1E}" srcOrd="0" destOrd="0" presId="urn:microsoft.com/office/officeart/2005/8/layout/vList5"/>
    <dgm:cxn modelId="{65B49AAE-DF8D-44B1-B3FB-59D70DE6B2A7}" srcId="{439528DB-5806-4163-BFF6-33D034D035CB}" destId="{BABD2A69-2BA8-40D5-A2AE-91513A529615}" srcOrd="1" destOrd="0" parTransId="{CD6A5473-6914-4AD4-9267-1691C01A52E3}" sibTransId="{A2FABA3F-8C23-4868-8950-BCD00131AA2D}"/>
    <dgm:cxn modelId="{8C988BD5-3967-4732-89BD-027105397FBC}" type="presOf" srcId="{63288D29-0A83-46D1-B8B0-8E085C70F5E0}" destId="{8C3373ED-5679-4F89-BA93-AF64E3C4E252}" srcOrd="0" destOrd="0" presId="urn:microsoft.com/office/officeart/2005/8/layout/vList5"/>
    <dgm:cxn modelId="{CAD13773-B3C1-4CC1-A8A0-D9A712E450D2}" type="presOf" srcId="{D20F9D77-0356-4872-B708-AEB52FD47AF7}" destId="{317B7F74-C9B4-4303-A0E7-5EAC17423D22}" srcOrd="0" destOrd="0" presId="urn:microsoft.com/office/officeart/2005/8/layout/vList5"/>
    <dgm:cxn modelId="{7B2A39EF-C173-4710-88C4-509F35C22EC5}" type="presParOf" srcId="{317B7F74-C9B4-4303-A0E7-5EAC17423D22}" destId="{0B0FEE72-4DD0-4859-87F8-666D934DF9C1}" srcOrd="0" destOrd="0" presId="urn:microsoft.com/office/officeart/2005/8/layout/vList5"/>
    <dgm:cxn modelId="{8766E5F1-108D-43BF-BC8F-22A33FE82E3E}" type="presParOf" srcId="{0B0FEE72-4DD0-4859-87F8-666D934DF9C1}" destId="{A62D265D-92C8-4E8B-8A59-F7CB722CBA1E}" srcOrd="0" destOrd="0" presId="urn:microsoft.com/office/officeart/2005/8/layout/vList5"/>
    <dgm:cxn modelId="{1B8C6E0C-8841-4E28-8BB9-2C15060327D1}" type="presParOf" srcId="{0B0FEE72-4DD0-4859-87F8-666D934DF9C1}" destId="{65A61E3B-A7B3-410C-87CD-85C7B59BE573}" srcOrd="1" destOrd="0" presId="urn:microsoft.com/office/officeart/2005/8/layout/vList5"/>
    <dgm:cxn modelId="{1634188F-0EC7-4700-B1F2-6937AEF3EB31}" type="presParOf" srcId="{317B7F74-C9B4-4303-A0E7-5EAC17423D22}" destId="{4DEEBE40-6137-411E-93F6-D24FA2B83504}" srcOrd="1" destOrd="0" presId="urn:microsoft.com/office/officeart/2005/8/layout/vList5"/>
    <dgm:cxn modelId="{2F8995F3-523C-4E0E-8A41-E71F900C59A4}" type="presParOf" srcId="{317B7F74-C9B4-4303-A0E7-5EAC17423D22}" destId="{34B0692D-2A82-47C2-BB44-7CBF7A235B7E}" srcOrd="2" destOrd="0" presId="urn:microsoft.com/office/officeart/2005/8/layout/vList5"/>
    <dgm:cxn modelId="{D3C1BB9D-329A-4876-A210-38E10DDFA152}" type="presParOf" srcId="{34B0692D-2A82-47C2-BB44-7CBF7A235B7E}" destId="{121905F9-DC1A-468B-B52B-CEE485A538B9}" srcOrd="0" destOrd="0" presId="urn:microsoft.com/office/officeart/2005/8/layout/vList5"/>
    <dgm:cxn modelId="{2804813D-7CFE-4F90-9680-198BD044B179}" type="presParOf" srcId="{34B0692D-2A82-47C2-BB44-7CBF7A235B7E}" destId="{043C2311-7790-4D2E-A628-464718B2D76B}" srcOrd="1" destOrd="0" presId="urn:microsoft.com/office/officeart/2005/8/layout/vList5"/>
    <dgm:cxn modelId="{A54AB3D4-E71D-4448-AAC0-DBB0EB105028}" type="presParOf" srcId="{317B7F74-C9B4-4303-A0E7-5EAC17423D22}" destId="{FE429AA9-66A4-42E8-AB38-DB0DFA334BB6}" srcOrd="3" destOrd="0" presId="urn:microsoft.com/office/officeart/2005/8/layout/vList5"/>
    <dgm:cxn modelId="{BCB39513-1E15-4061-B5AE-C76C9631CD01}" type="presParOf" srcId="{317B7F74-C9B4-4303-A0E7-5EAC17423D22}" destId="{DEAB82F3-354B-4946-A6E3-2C98742A9499}" srcOrd="4" destOrd="0" presId="urn:microsoft.com/office/officeart/2005/8/layout/vList5"/>
    <dgm:cxn modelId="{2F7A8416-1EC5-4E15-B419-D409336721FD}" type="presParOf" srcId="{DEAB82F3-354B-4946-A6E3-2C98742A9499}" destId="{4F5F9F26-2806-42BD-98AF-F05D3CB5C73B}" srcOrd="0" destOrd="0" presId="urn:microsoft.com/office/officeart/2005/8/layout/vList5"/>
    <dgm:cxn modelId="{DD8C45AE-C943-4ECA-8C35-71FFD0429E51}" type="presParOf" srcId="{DEAB82F3-354B-4946-A6E3-2C98742A9499}" destId="{8C3373ED-5679-4F89-BA93-AF64E3C4E252}"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CA3CBB-D43E-4363-BCDF-8F6005F95D5C}">
      <dsp:nvSpPr>
        <dsp:cNvPr id="0" name=""/>
        <dsp:cNvSpPr/>
      </dsp:nvSpPr>
      <dsp:spPr>
        <a:xfrm>
          <a:off x="2682" y="499579"/>
          <a:ext cx="1371852" cy="4665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33020" rIns="92456" bIns="33020" numCol="1" spcCol="1270" anchor="ctr" anchorCtr="0">
          <a:noAutofit/>
        </a:bodyPr>
        <a:lstStyle/>
        <a:p>
          <a:pPr lvl="0" algn="r" defTabSz="577850">
            <a:lnSpc>
              <a:spcPct val="90000"/>
            </a:lnSpc>
            <a:spcBef>
              <a:spcPct val="0"/>
            </a:spcBef>
            <a:spcAft>
              <a:spcPct val="35000"/>
            </a:spcAft>
          </a:pPr>
          <a:r>
            <a:rPr lang="en-US" sz="1300" kern="1200" dirty="0" smtClean="0"/>
            <a:t>PowerShell Workflow</a:t>
          </a:r>
          <a:endParaRPr lang="en-US" sz="1300" kern="1200" dirty="0"/>
        </a:p>
      </dsp:txBody>
      <dsp:txXfrm>
        <a:off x="2682" y="499579"/>
        <a:ext cx="1371852" cy="466537"/>
      </dsp:txXfrm>
    </dsp:sp>
    <dsp:sp modelId="{10BEB3C2-A5A1-4F84-AA95-ADE0E4AFEE4B}">
      <dsp:nvSpPr>
        <dsp:cNvPr id="0" name=""/>
        <dsp:cNvSpPr/>
      </dsp:nvSpPr>
      <dsp:spPr>
        <a:xfrm>
          <a:off x="1374535" y="18462"/>
          <a:ext cx="274370" cy="1428771"/>
        </a:xfrm>
        <a:prstGeom prst="leftBrace">
          <a:avLst>
            <a:gd name="adj1" fmla="val 35000"/>
            <a:gd name="adj2" fmla="val 5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1438793-A174-4C08-8B81-F5E6C3F97444}">
      <dsp:nvSpPr>
        <dsp:cNvPr id="0" name=""/>
        <dsp:cNvSpPr/>
      </dsp:nvSpPr>
      <dsp:spPr>
        <a:xfrm>
          <a:off x="1758653" y="18462"/>
          <a:ext cx="3731440" cy="1428771"/>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114300" lvl="1" indent="-114300" algn="l" defTabSz="577850">
            <a:lnSpc>
              <a:spcPct val="90000"/>
            </a:lnSpc>
            <a:spcBef>
              <a:spcPct val="0"/>
            </a:spcBef>
            <a:spcAft>
              <a:spcPct val="15000"/>
            </a:spcAft>
            <a:buChar char="••"/>
          </a:pPr>
          <a:r>
            <a:rPr lang="en-US" sz="1300" kern="1200" dirty="0" smtClean="0"/>
            <a:t>Use Windows PowerShell syntax</a:t>
          </a:r>
        </a:p>
        <a:p>
          <a:pPr marL="114300" lvl="1" indent="-114300" algn="l" defTabSz="577850">
            <a:lnSpc>
              <a:spcPct val="90000"/>
            </a:lnSpc>
            <a:spcBef>
              <a:spcPct val="0"/>
            </a:spcBef>
            <a:spcAft>
              <a:spcPct val="15000"/>
            </a:spcAft>
            <a:buChar char="••"/>
          </a:pPr>
          <a:r>
            <a:rPr lang="en-US" sz="1300" kern="1200" dirty="0" smtClean="0"/>
            <a:t>Multi-device management </a:t>
          </a:r>
        </a:p>
        <a:p>
          <a:pPr marL="114300" lvl="1" indent="-114300" algn="l" defTabSz="577850">
            <a:lnSpc>
              <a:spcPct val="90000"/>
            </a:lnSpc>
            <a:spcBef>
              <a:spcPct val="0"/>
            </a:spcBef>
            <a:spcAft>
              <a:spcPct val="15000"/>
            </a:spcAft>
            <a:buChar char="••"/>
          </a:pPr>
          <a:r>
            <a:rPr lang="en-US" sz="1300" kern="1200" dirty="0" smtClean="0"/>
            <a:t>Running a single task to manage complex, end-to-end processes </a:t>
          </a:r>
        </a:p>
        <a:p>
          <a:pPr marL="114300" lvl="1" indent="-114300" algn="l" defTabSz="577850">
            <a:lnSpc>
              <a:spcPct val="90000"/>
            </a:lnSpc>
            <a:spcBef>
              <a:spcPct val="0"/>
            </a:spcBef>
            <a:spcAft>
              <a:spcPct val="15000"/>
            </a:spcAft>
            <a:buChar char="••"/>
          </a:pPr>
          <a:r>
            <a:rPr lang="en-US" sz="1300" kern="1200" dirty="0" smtClean="0"/>
            <a:t>Automated failure recovery </a:t>
          </a:r>
        </a:p>
        <a:p>
          <a:pPr marL="114300" lvl="1" indent="-114300" algn="l" defTabSz="577850">
            <a:lnSpc>
              <a:spcPct val="90000"/>
            </a:lnSpc>
            <a:spcBef>
              <a:spcPct val="0"/>
            </a:spcBef>
            <a:spcAft>
              <a:spcPct val="15000"/>
            </a:spcAft>
            <a:buChar char="••"/>
          </a:pPr>
          <a:r>
            <a:rPr lang="en-US" sz="1300" kern="1200" dirty="0" smtClean="0"/>
            <a:t>Connection and activity retries </a:t>
          </a:r>
          <a:endParaRPr lang="en-US" sz="1300" kern="1200" dirty="0"/>
        </a:p>
      </dsp:txBody>
      <dsp:txXfrm>
        <a:off x="1758653" y="18462"/>
        <a:ext cx="3731440" cy="1428771"/>
      </dsp:txXfrm>
    </dsp:sp>
    <dsp:sp modelId="{32322DC2-DAD6-494C-BD81-CC399BC657C4}">
      <dsp:nvSpPr>
        <dsp:cNvPr id="0" name=""/>
        <dsp:cNvSpPr/>
      </dsp:nvSpPr>
      <dsp:spPr>
        <a:xfrm>
          <a:off x="2682" y="1989729"/>
          <a:ext cx="1371852" cy="4665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33020" rIns="92456" bIns="33020" numCol="1" spcCol="1270" anchor="ctr" anchorCtr="0">
          <a:noAutofit/>
        </a:bodyPr>
        <a:lstStyle/>
        <a:p>
          <a:pPr lvl="0" algn="r" defTabSz="577850">
            <a:lnSpc>
              <a:spcPct val="90000"/>
            </a:lnSpc>
            <a:spcBef>
              <a:spcPct val="0"/>
            </a:spcBef>
            <a:spcAft>
              <a:spcPct val="35000"/>
            </a:spcAft>
          </a:pPr>
          <a:r>
            <a:rPr lang="en-US" sz="1300" kern="1200" dirty="0" smtClean="0"/>
            <a:t>Centralized store </a:t>
          </a:r>
          <a:endParaRPr lang="en-US" sz="1300" kern="1200" dirty="0"/>
        </a:p>
      </dsp:txBody>
      <dsp:txXfrm>
        <a:off x="2682" y="1989729"/>
        <a:ext cx="1371852" cy="466537"/>
      </dsp:txXfrm>
    </dsp:sp>
    <dsp:sp modelId="{669D122D-E7FB-4355-9A18-3E3A68089DF8}">
      <dsp:nvSpPr>
        <dsp:cNvPr id="0" name=""/>
        <dsp:cNvSpPr/>
      </dsp:nvSpPr>
      <dsp:spPr>
        <a:xfrm>
          <a:off x="1374535" y="1494033"/>
          <a:ext cx="274370" cy="1457929"/>
        </a:xfrm>
        <a:prstGeom prst="leftBrace">
          <a:avLst>
            <a:gd name="adj1" fmla="val 35000"/>
            <a:gd name="adj2" fmla="val 5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9580AB7-FF5B-4C0D-935B-EAA6FB9ADA77}">
      <dsp:nvSpPr>
        <dsp:cNvPr id="0" name=""/>
        <dsp:cNvSpPr/>
      </dsp:nvSpPr>
      <dsp:spPr>
        <a:xfrm>
          <a:off x="1758653" y="1494033"/>
          <a:ext cx="3731440" cy="1457929"/>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114300" lvl="1" indent="-114300" algn="l" defTabSz="577850">
            <a:lnSpc>
              <a:spcPct val="90000"/>
            </a:lnSpc>
            <a:spcBef>
              <a:spcPct val="0"/>
            </a:spcBef>
            <a:spcAft>
              <a:spcPct val="15000"/>
            </a:spcAft>
            <a:buChar char="••"/>
          </a:pPr>
          <a:r>
            <a:rPr lang="en-US" sz="1300" kern="1200" smtClean="0"/>
            <a:t>Credentials / certificates</a:t>
          </a:r>
          <a:endParaRPr lang="en-US" sz="1300" kern="1200" dirty="0"/>
        </a:p>
        <a:p>
          <a:pPr marL="114300" lvl="1" indent="-114300" algn="l" defTabSz="577850">
            <a:lnSpc>
              <a:spcPct val="90000"/>
            </a:lnSpc>
            <a:spcBef>
              <a:spcPct val="0"/>
            </a:spcBef>
            <a:spcAft>
              <a:spcPct val="15000"/>
            </a:spcAft>
            <a:buChar char="••"/>
          </a:pPr>
          <a:r>
            <a:rPr lang="en-US" sz="1300" kern="1200" smtClean="0"/>
            <a:t>Global variable </a:t>
          </a:r>
          <a:endParaRPr lang="en-US" sz="1300" kern="1200" dirty="0" smtClean="0"/>
        </a:p>
        <a:p>
          <a:pPr marL="114300" lvl="1" indent="-114300" algn="l" defTabSz="577850">
            <a:lnSpc>
              <a:spcPct val="90000"/>
            </a:lnSpc>
            <a:spcBef>
              <a:spcPct val="0"/>
            </a:spcBef>
            <a:spcAft>
              <a:spcPct val="15000"/>
            </a:spcAft>
            <a:buChar char="••"/>
          </a:pPr>
          <a:r>
            <a:rPr lang="en-US" sz="1300" kern="1200" dirty="0" smtClean="0"/>
            <a:t>Global connection for runbooks</a:t>
          </a:r>
        </a:p>
        <a:p>
          <a:pPr marL="114300" lvl="1" indent="-114300" algn="l" defTabSz="577850">
            <a:lnSpc>
              <a:spcPct val="90000"/>
            </a:lnSpc>
            <a:spcBef>
              <a:spcPct val="0"/>
            </a:spcBef>
            <a:spcAft>
              <a:spcPct val="15000"/>
            </a:spcAft>
            <a:buChar char="••"/>
          </a:pPr>
          <a:r>
            <a:rPr lang="en-US" sz="1300" kern="1200" dirty="0" smtClean="0"/>
            <a:t>Modules</a:t>
          </a:r>
        </a:p>
        <a:p>
          <a:pPr marL="114300" lvl="1" indent="-114300" algn="l" defTabSz="577850">
            <a:lnSpc>
              <a:spcPct val="90000"/>
            </a:lnSpc>
            <a:spcBef>
              <a:spcPct val="0"/>
            </a:spcBef>
            <a:spcAft>
              <a:spcPct val="15000"/>
            </a:spcAft>
            <a:buChar char="••"/>
          </a:pPr>
          <a:r>
            <a:rPr lang="en-US" sz="1300" kern="1200" dirty="0" smtClean="0"/>
            <a:t>Runbooks (draft / published versioning)</a:t>
          </a:r>
        </a:p>
        <a:p>
          <a:pPr marL="114300" lvl="1" indent="-114300" algn="l" defTabSz="577850">
            <a:lnSpc>
              <a:spcPct val="90000"/>
            </a:lnSpc>
            <a:spcBef>
              <a:spcPct val="0"/>
            </a:spcBef>
            <a:spcAft>
              <a:spcPct val="15000"/>
            </a:spcAft>
            <a:buChar char="••"/>
          </a:pPr>
          <a:r>
            <a:rPr lang="en-US" sz="1300" kern="1200" smtClean="0"/>
            <a:t>Scheduling</a:t>
          </a:r>
          <a:endParaRPr lang="en-US" sz="1300" kern="1200" dirty="0" smtClean="0"/>
        </a:p>
      </dsp:txBody>
      <dsp:txXfrm>
        <a:off x="1758653" y="1494033"/>
        <a:ext cx="3731440" cy="1457929"/>
      </dsp:txXfrm>
    </dsp:sp>
    <dsp:sp modelId="{41B30F15-1EFB-4335-80A2-0AA6ABF48054}">
      <dsp:nvSpPr>
        <dsp:cNvPr id="0" name=""/>
        <dsp:cNvSpPr/>
      </dsp:nvSpPr>
      <dsp:spPr>
        <a:xfrm>
          <a:off x="2682" y="3247616"/>
          <a:ext cx="1371852" cy="2654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33020" rIns="92456" bIns="33020" numCol="1" spcCol="1270" anchor="ctr" anchorCtr="0">
          <a:noAutofit/>
        </a:bodyPr>
        <a:lstStyle/>
        <a:p>
          <a:pPr lvl="0" algn="r" defTabSz="577850">
            <a:lnSpc>
              <a:spcPct val="90000"/>
            </a:lnSpc>
            <a:spcBef>
              <a:spcPct val="0"/>
            </a:spcBef>
            <a:spcAft>
              <a:spcPct val="35000"/>
            </a:spcAft>
          </a:pPr>
          <a:r>
            <a:rPr lang="en-US" sz="1300" kern="1200" smtClean="0"/>
            <a:t>Highly Available</a:t>
          </a:r>
          <a:endParaRPr lang="en-US" sz="1300" kern="1200" dirty="0" smtClean="0"/>
        </a:p>
      </dsp:txBody>
      <dsp:txXfrm>
        <a:off x="2682" y="3247616"/>
        <a:ext cx="1371852" cy="265443"/>
      </dsp:txXfrm>
    </dsp:sp>
    <dsp:sp modelId="{7AAEDEA6-EB67-4D01-81C0-1A71D29670CC}">
      <dsp:nvSpPr>
        <dsp:cNvPr id="0" name=""/>
        <dsp:cNvSpPr/>
      </dsp:nvSpPr>
      <dsp:spPr>
        <a:xfrm>
          <a:off x="1374535" y="2998763"/>
          <a:ext cx="274370" cy="763150"/>
        </a:xfrm>
        <a:prstGeom prst="leftBrace">
          <a:avLst>
            <a:gd name="adj1" fmla="val 35000"/>
            <a:gd name="adj2" fmla="val 5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7263776-7EF9-4A27-A64E-4F4FD08AE408}">
      <dsp:nvSpPr>
        <dsp:cNvPr id="0" name=""/>
        <dsp:cNvSpPr/>
      </dsp:nvSpPr>
      <dsp:spPr>
        <a:xfrm>
          <a:off x="1758653" y="2998763"/>
          <a:ext cx="3731440" cy="763150"/>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114300" lvl="1" indent="-114300" algn="l" defTabSz="577850">
            <a:lnSpc>
              <a:spcPct val="90000"/>
            </a:lnSpc>
            <a:spcBef>
              <a:spcPct val="0"/>
            </a:spcBef>
            <a:spcAft>
              <a:spcPct val="15000"/>
            </a:spcAft>
            <a:buChar char="••"/>
          </a:pPr>
          <a:r>
            <a:rPr lang="en-US" sz="1300" kern="1200" smtClean="0"/>
            <a:t>Runbook servers to process jobs</a:t>
          </a:r>
          <a:endParaRPr lang="en-US" sz="1300" kern="1200" dirty="0" smtClean="0"/>
        </a:p>
        <a:p>
          <a:pPr marL="114300" lvl="1" indent="-114300" algn="l" defTabSz="577850">
            <a:lnSpc>
              <a:spcPct val="90000"/>
            </a:lnSpc>
            <a:spcBef>
              <a:spcPct val="0"/>
            </a:spcBef>
            <a:spcAft>
              <a:spcPct val="15000"/>
            </a:spcAft>
            <a:buChar char="••"/>
          </a:pPr>
          <a:r>
            <a:rPr lang="en-US" sz="1300" kern="1200" dirty="0" err="1" smtClean="0"/>
            <a:t>Odata</a:t>
          </a:r>
          <a:r>
            <a:rPr lang="en-US" sz="1300" kern="1200" dirty="0" smtClean="0"/>
            <a:t> Web service to submit / retrieve status</a:t>
          </a:r>
        </a:p>
        <a:p>
          <a:pPr marL="114300" lvl="1" indent="-114300" algn="l" defTabSz="577850">
            <a:lnSpc>
              <a:spcPct val="90000"/>
            </a:lnSpc>
            <a:spcBef>
              <a:spcPct val="0"/>
            </a:spcBef>
            <a:spcAft>
              <a:spcPct val="15000"/>
            </a:spcAft>
            <a:buChar char="••"/>
          </a:pPr>
          <a:r>
            <a:rPr lang="en-US" sz="1300" kern="1200" dirty="0" smtClean="0"/>
            <a:t>SQL Server clustering / always on</a:t>
          </a:r>
        </a:p>
      </dsp:txBody>
      <dsp:txXfrm>
        <a:off x="1758653" y="2998763"/>
        <a:ext cx="3731440" cy="763150"/>
      </dsp:txXfrm>
    </dsp:sp>
    <dsp:sp modelId="{A233DA96-2D8A-4DE1-9C7B-D68F56523CE0}">
      <dsp:nvSpPr>
        <dsp:cNvPr id="0" name=""/>
        <dsp:cNvSpPr/>
      </dsp:nvSpPr>
      <dsp:spPr>
        <a:xfrm>
          <a:off x="2682" y="3954507"/>
          <a:ext cx="1371852" cy="4665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33020" rIns="92456" bIns="33020" numCol="1" spcCol="1270" anchor="ctr" anchorCtr="0">
          <a:noAutofit/>
        </a:bodyPr>
        <a:lstStyle/>
        <a:p>
          <a:pPr lvl="0" algn="r" defTabSz="577850">
            <a:lnSpc>
              <a:spcPct val="90000"/>
            </a:lnSpc>
            <a:spcBef>
              <a:spcPct val="0"/>
            </a:spcBef>
            <a:spcAft>
              <a:spcPct val="35000"/>
            </a:spcAft>
          </a:pPr>
          <a:r>
            <a:rPr lang="en-US" sz="1300" kern="1200" smtClean="0"/>
            <a:t>Historical Analysis</a:t>
          </a:r>
          <a:endParaRPr lang="en-US" sz="1300" kern="1200" dirty="0" smtClean="0"/>
        </a:p>
      </dsp:txBody>
      <dsp:txXfrm>
        <a:off x="2682" y="3954507"/>
        <a:ext cx="1371852" cy="466537"/>
      </dsp:txXfrm>
    </dsp:sp>
    <dsp:sp modelId="{29AA4DA8-6369-4012-AD36-64EB3D1FB1F2}">
      <dsp:nvSpPr>
        <dsp:cNvPr id="0" name=""/>
        <dsp:cNvSpPr/>
      </dsp:nvSpPr>
      <dsp:spPr>
        <a:xfrm>
          <a:off x="1374535" y="3808714"/>
          <a:ext cx="274370" cy="758123"/>
        </a:xfrm>
        <a:prstGeom prst="leftBrace">
          <a:avLst>
            <a:gd name="adj1" fmla="val 35000"/>
            <a:gd name="adj2" fmla="val 5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20901DD-A25F-4947-AA9D-B55ADFF27BA7}">
      <dsp:nvSpPr>
        <dsp:cNvPr id="0" name=""/>
        <dsp:cNvSpPr/>
      </dsp:nvSpPr>
      <dsp:spPr>
        <a:xfrm>
          <a:off x="1758653" y="3808714"/>
          <a:ext cx="3731440" cy="758123"/>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114300" lvl="1" indent="-114300" algn="l" defTabSz="577850">
            <a:lnSpc>
              <a:spcPct val="90000"/>
            </a:lnSpc>
            <a:spcBef>
              <a:spcPct val="0"/>
            </a:spcBef>
            <a:spcAft>
              <a:spcPct val="15000"/>
            </a:spcAft>
            <a:buChar char="••"/>
          </a:pPr>
          <a:r>
            <a:rPr lang="en-US" sz="1300" kern="1200" dirty="0" smtClean="0"/>
            <a:t>Historical view of runbook jobs</a:t>
          </a:r>
        </a:p>
        <a:p>
          <a:pPr marL="114300" lvl="1" indent="-114300" algn="l" defTabSz="577850">
            <a:lnSpc>
              <a:spcPct val="90000"/>
            </a:lnSpc>
            <a:spcBef>
              <a:spcPct val="0"/>
            </a:spcBef>
            <a:spcAft>
              <a:spcPct val="15000"/>
            </a:spcAft>
            <a:buChar char="••"/>
          </a:pPr>
          <a:r>
            <a:rPr lang="en-US" sz="1300" kern="1200" smtClean="0"/>
            <a:t>Reporting through Excel PowerPivot for ROI</a:t>
          </a:r>
          <a:endParaRPr lang="en-US" sz="1300" kern="1200" dirty="0"/>
        </a:p>
        <a:p>
          <a:pPr marL="114300" lvl="1" indent="-114300" algn="l" defTabSz="577850">
            <a:lnSpc>
              <a:spcPct val="90000"/>
            </a:lnSpc>
            <a:spcBef>
              <a:spcPct val="0"/>
            </a:spcBef>
            <a:spcAft>
              <a:spcPct val="15000"/>
            </a:spcAft>
            <a:buChar char="••"/>
          </a:pPr>
          <a:r>
            <a:rPr lang="en-US" sz="1300" kern="1200" smtClean="0"/>
            <a:t>View runbook used for all jobs</a:t>
          </a:r>
          <a:endParaRPr lang="en-US" sz="1300" kern="1200" dirty="0" smtClean="0"/>
        </a:p>
      </dsp:txBody>
      <dsp:txXfrm>
        <a:off x="1758653" y="3808714"/>
        <a:ext cx="3731440" cy="7581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8C3EE0-3EC6-48D4-A941-60766C45D580}">
      <dsp:nvSpPr>
        <dsp:cNvPr id="0" name=""/>
        <dsp:cNvSpPr/>
      </dsp:nvSpPr>
      <dsp:spPr>
        <a:xfrm>
          <a:off x="1263" y="203836"/>
          <a:ext cx="3175073" cy="1225578"/>
        </a:xfrm>
        <a:prstGeom prst="chevron">
          <a:avLst>
            <a:gd name="adj" fmla="val 4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4A879D-5519-4F4A-BAC2-9A17B4C8EA5A}">
      <dsp:nvSpPr>
        <dsp:cNvPr id="0" name=""/>
        <dsp:cNvSpPr/>
      </dsp:nvSpPr>
      <dsp:spPr>
        <a:xfrm>
          <a:off x="847949" y="510231"/>
          <a:ext cx="2681172" cy="1225578"/>
        </a:xfrm>
        <a:prstGeom prst="roundRect">
          <a:avLst>
            <a:gd name="adj" fmla="val 10000"/>
          </a:avLst>
        </a:prstGeom>
        <a:solidFill>
          <a:schemeClr val="lt1">
            <a:alpha val="90000"/>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206248" rIns="206248" bIns="206248" numCol="1" spcCol="1270" anchor="ctr" anchorCtr="0">
          <a:noAutofit/>
        </a:bodyPr>
        <a:lstStyle/>
        <a:p>
          <a:pPr lvl="0" algn="ctr" defTabSz="1289050">
            <a:lnSpc>
              <a:spcPct val="90000"/>
            </a:lnSpc>
            <a:spcBef>
              <a:spcPct val="0"/>
            </a:spcBef>
            <a:spcAft>
              <a:spcPct val="35000"/>
            </a:spcAft>
          </a:pPr>
          <a:r>
            <a:rPr lang="en-US" sz="2900" kern="1200" dirty="0" smtClean="0"/>
            <a:t>Development</a:t>
          </a:r>
          <a:endParaRPr lang="en-US" sz="2900" kern="1200" dirty="0"/>
        </a:p>
      </dsp:txBody>
      <dsp:txXfrm>
        <a:off x="883845" y="546127"/>
        <a:ext cx="2609380" cy="1153786"/>
      </dsp:txXfrm>
    </dsp:sp>
    <dsp:sp modelId="{BD4E6F89-50A0-4E83-8F1E-43010E05C4F9}">
      <dsp:nvSpPr>
        <dsp:cNvPr id="0" name=""/>
        <dsp:cNvSpPr/>
      </dsp:nvSpPr>
      <dsp:spPr>
        <a:xfrm>
          <a:off x="3627902" y="203836"/>
          <a:ext cx="3175073" cy="1225578"/>
        </a:xfrm>
        <a:prstGeom prst="chevron">
          <a:avLst>
            <a:gd name="adj" fmla="val 40000"/>
          </a:avLst>
        </a:prstGeom>
        <a:solidFill>
          <a:schemeClr val="accent2">
            <a:hueOff val="-1880038"/>
            <a:satOff val="0"/>
            <a:lumOff val="3333"/>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0D53992-1EBF-484D-AE53-33464BA92EE8}">
      <dsp:nvSpPr>
        <dsp:cNvPr id="0" name=""/>
        <dsp:cNvSpPr/>
      </dsp:nvSpPr>
      <dsp:spPr>
        <a:xfrm>
          <a:off x="4474589" y="510231"/>
          <a:ext cx="2681172" cy="1225578"/>
        </a:xfrm>
        <a:prstGeom prst="roundRect">
          <a:avLst>
            <a:gd name="adj" fmla="val 10000"/>
          </a:avLst>
        </a:prstGeom>
        <a:solidFill>
          <a:schemeClr val="lt1">
            <a:alpha val="90000"/>
            <a:hueOff val="0"/>
            <a:satOff val="0"/>
            <a:lumOff val="0"/>
            <a:alphaOff val="0"/>
          </a:schemeClr>
        </a:solidFill>
        <a:ln w="10795" cap="flat" cmpd="sng" algn="ctr">
          <a:solidFill>
            <a:schemeClr val="accent2">
              <a:hueOff val="-1880038"/>
              <a:satOff val="0"/>
              <a:lumOff val="333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206248" rIns="206248" bIns="206248" numCol="1" spcCol="1270" anchor="ctr" anchorCtr="0">
          <a:noAutofit/>
        </a:bodyPr>
        <a:lstStyle/>
        <a:p>
          <a:pPr lvl="0" algn="ctr" defTabSz="1289050">
            <a:lnSpc>
              <a:spcPct val="90000"/>
            </a:lnSpc>
            <a:spcBef>
              <a:spcPct val="0"/>
            </a:spcBef>
            <a:spcAft>
              <a:spcPct val="35000"/>
            </a:spcAft>
          </a:pPr>
          <a:r>
            <a:rPr lang="en-US" sz="2900" kern="1200" dirty="0" smtClean="0"/>
            <a:t>Test</a:t>
          </a:r>
          <a:endParaRPr lang="en-US" sz="2900" kern="1200" dirty="0"/>
        </a:p>
      </dsp:txBody>
      <dsp:txXfrm>
        <a:off x="4510485" y="546127"/>
        <a:ext cx="2609380" cy="1153786"/>
      </dsp:txXfrm>
    </dsp:sp>
    <dsp:sp modelId="{0ED2BB06-1248-456E-AB61-670639A6C9C1}">
      <dsp:nvSpPr>
        <dsp:cNvPr id="0" name=""/>
        <dsp:cNvSpPr/>
      </dsp:nvSpPr>
      <dsp:spPr>
        <a:xfrm>
          <a:off x="7254542" y="203836"/>
          <a:ext cx="3175073" cy="1225578"/>
        </a:xfrm>
        <a:prstGeom prst="chevron">
          <a:avLst>
            <a:gd name="adj" fmla="val 40000"/>
          </a:avLst>
        </a:prstGeom>
        <a:solidFill>
          <a:schemeClr val="accent2">
            <a:hueOff val="-3760075"/>
            <a:satOff val="0"/>
            <a:lumOff val="6666"/>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89C7F7F-7150-4FBD-9B03-65CD8A69F286}">
      <dsp:nvSpPr>
        <dsp:cNvPr id="0" name=""/>
        <dsp:cNvSpPr/>
      </dsp:nvSpPr>
      <dsp:spPr>
        <a:xfrm>
          <a:off x="8101228" y="510231"/>
          <a:ext cx="2681172" cy="1225578"/>
        </a:xfrm>
        <a:prstGeom prst="roundRect">
          <a:avLst>
            <a:gd name="adj" fmla="val 10000"/>
          </a:avLst>
        </a:prstGeom>
        <a:solidFill>
          <a:schemeClr val="lt1">
            <a:alpha val="90000"/>
            <a:hueOff val="0"/>
            <a:satOff val="0"/>
            <a:lumOff val="0"/>
            <a:alphaOff val="0"/>
          </a:schemeClr>
        </a:solidFill>
        <a:ln w="10795" cap="flat" cmpd="sng" algn="ctr">
          <a:solidFill>
            <a:schemeClr val="accent2">
              <a:hueOff val="-3760075"/>
              <a:satOff val="0"/>
              <a:lumOff val="666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206248" rIns="206248" bIns="206248" numCol="1" spcCol="1270" anchor="ctr" anchorCtr="0">
          <a:noAutofit/>
        </a:bodyPr>
        <a:lstStyle/>
        <a:p>
          <a:pPr lvl="0" algn="ctr" defTabSz="1289050">
            <a:lnSpc>
              <a:spcPct val="90000"/>
            </a:lnSpc>
            <a:spcBef>
              <a:spcPct val="0"/>
            </a:spcBef>
            <a:spcAft>
              <a:spcPct val="35000"/>
            </a:spcAft>
          </a:pPr>
          <a:r>
            <a:rPr lang="en-US" sz="2900" kern="1200" dirty="0" smtClean="0"/>
            <a:t>Production</a:t>
          </a:r>
          <a:endParaRPr lang="en-US" sz="2900" kern="1200" dirty="0"/>
        </a:p>
      </dsp:txBody>
      <dsp:txXfrm>
        <a:off x="8137124" y="546127"/>
        <a:ext cx="2609380" cy="11537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A61E3B-A7B3-410C-87CD-85C7B59BE573}">
      <dsp:nvSpPr>
        <dsp:cNvPr id="0" name=""/>
        <dsp:cNvSpPr/>
      </dsp:nvSpPr>
      <dsp:spPr>
        <a:xfrm rot="5400000">
          <a:off x="5717794" y="-2168570"/>
          <a:ext cx="1558307" cy="6114775"/>
        </a:xfrm>
        <a:prstGeom prst="round2SameRect">
          <a:avLst/>
        </a:prstGeom>
        <a:solidFill>
          <a:schemeClr val="accent2">
            <a:tint val="40000"/>
            <a:alpha val="90000"/>
            <a:hueOff val="0"/>
            <a:satOff val="0"/>
            <a:lumOff val="0"/>
            <a:alphaOff val="0"/>
          </a:schemeClr>
        </a:solidFill>
        <a:ln w="1079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t>Conflict detection</a:t>
          </a:r>
          <a:endParaRPr lang="en-US" sz="2400" kern="1200" dirty="0"/>
        </a:p>
        <a:p>
          <a:pPr marL="228600" lvl="1" indent="-228600" algn="l" defTabSz="1066800">
            <a:lnSpc>
              <a:spcPct val="90000"/>
            </a:lnSpc>
            <a:spcBef>
              <a:spcPct val="0"/>
            </a:spcBef>
            <a:spcAft>
              <a:spcPct val="15000"/>
            </a:spcAft>
            <a:buChar char="••"/>
          </a:pPr>
          <a:r>
            <a:rPr lang="en-US" sz="2400" kern="1200" dirty="0" smtClean="0"/>
            <a:t>Single source, multiple environment</a:t>
          </a:r>
        </a:p>
        <a:p>
          <a:pPr marL="228600" lvl="1" indent="-228600" algn="l" defTabSz="1066800">
            <a:lnSpc>
              <a:spcPct val="90000"/>
            </a:lnSpc>
            <a:spcBef>
              <a:spcPct val="0"/>
            </a:spcBef>
            <a:spcAft>
              <a:spcPct val="15000"/>
            </a:spcAft>
            <a:buChar char="••"/>
          </a:pPr>
          <a:r>
            <a:rPr lang="en-US" sz="2400" kern="1200" dirty="0" smtClean="0"/>
            <a:t>Composable</a:t>
          </a:r>
        </a:p>
      </dsp:txBody>
      <dsp:txXfrm rot="-5400000">
        <a:off x="3439560" y="185734"/>
        <a:ext cx="6038705" cy="1406167"/>
      </dsp:txXfrm>
    </dsp:sp>
    <dsp:sp modelId="{A62D265D-92C8-4E8B-8A59-F7CB722CBA1E}">
      <dsp:nvSpPr>
        <dsp:cNvPr id="0" name=""/>
        <dsp:cNvSpPr/>
      </dsp:nvSpPr>
      <dsp:spPr>
        <a:xfrm>
          <a:off x="0" y="1458"/>
          <a:ext cx="3439560" cy="1774717"/>
        </a:xfrm>
        <a:prstGeom prst="roundRect">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en-US" sz="3600" kern="1200" dirty="0" smtClean="0"/>
            <a:t>Configuration as Code</a:t>
          </a:r>
          <a:endParaRPr lang="en-US" sz="3600" kern="1200" dirty="0"/>
        </a:p>
      </dsp:txBody>
      <dsp:txXfrm>
        <a:off x="86635" y="88093"/>
        <a:ext cx="3266290" cy="1601447"/>
      </dsp:txXfrm>
    </dsp:sp>
    <dsp:sp modelId="{043C2311-7790-4D2E-A628-464718B2D76B}">
      <dsp:nvSpPr>
        <dsp:cNvPr id="0" name=""/>
        <dsp:cNvSpPr/>
      </dsp:nvSpPr>
      <dsp:spPr>
        <a:xfrm rot="5400000">
          <a:off x="5717794" y="-319248"/>
          <a:ext cx="1558307" cy="6114775"/>
        </a:xfrm>
        <a:prstGeom prst="round2SameRect">
          <a:avLst/>
        </a:prstGeom>
        <a:solidFill>
          <a:schemeClr val="accent3">
            <a:tint val="40000"/>
            <a:alpha val="90000"/>
            <a:hueOff val="0"/>
            <a:satOff val="0"/>
            <a:lumOff val="0"/>
            <a:alphaOff val="0"/>
          </a:schemeClr>
        </a:solidFill>
        <a:ln w="10795"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t>Common toolset for Dev &amp; Ops</a:t>
          </a:r>
          <a:endParaRPr lang="en-US" sz="2400" kern="1200" dirty="0"/>
        </a:p>
        <a:p>
          <a:pPr marL="228600" lvl="1" indent="-228600" algn="l" defTabSz="1066800">
            <a:lnSpc>
              <a:spcPct val="90000"/>
            </a:lnSpc>
            <a:spcBef>
              <a:spcPct val="0"/>
            </a:spcBef>
            <a:spcAft>
              <a:spcPct val="15000"/>
            </a:spcAft>
            <a:buChar char="••"/>
          </a:pPr>
          <a:r>
            <a:rPr lang="en-US" sz="2400" kern="1200" dirty="0" smtClean="0"/>
            <a:t>Apply Dev practices to Ops</a:t>
          </a:r>
        </a:p>
        <a:p>
          <a:pPr marL="228600" lvl="1" indent="-228600" algn="l" defTabSz="1066800">
            <a:lnSpc>
              <a:spcPct val="90000"/>
            </a:lnSpc>
            <a:spcBef>
              <a:spcPct val="0"/>
            </a:spcBef>
            <a:spcAft>
              <a:spcPct val="15000"/>
            </a:spcAft>
            <a:buChar char="••"/>
          </a:pPr>
          <a:r>
            <a:rPr lang="en-US" sz="2400" kern="1200" dirty="0" smtClean="0"/>
            <a:t>Continuous deployment</a:t>
          </a:r>
        </a:p>
      </dsp:txBody>
      <dsp:txXfrm rot="-5400000">
        <a:off x="3439560" y="2035056"/>
        <a:ext cx="6038705" cy="1406167"/>
      </dsp:txXfrm>
    </dsp:sp>
    <dsp:sp modelId="{121905F9-DC1A-468B-B52B-CEE485A538B9}">
      <dsp:nvSpPr>
        <dsp:cNvPr id="0" name=""/>
        <dsp:cNvSpPr/>
      </dsp:nvSpPr>
      <dsp:spPr>
        <a:xfrm>
          <a:off x="0" y="1873570"/>
          <a:ext cx="3439560" cy="1729136"/>
        </a:xfrm>
        <a:prstGeom prst="round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en-US" sz="3600" kern="1200" dirty="0" smtClean="0"/>
            <a:t>DevOps</a:t>
          </a:r>
          <a:endParaRPr lang="en-US" sz="3600" kern="1200" dirty="0"/>
        </a:p>
      </dsp:txBody>
      <dsp:txXfrm>
        <a:off x="84409" y="1957979"/>
        <a:ext cx="3270742" cy="1560318"/>
      </dsp:txXfrm>
    </dsp:sp>
    <dsp:sp modelId="{8C3373ED-5679-4F89-BA93-AF64E3C4E252}">
      <dsp:nvSpPr>
        <dsp:cNvPr id="0" name=""/>
        <dsp:cNvSpPr/>
      </dsp:nvSpPr>
      <dsp:spPr>
        <a:xfrm rot="5400000">
          <a:off x="5717794" y="1458555"/>
          <a:ext cx="1558307" cy="6114775"/>
        </a:xfrm>
        <a:prstGeom prst="round2SameRect">
          <a:avLst/>
        </a:prstGeom>
        <a:solidFill>
          <a:schemeClr val="accent4">
            <a:tint val="40000"/>
            <a:alpha val="90000"/>
            <a:hueOff val="0"/>
            <a:satOff val="0"/>
            <a:lumOff val="0"/>
            <a:alphaOff val="0"/>
          </a:schemeClr>
        </a:solidFill>
        <a:ln w="10795"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t>Reduce complexity from within</a:t>
          </a:r>
          <a:endParaRPr lang="en-US" sz="2400" kern="1200" dirty="0"/>
        </a:p>
        <a:p>
          <a:pPr marL="228600" lvl="1" indent="-228600" algn="l" defTabSz="1066800">
            <a:lnSpc>
              <a:spcPct val="90000"/>
            </a:lnSpc>
            <a:spcBef>
              <a:spcPct val="0"/>
            </a:spcBef>
            <a:spcAft>
              <a:spcPct val="15000"/>
            </a:spcAft>
            <a:buChar char="••"/>
          </a:pPr>
          <a:r>
            <a:rPr lang="en-US" sz="2400" kern="1200" dirty="0" smtClean="0"/>
            <a:t>On-demand system creation and tear down</a:t>
          </a:r>
        </a:p>
      </dsp:txBody>
      <dsp:txXfrm rot="-5400000">
        <a:off x="3439560" y="3812859"/>
        <a:ext cx="6038705" cy="1406167"/>
      </dsp:txXfrm>
    </dsp:sp>
    <dsp:sp modelId="{4F5F9F26-2806-42BD-98AF-F05D3CB5C73B}">
      <dsp:nvSpPr>
        <dsp:cNvPr id="0" name=""/>
        <dsp:cNvSpPr/>
      </dsp:nvSpPr>
      <dsp:spPr>
        <a:xfrm>
          <a:off x="0" y="3700101"/>
          <a:ext cx="3439560" cy="1631684"/>
        </a:xfrm>
        <a:prstGeom prst="roundRect">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en-US" sz="3600" kern="1200" dirty="0" smtClean="0"/>
            <a:t>Cloud Scale</a:t>
          </a:r>
          <a:endParaRPr lang="en-US" sz="3600" kern="1200" dirty="0"/>
        </a:p>
      </dsp:txBody>
      <dsp:txXfrm>
        <a:off x="79652" y="3779753"/>
        <a:ext cx="3280256" cy="1472380"/>
      </dsp:txXfrm>
    </dsp:sp>
  </dsp:spTree>
</dsp:drawing>
</file>

<file path=ppt/diagrams/layout1.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1/22/2016</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1/22/2016</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en.wikipedia.org/wiki/IT_service_management"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1/22/2016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4615962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dirty="0" smtClean="0"/>
              <a:t>Modern application lifecycle management practices enable teams to support a continuous delivery cadence that balances agility and quality, while removing the traditional silos separating developers from operations and business stakeholders.  This improves communication and collaboration within development teams, and drives connections between application and business outcomes. We see three key metrics that are critical to an organization’s ability to enable value delivery with agility and quality. First, the flow of business value must be measured and improved. Understanding what provides business value, and delivering those features on a sustained, regular cadence is key. The second is having the ability to identify and remove bottlenecks to shorten cycle times for delivering those business values. It’s not enough to simply deliver regularly, but also efficiently. And finally, identify and reduce sources of rework, such as bugs, incorrectly specified features, etc. </a:t>
            </a:r>
          </a:p>
          <a:p>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2348186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1/22/2016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6729090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1/22/2016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099134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1/22/2016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0741733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1/22/2016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2314910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32468" rtl="0" eaLnBrk="1" fontAlgn="auto" latinLnBrk="0" hangingPunct="1">
              <a:lnSpc>
                <a:spcPct val="90000"/>
              </a:lnSpc>
              <a:spcBef>
                <a:spcPts val="0"/>
              </a:spcBef>
              <a:spcAft>
                <a:spcPts val="340"/>
              </a:spcAft>
              <a:buClrTx/>
              <a:buSzTx/>
              <a:buFontTx/>
              <a:buNone/>
              <a:tabLst/>
              <a:defRPr/>
            </a:pPr>
            <a:r>
              <a:rPr lang="en-US" b="1" u="sng" dirty="0" smtClean="0"/>
              <a:t>[Slide goal]</a:t>
            </a:r>
          </a:p>
          <a:p>
            <a:pPr marL="0" marR="0" lvl="1" indent="0" algn="l" defTabSz="932468" rtl="0" eaLnBrk="1" fontAlgn="auto" latinLnBrk="0" hangingPunct="1">
              <a:lnSpc>
                <a:spcPct val="90000"/>
              </a:lnSpc>
              <a:spcBef>
                <a:spcPts val="0"/>
              </a:spcBef>
              <a:spcAft>
                <a:spcPts val="340"/>
              </a:spcAft>
              <a:buClrTx/>
              <a:buSzTx/>
              <a:buFontTx/>
              <a:buNone/>
              <a:tabLst/>
              <a:defRPr/>
            </a:pPr>
            <a:endParaRPr lang="en-US" dirty="0" smtClean="0"/>
          </a:p>
          <a:p>
            <a:pPr marL="0" marR="0" lvl="1" indent="0" algn="l" defTabSz="932468" rtl="0" eaLnBrk="1" fontAlgn="auto" latinLnBrk="0" hangingPunct="1">
              <a:lnSpc>
                <a:spcPct val="90000"/>
              </a:lnSpc>
              <a:spcBef>
                <a:spcPts val="0"/>
              </a:spcBef>
              <a:spcAft>
                <a:spcPts val="340"/>
              </a:spcAft>
              <a:buClrTx/>
              <a:buSzTx/>
              <a:buFontTx/>
              <a:buNone/>
              <a:tabLst/>
              <a:defRPr/>
            </a:pPr>
            <a:r>
              <a:rPr lang="en-US" dirty="0" smtClean="0"/>
              <a:t>Introduce and define DevOps key</a:t>
            </a:r>
            <a:r>
              <a:rPr lang="en-US" baseline="0" dirty="0" smtClean="0"/>
              <a:t> measures of success, as they relate to goals of the IT organization.  </a:t>
            </a:r>
            <a:endParaRPr lang="en-US" dirty="0" smtClean="0"/>
          </a:p>
          <a:p>
            <a:endParaRPr lang="en-US" dirty="0" smtClean="0"/>
          </a:p>
          <a:p>
            <a:pPr marL="0" marR="0" lvl="1" indent="0" algn="l" defTabSz="932468" rtl="0" eaLnBrk="1" fontAlgn="auto" latinLnBrk="0" hangingPunct="1">
              <a:lnSpc>
                <a:spcPct val="90000"/>
              </a:lnSpc>
              <a:spcBef>
                <a:spcPts val="0"/>
              </a:spcBef>
              <a:spcAft>
                <a:spcPts val="340"/>
              </a:spcAft>
              <a:buClrTx/>
              <a:buSzTx/>
              <a:buFontTx/>
              <a:buNone/>
              <a:tabLst/>
              <a:defRPr/>
            </a:pPr>
            <a:r>
              <a:rPr lang="en-US" b="1" u="sng" dirty="0" smtClean="0"/>
              <a:t>[Talk track]</a:t>
            </a:r>
          </a:p>
          <a:p>
            <a:endParaRPr lang="en-US" dirty="0" smtClean="0"/>
          </a:p>
          <a:p>
            <a:r>
              <a:rPr lang="en-US" dirty="0" smtClean="0"/>
              <a:t>Organizations </a:t>
            </a:r>
            <a:r>
              <a:rPr lang="en-US" baseline="0" dirty="0" smtClean="0"/>
              <a:t>looking at implementing DevOps practices are balancing two important performance indicators: </a:t>
            </a:r>
          </a:p>
          <a:p>
            <a:endParaRPr lang="en-US" baseline="0" dirty="0" smtClean="0"/>
          </a:p>
          <a:p>
            <a:pPr marL="171450" indent="-171450">
              <a:buFont typeface="Arial" panose="020B0604020202020204" pitchFamily="34" charset="0"/>
              <a:buChar char="•"/>
            </a:pPr>
            <a:r>
              <a:rPr lang="en-US" b="1" baseline="0" dirty="0" smtClean="0"/>
              <a:t>Agility</a:t>
            </a:r>
            <a:r>
              <a:rPr lang="en-US" b="0" baseline="0" dirty="0" smtClean="0"/>
              <a:t> – as defined by </a:t>
            </a:r>
            <a:r>
              <a:rPr lang="en-US" baseline="0" dirty="0" smtClean="0"/>
              <a:t>their ability to increase deployment frequency and reduce change lead time in order to react to dynamic business conditions and requirements.</a:t>
            </a:r>
          </a:p>
          <a:p>
            <a:pPr marL="0" indent="0">
              <a:buFont typeface="Arial" panose="020B0604020202020204" pitchFamily="34" charset="0"/>
              <a:buNone/>
            </a:pPr>
            <a:endParaRPr lang="en-US" baseline="0" dirty="0" smtClean="0"/>
          </a:p>
          <a:p>
            <a:pPr marL="171450" indent="-171450">
              <a:buFont typeface="Arial" panose="020B0604020202020204" pitchFamily="34" charset="0"/>
              <a:buChar char="•"/>
            </a:pPr>
            <a:r>
              <a:rPr lang="en-US" b="1" baseline="0" dirty="0" smtClean="0"/>
              <a:t>Reliability </a:t>
            </a:r>
            <a:r>
              <a:rPr lang="en-US" b="0" baseline="0" dirty="0" smtClean="0"/>
              <a:t>– as defined by their ability to </a:t>
            </a:r>
            <a:r>
              <a:rPr lang="en-US" baseline="0" dirty="0" smtClean="0"/>
              <a:t>reduce change fail rate and reduce the time it take to detect and repair production issues. </a:t>
            </a:r>
          </a:p>
          <a:p>
            <a:pPr marL="171450" indent="-171450">
              <a:buFont typeface="Arial" panose="020B0604020202020204" pitchFamily="34" charset="0"/>
              <a:buChar cha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FD2819EC-0734-4243-936A-32507629FBE5}"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2302846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t>1/22/2016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
        <p:nvSpPr>
          <p:cNvPr id="10" name="Footer Placeholder 9"/>
          <p:cNvSpPr>
            <a:spLocks noGrp="1"/>
          </p:cNvSpPr>
          <p:nvPr>
            <p:ph type="ftr" sz="quarter" idx="14"/>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896088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kern="1200" dirty="0" smtClean="0">
                <a:solidFill>
                  <a:schemeClr val="tx1"/>
                </a:solidFill>
                <a:effectLst/>
                <a:latin typeface="Segoe UI Light" pitchFamily="34" charset="0"/>
                <a:ea typeface="+mn-ea"/>
                <a:cs typeface="+mn-cs"/>
              </a:rPr>
              <a:t>DCIM-B223 The Future of Microsoft Azure </a:t>
            </a:r>
            <a:r>
              <a:rPr lang="en-US" sz="900" kern="1200" dirty="0" err="1" smtClean="0">
                <a:solidFill>
                  <a:schemeClr val="tx1"/>
                </a:solidFill>
                <a:effectLst/>
                <a:latin typeface="Segoe UI Light" pitchFamily="34" charset="0"/>
                <a:ea typeface="+mn-ea"/>
                <a:cs typeface="+mn-cs"/>
              </a:rPr>
              <a:t>DevOps</a:t>
            </a:r>
            <a:r>
              <a:rPr lang="en-US" sz="900" kern="1200" dirty="0" smtClean="0">
                <a:solidFill>
                  <a:schemeClr val="tx1"/>
                </a:solidFill>
                <a:effectLst/>
                <a:latin typeface="Segoe UI Light" pitchFamily="34" charset="0"/>
                <a:ea typeface="+mn-ea"/>
                <a:cs typeface="+mn-cs"/>
              </a:rPr>
              <a:t>: Building, Deploying, Managing, and Monitoring Your Cloud Applications in the New Azure Portal</a:t>
            </a:r>
            <a:endParaRPr lang="en-US" sz="900" b="0" i="0" u="none" strike="noStrike" kern="1200" dirty="0" smtClean="0">
              <a:solidFill>
                <a:schemeClr val="tx1"/>
              </a:solidFill>
              <a:effectLst/>
              <a:latin typeface="Segoe UI Light" pitchFamily="34" charset="0"/>
              <a:ea typeface="+mn-ea"/>
              <a:cs typeface="+mn-cs"/>
            </a:endParaRPr>
          </a:p>
          <a:p>
            <a:r>
              <a:rPr lang="en-US" sz="900" b="0" i="0" u="none" strike="noStrike" kern="1200" dirty="0" smtClean="0">
                <a:solidFill>
                  <a:schemeClr val="tx1"/>
                </a:solidFill>
                <a:effectLst/>
                <a:latin typeface="Segoe UI Light" pitchFamily="34" charset="0"/>
                <a:ea typeface="+mn-ea"/>
                <a:cs typeface="+mn-cs"/>
              </a:rPr>
              <a:t>DEV-B224</a:t>
            </a:r>
            <a:r>
              <a:rPr lang="en-US" dirty="0" smtClean="0"/>
              <a:t> </a:t>
            </a:r>
            <a:r>
              <a:rPr lang="en-US" sz="900" b="0" i="0" u="none" strike="noStrike" kern="1200" dirty="0" smtClean="0">
                <a:solidFill>
                  <a:schemeClr val="tx1"/>
                </a:solidFill>
                <a:effectLst/>
                <a:latin typeface="Segoe UI Light" pitchFamily="34" charset="0"/>
                <a:ea typeface="+mn-ea"/>
                <a:cs typeface="+mn-cs"/>
              </a:rPr>
              <a:t>Microsoft Azure Resource Manager</a:t>
            </a:r>
            <a:r>
              <a:rPr lang="en-US" dirty="0" smtClean="0"/>
              <a:t> </a:t>
            </a:r>
            <a:endParaRPr lang="en-US" sz="900" kern="1200" dirty="0" smtClean="0">
              <a:solidFill>
                <a:schemeClr val="tx1"/>
              </a:solidFill>
              <a:effectLst/>
              <a:latin typeface="Segoe UI Light" pitchFamily="34" charset="0"/>
              <a:ea typeface="+mn-ea"/>
              <a:cs typeface="+mn-cs"/>
              <a:hlinkClick r:id=""/>
            </a:endParaRPr>
          </a:p>
          <a:p>
            <a:r>
              <a:rPr lang="en-US" sz="900" kern="1200" dirty="0" smtClean="0">
                <a:solidFill>
                  <a:schemeClr val="tx1"/>
                </a:solidFill>
                <a:effectLst/>
                <a:latin typeface="Segoe UI Light" pitchFamily="34" charset="0"/>
                <a:ea typeface="+mn-ea"/>
                <a:cs typeface="+mn-cs"/>
                <a:hlinkClick r:id=""/>
              </a:rPr>
              <a:t>http://aka.ms/azurearm</a:t>
            </a:r>
            <a:endParaRPr lang="en-US" dirty="0"/>
          </a:p>
        </p:txBody>
      </p:sp>
      <p:sp>
        <p:nvSpPr>
          <p:cNvPr id="4" name="Slide Number Placeholder 3"/>
          <p:cNvSpPr>
            <a:spLocks noGrp="1"/>
          </p:cNvSpPr>
          <p:nvPr>
            <p:ph type="sldNum" sz="quarter" idx="10"/>
          </p:nvPr>
        </p:nvSpPr>
        <p:spPr/>
        <p:txBody>
          <a:bodyPr/>
          <a:lstStyle/>
          <a:p>
            <a:fld id="{6E8C67A6-C0E7-47DF-97C2-CA9B11275397}"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7972942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8C67A6-C0E7-47DF-97C2-CA9B11275397}" type="slidenum">
              <a:rPr lang="en-US" smtClean="0"/>
              <a:t>23</a:t>
            </a:fld>
            <a:endParaRPr lang="en-US"/>
          </a:p>
        </p:txBody>
      </p:sp>
    </p:spTree>
    <p:extLst>
      <p:ext uri="{BB962C8B-B14F-4D97-AF65-F5344CB8AC3E}">
        <p14:creationId xmlns:p14="http://schemas.microsoft.com/office/powerpoint/2010/main" val="11185745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8C67A6-C0E7-47DF-97C2-CA9B11275397}" type="slidenum">
              <a:rPr lang="en-US" smtClean="0"/>
              <a:t>24</a:t>
            </a:fld>
            <a:endParaRPr lang="en-US"/>
          </a:p>
        </p:txBody>
      </p:sp>
    </p:spTree>
    <p:extLst>
      <p:ext uri="{BB962C8B-B14F-4D97-AF65-F5344CB8AC3E}">
        <p14:creationId xmlns:p14="http://schemas.microsoft.com/office/powerpoint/2010/main" val="3538297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t>1/22/2016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311537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8C67A6-C0E7-47DF-97C2-CA9B11275397}"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8263115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8C67A6-C0E7-47DF-97C2-CA9B11275397}"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0474829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8C67A6-C0E7-47DF-97C2-CA9B11275397}"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7452476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8C67A6-C0E7-47DF-97C2-CA9B11275397}"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3351848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8C67A6-C0E7-47DF-97C2-CA9B11275397}"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9872132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8C67A6-C0E7-47DF-97C2-CA9B11275397}"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19295578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8C67A6-C0E7-47DF-97C2-CA9B11275397}"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4650182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8C67A6-C0E7-47DF-97C2-CA9B11275397}"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12910593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1/22/2016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34902962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1/22/2016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30713957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85800"/>
            <a:ext cx="6094413" cy="3429000"/>
          </a:xfrm>
        </p:spPr>
      </p:sp>
      <p:sp>
        <p:nvSpPr>
          <p:cNvPr id="3" name="Notes Placeholder 2"/>
          <p:cNvSpPr>
            <a:spLocks noGrp="1"/>
          </p:cNvSpPr>
          <p:nvPr>
            <p:ph type="body" idx="1"/>
          </p:nvPr>
        </p:nvSpPr>
        <p:spPr>
          <a:xfrm>
            <a:off x="685800" y="4343400"/>
            <a:ext cx="5486400" cy="4114800"/>
          </a:xfrm>
          <a:prstGeom prst="rect">
            <a:avLst/>
          </a:prstGeom>
        </p:spPr>
        <p:txBody>
          <a:bodyPr lIns="91435" tIns="45718" rIns="91435" bIns="45718">
            <a:normAutofit/>
          </a:bodyPr>
          <a:lstStyle/>
          <a:p>
            <a:pPr defTabSz="899537" eaLnBrk="0" fontAlgn="base" hangingPunct="0">
              <a:spcBef>
                <a:spcPct val="30000"/>
              </a:spcBef>
              <a:spcAft>
                <a:spcPct val="0"/>
              </a:spcAft>
              <a:defRPr/>
            </a:pPr>
            <a:r>
              <a:rPr lang="en-US" dirty="0" smtClean="0"/>
              <a:t>Organizations must recognize that people, process, and technology are all interdependent facets of all IT services. </a:t>
            </a:r>
          </a:p>
          <a:p>
            <a:pPr defTabSz="899537" eaLnBrk="0" fontAlgn="base" hangingPunct="0">
              <a:spcBef>
                <a:spcPct val="30000"/>
              </a:spcBef>
              <a:spcAft>
                <a:spcPct val="0"/>
              </a:spcAft>
              <a:defRPr/>
            </a:pPr>
            <a:r>
              <a:rPr lang="en-US" dirty="0" smtClean="0"/>
              <a:t>As noted by Gartner  above,  80% of operational problems  can often be attributed to people and process issues. Only a portion of the remaining 20% is actually technology related – some being  external  disasters. </a:t>
            </a:r>
            <a:endParaRPr lang="en-US" dirty="0"/>
          </a:p>
        </p:txBody>
      </p:sp>
      <p:sp>
        <p:nvSpPr>
          <p:cNvPr id="4" name="Slide Number Placeholder 3"/>
          <p:cNvSpPr>
            <a:spLocks noGrp="1"/>
          </p:cNvSpPr>
          <p:nvPr>
            <p:ph type="sldNum" sz="quarter" idx="10"/>
          </p:nvPr>
        </p:nvSpPr>
        <p:spPr/>
        <p:txBody>
          <a:bodyPr/>
          <a:lstStyle/>
          <a:p>
            <a:pPr>
              <a:defRPr/>
            </a:pPr>
            <a:fld id="{1C6046F2-BA28-443A-BCA1-CB489DA56F3A}" type="slidenum">
              <a:rPr lang="en-US" smtClean="0">
                <a:solidFill>
                  <a:prstClr val="black"/>
                </a:solidFill>
                <a:latin typeface="Arial"/>
              </a:rPr>
              <a:pPr>
                <a:defRPr/>
              </a:pPr>
              <a:t>5</a:t>
            </a:fld>
            <a:endParaRPr lang="en-US" dirty="0">
              <a:solidFill>
                <a:prstClr val="black"/>
              </a:solidFill>
              <a:latin typeface="Arial"/>
            </a:endParaRPr>
          </a:p>
        </p:txBody>
      </p:sp>
    </p:spTree>
    <p:extLst>
      <p:ext uri="{BB962C8B-B14F-4D97-AF65-F5344CB8AC3E}">
        <p14:creationId xmlns:p14="http://schemas.microsoft.com/office/powerpoint/2010/main" val="12795549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1/22/2016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18775672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1/22/2016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19122179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1/22/2016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4284027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44</a:t>
            </a:fld>
            <a:endParaRPr lang="en-US" dirty="0"/>
          </a:p>
        </p:txBody>
      </p:sp>
      <p:sp>
        <p:nvSpPr>
          <p:cNvPr id="10" name="Date Placeholder 9"/>
          <p:cNvSpPr>
            <a:spLocks noGrp="1"/>
          </p:cNvSpPr>
          <p:nvPr>
            <p:ph type="dt" idx="13"/>
          </p:nvPr>
        </p:nvSpPr>
        <p:spPr/>
        <p:txBody>
          <a:bodyPr/>
          <a:lstStyle/>
          <a:p>
            <a:fld id="{6B7CAF79-FCAC-4DA6-AA64-626B24F32BAD}" type="datetime1">
              <a:rPr lang="en-US" smtClean="0"/>
              <a:t>1/22/2016</a:t>
            </a:fld>
            <a:endParaRPr lang="en-US" dirty="0"/>
          </a:p>
        </p:txBody>
      </p:sp>
      <p:sp>
        <p:nvSpPr>
          <p:cNvPr id="7" name="Footer Placeholder 6"/>
          <p:cNvSpPr>
            <a:spLocks noGrp="1"/>
          </p:cNvSpPr>
          <p:nvPr>
            <p:ph type="ftr" sz="quarter" idx="14"/>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919322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dirty="0" smtClean="0"/>
              <a:t>SMSG Readiness</a:t>
            </a:r>
            <a:endParaRPr lang="en-US" dirty="0"/>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E77B2B4-D237-4BCC-95D9-1D4EDEE25D63}" type="datetime1">
              <a:rPr lang="en-US" smtClean="0"/>
              <a:t>1/22/2016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45</a:t>
            </a:fld>
            <a:endParaRPr lang="en-US" dirty="0"/>
          </a:p>
        </p:txBody>
      </p:sp>
    </p:spTree>
    <p:extLst>
      <p:ext uri="{BB962C8B-B14F-4D97-AF65-F5344CB8AC3E}">
        <p14:creationId xmlns:p14="http://schemas.microsoft.com/office/powerpoint/2010/main" val="6605457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dirty="0" smtClean="0"/>
              <a:t>SMSG Readiness</a:t>
            </a:r>
            <a:endParaRPr lang="en-US" dirty="0"/>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E77B2B4-D237-4BCC-95D9-1D4EDEE25D63}" type="datetime1">
              <a:rPr lang="en-US" smtClean="0"/>
              <a:t>1/22/2016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46</a:t>
            </a:fld>
            <a:endParaRPr lang="en-US" dirty="0"/>
          </a:p>
        </p:txBody>
      </p:sp>
    </p:spTree>
    <p:extLst>
      <p:ext uri="{BB962C8B-B14F-4D97-AF65-F5344CB8AC3E}">
        <p14:creationId xmlns:p14="http://schemas.microsoft.com/office/powerpoint/2010/main" val="30482213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dirty="0" smtClean="0"/>
              <a:t>SMSG Readiness</a:t>
            </a:r>
            <a:endParaRPr lang="en-US" dirty="0"/>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E77B2B4-D237-4BCC-95D9-1D4EDEE25D63}" type="datetime1">
              <a:rPr lang="en-US" smtClean="0"/>
              <a:t>1/22/2016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47</a:t>
            </a:fld>
            <a:endParaRPr lang="en-US" dirty="0"/>
          </a:p>
        </p:txBody>
      </p:sp>
    </p:spTree>
    <p:extLst>
      <p:ext uri="{BB962C8B-B14F-4D97-AF65-F5344CB8AC3E}">
        <p14:creationId xmlns:p14="http://schemas.microsoft.com/office/powerpoint/2010/main" val="36121832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dirty="0" smtClean="0"/>
              <a:t>SMSG Readiness</a:t>
            </a:r>
            <a:endParaRPr lang="en-US" dirty="0"/>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E77B2B4-D237-4BCC-95D9-1D4EDEE25D63}" type="datetime1">
              <a:rPr lang="en-US" smtClean="0"/>
              <a:t>1/22/2016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48</a:t>
            </a:fld>
            <a:endParaRPr lang="en-US" dirty="0"/>
          </a:p>
        </p:txBody>
      </p:sp>
    </p:spTree>
    <p:extLst>
      <p:ext uri="{BB962C8B-B14F-4D97-AF65-F5344CB8AC3E}">
        <p14:creationId xmlns:p14="http://schemas.microsoft.com/office/powerpoint/2010/main" val="37128635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E59303-D1C0-4984-A95B-08354400170D}" type="slidenum">
              <a:rPr lang="en-US" smtClean="0">
                <a:solidFill>
                  <a:prstClr val="black"/>
                </a:solidFill>
              </a:rPr>
              <a:pPr/>
              <a:t>49</a:t>
            </a:fld>
            <a:endParaRPr lang="en-US" dirty="0">
              <a:solidFill>
                <a:prstClr val="black"/>
              </a:solidFill>
            </a:endParaRPr>
          </a:p>
        </p:txBody>
      </p:sp>
      <p:sp>
        <p:nvSpPr>
          <p:cNvPr id="5" name="Footer Placeholder 5"/>
          <p:cNvSpPr>
            <a:spLocks noGrp="1"/>
          </p:cNvSpPr>
          <p:nvPr>
            <p:ph type="ftr" sz="quarter" idx="4"/>
          </p:nvPr>
        </p:nvSpPr>
        <p:spPr>
          <a:xfrm>
            <a:off x="0" y="8686800"/>
            <a:ext cx="5920740" cy="355964"/>
          </a:xfrm>
          <a:prstGeom prst="rect">
            <a:avLst/>
          </a:prstGeom>
        </p:spPr>
        <p:txBody>
          <a:bodyPr/>
          <a:lstStyle/>
          <a:p>
            <a:r>
              <a:rPr lang="en-US" sz="400"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sz="4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smtClean="0">
                <a:solidFill>
                  <a:srgbClr val="000000"/>
                </a:solidFill>
              </a:rPr>
            </a:br>
            <a:r>
              <a:rPr lang="en-US" sz="400" dirty="0" smtClean="0">
                <a:solidFill>
                  <a:srgbClr val="000000"/>
                </a:solidFill>
              </a:rPr>
              <a:t>MICROSOFT MAKES NO WARRANTIES, EXPRESS, IMPLIED OR STATUTORY, AS TO THE INFORMATION IN THIS PRESENTATION.</a:t>
            </a:r>
          </a:p>
        </p:txBody>
      </p:sp>
    </p:spTree>
    <p:extLst>
      <p:ext uri="{BB962C8B-B14F-4D97-AF65-F5344CB8AC3E}">
        <p14:creationId xmlns:p14="http://schemas.microsoft.com/office/powerpoint/2010/main" val="40296754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50</a:t>
            </a:fld>
            <a:endParaRPr lang="en-US" dirty="0"/>
          </a:p>
        </p:txBody>
      </p:sp>
      <p:sp>
        <p:nvSpPr>
          <p:cNvPr id="10" name="Date Placeholder 9"/>
          <p:cNvSpPr>
            <a:spLocks noGrp="1"/>
          </p:cNvSpPr>
          <p:nvPr>
            <p:ph type="dt" idx="13"/>
          </p:nvPr>
        </p:nvSpPr>
        <p:spPr/>
        <p:txBody>
          <a:bodyPr/>
          <a:lstStyle/>
          <a:p>
            <a:fld id="{6B7CAF79-FCAC-4DA6-AA64-626B24F32BAD}" type="datetime1">
              <a:rPr lang="en-US" smtClean="0"/>
              <a:t>1/22/2016</a:t>
            </a:fld>
            <a:endParaRPr lang="en-US" dirty="0"/>
          </a:p>
        </p:txBody>
      </p:sp>
      <p:sp>
        <p:nvSpPr>
          <p:cNvPr id="7" name="Footer Placeholder 6"/>
          <p:cNvSpPr>
            <a:spLocks noGrp="1"/>
          </p:cNvSpPr>
          <p:nvPr>
            <p:ph type="ftr" sz="quarter" idx="14"/>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32767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Pager image: http://www.medicoland.eu/ru/pager&amp;page=4 </a:t>
            </a:r>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1/22/2016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6318275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51</a:t>
            </a:fld>
            <a:endParaRPr lang="en-US" dirty="0"/>
          </a:p>
        </p:txBody>
      </p:sp>
      <p:sp>
        <p:nvSpPr>
          <p:cNvPr id="10" name="Date Placeholder 9"/>
          <p:cNvSpPr>
            <a:spLocks noGrp="1"/>
          </p:cNvSpPr>
          <p:nvPr>
            <p:ph type="dt" idx="13"/>
          </p:nvPr>
        </p:nvSpPr>
        <p:spPr/>
        <p:txBody>
          <a:bodyPr/>
          <a:lstStyle/>
          <a:p>
            <a:fld id="{6B7CAF79-FCAC-4DA6-AA64-626B24F32BAD}" type="datetime1">
              <a:rPr lang="en-US" smtClean="0"/>
              <a:t>1/22/2016</a:t>
            </a:fld>
            <a:endParaRPr lang="en-US" dirty="0"/>
          </a:p>
        </p:txBody>
      </p:sp>
      <p:sp>
        <p:nvSpPr>
          <p:cNvPr id="7" name="Footer Placeholder 6"/>
          <p:cNvSpPr>
            <a:spLocks noGrp="1"/>
          </p:cNvSpPr>
          <p:nvPr>
            <p:ph type="ftr" sz="quarter" idx="14"/>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142634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52</a:t>
            </a:fld>
            <a:endParaRPr lang="en-US" dirty="0"/>
          </a:p>
        </p:txBody>
      </p:sp>
      <p:sp>
        <p:nvSpPr>
          <p:cNvPr id="10" name="Date Placeholder 9"/>
          <p:cNvSpPr>
            <a:spLocks noGrp="1"/>
          </p:cNvSpPr>
          <p:nvPr>
            <p:ph type="dt" idx="13"/>
          </p:nvPr>
        </p:nvSpPr>
        <p:spPr/>
        <p:txBody>
          <a:bodyPr/>
          <a:lstStyle/>
          <a:p>
            <a:fld id="{6B7CAF79-FCAC-4DA6-AA64-626B24F32BAD}" type="datetime1">
              <a:rPr lang="en-US" smtClean="0"/>
              <a:t>1/22/2016</a:t>
            </a:fld>
            <a:endParaRPr lang="en-US" dirty="0"/>
          </a:p>
        </p:txBody>
      </p:sp>
      <p:sp>
        <p:nvSpPr>
          <p:cNvPr id="7" name="Footer Placeholder 6"/>
          <p:cNvSpPr>
            <a:spLocks noGrp="1"/>
          </p:cNvSpPr>
          <p:nvPr>
            <p:ph type="ftr" sz="quarter" idx="14"/>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943020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53</a:t>
            </a:fld>
            <a:endParaRPr lang="en-US" dirty="0"/>
          </a:p>
        </p:txBody>
      </p:sp>
      <p:sp>
        <p:nvSpPr>
          <p:cNvPr id="10" name="Date Placeholder 9"/>
          <p:cNvSpPr>
            <a:spLocks noGrp="1"/>
          </p:cNvSpPr>
          <p:nvPr>
            <p:ph type="dt" idx="13"/>
          </p:nvPr>
        </p:nvSpPr>
        <p:spPr/>
        <p:txBody>
          <a:bodyPr/>
          <a:lstStyle/>
          <a:p>
            <a:fld id="{6B7CAF79-FCAC-4DA6-AA64-626B24F32BAD}" type="datetime1">
              <a:rPr lang="en-US" smtClean="0"/>
              <a:t>1/22/2016</a:t>
            </a:fld>
            <a:endParaRPr lang="en-US" dirty="0"/>
          </a:p>
        </p:txBody>
      </p:sp>
      <p:sp>
        <p:nvSpPr>
          <p:cNvPr id="7" name="Footer Placeholder 6"/>
          <p:cNvSpPr>
            <a:spLocks noGrp="1"/>
          </p:cNvSpPr>
          <p:nvPr>
            <p:ph type="ftr" sz="quarter" idx="14"/>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769346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54</a:t>
            </a:fld>
            <a:endParaRPr lang="en-US" dirty="0"/>
          </a:p>
        </p:txBody>
      </p:sp>
      <p:sp>
        <p:nvSpPr>
          <p:cNvPr id="10" name="Date Placeholder 9"/>
          <p:cNvSpPr>
            <a:spLocks noGrp="1"/>
          </p:cNvSpPr>
          <p:nvPr>
            <p:ph type="dt" idx="13"/>
          </p:nvPr>
        </p:nvSpPr>
        <p:spPr/>
        <p:txBody>
          <a:bodyPr/>
          <a:lstStyle/>
          <a:p>
            <a:fld id="{6B7CAF79-FCAC-4DA6-AA64-626B24F32BAD}" type="datetime1">
              <a:rPr lang="en-US" smtClean="0"/>
              <a:t>1/22/2016</a:t>
            </a:fld>
            <a:endParaRPr lang="en-US" dirty="0"/>
          </a:p>
        </p:txBody>
      </p:sp>
      <p:sp>
        <p:nvSpPr>
          <p:cNvPr id="7" name="Footer Placeholder 6"/>
          <p:cNvSpPr>
            <a:spLocks noGrp="1"/>
          </p:cNvSpPr>
          <p:nvPr>
            <p:ph type="ftr" sz="quarter" idx="14"/>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535502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55</a:t>
            </a:fld>
            <a:endParaRPr lang="en-US" dirty="0"/>
          </a:p>
        </p:txBody>
      </p:sp>
      <p:sp>
        <p:nvSpPr>
          <p:cNvPr id="10" name="Date Placeholder 9"/>
          <p:cNvSpPr>
            <a:spLocks noGrp="1"/>
          </p:cNvSpPr>
          <p:nvPr>
            <p:ph type="dt" idx="13"/>
          </p:nvPr>
        </p:nvSpPr>
        <p:spPr/>
        <p:txBody>
          <a:bodyPr/>
          <a:lstStyle/>
          <a:p>
            <a:fld id="{6B7CAF79-FCAC-4DA6-AA64-626B24F32BAD}" type="datetime1">
              <a:rPr lang="en-US" smtClean="0"/>
              <a:t>1/22/2016</a:t>
            </a:fld>
            <a:endParaRPr lang="en-US" dirty="0"/>
          </a:p>
        </p:txBody>
      </p:sp>
      <p:sp>
        <p:nvSpPr>
          <p:cNvPr id="7" name="Footer Placeholder 6"/>
          <p:cNvSpPr>
            <a:spLocks noGrp="1"/>
          </p:cNvSpPr>
          <p:nvPr>
            <p:ph type="ftr" sz="quarter" idx="14"/>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75536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56</a:t>
            </a:fld>
            <a:endParaRPr lang="en-US" dirty="0"/>
          </a:p>
        </p:txBody>
      </p:sp>
      <p:sp>
        <p:nvSpPr>
          <p:cNvPr id="10" name="Date Placeholder 9"/>
          <p:cNvSpPr>
            <a:spLocks noGrp="1"/>
          </p:cNvSpPr>
          <p:nvPr>
            <p:ph type="dt" idx="13"/>
          </p:nvPr>
        </p:nvSpPr>
        <p:spPr/>
        <p:txBody>
          <a:bodyPr/>
          <a:lstStyle/>
          <a:p>
            <a:fld id="{6B7CAF79-FCAC-4DA6-AA64-626B24F32BAD}" type="datetime1">
              <a:rPr lang="en-US" smtClean="0"/>
              <a:t>1/22/2016</a:t>
            </a:fld>
            <a:endParaRPr lang="en-US" dirty="0"/>
          </a:p>
        </p:txBody>
      </p:sp>
      <p:sp>
        <p:nvSpPr>
          <p:cNvPr id="7" name="Footer Placeholder 6"/>
          <p:cNvSpPr>
            <a:spLocks noGrp="1"/>
          </p:cNvSpPr>
          <p:nvPr>
            <p:ph type="ftr" sz="quarter" idx="14"/>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4076890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58</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1/22/2016</a:t>
            </a:fld>
            <a:endParaRPr lang="en-US" dirty="0"/>
          </a:p>
        </p:txBody>
      </p:sp>
      <p:sp>
        <p:nvSpPr>
          <p:cNvPr id="7" name="Footer Placeholder 6"/>
          <p:cNvSpPr>
            <a:spLocks noGrp="1"/>
          </p:cNvSpPr>
          <p:nvPr>
            <p:ph type="ftr" sz="quarter" idx="14"/>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229926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dirty="0" smtClean="0"/>
              <a:t>SMSG Readiness</a:t>
            </a:r>
            <a:endParaRPr lang="en-US" dirty="0"/>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E77B2B4-D237-4BCC-95D9-1D4EDEE25D63}" type="datetime1">
              <a:rPr lang="en-US" smtClean="0"/>
              <a:t>1/22/2016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59</a:t>
            </a:fld>
            <a:endParaRPr lang="en-US" dirty="0"/>
          </a:p>
        </p:txBody>
      </p:sp>
    </p:spTree>
    <p:extLst>
      <p:ext uri="{BB962C8B-B14F-4D97-AF65-F5344CB8AC3E}">
        <p14:creationId xmlns:p14="http://schemas.microsoft.com/office/powerpoint/2010/main" val="28528820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t>1/22/2016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60</a:t>
            </a:fld>
            <a:endParaRPr lang="en-US" dirty="0"/>
          </a:p>
        </p:txBody>
      </p:sp>
      <p:sp>
        <p:nvSpPr>
          <p:cNvPr id="10" name="Footer Placeholder 9"/>
          <p:cNvSpPr>
            <a:spLocks noGrp="1"/>
          </p:cNvSpPr>
          <p:nvPr>
            <p:ph type="ftr" sz="quarter" idx="14"/>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8481465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dirty="0" smtClean="0"/>
              <a:t>SMSG Readiness</a:t>
            </a:r>
            <a:endParaRPr lang="en-US" dirty="0"/>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E77B2B4-D237-4BCC-95D9-1D4EDEE25D63}" type="datetime1">
              <a:rPr lang="en-US" smtClean="0"/>
              <a:t>1/22/2016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64</a:t>
            </a:fld>
            <a:endParaRPr lang="en-US" dirty="0"/>
          </a:p>
        </p:txBody>
      </p:sp>
    </p:spTree>
    <p:extLst>
      <p:ext uri="{BB962C8B-B14F-4D97-AF65-F5344CB8AC3E}">
        <p14:creationId xmlns:p14="http://schemas.microsoft.com/office/powerpoint/2010/main" val="3024877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dirty="0" smtClean="0"/>
              <a:t>Dev: </a:t>
            </a:r>
            <a:r>
              <a:rPr lang="en-US" sz="900" dirty="0" smtClean="0">
                <a:gradFill>
                  <a:gsLst>
                    <a:gs pos="2917">
                      <a:srgbClr val="505050"/>
                    </a:gs>
                    <a:gs pos="30000">
                      <a:srgbClr val="505050"/>
                    </a:gs>
                  </a:gsLst>
                  <a:lin ang="5400000" scaled="0"/>
                </a:gradFill>
              </a:rPr>
              <a:t>“What’s the point of an </a:t>
            </a:r>
            <a:r>
              <a:rPr lang="en-US" sz="900" dirty="0" smtClean="0">
                <a:solidFill>
                  <a:srgbClr val="008A00"/>
                </a:solidFill>
              </a:rPr>
              <a:t>Agile</a:t>
            </a:r>
            <a:r>
              <a:rPr lang="en-US" sz="900" dirty="0" smtClean="0">
                <a:gradFill>
                  <a:gsLst>
                    <a:gs pos="2917">
                      <a:srgbClr val="505050"/>
                    </a:gs>
                    <a:gs pos="30000">
                      <a:srgbClr val="505050"/>
                    </a:gs>
                  </a:gsLst>
                  <a:lin ang="5400000" scaled="0"/>
                </a:gradFill>
              </a:rPr>
              <a:t> development process, that produces production ready code every two weeks, if the </a:t>
            </a:r>
            <a:r>
              <a:rPr lang="en-US" sz="900" b="1" u="sng" dirty="0" smtClean="0">
                <a:gradFill>
                  <a:gsLst>
                    <a:gs pos="2917">
                      <a:srgbClr val="505050"/>
                    </a:gs>
                    <a:gs pos="30000">
                      <a:srgbClr val="505050"/>
                    </a:gs>
                  </a:gsLst>
                  <a:lin ang="5400000" scaled="0"/>
                </a:gradFill>
              </a:rPr>
              <a:t>code sits for weeks </a:t>
            </a:r>
            <a:r>
              <a:rPr lang="en-US" sz="900" dirty="0" smtClean="0">
                <a:gradFill>
                  <a:gsLst>
                    <a:gs pos="2917">
                      <a:srgbClr val="505050"/>
                    </a:gs>
                    <a:gs pos="30000">
                      <a:srgbClr val="505050"/>
                    </a:gs>
                  </a:gsLst>
                  <a:lin ang="5400000" scaled="0"/>
                </a:gradFill>
              </a:rPr>
              <a:t>or months </a:t>
            </a:r>
            <a:r>
              <a:rPr lang="en-US" sz="900" b="1" u="sng" dirty="0" smtClean="0">
                <a:gradFill>
                  <a:gsLst>
                    <a:gs pos="2917">
                      <a:srgbClr val="505050"/>
                    </a:gs>
                    <a:gs pos="30000">
                      <a:srgbClr val="505050"/>
                    </a:gs>
                  </a:gsLst>
                  <a:lin ang="5400000" scaled="0"/>
                </a:gradFill>
              </a:rPr>
              <a:t>waiting to be released</a:t>
            </a:r>
            <a:r>
              <a:rPr lang="en-US" sz="900" dirty="0" smtClean="0">
                <a:gradFill>
                  <a:gsLst>
                    <a:gs pos="2917">
                      <a:srgbClr val="505050"/>
                    </a:gs>
                    <a:gs pos="30000">
                      <a:srgbClr val="505050"/>
                    </a:gs>
                  </a:gsLst>
                  <a:lin ang="5400000" scaled="0"/>
                </a:gradFill>
              </a:rPr>
              <a:t>?”</a:t>
            </a:r>
          </a:p>
          <a:p>
            <a:pPr marL="0" marR="0" indent="0" algn="l" defTabSz="932742" rtl="0" eaLnBrk="1" fontAlgn="auto" latinLnBrk="0" hangingPunct="1">
              <a:lnSpc>
                <a:spcPct val="90000"/>
              </a:lnSpc>
              <a:spcBef>
                <a:spcPts val="0"/>
              </a:spcBef>
              <a:spcAft>
                <a:spcPts val="340"/>
              </a:spcAft>
              <a:buClrTx/>
              <a:buSzTx/>
              <a:buFontTx/>
              <a:buNone/>
              <a:tabLst/>
              <a:defRPr/>
            </a:pPr>
            <a:endParaRPr lang="en-US" sz="900" dirty="0" smtClean="0">
              <a:gradFill>
                <a:gsLst>
                  <a:gs pos="2917">
                    <a:srgbClr val="505050"/>
                  </a:gs>
                  <a:gs pos="30000">
                    <a:srgbClr val="505050"/>
                  </a:gs>
                </a:gsLst>
                <a:lin ang="5400000" scaled="0"/>
              </a:gradFill>
            </a:endParaRPr>
          </a:p>
          <a:p>
            <a:pPr marL="0" marR="0" indent="0" algn="l" defTabSz="932742" rtl="0" eaLnBrk="1" fontAlgn="auto" latinLnBrk="0" hangingPunct="1">
              <a:lnSpc>
                <a:spcPct val="90000"/>
              </a:lnSpc>
              <a:spcBef>
                <a:spcPts val="0"/>
              </a:spcBef>
              <a:spcAft>
                <a:spcPts val="340"/>
              </a:spcAft>
              <a:buClrTx/>
              <a:buSzTx/>
              <a:buFontTx/>
              <a:buNone/>
              <a:tabLst/>
              <a:defRPr/>
            </a:pPr>
            <a:r>
              <a:rPr lang="en-US" sz="900" dirty="0" smtClean="0">
                <a:gradFill>
                  <a:gsLst>
                    <a:gs pos="2917">
                      <a:srgbClr val="505050"/>
                    </a:gs>
                    <a:gs pos="30000">
                      <a:srgbClr val="505050"/>
                    </a:gs>
                  </a:gsLst>
                  <a:lin ang="5400000" scaled="0"/>
                </a:gradFill>
              </a:rPr>
              <a:t>IT/Ops: “These frequent releases are </a:t>
            </a:r>
            <a:r>
              <a:rPr lang="en-US" sz="900" dirty="0" smtClean="0">
                <a:solidFill>
                  <a:srgbClr val="FF0000"/>
                </a:solidFill>
              </a:rPr>
              <a:t>killing </a:t>
            </a:r>
            <a:r>
              <a:rPr lang="en-US" sz="900" dirty="0" smtClean="0">
                <a:gradFill>
                  <a:gsLst>
                    <a:gs pos="2917">
                      <a:srgbClr val="505050"/>
                    </a:gs>
                    <a:gs pos="30000">
                      <a:srgbClr val="505050"/>
                    </a:gs>
                  </a:gsLst>
                  <a:lin ang="5400000" scaled="0"/>
                </a:gradFill>
              </a:rPr>
              <a:t>my team, and </a:t>
            </a:r>
            <a:r>
              <a:rPr lang="en-US" sz="900" dirty="0" smtClean="0">
                <a:solidFill>
                  <a:srgbClr val="FF0000"/>
                </a:solidFill>
              </a:rPr>
              <a:t>impacting</a:t>
            </a:r>
            <a:r>
              <a:rPr lang="en-US" sz="900" dirty="0" smtClean="0">
                <a:gradFill>
                  <a:gsLst>
                    <a:gs pos="2917">
                      <a:srgbClr val="505050"/>
                    </a:gs>
                    <a:gs pos="30000">
                      <a:srgbClr val="505050"/>
                    </a:gs>
                  </a:gsLst>
                  <a:lin ang="5400000" scaled="0"/>
                </a:gradFill>
              </a:rPr>
              <a:t> our ability to have a stable environment!”</a:t>
            </a:r>
          </a:p>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1/22/2016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422493426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dirty="0" smtClean="0"/>
              <a:t>SMSG Readiness</a:t>
            </a:r>
            <a:endParaRPr lang="en-US" dirty="0"/>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E77B2B4-D237-4BCC-95D9-1D4EDEE25D63}" type="datetime1">
              <a:rPr lang="en-US" smtClean="0"/>
              <a:t>1/22/2016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65</a:t>
            </a:fld>
            <a:endParaRPr lang="en-US" dirty="0"/>
          </a:p>
        </p:txBody>
      </p:sp>
    </p:spTree>
    <p:extLst>
      <p:ext uri="{BB962C8B-B14F-4D97-AF65-F5344CB8AC3E}">
        <p14:creationId xmlns:p14="http://schemas.microsoft.com/office/powerpoint/2010/main" val="1806105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67</a:t>
            </a:fld>
            <a:endParaRPr lang="en-US" dirty="0">
              <a:solidFill>
                <a:prstClr val="black"/>
              </a:solidFill>
            </a:endParaRPr>
          </a:p>
        </p:txBody>
      </p:sp>
      <p:sp>
        <p:nvSpPr>
          <p:cNvPr id="5" name="Footer Placeholder 5"/>
          <p:cNvSpPr>
            <a:spLocks noGrp="1"/>
          </p:cNvSpPr>
          <p:nvPr>
            <p:ph type="ftr" sz="quarter" idx="4"/>
          </p:nvPr>
        </p:nvSpPr>
        <p:spPr>
          <a:xfrm>
            <a:off x="0" y="8686800"/>
            <a:ext cx="5920740" cy="355964"/>
          </a:xfrm>
          <a:prstGeom prst="rect">
            <a:avLst/>
          </a:prstGeom>
        </p:spPr>
        <p:txBody>
          <a:bodyPr/>
          <a:lstStyle/>
          <a:p>
            <a:r>
              <a:rPr lang="en-US" sz="400"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sz="4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smtClean="0">
                <a:solidFill>
                  <a:srgbClr val="000000"/>
                </a:solidFill>
              </a:rPr>
            </a:br>
            <a:r>
              <a:rPr lang="en-US" sz="400" dirty="0" smtClean="0">
                <a:solidFill>
                  <a:srgbClr val="000000"/>
                </a:solidFill>
              </a:rPr>
              <a:t>MICROSOFT MAKES NO WARRANTIES, EXPRESS, IMPLIED OR STATUTORY, AS TO THE INFORMATION IN THIS PRESENTATION.</a:t>
            </a:r>
          </a:p>
        </p:txBody>
      </p:sp>
    </p:spTree>
    <p:extLst>
      <p:ext uri="{BB962C8B-B14F-4D97-AF65-F5344CB8AC3E}">
        <p14:creationId xmlns:p14="http://schemas.microsoft.com/office/powerpoint/2010/main" val="111608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68</a:t>
            </a:fld>
            <a:endParaRPr lang="en-US" dirty="0"/>
          </a:p>
        </p:txBody>
      </p:sp>
      <p:sp>
        <p:nvSpPr>
          <p:cNvPr id="5" name="Header Placeholder 4"/>
          <p:cNvSpPr>
            <a:spLocks noGrp="1"/>
          </p:cNvSpPr>
          <p:nvPr>
            <p:ph type="hdr" sz="quarter" idx="11"/>
          </p:nvPr>
        </p:nvSpPr>
        <p:spPr/>
        <p:txBody>
          <a:bodyPr/>
          <a:lstStyle/>
          <a:p>
            <a:endParaRPr lang="en-US" dirty="0"/>
          </a:p>
        </p:txBody>
      </p:sp>
      <p:sp>
        <p:nvSpPr>
          <p:cNvPr id="7" name="Footer Placeholder 5"/>
          <p:cNvSpPr>
            <a:spLocks noGrp="1"/>
          </p:cNvSpPr>
          <p:nvPr>
            <p:ph type="ftr" sz="quarter" idx="4"/>
          </p:nvPr>
        </p:nvSpPr>
        <p:spPr>
          <a:xfrm>
            <a:off x="0" y="8686800"/>
            <a:ext cx="5920740" cy="355964"/>
          </a:xfrm>
          <a:prstGeom prst="rect">
            <a:avLst/>
          </a:prstGeom>
        </p:spPr>
        <p:txBody>
          <a:bodyPr/>
          <a:lstStyle/>
          <a:p>
            <a:r>
              <a:rPr lang="en-US" sz="400"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sz="4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smtClean="0">
                <a:solidFill>
                  <a:srgbClr val="000000"/>
                </a:solidFill>
              </a:rPr>
            </a:br>
            <a:r>
              <a:rPr lang="en-US" sz="400" dirty="0" smtClean="0">
                <a:solidFill>
                  <a:srgbClr val="000000"/>
                </a:solidFill>
              </a:rPr>
              <a:t>MICROSOFT MAKES NO WARRANTIES, EXPRESS, IMPLIED OR STATUTORY, AS TO THE INFORMATION IN THIS PRESENTATION.</a:t>
            </a:r>
          </a:p>
        </p:txBody>
      </p:sp>
    </p:spTree>
    <p:extLst>
      <p:ext uri="{BB962C8B-B14F-4D97-AF65-F5344CB8AC3E}">
        <p14:creationId xmlns:p14="http://schemas.microsoft.com/office/powerpoint/2010/main" val="84660382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69</a:t>
            </a:fld>
            <a:endParaRPr lang="en-US" dirty="0">
              <a:solidFill>
                <a:prstClr val="black"/>
              </a:solidFill>
            </a:endParaRPr>
          </a:p>
        </p:txBody>
      </p:sp>
      <p:sp>
        <p:nvSpPr>
          <p:cNvPr id="5" name="Footer Placeholder 5"/>
          <p:cNvSpPr>
            <a:spLocks noGrp="1"/>
          </p:cNvSpPr>
          <p:nvPr>
            <p:ph type="ftr" sz="quarter" idx="4"/>
          </p:nvPr>
        </p:nvSpPr>
        <p:spPr>
          <a:xfrm>
            <a:off x="0" y="8686800"/>
            <a:ext cx="5920740" cy="355964"/>
          </a:xfrm>
          <a:prstGeom prst="rect">
            <a:avLst/>
          </a:prstGeom>
        </p:spPr>
        <p:txBody>
          <a:bodyPr/>
          <a:lstStyle/>
          <a:p>
            <a:r>
              <a:rPr lang="en-US" sz="400"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sz="4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smtClean="0">
                <a:solidFill>
                  <a:srgbClr val="000000"/>
                </a:solidFill>
              </a:rPr>
            </a:br>
            <a:r>
              <a:rPr lang="en-US" sz="400" dirty="0" smtClean="0">
                <a:solidFill>
                  <a:srgbClr val="000000"/>
                </a:solidFill>
              </a:rPr>
              <a:t>MICROSOFT MAKES NO WARRANTIES, EXPRESS, IMPLIED OR STATUTORY, AS TO THE INFORMATION IN THIS PRESENTATION.</a:t>
            </a:r>
          </a:p>
        </p:txBody>
      </p:sp>
    </p:spTree>
    <p:extLst>
      <p:ext uri="{BB962C8B-B14F-4D97-AF65-F5344CB8AC3E}">
        <p14:creationId xmlns:p14="http://schemas.microsoft.com/office/powerpoint/2010/main" val="201048727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dirty="0" smtClean="0"/>
              <a:t>SMSG Readiness</a:t>
            </a:r>
            <a:endParaRPr lang="en-US" dirty="0"/>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E77B2B4-D237-4BCC-95D9-1D4EDEE25D63}" type="datetime1">
              <a:rPr lang="en-US" smtClean="0"/>
              <a:t>1/22/2016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70</a:t>
            </a:fld>
            <a:endParaRPr lang="en-US" dirty="0"/>
          </a:p>
        </p:txBody>
      </p:sp>
    </p:spTree>
    <p:extLst>
      <p:ext uri="{BB962C8B-B14F-4D97-AF65-F5344CB8AC3E}">
        <p14:creationId xmlns:p14="http://schemas.microsoft.com/office/powerpoint/2010/main" val="16298448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1/22/2016</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71</a:t>
            </a:fld>
            <a:endParaRPr lang="en-US" dirty="0">
              <a:solidFill>
                <a:prstClr val="black"/>
              </a:solidFill>
            </a:endParaRPr>
          </a:p>
        </p:txBody>
      </p:sp>
    </p:spTree>
    <p:extLst>
      <p:ext uri="{BB962C8B-B14F-4D97-AF65-F5344CB8AC3E}">
        <p14:creationId xmlns:p14="http://schemas.microsoft.com/office/powerpoint/2010/main" val="116826625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dirty="0" smtClean="0"/>
              <a:t>SMSG Readiness</a:t>
            </a:r>
            <a:endParaRPr lang="en-US" dirty="0"/>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E77B2B4-D237-4BCC-95D9-1D4EDEE25D63}" type="datetime1">
              <a:rPr lang="en-US" smtClean="0"/>
              <a:t>1/22/2016</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72</a:t>
            </a:fld>
            <a:endParaRPr lang="en-US" dirty="0"/>
          </a:p>
        </p:txBody>
      </p:sp>
    </p:spTree>
    <p:extLst>
      <p:ext uri="{BB962C8B-B14F-4D97-AF65-F5344CB8AC3E}">
        <p14:creationId xmlns:p14="http://schemas.microsoft.com/office/powerpoint/2010/main" val="5307905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People = Culture</a:t>
            </a:r>
          </a:p>
          <a:p>
            <a:r>
              <a:rPr lang="en-US" dirty="0" smtClean="0">
                <a:effectLst/>
              </a:rPr>
              <a:t>Fundamental attributes of successful cultures: </a:t>
            </a:r>
          </a:p>
          <a:p>
            <a:pPr marL="171450" indent="-171450">
              <a:buFontTx/>
              <a:buChar char="-"/>
            </a:pPr>
            <a:r>
              <a:rPr lang="en-US" dirty="0" smtClean="0">
                <a:effectLst/>
              </a:rPr>
              <a:t>Shared mission and incentives: infrastructure as code, apps as services, </a:t>
            </a:r>
            <a:r>
              <a:rPr lang="en-US" dirty="0" err="1" smtClean="0">
                <a:effectLst/>
              </a:rPr>
              <a:t>DevOps</a:t>
            </a:r>
            <a:r>
              <a:rPr lang="en-US" dirty="0" smtClean="0">
                <a:effectLst/>
              </a:rPr>
              <a:t>/all as teams </a:t>
            </a:r>
          </a:p>
          <a:p>
            <a:pPr marL="171450" indent="-171450">
              <a:buFontTx/>
              <a:buChar char="-"/>
            </a:pPr>
            <a:r>
              <a:rPr lang="en-US" dirty="0" smtClean="0">
                <a:effectLst/>
              </a:rPr>
              <a:t>You need to consider your hardware as a commodity, (don't give your servers names) , servers are like farm animals, it is just harder if you let </a:t>
            </a:r>
            <a:r>
              <a:rPr lang="en-US" dirty="0" err="1" smtClean="0">
                <a:effectLst/>
              </a:rPr>
              <a:t>theids</a:t>
            </a:r>
            <a:r>
              <a:rPr lang="en-US" dirty="0" smtClean="0">
                <a:effectLst/>
              </a:rPr>
              <a:t> name them </a:t>
            </a:r>
          </a:p>
          <a:p>
            <a:pPr marL="171450" indent="-171450">
              <a:buFontTx/>
              <a:buChar char="-"/>
            </a:pPr>
            <a:r>
              <a:rPr lang="en-US" dirty="0" smtClean="0">
                <a:effectLst/>
              </a:rPr>
              <a:t>Build deep instrumentation into services, push complexity up the stack </a:t>
            </a:r>
          </a:p>
          <a:p>
            <a:pPr marL="171450" indent="-171450">
              <a:buFontTx/>
              <a:buChar char="-"/>
            </a:pPr>
            <a:r>
              <a:rPr lang="en-US" dirty="0" smtClean="0">
                <a:effectLst/>
              </a:rPr>
              <a:t>Rally around agile, shared metrics, CI, service owners on call, etc. </a:t>
            </a:r>
          </a:p>
          <a:p>
            <a:pPr marL="171450" indent="-171450">
              <a:buFontTx/>
              <a:buChar char="-"/>
            </a:pPr>
            <a:r>
              <a:rPr lang="en-US" dirty="0" smtClean="0">
                <a:effectLst/>
              </a:rPr>
              <a:t>Changing the culture: any change takes time, changing culture is no exception and you can't do it alone, </a:t>
            </a:r>
            <a:r>
              <a:rPr lang="en-US" baseline="0" dirty="0" smtClean="0">
                <a:effectLst/>
              </a:rPr>
              <a:t> </a:t>
            </a:r>
            <a:r>
              <a:rPr lang="en-US" dirty="0" smtClean="0">
                <a:effectLst/>
              </a:rPr>
              <a:t>exploit compelling events to change culture: downtimes, cloud adoption, </a:t>
            </a:r>
            <a:r>
              <a:rPr lang="en-US" dirty="0" err="1" smtClean="0">
                <a:effectLst/>
              </a:rPr>
              <a:t>devops</a:t>
            </a:r>
            <a:r>
              <a:rPr lang="en-US" dirty="0" smtClean="0">
                <a:effectLst/>
              </a:rPr>
              <a:t> buzz</a:t>
            </a:r>
          </a:p>
          <a:p>
            <a:pPr marL="171450" indent="-171450">
              <a:buFontTx/>
              <a:buChar char="-"/>
            </a:pPr>
            <a:endParaRPr lang="en-US" dirty="0" smtClean="0">
              <a:effectLst/>
            </a:endParaRPr>
          </a:p>
          <a:p>
            <a:pPr>
              <a:lnSpc>
                <a:spcPct val="90000"/>
              </a:lnSpc>
              <a:spcBef>
                <a:spcPct val="30000"/>
              </a:spcBef>
              <a:spcAft>
                <a:spcPts val="600"/>
              </a:spcAft>
            </a:pPr>
            <a:r>
              <a:rPr lang="en-US" sz="1000" dirty="0" smtClean="0">
                <a:gradFill>
                  <a:gsLst>
                    <a:gs pos="2917">
                      <a:srgbClr val="FFFFFF"/>
                    </a:gs>
                    <a:gs pos="30000">
                      <a:srgbClr val="FFFFFF"/>
                    </a:gs>
                  </a:gsLst>
                  <a:lin ang="5400000" scaled="0"/>
                </a:gradFill>
              </a:rPr>
              <a:t>PROCESS</a:t>
            </a:r>
            <a:r>
              <a:rPr lang="en-US" sz="1100" b="1" dirty="0" smtClean="0">
                <a:solidFill>
                  <a:srgbClr val="000000"/>
                </a:solidFill>
                <a:latin typeface="Trebuchet MS" pitchFamily="34" charset="0"/>
                <a:cs typeface="Arial" charset="0"/>
              </a:rPr>
              <a:t/>
            </a:r>
            <a:br>
              <a:rPr lang="en-US" sz="1100" b="1" dirty="0" smtClean="0">
                <a:solidFill>
                  <a:srgbClr val="000000"/>
                </a:solidFill>
                <a:latin typeface="Trebuchet MS" pitchFamily="34" charset="0"/>
                <a:cs typeface="Arial" charset="0"/>
              </a:rPr>
            </a:br>
            <a:r>
              <a:rPr lang="en-US" dirty="0" smtClean="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Definition and design, compliance, and continuous improvement</a:t>
            </a:r>
          </a:p>
          <a:p>
            <a:pPr>
              <a:lnSpc>
                <a:spcPct val="90000"/>
              </a:lnSpc>
              <a:spcBef>
                <a:spcPct val="30000"/>
              </a:spcBef>
              <a:spcAft>
                <a:spcPts val="600"/>
              </a:spcAft>
            </a:pPr>
            <a:r>
              <a:rPr lang="en-US" sz="1000" dirty="0" smtClean="0">
                <a:gradFill>
                  <a:gsLst>
                    <a:gs pos="2917">
                      <a:srgbClr val="FFFFFF"/>
                    </a:gs>
                    <a:gs pos="30000">
                      <a:srgbClr val="FFFFFF"/>
                    </a:gs>
                  </a:gsLst>
                  <a:lin ang="5400000" scaled="0"/>
                </a:gradFill>
              </a:rPr>
              <a:t>PEOPLE</a:t>
            </a:r>
            <a:br>
              <a:rPr lang="en-US" sz="1000" dirty="0" smtClean="0">
                <a:gradFill>
                  <a:gsLst>
                    <a:gs pos="2917">
                      <a:srgbClr val="FFFFFF"/>
                    </a:gs>
                    <a:gs pos="30000">
                      <a:srgbClr val="FFFFFF"/>
                    </a:gs>
                  </a:gsLst>
                  <a:lin ang="5400000" scaled="0"/>
                </a:gradFill>
              </a:rPr>
            </a:br>
            <a:r>
              <a:rPr lang="en-US" dirty="0" smtClean="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Responsibilities, management, skills development, and discipline</a:t>
            </a:r>
          </a:p>
          <a:p>
            <a:pPr marL="0" marR="0" indent="0" algn="l" defTabSz="932742" rtl="0" eaLnBrk="1" fontAlgn="auto" latinLnBrk="0" hangingPunct="1">
              <a:lnSpc>
                <a:spcPct val="90000"/>
              </a:lnSpc>
              <a:spcBef>
                <a:spcPts val="0"/>
              </a:spcBef>
              <a:spcAft>
                <a:spcPts val="340"/>
              </a:spcAft>
              <a:buClrTx/>
              <a:buSzTx/>
              <a:buFontTx/>
              <a:buNone/>
              <a:tabLst/>
              <a:defRPr/>
            </a:pPr>
            <a:r>
              <a:rPr lang="en-US" sz="1000" dirty="0" smtClean="0">
                <a:gradFill>
                  <a:gsLst>
                    <a:gs pos="2917">
                      <a:srgbClr val="FFFFFF"/>
                    </a:gs>
                    <a:gs pos="30000">
                      <a:srgbClr val="FFFFFF"/>
                    </a:gs>
                  </a:gsLst>
                  <a:lin ang="5400000" scaled="0"/>
                </a:gradFill>
              </a:rPr>
              <a:t>Products</a:t>
            </a:r>
            <a:br>
              <a:rPr lang="en-US" sz="1000" dirty="0" smtClean="0">
                <a:gradFill>
                  <a:gsLst>
                    <a:gs pos="2917">
                      <a:srgbClr val="FFFFFF"/>
                    </a:gs>
                    <a:gs pos="30000">
                      <a:srgbClr val="FFFFFF"/>
                    </a:gs>
                  </a:gsLst>
                  <a:lin ang="5400000" scaled="0"/>
                </a:gradFill>
              </a:rPr>
            </a:br>
            <a:r>
              <a:rPr lang="en-US" dirty="0" smtClean="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Tools and infrastructure</a:t>
            </a:r>
          </a:p>
          <a:p>
            <a:pPr marL="0" indent="0">
              <a:buFontTx/>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S4 Solution Specialist Sales Summit</a:t>
            </a:r>
            <a:endParaRPr lang="en-US" dirty="0">
              <a:solidFill>
                <a:prstClr val="black"/>
              </a:solidFill>
            </a:endParaRPr>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1/22/2016 5:03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258939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http://itrevolution.com/a-personal-reinterpretation-of-the-three-ways/</a:t>
            </a:r>
          </a:p>
          <a:p>
            <a:endParaRPr lang="en-US" dirty="0" smtClean="0"/>
          </a:p>
          <a:p>
            <a:pPr rtl="0"/>
            <a:r>
              <a:rPr lang="en-US" dirty="0" smtClean="0"/>
              <a:t>1</a:t>
            </a:r>
            <a:r>
              <a:rPr lang="en-US" baseline="30000" dirty="0" smtClean="0"/>
              <a:t>st</a:t>
            </a:r>
            <a:r>
              <a:rPr lang="en-US" baseline="0" dirty="0" smtClean="0"/>
              <a:t> - </a:t>
            </a:r>
            <a:r>
              <a:rPr lang="en-US" dirty="0" smtClean="0"/>
              <a:t>IT places Dev as the business representative and Ops as the customer representative, with the value flowing in one direction (from the business to the customer). When we can think as a system we can focus clearly on the business value that flows between our Business, Dev, Ops and the end users. We can see each piece as it fits into the whole, and can identify its constraints. We can also properly define our work and when we can see and think in terms of the </a:t>
            </a:r>
            <a:r>
              <a:rPr lang="en-US" b="1" i="1" dirty="0" smtClean="0"/>
              <a:t>Flow</a:t>
            </a:r>
            <a:r>
              <a:rPr lang="en-US" dirty="0" smtClean="0"/>
              <a:t> of our system, we see the following benefits:</a:t>
            </a:r>
          </a:p>
          <a:p>
            <a:pPr marL="171450" indent="-171450" rtl="0">
              <a:buFont typeface="Arial" panose="020B0604020202020204" pitchFamily="34" charset="0"/>
              <a:buChar char="•"/>
            </a:pPr>
            <a:r>
              <a:rPr lang="en-US" dirty="0" smtClean="0"/>
              <a:t>increased value flow due to the visibility into what it takes to produce our end product</a:t>
            </a:r>
          </a:p>
          <a:p>
            <a:pPr marL="171450" indent="-171450" rtl="0">
              <a:buFont typeface="Arial" panose="020B0604020202020204" pitchFamily="34" charset="0"/>
              <a:buChar char="•"/>
            </a:pPr>
            <a:r>
              <a:rPr lang="en-US" dirty="0" smtClean="0"/>
              <a:t>our downstream step always gets what they need, how they need it, when they need it</a:t>
            </a:r>
            <a:r>
              <a:rPr lang="en-US" baseline="0" dirty="0" smtClean="0"/>
              <a:t> </a:t>
            </a:r>
          </a:p>
          <a:p>
            <a:pPr marL="171450" indent="-171450" rtl="0">
              <a:buFont typeface="Arial" panose="020B0604020202020204" pitchFamily="34" charset="0"/>
              <a:buChar char="•"/>
            </a:pPr>
            <a:r>
              <a:rPr lang="en-US" dirty="0" smtClean="0"/>
              <a:t>faster time to market</a:t>
            </a:r>
          </a:p>
          <a:p>
            <a:pPr marL="171450" indent="-171450" rtl="0">
              <a:buFont typeface="Arial" panose="020B0604020202020204" pitchFamily="34" charset="0"/>
              <a:buChar char="•"/>
            </a:pPr>
            <a:r>
              <a:rPr lang="en-US" dirty="0" smtClean="0"/>
              <a:t>we bring Ops in earlier in the development process, letting them plan appropriately for the changes that Dev will be making (because we know that all changes can affect how our product is delivered) which leads to less unplanned work or rushed changes</a:t>
            </a:r>
          </a:p>
          <a:p>
            <a:pPr marL="171450" indent="-171450" rtl="0">
              <a:buFont typeface="Arial" panose="020B0604020202020204" pitchFamily="34" charset="0"/>
              <a:buChar char="•"/>
            </a:pPr>
            <a:r>
              <a:rPr lang="en-US" dirty="0" smtClean="0">
                <a:effectLst/>
              </a:rPr>
              <a:t>because work is visible, Ops can see the work coming and better prepare</a:t>
            </a:r>
          </a:p>
          <a:p>
            <a:pPr marL="171450" indent="-171450" rtl="0">
              <a:buFont typeface="Arial" panose="020B0604020202020204" pitchFamily="34" charset="0"/>
              <a:buChar char="•"/>
            </a:pPr>
            <a:r>
              <a:rPr lang="en-US" dirty="0" smtClean="0">
                <a:effectLst/>
              </a:rPr>
              <a:t>W</a:t>
            </a:r>
            <a:r>
              <a:rPr lang="en-US" dirty="0" smtClean="0"/>
              <a:t>e can identify and address constraints or bottleneck points in our system</a:t>
            </a:r>
          </a:p>
          <a:p>
            <a:endParaRPr lang="en-US" dirty="0" smtClean="0"/>
          </a:p>
          <a:p>
            <a:pPr rtl="0"/>
            <a:r>
              <a:rPr lang="en-US" dirty="0" smtClean="0"/>
              <a:t>2</a:t>
            </a:r>
            <a:r>
              <a:rPr lang="en-US" baseline="30000" dirty="0" smtClean="0"/>
              <a:t>nd</a:t>
            </a:r>
            <a:r>
              <a:rPr lang="en-US" dirty="0" smtClean="0"/>
              <a:t> Way - It adds a backward facing channel of communications between OPs and Dev. It enforces the idea that to better the product, we always need to communicate. Dev continually improves as an organization when it better sees the outcomes of it’s work. This can be small (inviting the other Tribes to our stand ups) or it can be larger (Including Dev in the on-call rotation, tools development, architecture planning and/or incident management process) But to truly increase our </a:t>
            </a:r>
            <a:r>
              <a:rPr lang="en-US" b="1" i="1" dirty="0" smtClean="0"/>
              <a:t>Flow</a:t>
            </a:r>
            <a:r>
              <a:rPr lang="en-US" dirty="0" smtClean="0"/>
              <a:t> and improve the business value being delivered to the customer our Tribes need to know ‘what happens’, ‘when it happens’. When we increase our </a:t>
            </a:r>
            <a:r>
              <a:rPr lang="en-US" b="1" i="1" dirty="0" smtClean="0"/>
              <a:t>Feedback</a:t>
            </a:r>
            <a:r>
              <a:rPr lang="en-US" dirty="0" smtClean="0"/>
              <a:t> and create a stable </a:t>
            </a:r>
            <a:r>
              <a:rPr lang="en-US" b="1" i="1" dirty="0" smtClean="0"/>
              <a:t>Feedback</a:t>
            </a:r>
            <a:r>
              <a:rPr lang="en-US" dirty="0" smtClean="0"/>
              <a:t> loop we see the following benefits:</a:t>
            </a:r>
          </a:p>
          <a:p>
            <a:pPr marL="171450" indent="-171450" rtl="0">
              <a:buFont typeface="Arial" panose="020B0604020202020204" pitchFamily="34" charset="0"/>
              <a:buChar char="•"/>
            </a:pPr>
            <a:r>
              <a:rPr lang="en-US" dirty="0" smtClean="0"/>
              <a:t>Tribal knowledge grows, and we foster a community of sharing</a:t>
            </a:r>
          </a:p>
          <a:p>
            <a:pPr marL="171450" indent="-171450" rtl="0">
              <a:buFont typeface="Arial" panose="020B0604020202020204" pitchFamily="34" charset="0"/>
              <a:buChar char="•"/>
            </a:pPr>
            <a:r>
              <a:rPr lang="en-US" dirty="0" smtClean="0"/>
              <a:t>With sharing comes trust and with trust comes greater levels of collaboration. This collaboration will lead to more stability and better </a:t>
            </a:r>
            <a:r>
              <a:rPr lang="en-US" b="1" i="1" dirty="0" smtClean="0"/>
              <a:t>Flow</a:t>
            </a:r>
            <a:endParaRPr lang="en-US" dirty="0" smtClean="0"/>
          </a:p>
          <a:p>
            <a:pPr marL="171450" indent="-171450" rtl="0">
              <a:buFont typeface="Arial" panose="020B0604020202020204" pitchFamily="34" charset="0"/>
              <a:buChar char="•"/>
            </a:pPr>
            <a:r>
              <a:rPr lang="en-US" dirty="0" smtClean="0"/>
              <a:t>We better understand all of our customers (Ops as a customer, Dev as a Business, but especially our end users, to whom we deliver value.)</a:t>
            </a:r>
          </a:p>
          <a:p>
            <a:pPr marL="171450" indent="-171450" rtl="0">
              <a:buFont typeface="Arial" panose="020B0604020202020204" pitchFamily="34" charset="0"/>
              <a:buChar char="•"/>
            </a:pPr>
            <a:r>
              <a:rPr lang="en-US" dirty="0" smtClean="0"/>
              <a:t>We fix our defects faster, and are more aware of what is needed to make sure that type of problem doesn’t happen again</a:t>
            </a:r>
          </a:p>
          <a:p>
            <a:pPr marL="171450" indent="-171450" rtl="0">
              <a:buFont typeface="Arial" panose="020B0604020202020204" pitchFamily="34" charset="0"/>
              <a:buChar char="•"/>
            </a:pPr>
            <a:r>
              <a:rPr lang="en-US" dirty="0" smtClean="0"/>
              <a:t>We adapt our processes as we learn more about the inner workings or our other Tribes</a:t>
            </a:r>
          </a:p>
          <a:p>
            <a:pPr marL="171450" indent="-171450" rtl="0">
              <a:buFont typeface="Arial" panose="020B0604020202020204" pitchFamily="34" charset="0"/>
              <a:buChar char="•"/>
            </a:pPr>
            <a:r>
              <a:rPr lang="en-US" dirty="0" smtClean="0"/>
              <a:t>We increase our delivery speeds and decrease unplanned work</a:t>
            </a:r>
          </a:p>
          <a:p>
            <a:endParaRPr lang="en-US" dirty="0" smtClean="0"/>
          </a:p>
          <a:p>
            <a:pPr rtl="0"/>
            <a:r>
              <a:rPr lang="en-US" dirty="0" smtClean="0"/>
              <a:t>3</a:t>
            </a:r>
            <a:r>
              <a:rPr lang="en-US" baseline="30000" dirty="0" smtClean="0"/>
              <a:t>rd</a:t>
            </a:r>
            <a:r>
              <a:rPr lang="en-US" dirty="0" smtClean="0"/>
              <a:t> Way: When we have achieved the first Two Ways we can feel comfortable knowing that we can push the boundaries. We can experiment, and fail fast, or achieve greatness. We have a constant feedback loop for each small experiment that allows us to validate our theories quickly.</a:t>
            </a:r>
          </a:p>
          <a:p>
            <a:pPr marL="171450" indent="-171450" rtl="0">
              <a:buFont typeface="Arial" panose="020B0604020202020204" pitchFamily="34" charset="0"/>
              <a:buChar char="•"/>
            </a:pPr>
            <a:r>
              <a:rPr lang="en-US" dirty="0" smtClean="0"/>
              <a:t>we fail often and sometimes intentionally to learn how to respond properly and where our limits are</a:t>
            </a:r>
          </a:p>
          <a:p>
            <a:pPr marL="171450" indent="-171450">
              <a:buFont typeface="Arial" panose="020B0604020202020204" pitchFamily="34" charset="0"/>
              <a:buChar char="•"/>
            </a:pPr>
            <a:r>
              <a:rPr lang="en-US" dirty="0" smtClean="0">
                <a:effectLst/>
              </a:rPr>
              <a:t>we inject faults into the production system and early as possible in the delivery pipeline</a:t>
            </a:r>
            <a:endParaRPr lang="en-US" dirty="0" smtClean="0"/>
          </a:p>
          <a:p>
            <a:pPr marL="171450" indent="-171450" rtl="0">
              <a:buFont typeface="Arial" panose="020B0604020202020204" pitchFamily="34" charset="0"/>
              <a:buChar char="•"/>
            </a:pPr>
            <a:r>
              <a:rPr lang="en-US" dirty="0" smtClean="0"/>
              <a:t>we practice for outages and find innovative ways to deal with them</a:t>
            </a:r>
          </a:p>
          <a:p>
            <a:pPr marL="171450" indent="-171450" rtl="0">
              <a:buFont typeface="Arial" panose="020B0604020202020204" pitchFamily="34" charset="0"/>
              <a:buChar char="•"/>
            </a:pPr>
            <a:r>
              <a:rPr lang="en-US" dirty="0" smtClean="0"/>
              <a:t>we push ourselves into the unknown more frequently and become comfortable in the uncomfortable</a:t>
            </a:r>
          </a:p>
          <a:p>
            <a:pPr marL="171450" indent="-171450" rtl="0">
              <a:buFont typeface="Arial" panose="020B0604020202020204" pitchFamily="34" charset="0"/>
              <a:buChar char="•"/>
            </a:pPr>
            <a:r>
              <a:rPr lang="en-US" dirty="0" smtClean="0"/>
              <a:t>we innovate and iterate in a ‘controlled’ manner, knowing when should keep pushing and when we should stop</a:t>
            </a:r>
          </a:p>
          <a:p>
            <a:pPr marL="171450" indent="-171450" rtl="0">
              <a:buFont typeface="Arial" panose="020B0604020202020204" pitchFamily="34" charset="0"/>
              <a:buChar char="•"/>
            </a:pPr>
            <a:r>
              <a:rPr lang="en-US" dirty="0" smtClean="0"/>
              <a:t>our code commits are more reliable, and production ready</a:t>
            </a:r>
          </a:p>
          <a:p>
            <a:pPr marL="171450" indent="-171450" rtl="0">
              <a:buFont typeface="Arial" panose="020B0604020202020204" pitchFamily="34" charset="0"/>
              <a:buChar char="•"/>
            </a:pPr>
            <a:r>
              <a:rPr lang="en-US" dirty="0" smtClean="0"/>
              <a:t>we test our business hypotheses (at the beginning of the product pipeline), and measure the business results</a:t>
            </a:r>
          </a:p>
          <a:p>
            <a:pPr marL="171450" indent="-171450" rtl="0">
              <a:buFont typeface="Arial" panose="020B0604020202020204" pitchFamily="34" charset="0"/>
              <a:buChar char="•"/>
            </a:pPr>
            <a:r>
              <a:rPr lang="en-US" dirty="0" smtClean="0"/>
              <a:t>we constantly put pressure into the system, striving to decrease cycle times and improve flow</a:t>
            </a:r>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1/22/2016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7547472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Resources:</a:t>
            </a:r>
          </a:p>
          <a:p>
            <a:r>
              <a:rPr lang="en-US" dirty="0" smtClean="0"/>
              <a:t>http://en.wikipedia.org/wiki/Information_Technology_Infrastructure_Library </a:t>
            </a:r>
          </a:p>
          <a:p>
            <a:r>
              <a:rPr lang="en-US" dirty="0" smtClean="0"/>
              <a:t>“The </a:t>
            </a:r>
            <a:r>
              <a:rPr lang="en-US" b="1" dirty="0" smtClean="0"/>
              <a:t>Information Technology Infrastructure Library</a:t>
            </a:r>
            <a:r>
              <a:rPr lang="en-US" dirty="0" smtClean="0"/>
              <a:t> (</a:t>
            </a:r>
            <a:r>
              <a:rPr lang="en-US" b="1" dirty="0" smtClean="0"/>
              <a:t>ITIL</a:t>
            </a:r>
            <a:r>
              <a:rPr lang="en-US" dirty="0" smtClean="0"/>
              <a:t>) is a set of practices for </a:t>
            </a:r>
            <a:r>
              <a:rPr lang="en-US" dirty="0" smtClean="0">
                <a:hlinkClick r:id="rId3" tooltip="IT service management"/>
              </a:rPr>
              <a:t>IT service management</a:t>
            </a:r>
            <a:r>
              <a:rPr lang="en-US" dirty="0" smtClean="0"/>
              <a:t> (ITSM) that focuses on aligning IT services with the needs of business.”</a:t>
            </a:r>
          </a:p>
          <a:p>
            <a:r>
              <a:rPr lang="en-US" dirty="0" smtClean="0"/>
              <a:t>http://www.itil-officialsite.com/</a:t>
            </a:r>
          </a:p>
          <a:p>
            <a:r>
              <a:rPr lang="en-US" dirty="0" smtClean="0"/>
              <a:t>Books:</a:t>
            </a:r>
            <a:r>
              <a:rPr lang="en-US" baseline="0" dirty="0" smtClean="0"/>
              <a:t> The Visible Ops – Gene Kim &amp; The DevOps Cookbook - http://itrevolution.com/books/</a:t>
            </a:r>
          </a:p>
          <a:p>
            <a:r>
              <a:rPr lang="en-US" dirty="0" smtClean="0"/>
              <a:t>MVA courses:</a:t>
            </a:r>
          </a:p>
          <a:p>
            <a:r>
              <a:rPr lang="en-US" dirty="0" smtClean="0"/>
              <a:t>http://www.microsoftvirtualacademy.com/training-courses/it-service-management-with-system-center-2012-r2</a:t>
            </a:r>
          </a:p>
          <a:p>
            <a:r>
              <a:rPr lang="en-US" dirty="0" smtClean="0"/>
              <a:t>http://www.microsoftvirtualacademy.com/training-courses/system-center-2012-service-manager-planning-deploying-managing</a:t>
            </a:r>
          </a:p>
          <a:p>
            <a:r>
              <a:rPr lang="en-US" dirty="0" smtClean="0"/>
              <a:t>http://www.microsoftvirtualacademy.com/training-courses/system-center-2012-r2-itil-for-it-pros</a:t>
            </a:r>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1/22/2016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2807741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1/22/2016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5463798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1028"/>
            <a:ext cx="12436474" cy="6992469"/>
          </a:xfrm>
          <a:prstGeom prst="rect">
            <a:avLst/>
          </a:prstGeom>
        </p:spPr>
      </p:pic>
      <p:sp>
        <p:nvSpPr>
          <p:cNvPr id="14" name="Dark gradation bottom"/>
          <p:cNvSpPr/>
          <p:nvPr userDrawn="1"/>
        </p:nvSpPr>
        <p:spPr bwMode="gray">
          <a:xfrm flipV="1">
            <a:off x="0" y="-4"/>
            <a:ext cx="12446758" cy="6994525"/>
          </a:xfrm>
          <a:prstGeom prst="rect">
            <a:avLst/>
          </a:prstGeom>
          <a:gradFill flip="none" rotWithShape="1">
            <a:gsLst>
              <a:gs pos="0">
                <a:srgbClr val="000000">
                  <a:alpha val="73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Dark gradation top"/>
          <p:cNvSpPr/>
          <p:nvPr userDrawn="1"/>
        </p:nvSpPr>
        <p:spPr bwMode="gray">
          <a:xfrm>
            <a:off x="0" y="-1028"/>
            <a:ext cx="12446757" cy="6994525"/>
          </a:xfrm>
          <a:prstGeom prst="rect">
            <a:avLst/>
          </a:prstGeom>
          <a:gradFill flip="none" rotWithShape="1">
            <a:gsLst>
              <a:gs pos="0">
                <a:srgbClr val="000000">
                  <a:alpha val="5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userDrawn="1"/>
        </p:nvSpPr>
        <p:spPr bwMode="gray">
          <a:xfrm>
            <a:off x="274638" y="2125663"/>
            <a:ext cx="6400800"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402388"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400800"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bg>
      <p:bgPr>
        <a:solidFill>
          <a:srgbClr val="00205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rgbClr val="002050"/>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Title Slide Photo Layout">
    <p:bg bwMode="gray">
      <p:bgPr>
        <a:solidFill>
          <a:srgbClr val="00205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1028"/>
            <a:ext cx="12436474" cy="6992469"/>
          </a:xfrm>
          <a:prstGeom prst="rect">
            <a:avLst/>
          </a:prstGeom>
        </p:spPr>
      </p:pic>
      <p:sp>
        <p:nvSpPr>
          <p:cNvPr id="14" name="Dark gradation bottom"/>
          <p:cNvSpPr/>
          <p:nvPr userDrawn="1"/>
        </p:nvSpPr>
        <p:spPr bwMode="gray">
          <a:xfrm flipV="1">
            <a:off x="0" y="-4"/>
            <a:ext cx="12446758" cy="6994525"/>
          </a:xfrm>
          <a:prstGeom prst="rect">
            <a:avLst/>
          </a:prstGeom>
          <a:gradFill flip="none" rotWithShape="1">
            <a:gsLst>
              <a:gs pos="0">
                <a:srgbClr val="000000">
                  <a:alpha val="73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Dark gradation top"/>
          <p:cNvSpPr/>
          <p:nvPr userDrawn="1"/>
        </p:nvSpPr>
        <p:spPr bwMode="gray">
          <a:xfrm>
            <a:off x="0" y="-1028"/>
            <a:ext cx="12446757" cy="6994525"/>
          </a:xfrm>
          <a:prstGeom prst="rect">
            <a:avLst/>
          </a:prstGeom>
          <a:gradFill flip="none" rotWithShape="1">
            <a:gsLst>
              <a:gs pos="0">
                <a:srgbClr val="000000">
                  <a:alpha val="5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userDrawn="1"/>
        </p:nvSpPr>
        <p:spPr bwMode="gray">
          <a:xfrm>
            <a:off x="274638" y="2125663"/>
            <a:ext cx="6400800"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402388"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400800"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spTree>
    <p:extLst>
      <p:ext uri="{BB962C8B-B14F-4D97-AF65-F5344CB8AC3E}">
        <p14:creationId xmlns:p14="http://schemas.microsoft.com/office/powerpoint/2010/main" val="41259393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18330" y="1144706"/>
            <a:ext cx="11255709" cy="2435131"/>
          </a:xfrm>
        </p:spPr>
        <p:txBody>
          <a:bodyPr anchor="b"/>
          <a:lstStyle>
            <a:lvl1pPr algn="l">
              <a:defRPr sz="6119"/>
            </a:lvl1pPr>
          </a:lstStyle>
          <a:p>
            <a:r>
              <a:rPr lang="en-US" dirty="0" smtClean="0"/>
              <a:t>Click to edit Master title style</a:t>
            </a:r>
            <a:endParaRPr lang="en-US" dirty="0"/>
          </a:p>
        </p:txBody>
      </p:sp>
      <p:sp>
        <p:nvSpPr>
          <p:cNvPr id="3" name="Subtitle 2"/>
          <p:cNvSpPr>
            <a:spLocks noGrp="1"/>
          </p:cNvSpPr>
          <p:nvPr>
            <p:ph type="subTitle" idx="1"/>
          </p:nvPr>
        </p:nvSpPr>
        <p:spPr>
          <a:xfrm>
            <a:off x="618330" y="3673745"/>
            <a:ext cx="11255709" cy="1688724"/>
          </a:xfrm>
        </p:spPr>
        <p:txBody>
          <a:bodyPr>
            <a:normAutofit/>
          </a:bodyPr>
          <a:lstStyle>
            <a:lvl1pPr marL="0" indent="0" algn="l">
              <a:buNone/>
              <a:defRPr sz="3672"/>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dirty="0" smtClean="0"/>
              <a:t>Click to edit Master subtitle style</a:t>
            </a:r>
            <a:endParaRPr lang="en-US" dirty="0"/>
          </a:p>
        </p:txBody>
      </p:sp>
    </p:spTree>
    <p:extLst>
      <p:ext uri="{BB962C8B-B14F-4D97-AF65-F5344CB8AC3E}">
        <p14:creationId xmlns:p14="http://schemas.microsoft.com/office/powerpoint/2010/main" val="4140634543"/>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00419600"/>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Section Title 2 for internal audiences">
    <p:spTree>
      <p:nvGrpSpPr>
        <p:cNvPr id="1" name=""/>
        <p:cNvGrpSpPr/>
        <p:nvPr/>
      </p:nvGrpSpPr>
      <p:grpSpPr>
        <a:xfrm>
          <a:off x="0" y="0"/>
          <a:ext cx="0" cy="0"/>
          <a:chOff x="0" y="0"/>
          <a:chExt cx="0" cy="0"/>
        </a:xfrm>
      </p:grpSpPr>
      <p:sp>
        <p:nvSpPr>
          <p:cNvPr id="20" name="Rectangle 19"/>
          <p:cNvSpPr/>
          <p:nvPr/>
        </p:nvSpPr>
        <p:spPr bwMode="gray">
          <a:xfrm>
            <a:off x="2" y="0"/>
            <a:ext cx="6949748" cy="700310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smtClean="0">
              <a:solidFill>
                <a:schemeClr val="bg1"/>
              </a:soli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5"/>
            <a:ext cx="6402384" cy="1828800"/>
          </a:xfrm>
          <a:noFill/>
        </p:spPr>
        <p:txBody>
          <a:bodyPr lIns="146304" tIns="91440" rIns="146304" bIns="91440" anchor="t" anchorCtr="0"/>
          <a:lstStyle>
            <a:lvl1pPr>
              <a:defRPr sz="6119" spc="-102" baseline="0">
                <a:gradFill>
                  <a:gsLst>
                    <a:gs pos="5833">
                      <a:srgbClr val="FFFFFF"/>
                    </a:gs>
                    <a:gs pos="18000">
                      <a:srgbClr val="FFFFFF"/>
                    </a:gs>
                  </a:gsLst>
                  <a:lin ang="5400000" scaled="0"/>
                </a:gradFill>
              </a:defRPr>
            </a:lvl1pPr>
          </a:lstStyle>
          <a:p>
            <a:r>
              <a:rPr lang="en-US" dirty="0" smtClean="0"/>
              <a:t>Section Title</a:t>
            </a:r>
            <a:endParaRPr lang="en-US" dirty="0"/>
          </a:p>
        </p:txBody>
      </p:sp>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l="8191" t="2125" r="40806" b="346"/>
          <a:stretch/>
        </p:blipFill>
        <p:spPr>
          <a:xfrm>
            <a:off x="6949749" y="-1"/>
            <a:ext cx="5486727" cy="7014217"/>
          </a:xfrm>
          <a:prstGeom prst="rect">
            <a:avLst/>
          </a:prstGeom>
        </p:spPr>
      </p:pic>
    </p:spTree>
    <p:extLst>
      <p:ext uri="{BB962C8B-B14F-4D97-AF65-F5344CB8AC3E}">
        <p14:creationId xmlns:p14="http://schemas.microsoft.com/office/powerpoint/2010/main" val="2542954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auto">
          <a:xfrm>
            <a:off x="274638" y="2125663"/>
            <a:ext cx="82296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3"/>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2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37"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093" r:id="rId26"/>
    <p:sldLayoutId id="2147484127" r:id="rId27"/>
    <p:sldLayoutId id="2147484128" r:id="rId28"/>
    <p:sldLayoutId id="2147484129" r:id="rId29"/>
    <p:sldLayoutId id="2147484203" r:id="rId30"/>
    <p:sldLayoutId id="2147484272" r:id="rId31"/>
    <p:sldLayoutId id="2147484278" r:id="rId32"/>
    <p:sldLayoutId id="2147484279" r:id="rId33"/>
    <p:sldLayoutId id="2147484280" r:id="rId34"/>
    <p:sldLayoutId id="2147484281" r:id="rId3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8"/>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8"/>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8"/>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8"/>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8"/>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9.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hyperlink" Target="https://puppetlabs.com/" TargetMode="External"/><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9.xml"/><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9.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4.emf"/></Relationships>
</file>

<file path=ppt/slides/_rels/slide15.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18" Type="http://schemas.microsoft.com/office/2007/relationships/hdphoto" Target="../media/hdphoto1.wdp"/><Relationship Id="rId26" Type="http://schemas.openxmlformats.org/officeDocument/2006/relationships/image" Target="../media/image21.png"/><Relationship Id="rId3" Type="http://schemas.openxmlformats.org/officeDocument/2006/relationships/image" Target="../media/image25.png"/><Relationship Id="rId21" Type="http://schemas.openxmlformats.org/officeDocument/2006/relationships/image" Target="../media/image41.png"/><Relationship Id="rId7" Type="http://schemas.openxmlformats.org/officeDocument/2006/relationships/image" Target="../media/image29.png"/><Relationship Id="rId12" Type="http://schemas.openxmlformats.org/officeDocument/2006/relationships/image" Target="../media/image34.png"/><Relationship Id="rId17" Type="http://schemas.openxmlformats.org/officeDocument/2006/relationships/image" Target="../media/image39.png"/><Relationship Id="rId25" Type="http://schemas.microsoft.com/office/2007/relationships/hdphoto" Target="../media/hdphoto3.wdp"/><Relationship Id="rId2" Type="http://schemas.openxmlformats.org/officeDocument/2006/relationships/notesSlide" Target="../notesSlides/notesSlide12.xml"/><Relationship Id="rId16" Type="http://schemas.openxmlformats.org/officeDocument/2006/relationships/image" Target="../media/image38.png"/><Relationship Id="rId20" Type="http://schemas.openxmlformats.org/officeDocument/2006/relationships/image" Target="../media/image40.png"/><Relationship Id="rId1" Type="http://schemas.openxmlformats.org/officeDocument/2006/relationships/slideLayout" Target="../slideLayouts/slideLayout19.xml"/><Relationship Id="rId6" Type="http://schemas.openxmlformats.org/officeDocument/2006/relationships/image" Target="../media/image28.png"/><Relationship Id="rId11" Type="http://schemas.openxmlformats.org/officeDocument/2006/relationships/image" Target="../media/image33.png"/><Relationship Id="rId24" Type="http://schemas.openxmlformats.org/officeDocument/2006/relationships/image" Target="../media/image43.png"/><Relationship Id="rId5" Type="http://schemas.openxmlformats.org/officeDocument/2006/relationships/image" Target="../media/image27.png"/><Relationship Id="rId15" Type="http://schemas.openxmlformats.org/officeDocument/2006/relationships/image" Target="../media/image37.png"/><Relationship Id="rId23" Type="http://schemas.openxmlformats.org/officeDocument/2006/relationships/image" Target="../media/image42.png"/><Relationship Id="rId10" Type="http://schemas.openxmlformats.org/officeDocument/2006/relationships/image" Target="../media/image32.png"/><Relationship Id="rId19" Type="http://schemas.openxmlformats.org/officeDocument/2006/relationships/image" Target="../media/image24.emf"/><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36.png"/><Relationship Id="rId22" Type="http://schemas.microsoft.com/office/2007/relationships/hdphoto" Target="../media/hdphoto2.wdp"/><Relationship Id="rId27" Type="http://schemas.openxmlformats.org/officeDocument/2006/relationships/image" Target="../media/image22.png"/></Relationships>
</file>

<file path=ppt/slides/_rels/slide16.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51.png"/><Relationship Id="rId3" Type="http://schemas.openxmlformats.org/officeDocument/2006/relationships/image" Target="../media/image21.png"/><Relationship Id="rId7" Type="http://schemas.openxmlformats.org/officeDocument/2006/relationships/image" Target="../media/image46.png"/><Relationship Id="rId12" Type="http://schemas.openxmlformats.org/officeDocument/2006/relationships/image" Target="../media/image50.emf"/><Relationship Id="rId2" Type="http://schemas.openxmlformats.org/officeDocument/2006/relationships/notesSlide" Target="../notesSlides/notesSlide13.xml"/><Relationship Id="rId1" Type="http://schemas.openxmlformats.org/officeDocument/2006/relationships/slideLayout" Target="../slideLayouts/slideLayout26.xml"/><Relationship Id="rId6" Type="http://schemas.openxmlformats.org/officeDocument/2006/relationships/image" Target="../media/image45.png"/><Relationship Id="rId11" Type="http://schemas.openxmlformats.org/officeDocument/2006/relationships/image" Target="../media/image49.emf"/><Relationship Id="rId5" Type="http://schemas.openxmlformats.org/officeDocument/2006/relationships/image" Target="../media/image44.png"/><Relationship Id="rId10" Type="http://schemas.openxmlformats.org/officeDocument/2006/relationships/image" Target="../media/image48.png"/><Relationship Id="rId4" Type="http://schemas.openxmlformats.org/officeDocument/2006/relationships/image" Target="../media/image22.png"/><Relationship Id="rId9" Type="http://schemas.openxmlformats.org/officeDocument/2006/relationships/image" Target="../media/image47.png"/></Relationships>
</file>

<file path=ppt/slides/_rels/slide1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24.emf"/><Relationship Id="rId1" Type="http://schemas.openxmlformats.org/officeDocument/2006/relationships/slideLayout" Target="../slideLayouts/slideLayout1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8" Type="http://schemas.openxmlformats.org/officeDocument/2006/relationships/image" Target="../media/image55.emf"/><Relationship Id="rId13" Type="http://schemas.openxmlformats.org/officeDocument/2006/relationships/image" Target="../media/image60.png"/><Relationship Id="rId3" Type="http://schemas.openxmlformats.org/officeDocument/2006/relationships/image" Target="../media/image52.png"/><Relationship Id="rId7" Type="http://schemas.openxmlformats.org/officeDocument/2006/relationships/image" Target="../media/image54.emf"/><Relationship Id="rId12" Type="http://schemas.openxmlformats.org/officeDocument/2006/relationships/image" Target="../media/image59.emf"/><Relationship Id="rId2" Type="http://schemas.openxmlformats.org/officeDocument/2006/relationships/notesSlide" Target="../notesSlides/notesSlide14.xml"/><Relationship Id="rId16" Type="http://schemas.openxmlformats.org/officeDocument/2006/relationships/image" Target="../media/image22.png"/><Relationship Id="rId1" Type="http://schemas.openxmlformats.org/officeDocument/2006/relationships/slideLayout" Target="../slideLayouts/slideLayout13.xml"/><Relationship Id="rId6" Type="http://schemas.openxmlformats.org/officeDocument/2006/relationships/image" Target="../media/image53.emf"/><Relationship Id="rId11" Type="http://schemas.openxmlformats.org/officeDocument/2006/relationships/image" Target="../media/image58.emf"/><Relationship Id="rId5" Type="http://schemas.openxmlformats.org/officeDocument/2006/relationships/image" Target="../media/image32.png"/><Relationship Id="rId15" Type="http://schemas.openxmlformats.org/officeDocument/2006/relationships/image" Target="../media/image21.png"/><Relationship Id="rId10" Type="http://schemas.openxmlformats.org/officeDocument/2006/relationships/image" Target="../media/image57.emf"/><Relationship Id="rId4" Type="http://schemas.openxmlformats.org/officeDocument/2006/relationships/image" Target="../media/image49.emf"/><Relationship Id="rId9" Type="http://schemas.openxmlformats.org/officeDocument/2006/relationships/image" Target="../media/image56.emf"/><Relationship Id="rId1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9.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63.png"/><Relationship Id="rId4" Type="http://schemas.openxmlformats.org/officeDocument/2006/relationships/image" Target="../media/image62.png"/></Relationships>
</file>

<file path=ppt/slides/_rels/slide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63.png"/><Relationship Id="rId4" Type="http://schemas.openxmlformats.org/officeDocument/2006/relationships/image" Target="../media/image6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66.wmf"/><Relationship Id="rId2" Type="http://schemas.openxmlformats.org/officeDocument/2006/relationships/notesSlide" Target="../notesSlides/notesSlide28.xml"/><Relationship Id="rId1" Type="http://schemas.openxmlformats.org/officeDocument/2006/relationships/slideLayout" Target="../slideLayouts/slideLayout12.xml"/><Relationship Id="rId5" Type="http://schemas.openxmlformats.org/officeDocument/2006/relationships/image" Target="../media/image68.png"/><Relationship Id="rId4" Type="http://schemas.openxmlformats.org/officeDocument/2006/relationships/image" Target="../media/image67.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69.png"/></Relationships>
</file>

<file path=ppt/slides/_rels/slide3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4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35.xml"/><Relationship Id="rId7" Type="http://schemas.openxmlformats.org/officeDocument/2006/relationships/diagramColors" Target="../diagrams/colors2.xml"/><Relationship Id="rId2" Type="http://schemas.openxmlformats.org/officeDocument/2006/relationships/slideLayout" Target="../slideLayouts/slideLayout13.xml"/><Relationship Id="rId1" Type="http://schemas.openxmlformats.org/officeDocument/2006/relationships/tags" Target="../tags/tag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38.xml"/><Relationship Id="rId7" Type="http://schemas.openxmlformats.org/officeDocument/2006/relationships/diagramColors" Target="../diagrams/colors3.xml"/><Relationship Id="rId2" Type="http://schemas.openxmlformats.org/officeDocument/2006/relationships/slideLayout" Target="../slideLayouts/slideLayout12.xml"/><Relationship Id="rId1" Type="http://schemas.openxmlformats.org/officeDocument/2006/relationships/tags" Target="../tags/tag4.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hyperlink" Target="http://GitHub.com/powershellorg/DSC" TargetMode="External"/><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4.xml"/></Relationships>
</file>

<file path=ppt/slides/_rels/slide5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7.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9.xml"/><Relationship Id="rId5" Type="http://schemas.openxmlformats.org/officeDocument/2006/relationships/image" Target="../media/image8.jpg"/><Relationship Id="rId4" Type="http://schemas.openxmlformats.org/officeDocument/2006/relationships/image" Target="../media/image7.jp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5.xml"/></Relationships>
</file>

<file path=ppt/slides/_rels/slide6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0.xml"/><Relationship Id="rId1" Type="http://schemas.openxmlformats.org/officeDocument/2006/relationships/slideLayout" Target="../slideLayouts/slideLayout19.xml"/></Relationships>
</file>

<file path=ppt/slides/_rels/slide6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9.xml"/></Relationships>
</file>

<file path=ppt/slides/_rels/slide67.xml.rels><?xml version="1.0" encoding="UTF-8" standalone="yes"?>
<Relationships xmlns="http://schemas.openxmlformats.org/package/2006/relationships"><Relationship Id="rId3" Type="http://schemas.openxmlformats.org/officeDocument/2006/relationships/hyperlink" Target="http://supermarket.getchef.com/" TargetMode="External"/><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8" Type="http://schemas.openxmlformats.org/officeDocument/2006/relationships/image" Target="../media/image81.emf"/><Relationship Id="rId3" Type="http://schemas.openxmlformats.org/officeDocument/2006/relationships/image" Target="../media/image76.png"/><Relationship Id="rId7" Type="http://schemas.openxmlformats.org/officeDocument/2006/relationships/image" Target="../media/image80.emf"/><Relationship Id="rId2" Type="http://schemas.openxmlformats.org/officeDocument/2006/relationships/notesSlide" Target="../notesSlides/notesSlide52.xml"/><Relationship Id="rId1" Type="http://schemas.openxmlformats.org/officeDocument/2006/relationships/slideLayout" Target="../slideLayouts/slideLayout19.xml"/><Relationship Id="rId6" Type="http://schemas.openxmlformats.org/officeDocument/2006/relationships/image" Target="../media/image79.emf"/><Relationship Id="rId11" Type="http://schemas.openxmlformats.org/officeDocument/2006/relationships/image" Target="../media/image84.emf"/><Relationship Id="rId5" Type="http://schemas.openxmlformats.org/officeDocument/2006/relationships/image" Target="../media/image78.png"/><Relationship Id="rId10" Type="http://schemas.openxmlformats.org/officeDocument/2006/relationships/image" Target="../media/image83.emf"/><Relationship Id="rId4" Type="http://schemas.openxmlformats.org/officeDocument/2006/relationships/image" Target="../media/image77.png"/><Relationship Id="rId9" Type="http://schemas.openxmlformats.org/officeDocument/2006/relationships/image" Target="../media/image82.png"/></Relationships>
</file>

<file path=ppt/slides/_rels/slide6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7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8" Type="http://schemas.openxmlformats.org/officeDocument/2006/relationships/image" Target="../media/image92.png"/><Relationship Id="rId13" Type="http://schemas.openxmlformats.org/officeDocument/2006/relationships/image" Target="../media/image97.png"/><Relationship Id="rId18" Type="http://schemas.openxmlformats.org/officeDocument/2006/relationships/image" Target="../media/image102.png"/><Relationship Id="rId3" Type="http://schemas.openxmlformats.org/officeDocument/2006/relationships/image" Target="../media/image87.png"/><Relationship Id="rId21" Type="http://schemas.openxmlformats.org/officeDocument/2006/relationships/image" Target="../media/image105.png"/><Relationship Id="rId7" Type="http://schemas.openxmlformats.org/officeDocument/2006/relationships/image" Target="../media/image91.jpeg"/><Relationship Id="rId12" Type="http://schemas.openxmlformats.org/officeDocument/2006/relationships/image" Target="../media/image96.png"/><Relationship Id="rId17" Type="http://schemas.openxmlformats.org/officeDocument/2006/relationships/image" Target="../media/image101.png"/><Relationship Id="rId2" Type="http://schemas.openxmlformats.org/officeDocument/2006/relationships/notesSlide" Target="../notesSlides/notesSlide55.xml"/><Relationship Id="rId16" Type="http://schemas.openxmlformats.org/officeDocument/2006/relationships/image" Target="../media/image100.png"/><Relationship Id="rId20" Type="http://schemas.openxmlformats.org/officeDocument/2006/relationships/image" Target="../media/image104.png"/><Relationship Id="rId1" Type="http://schemas.openxmlformats.org/officeDocument/2006/relationships/slideLayout" Target="../slideLayouts/slideLayout12.xml"/><Relationship Id="rId6" Type="http://schemas.openxmlformats.org/officeDocument/2006/relationships/image" Target="../media/image90.png"/><Relationship Id="rId11" Type="http://schemas.openxmlformats.org/officeDocument/2006/relationships/image" Target="../media/image95.png"/><Relationship Id="rId24" Type="http://schemas.openxmlformats.org/officeDocument/2006/relationships/image" Target="../media/image108.png"/><Relationship Id="rId5" Type="http://schemas.openxmlformats.org/officeDocument/2006/relationships/image" Target="../media/image89.png"/><Relationship Id="rId15" Type="http://schemas.openxmlformats.org/officeDocument/2006/relationships/image" Target="../media/image99.png"/><Relationship Id="rId23" Type="http://schemas.openxmlformats.org/officeDocument/2006/relationships/image" Target="../media/image107.png"/><Relationship Id="rId10" Type="http://schemas.openxmlformats.org/officeDocument/2006/relationships/image" Target="../media/image94.png"/><Relationship Id="rId19" Type="http://schemas.openxmlformats.org/officeDocument/2006/relationships/image" Target="../media/image103.png"/><Relationship Id="rId4" Type="http://schemas.openxmlformats.org/officeDocument/2006/relationships/image" Target="../media/image88.png"/><Relationship Id="rId9" Type="http://schemas.openxmlformats.org/officeDocument/2006/relationships/image" Target="../media/image93.png"/><Relationship Id="rId14" Type="http://schemas.openxmlformats.org/officeDocument/2006/relationships/image" Target="../media/image98.png"/><Relationship Id="rId22" Type="http://schemas.openxmlformats.org/officeDocument/2006/relationships/image" Target="../media/image106.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3049" y="2125661"/>
            <a:ext cx="6402389" cy="2103119"/>
          </a:xfrm>
        </p:spPr>
        <p:txBody>
          <a:bodyPr/>
          <a:lstStyle/>
          <a:p>
            <a:r>
              <a:rPr lang="en-US" sz="4000" dirty="0" smtClean="0"/>
              <a:t>Azure Development and Test Environment Automation</a:t>
            </a:r>
            <a:r>
              <a:rPr lang="en-US" sz="3200" dirty="0" smtClean="0">
                <a:solidFill>
                  <a:srgbClr val="FFC000"/>
                </a:solidFill>
              </a:rPr>
              <a:t/>
            </a:r>
            <a:br>
              <a:rPr lang="en-US" sz="3200" dirty="0" smtClean="0">
                <a:solidFill>
                  <a:srgbClr val="FFC000"/>
                </a:solidFill>
              </a:rPr>
            </a:br>
            <a:endParaRPr lang="en-US" sz="4000" dirty="0">
              <a:solidFill>
                <a:srgbClr val="FFC000"/>
              </a:solidFill>
            </a:endParaRPr>
          </a:p>
        </p:txBody>
      </p:sp>
      <p:sp>
        <p:nvSpPr>
          <p:cNvPr id="4" name="Text Placeholder 3"/>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856383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ITIL and DevOps</a:t>
            </a:r>
            <a:endParaRPr lang="en-US" dirty="0"/>
          </a:p>
        </p:txBody>
      </p:sp>
      <p:grpSp>
        <p:nvGrpSpPr>
          <p:cNvPr id="8" name="Group 7"/>
          <p:cNvGrpSpPr/>
          <p:nvPr/>
        </p:nvGrpSpPr>
        <p:grpSpPr>
          <a:xfrm>
            <a:off x="11401528" y="0"/>
            <a:ext cx="837721" cy="939624"/>
            <a:chOff x="9231516" y="4217342"/>
            <a:chExt cx="837721" cy="939624"/>
          </a:xfrm>
        </p:grpSpPr>
        <p:sp>
          <p:nvSpPr>
            <p:cNvPr id="9" name="Rectangle 8"/>
            <p:cNvSpPr/>
            <p:nvPr/>
          </p:nvSpPr>
          <p:spPr bwMode="auto">
            <a:xfrm>
              <a:off x="9231516" y="4217342"/>
              <a:ext cx="837721" cy="93962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18288" rIns="18288" bIns="45720" numCol="1" spcCol="0" rtlCol="0" fromWordArt="0" anchor="b"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PROCESS</a:t>
              </a: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Freeform 17"/>
            <p:cNvSpPr>
              <a:spLocks noEditPoints="1"/>
            </p:cNvSpPr>
            <p:nvPr/>
          </p:nvSpPr>
          <p:spPr bwMode="black">
            <a:xfrm>
              <a:off x="9386788" y="4341115"/>
              <a:ext cx="527141" cy="527748"/>
            </a:xfrm>
            <a:custGeom>
              <a:avLst/>
              <a:gdLst>
                <a:gd name="T0" fmla="*/ 112 w 300"/>
                <a:gd name="T1" fmla="*/ 75 h 300"/>
                <a:gd name="T2" fmla="*/ 187 w 300"/>
                <a:gd name="T3" fmla="*/ 0 h 300"/>
                <a:gd name="T4" fmla="*/ 150 w 300"/>
                <a:gd name="T5" fmla="*/ 225 h 300"/>
                <a:gd name="T6" fmla="*/ 150 w 300"/>
                <a:gd name="T7" fmla="*/ 300 h 300"/>
                <a:gd name="T8" fmla="*/ 150 w 300"/>
                <a:gd name="T9" fmla="*/ 225 h 300"/>
                <a:gd name="T10" fmla="*/ 217 w 300"/>
                <a:gd name="T11" fmla="*/ 152 h 300"/>
                <a:gd name="T12" fmla="*/ 197 w 300"/>
                <a:gd name="T13" fmla="*/ 168 h 300"/>
                <a:gd name="T14" fmla="*/ 196 w 300"/>
                <a:gd name="T15" fmla="*/ 160 h 300"/>
                <a:gd name="T16" fmla="*/ 159 w 300"/>
                <a:gd name="T17" fmla="*/ 196 h 300"/>
                <a:gd name="T18" fmla="*/ 168 w 300"/>
                <a:gd name="T19" fmla="*/ 198 h 300"/>
                <a:gd name="T20" fmla="*/ 151 w 300"/>
                <a:gd name="T21" fmla="*/ 217 h 300"/>
                <a:gd name="T22" fmla="*/ 131 w 300"/>
                <a:gd name="T23" fmla="*/ 200 h 300"/>
                <a:gd name="T24" fmla="*/ 139 w 300"/>
                <a:gd name="T25" fmla="*/ 198 h 300"/>
                <a:gd name="T26" fmla="*/ 140 w 300"/>
                <a:gd name="T27" fmla="*/ 160 h 300"/>
                <a:gd name="T28" fmla="*/ 103 w 300"/>
                <a:gd name="T29" fmla="*/ 161 h 300"/>
                <a:gd name="T30" fmla="*/ 100 w 300"/>
                <a:gd name="T31" fmla="*/ 169 h 300"/>
                <a:gd name="T32" fmla="*/ 83 w 300"/>
                <a:gd name="T33" fmla="*/ 149 h 300"/>
                <a:gd name="T34" fmla="*/ 103 w 300"/>
                <a:gd name="T35" fmla="*/ 133 h 300"/>
                <a:gd name="T36" fmla="*/ 104 w 300"/>
                <a:gd name="T37" fmla="*/ 141 h 300"/>
                <a:gd name="T38" fmla="*/ 140 w 300"/>
                <a:gd name="T39" fmla="*/ 104 h 300"/>
                <a:gd name="T40" fmla="*/ 132 w 300"/>
                <a:gd name="T41" fmla="*/ 103 h 300"/>
                <a:gd name="T42" fmla="*/ 148 w 300"/>
                <a:gd name="T43" fmla="*/ 84 h 300"/>
                <a:gd name="T44" fmla="*/ 169 w 300"/>
                <a:gd name="T45" fmla="*/ 101 h 300"/>
                <a:gd name="T46" fmla="*/ 160 w 300"/>
                <a:gd name="T47" fmla="*/ 103 h 300"/>
                <a:gd name="T48" fmla="*/ 159 w 300"/>
                <a:gd name="T49" fmla="*/ 141 h 300"/>
                <a:gd name="T50" fmla="*/ 197 w 300"/>
                <a:gd name="T51" fmla="*/ 140 h 300"/>
                <a:gd name="T52" fmla="*/ 200 w 300"/>
                <a:gd name="T53" fmla="*/ 132 h 300"/>
                <a:gd name="T54" fmla="*/ 150 w 300"/>
                <a:gd name="T55" fmla="*/ 150 h 300"/>
                <a:gd name="T56" fmla="*/ 150 w 300"/>
                <a:gd name="T57" fmla="*/ 150 h 300"/>
                <a:gd name="T58" fmla="*/ 0 w 300"/>
                <a:gd name="T59" fmla="*/ 183 h 300"/>
                <a:gd name="T60" fmla="*/ 37 w 300"/>
                <a:gd name="T61" fmla="*/ 118 h 300"/>
                <a:gd name="T62" fmla="*/ 281 w 300"/>
                <a:gd name="T63" fmla="*/ 183 h 300"/>
                <a:gd name="T64" fmla="*/ 281 w 300"/>
                <a:gd name="T65" fmla="*/ 118 h 300"/>
                <a:gd name="T66" fmla="*/ 225 w 300"/>
                <a:gd name="T67" fmla="*/ 150 h 300"/>
                <a:gd name="T68" fmla="*/ 281 w 300"/>
                <a:gd name="T69" fmla="*/ 183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0" h="300">
                  <a:moveTo>
                    <a:pt x="187" y="75"/>
                  </a:moveTo>
                  <a:cubicBezTo>
                    <a:pt x="112" y="75"/>
                    <a:pt x="112" y="75"/>
                    <a:pt x="112" y="75"/>
                  </a:cubicBezTo>
                  <a:cubicBezTo>
                    <a:pt x="112" y="0"/>
                    <a:pt x="112" y="0"/>
                    <a:pt x="112" y="0"/>
                  </a:cubicBezTo>
                  <a:cubicBezTo>
                    <a:pt x="187" y="0"/>
                    <a:pt x="187" y="0"/>
                    <a:pt x="187" y="0"/>
                  </a:cubicBezTo>
                  <a:lnTo>
                    <a:pt x="187" y="75"/>
                  </a:lnTo>
                  <a:close/>
                  <a:moveTo>
                    <a:pt x="150" y="225"/>
                  </a:moveTo>
                  <a:cubicBezTo>
                    <a:pt x="129" y="225"/>
                    <a:pt x="112" y="242"/>
                    <a:pt x="112" y="263"/>
                  </a:cubicBezTo>
                  <a:cubicBezTo>
                    <a:pt x="112" y="284"/>
                    <a:pt x="129" y="300"/>
                    <a:pt x="150" y="300"/>
                  </a:cubicBezTo>
                  <a:cubicBezTo>
                    <a:pt x="171" y="300"/>
                    <a:pt x="187" y="284"/>
                    <a:pt x="187" y="263"/>
                  </a:cubicBezTo>
                  <a:cubicBezTo>
                    <a:pt x="187" y="242"/>
                    <a:pt x="171" y="225"/>
                    <a:pt x="150" y="225"/>
                  </a:cubicBezTo>
                  <a:close/>
                  <a:moveTo>
                    <a:pt x="217" y="149"/>
                  </a:moveTo>
                  <a:cubicBezTo>
                    <a:pt x="218" y="150"/>
                    <a:pt x="218" y="151"/>
                    <a:pt x="217" y="152"/>
                  </a:cubicBezTo>
                  <a:cubicBezTo>
                    <a:pt x="200" y="169"/>
                    <a:pt x="200" y="169"/>
                    <a:pt x="200" y="169"/>
                  </a:cubicBezTo>
                  <a:cubicBezTo>
                    <a:pt x="198" y="171"/>
                    <a:pt x="197" y="170"/>
                    <a:pt x="197" y="168"/>
                  </a:cubicBezTo>
                  <a:cubicBezTo>
                    <a:pt x="197" y="161"/>
                    <a:pt x="197" y="161"/>
                    <a:pt x="197" y="161"/>
                  </a:cubicBezTo>
                  <a:cubicBezTo>
                    <a:pt x="197" y="160"/>
                    <a:pt x="197" y="160"/>
                    <a:pt x="196" y="160"/>
                  </a:cubicBezTo>
                  <a:cubicBezTo>
                    <a:pt x="159" y="160"/>
                    <a:pt x="159" y="160"/>
                    <a:pt x="159" y="160"/>
                  </a:cubicBezTo>
                  <a:cubicBezTo>
                    <a:pt x="159" y="196"/>
                    <a:pt x="159" y="196"/>
                    <a:pt x="159" y="196"/>
                  </a:cubicBezTo>
                  <a:cubicBezTo>
                    <a:pt x="159" y="197"/>
                    <a:pt x="160" y="198"/>
                    <a:pt x="160" y="198"/>
                  </a:cubicBezTo>
                  <a:cubicBezTo>
                    <a:pt x="168" y="198"/>
                    <a:pt x="168" y="198"/>
                    <a:pt x="168" y="198"/>
                  </a:cubicBezTo>
                  <a:cubicBezTo>
                    <a:pt x="169" y="198"/>
                    <a:pt x="170" y="199"/>
                    <a:pt x="169" y="200"/>
                  </a:cubicBezTo>
                  <a:cubicBezTo>
                    <a:pt x="151" y="217"/>
                    <a:pt x="151" y="217"/>
                    <a:pt x="151" y="217"/>
                  </a:cubicBezTo>
                  <a:cubicBezTo>
                    <a:pt x="151" y="218"/>
                    <a:pt x="149" y="218"/>
                    <a:pt x="148" y="217"/>
                  </a:cubicBezTo>
                  <a:cubicBezTo>
                    <a:pt x="131" y="200"/>
                    <a:pt x="131" y="200"/>
                    <a:pt x="131" y="200"/>
                  </a:cubicBezTo>
                  <a:cubicBezTo>
                    <a:pt x="130" y="199"/>
                    <a:pt x="130" y="198"/>
                    <a:pt x="132" y="198"/>
                  </a:cubicBezTo>
                  <a:cubicBezTo>
                    <a:pt x="139" y="198"/>
                    <a:pt x="139" y="198"/>
                    <a:pt x="139" y="198"/>
                  </a:cubicBezTo>
                  <a:cubicBezTo>
                    <a:pt x="140" y="198"/>
                    <a:pt x="140" y="197"/>
                    <a:pt x="140" y="196"/>
                  </a:cubicBezTo>
                  <a:cubicBezTo>
                    <a:pt x="140" y="160"/>
                    <a:pt x="140" y="160"/>
                    <a:pt x="140" y="160"/>
                  </a:cubicBezTo>
                  <a:cubicBezTo>
                    <a:pt x="104" y="160"/>
                    <a:pt x="104" y="160"/>
                    <a:pt x="104" y="160"/>
                  </a:cubicBezTo>
                  <a:cubicBezTo>
                    <a:pt x="103" y="160"/>
                    <a:pt x="103" y="160"/>
                    <a:pt x="103" y="161"/>
                  </a:cubicBezTo>
                  <a:cubicBezTo>
                    <a:pt x="103" y="168"/>
                    <a:pt x="103" y="168"/>
                    <a:pt x="103" y="168"/>
                  </a:cubicBezTo>
                  <a:cubicBezTo>
                    <a:pt x="103" y="170"/>
                    <a:pt x="101" y="171"/>
                    <a:pt x="100" y="169"/>
                  </a:cubicBezTo>
                  <a:cubicBezTo>
                    <a:pt x="83" y="152"/>
                    <a:pt x="83" y="152"/>
                    <a:pt x="83" y="152"/>
                  </a:cubicBezTo>
                  <a:cubicBezTo>
                    <a:pt x="82" y="151"/>
                    <a:pt x="82" y="150"/>
                    <a:pt x="83" y="149"/>
                  </a:cubicBezTo>
                  <a:cubicBezTo>
                    <a:pt x="100" y="132"/>
                    <a:pt x="100" y="132"/>
                    <a:pt x="100" y="132"/>
                  </a:cubicBezTo>
                  <a:cubicBezTo>
                    <a:pt x="101" y="130"/>
                    <a:pt x="103" y="131"/>
                    <a:pt x="103" y="133"/>
                  </a:cubicBezTo>
                  <a:cubicBezTo>
                    <a:pt x="103" y="140"/>
                    <a:pt x="103" y="140"/>
                    <a:pt x="103" y="140"/>
                  </a:cubicBezTo>
                  <a:cubicBezTo>
                    <a:pt x="103" y="140"/>
                    <a:pt x="103" y="141"/>
                    <a:pt x="104" y="141"/>
                  </a:cubicBezTo>
                  <a:cubicBezTo>
                    <a:pt x="140" y="141"/>
                    <a:pt x="140" y="141"/>
                    <a:pt x="140" y="141"/>
                  </a:cubicBezTo>
                  <a:cubicBezTo>
                    <a:pt x="140" y="104"/>
                    <a:pt x="140" y="104"/>
                    <a:pt x="140" y="104"/>
                  </a:cubicBezTo>
                  <a:cubicBezTo>
                    <a:pt x="140" y="104"/>
                    <a:pt x="140" y="103"/>
                    <a:pt x="139" y="103"/>
                  </a:cubicBezTo>
                  <a:cubicBezTo>
                    <a:pt x="132" y="103"/>
                    <a:pt x="132" y="103"/>
                    <a:pt x="132" y="103"/>
                  </a:cubicBezTo>
                  <a:cubicBezTo>
                    <a:pt x="130" y="103"/>
                    <a:pt x="130" y="102"/>
                    <a:pt x="131" y="101"/>
                  </a:cubicBezTo>
                  <a:cubicBezTo>
                    <a:pt x="148" y="84"/>
                    <a:pt x="148" y="84"/>
                    <a:pt x="148" y="84"/>
                  </a:cubicBezTo>
                  <a:cubicBezTo>
                    <a:pt x="149" y="83"/>
                    <a:pt x="151" y="83"/>
                    <a:pt x="151" y="84"/>
                  </a:cubicBezTo>
                  <a:cubicBezTo>
                    <a:pt x="169" y="101"/>
                    <a:pt x="169" y="101"/>
                    <a:pt x="169" y="101"/>
                  </a:cubicBezTo>
                  <a:cubicBezTo>
                    <a:pt x="170" y="102"/>
                    <a:pt x="169" y="103"/>
                    <a:pt x="168" y="103"/>
                  </a:cubicBezTo>
                  <a:cubicBezTo>
                    <a:pt x="160" y="103"/>
                    <a:pt x="160" y="103"/>
                    <a:pt x="160" y="103"/>
                  </a:cubicBezTo>
                  <a:cubicBezTo>
                    <a:pt x="160" y="103"/>
                    <a:pt x="159" y="104"/>
                    <a:pt x="159" y="104"/>
                  </a:cubicBezTo>
                  <a:cubicBezTo>
                    <a:pt x="159" y="141"/>
                    <a:pt x="159" y="141"/>
                    <a:pt x="159" y="141"/>
                  </a:cubicBezTo>
                  <a:cubicBezTo>
                    <a:pt x="196" y="141"/>
                    <a:pt x="196" y="141"/>
                    <a:pt x="196" y="141"/>
                  </a:cubicBezTo>
                  <a:cubicBezTo>
                    <a:pt x="197" y="141"/>
                    <a:pt x="197" y="140"/>
                    <a:pt x="197" y="140"/>
                  </a:cubicBezTo>
                  <a:cubicBezTo>
                    <a:pt x="197" y="133"/>
                    <a:pt x="197" y="133"/>
                    <a:pt x="197" y="133"/>
                  </a:cubicBezTo>
                  <a:cubicBezTo>
                    <a:pt x="197" y="131"/>
                    <a:pt x="198" y="130"/>
                    <a:pt x="200" y="132"/>
                  </a:cubicBezTo>
                  <a:lnTo>
                    <a:pt x="217" y="149"/>
                  </a:lnTo>
                  <a:close/>
                  <a:moveTo>
                    <a:pt x="150" y="150"/>
                  </a:moveTo>
                  <a:cubicBezTo>
                    <a:pt x="150" y="150"/>
                    <a:pt x="150" y="150"/>
                    <a:pt x="150" y="150"/>
                  </a:cubicBezTo>
                  <a:cubicBezTo>
                    <a:pt x="150" y="150"/>
                    <a:pt x="150" y="150"/>
                    <a:pt x="150" y="150"/>
                  </a:cubicBezTo>
                  <a:cubicBezTo>
                    <a:pt x="150" y="150"/>
                    <a:pt x="150" y="150"/>
                    <a:pt x="150" y="150"/>
                  </a:cubicBezTo>
                  <a:close/>
                  <a:moveTo>
                    <a:pt x="0" y="183"/>
                  </a:moveTo>
                  <a:cubicBezTo>
                    <a:pt x="75" y="183"/>
                    <a:pt x="75" y="183"/>
                    <a:pt x="75" y="183"/>
                  </a:cubicBezTo>
                  <a:cubicBezTo>
                    <a:pt x="37" y="118"/>
                    <a:pt x="37" y="118"/>
                    <a:pt x="37" y="118"/>
                  </a:cubicBezTo>
                  <a:lnTo>
                    <a:pt x="0" y="183"/>
                  </a:lnTo>
                  <a:close/>
                  <a:moveTo>
                    <a:pt x="281" y="183"/>
                  </a:moveTo>
                  <a:cubicBezTo>
                    <a:pt x="300" y="150"/>
                    <a:pt x="300" y="150"/>
                    <a:pt x="300" y="150"/>
                  </a:cubicBezTo>
                  <a:cubicBezTo>
                    <a:pt x="281" y="118"/>
                    <a:pt x="281" y="118"/>
                    <a:pt x="281" y="118"/>
                  </a:cubicBezTo>
                  <a:cubicBezTo>
                    <a:pt x="244" y="118"/>
                    <a:pt x="244" y="118"/>
                    <a:pt x="244" y="118"/>
                  </a:cubicBezTo>
                  <a:cubicBezTo>
                    <a:pt x="225" y="150"/>
                    <a:pt x="225" y="150"/>
                    <a:pt x="225" y="150"/>
                  </a:cubicBezTo>
                  <a:cubicBezTo>
                    <a:pt x="244" y="183"/>
                    <a:pt x="244" y="183"/>
                    <a:pt x="244" y="183"/>
                  </a:cubicBezTo>
                  <a:lnTo>
                    <a:pt x="281" y="183"/>
                  </a:lnTo>
                  <a:close/>
                </a:path>
              </a:pathLst>
            </a:custGeom>
            <a:solidFill>
              <a:schemeClr val="tx1"/>
            </a:solidFill>
            <a:ln>
              <a:noFill/>
            </a:ln>
          </p:spPr>
          <p:txBody>
            <a:bodyPr vert="horz" wrap="square" lIns="0" tIns="41153" rIns="82305" bIns="41153" numCol="1" anchor="t" anchorCtr="0" compatLnSpc="1">
              <a:prstTxWarp prst="textNoShape">
                <a:avLst/>
              </a:prstTxWarp>
            </a:bodyPr>
            <a:lstStyle/>
            <a:p>
              <a:pPr algn="ctr" defTabSz="914363"/>
              <a:endParaRPr lang="en-US" sz="1600">
                <a:gradFill>
                  <a:gsLst>
                    <a:gs pos="0">
                      <a:srgbClr val="FFFFFF"/>
                    </a:gs>
                    <a:gs pos="100000">
                      <a:srgbClr val="FFFFFF"/>
                    </a:gs>
                  </a:gsLst>
                  <a:lin ang="5400000" scaled="0"/>
                </a:gradFill>
              </a:endParaRPr>
            </a:p>
          </p:txBody>
        </p:sp>
      </p:grpSp>
      <p:grpSp>
        <p:nvGrpSpPr>
          <p:cNvPr id="17" name="Group 16"/>
          <p:cNvGrpSpPr/>
          <p:nvPr/>
        </p:nvGrpSpPr>
        <p:grpSpPr>
          <a:xfrm>
            <a:off x="2039189" y="1508123"/>
            <a:ext cx="8358097" cy="4803831"/>
            <a:chOff x="2496389" y="1508123"/>
            <a:chExt cx="8358097" cy="4803831"/>
          </a:xfrm>
        </p:grpSpPr>
        <p:grpSp>
          <p:nvGrpSpPr>
            <p:cNvPr id="20" name="Group 19"/>
            <p:cNvGrpSpPr/>
            <p:nvPr/>
          </p:nvGrpSpPr>
          <p:grpSpPr>
            <a:xfrm>
              <a:off x="2496389" y="1508123"/>
              <a:ext cx="8358097" cy="4803831"/>
              <a:chOff x="1537717" y="1625531"/>
              <a:chExt cx="9542858" cy="5797101"/>
            </a:xfrm>
          </p:grpSpPr>
          <p:sp>
            <p:nvSpPr>
              <p:cNvPr id="16" name="Rectangle 15"/>
              <p:cNvSpPr/>
              <p:nvPr/>
            </p:nvSpPr>
            <p:spPr bwMode="auto">
              <a:xfrm>
                <a:off x="1537717" y="1625531"/>
                <a:ext cx="9542858" cy="2768477"/>
              </a:xfrm>
              <a:prstGeom prst="rect">
                <a:avLst/>
              </a:prstGeom>
              <a:solidFill>
                <a:schemeClr val="accent1"/>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4" name="Group 13"/>
              <p:cNvGrpSpPr/>
              <p:nvPr/>
            </p:nvGrpSpPr>
            <p:grpSpPr>
              <a:xfrm>
                <a:off x="1537717" y="4394009"/>
                <a:ext cx="9542858" cy="3028623"/>
                <a:chOff x="2257797" y="3569269"/>
                <a:chExt cx="9542858" cy="3028623"/>
              </a:xfrm>
            </p:grpSpPr>
            <p:sp>
              <p:nvSpPr>
                <p:cNvPr id="11" name="Rectangle 10"/>
                <p:cNvSpPr/>
                <p:nvPr/>
              </p:nvSpPr>
              <p:spPr bwMode="auto">
                <a:xfrm>
                  <a:off x="2257797" y="3569269"/>
                  <a:ext cx="3168352" cy="3028623"/>
                </a:xfrm>
                <a:prstGeom prst="rect">
                  <a:avLst/>
                </a:prstGeom>
                <a:solidFill>
                  <a:schemeClr val="accent4"/>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5445049" y="3569269"/>
                  <a:ext cx="3168352" cy="3028623"/>
                </a:xfrm>
                <a:prstGeom prst="rect">
                  <a:avLst/>
                </a:prstGeom>
                <a:solidFill>
                  <a:srgbClr val="008272"/>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8632303" y="3569269"/>
                  <a:ext cx="3168352" cy="3028623"/>
                </a:xfrm>
                <a:prstGeom prst="rect">
                  <a:avLst/>
                </a:prstGeom>
                <a:solidFill>
                  <a:srgbClr val="DC3C00"/>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4" name="Oval 3"/>
              <p:cNvSpPr/>
              <p:nvPr/>
            </p:nvSpPr>
            <p:spPr bwMode="auto">
              <a:xfrm>
                <a:off x="4223708" y="3359508"/>
                <a:ext cx="3942185" cy="1928826"/>
              </a:xfrm>
              <a:prstGeom prst="ellipse">
                <a:avLst/>
              </a:prstGeom>
              <a:solidFill>
                <a:schemeClr val="bg1">
                  <a:lumMod val="65000"/>
                  <a:lumOff val="35000"/>
                </a:schemeClr>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2" name="TextBox 21"/>
            <p:cNvSpPr txBox="1"/>
            <p:nvPr/>
          </p:nvSpPr>
          <p:spPr>
            <a:xfrm>
              <a:off x="2661950" y="2163633"/>
              <a:ext cx="2907655" cy="683264"/>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rgbClr val="FFFFFF"/>
                      </a:gs>
                      <a:gs pos="30000">
                        <a:srgbClr val="FFFFFF"/>
                      </a:gs>
                    </a:gsLst>
                    <a:lin ang="5400000" scaled="0"/>
                  </a:gradFill>
                </a:rPr>
                <a:t>Service Continuity Management</a:t>
              </a:r>
              <a:br>
                <a:rPr lang="en-US" sz="1400" dirty="0" smtClean="0">
                  <a:gradFill>
                    <a:gsLst>
                      <a:gs pos="2917">
                        <a:srgbClr val="FFFFFF"/>
                      </a:gs>
                      <a:gs pos="30000">
                        <a:srgbClr val="FFFFFF"/>
                      </a:gs>
                    </a:gsLst>
                    <a:lin ang="5400000" scaled="0"/>
                  </a:gradFill>
                </a:rPr>
              </a:br>
              <a:r>
                <a:rPr lang="en-US" sz="1400" dirty="0" smtClean="0">
                  <a:gradFill>
                    <a:gsLst>
                      <a:gs pos="2917">
                        <a:srgbClr val="FFFFFF"/>
                      </a:gs>
                      <a:gs pos="30000">
                        <a:srgbClr val="FFFFFF"/>
                      </a:gs>
                    </a:gsLst>
                    <a:lin ang="5400000" scaled="0"/>
                  </a:gradFill>
                </a:rPr>
                <a:t>Availability Management</a:t>
              </a:r>
              <a:endParaRPr lang="en-US" sz="1400" dirty="0">
                <a:gradFill>
                  <a:gsLst>
                    <a:gs pos="2917">
                      <a:srgbClr val="FFFFFF"/>
                    </a:gs>
                    <a:gs pos="30000">
                      <a:srgbClr val="FFFFFF"/>
                    </a:gs>
                  </a:gsLst>
                  <a:lin ang="5400000" scaled="0"/>
                </a:gradFill>
              </a:endParaRPr>
            </a:p>
          </p:txBody>
        </p:sp>
        <p:sp>
          <p:nvSpPr>
            <p:cNvPr id="23" name="TextBox 22"/>
            <p:cNvSpPr txBox="1"/>
            <p:nvPr/>
          </p:nvSpPr>
          <p:spPr>
            <a:xfrm>
              <a:off x="5583333" y="2163633"/>
              <a:ext cx="2496261" cy="489365"/>
            </a:xfrm>
            <a:prstGeom prst="rect">
              <a:avLst/>
            </a:prstGeom>
            <a:noFill/>
          </p:spPr>
          <p:txBody>
            <a:bodyPr wrap="square" lIns="182880" tIns="146304" rIns="182880" bIns="146304" rtlCol="0">
              <a:spAutoFit/>
            </a:bodyPr>
            <a:lstStyle>
              <a:defPPr>
                <a:defRPr lang="en-US"/>
              </a:defPPr>
              <a:lvl1pPr>
                <a:lnSpc>
                  <a:spcPct val="90000"/>
                </a:lnSpc>
                <a:spcAft>
                  <a:spcPts val="200"/>
                </a:spcAft>
                <a:defRPr sz="1400">
                  <a:gradFill>
                    <a:gsLst>
                      <a:gs pos="2917">
                        <a:schemeClr val="tx1"/>
                      </a:gs>
                      <a:gs pos="30000">
                        <a:schemeClr val="tx1"/>
                      </a:gs>
                    </a:gsLst>
                    <a:lin ang="5400000" scaled="0"/>
                  </a:gradFill>
                </a:defRPr>
              </a:lvl1pPr>
            </a:lstStyle>
            <a:p>
              <a:r>
                <a:rPr lang="en-US" dirty="0">
                  <a:gradFill>
                    <a:gsLst>
                      <a:gs pos="2917">
                        <a:srgbClr val="FFFFFF"/>
                      </a:gs>
                      <a:gs pos="30000">
                        <a:srgbClr val="FFFFFF"/>
                      </a:gs>
                    </a:gsLst>
                    <a:lin ang="5400000" scaled="0"/>
                  </a:gradFill>
                </a:rPr>
                <a:t>Service Level </a:t>
              </a:r>
              <a:r>
                <a:rPr lang="en-US" dirty="0" smtClean="0">
                  <a:gradFill>
                    <a:gsLst>
                      <a:gs pos="2917">
                        <a:srgbClr val="FFFFFF"/>
                      </a:gs>
                      <a:gs pos="30000">
                        <a:srgbClr val="FFFFFF"/>
                      </a:gs>
                    </a:gsLst>
                    <a:lin ang="5400000" scaled="0"/>
                  </a:gradFill>
                </a:rPr>
                <a:t>Management</a:t>
              </a:r>
              <a:endParaRPr lang="en-US" dirty="0">
                <a:gradFill>
                  <a:gsLst>
                    <a:gs pos="2917">
                      <a:srgbClr val="FFFFFF"/>
                    </a:gs>
                    <a:gs pos="30000">
                      <a:srgbClr val="FFFFFF"/>
                    </a:gs>
                  </a:gsLst>
                  <a:lin ang="5400000" scaled="0"/>
                </a:gradFill>
              </a:endParaRPr>
            </a:p>
          </p:txBody>
        </p:sp>
        <p:sp>
          <p:nvSpPr>
            <p:cNvPr id="24" name="TextBox 23"/>
            <p:cNvSpPr txBox="1"/>
            <p:nvPr/>
          </p:nvSpPr>
          <p:spPr>
            <a:xfrm>
              <a:off x="8358225" y="2163633"/>
              <a:ext cx="2496261" cy="760208"/>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rgbClr val="FFFFFF"/>
                      </a:gs>
                      <a:gs pos="30000">
                        <a:srgbClr val="FFFFFF"/>
                      </a:gs>
                    </a:gsLst>
                    <a:lin ang="5400000" scaled="0"/>
                  </a:gradFill>
                </a:rPr>
                <a:t>Financial Management</a:t>
              </a:r>
            </a:p>
            <a:p>
              <a:pPr>
                <a:lnSpc>
                  <a:spcPct val="90000"/>
                </a:lnSpc>
                <a:spcAft>
                  <a:spcPts val="600"/>
                </a:spcAft>
              </a:pPr>
              <a:r>
                <a:rPr lang="en-US" sz="1400" dirty="0" smtClean="0">
                  <a:gradFill>
                    <a:gsLst>
                      <a:gs pos="2917">
                        <a:srgbClr val="FFFFFF"/>
                      </a:gs>
                      <a:gs pos="30000">
                        <a:srgbClr val="FFFFFF"/>
                      </a:gs>
                    </a:gsLst>
                    <a:lin ang="5400000" scaled="0"/>
                  </a:gradFill>
                </a:rPr>
                <a:t>Capacity Management</a:t>
              </a:r>
            </a:p>
          </p:txBody>
        </p:sp>
        <p:sp>
          <p:nvSpPr>
            <p:cNvPr id="25" name="TextBox 24"/>
            <p:cNvSpPr txBox="1"/>
            <p:nvPr/>
          </p:nvSpPr>
          <p:spPr>
            <a:xfrm>
              <a:off x="5465859" y="5150156"/>
              <a:ext cx="2073132"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rgbClr val="FFFFFF"/>
                      </a:gs>
                      <a:gs pos="95000">
                        <a:srgbClr val="FFFFFF"/>
                      </a:gs>
                    </a:gsLst>
                    <a:lin ang="5400000" scaled="0"/>
                  </a:gradFill>
                </a:rPr>
                <a:t>Release Management</a:t>
              </a:r>
            </a:p>
          </p:txBody>
        </p:sp>
        <p:sp>
          <p:nvSpPr>
            <p:cNvPr id="26" name="TextBox 25"/>
            <p:cNvSpPr txBox="1"/>
            <p:nvPr/>
          </p:nvSpPr>
          <p:spPr>
            <a:xfrm>
              <a:off x="2655474" y="3955102"/>
              <a:ext cx="2049472" cy="849463"/>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FFFFFF"/>
                      </a:gs>
                      <a:gs pos="95000">
                        <a:srgbClr val="FFFFFF"/>
                      </a:gs>
                    </a:gsLst>
                    <a:lin ang="5400000" scaled="0"/>
                  </a:gradFill>
                </a:rPr>
                <a:t>RELATIONSHIP</a:t>
              </a:r>
              <a:br>
                <a:rPr lang="en-US" sz="2000" dirty="0" smtClean="0">
                  <a:gradFill>
                    <a:gsLst>
                      <a:gs pos="2917">
                        <a:srgbClr val="FFFFFF"/>
                      </a:gs>
                      <a:gs pos="95000">
                        <a:srgbClr val="FFFFFF"/>
                      </a:gs>
                    </a:gsLst>
                    <a:lin ang="5400000" scaled="0"/>
                  </a:gradFill>
                </a:rPr>
              </a:br>
              <a:r>
                <a:rPr lang="en-US" sz="2000" dirty="0" smtClean="0">
                  <a:gradFill>
                    <a:gsLst>
                      <a:gs pos="2917">
                        <a:srgbClr val="FFFFFF"/>
                      </a:gs>
                      <a:gs pos="95000">
                        <a:srgbClr val="FFFFFF"/>
                      </a:gs>
                    </a:gsLst>
                    <a:lin ang="5400000" scaled="0"/>
                  </a:gradFill>
                </a:rPr>
                <a:t>PROCESSES</a:t>
              </a:r>
            </a:p>
          </p:txBody>
        </p:sp>
        <p:sp>
          <p:nvSpPr>
            <p:cNvPr id="27" name="TextBox 26"/>
            <p:cNvSpPr txBox="1"/>
            <p:nvPr/>
          </p:nvSpPr>
          <p:spPr>
            <a:xfrm>
              <a:off x="2655474" y="4766672"/>
              <a:ext cx="2529789" cy="954107"/>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rgbClr val="FFFFFF"/>
                      </a:gs>
                      <a:gs pos="95000">
                        <a:srgbClr val="FFFFFF"/>
                      </a:gs>
                    </a:gsLst>
                    <a:lin ang="5400000" scaled="0"/>
                  </a:gradFill>
                </a:rPr>
                <a:t>Business Relationship Management</a:t>
              </a:r>
            </a:p>
            <a:p>
              <a:pPr>
                <a:lnSpc>
                  <a:spcPct val="90000"/>
                </a:lnSpc>
                <a:spcAft>
                  <a:spcPts val="600"/>
                </a:spcAft>
              </a:pPr>
              <a:r>
                <a:rPr lang="en-US" sz="1400" dirty="0" smtClean="0">
                  <a:gradFill>
                    <a:gsLst>
                      <a:gs pos="2917">
                        <a:srgbClr val="FFFFFF"/>
                      </a:gs>
                      <a:gs pos="95000">
                        <a:srgbClr val="FFFFFF"/>
                      </a:gs>
                    </a:gsLst>
                    <a:lin ang="5400000" scaled="0"/>
                  </a:gradFill>
                </a:rPr>
                <a:t>Supplier Management</a:t>
              </a:r>
            </a:p>
          </p:txBody>
        </p:sp>
        <p:sp>
          <p:nvSpPr>
            <p:cNvPr id="28" name="TextBox 27"/>
            <p:cNvSpPr txBox="1"/>
            <p:nvPr/>
          </p:nvSpPr>
          <p:spPr>
            <a:xfrm>
              <a:off x="8318220" y="3917209"/>
              <a:ext cx="1936620" cy="849463"/>
            </a:xfrm>
            <a:prstGeom prst="rect">
              <a:avLst/>
            </a:prstGeom>
            <a:noFill/>
          </p:spPr>
          <p:txBody>
            <a:bodyPr wrap="none" lIns="182880" tIns="146304" rIns="182880" bIns="146304" rtlCol="0">
              <a:spAutoFit/>
            </a:bodyPr>
            <a:lstStyle/>
            <a:p>
              <a:pPr>
                <a:lnSpc>
                  <a:spcPct val="90000"/>
                </a:lnSpc>
                <a:spcAft>
                  <a:spcPts val="600"/>
                </a:spcAft>
              </a:pPr>
              <a:r>
                <a:rPr lang="en-US" sz="2000" dirty="0">
                  <a:gradFill>
                    <a:gsLst>
                      <a:gs pos="2917">
                        <a:srgbClr val="FFFFFF"/>
                      </a:gs>
                      <a:gs pos="95000">
                        <a:srgbClr val="FFFFFF"/>
                      </a:gs>
                    </a:gsLst>
                    <a:lin ang="5400000" scaled="0"/>
                  </a:gradFill>
                </a:rPr>
                <a:t>RESOLUTION </a:t>
              </a:r>
              <a:r>
                <a:rPr lang="en-US" sz="2000" dirty="0" smtClean="0">
                  <a:gradFill>
                    <a:gsLst>
                      <a:gs pos="2917">
                        <a:srgbClr val="FFFFFF"/>
                      </a:gs>
                      <a:gs pos="95000">
                        <a:srgbClr val="FFFFFF"/>
                      </a:gs>
                    </a:gsLst>
                    <a:lin ang="5400000" scaled="0"/>
                  </a:gradFill>
                </a:rPr>
                <a:t/>
              </a:r>
              <a:br>
                <a:rPr lang="en-US" sz="2000" dirty="0" smtClean="0">
                  <a:gradFill>
                    <a:gsLst>
                      <a:gs pos="2917">
                        <a:srgbClr val="FFFFFF"/>
                      </a:gs>
                      <a:gs pos="95000">
                        <a:srgbClr val="FFFFFF"/>
                      </a:gs>
                    </a:gsLst>
                    <a:lin ang="5400000" scaled="0"/>
                  </a:gradFill>
                </a:rPr>
              </a:br>
              <a:r>
                <a:rPr lang="en-US" sz="2000" dirty="0" smtClean="0">
                  <a:gradFill>
                    <a:gsLst>
                      <a:gs pos="2917">
                        <a:srgbClr val="FFFFFF"/>
                      </a:gs>
                      <a:gs pos="95000">
                        <a:srgbClr val="FFFFFF"/>
                      </a:gs>
                    </a:gsLst>
                    <a:lin ang="5400000" scaled="0"/>
                  </a:gradFill>
                </a:rPr>
                <a:t>PROCESSES</a:t>
              </a:r>
            </a:p>
          </p:txBody>
        </p:sp>
        <p:sp>
          <p:nvSpPr>
            <p:cNvPr id="29" name="TextBox 28"/>
            <p:cNvSpPr txBox="1"/>
            <p:nvPr/>
          </p:nvSpPr>
          <p:spPr>
            <a:xfrm>
              <a:off x="8325911" y="4783448"/>
              <a:ext cx="2356821" cy="1148007"/>
            </a:xfrm>
            <a:prstGeom prst="rect">
              <a:avLst/>
            </a:prstGeom>
            <a:noFill/>
          </p:spPr>
          <p:txBody>
            <a:bodyPr wrap="square" lIns="182880" tIns="146304" rIns="182880" bIns="146304" rtlCol="0">
              <a:spAutoFit/>
            </a:bodyPr>
            <a:lstStyle/>
            <a:p>
              <a:pPr>
                <a:lnSpc>
                  <a:spcPct val="90000"/>
                </a:lnSpc>
                <a:spcAft>
                  <a:spcPts val="200"/>
                </a:spcAft>
              </a:pPr>
              <a:r>
                <a:rPr lang="en-US" sz="1400" dirty="0" smtClean="0">
                  <a:gradFill>
                    <a:gsLst>
                      <a:gs pos="2917">
                        <a:srgbClr val="FFFFFF"/>
                      </a:gs>
                      <a:gs pos="95000">
                        <a:srgbClr val="FFFFFF"/>
                      </a:gs>
                    </a:gsLst>
                    <a:lin ang="5400000" scaled="0"/>
                  </a:gradFill>
                </a:rPr>
                <a:t>Incident Management</a:t>
              </a:r>
            </a:p>
            <a:p>
              <a:pPr>
                <a:lnSpc>
                  <a:spcPct val="90000"/>
                </a:lnSpc>
                <a:spcAft>
                  <a:spcPts val="200"/>
                </a:spcAft>
              </a:pPr>
              <a:r>
                <a:rPr lang="en-US" sz="1400" dirty="0" smtClean="0">
                  <a:gradFill>
                    <a:gsLst>
                      <a:gs pos="2917">
                        <a:srgbClr val="FFFFFF"/>
                      </a:gs>
                      <a:gs pos="95000">
                        <a:srgbClr val="FFFFFF"/>
                      </a:gs>
                    </a:gsLst>
                    <a:lin ang="5400000" scaled="0"/>
                  </a:gradFill>
                </a:rPr>
                <a:t>Problem Management</a:t>
              </a:r>
            </a:p>
            <a:p>
              <a:pPr>
                <a:lnSpc>
                  <a:spcPct val="90000"/>
                </a:lnSpc>
                <a:spcAft>
                  <a:spcPts val="200"/>
                </a:spcAft>
              </a:pPr>
              <a:r>
                <a:rPr lang="en-US" sz="1400" dirty="0" smtClean="0">
                  <a:gradFill>
                    <a:gsLst>
                      <a:gs pos="2917">
                        <a:srgbClr val="FFFFFF"/>
                      </a:gs>
                      <a:gs pos="30000">
                        <a:srgbClr val="FFFFFF"/>
                      </a:gs>
                    </a:gsLst>
                    <a:lin ang="5400000" scaled="0"/>
                  </a:gradFill>
                </a:rPr>
                <a:t>Knowledge Management</a:t>
              </a:r>
              <a:endParaRPr lang="en-US" sz="1400" dirty="0">
                <a:gradFill>
                  <a:gsLst>
                    <a:gs pos="2917">
                      <a:srgbClr val="FFFFFF"/>
                    </a:gs>
                    <a:gs pos="30000">
                      <a:srgbClr val="FFFFFF"/>
                    </a:gs>
                  </a:gsLst>
                  <a:lin ang="5400000" scaled="0"/>
                </a:gradFill>
              </a:endParaRPr>
            </a:p>
            <a:p>
              <a:pPr>
                <a:lnSpc>
                  <a:spcPct val="90000"/>
                </a:lnSpc>
                <a:spcAft>
                  <a:spcPts val="200"/>
                </a:spcAft>
              </a:pPr>
              <a:endParaRPr lang="en-US" sz="1400" dirty="0" smtClean="0">
                <a:gradFill>
                  <a:gsLst>
                    <a:gs pos="2917">
                      <a:srgbClr val="FFFFFF"/>
                    </a:gs>
                    <a:gs pos="95000">
                      <a:srgbClr val="FFFFFF"/>
                    </a:gs>
                  </a:gsLst>
                  <a:lin ang="5400000" scaled="0"/>
                </a:gradFill>
              </a:endParaRPr>
            </a:p>
          </p:txBody>
        </p:sp>
        <p:sp>
          <p:nvSpPr>
            <p:cNvPr id="30" name="TextBox 29"/>
            <p:cNvSpPr txBox="1"/>
            <p:nvPr/>
          </p:nvSpPr>
          <p:spPr>
            <a:xfrm>
              <a:off x="5437720" y="4628679"/>
              <a:ext cx="2452608"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FFFFFF"/>
                      </a:gs>
                      <a:gs pos="95000">
                        <a:srgbClr val="FFFFFF"/>
                      </a:gs>
                    </a:gsLst>
                    <a:lin ang="5400000" scaled="0"/>
                  </a:gradFill>
                </a:rPr>
                <a:t>RELEASE</a:t>
              </a:r>
              <a:r>
                <a:rPr lang="en-US" sz="2000" dirty="0">
                  <a:gradFill>
                    <a:gsLst>
                      <a:gs pos="2917">
                        <a:srgbClr val="FFFFFF"/>
                      </a:gs>
                      <a:gs pos="95000">
                        <a:srgbClr val="FFFFFF"/>
                      </a:gs>
                    </a:gsLst>
                    <a:lin ang="5400000" scaled="0"/>
                  </a:gradFill>
                </a:rPr>
                <a:t> </a:t>
              </a:r>
              <a:r>
                <a:rPr lang="en-US" sz="2000" dirty="0" smtClean="0">
                  <a:gradFill>
                    <a:gsLst>
                      <a:gs pos="2917">
                        <a:srgbClr val="FFFFFF"/>
                      </a:gs>
                      <a:gs pos="95000">
                        <a:srgbClr val="FFFFFF"/>
                      </a:gs>
                    </a:gsLst>
                    <a:lin ang="5400000" scaled="0"/>
                  </a:gradFill>
                </a:rPr>
                <a:t>PROCESS</a:t>
              </a:r>
            </a:p>
          </p:txBody>
        </p:sp>
        <p:sp>
          <p:nvSpPr>
            <p:cNvPr id="31" name="TextBox 30"/>
            <p:cNvSpPr txBox="1"/>
            <p:nvPr/>
          </p:nvSpPr>
          <p:spPr>
            <a:xfrm>
              <a:off x="5172831" y="3187122"/>
              <a:ext cx="2898486"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CONTROL PROCESSES</a:t>
              </a:r>
            </a:p>
          </p:txBody>
        </p:sp>
        <p:sp>
          <p:nvSpPr>
            <p:cNvPr id="32" name="TextBox 31"/>
            <p:cNvSpPr txBox="1"/>
            <p:nvPr/>
          </p:nvSpPr>
          <p:spPr>
            <a:xfrm>
              <a:off x="5162338" y="3608162"/>
              <a:ext cx="2917256" cy="708912"/>
            </a:xfrm>
            <a:prstGeom prst="rect">
              <a:avLst/>
            </a:prstGeom>
            <a:noFill/>
          </p:spPr>
          <p:txBody>
            <a:bodyPr wrap="square" lIns="182880" tIns="146304" rIns="182880" bIns="146304" rtlCol="0">
              <a:spAutoFit/>
            </a:bodyPr>
            <a:lstStyle/>
            <a:p>
              <a:pPr>
                <a:lnSpc>
                  <a:spcPct val="90000"/>
                </a:lnSpc>
                <a:spcAft>
                  <a:spcPts val="200"/>
                </a:spcAft>
              </a:pPr>
              <a:r>
                <a:rPr lang="en-US" sz="1400" dirty="0" smtClean="0">
                  <a:gradFill>
                    <a:gsLst>
                      <a:gs pos="2917">
                        <a:srgbClr val="FFFFFF"/>
                      </a:gs>
                      <a:gs pos="30000">
                        <a:srgbClr val="FFFFFF"/>
                      </a:gs>
                    </a:gsLst>
                    <a:lin ang="5400000" scaled="0"/>
                  </a:gradFill>
                </a:rPr>
                <a:t>Configuration Management</a:t>
              </a:r>
            </a:p>
            <a:p>
              <a:pPr>
                <a:lnSpc>
                  <a:spcPct val="90000"/>
                </a:lnSpc>
                <a:spcAft>
                  <a:spcPts val="200"/>
                </a:spcAft>
              </a:pPr>
              <a:r>
                <a:rPr lang="en-US" sz="1400" dirty="0" smtClean="0">
                  <a:gradFill>
                    <a:gsLst>
                      <a:gs pos="2917">
                        <a:srgbClr val="FFFFFF"/>
                      </a:gs>
                      <a:gs pos="30000">
                        <a:srgbClr val="FFFFFF"/>
                      </a:gs>
                    </a:gsLst>
                    <a:lin ang="5400000" scaled="0"/>
                  </a:gradFill>
                </a:rPr>
                <a:t>Change Management</a:t>
              </a:r>
            </a:p>
          </p:txBody>
        </p:sp>
        <p:sp>
          <p:nvSpPr>
            <p:cNvPr id="33" name="TextBox 32"/>
            <p:cNvSpPr txBox="1"/>
            <p:nvPr/>
          </p:nvSpPr>
          <p:spPr>
            <a:xfrm>
              <a:off x="2661950" y="1660056"/>
              <a:ext cx="3840475" cy="572464"/>
            </a:xfrm>
            <a:prstGeom prst="rect">
              <a:avLst/>
            </a:prstGeom>
            <a:noFill/>
          </p:spPr>
          <p:txBody>
            <a:bodyPr wrap="none" lIns="182880" tIns="146304" rIns="182880" bIns="146304" rtlCol="0">
              <a:spAutoFit/>
            </a:bodyPr>
            <a:lstStyle/>
            <a:p>
              <a:pPr>
                <a:lnSpc>
                  <a:spcPct val="90000"/>
                </a:lnSpc>
                <a:spcAft>
                  <a:spcPts val="600"/>
                </a:spcAft>
              </a:pPr>
              <a:r>
                <a:rPr lang="en-US" sz="2000" dirty="0">
                  <a:gradFill>
                    <a:gsLst>
                      <a:gs pos="2917">
                        <a:srgbClr val="FFFFFF"/>
                      </a:gs>
                      <a:gs pos="95000">
                        <a:srgbClr val="FFFFFF"/>
                      </a:gs>
                    </a:gsLst>
                    <a:lin ang="5400000" scaled="0"/>
                  </a:gradFill>
                </a:rPr>
                <a:t>SERVICE DELIVERY PROCESSES</a:t>
              </a:r>
            </a:p>
          </p:txBody>
        </p:sp>
      </p:gr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5001" y="295273"/>
            <a:ext cx="1590476" cy="628571"/>
          </a:xfrm>
          <a:prstGeom prst="rect">
            <a:avLst/>
          </a:prstGeom>
        </p:spPr>
      </p:pic>
      <p:sp>
        <p:nvSpPr>
          <p:cNvPr id="18" name="Rectangle 17"/>
          <p:cNvSpPr/>
          <p:nvPr/>
        </p:nvSpPr>
        <p:spPr bwMode="auto">
          <a:xfrm>
            <a:off x="10397286" y="1508123"/>
            <a:ext cx="2039189" cy="4803831"/>
          </a:xfrm>
          <a:prstGeom prst="rect">
            <a:avLst/>
          </a:prstGeom>
          <a:solidFill>
            <a:schemeClr val="bg2">
              <a:lumMod val="90000"/>
              <a:lumOff val="10000"/>
            </a:schemeClr>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0" y="1508123"/>
            <a:ext cx="2032324" cy="4803831"/>
          </a:xfrm>
          <a:prstGeom prst="rect">
            <a:avLst/>
          </a:prstGeom>
          <a:solidFill>
            <a:schemeClr val="bg2">
              <a:lumMod val="90000"/>
              <a:lumOff val="10000"/>
            </a:schemeClr>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46" name="Group 45"/>
          <p:cNvGrpSpPr/>
          <p:nvPr/>
        </p:nvGrpSpPr>
        <p:grpSpPr>
          <a:xfrm>
            <a:off x="0" y="1508123"/>
            <a:ext cx="12436475" cy="4803831"/>
            <a:chOff x="0" y="1508123"/>
            <a:chExt cx="12436475" cy="4803831"/>
          </a:xfrm>
        </p:grpSpPr>
        <p:sp>
          <p:nvSpPr>
            <p:cNvPr id="43" name="Freeform 42"/>
            <p:cNvSpPr/>
            <p:nvPr/>
          </p:nvSpPr>
          <p:spPr bwMode="auto">
            <a:xfrm>
              <a:off x="0" y="1508123"/>
              <a:ext cx="12436475" cy="4803831"/>
            </a:xfrm>
            <a:custGeom>
              <a:avLst/>
              <a:gdLst>
                <a:gd name="connsiteX0" fmla="*/ 0 w 12436475"/>
                <a:gd name="connsiteY0" fmla="*/ 0 h 4803831"/>
                <a:gd name="connsiteX1" fmla="*/ 12436475 w 12436475"/>
                <a:gd name="connsiteY1" fmla="*/ 0 h 4803831"/>
                <a:gd name="connsiteX2" fmla="*/ 12436475 w 12436475"/>
                <a:gd name="connsiteY2" fmla="*/ 4803831 h 4803831"/>
                <a:gd name="connsiteX3" fmla="*/ 0 w 12436475"/>
                <a:gd name="connsiteY3" fmla="*/ 4803831 h 4803831"/>
                <a:gd name="connsiteX4" fmla="*/ 0 w 12436475"/>
                <a:gd name="connsiteY4" fmla="*/ 0 h 4803831"/>
                <a:gd name="connsiteX5" fmla="*/ 4777430 w 12436475"/>
                <a:gd name="connsiteY5" fmla="*/ 2424470 h 4803831"/>
                <a:gd name="connsiteX6" fmla="*/ 4777430 w 12436475"/>
                <a:gd name="connsiteY6" fmla="*/ 2715169 h 4803831"/>
                <a:gd name="connsiteX7" fmla="*/ 6694516 w 12436475"/>
                <a:gd name="connsiteY7" fmla="*/ 2715169 h 4803831"/>
                <a:gd name="connsiteX8" fmla="*/ 6694516 w 12436475"/>
                <a:gd name="connsiteY8" fmla="*/ 2424470 h 4803831"/>
                <a:gd name="connsiteX9" fmla="*/ 4777430 w 12436475"/>
                <a:gd name="connsiteY9" fmla="*/ 2424470 h 480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36475" h="4803831">
                  <a:moveTo>
                    <a:pt x="0" y="0"/>
                  </a:moveTo>
                  <a:lnTo>
                    <a:pt x="12436475" y="0"/>
                  </a:lnTo>
                  <a:lnTo>
                    <a:pt x="12436475" y="4803831"/>
                  </a:lnTo>
                  <a:lnTo>
                    <a:pt x="0" y="4803831"/>
                  </a:lnTo>
                  <a:lnTo>
                    <a:pt x="0" y="0"/>
                  </a:lnTo>
                  <a:close/>
                  <a:moveTo>
                    <a:pt x="4777430" y="2424470"/>
                  </a:moveTo>
                  <a:lnTo>
                    <a:pt x="4777430" y="2715169"/>
                  </a:lnTo>
                  <a:lnTo>
                    <a:pt x="6694516" y="2715169"/>
                  </a:lnTo>
                  <a:lnTo>
                    <a:pt x="6694516" y="2424470"/>
                  </a:lnTo>
                  <a:lnTo>
                    <a:pt x="4777430" y="2424470"/>
                  </a:lnTo>
                  <a:close/>
                </a:path>
              </a:pathLst>
            </a:custGeom>
            <a:solidFill>
              <a:schemeClr val="bg1">
                <a:alpha val="70000"/>
              </a:scheme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 name="Freeform 44"/>
            <p:cNvSpPr/>
            <p:nvPr/>
          </p:nvSpPr>
          <p:spPr bwMode="auto">
            <a:xfrm>
              <a:off x="4768849" y="3937000"/>
              <a:ext cx="1924051" cy="295275"/>
            </a:xfrm>
            <a:custGeom>
              <a:avLst/>
              <a:gdLst>
                <a:gd name="connsiteX0" fmla="*/ 0 w 2072503"/>
                <a:gd name="connsiteY0" fmla="*/ 0 h 453959"/>
                <a:gd name="connsiteX1" fmla="*/ 2072503 w 2072503"/>
                <a:gd name="connsiteY1" fmla="*/ 0 h 453959"/>
                <a:gd name="connsiteX2" fmla="*/ 2072503 w 2072503"/>
                <a:gd name="connsiteY2" fmla="*/ 453959 h 453959"/>
                <a:gd name="connsiteX3" fmla="*/ 0 w 2072503"/>
                <a:gd name="connsiteY3" fmla="*/ 453959 h 453959"/>
                <a:gd name="connsiteX4" fmla="*/ 0 w 2072503"/>
                <a:gd name="connsiteY4" fmla="*/ 0 h 453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2503" h="453959">
                  <a:moveTo>
                    <a:pt x="0" y="0"/>
                  </a:moveTo>
                  <a:lnTo>
                    <a:pt x="2072503" y="0"/>
                  </a:lnTo>
                  <a:lnTo>
                    <a:pt x="2072503" y="453959"/>
                  </a:lnTo>
                  <a:lnTo>
                    <a:pt x="0" y="453959"/>
                  </a:lnTo>
                  <a:lnTo>
                    <a:pt x="0" y="0"/>
                  </a:lnTo>
                  <a:close/>
                </a:path>
              </a:pathLst>
            </a:custGeom>
            <a:noFill/>
            <a:ln w="38100">
              <a:solidFill>
                <a:schemeClr val="tx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1" name="Group 50"/>
          <p:cNvGrpSpPr/>
          <p:nvPr/>
        </p:nvGrpSpPr>
        <p:grpSpPr>
          <a:xfrm>
            <a:off x="0" y="1508123"/>
            <a:ext cx="12436475" cy="4803831"/>
            <a:chOff x="0" y="1508123"/>
            <a:chExt cx="12436475" cy="4803831"/>
          </a:xfrm>
        </p:grpSpPr>
        <p:sp>
          <p:nvSpPr>
            <p:cNvPr id="49" name="Freeform 48"/>
            <p:cNvSpPr/>
            <p:nvPr/>
          </p:nvSpPr>
          <p:spPr bwMode="auto">
            <a:xfrm>
              <a:off x="0" y="1508123"/>
              <a:ext cx="12436475" cy="4803831"/>
            </a:xfrm>
            <a:custGeom>
              <a:avLst/>
              <a:gdLst>
                <a:gd name="connsiteX0" fmla="*/ 0 w 12436475"/>
                <a:gd name="connsiteY0" fmla="*/ 0 h 4803831"/>
                <a:gd name="connsiteX1" fmla="*/ 12436475 w 12436475"/>
                <a:gd name="connsiteY1" fmla="*/ 0 h 4803831"/>
                <a:gd name="connsiteX2" fmla="*/ 12436475 w 12436475"/>
                <a:gd name="connsiteY2" fmla="*/ 4803831 h 4803831"/>
                <a:gd name="connsiteX3" fmla="*/ 0 w 12436475"/>
                <a:gd name="connsiteY3" fmla="*/ 4803831 h 4803831"/>
                <a:gd name="connsiteX4" fmla="*/ 0 w 12436475"/>
                <a:gd name="connsiteY4" fmla="*/ 0 h 4803831"/>
                <a:gd name="connsiteX5" fmla="*/ 5008660 w 12436475"/>
                <a:gd name="connsiteY5" fmla="*/ 3693020 h 4803831"/>
                <a:gd name="connsiteX6" fmla="*/ 5008660 w 12436475"/>
                <a:gd name="connsiteY6" fmla="*/ 4074348 h 4803831"/>
                <a:gd name="connsiteX7" fmla="*/ 7109930 w 12436475"/>
                <a:gd name="connsiteY7" fmla="*/ 4074348 h 4803831"/>
                <a:gd name="connsiteX8" fmla="*/ 7109930 w 12436475"/>
                <a:gd name="connsiteY8" fmla="*/ 3693020 h 4803831"/>
                <a:gd name="connsiteX9" fmla="*/ 5008660 w 12436475"/>
                <a:gd name="connsiteY9" fmla="*/ 3693020 h 480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36475" h="4803831">
                  <a:moveTo>
                    <a:pt x="0" y="0"/>
                  </a:moveTo>
                  <a:lnTo>
                    <a:pt x="12436475" y="0"/>
                  </a:lnTo>
                  <a:lnTo>
                    <a:pt x="12436475" y="4803831"/>
                  </a:lnTo>
                  <a:lnTo>
                    <a:pt x="0" y="4803831"/>
                  </a:lnTo>
                  <a:lnTo>
                    <a:pt x="0" y="0"/>
                  </a:lnTo>
                  <a:close/>
                  <a:moveTo>
                    <a:pt x="5008660" y="3693020"/>
                  </a:moveTo>
                  <a:lnTo>
                    <a:pt x="5008660" y="4074348"/>
                  </a:lnTo>
                  <a:lnTo>
                    <a:pt x="7109930" y="4074348"/>
                  </a:lnTo>
                  <a:lnTo>
                    <a:pt x="7109930" y="3693020"/>
                  </a:lnTo>
                  <a:lnTo>
                    <a:pt x="5008660" y="3693020"/>
                  </a:lnTo>
                  <a:close/>
                </a:path>
              </a:pathLst>
            </a:custGeom>
            <a:solidFill>
              <a:schemeClr val="bg1">
                <a:alpha val="70000"/>
              </a:scheme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8" name="Freeform 47"/>
            <p:cNvSpPr/>
            <p:nvPr/>
          </p:nvSpPr>
          <p:spPr bwMode="auto">
            <a:xfrm>
              <a:off x="5008660" y="5191426"/>
              <a:ext cx="2101270" cy="381328"/>
            </a:xfrm>
            <a:custGeom>
              <a:avLst/>
              <a:gdLst>
                <a:gd name="connsiteX0" fmla="*/ 0 w 2072503"/>
                <a:gd name="connsiteY0" fmla="*/ 0 h 453959"/>
                <a:gd name="connsiteX1" fmla="*/ 2072503 w 2072503"/>
                <a:gd name="connsiteY1" fmla="*/ 0 h 453959"/>
                <a:gd name="connsiteX2" fmla="*/ 2072503 w 2072503"/>
                <a:gd name="connsiteY2" fmla="*/ 453959 h 453959"/>
                <a:gd name="connsiteX3" fmla="*/ 0 w 2072503"/>
                <a:gd name="connsiteY3" fmla="*/ 453959 h 453959"/>
                <a:gd name="connsiteX4" fmla="*/ 0 w 2072503"/>
                <a:gd name="connsiteY4" fmla="*/ 0 h 453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2503" h="453959">
                  <a:moveTo>
                    <a:pt x="0" y="0"/>
                  </a:moveTo>
                  <a:lnTo>
                    <a:pt x="2072503" y="0"/>
                  </a:lnTo>
                  <a:lnTo>
                    <a:pt x="2072503" y="453959"/>
                  </a:lnTo>
                  <a:lnTo>
                    <a:pt x="0" y="453959"/>
                  </a:lnTo>
                  <a:lnTo>
                    <a:pt x="0" y="0"/>
                  </a:lnTo>
                  <a:close/>
                </a:path>
              </a:pathLst>
            </a:custGeom>
            <a:noFill/>
            <a:ln w="38100">
              <a:solidFill>
                <a:schemeClr val="accent6">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5" name="Group 54"/>
          <p:cNvGrpSpPr/>
          <p:nvPr/>
        </p:nvGrpSpPr>
        <p:grpSpPr>
          <a:xfrm>
            <a:off x="0" y="1508123"/>
            <a:ext cx="12436475" cy="4803831"/>
            <a:chOff x="0" y="1508123"/>
            <a:chExt cx="12436475" cy="4803831"/>
          </a:xfrm>
        </p:grpSpPr>
        <p:sp>
          <p:nvSpPr>
            <p:cNvPr id="53" name="Freeform 52"/>
            <p:cNvSpPr/>
            <p:nvPr/>
          </p:nvSpPr>
          <p:spPr bwMode="auto">
            <a:xfrm>
              <a:off x="0" y="1508123"/>
              <a:ext cx="12436475" cy="4803831"/>
            </a:xfrm>
            <a:custGeom>
              <a:avLst/>
              <a:gdLst>
                <a:gd name="connsiteX0" fmla="*/ 0 w 12436475"/>
                <a:gd name="connsiteY0" fmla="*/ 0 h 4803831"/>
                <a:gd name="connsiteX1" fmla="*/ 12436475 w 12436475"/>
                <a:gd name="connsiteY1" fmla="*/ 0 h 4803831"/>
                <a:gd name="connsiteX2" fmla="*/ 12436475 w 12436475"/>
                <a:gd name="connsiteY2" fmla="*/ 4803831 h 4803831"/>
                <a:gd name="connsiteX3" fmla="*/ 0 w 12436475"/>
                <a:gd name="connsiteY3" fmla="*/ 4803831 h 4803831"/>
                <a:gd name="connsiteX4" fmla="*/ 0 w 12436475"/>
                <a:gd name="connsiteY4" fmla="*/ 0 h 4803831"/>
                <a:gd name="connsiteX5" fmla="*/ 7909641 w 12436475"/>
                <a:gd name="connsiteY5" fmla="*/ 3360739 h 4803831"/>
                <a:gd name="connsiteX6" fmla="*/ 7909641 w 12436475"/>
                <a:gd name="connsiteY6" fmla="*/ 3663952 h 4803831"/>
                <a:gd name="connsiteX7" fmla="*/ 9929389 w 12436475"/>
                <a:gd name="connsiteY7" fmla="*/ 3663952 h 4803831"/>
                <a:gd name="connsiteX8" fmla="*/ 9929389 w 12436475"/>
                <a:gd name="connsiteY8" fmla="*/ 3360739 h 4803831"/>
                <a:gd name="connsiteX9" fmla="*/ 7909641 w 12436475"/>
                <a:gd name="connsiteY9" fmla="*/ 3360739 h 480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36475" h="4803831">
                  <a:moveTo>
                    <a:pt x="0" y="0"/>
                  </a:moveTo>
                  <a:lnTo>
                    <a:pt x="12436475" y="0"/>
                  </a:lnTo>
                  <a:lnTo>
                    <a:pt x="12436475" y="4803831"/>
                  </a:lnTo>
                  <a:lnTo>
                    <a:pt x="0" y="4803831"/>
                  </a:lnTo>
                  <a:lnTo>
                    <a:pt x="0" y="0"/>
                  </a:lnTo>
                  <a:close/>
                  <a:moveTo>
                    <a:pt x="7909641" y="3360739"/>
                  </a:moveTo>
                  <a:lnTo>
                    <a:pt x="7909641" y="3663952"/>
                  </a:lnTo>
                  <a:lnTo>
                    <a:pt x="9929389" y="3663952"/>
                  </a:lnTo>
                  <a:lnTo>
                    <a:pt x="9929389" y="3360739"/>
                  </a:lnTo>
                  <a:lnTo>
                    <a:pt x="7909641" y="3360739"/>
                  </a:lnTo>
                  <a:close/>
                </a:path>
              </a:pathLst>
            </a:custGeom>
            <a:solidFill>
              <a:schemeClr val="bg1">
                <a:alpha val="70000"/>
              </a:scheme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4" name="Freeform 53"/>
            <p:cNvSpPr/>
            <p:nvPr/>
          </p:nvSpPr>
          <p:spPr bwMode="auto">
            <a:xfrm>
              <a:off x="7922678" y="4868863"/>
              <a:ext cx="2019748" cy="303213"/>
            </a:xfrm>
            <a:custGeom>
              <a:avLst/>
              <a:gdLst>
                <a:gd name="connsiteX0" fmla="*/ 0 w 2019748"/>
                <a:gd name="connsiteY0" fmla="*/ 0 h 303213"/>
                <a:gd name="connsiteX1" fmla="*/ 2019748 w 2019748"/>
                <a:gd name="connsiteY1" fmla="*/ 0 h 303213"/>
                <a:gd name="connsiteX2" fmla="*/ 2019748 w 2019748"/>
                <a:gd name="connsiteY2" fmla="*/ 303213 h 303213"/>
                <a:gd name="connsiteX3" fmla="*/ 0 w 2019748"/>
                <a:gd name="connsiteY3" fmla="*/ 303213 h 303213"/>
                <a:gd name="connsiteX4" fmla="*/ 0 w 2019748"/>
                <a:gd name="connsiteY4" fmla="*/ 0 h 303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9748" h="303213">
                  <a:moveTo>
                    <a:pt x="0" y="0"/>
                  </a:moveTo>
                  <a:lnTo>
                    <a:pt x="2019748" y="0"/>
                  </a:lnTo>
                  <a:lnTo>
                    <a:pt x="2019748" y="303213"/>
                  </a:lnTo>
                  <a:lnTo>
                    <a:pt x="0" y="303213"/>
                  </a:lnTo>
                  <a:lnTo>
                    <a:pt x="0" y="0"/>
                  </a:lnTo>
                  <a:close/>
                </a:path>
              </a:pathLst>
            </a:custGeom>
            <a:noFill/>
            <a:ln w="38100">
              <a:solidFill>
                <a:schemeClr val="accent3">
                  <a:lumMod val="40000"/>
                  <a:lumOff val="6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8" name="Group 57"/>
          <p:cNvGrpSpPr/>
          <p:nvPr/>
        </p:nvGrpSpPr>
        <p:grpSpPr>
          <a:xfrm>
            <a:off x="0" y="1508123"/>
            <a:ext cx="12436475" cy="4803831"/>
            <a:chOff x="0" y="1508123"/>
            <a:chExt cx="12436475" cy="4803831"/>
          </a:xfrm>
        </p:grpSpPr>
        <p:sp>
          <p:nvSpPr>
            <p:cNvPr id="56" name="Freeform 55"/>
            <p:cNvSpPr/>
            <p:nvPr/>
          </p:nvSpPr>
          <p:spPr bwMode="auto">
            <a:xfrm>
              <a:off x="0" y="1508123"/>
              <a:ext cx="12436475" cy="4803831"/>
            </a:xfrm>
            <a:custGeom>
              <a:avLst/>
              <a:gdLst>
                <a:gd name="connsiteX0" fmla="*/ 0 w 12436475"/>
                <a:gd name="connsiteY0" fmla="*/ 0 h 4803831"/>
                <a:gd name="connsiteX1" fmla="*/ 12436475 w 12436475"/>
                <a:gd name="connsiteY1" fmla="*/ 0 h 4803831"/>
                <a:gd name="connsiteX2" fmla="*/ 12436475 w 12436475"/>
                <a:gd name="connsiteY2" fmla="*/ 4803831 h 4803831"/>
                <a:gd name="connsiteX3" fmla="*/ 0 w 12436475"/>
                <a:gd name="connsiteY3" fmla="*/ 4803831 h 4803831"/>
                <a:gd name="connsiteX4" fmla="*/ 0 w 12436475"/>
                <a:gd name="connsiteY4" fmla="*/ 0 h 4803831"/>
                <a:gd name="connsiteX5" fmla="*/ 7869923 w 12436475"/>
                <a:gd name="connsiteY5" fmla="*/ 3803653 h 4803831"/>
                <a:gd name="connsiteX6" fmla="*/ 7869923 w 12436475"/>
                <a:gd name="connsiteY6" fmla="*/ 4125570 h 4803831"/>
                <a:gd name="connsiteX7" fmla="*/ 10225532 w 12436475"/>
                <a:gd name="connsiteY7" fmla="*/ 4125570 h 4803831"/>
                <a:gd name="connsiteX8" fmla="*/ 10225532 w 12436475"/>
                <a:gd name="connsiteY8" fmla="*/ 3803653 h 4803831"/>
                <a:gd name="connsiteX9" fmla="*/ 7869923 w 12436475"/>
                <a:gd name="connsiteY9" fmla="*/ 3803653 h 480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36475" h="4803831">
                  <a:moveTo>
                    <a:pt x="0" y="0"/>
                  </a:moveTo>
                  <a:lnTo>
                    <a:pt x="12436475" y="0"/>
                  </a:lnTo>
                  <a:lnTo>
                    <a:pt x="12436475" y="4803831"/>
                  </a:lnTo>
                  <a:lnTo>
                    <a:pt x="0" y="4803831"/>
                  </a:lnTo>
                  <a:lnTo>
                    <a:pt x="0" y="0"/>
                  </a:lnTo>
                  <a:close/>
                  <a:moveTo>
                    <a:pt x="7869923" y="3803653"/>
                  </a:moveTo>
                  <a:lnTo>
                    <a:pt x="7869923" y="4125570"/>
                  </a:lnTo>
                  <a:lnTo>
                    <a:pt x="10225532" y="4125570"/>
                  </a:lnTo>
                  <a:lnTo>
                    <a:pt x="10225532" y="3803653"/>
                  </a:lnTo>
                  <a:lnTo>
                    <a:pt x="7869923" y="3803653"/>
                  </a:lnTo>
                  <a:close/>
                </a:path>
              </a:pathLst>
            </a:custGeom>
            <a:solidFill>
              <a:schemeClr val="bg1">
                <a:alpha val="70000"/>
              </a:scheme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 name="Freeform 56"/>
            <p:cNvSpPr/>
            <p:nvPr/>
          </p:nvSpPr>
          <p:spPr bwMode="auto">
            <a:xfrm>
              <a:off x="7881793" y="5324475"/>
              <a:ext cx="2355609" cy="303833"/>
            </a:xfrm>
            <a:custGeom>
              <a:avLst/>
              <a:gdLst>
                <a:gd name="connsiteX0" fmla="*/ 0 w 2355609"/>
                <a:gd name="connsiteY0" fmla="*/ 0 h 321917"/>
                <a:gd name="connsiteX1" fmla="*/ 2355609 w 2355609"/>
                <a:gd name="connsiteY1" fmla="*/ 0 h 321917"/>
                <a:gd name="connsiteX2" fmla="*/ 2355609 w 2355609"/>
                <a:gd name="connsiteY2" fmla="*/ 321917 h 321917"/>
                <a:gd name="connsiteX3" fmla="*/ 0 w 2355609"/>
                <a:gd name="connsiteY3" fmla="*/ 321917 h 321917"/>
                <a:gd name="connsiteX4" fmla="*/ 0 w 2355609"/>
                <a:gd name="connsiteY4" fmla="*/ 0 h 321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5609" h="321917">
                  <a:moveTo>
                    <a:pt x="0" y="0"/>
                  </a:moveTo>
                  <a:lnTo>
                    <a:pt x="2355609" y="0"/>
                  </a:lnTo>
                  <a:lnTo>
                    <a:pt x="2355609" y="321917"/>
                  </a:lnTo>
                  <a:lnTo>
                    <a:pt x="0" y="321917"/>
                  </a:lnTo>
                  <a:lnTo>
                    <a:pt x="0" y="0"/>
                  </a:lnTo>
                  <a:close/>
                </a:path>
              </a:pathLst>
            </a:custGeom>
            <a:noFill/>
            <a:ln w="38100">
              <a:solidFill>
                <a:schemeClr val="accent3">
                  <a:lumMod val="40000"/>
                  <a:lumOff val="6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81" name="Group 80"/>
          <p:cNvGrpSpPr/>
          <p:nvPr/>
        </p:nvGrpSpPr>
        <p:grpSpPr>
          <a:xfrm>
            <a:off x="0" y="1508123"/>
            <a:ext cx="12436475" cy="4803831"/>
            <a:chOff x="152400" y="1660523"/>
            <a:chExt cx="12436475" cy="4803831"/>
          </a:xfrm>
        </p:grpSpPr>
        <p:grpSp>
          <p:nvGrpSpPr>
            <p:cNvPr id="59" name="Group 58"/>
            <p:cNvGrpSpPr/>
            <p:nvPr/>
          </p:nvGrpSpPr>
          <p:grpSpPr>
            <a:xfrm>
              <a:off x="2191589" y="1660523"/>
              <a:ext cx="8358097" cy="4803831"/>
              <a:chOff x="2496389" y="1508123"/>
              <a:chExt cx="8358097" cy="4803831"/>
            </a:xfrm>
          </p:grpSpPr>
          <p:grpSp>
            <p:nvGrpSpPr>
              <p:cNvPr id="60" name="Group 59"/>
              <p:cNvGrpSpPr/>
              <p:nvPr/>
            </p:nvGrpSpPr>
            <p:grpSpPr>
              <a:xfrm>
                <a:off x="2496389" y="1508123"/>
                <a:ext cx="8358097" cy="4803831"/>
                <a:chOff x="1537717" y="1625531"/>
                <a:chExt cx="9542858" cy="5797101"/>
              </a:xfrm>
            </p:grpSpPr>
            <p:sp>
              <p:nvSpPr>
                <p:cNvPr id="73" name="Rectangle 72"/>
                <p:cNvSpPr/>
                <p:nvPr/>
              </p:nvSpPr>
              <p:spPr bwMode="auto">
                <a:xfrm>
                  <a:off x="1537717" y="1625531"/>
                  <a:ext cx="9542858" cy="2768477"/>
                </a:xfrm>
                <a:prstGeom prst="rect">
                  <a:avLst/>
                </a:prstGeom>
                <a:solidFill>
                  <a:schemeClr val="accent1"/>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74" name="Group 73"/>
                <p:cNvGrpSpPr/>
                <p:nvPr/>
              </p:nvGrpSpPr>
              <p:grpSpPr>
                <a:xfrm>
                  <a:off x="1537717" y="4394009"/>
                  <a:ext cx="9542858" cy="3028623"/>
                  <a:chOff x="2257797" y="3569269"/>
                  <a:chExt cx="9542858" cy="3028623"/>
                </a:xfrm>
              </p:grpSpPr>
              <p:sp>
                <p:nvSpPr>
                  <p:cNvPr id="76" name="Rectangle 75"/>
                  <p:cNvSpPr/>
                  <p:nvPr/>
                </p:nvSpPr>
                <p:spPr bwMode="auto">
                  <a:xfrm>
                    <a:off x="2257797" y="3569269"/>
                    <a:ext cx="3168352" cy="3028623"/>
                  </a:xfrm>
                  <a:prstGeom prst="rect">
                    <a:avLst/>
                  </a:prstGeom>
                  <a:solidFill>
                    <a:schemeClr val="accent4"/>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a:off x="5445049" y="3569269"/>
                    <a:ext cx="3168352" cy="3028623"/>
                  </a:xfrm>
                  <a:prstGeom prst="rect">
                    <a:avLst/>
                  </a:prstGeom>
                  <a:solidFill>
                    <a:srgbClr val="008272"/>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8" name="Rectangle 77"/>
                  <p:cNvSpPr/>
                  <p:nvPr/>
                </p:nvSpPr>
                <p:spPr bwMode="auto">
                  <a:xfrm>
                    <a:off x="8632303" y="3569269"/>
                    <a:ext cx="3168352" cy="3028623"/>
                  </a:xfrm>
                  <a:prstGeom prst="rect">
                    <a:avLst/>
                  </a:prstGeom>
                  <a:solidFill>
                    <a:srgbClr val="DC3C00"/>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75" name="Oval 74"/>
                <p:cNvSpPr/>
                <p:nvPr/>
              </p:nvSpPr>
              <p:spPr bwMode="auto">
                <a:xfrm>
                  <a:off x="4223708" y="3359508"/>
                  <a:ext cx="3942185" cy="1928826"/>
                </a:xfrm>
                <a:prstGeom prst="ellipse">
                  <a:avLst/>
                </a:prstGeom>
                <a:solidFill>
                  <a:schemeClr val="bg1">
                    <a:lumMod val="65000"/>
                    <a:lumOff val="35000"/>
                  </a:schemeClr>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61" name="TextBox 60"/>
              <p:cNvSpPr txBox="1"/>
              <p:nvPr/>
            </p:nvSpPr>
            <p:spPr>
              <a:xfrm>
                <a:off x="2661950" y="2163633"/>
                <a:ext cx="2907655" cy="683264"/>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rgbClr val="FFFFFF"/>
                        </a:gs>
                        <a:gs pos="30000">
                          <a:srgbClr val="FFFFFF"/>
                        </a:gs>
                      </a:gsLst>
                      <a:lin ang="5400000" scaled="0"/>
                    </a:gradFill>
                  </a:rPr>
                  <a:t>Service Continuity Management</a:t>
                </a:r>
                <a:br>
                  <a:rPr lang="en-US" sz="1400" dirty="0" smtClean="0">
                    <a:gradFill>
                      <a:gsLst>
                        <a:gs pos="2917">
                          <a:srgbClr val="FFFFFF"/>
                        </a:gs>
                        <a:gs pos="30000">
                          <a:srgbClr val="FFFFFF"/>
                        </a:gs>
                      </a:gsLst>
                      <a:lin ang="5400000" scaled="0"/>
                    </a:gradFill>
                  </a:rPr>
                </a:br>
                <a:r>
                  <a:rPr lang="en-US" sz="1400" dirty="0" smtClean="0">
                    <a:gradFill>
                      <a:gsLst>
                        <a:gs pos="2917">
                          <a:srgbClr val="FFFFFF"/>
                        </a:gs>
                        <a:gs pos="30000">
                          <a:srgbClr val="FFFFFF"/>
                        </a:gs>
                      </a:gsLst>
                      <a:lin ang="5400000" scaled="0"/>
                    </a:gradFill>
                  </a:rPr>
                  <a:t>Availability Management</a:t>
                </a:r>
                <a:endParaRPr lang="en-US" sz="1400" dirty="0">
                  <a:gradFill>
                    <a:gsLst>
                      <a:gs pos="2917">
                        <a:srgbClr val="FFFFFF"/>
                      </a:gs>
                      <a:gs pos="30000">
                        <a:srgbClr val="FFFFFF"/>
                      </a:gs>
                    </a:gsLst>
                    <a:lin ang="5400000" scaled="0"/>
                  </a:gradFill>
                </a:endParaRPr>
              </a:p>
            </p:txBody>
          </p:sp>
          <p:sp>
            <p:nvSpPr>
              <p:cNvPr id="62" name="TextBox 61"/>
              <p:cNvSpPr txBox="1"/>
              <p:nvPr/>
            </p:nvSpPr>
            <p:spPr>
              <a:xfrm>
                <a:off x="5583333" y="2163633"/>
                <a:ext cx="2496261" cy="489365"/>
              </a:xfrm>
              <a:prstGeom prst="rect">
                <a:avLst/>
              </a:prstGeom>
              <a:noFill/>
            </p:spPr>
            <p:txBody>
              <a:bodyPr wrap="square" lIns="182880" tIns="146304" rIns="182880" bIns="146304" rtlCol="0">
                <a:spAutoFit/>
              </a:bodyPr>
              <a:lstStyle>
                <a:defPPr>
                  <a:defRPr lang="en-US"/>
                </a:defPPr>
                <a:lvl1pPr>
                  <a:lnSpc>
                    <a:spcPct val="90000"/>
                  </a:lnSpc>
                  <a:spcAft>
                    <a:spcPts val="200"/>
                  </a:spcAft>
                  <a:defRPr sz="1400">
                    <a:gradFill>
                      <a:gsLst>
                        <a:gs pos="2917">
                          <a:schemeClr val="tx1"/>
                        </a:gs>
                        <a:gs pos="30000">
                          <a:schemeClr val="tx1"/>
                        </a:gs>
                      </a:gsLst>
                      <a:lin ang="5400000" scaled="0"/>
                    </a:gradFill>
                  </a:defRPr>
                </a:lvl1pPr>
              </a:lstStyle>
              <a:p>
                <a:r>
                  <a:rPr lang="en-US" dirty="0">
                    <a:gradFill>
                      <a:gsLst>
                        <a:gs pos="2917">
                          <a:srgbClr val="FFFFFF"/>
                        </a:gs>
                        <a:gs pos="30000">
                          <a:srgbClr val="FFFFFF"/>
                        </a:gs>
                      </a:gsLst>
                      <a:lin ang="5400000" scaled="0"/>
                    </a:gradFill>
                  </a:rPr>
                  <a:t>Service Level </a:t>
                </a:r>
                <a:r>
                  <a:rPr lang="en-US" dirty="0" smtClean="0">
                    <a:gradFill>
                      <a:gsLst>
                        <a:gs pos="2917">
                          <a:srgbClr val="FFFFFF"/>
                        </a:gs>
                        <a:gs pos="30000">
                          <a:srgbClr val="FFFFFF"/>
                        </a:gs>
                      </a:gsLst>
                      <a:lin ang="5400000" scaled="0"/>
                    </a:gradFill>
                  </a:rPr>
                  <a:t>Management</a:t>
                </a:r>
                <a:endParaRPr lang="en-US" dirty="0">
                  <a:gradFill>
                    <a:gsLst>
                      <a:gs pos="2917">
                        <a:srgbClr val="FFFFFF"/>
                      </a:gs>
                      <a:gs pos="30000">
                        <a:srgbClr val="FFFFFF"/>
                      </a:gs>
                    </a:gsLst>
                    <a:lin ang="5400000" scaled="0"/>
                  </a:gradFill>
                </a:endParaRPr>
              </a:p>
            </p:txBody>
          </p:sp>
          <p:sp>
            <p:nvSpPr>
              <p:cNvPr id="63" name="TextBox 62"/>
              <p:cNvSpPr txBox="1"/>
              <p:nvPr/>
            </p:nvSpPr>
            <p:spPr>
              <a:xfrm>
                <a:off x="8358225" y="2163633"/>
                <a:ext cx="2496261" cy="760208"/>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rgbClr val="FFFFFF"/>
                        </a:gs>
                        <a:gs pos="30000">
                          <a:srgbClr val="FFFFFF"/>
                        </a:gs>
                      </a:gsLst>
                      <a:lin ang="5400000" scaled="0"/>
                    </a:gradFill>
                  </a:rPr>
                  <a:t>Financial Management</a:t>
                </a:r>
              </a:p>
              <a:p>
                <a:pPr>
                  <a:lnSpc>
                    <a:spcPct val="90000"/>
                  </a:lnSpc>
                  <a:spcAft>
                    <a:spcPts val="600"/>
                  </a:spcAft>
                </a:pPr>
                <a:r>
                  <a:rPr lang="en-US" sz="1400" dirty="0" smtClean="0">
                    <a:gradFill>
                      <a:gsLst>
                        <a:gs pos="2917">
                          <a:srgbClr val="FFFFFF"/>
                        </a:gs>
                        <a:gs pos="30000">
                          <a:srgbClr val="FFFFFF"/>
                        </a:gs>
                      </a:gsLst>
                      <a:lin ang="5400000" scaled="0"/>
                    </a:gradFill>
                  </a:rPr>
                  <a:t>Capacity Management</a:t>
                </a:r>
              </a:p>
            </p:txBody>
          </p:sp>
          <p:sp>
            <p:nvSpPr>
              <p:cNvPr id="64" name="TextBox 63"/>
              <p:cNvSpPr txBox="1"/>
              <p:nvPr/>
            </p:nvSpPr>
            <p:spPr>
              <a:xfrm>
                <a:off x="5465859" y="5150156"/>
                <a:ext cx="2073132"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rgbClr val="FFFFFF"/>
                        </a:gs>
                        <a:gs pos="95000">
                          <a:srgbClr val="FFFFFF"/>
                        </a:gs>
                      </a:gsLst>
                      <a:lin ang="5400000" scaled="0"/>
                    </a:gradFill>
                  </a:rPr>
                  <a:t>Release Management</a:t>
                </a:r>
              </a:p>
            </p:txBody>
          </p:sp>
          <p:sp>
            <p:nvSpPr>
              <p:cNvPr id="65" name="TextBox 64"/>
              <p:cNvSpPr txBox="1"/>
              <p:nvPr/>
            </p:nvSpPr>
            <p:spPr>
              <a:xfrm>
                <a:off x="2655474" y="3955102"/>
                <a:ext cx="2049472" cy="849463"/>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FFFFFF"/>
                        </a:gs>
                        <a:gs pos="95000">
                          <a:srgbClr val="FFFFFF"/>
                        </a:gs>
                      </a:gsLst>
                      <a:lin ang="5400000" scaled="0"/>
                    </a:gradFill>
                  </a:rPr>
                  <a:t>RELATIONSHIP</a:t>
                </a:r>
                <a:br>
                  <a:rPr lang="en-US" sz="2000" dirty="0" smtClean="0">
                    <a:gradFill>
                      <a:gsLst>
                        <a:gs pos="2917">
                          <a:srgbClr val="FFFFFF"/>
                        </a:gs>
                        <a:gs pos="95000">
                          <a:srgbClr val="FFFFFF"/>
                        </a:gs>
                      </a:gsLst>
                      <a:lin ang="5400000" scaled="0"/>
                    </a:gradFill>
                  </a:rPr>
                </a:br>
                <a:r>
                  <a:rPr lang="en-US" sz="2000" dirty="0" smtClean="0">
                    <a:gradFill>
                      <a:gsLst>
                        <a:gs pos="2917">
                          <a:srgbClr val="FFFFFF"/>
                        </a:gs>
                        <a:gs pos="95000">
                          <a:srgbClr val="FFFFFF"/>
                        </a:gs>
                      </a:gsLst>
                      <a:lin ang="5400000" scaled="0"/>
                    </a:gradFill>
                  </a:rPr>
                  <a:t>PROCESSES</a:t>
                </a:r>
              </a:p>
            </p:txBody>
          </p:sp>
          <p:sp>
            <p:nvSpPr>
              <p:cNvPr id="66" name="TextBox 65"/>
              <p:cNvSpPr txBox="1"/>
              <p:nvPr/>
            </p:nvSpPr>
            <p:spPr>
              <a:xfrm>
                <a:off x="2655474" y="4766672"/>
                <a:ext cx="2529789" cy="954107"/>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rgbClr val="FFFFFF"/>
                        </a:gs>
                        <a:gs pos="95000">
                          <a:srgbClr val="FFFFFF"/>
                        </a:gs>
                      </a:gsLst>
                      <a:lin ang="5400000" scaled="0"/>
                    </a:gradFill>
                  </a:rPr>
                  <a:t>Business Relationship Management</a:t>
                </a:r>
              </a:p>
              <a:p>
                <a:pPr>
                  <a:lnSpc>
                    <a:spcPct val="90000"/>
                  </a:lnSpc>
                  <a:spcAft>
                    <a:spcPts val="600"/>
                  </a:spcAft>
                </a:pPr>
                <a:r>
                  <a:rPr lang="en-US" sz="1400" dirty="0" smtClean="0">
                    <a:gradFill>
                      <a:gsLst>
                        <a:gs pos="2917">
                          <a:srgbClr val="FFFFFF"/>
                        </a:gs>
                        <a:gs pos="95000">
                          <a:srgbClr val="FFFFFF"/>
                        </a:gs>
                      </a:gsLst>
                      <a:lin ang="5400000" scaled="0"/>
                    </a:gradFill>
                  </a:rPr>
                  <a:t>Supplier Management</a:t>
                </a:r>
              </a:p>
            </p:txBody>
          </p:sp>
          <p:sp>
            <p:nvSpPr>
              <p:cNvPr id="67" name="TextBox 66"/>
              <p:cNvSpPr txBox="1"/>
              <p:nvPr/>
            </p:nvSpPr>
            <p:spPr>
              <a:xfrm>
                <a:off x="8318220" y="3917209"/>
                <a:ext cx="1936620" cy="849463"/>
              </a:xfrm>
              <a:prstGeom prst="rect">
                <a:avLst/>
              </a:prstGeom>
              <a:noFill/>
            </p:spPr>
            <p:txBody>
              <a:bodyPr wrap="none" lIns="182880" tIns="146304" rIns="182880" bIns="146304" rtlCol="0">
                <a:spAutoFit/>
              </a:bodyPr>
              <a:lstStyle/>
              <a:p>
                <a:pPr>
                  <a:lnSpc>
                    <a:spcPct val="90000"/>
                  </a:lnSpc>
                  <a:spcAft>
                    <a:spcPts val="600"/>
                  </a:spcAft>
                </a:pPr>
                <a:r>
                  <a:rPr lang="en-US" sz="2000" dirty="0">
                    <a:gradFill>
                      <a:gsLst>
                        <a:gs pos="2917">
                          <a:srgbClr val="FFFFFF"/>
                        </a:gs>
                        <a:gs pos="95000">
                          <a:srgbClr val="FFFFFF"/>
                        </a:gs>
                      </a:gsLst>
                      <a:lin ang="5400000" scaled="0"/>
                    </a:gradFill>
                  </a:rPr>
                  <a:t>RESOLUTION </a:t>
                </a:r>
                <a:r>
                  <a:rPr lang="en-US" sz="2000" dirty="0" smtClean="0">
                    <a:gradFill>
                      <a:gsLst>
                        <a:gs pos="2917">
                          <a:srgbClr val="FFFFFF"/>
                        </a:gs>
                        <a:gs pos="95000">
                          <a:srgbClr val="FFFFFF"/>
                        </a:gs>
                      </a:gsLst>
                      <a:lin ang="5400000" scaled="0"/>
                    </a:gradFill>
                  </a:rPr>
                  <a:t/>
                </a:r>
                <a:br>
                  <a:rPr lang="en-US" sz="2000" dirty="0" smtClean="0">
                    <a:gradFill>
                      <a:gsLst>
                        <a:gs pos="2917">
                          <a:srgbClr val="FFFFFF"/>
                        </a:gs>
                        <a:gs pos="95000">
                          <a:srgbClr val="FFFFFF"/>
                        </a:gs>
                      </a:gsLst>
                      <a:lin ang="5400000" scaled="0"/>
                    </a:gradFill>
                  </a:rPr>
                </a:br>
                <a:r>
                  <a:rPr lang="en-US" sz="2000" dirty="0" smtClean="0">
                    <a:gradFill>
                      <a:gsLst>
                        <a:gs pos="2917">
                          <a:srgbClr val="FFFFFF"/>
                        </a:gs>
                        <a:gs pos="95000">
                          <a:srgbClr val="FFFFFF"/>
                        </a:gs>
                      </a:gsLst>
                      <a:lin ang="5400000" scaled="0"/>
                    </a:gradFill>
                  </a:rPr>
                  <a:t>PROCESSES</a:t>
                </a:r>
              </a:p>
            </p:txBody>
          </p:sp>
          <p:sp>
            <p:nvSpPr>
              <p:cNvPr id="68" name="TextBox 67"/>
              <p:cNvSpPr txBox="1"/>
              <p:nvPr/>
            </p:nvSpPr>
            <p:spPr>
              <a:xfrm>
                <a:off x="8325911" y="4783448"/>
                <a:ext cx="2356821" cy="1148007"/>
              </a:xfrm>
              <a:prstGeom prst="rect">
                <a:avLst/>
              </a:prstGeom>
              <a:noFill/>
            </p:spPr>
            <p:txBody>
              <a:bodyPr wrap="square" lIns="182880" tIns="146304" rIns="182880" bIns="146304" rtlCol="0">
                <a:spAutoFit/>
              </a:bodyPr>
              <a:lstStyle/>
              <a:p>
                <a:pPr>
                  <a:lnSpc>
                    <a:spcPct val="90000"/>
                  </a:lnSpc>
                  <a:spcAft>
                    <a:spcPts val="200"/>
                  </a:spcAft>
                </a:pPr>
                <a:r>
                  <a:rPr lang="en-US" sz="1400" dirty="0" smtClean="0">
                    <a:gradFill>
                      <a:gsLst>
                        <a:gs pos="2917">
                          <a:srgbClr val="FFFFFF"/>
                        </a:gs>
                        <a:gs pos="95000">
                          <a:srgbClr val="FFFFFF"/>
                        </a:gs>
                      </a:gsLst>
                      <a:lin ang="5400000" scaled="0"/>
                    </a:gradFill>
                  </a:rPr>
                  <a:t>Incident Management</a:t>
                </a:r>
              </a:p>
              <a:p>
                <a:pPr>
                  <a:lnSpc>
                    <a:spcPct val="90000"/>
                  </a:lnSpc>
                  <a:spcAft>
                    <a:spcPts val="200"/>
                  </a:spcAft>
                </a:pPr>
                <a:r>
                  <a:rPr lang="en-US" sz="1400" dirty="0" smtClean="0">
                    <a:gradFill>
                      <a:gsLst>
                        <a:gs pos="2917">
                          <a:srgbClr val="FFFFFF"/>
                        </a:gs>
                        <a:gs pos="95000">
                          <a:srgbClr val="FFFFFF"/>
                        </a:gs>
                      </a:gsLst>
                      <a:lin ang="5400000" scaled="0"/>
                    </a:gradFill>
                  </a:rPr>
                  <a:t>Problem Management</a:t>
                </a:r>
              </a:p>
              <a:p>
                <a:pPr>
                  <a:lnSpc>
                    <a:spcPct val="90000"/>
                  </a:lnSpc>
                  <a:spcAft>
                    <a:spcPts val="200"/>
                  </a:spcAft>
                </a:pPr>
                <a:r>
                  <a:rPr lang="en-US" sz="1400" dirty="0" smtClean="0">
                    <a:gradFill>
                      <a:gsLst>
                        <a:gs pos="2917">
                          <a:srgbClr val="FFFFFF"/>
                        </a:gs>
                        <a:gs pos="30000">
                          <a:srgbClr val="FFFFFF"/>
                        </a:gs>
                      </a:gsLst>
                      <a:lin ang="5400000" scaled="0"/>
                    </a:gradFill>
                  </a:rPr>
                  <a:t>Knowledge Management</a:t>
                </a:r>
                <a:endParaRPr lang="en-US" sz="1400" dirty="0">
                  <a:gradFill>
                    <a:gsLst>
                      <a:gs pos="2917">
                        <a:srgbClr val="FFFFFF"/>
                      </a:gs>
                      <a:gs pos="30000">
                        <a:srgbClr val="FFFFFF"/>
                      </a:gs>
                    </a:gsLst>
                    <a:lin ang="5400000" scaled="0"/>
                  </a:gradFill>
                </a:endParaRPr>
              </a:p>
              <a:p>
                <a:pPr>
                  <a:lnSpc>
                    <a:spcPct val="90000"/>
                  </a:lnSpc>
                  <a:spcAft>
                    <a:spcPts val="200"/>
                  </a:spcAft>
                </a:pPr>
                <a:endParaRPr lang="en-US" sz="1400" dirty="0" smtClean="0">
                  <a:gradFill>
                    <a:gsLst>
                      <a:gs pos="2917">
                        <a:srgbClr val="FFFFFF"/>
                      </a:gs>
                      <a:gs pos="95000">
                        <a:srgbClr val="FFFFFF"/>
                      </a:gs>
                    </a:gsLst>
                    <a:lin ang="5400000" scaled="0"/>
                  </a:gradFill>
                </a:endParaRPr>
              </a:p>
            </p:txBody>
          </p:sp>
          <p:sp>
            <p:nvSpPr>
              <p:cNvPr id="69" name="TextBox 68"/>
              <p:cNvSpPr txBox="1"/>
              <p:nvPr/>
            </p:nvSpPr>
            <p:spPr>
              <a:xfrm>
                <a:off x="5437720" y="4628679"/>
                <a:ext cx="2452608"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FFFFFF"/>
                        </a:gs>
                        <a:gs pos="95000">
                          <a:srgbClr val="FFFFFF"/>
                        </a:gs>
                      </a:gsLst>
                      <a:lin ang="5400000" scaled="0"/>
                    </a:gradFill>
                  </a:rPr>
                  <a:t>RELEASE</a:t>
                </a:r>
                <a:r>
                  <a:rPr lang="en-US" sz="2000" dirty="0">
                    <a:gradFill>
                      <a:gsLst>
                        <a:gs pos="2917">
                          <a:srgbClr val="FFFFFF"/>
                        </a:gs>
                        <a:gs pos="95000">
                          <a:srgbClr val="FFFFFF"/>
                        </a:gs>
                      </a:gsLst>
                      <a:lin ang="5400000" scaled="0"/>
                    </a:gradFill>
                  </a:rPr>
                  <a:t> </a:t>
                </a:r>
                <a:r>
                  <a:rPr lang="en-US" sz="2000" dirty="0" smtClean="0">
                    <a:gradFill>
                      <a:gsLst>
                        <a:gs pos="2917">
                          <a:srgbClr val="FFFFFF"/>
                        </a:gs>
                        <a:gs pos="95000">
                          <a:srgbClr val="FFFFFF"/>
                        </a:gs>
                      </a:gsLst>
                      <a:lin ang="5400000" scaled="0"/>
                    </a:gradFill>
                  </a:rPr>
                  <a:t>PROCESS</a:t>
                </a:r>
              </a:p>
            </p:txBody>
          </p:sp>
          <p:sp>
            <p:nvSpPr>
              <p:cNvPr id="70" name="TextBox 69"/>
              <p:cNvSpPr txBox="1"/>
              <p:nvPr/>
            </p:nvSpPr>
            <p:spPr>
              <a:xfrm>
                <a:off x="5172831" y="3187122"/>
                <a:ext cx="2898486"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CONTROL PROCESSES</a:t>
                </a:r>
              </a:p>
            </p:txBody>
          </p:sp>
          <p:sp>
            <p:nvSpPr>
              <p:cNvPr id="71" name="TextBox 70"/>
              <p:cNvSpPr txBox="1"/>
              <p:nvPr/>
            </p:nvSpPr>
            <p:spPr>
              <a:xfrm>
                <a:off x="5162338" y="3608162"/>
                <a:ext cx="2917256" cy="708912"/>
              </a:xfrm>
              <a:prstGeom prst="rect">
                <a:avLst/>
              </a:prstGeom>
              <a:noFill/>
            </p:spPr>
            <p:txBody>
              <a:bodyPr wrap="square" lIns="182880" tIns="146304" rIns="182880" bIns="146304" rtlCol="0">
                <a:spAutoFit/>
              </a:bodyPr>
              <a:lstStyle/>
              <a:p>
                <a:pPr>
                  <a:lnSpc>
                    <a:spcPct val="90000"/>
                  </a:lnSpc>
                  <a:spcAft>
                    <a:spcPts val="200"/>
                  </a:spcAft>
                </a:pPr>
                <a:r>
                  <a:rPr lang="en-US" sz="1400" dirty="0" smtClean="0">
                    <a:gradFill>
                      <a:gsLst>
                        <a:gs pos="2917">
                          <a:srgbClr val="FFFFFF"/>
                        </a:gs>
                        <a:gs pos="30000">
                          <a:srgbClr val="FFFFFF"/>
                        </a:gs>
                      </a:gsLst>
                      <a:lin ang="5400000" scaled="0"/>
                    </a:gradFill>
                  </a:rPr>
                  <a:t>Configuration Management</a:t>
                </a:r>
              </a:p>
              <a:p>
                <a:pPr>
                  <a:lnSpc>
                    <a:spcPct val="90000"/>
                  </a:lnSpc>
                  <a:spcAft>
                    <a:spcPts val="200"/>
                  </a:spcAft>
                </a:pPr>
                <a:r>
                  <a:rPr lang="en-US" sz="1400" dirty="0" smtClean="0">
                    <a:gradFill>
                      <a:gsLst>
                        <a:gs pos="2917">
                          <a:srgbClr val="FFFFFF"/>
                        </a:gs>
                        <a:gs pos="30000">
                          <a:srgbClr val="FFFFFF"/>
                        </a:gs>
                      </a:gsLst>
                      <a:lin ang="5400000" scaled="0"/>
                    </a:gradFill>
                  </a:rPr>
                  <a:t>Change Management</a:t>
                </a:r>
              </a:p>
            </p:txBody>
          </p:sp>
          <p:sp>
            <p:nvSpPr>
              <p:cNvPr id="72" name="TextBox 71"/>
              <p:cNvSpPr txBox="1"/>
              <p:nvPr/>
            </p:nvSpPr>
            <p:spPr>
              <a:xfrm>
                <a:off x="2661950" y="1660056"/>
                <a:ext cx="3840475" cy="572464"/>
              </a:xfrm>
              <a:prstGeom prst="rect">
                <a:avLst/>
              </a:prstGeom>
              <a:noFill/>
            </p:spPr>
            <p:txBody>
              <a:bodyPr wrap="none" lIns="182880" tIns="146304" rIns="182880" bIns="146304" rtlCol="0">
                <a:spAutoFit/>
              </a:bodyPr>
              <a:lstStyle/>
              <a:p>
                <a:pPr>
                  <a:lnSpc>
                    <a:spcPct val="90000"/>
                  </a:lnSpc>
                  <a:spcAft>
                    <a:spcPts val="600"/>
                  </a:spcAft>
                </a:pPr>
                <a:r>
                  <a:rPr lang="en-US" sz="2000" dirty="0">
                    <a:gradFill>
                      <a:gsLst>
                        <a:gs pos="2917">
                          <a:srgbClr val="FFFFFF"/>
                        </a:gs>
                        <a:gs pos="95000">
                          <a:srgbClr val="FFFFFF"/>
                        </a:gs>
                      </a:gsLst>
                      <a:lin ang="5400000" scaled="0"/>
                    </a:gradFill>
                  </a:rPr>
                  <a:t>SERVICE DELIVERY PROCESSES</a:t>
                </a:r>
              </a:p>
            </p:txBody>
          </p:sp>
        </p:grpSp>
        <p:sp>
          <p:nvSpPr>
            <p:cNvPr id="79" name="Rectangle 78"/>
            <p:cNvSpPr/>
            <p:nvPr/>
          </p:nvSpPr>
          <p:spPr bwMode="auto">
            <a:xfrm>
              <a:off x="10549686" y="1660523"/>
              <a:ext cx="2039189" cy="4803831"/>
            </a:xfrm>
            <a:prstGeom prst="rect">
              <a:avLst/>
            </a:prstGeom>
            <a:solidFill>
              <a:schemeClr val="bg2">
                <a:lumMod val="90000"/>
                <a:lumOff val="10000"/>
              </a:schemeClr>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0" name="Rectangle 79"/>
            <p:cNvSpPr/>
            <p:nvPr/>
          </p:nvSpPr>
          <p:spPr bwMode="auto">
            <a:xfrm>
              <a:off x="152400" y="1660523"/>
              <a:ext cx="2032324" cy="4803831"/>
            </a:xfrm>
            <a:prstGeom prst="rect">
              <a:avLst/>
            </a:prstGeom>
            <a:solidFill>
              <a:schemeClr val="bg2">
                <a:lumMod val="90000"/>
                <a:lumOff val="10000"/>
              </a:schemeClr>
            </a:solid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65043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8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1000"/>
                                        <p:tgtEl>
                                          <p:spTgt spid="4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46"/>
                                        </p:tgtEl>
                                        <p:attrNameLst>
                                          <p:attrName>style.visibility</p:attrName>
                                        </p:attrNameLst>
                                      </p:cBhvr>
                                      <p:to>
                                        <p:strVal val="hidden"/>
                                      </p:to>
                                    </p:set>
                                  </p:childTnLst>
                                </p:cTn>
                              </p:par>
                              <p:par>
                                <p:cTn id="16" presetID="1" presetClass="entr" presetSubtype="0" fill="hold" nodeType="withEffect">
                                  <p:stCondLst>
                                    <p:cond delay="0"/>
                                  </p:stCondLst>
                                  <p:childTnLst>
                                    <p:set>
                                      <p:cBhvr>
                                        <p:cTn id="17" dur="1" fill="hold">
                                          <p:stCondLst>
                                            <p:cond delay="0"/>
                                          </p:stCondLst>
                                        </p:cTn>
                                        <p:tgtEl>
                                          <p:spTgt spid="5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51"/>
                                        </p:tgtEl>
                                        <p:attrNameLst>
                                          <p:attrName>style.visibility</p:attrName>
                                        </p:attrNameLst>
                                      </p:cBhvr>
                                      <p:to>
                                        <p:strVal val="hidden"/>
                                      </p:to>
                                    </p:set>
                                  </p:childTnLst>
                                </p:cTn>
                              </p:par>
                              <p:par>
                                <p:cTn id="22" presetID="1" presetClass="entr" presetSubtype="0" fill="hold" nodeType="withEffect">
                                  <p:stCondLst>
                                    <p:cond delay="0"/>
                                  </p:stCondLst>
                                  <p:childTnLst>
                                    <p:set>
                                      <p:cBhvr>
                                        <p:cTn id="23" dur="1" fill="hold">
                                          <p:stCondLst>
                                            <p:cond delay="0"/>
                                          </p:stCondLst>
                                        </p:cTn>
                                        <p:tgtEl>
                                          <p:spTgt spid="5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55"/>
                                        </p:tgtEl>
                                        <p:attrNameLst>
                                          <p:attrName>style.visibility</p:attrName>
                                        </p:attrNameLst>
                                      </p:cBhvr>
                                      <p:to>
                                        <p:strVal val="hidden"/>
                                      </p:to>
                                    </p:set>
                                  </p:childTnLst>
                                </p:cTn>
                              </p:par>
                              <p:par>
                                <p:cTn id="28" presetID="1" presetClass="entr" presetSubtype="0" fill="hold" nodeType="withEffect">
                                  <p:stCondLst>
                                    <p:cond delay="0"/>
                                  </p:stCondLst>
                                  <p:childTnLst>
                                    <p:set>
                                      <p:cBhvr>
                                        <p:cTn id="29"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274638" y="1697062"/>
            <a:ext cx="2323622" cy="453650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2665532" y="1697062"/>
            <a:ext cx="2323622" cy="4536503"/>
          </a:xfrm>
          <a:prstGeom prst="rect">
            <a:avLst/>
          </a:prstGeom>
          <a:solidFill>
            <a:srgbClr val="F8EF1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5056426" y="1697062"/>
            <a:ext cx="2323622" cy="45365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7447320" y="1697062"/>
            <a:ext cx="2323622" cy="4536503"/>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2665535" y="1697062"/>
            <a:ext cx="2323619" cy="1343001"/>
          </a:xfrm>
          <a:prstGeom prst="rect">
            <a:avLst/>
          </a:prstGeom>
          <a:solidFill>
            <a:schemeClr val="bg1">
              <a:alpha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Optimize resources</a:t>
            </a:r>
          </a:p>
        </p:txBody>
      </p:sp>
      <p:sp>
        <p:nvSpPr>
          <p:cNvPr id="15" name="Rectangle 14"/>
          <p:cNvSpPr/>
          <p:nvPr/>
        </p:nvSpPr>
        <p:spPr bwMode="auto">
          <a:xfrm>
            <a:off x="5056431" y="1697061"/>
            <a:ext cx="2323619" cy="1343001"/>
          </a:xfrm>
          <a:prstGeom prst="rect">
            <a:avLst/>
          </a:prstGeom>
          <a:solidFill>
            <a:schemeClr val="bg1">
              <a:alpha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Improve availability</a:t>
            </a:r>
          </a:p>
        </p:txBody>
      </p:sp>
      <p:sp>
        <p:nvSpPr>
          <p:cNvPr id="16" name="Rectangle 15"/>
          <p:cNvSpPr/>
          <p:nvPr/>
        </p:nvSpPr>
        <p:spPr bwMode="auto">
          <a:xfrm>
            <a:off x="7447327" y="1697061"/>
            <a:ext cx="2323619" cy="1343001"/>
          </a:xfrm>
          <a:prstGeom prst="rect">
            <a:avLst/>
          </a:prstGeom>
          <a:solidFill>
            <a:schemeClr val="bg1">
              <a:alpha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Increase application </a:t>
            </a: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q</a:t>
            </a: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uality</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011" y="4269110"/>
            <a:ext cx="2186428" cy="1514153"/>
          </a:xfrm>
          <a:prstGeom prst="rect">
            <a:avLst/>
          </a:prstGeom>
        </p:spPr>
      </p:pic>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67565" y="3954463"/>
            <a:ext cx="1958953" cy="2021252"/>
          </a:xfrm>
          <a:prstGeom prst="rect">
            <a:avLst/>
          </a:prstGeom>
        </p:spPr>
      </p:pic>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81150" y="4090798"/>
            <a:ext cx="2217893" cy="1692465"/>
          </a:xfrm>
          <a:prstGeom prst="rect">
            <a:avLst/>
          </a:prstGeom>
        </p:spPr>
      </p:pic>
      <p:grpSp>
        <p:nvGrpSpPr>
          <p:cNvPr id="12" name="Group 11"/>
          <p:cNvGrpSpPr/>
          <p:nvPr/>
        </p:nvGrpSpPr>
        <p:grpSpPr>
          <a:xfrm>
            <a:off x="5180511" y="3634354"/>
            <a:ext cx="1998622" cy="2885091"/>
            <a:chOff x="5180511" y="3634354"/>
            <a:chExt cx="1998622" cy="2885091"/>
          </a:xfrm>
        </p:grpSpPr>
        <p:pic>
          <p:nvPicPr>
            <p:cNvPr id="6" name="Picture 5" descr="Improve availability.png"/>
            <p:cNvPicPr>
              <a:picLocks noChangeAspect="1"/>
            </p:cNvPicPr>
            <p:nvPr/>
          </p:nvPicPr>
          <p:blipFill>
            <a:blip r:embed="rId6"/>
            <a:stretch>
              <a:fillRect/>
            </a:stretch>
          </p:blipFill>
          <p:spPr>
            <a:xfrm>
              <a:off x="5180511" y="3634354"/>
              <a:ext cx="1998622" cy="2885091"/>
            </a:xfrm>
            <a:prstGeom prst="rect">
              <a:avLst/>
            </a:prstGeom>
          </p:spPr>
        </p:pic>
        <p:sp>
          <p:nvSpPr>
            <p:cNvPr id="7" name="TextBox 6"/>
            <p:cNvSpPr txBox="1"/>
            <p:nvPr/>
          </p:nvSpPr>
          <p:spPr>
            <a:xfrm>
              <a:off x="5835590" y="4233379"/>
              <a:ext cx="757515"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FFFFFF"/>
                      </a:gs>
                      <a:gs pos="30000">
                        <a:srgbClr val="FFFFFF"/>
                      </a:gs>
                    </a:gsLst>
                    <a:lin ang="5400000" scaled="0"/>
                  </a:gradFill>
                </a:rPr>
                <a:t>SLA</a:t>
              </a:r>
            </a:p>
          </p:txBody>
        </p:sp>
      </p:grpSp>
      <p:sp>
        <p:nvSpPr>
          <p:cNvPr id="20" name="Rectangle 19"/>
          <p:cNvSpPr/>
          <p:nvPr/>
        </p:nvSpPr>
        <p:spPr bwMode="auto">
          <a:xfrm>
            <a:off x="274639" y="2909911"/>
            <a:ext cx="2323621" cy="3323654"/>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274639" y="6377346"/>
            <a:ext cx="11887198" cy="617179"/>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itle 3"/>
          <p:cNvSpPr>
            <a:spLocks noGrp="1"/>
          </p:cNvSpPr>
          <p:nvPr>
            <p:ph type="title"/>
          </p:nvPr>
        </p:nvSpPr>
        <p:spPr/>
        <p:txBody>
          <a:bodyPr/>
          <a:lstStyle/>
          <a:p>
            <a:r>
              <a:rPr lang="en-US" dirty="0" smtClean="0"/>
              <a:t>How can Operations help with </a:t>
            </a:r>
            <a:r>
              <a:rPr lang="en-US" dirty="0" err="1" smtClean="0"/>
              <a:t>DevOps</a:t>
            </a:r>
            <a:r>
              <a:rPr lang="en-US" dirty="0" smtClean="0"/>
              <a:t>?</a:t>
            </a:r>
            <a:endParaRPr lang="en-US" dirty="0"/>
          </a:p>
        </p:txBody>
      </p:sp>
      <p:sp>
        <p:nvSpPr>
          <p:cNvPr id="13" name="Rectangle 12"/>
          <p:cNvSpPr/>
          <p:nvPr/>
        </p:nvSpPr>
        <p:spPr bwMode="auto">
          <a:xfrm>
            <a:off x="274639" y="1697062"/>
            <a:ext cx="2323619" cy="1343001"/>
          </a:xfrm>
          <a:prstGeom prst="rect">
            <a:avLst/>
          </a:prstGeom>
          <a:solidFill>
            <a:srgbClr val="5F8B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Accelerate delivery</a:t>
            </a:r>
          </a:p>
        </p:txBody>
      </p:sp>
      <p:sp>
        <p:nvSpPr>
          <p:cNvPr id="22" name="Rectangle 21"/>
          <p:cNvSpPr/>
          <p:nvPr/>
        </p:nvSpPr>
        <p:spPr bwMode="auto">
          <a:xfrm>
            <a:off x="274639" y="1697062"/>
            <a:ext cx="2323621" cy="1343000"/>
          </a:xfrm>
          <a:prstGeom prst="rect">
            <a:avLst/>
          </a:prstGeom>
          <a:solidFill>
            <a:srgbClr val="5F8B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5400" b="1" dirty="0" smtClean="0">
                <a:gradFill>
                  <a:gsLst>
                    <a:gs pos="0">
                      <a:srgbClr val="002050"/>
                    </a:gs>
                    <a:gs pos="100000">
                      <a:srgbClr val="002050"/>
                    </a:gs>
                  </a:gsLst>
                  <a:lin ang="5400000" scaled="0"/>
                </a:gradFill>
                <a:ea typeface="Segoe UI" pitchFamily="34" charset="0"/>
                <a:cs typeface="Segoe UI" pitchFamily="34" charset="0"/>
              </a:rPr>
              <a:t>1</a:t>
            </a:r>
          </a:p>
        </p:txBody>
      </p:sp>
      <p:sp>
        <p:nvSpPr>
          <p:cNvPr id="29" name="Rectangle 28"/>
          <p:cNvSpPr/>
          <p:nvPr/>
        </p:nvSpPr>
        <p:spPr bwMode="auto">
          <a:xfrm>
            <a:off x="274639" y="3040063"/>
            <a:ext cx="2323621" cy="1437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5400"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2665532" y="2909911"/>
            <a:ext cx="2323621" cy="3323654"/>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056426" y="2909911"/>
            <a:ext cx="2323621" cy="3323654"/>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Rectangle 31"/>
          <p:cNvSpPr/>
          <p:nvPr/>
        </p:nvSpPr>
        <p:spPr bwMode="auto">
          <a:xfrm>
            <a:off x="7447320" y="2909911"/>
            <a:ext cx="2323621" cy="3323654"/>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2665532" y="1697062"/>
            <a:ext cx="2323621" cy="1343000"/>
          </a:xfrm>
          <a:prstGeom prst="rect">
            <a:avLst/>
          </a:prstGeom>
          <a:solidFill>
            <a:srgbClr val="BAB31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5400" b="1" dirty="0" smtClean="0">
                <a:gradFill>
                  <a:gsLst>
                    <a:gs pos="0">
                      <a:srgbClr val="002050"/>
                    </a:gs>
                    <a:gs pos="100000">
                      <a:srgbClr val="002050"/>
                    </a:gs>
                  </a:gsLst>
                  <a:lin ang="5400000" scaled="0"/>
                </a:gradFill>
                <a:ea typeface="Segoe UI" pitchFamily="34" charset="0"/>
                <a:cs typeface="Segoe UI" pitchFamily="34" charset="0"/>
              </a:rPr>
              <a:t>2</a:t>
            </a:r>
          </a:p>
        </p:txBody>
      </p:sp>
      <p:sp>
        <p:nvSpPr>
          <p:cNvPr id="26" name="Rectangle 25"/>
          <p:cNvSpPr/>
          <p:nvPr/>
        </p:nvSpPr>
        <p:spPr bwMode="auto">
          <a:xfrm>
            <a:off x="5056426" y="1697061"/>
            <a:ext cx="2323621" cy="1343000"/>
          </a:xfrm>
          <a:prstGeom prst="rect">
            <a:avLst/>
          </a:prstGeom>
          <a:solidFill>
            <a:srgbClr val="0055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5400" b="1" dirty="0" smtClean="0">
                <a:gradFill>
                  <a:gsLst>
                    <a:gs pos="0">
                      <a:srgbClr val="002050"/>
                    </a:gs>
                    <a:gs pos="100000">
                      <a:srgbClr val="002050"/>
                    </a:gs>
                  </a:gsLst>
                  <a:lin ang="5400000" scaled="0"/>
                </a:gradFill>
                <a:ea typeface="Segoe UI" pitchFamily="34" charset="0"/>
                <a:cs typeface="Segoe UI" pitchFamily="34" charset="0"/>
              </a:rPr>
              <a:t>3</a:t>
            </a:r>
          </a:p>
        </p:txBody>
      </p:sp>
      <p:sp>
        <p:nvSpPr>
          <p:cNvPr id="27" name="Rectangle 26"/>
          <p:cNvSpPr/>
          <p:nvPr/>
        </p:nvSpPr>
        <p:spPr bwMode="auto">
          <a:xfrm>
            <a:off x="7447320" y="1697061"/>
            <a:ext cx="2323621" cy="1343000"/>
          </a:xfrm>
          <a:prstGeom prst="rect">
            <a:avLst/>
          </a:prstGeom>
          <a:solidFill>
            <a:srgbClr val="4E195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5400" b="1" dirty="0" smtClean="0">
                <a:gradFill>
                  <a:gsLst>
                    <a:gs pos="0">
                      <a:srgbClr val="002050"/>
                    </a:gs>
                    <a:gs pos="100000">
                      <a:srgbClr val="002050"/>
                    </a:gs>
                  </a:gsLst>
                  <a:lin ang="5400000" scaled="0"/>
                </a:gradFill>
                <a:ea typeface="Segoe UI" pitchFamily="34" charset="0"/>
                <a:cs typeface="Segoe UI" pitchFamily="34" charset="0"/>
              </a:rPr>
              <a:t>4</a:t>
            </a:r>
          </a:p>
        </p:txBody>
      </p:sp>
      <p:sp>
        <p:nvSpPr>
          <p:cNvPr id="34" name="Rectangle 33"/>
          <p:cNvSpPr/>
          <p:nvPr/>
        </p:nvSpPr>
        <p:spPr bwMode="auto">
          <a:xfrm>
            <a:off x="2665532" y="3040063"/>
            <a:ext cx="2323621" cy="143780"/>
          </a:xfrm>
          <a:prstGeom prst="rect">
            <a:avLst/>
          </a:prstGeom>
          <a:solidFill>
            <a:srgbClr val="F8EF1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5400"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5056426" y="3040063"/>
            <a:ext cx="2323621" cy="1437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5400"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7447320" y="3040063"/>
            <a:ext cx="2323621" cy="1437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5400"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rot="5400000">
            <a:off x="4816488" y="1743205"/>
            <a:ext cx="412610" cy="949630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TextBox 37"/>
          <p:cNvSpPr txBox="1"/>
          <p:nvPr/>
        </p:nvSpPr>
        <p:spPr>
          <a:xfrm>
            <a:off x="4142022" y="6202431"/>
            <a:ext cx="18288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Do these…</a:t>
            </a:r>
          </a:p>
        </p:txBody>
      </p:sp>
      <p:grpSp>
        <p:nvGrpSpPr>
          <p:cNvPr id="37" name="Group 36"/>
          <p:cNvGrpSpPr/>
          <p:nvPr/>
        </p:nvGrpSpPr>
        <p:grpSpPr>
          <a:xfrm>
            <a:off x="9770941" y="1697062"/>
            <a:ext cx="2371846" cy="5000602"/>
            <a:chOff x="9770941" y="1697061"/>
            <a:chExt cx="2371846" cy="5000602"/>
          </a:xfrm>
        </p:grpSpPr>
        <p:sp>
          <p:nvSpPr>
            <p:cNvPr id="24" name="Rectangle 23"/>
            <p:cNvSpPr/>
            <p:nvPr/>
          </p:nvSpPr>
          <p:spPr bwMode="auto">
            <a:xfrm>
              <a:off x="9827713" y="1697061"/>
              <a:ext cx="2315074" cy="4536503"/>
            </a:xfrm>
            <a:prstGeom prst="rect">
              <a:avLst/>
            </a:prstGeom>
            <a:solidFill>
              <a:srgbClr val="70C2E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1"/>
            <p:cNvPicPr>
              <a:picLocks noChangeAspect="1"/>
            </p:cNvPicPr>
            <p:nvPr/>
          </p:nvPicPr>
          <p:blipFill rotWithShape="1">
            <a:blip r:embed="rId7">
              <a:extLst>
                <a:ext uri="{28A0092B-C50C-407E-A947-70E740481C1C}">
                  <a14:useLocalDpi xmlns:a14="http://schemas.microsoft.com/office/drawing/2010/main" val="0"/>
                </a:ext>
              </a:extLst>
            </a:blip>
            <a:srcRect r="18278"/>
            <a:stretch/>
          </p:blipFill>
          <p:spPr>
            <a:xfrm>
              <a:off x="9991186" y="2138489"/>
              <a:ext cx="2011349" cy="1637929"/>
            </a:xfrm>
            <a:prstGeom prst="rect">
              <a:avLst/>
            </a:prstGeom>
          </p:spPr>
        </p:pic>
        <p:grpSp>
          <p:nvGrpSpPr>
            <p:cNvPr id="33" name="Group 32"/>
            <p:cNvGrpSpPr/>
            <p:nvPr/>
          </p:nvGrpSpPr>
          <p:grpSpPr>
            <a:xfrm>
              <a:off x="9770941" y="5225453"/>
              <a:ext cx="1786823" cy="1472210"/>
              <a:chOff x="9770941" y="5225453"/>
              <a:chExt cx="1786823" cy="1472210"/>
            </a:xfrm>
          </p:grpSpPr>
          <p:sp>
            <p:nvSpPr>
              <p:cNvPr id="11" name="Up Arrow 10"/>
              <p:cNvSpPr/>
              <p:nvPr/>
            </p:nvSpPr>
            <p:spPr bwMode="auto">
              <a:xfrm>
                <a:off x="10692043" y="5225453"/>
                <a:ext cx="865721" cy="1472209"/>
              </a:xfrm>
              <a:prstGeom prst="up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bwMode="auto">
              <a:xfrm rot="5400000">
                <a:off x="10344568" y="5711426"/>
                <a:ext cx="412610" cy="155986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Tree>
    <p:extLst>
      <p:ext uri="{BB962C8B-B14F-4D97-AF65-F5344CB8AC3E}">
        <p14:creationId xmlns:p14="http://schemas.microsoft.com/office/powerpoint/2010/main" val="18379685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2"/>
                                        </p:tgtEl>
                                      </p:cBhvr>
                                    </p:animEffect>
                                    <p:set>
                                      <p:cBhvr>
                                        <p:cTn id="7" dur="1" fill="hold">
                                          <p:stCondLst>
                                            <p:cond delay="499"/>
                                          </p:stCondLst>
                                        </p:cTn>
                                        <p:tgtEl>
                                          <p:spTgt spid="22"/>
                                        </p:tgtEl>
                                        <p:attrNameLst>
                                          <p:attrName>style.visibility</p:attrName>
                                        </p:attrNameLst>
                                      </p:cBhvr>
                                      <p:to>
                                        <p:strVal val="hidden"/>
                                      </p:to>
                                    </p:set>
                                  </p:childTnLst>
                                </p:cTn>
                              </p:par>
                              <p:par>
                                <p:cTn id="8" presetID="2" presetClass="exit" presetSubtype="4" decel="100000" fill="hold" grpId="0" nodeType="withEffect">
                                  <p:stCondLst>
                                    <p:cond delay="150"/>
                                  </p:stCondLst>
                                  <p:childTnLst>
                                    <p:anim calcmode="lin" valueType="num">
                                      <p:cBhvr additive="base">
                                        <p:cTn id="9" dur="1000"/>
                                        <p:tgtEl>
                                          <p:spTgt spid="20"/>
                                        </p:tgtEl>
                                        <p:attrNameLst>
                                          <p:attrName>ppt_x</p:attrName>
                                        </p:attrNameLst>
                                      </p:cBhvr>
                                      <p:tavLst>
                                        <p:tav tm="0">
                                          <p:val>
                                            <p:strVal val="ppt_x"/>
                                          </p:val>
                                        </p:tav>
                                        <p:tav tm="100000">
                                          <p:val>
                                            <p:strVal val="ppt_x"/>
                                          </p:val>
                                        </p:tav>
                                      </p:tavLst>
                                    </p:anim>
                                    <p:anim calcmode="lin" valueType="num">
                                      <p:cBhvr additive="base">
                                        <p:cTn id="10" dur="1000"/>
                                        <p:tgtEl>
                                          <p:spTgt spid="20"/>
                                        </p:tgtEl>
                                        <p:attrNameLst>
                                          <p:attrName>ppt_y</p:attrName>
                                        </p:attrNameLst>
                                      </p:cBhvr>
                                      <p:tavLst>
                                        <p:tav tm="0">
                                          <p:val>
                                            <p:strVal val="ppt_y"/>
                                          </p:val>
                                        </p:tav>
                                        <p:tav tm="100000">
                                          <p:val>
                                            <p:strVal val="1+ppt_h/2"/>
                                          </p:val>
                                        </p:tav>
                                      </p:tavLst>
                                    </p:anim>
                                    <p:set>
                                      <p:cBhvr>
                                        <p:cTn id="11" dur="1" fill="hold">
                                          <p:stCondLst>
                                            <p:cond delay="999"/>
                                          </p:stCondLst>
                                        </p:cTn>
                                        <p:tgtEl>
                                          <p:spTgt spid="20"/>
                                        </p:tgtEl>
                                        <p:attrNameLst>
                                          <p:attrName>style.visibility</p:attrName>
                                        </p:attrNameLst>
                                      </p:cBhvr>
                                      <p:to>
                                        <p:strVal val="hidden"/>
                                      </p:to>
                                    </p:set>
                                  </p:childTnLst>
                                </p:cTn>
                              </p:par>
                              <p:par>
                                <p:cTn id="12" presetID="10" presetClass="exit" presetSubtype="0" fill="hold" grpId="0" nodeType="withEffect">
                                  <p:stCondLst>
                                    <p:cond delay="150"/>
                                  </p:stCondLst>
                                  <p:childTnLst>
                                    <p:animEffect transition="out" filter="fade">
                                      <p:cBhvr>
                                        <p:cTn id="13" dur="500"/>
                                        <p:tgtEl>
                                          <p:spTgt spid="29"/>
                                        </p:tgtEl>
                                      </p:cBhvr>
                                    </p:animEffect>
                                    <p:set>
                                      <p:cBhvr>
                                        <p:cTn id="14" dur="1" fill="hold">
                                          <p:stCondLst>
                                            <p:cond delay="499"/>
                                          </p:stCondLst>
                                        </p:cTn>
                                        <p:tgtEl>
                                          <p:spTgt spid="2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grpId="0" nodeType="clickEffect">
                                  <p:stCondLst>
                                    <p:cond delay="0"/>
                                  </p:stCondLst>
                                  <p:childTnLst>
                                    <p:animEffect transition="out" filter="fade">
                                      <p:cBhvr>
                                        <p:cTn id="18" dur="500"/>
                                        <p:tgtEl>
                                          <p:spTgt spid="23"/>
                                        </p:tgtEl>
                                      </p:cBhvr>
                                    </p:animEffect>
                                    <p:set>
                                      <p:cBhvr>
                                        <p:cTn id="19" dur="1" fill="hold">
                                          <p:stCondLst>
                                            <p:cond delay="499"/>
                                          </p:stCondLst>
                                        </p:cTn>
                                        <p:tgtEl>
                                          <p:spTgt spid="23"/>
                                        </p:tgtEl>
                                        <p:attrNameLst>
                                          <p:attrName>style.visibility</p:attrName>
                                        </p:attrNameLst>
                                      </p:cBhvr>
                                      <p:to>
                                        <p:strVal val="hidden"/>
                                      </p:to>
                                    </p:set>
                                  </p:childTnLst>
                                </p:cTn>
                              </p:par>
                              <p:par>
                                <p:cTn id="20" presetID="2" presetClass="exit" presetSubtype="4" decel="100000" fill="hold" grpId="0" nodeType="withEffect">
                                  <p:stCondLst>
                                    <p:cond delay="0"/>
                                  </p:stCondLst>
                                  <p:childTnLst>
                                    <p:anim calcmode="lin" valueType="num">
                                      <p:cBhvr additive="base">
                                        <p:cTn id="21" dur="1000"/>
                                        <p:tgtEl>
                                          <p:spTgt spid="30"/>
                                        </p:tgtEl>
                                        <p:attrNameLst>
                                          <p:attrName>ppt_x</p:attrName>
                                        </p:attrNameLst>
                                      </p:cBhvr>
                                      <p:tavLst>
                                        <p:tav tm="0">
                                          <p:val>
                                            <p:strVal val="ppt_x"/>
                                          </p:val>
                                        </p:tav>
                                        <p:tav tm="100000">
                                          <p:val>
                                            <p:strVal val="ppt_x"/>
                                          </p:val>
                                        </p:tav>
                                      </p:tavLst>
                                    </p:anim>
                                    <p:anim calcmode="lin" valueType="num">
                                      <p:cBhvr additive="base">
                                        <p:cTn id="22" dur="1000"/>
                                        <p:tgtEl>
                                          <p:spTgt spid="30"/>
                                        </p:tgtEl>
                                        <p:attrNameLst>
                                          <p:attrName>ppt_y</p:attrName>
                                        </p:attrNameLst>
                                      </p:cBhvr>
                                      <p:tavLst>
                                        <p:tav tm="0">
                                          <p:val>
                                            <p:strVal val="ppt_y"/>
                                          </p:val>
                                        </p:tav>
                                        <p:tav tm="100000">
                                          <p:val>
                                            <p:strVal val="1+ppt_h/2"/>
                                          </p:val>
                                        </p:tav>
                                      </p:tavLst>
                                    </p:anim>
                                    <p:set>
                                      <p:cBhvr>
                                        <p:cTn id="23" dur="1" fill="hold">
                                          <p:stCondLst>
                                            <p:cond delay="999"/>
                                          </p:stCondLst>
                                        </p:cTn>
                                        <p:tgtEl>
                                          <p:spTgt spid="30"/>
                                        </p:tgtEl>
                                        <p:attrNameLst>
                                          <p:attrName>style.visibility</p:attrName>
                                        </p:attrNameLst>
                                      </p:cBhvr>
                                      <p:to>
                                        <p:strVal val="hidden"/>
                                      </p:to>
                                    </p:set>
                                  </p:childTnLst>
                                </p:cTn>
                              </p:par>
                              <p:par>
                                <p:cTn id="24" presetID="10" presetClass="exit" presetSubtype="0" fill="hold" grpId="0" nodeType="withEffect">
                                  <p:stCondLst>
                                    <p:cond delay="0"/>
                                  </p:stCondLst>
                                  <p:childTnLst>
                                    <p:animEffect transition="out" filter="fade">
                                      <p:cBhvr>
                                        <p:cTn id="25" dur="500"/>
                                        <p:tgtEl>
                                          <p:spTgt spid="34"/>
                                        </p:tgtEl>
                                      </p:cBhvr>
                                    </p:animEffect>
                                    <p:set>
                                      <p:cBhvr>
                                        <p:cTn id="26" dur="1" fill="hold">
                                          <p:stCondLst>
                                            <p:cond delay="499"/>
                                          </p:stCondLst>
                                        </p:cTn>
                                        <p:tgtEl>
                                          <p:spTgt spid="3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0" nodeType="clickEffect">
                                  <p:stCondLst>
                                    <p:cond delay="0"/>
                                  </p:stCondLst>
                                  <p:childTnLst>
                                    <p:animEffect transition="out" filter="fade">
                                      <p:cBhvr>
                                        <p:cTn id="30" dur="500"/>
                                        <p:tgtEl>
                                          <p:spTgt spid="26"/>
                                        </p:tgtEl>
                                      </p:cBhvr>
                                    </p:animEffect>
                                    <p:set>
                                      <p:cBhvr>
                                        <p:cTn id="31" dur="1" fill="hold">
                                          <p:stCondLst>
                                            <p:cond delay="499"/>
                                          </p:stCondLst>
                                        </p:cTn>
                                        <p:tgtEl>
                                          <p:spTgt spid="26"/>
                                        </p:tgtEl>
                                        <p:attrNameLst>
                                          <p:attrName>style.visibility</p:attrName>
                                        </p:attrNameLst>
                                      </p:cBhvr>
                                      <p:to>
                                        <p:strVal val="hidden"/>
                                      </p:to>
                                    </p:set>
                                  </p:childTnLst>
                                </p:cTn>
                              </p:par>
                              <p:par>
                                <p:cTn id="32" presetID="2" presetClass="exit" presetSubtype="4" decel="100000" fill="hold" grpId="0" nodeType="withEffect">
                                  <p:stCondLst>
                                    <p:cond delay="0"/>
                                  </p:stCondLst>
                                  <p:childTnLst>
                                    <p:anim calcmode="lin" valueType="num">
                                      <p:cBhvr additive="base">
                                        <p:cTn id="33" dur="1000"/>
                                        <p:tgtEl>
                                          <p:spTgt spid="31"/>
                                        </p:tgtEl>
                                        <p:attrNameLst>
                                          <p:attrName>ppt_x</p:attrName>
                                        </p:attrNameLst>
                                      </p:cBhvr>
                                      <p:tavLst>
                                        <p:tav tm="0">
                                          <p:val>
                                            <p:strVal val="ppt_x"/>
                                          </p:val>
                                        </p:tav>
                                        <p:tav tm="100000">
                                          <p:val>
                                            <p:strVal val="ppt_x"/>
                                          </p:val>
                                        </p:tav>
                                      </p:tavLst>
                                    </p:anim>
                                    <p:anim calcmode="lin" valueType="num">
                                      <p:cBhvr additive="base">
                                        <p:cTn id="34" dur="1000"/>
                                        <p:tgtEl>
                                          <p:spTgt spid="31"/>
                                        </p:tgtEl>
                                        <p:attrNameLst>
                                          <p:attrName>ppt_y</p:attrName>
                                        </p:attrNameLst>
                                      </p:cBhvr>
                                      <p:tavLst>
                                        <p:tav tm="0">
                                          <p:val>
                                            <p:strVal val="ppt_y"/>
                                          </p:val>
                                        </p:tav>
                                        <p:tav tm="100000">
                                          <p:val>
                                            <p:strVal val="1+ppt_h/2"/>
                                          </p:val>
                                        </p:tav>
                                      </p:tavLst>
                                    </p:anim>
                                    <p:set>
                                      <p:cBhvr>
                                        <p:cTn id="35" dur="1" fill="hold">
                                          <p:stCondLst>
                                            <p:cond delay="999"/>
                                          </p:stCondLst>
                                        </p:cTn>
                                        <p:tgtEl>
                                          <p:spTgt spid="31"/>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35"/>
                                        </p:tgtEl>
                                      </p:cBhvr>
                                    </p:animEffect>
                                    <p:set>
                                      <p:cBhvr>
                                        <p:cTn id="38" dur="1" fill="hold">
                                          <p:stCondLst>
                                            <p:cond delay="499"/>
                                          </p:stCondLst>
                                        </p:cTn>
                                        <p:tgtEl>
                                          <p:spTgt spid="3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500"/>
                                        <p:tgtEl>
                                          <p:spTgt spid="27"/>
                                        </p:tgtEl>
                                      </p:cBhvr>
                                    </p:animEffect>
                                    <p:set>
                                      <p:cBhvr>
                                        <p:cTn id="43" dur="1" fill="hold">
                                          <p:stCondLst>
                                            <p:cond delay="499"/>
                                          </p:stCondLst>
                                        </p:cTn>
                                        <p:tgtEl>
                                          <p:spTgt spid="27"/>
                                        </p:tgtEl>
                                        <p:attrNameLst>
                                          <p:attrName>style.visibility</p:attrName>
                                        </p:attrNameLst>
                                      </p:cBhvr>
                                      <p:to>
                                        <p:strVal val="hidden"/>
                                      </p:to>
                                    </p:set>
                                  </p:childTnLst>
                                </p:cTn>
                              </p:par>
                              <p:par>
                                <p:cTn id="44" presetID="2" presetClass="exit" presetSubtype="4" decel="100000" fill="hold" grpId="0" nodeType="withEffect">
                                  <p:stCondLst>
                                    <p:cond delay="0"/>
                                  </p:stCondLst>
                                  <p:childTnLst>
                                    <p:anim calcmode="lin" valueType="num">
                                      <p:cBhvr additive="base">
                                        <p:cTn id="45" dur="1000"/>
                                        <p:tgtEl>
                                          <p:spTgt spid="32"/>
                                        </p:tgtEl>
                                        <p:attrNameLst>
                                          <p:attrName>ppt_x</p:attrName>
                                        </p:attrNameLst>
                                      </p:cBhvr>
                                      <p:tavLst>
                                        <p:tav tm="0">
                                          <p:val>
                                            <p:strVal val="ppt_x"/>
                                          </p:val>
                                        </p:tav>
                                        <p:tav tm="100000">
                                          <p:val>
                                            <p:strVal val="ppt_x"/>
                                          </p:val>
                                        </p:tav>
                                      </p:tavLst>
                                    </p:anim>
                                    <p:anim calcmode="lin" valueType="num">
                                      <p:cBhvr additive="base">
                                        <p:cTn id="46" dur="1000"/>
                                        <p:tgtEl>
                                          <p:spTgt spid="32"/>
                                        </p:tgtEl>
                                        <p:attrNameLst>
                                          <p:attrName>ppt_y</p:attrName>
                                        </p:attrNameLst>
                                      </p:cBhvr>
                                      <p:tavLst>
                                        <p:tav tm="0">
                                          <p:val>
                                            <p:strVal val="ppt_y"/>
                                          </p:val>
                                        </p:tav>
                                        <p:tav tm="100000">
                                          <p:val>
                                            <p:strVal val="1+ppt_h/2"/>
                                          </p:val>
                                        </p:tav>
                                      </p:tavLst>
                                    </p:anim>
                                    <p:set>
                                      <p:cBhvr>
                                        <p:cTn id="47" dur="1" fill="hold">
                                          <p:stCondLst>
                                            <p:cond delay="999"/>
                                          </p:stCondLst>
                                        </p:cTn>
                                        <p:tgtEl>
                                          <p:spTgt spid="32"/>
                                        </p:tgtEl>
                                        <p:attrNameLst>
                                          <p:attrName>style.visibility</p:attrName>
                                        </p:attrNameLst>
                                      </p:cBhvr>
                                      <p:to>
                                        <p:strVal val="hidden"/>
                                      </p:to>
                                    </p:set>
                                  </p:childTnLst>
                                </p:cTn>
                              </p:par>
                              <p:par>
                                <p:cTn id="48" presetID="10" presetClass="exit" presetSubtype="0" fill="hold" grpId="0" nodeType="withEffect">
                                  <p:stCondLst>
                                    <p:cond delay="0"/>
                                  </p:stCondLst>
                                  <p:childTnLst>
                                    <p:animEffect transition="out" filter="fade">
                                      <p:cBhvr>
                                        <p:cTn id="49" dur="500"/>
                                        <p:tgtEl>
                                          <p:spTgt spid="36"/>
                                        </p:tgtEl>
                                      </p:cBhvr>
                                    </p:animEffect>
                                    <p:set>
                                      <p:cBhvr>
                                        <p:cTn id="50" dur="1" fill="hold">
                                          <p:stCondLst>
                                            <p:cond delay="499"/>
                                          </p:stCondLst>
                                        </p:cTn>
                                        <p:tgtEl>
                                          <p:spTgt spid="3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par>
                                <p:cTn id="56" presetID="22" presetClass="entr" presetSubtype="8" fill="hold" nodeType="withEffect">
                                  <p:stCondLst>
                                    <p:cond delay="250"/>
                                  </p:stCondLst>
                                  <p:childTnLst>
                                    <p:set>
                                      <p:cBhvr>
                                        <p:cTn id="57" dur="1" fill="hold">
                                          <p:stCondLst>
                                            <p:cond delay="0"/>
                                          </p:stCondLst>
                                        </p:cTn>
                                        <p:tgtEl>
                                          <p:spTgt spid="38">
                                            <p:txEl>
                                              <p:pRg st="0" end="0"/>
                                            </p:txEl>
                                          </p:spTgt>
                                        </p:tgtEl>
                                        <p:attrNameLst>
                                          <p:attrName>style.visibility</p:attrName>
                                        </p:attrNameLst>
                                      </p:cBhvr>
                                      <p:to>
                                        <p:strVal val="visible"/>
                                      </p:to>
                                    </p:set>
                                    <p:animEffect transition="in" filter="wipe(left)">
                                      <p:cBhvr>
                                        <p:cTn id="58" dur="500"/>
                                        <p:tgtEl>
                                          <p:spTgt spid="38">
                                            <p:txEl>
                                              <p:pRg st="0" end="0"/>
                                            </p:txEl>
                                          </p:spTgt>
                                        </p:tgtEl>
                                      </p:cBhvr>
                                    </p:animEffect>
                                  </p:childTnLst>
                                </p:cTn>
                              </p:par>
                            </p:childTnLst>
                          </p:cTn>
                        </p:par>
                        <p:par>
                          <p:cTn id="59" fill="hold">
                            <p:stCondLst>
                              <p:cond delay="750"/>
                            </p:stCondLst>
                            <p:childTnLst>
                              <p:par>
                                <p:cTn id="60" presetID="10" presetClass="entr" presetSubtype="0" fill="hold" nodeType="afterEffect">
                                  <p:stCondLst>
                                    <p:cond delay="100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9" grpId="0" animBg="1"/>
      <p:bldP spid="30" grpId="0" animBg="1"/>
      <p:bldP spid="31" grpId="0" animBg="1"/>
      <p:bldP spid="32" grpId="0" animBg="1"/>
      <p:bldP spid="23" grpId="0" animBg="1"/>
      <p:bldP spid="26" grpId="0" animBg="1"/>
      <p:bldP spid="27" grpId="0" animBg="1"/>
      <p:bldP spid="34" grpId="0" animBg="1"/>
      <p:bldP spid="35" grpId="0" animBg="1"/>
      <p:bldP spid="3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DevOps</a:t>
            </a:r>
            <a:r>
              <a:rPr lang="en-US" dirty="0"/>
              <a:t> </a:t>
            </a:r>
            <a:r>
              <a:rPr lang="en-US" dirty="0" smtClean="0"/>
              <a:t>benefits </a:t>
            </a:r>
            <a:endParaRPr lang="en-US" dirty="0"/>
          </a:p>
        </p:txBody>
      </p:sp>
      <p:pic>
        <p:nvPicPr>
          <p:cNvPr id="5" name="Picture 4"/>
          <p:cNvPicPr>
            <a:picLocks noChangeAspect="1"/>
          </p:cNvPicPr>
          <p:nvPr/>
        </p:nvPicPr>
        <p:blipFill rotWithShape="1">
          <a:blip r:embed="rId2"/>
          <a:srcRect l="3190" t="2743" r="1868" b="2439"/>
          <a:stretch/>
        </p:blipFill>
        <p:spPr>
          <a:xfrm>
            <a:off x="274638" y="1423312"/>
            <a:ext cx="2797843" cy="3615973"/>
          </a:xfrm>
          <a:prstGeom prst="rect">
            <a:avLst/>
          </a:prstGeom>
        </p:spPr>
      </p:pic>
      <p:sp>
        <p:nvSpPr>
          <p:cNvPr id="3" name="TextBox 2"/>
          <p:cNvSpPr txBox="1"/>
          <p:nvPr/>
        </p:nvSpPr>
        <p:spPr>
          <a:xfrm>
            <a:off x="329737" y="4951710"/>
            <a:ext cx="2550570" cy="461665"/>
          </a:xfrm>
          <a:prstGeom prst="rect">
            <a:avLst/>
          </a:prstGeom>
          <a:noFill/>
        </p:spPr>
        <p:txBody>
          <a:bodyPr wrap="none" lIns="182880" tIns="146304" rIns="182880" bIns="146304" rtlCol="0">
            <a:spAutoFit/>
          </a:bodyPr>
          <a:lstStyle/>
          <a:p>
            <a:pPr>
              <a:lnSpc>
                <a:spcPct val="90000"/>
              </a:lnSpc>
              <a:spcAft>
                <a:spcPts val="600"/>
              </a:spcAft>
            </a:pPr>
            <a:r>
              <a:rPr lang="en-US" sz="1200" dirty="0">
                <a:gradFill>
                  <a:gsLst>
                    <a:gs pos="2917">
                      <a:srgbClr val="FFFFFF"/>
                    </a:gs>
                    <a:gs pos="30000">
                      <a:srgbClr val="FFFFFF"/>
                    </a:gs>
                  </a:gsLst>
                  <a:lin ang="5400000" scaled="0"/>
                </a:gradFill>
              </a:rPr>
              <a:t>Source</a:t>
            </a:r>
            <a:r>
              <a:rPr lang="en-US" sz="1200" dirty="0" smtClean="0">
                <a:gradFill>
                  <a:gsLst>
                    <a:gs pos="2917">
                      <a:srgbClr val="FFFFFF"/>
                    </a:gs>
                    <a:gs pos="30000">
                      <a:srgbClr val="FFFFFF"/>
                    </a:gs>
                  </a:gsLst>
                  <a:lin ang="5400000" scaled="0"/>
                </a:gradFill>
              </a:rPr>
              <a:t>: </a:t>
            </a:r>
            <a:r>
              <a:rPr lang="en-US" sz="1200" dirty="0" smtClean="0">
                <a:gradFill>
                  <a:gsLst>
                    <a:gs pos="2917">
                      <a:srgbClr val="FFFFFF"/>
                    </a:gs>
                    <a:gs pos="30000">
                      <a:srgbClr val="FFFFFF"/>
                    </a:gs>
                  </a:gsLst>
                  <a:lin ang="5400000" scaled="0"/>
                </a:gradFill>
                <a:hlinkClick r:id="rId3"/>
              </a:rPr>
              <a:t>https</a:t>
            </a:r>
            <a:r>
              <a:rPr lang="en-US" sz="1200" dirty="0">
                <a:gradFill>
                  <a:gsLst>
                    <a:gs pos="2917">
                      <a:srgbClr val="FFFFFF"/>
                    </a:gs>
                    <a:gs pos="30000">
                      <a:srgbClr val="FFFFFF"/>
                    </a:gs>
                  </a:gsLst>
                  <a:lin ang="5400000" scaled="0"/>
                </a:gradFill>
                <a:hlinkClick r:id="rId3"/>
              </a:rPr>
              <a:t>://puppetlabs.com</a:t>
            </a:r>
            <a:r>
              <a:rPr lang="en-US" sz="1200" dirty="0" smtClean="0">
                <a:gradFill>
                  <a:gsLst>
                    <a:gs pos="2917">
                      <a:srgbClr val="FFFFFF"/>
                    </a:gs>
                    <a:gs pos="30000">
                      <a:srgbClr val="FFFFFF"/>
                    </a:gs>
                  </a:gsLst>
                  <a:lin ang="5400000" scaled="0"/>
                </a:gradFill>
                <a:hlinkClick r:id="rId3"/>
              </a:rPr>
              <a:t>/</a:t>
            </a:r>
            <a:endParaRPr lang="en-US" sz="1200" dirty="0" smtClean="0">
              <a:gradFill>
                <a:gsLst>
                  <a:gs pos="2917">
                    <a:srgbClr val="FFFFFF"/>
                  </a:gs>
                  <a:gs pos="30000">
                    <a:srgbClr val="FFFFFF"/>
                  </a:gs>
                </a:gsLst>
                <a:lin ang="5400000" scaled="0"/>
              </a:gradFill>
            </a:endParaRPr>
          </a:p>
        </p:txBody>
      </p:sp>
      <p:sp>
        <p:nvSpPr>
          <p:cNvPr id="11" name="TextBox 10"/>
          <p:cNvSpPr txBox="1"/>
          <p:nvPr/>
        </p:nvSpPr>
        <p:spPr>
          <a:xfrm>
            <a:off x="3112228" y="1248555"/>
            <a:ext cx="4964947" cy="1064907"/>
          </a:xfrm>
          <a:prstGeom prst="rect">
            <a:avLst/>
          </a:prstGeom>
          <a:noFill/>
        </p:spPr>
        <p:txBody>
          <a:bodyPr wrap="square" lIns="182880" tIns="146304" rIns="182880" bIns="146304" rtlCol="0">
            <a:spAutoFit/>
          </a:bodyPr>
          <a:lstStyle/>
          <a:p>
            <a:pPr>
              <a:lnSpc>
                <a:spcPct val="90000"/>
              </a:lnSpc>
              <a:spcAft>
                <a:spcPts val="600"/>
              </a:spcAft>
            </a:pPr>
            <a:r>
              <a:rPr lang="en-US" b="1" dirty="0" smtClean="0">
                <a:gradFill>
                  <a:gsLst>
                    <a:gs pos="2917">
                      <a:srgbClr val="FFFFFF"/>
                    </a:gs>
                    <a:gs pos="30000">
                      <a:srgbClr val="FFFFFF"/>
                    </a:gs>
                  </a:gsLst>
                  <a:lin ang="5400000" scaled="0"/>
                </a:gradFill>
              </a:rPr>
              <a:t>Key findings:</a:t>
            </a:r>
            <a:endParaRPr lang="en-US" sz="1600" b="1" dirty="0" smtClean="0">
              <a:gradFill>
                <a:gsLst>
                  <a:gs pos="2917">
                    <a:srgbClr val="FFFFFF"/>
                  </a:gs>
                  <a:gs pos="30000">
                    <a:srgbClr val="FFFFFF"/>
                  </a:gs>
                </a:gsLst>
                <a:lin ang="5400000" scaled="0"/>
              </a:gradFill>
            </a:endParaRPr>
          </a:p>
          <a:p>
            <a:pPr>
              <a:lnSpc>
                <a:spcPct val="90000"/>
              </a:lnSpc>
              <a:spcAft>
                <a:spcPts val="600"/>
              </a:spcAft>
            </a:pPr>
            <a:r>
              <a:rPr lang="en-US" sz="1600" dirty="0" smtClean="0">
                <a:gradFill>
                  <a:gsLst>
                    <a:gs pos="2917">
                      <a:srgbClr val="FFFFFF"/>
                    </a:gs>
                    <a:gs pos="30000">
                      <a:srgbClr val="FFFFFF"/>
                    </a:gs>
                  </a:gsLst>
                  <a:lin ang="5400000" scaled="0"/>
                </a:gradFill>
              </a:rPr>
              <a:t>Organizations that implemented </a:t>
            </a:r>
            <a:br>
              <a:rPr lang="en-US" sz="1600" dirty="0" smtClean="0">
                <a:gradFill>
                  <a:gsLst>
                    <a:gs pos="2917">
                      <a:srgbClr val="FFFFFF"/>
                    </a:gs>
                    <a:gs pos="30000">
                      <a:srgbClr val="FFFFFF"/>
                    </a:gs>
                  </a:gsLst>
                  <a:lin ang="5400000" scaled="0"/>
                </a:gradFill>
              </a:rPr>
            </a:br>
            <a:r>
              <a:rPr lang="en-US" sz="1600" dirty="0" err="1" smtClean="0">
                <a:gradFill>
                  <a:gsLst>
                    <a:gs pos="2917">
                      <a:srgbClr val="FFFFFF"/>
                    </a:gs>
                    <a:gs pos="30000">
                      <a:srgbClr val="FFFFFF"/>
                    </a:gs>
                  </a:gsLst>
                  <a:lin ang="5400000" scaled="0"/>
                </a:gradFill>
              </a:rPr>
              <a:t>DevOps</a:t>
            </a:r>
            <a:r>
              <a:rPr lang="en-US" sz="1600" dirty="0" smtClean="0">
                <a:gradFill>
                  <a:gsLst>
                    <a:gs pos="2917">
                      <a:srgbClr val="FFFFFF"/>
                    </a:gs>
                    <a:gs pos="30000">
                      <a:srgbClr val="FFFFFF"/>
                    </a:gs>
                  </a:gsLst>
                  <a:lin ang="5400000" scaled="0"/>
                </a:gradFill>
              </a:rPr>
              <a:t> reported:</a:t>
            </a:r>
          </a:p>
        </p:txBody>
      </p:sp>
      <p:sp>
        <p:nvSpPr>
          <p:cNvPr id="24" name="Text Placeholder 2"/>
          <p:cNvSpPr>
            <a:spLocks noGrp="1"/>
          </p:cNvSpPr>
          <p:nvPr>
            <p:ph type="body" sz="quarter" idx="10"/>
          </p:nvPr>
        </p:nvSpPr>
        <p:spPr>
          <a:xfrm>
            <a:off x="3349589" y="2216780"/>
            <a:ext cx="4497820" cy="677108"/>
          </a:xfrm>
        </p:spPr>
        <p:txBody>
          <a:bodyPr/>
          <a:lstStyle/>
          <a:p>
            <a:pPr marL="228600" indent="-228600"/>
            <a:r>
              <a:rPr lang="en-US" sz="1600" b="1" dirty="0">
                <a:gradFill>
                  <a:gsLst>
                    <a:gs pos="100000">
                      <a:schemeClr val="tx1"/>
                    </a:gs>
                    <a:gs pos="1250">
                      <a:schemeClr val="tx1"/>
                    </a:gs>
                  </a:gsLst>
                  <a:lin ang="5400000" scaled="0"/>
                </a:gradFill>
                <a:latin typeface="+mn-lt"/>
              </a:rPr>
              <a:t>Improved quality </a:t>
            </a:r>
            <a:r>
              <a:rPr lang="en-US" sz="1600">
                <a:latin typeface="+mn-lt"/>
              </a:rPr>
              <a:t>of software </a:t>
            </a:r>
            <a:r>
              <a:rPr lang="en-US" sz="1600" smtClean="0">
                <a:latin typeface="+mn-lt"/>
              </a:rPr>
              <a:t>deployments</a:t>
            </a:r>
            <a:endParaRPr lang="en-US" sz="1600" dirty="0">
              <a:latin typeface="+mn-lt"/>
            </a:endParaRPr>
          </a:p>
          <a:p>
            <a:pPr marL="228600" indent="-228600"/>
            <a:r>
              <a:rPr lang="en-US" sz="1600" b="1" dirty="0">
                <a:gradFill>
                  <a:gsLst>
                    <a:gs pos="100000">
                      <a:schemeClr val="tx1"/>
                    </a:gs>
                    <a:gs pos="1250">
                      <a:schemeClr val="tx1"/>
                    </a:gs>
                  </a:gsLst>
                  <a:lin ang="5400000" scaled="0"/>
                </a:gradFill>
                <a:latin typeface="+mn-lt"/>
              </a:rPr>
              <a:t>High performance </a:t>
            </a:r>
            <a:r>
              <a:rPr lang="en-US" sz="1600" dirty="0">
                <a:latin typeface="+mn-lt"/>
              </a:rPr>
              <a:t>and </a:t>
            </a:r>
            <a:r>
              <a:rPr lang="en-US" sz="1600" b="1" dirty="0">
                <a:gradFill>
                  <a:gsLst>
                    <a:gs pos="100000">
                      <a:schemeClr val="tx1"/>
                    </a:gs>
                    <a:gs pos="1250">
                      <a:schemeClr val="tx1"/>
                    </a:gs>
                  </a:gsLst>
                  <a:lin ang="5400000" scaled="0"/>
                </a:gradFill>
                <a:latin typeface="+mn-lt"/>
              </a:rPr>
              <a:t>reliability </a:t>
            </a:r>
          </a:p>
        </p:txBody>
      </p:sp>
      <p:sp>
        <p:nvSpPr>
          <p:cNvPr id="4" name="Rectangle 3"/>
          <p:cNvSpPr/>
          <p:nvPr/>
        </p:nvSpPr>
        <p:spPr bwMode="auto">
          <a:xfrm>
            <a:off x="274638" y="5510173"/>
            <a:ext cx="4547062" cy="1179553"/>
          </a:xfrm>
          <a:prstGeom prst="rect">
            <a:avLst/>
          </a:prstGeom>
          <a:solidFill>
            <a:srgbClr val="F5F9F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b="1" dirty="0" smtClean="0">
                <a:gradFill>
                  <a:gsLst>
                    <a:gs pos="0">
                      <a:srgbClr val="7FBA00"/>
                    </a:gs>
                    <a:gs pos="100000">
                      <a:srgbClr val="7FBA00"/>
                    </a:gs>
                  </a:gsLst>
                  <a:lin ang="5400000" scaled="0"/>
                </a:gradFill>
                <a:ea typeface="Segoe UI" pitchFamily="34" charset="0"/>
                <a:cs typeface="Segoe UI" pitchFamily="34" charset="0"/>
              </a:rPr>
              <a:t>Ship code 30x faster</a:t>
            </a:r>
          </a:p>
          <a:p>
            <a:pPr defTabSz="932472" fontAlgn="base">
              <a:lnSpc>
                <a:spcPct val="90000"/>
              </a:lnSpc>
              <a:spcBef>
                <a:spcPct val="0"/>
              </a:spcBef>
              <a:spcAft>
                <a:spcPct val="0"/>
              </a:spcAft>
            </a:pPr>
            <a:r>
              <a:rPr lang="en-US" sz="1200" spc="-50" dirty="0">
                <a:gradFill>
                  <a:gsLst>
                    <a:gs pos="0">
                      <a:srgbClr val="76736D"/>
                    </a:gs>
                    <a:gs pos="100000">
                      <a:srgbClr val="76736D"/>
                    </a:gs>
                  </a:gsLst>
                  <a:lin ang="5400000" scaled="0"/>
                </a:gradFill>
                <a:ea typeface="Segoe UI" pitchFamily="34" charset="0"/>
                <a:cs typeface="Segoe UI" pitchFamily="34" charset="0"/>
              </a:rPr>
              <a:t>a</a:t>
            </a:r>
            <a:r>
              <a:rPr lang="en-US" sz="1200" spc="-50" dirty="0" smtClean="0">
                <a:gradFill>
                  <a:gsLst>
                    <a:gs pos="0">
                      <a:srgbClr val="76736D"/>
                    </a:gs>
                    <a:gs pos="100000">
                      <a:srgbClr val="76736D"/>
                    </a:gs>
                  </a:gsLst>
                  <a:lin ang="5400000" scaled="0"/>
                </a:gradFill>
                <a:ea typeface="Segoe UI" pitchFamily="34" charset="0"/>
                <a:cs typeface="Segoe UI" pitchFamily="34" charset="0"/>
              </a:rPr>
              <a:t>nd complete those deployments 8,000 times faster than their peers.</a:t>
            </a:r>
          </a:p>
          <a:p>
            <a:pPr defTabSz="932472" fontAlgn="base">
              <a:lnSpc>
                <a:spcPct val="90000"/>
              </a:lnSpc>
              <a:spcBef>
                <a:spcPct val="0"/>
              </a:spcBef>
              <a:spcAft>
                <a:spcPct val="0"/>
              </a:spcAft>
            </a:pPr>
            <a:endParaRPr lang="en-US" sz="1200" spc="-50" dirty="0" smtClean="0">
              <a:gradFill>
                <a:gsLst>
                  <a:gs pos="0">
                    <a:srgbClr val="76736D"/>
                  </a:gs>
                  <a:gs pos="100000">
                    <a:srgbClr val="76736D"/>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1400" b="1" dirty="0" smtClean="0">
                <a:gradFill>
                  <a:gsLst>
                    <a:gs pos="0">
                      <a:srgbClr val="7FBA00"/>
                    </a:gs>
                    <a:gs pos="100000">
                      <a:srgbClr val="7FBA00"/>
                    </a:gs>
                  </a:gsLst>
                  <a:lin ang="5400000" scaled="0"/>
                </a:gradFill>
                <a:ea typeface="Segoe UI" pitchFamily="34" charset="0"/>
                <a:cs typeface="Segoe UI" pitchFamily="34" charset="0"/>
              </a:rPr>
              <a:t>Have 50% fewer failures</a:t>
            </a:r>
            <a:endParaRPr lang="en-US" sz="1400" b="1" dirty="0">
              <a:gradFill>
                <a:gsLst>
                  <a:gs pos="0">
                    <a:srgbClr val="7FBA00"/>
                  </a:gs>
                  <a:gs pos="100000">
                    <a:srgbClr val="7FBA00"/>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1200" spc="-50" dirty="0" smtClean="0">
                <a:gradFill>
                  <a:gsLst>
                    <a:gs pos="0">
                      <a:srgbClr val="76736D"/>
                    </a:gs>
                    <a:gs pos="100000">
                      <a:srgbClr val="76736D"/>
                    </a:gs>
                  </a:gsLst>
                  <a:lin ang="5400000" scaled="0"/>
                </a:gradFill>
                <a:ea typeface="Segoe UI" pitchFamily="34" charset="0"/>
                <a:cs typeface="Segoe UI" pitchFamily="34" charset="0"/>
              </a:rPr>
              <a:t>and restore service 12 times faster than their peers.</a:t>
            </a:r>
            <a:endParaRPr lang="en-US" sz="1200" spc="-50" dirty="0">
              <a:gradFill>
                <a:gsLst>
                  <a:gs pos="0">
                    <a:srgbClr val="76736D"/>
                  </a:gs>
                  <a:gs pos="100000">
                    <a:srgbClr val="76736D"/>
                  </a:gs>
                </a:gsLst>
                <a:lin ang="5400000" scaled="0"/>
              </a:gradFill>
              <a:ea typeface="Segoe UI" pitchFamily="34" charset="0"/>
              <a:cs typeface="Segoe UI" pitchFamily="34" charset="0"/>
            </a:endParaRPr>
          </a:p>
        </p:txBody>
      </p:sp>
      <p:grpSp>
        <p:nvGrpSpPr>
          <p:cNvPr id="44" name="Group 43"/>
          <p:cNvGrpSpPr/>
          <p:nvPr/>
        </p:nvGrpSpPr>
        <p:grpSpPr>
          <a:xfrm>
            <a:off x="4996539" y="3329496"/>
            <a:ext cx="3358874" cy="3360230"/>
            <a:chOff x="4418037" y="4714173"/>
            <a:chExt cx="3600400" cy="3601854"/>
          </a:xfrm>
        </p:grpSpPr>
        <p:sp>
          <p:nvSpPr>
            <p:cNvPr id="6" name="Rectangle 5"/>
            <p:cNvSpPr/>
            <p:nvPr/>
          </p:nvSpPr>
          <p:spPr bwMode="auto">
            <a:xfrm>
              <a:off x="4418037" y="4714173"/>
              <a:ext cx="3600400" cy="3601854"/>
            </a:xfrm>
            <a:prstGeom prst="rect">
              <a:avLst/>
            </a:prstGeom>
            <a:solidFill>
              <a:srgbClr val="F5F9F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600" spc="-100" dirty="0" smtClean="0">
                  <a:gradFill>
                    <a:gsLst>
                      <a:gs pos="0">
                        <a:srgbClr val="000000">
                          <a:lumMod val="50000"/>
                          <a:lumOff val="50000"/>
                        </a:srgbClr>
                      </a:gs>
                      <a:gs pos="100000">
                        <a:srgbClr val="000000">
                          <a:lumMod val="50000"/>
                          <a:lumOff val="50000"/>
                        </a:srgbClr>
                      </a:gs>
                    </a:gsLst>
                    <a:lin ang="5400000" scaled="0"/>
                  </a:gradFill>
                  <a:latin typeface="Segoe UI Semibold" panose="020B0702040204020203" pitchFamily="34" charset="0"/>
                  <a:ea typeface="Segoe UI" pitchFamily="34" charset="0"/>
                  <a:cs typeface="Segoe UI Semibold" panose="020B0702040204020203" pitchFamily="34" charset="0"/>
                </a:rPr>
                <a:t>TOP 5 TOOLS USED TO SUPPORT DEVOPS INITIATIVES</a:t>
              </a:r>
            </a:p>
          </p:txBody>
        </p:sp>
        <p:cxnSp>
          <p:nvCxnSpPr>
            <p:cNvPr id="8" name="Straight Connector 7"/>
            <p:cNvCxnSpPr/>
            <p:nvPr/>
          </p:nvCxnSpPr>
          <p:spPr>
            <a:xfrm>
              <a:off x="4535485" y="5414448"/>
              <a:ext cx="3294558" cy="0"/>
            </a:xfrm>
            <a:prstGeom prst="line">
              <a:avLst/>
            </a:prstGeom>
            <a:ln w="12700">
              <a:solidFill>
                <a:schemeClr val="tx1">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4535486" y="5603635"/>
              <a:ext cx="3381761" cy="424918"/>
              <a:chOff x="9014460" y="3901440"/>
              <a:chExt cx="3421996" cy="449580"/>
            </a:xfrm>
          </p:grpSpPr>
          <p:sp>
            <p:nvSpPr>
              <p:cNvPr id="9" name="Rectangle 8"/>
              <p:cNvSpPr/>
              <p:nvPr/>
            </p:nvSpPr>
            <p:spPr bwMode="auto">
              <a:xfrm>
                <a:off x="9014460" y="3901440"/>
                <a:ext cx="2720340" cy="449580"/>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00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VERSION CONTROL SYSTEMS</a:t>
                </a:r>
              </a:p>
            </p:txBody>
          </p:sp>
          <p:sp>
            <p:nvSpPr>
              <p:cNvPr id="33" name="Rectangle 32"/>
              <p:cNvSpPr/>
              <p:nvPr/>
            </p:nvSpPr>
            <p:spPr bwMode="auto">
              <a:xfrm>
                <a:off x="11734800" y="3901440"/>
                <a:ext cx="701656" cy="449580"/>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84%</a:t>
                </a:r>
              </a:p>
            </p:txBody>
          </p:sp>
        </p:grpSp>
        <p:grpSp>
          <p:nvGrpSpPr>
            <p:cNvPr id="18" name="Group 17"/>
            <p:cNvGrpSpPr/>
            <p:nvPr/>
          </p:nvGrpSpPr>
          <p:grpSpPr>
            <a:xfrm>
              <a:off x="4535486" y="6142910"/>
              <a:ext cx="3381761" cy="424918"/>
              <a:chOff x="9014460" y="4449817"/>
              <a:chExt cx="3421996" cy="449580"/>
            </a:xfrm>
          </p:grpSpPr>
          <p:sp>
            <p:nvSpPr>
              <p:cNvPr id="36" name="Rectangle 35"/>
              <p:cNvSpPr/>
              <p:nvPr/>
            </p:nvSpPr>
            <p:spPr bwMode="auto">
              <a:xfrm>
                <a:off x="9014460" y="4449817"/>
                <a:ext cx="2628900" cy="449580"/>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00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CONFIGURATION MANAGEMENT</a:t>
                </a:r>
                <a:endParaRPr lang="en-US" sz="100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37" name="Rectangle 36"/>
              <p:cNvSpPr/>
              <p:nvPr/>
            </p:nvSpPr>
            <p:spPr bwMode="auto">
              <a:xfrm>
                <a:off x="11643360" y="4449817"/>
                <a:ext cx="793096" cy="449580"/>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78%</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nvGrpSpPr>
            <p:cNvPr id="19" name="Group 18"/>
            <p:cNvGrpSpPr/>
            <p:nvPr/>
          </p:nvGrpSpPr>
          <p:grpSpPr>
            <a:xfrm>
              <a:off x="4535486" y="6682184"/>
              <a:ext cx="3381761" cy="424918"/>
              <a:chOff x="9014460" y="5058377"/>
              <a:chExt cx="3421996" cy="449580"/>
            </a:xfrm>
          </p:grpSpPr>
          <p:sp>
            <p:nvSpPr>
              <p:cNvPr id="38" name="Rectangle 37"/>
              <p:cNvSpPr/>
              <p:nvPr/>
            </p:nvSpPr>
            <p:spPr bwMode="auto">
              <a:xfrm>
                <a:off x="9014460" y="5058377"/>
                <a:ext cx="2316345" cy="449580"/>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00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TICKETING SYSTEM</a:t>
                </a:r>
                <a:endParaRPr lang="en-US" sz="100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39" name="Rectangle 38"/>
              <p:cNvSpPr/>
              <p:nvPr/>
            </p:nvSpPr>
            <p:spPr bwMode="auto">
              <a:xfrm>
                <a:off x="11330805" y="5058377"/>
                <a:ext cx="1105651" cy="449580"/>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68%</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nvGrpSpPr>
            <p:cNvPr id="20" name="Group 19"/>
            <p:cNvGrpSpPr/>
            <p:nvPr/>
          </p:nvGrpSpPr>
          <p:grpSpPr>
            <a:xfrm>
              <a:off x="4535486" y="7221459"/>
              <a:ext cx="3381763" cy="424918"/>
              <a:chOff x="9014460" y="5666937"/>
              <a:chExt cx="3421998" cy="449580"/>
            </a:xfrm>
          </p:grpSpPr>
          <p:sp>
            <p:nvSpPr>
              <p:cNvPr id="40" name="Rectangle 39"/>
              <p:cNvSpPr/>
              <p:nvPr/>
            </p:nvSpPr>
            <p:spPr bwMode="auto">
              <a:xfrm>
                <a:off x="9014460" y="5666937"/>
                <a:ext cx="2028313" cy="449580"/>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00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RESOURCE MONITORING</a:t>
                </a:r>
                <a:endParaRPr lang="en-US" sz="100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41" name="Rectangle 40"/>
              <p:cNvSpPr/>
              <p:nvPr/>
            </p:nvSpPr>
            <p:spPr bwMode="auto">
              <a:xfrm>
                <a:off x="11042773" y="5666937"/>
                <a:ext cx="1393685" cy="449580"/>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60%</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nvGrpSpPr>
            <p:cNvPr id="25" name="Group 24"/>
            <p:cNvGrpSpPr/>
            <p:nvPr/>
          </p:nvGrpSpPr>
          <p:grpSpPr>
            <a:xfrm>
              <a:off x="4535486" y="7760732"/>
              <a:ext cx="3381761" cy="424918"/>
              <a:chOff x="9014460" y="6183735"/>
              <a:chExt cx="3421996" cy="449580"/>
            </a:xfrm>
          </p:grpSpPr>
          <p:sp>
            <p:nvSpPr>
              <p:cNvPr id="42" name="Rectangle 41"/>
              <p:cNvSpPr/>
              <p:nvPr/>
            </p:nvSpPr>
            <p:spPr bwMode="auto">
              <a:xfrm>
                <a:off x="9014460" y="6183735"/>
                <a:ext cx="1836420" cy="449580"/>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00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PROVISIONING</a:t>
                </a:r>
                <a:endParaRPr lang="en-US" sz="100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43" name="Rectangle 42"/>
              <p:cNvSpPr/>
              <p:nvPr/>
            </p:nvSpPr>
            <p:spPr bwMode="auto">
              <a:xfrm>
                <a:off x="10850880" y="6183735"/>
                <a:ext cx="1585576" cy="449580"/>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56%</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grpSp>
        <p:nvGrpSpPr>
          <p:cNvPr id="70" name="Group 6"/>
          <p:cNvGrpSpPr/>
          <p:nvPr/>
        </p:nvGrpSpPr>
        <p:grpSpPr>
          <a:xfrm>
            <a:off x="8530253" y="1736983"/>
            <a:ext cx="3606648" cy="4952743"/>
            <a:chOff x="8530253" y="2360942"/>
            <a:chExt cx="3606648" cy="4952743"/>
          </a:xfrm>
        </p:grpSpPr>
        <p:sp>
          <p:nvSpPr>
            <p:cNvPr id="46" name="Rectangle 11"/>
            <p:cNvSpPr/>
            <p:nvPr/>
          </p:nvSpPr>
          <p:spPr bwMode="auto">
            <a:xfrm>
              <a:off x="8530253" y="2360942"/>
              <a:ext cx="3606648" cy="4952743"/>
            </a:xfrm>
            <a:prstGeom prst="rect">
              <a:avLst/>
            </a:prstGeom>
            <a:solidFill>
              <a:srgbClr val="F5F9F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spc="-100" dirty="0" smtClean="0">
                  <a:gradFill>
                    <a:gsLst>
                      <a:gs pos="0">
                        <a:srgbClr val="000000">
                          <a:lumMod val="50000"/>
                          <a:lumOff val="50000"/>
                        </a:srgbClr>
                      </a:gs>
                      <a:gs pos="100000">
                        <a:srgbClr val="000000">
                          <a:lumMod val="50000"/>
                          <a:lumOff val="50000"/>
                        </a:srgbClr>
                      </a:gs>
                    </a:gsLst>
                    <a:lin ang="5400000" scaled="0"/>
                  </a:gradFill>
                  <a:latin typeface="Segoe UI Semibold" panose="020B0702040204020203" pitchFamily="34" charset="0"/>
                  <a:ea typeface="Segoe UI" pitchFamily="34" charset="0"/>
                  <a:cs typeface="Segoe UI Semibold" panose="020B0702040204020203" pitchFamily="34" charset="0"/>
                </a:rPr>
                <a:t>ORGANIZATIONS THAT HAVE IMPLEMENTED DEVOPS SAW THESE BENEFITS:</a:t>
              </a:r>
            </a:p>
          </p:txBody>
        </p:sp>
        <p:cxnSp>
          <p:nvCxnSpPr>
            <p:cNvPr id="47" name="Straight Connector 12"/>
            <p:cNvCxnSpPr/>
            <p:nvPr/>
          </p:nvCxnSpPr>
          <p:spPr>
            <a:xfrm>
              <a:off x="8663851" y="3014241"/>
              <a:ext cx="3339453" cy="0"/>
            </a:xfrm>
            <a:prstGeom prst="line">
              <a:avLst/>
            </a:prstGeom>
            <a:ln w="12700">
              <a:solidFill>
                <a:schemeClr val="tx1">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1" name="Rectangle 13"/>
            <p:cNvSpPr/>
            <p:nvPr/>
          </p:nvSpPr>
          <p:spPr bwMode="auto">
            <a:xfrm>
              <a:off x="8663851" y="3190737"/>
              <a:ext cx="1804124" cy="396413"/>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90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IMPROVED QUALITY OF SOFTWARE DEPLOYMENTS</a:t>
              </a:r>
            </a:p>
          </p:txBody>
        </p:sp>
        <p:sp>
          <p:nvSpPr>
            <p:cNvPr id="62" name="Rectangle 14"/>
            <p:cNvSpPr/>
            <p:nvPr/>
          </p:nvSpPr>
          <p:spPr bwMode="auto">
            <a:xfrm>
              <a:off x="10467975" y="3190737"/>
              <a:ext cx="1532016" cy="396413"/>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65%</a:t>
              </a:r>
            </a:p>
          </p:txBody>
        </p:sp>
        <p:sp>
          <p:nvSpPr>
            <p:cNvPr id="59" name="Rectangle 15"/>
            <p:cNvSpPr/>
            <p:nvPr/>
          </p:nvSpPr>
          <p:spPr bwMode="auto">
            <a:xfrm>
              <a:off x="8663851" y="3693836"/>
              <a:ext cx="1722209" cy="396413"/>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90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MORE FREQUENT SOFTWARE RELEASES</a:t>
              </a:r>
              <a:endParaRPr lang="en-US" sz="90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60" name="Rectangle 16"/>
            <p:cNvSpPr/>
            <p:nvPr/>
          </p:nvSpPr>
          <p:spPr bwMode="auto">
            <a:xfrm>
              <a:off x="10386060" y="3693836"/>
              <a:ext cx="1613931" cy="396413"/>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63%</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57" name="Rectangle 20"/>
            <p:cNvSpPr/>
            <p:nvPr/>
          </p:nvSpPr>
          <p:spPr bwMode="auto">
            <a:xfrm>
              <a:off x="8663851" y="4196933"/>
              <a:ext cx="1653629" cy="396413"/>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4572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900" spc="-5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IMPROVED VISIBILITY INTO IT</a:t>
              </a:r>
            </a:p>
            <a:p>
              <a:pPr defTabSz="932472" fontAlgn="base">
                <a:lnSpc>
                  <a:spcPct val="90000"/>
                </a:lnSpc>
                <a:spcBef>
                  <a:spcPct val="0"/>
                </a:spcBef>
                <a:spcAft>
                  <a:spcPct val="0"/>
                </a:spcAft>
              </a:pPr>
              <a:r>
                <a:rPr lang="en-US" sz="900" spc="-5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PROCESS AND REQUIREMENTS</a:t>
              </a:r>
              <a:endParaRPr lang="en-US" sz="900" spc="-5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58" name="Rectangle 21"/>
            <p:cNvSpPr/>
            <p:nvPr/>
          </p:nvSpPr>
          <p:spPr bwMode="auto">
            <a:xfrm>
              <a:off x="10317480" y="4196933"/>
              <a:ext cx="1682511" cy="396413"/>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61%</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55" name="Rectangle 22"/>
            <p:cNvSpPr/>
            <p:nvPr/>
          </p:nvSpPr>
          <p:spPr bwMode="auto">
            <a:xfrm>
              <a:off x="8663851" y="4700032"/>
              <a:ext cx="1592669" cy="396413"/>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4572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90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CULTURAL CHANGE</a:t>
              </a:r>
            </a:p>
            <a:p>
              <a:pPr defTabSz="932472" fontAlgn="base">
                <a:lnSpc>
                  <a:spcPct val="90000"/>
                </a:lnSpc>
                <a:spcBef>
                  <a:spcPct val="0"/>
                </a:spcBef>
                <a:spcAft>
                  <a:spcPct val="0"/>
                </a:spcAft>
              </a:pPr>
              <a:r>
                <a:rPr lang="en-US" sz="800" spc="-5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COLLABORATION/COOPERATION</a:t>
              </a:r>
              <a:endParaRPr lang="en-US" sz="800" spc="-5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56" name="Rectangle 25"/>
            <p:cNvSpPr/>
            <p:nvPr/>
          </p:nvSpPr>
          <p:spPr bwMode="auto">
            <a:xfrm>
              <a:off x="10256520" y="4700032"/>
              <a:ext cx="1743473" cy="396413"/>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55%</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53" name="Rectangle 26"/>
            <p:cNvSpPr/>
            <p:nvPr/>
          </p:nvSpPr>
          <p:spPr bwMode="auto">
            <a:xfrm>
              <a:off x="8663851" y="5203129"/>
              <a:ext cx="1592669" cy="396413"/>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90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MORE RESPONSIVENESS TO BUSINESS NEEDS</a:t>
              </a:r>
              <a:endParaRPr lang="en-US" sz="90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54" name="Rectangle 27"/>
            <p:cNvSpPr/>
            <p:nvPr/>
          </p:nvSpPr>
          <p:spPr bwMode="auto">
            <a:xfrm>
              <a:off x="10256520" y="5203129"/>
              <a:ext cx="1743471" cy="396413"/>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55%</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64" name="Rectangle 28"/>
            <p:cNvSpPr/>
            <p:nvPr/>
          </p:nvSpPr>
          <p:spPr bwMode="auto">
            <a:xfrm>
              <a:off x="8663851" y="5706226"/>
              <a:ext cx="1516469" cy="396413"/>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90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MORE AGILE DEVELOPMENT</a:t>
              </a:r>
              <a:endParaRPr lang="en-US" sz="90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65" name="Rectangle 29"/>
            <p:cNvSpPr/>
            <p:nvPr/>
          </p:nvSpPr>
          <p:spPr bwMode="auto">
            <a:xfrm>
              <a:off x="10180320" y="5706226"/>
              <a:ext cx="1819671" cy="396413"/>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51%</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66" name="Rectangle 30"/>
            <p:cNvSpPr/>
            <p:nvPr/>
          </p:nvSpPr>
          <p:spPr bwMode="auto">
            <a:xfrm>
              <a:off x="8663851" y="6209325"/>
              <a:ext cx="1364069" cy="396413"/>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4572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900" spc="-5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MORE AGILE CHANGE MANAGEMENT PROCESS</a:t>
              </a:r>
              <a:endParaRPr lang="en-US" sz="900" spc="-5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67" name="Rectangle 31"/>
            <p:cNvSpPr/>
            <p:nvPr/>
          </p:nvSpPr>
          <p:spPr bwMode="auto">
            <a:xfrm>
              <a:off x="10027920" y="6209325"/>
              <a:ext cx="1972074" cy="396413"/>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45%</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68" name="Rectangle 33"/>
            <p:cNvSpPr/>
            <p:nvPr/>
          </p:nvSpPr>
          <p:spPr bwMode="auto">
            <a:xfrm>
              <a:off x="8663851" y="6712422"/>
              <a:ext cx="1204049" cy="396413"/>
            </a:xfrm>
            <a:prstGeom prst="rect">
              <a:avLst/>
            </a:prstGeom>
            <a:solidFill>
              <a:srgbClr val="BCD55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4572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900" spc="-5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IMPROVED </a:t>
              </a:r>
              <a:br>
                <a:rPr lang="en-US" sz="900" spc="-5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br>
              <a:r>
                <a:rPr lang="en-US" sz="900" spc="-50" dirty="0" smtClean="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rPr>
                <a:t>QUALITY OF CODE</a:t>
              </a:r>
              <a:endParaRPr lang="en-US" sz="900" spc="-50" dirty="0">
                <a:gradFill>
                  <a:gsLst>
                    <a:gs pos="0">
                      <a:srgbClr val="7FBA00">
                        <a:lumMod val="75000"/>
                      </a:srgbClr>
                    </a:gs>
                    <a:gs pos="100000">
                      <a:srgbClr val="7FBA00">
                        <a:lumMod val="75000"/>
                      </a:srgbClr>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69" name="Rectangle 34"/>
            <p:cNvSpPr/>
            <p:nvPr/>
          </p:nvSpPr>
          <p:spPr bwMode="auto">
            <a:xfrm>
              <a:off x="9867900" y="6712422"/>
              <a:ext cx="2132091" cy="396413"/>
            </a:xfrm>
            <a:prstGeom prst="rect">
              <a:avLst/>
            </a:prstGeom>
            <a:solidFill>
              <a:schemeClr val="bg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91440" bIns="4572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38%</a:t>
              </a:r>
              <a:endParaRPr lang="en-US" sz="14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sp>
        <p:nvSpPr>
          <p:cNvPr id="74" name="Freeform 26"/>
          <p:cNvSpPr>
            <a:spLocks/>
          </p:cNvSpPr>
          <p:nvPr/>
        </p:nvSpPr>
        <p:spPr bwMode="auto">
          <a:xfrm>
            <a:off x="7180569" y="4029598"/>
            <a:ext cx="517424" cy="458020"/>
          </a:xfrm>
          <a:custGeom>
            <a:avLst/>
            <a:gdLst>
              <a:gd name="T0" fmla="*/ 1202 w 1202"/>
              <a:gd name="T1" fmla="*/ 175 h 1064"/>
              <a:gd name="T2" fmla="*/ 975 w 1202"/>
              <a:gd name="T3" fmla="*/ 0 h 1064"/>
              <a:gd name="T4" fmla="*/ 458 w 1202"/>
              <a:gd name="T5" fmla="*/ 676 h 1064"/>
              <a:gd name="T6" fmla="*/ 163 w 1202"/>
              <a:gd name="T7" fmla="*/ 449 h 1064"/>
              <a:gd name="T8" fmla="*/ 0 w 1202"/>
              <a:gd name="T9" fmla="*/ 662 h 1064"/>
              <a:gd name="T10" fmla="*/ 522 w 1202"/>
              <a:gd name="T11" fmla="*/ 1064 h 1064"/>
              <a:gd name="T12" fmla="*/ 685 w 1202"/>
              <a:gd name="T13" fmla="*/ 851 h 1064"/>
              <a:gd name="T14" fmla="*/ 685 w 1202"/>
              <a:gd name="T15" fmla="*/ 851 h 1064"/>
              <a:gd name="T16" fmla="*/ 1202 w 1202"/>
              <a:gd name="T17" fmla="*/ 175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1064">
                <a:moveTo>
                  <a:pt x="1202" y="175"/>
                </a:moveTo>
                <a:lnTo>
                  <a:pt x="975" y="0"/>
                </a:lnTo>
                <a:lnTo>
                  <a:pt x="458" y="676"/>
                </a:lnTo>
                <a:lnTo>
                  <a:pt x="163" y="449"/>
                </a:lnTo>
                <a:lnTo>
                  <a:pt x="0" y="662"/>
                </a:lnTo>
                <a:lnTo>
                  <a:pt x="522" y="1064"/>
                </a:lnTo>
                <a:lnTo>
                  <a:pt x="685" y="851"/>
                </a:lnTo>
                <a:lnTo>
                  <a:pt x="685" y="851"/>
                </a:lnTo>
                <a:lnTo>
                  <a:pt x="1202" y="17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75" name="Freeform 26"/>
          <p:cNvSpPr>
            <a:spLocks/>
          </p:cNvSpPr>
          <p:nvPr/>
        </p:nvSpPr>
        <p:spPr bwMode="auto">
          <a:xfrm>
            <a:off x="6372356" y="6064998"/>
            <a:ext cx="517424" cy="458020"/>
          </a:xfrm>
          <a:custGeom>
            <a:avLst/>
            <a:gdLst>
              <a:gd name="T0" fmla="*/ 1202 w 1202"/>
              <a:gd name="T1" fmla="*/ 175 h 1064"/>
              <a:gd name="T2" fmla="*/ 975 w 1202"/>
              <a:gd name="T3" fmla="*/ 0 h 1064"/>
              <a:gd name="T4" fmla="*/ 458 w 1202"/>
              <a:gd name="T5" fmla="*/ 676 h 1064"/>
              <a:gd name="T6" fmla="*/ 163 w 1202"/>
              <a:gd name="T7" fmla="*/ 449 h 1064"/>
              <a:gd name="T8" fmla="*/ 0 w 1202"/>
              <a:gd name="T9" fmla="*/ 662 h 1064"/>
              <a:gd name="T10" fmla="*/ 522 w 1202"/>
              <a:gd name="T11" fmla="*/ 1064 h 1064"/>
              <a:gd name="T12" fmla="*/ 685 w 1202"/>
              <a:gd name="T13" fmla="*/ 851 h 1064"/>
              <a:gd name="T14" fmla="*/ 685 w 1202"/>
              <a:gd name="T15" fmla="*/ 851 h 1064"/>
              <a:gd name="T16" fmla="*/ 1202 w 1202"/>
              <a:gd name="T17" fmla="*/ 175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1064">
                <a:moveTo>
                  <a:pt x="1202" y="175"/>
                </a:moveTo>
                <a:lnTo>
                  <a:pt x="975" y="0"/>
                </a:lnTo>
                <a:lnTo>
                  <a:pt x="458" y="676"/>
                </a:lnTo>
                <a:lnTo>
                  <a:pt x="163" y="449"/>
                </a:lnTo>
                <a:lnTo>
                  <a:pt x="0" y="662"/>
                </a:lnTo>
                <a:lnTo>
                  <a:pt x="522" y="1064"/>
                </a:lnTo>
                <a:lnTo>
                  <a:pt x="685" y="851"/>
                </a:lnTo>
                <a:lnTo>
                  <a:pt x="685" y="851"/>
                </a:lnTo>
                <a:lnTo>
                  <a:pt x="1202" y="17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76" name="Freeform 26"/>
          <p:cNvSpPr>
            <a:spLocks/>
          </p:cNvSpPr>
          <p:nvPr/>
        </p:nvSpPr>
        <p:spPr bwMode="auto">
          <a:xfrm>
            <a:off x="6831118" y="5028582"/>
            <a:ext cx="517424" cy="458020"/>
          </a:xfrm>
          <a:custGeom>
            <a:avLst/>
            <a:gdLst>
              <a:gd name="T0" fmla="*/ 1202 w 1202"/>
              <a:gd name="T1" fmla="*/ 175 h 1064"/>
              <a:gd name="T2" fmla="*/ 975 w 1202"/>
              <a:gd name="T3" fmla="*/ 0 h 1064"/>
              <a:gd name="T4" fmla="*/ 458 w 1202"/>
              <a:gd name="T5" fmla="*/ 676 h 1064"/>
              <a:gd name="T6" fmla="*/ 163 w 1202"/>
              <a:gd name="T7" fmla="*/ 449 h 1064"/>
              <a:gd name="T8" fmla="*/ 0 w 1202"/>
              <a:gd name="T9" fmla="*/ 662 h 1064"/>
              <a:gd name="T10" fmla="*/ 522 w 1202"/>
              <a:gd name="T11" fmla="*/ 1064 h 1064"/>
              <a:gd name="T12" fmla="*/ 685 w 1202"/>
              <a:gd name="T13" fmla="*/ 851 h 1064"/>
              <a:gd name="T14" fmla="*/ 685 w 1202"/>
              <a:gd name="T15" fmla="*/ 851 h 1064"/>
              <a:gd name="T16" fmla="*/ 1202 w 1202"/>
              <a:gd name="T17" fmla="*/ 175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1064">
                <a:moveTo>
                  <a:pt x="1202" y="175"/>
                </a:moveTo>
                <a:lnTo>
                  <a:pt x="975" y="0"/>
                </a:lnTo>
                <a:lnTo>
                  <a:pt x="458" y="676"/>
                </a:lnTo>
                <a:lnTo>
                  <a:pt x="163" y="449"/>
                </a:lnTo>
                <a:lnTo>
                  <a:pt x="0" y="662"/>
                </a:lnTo>
                <a:lnTo>
                  <a:pt x="522" y="1064"/>
                </a:lnTo>
                <a:lnTo>
                  <a:pt x="685" y="851"/>
                </a:lnTo>
                <a:lnTo>
                  <a:pt x="685" y="851"/>
                </a:lnTo>
                <a:lnTo>
                  <a:pt x="1202" y="17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77" name="Freeform 26"/>
          <p:cNvSpPr>
            <a:spLocks/>
          </p:cNvSpPr>
          <p:nvPr/>
        </p:nvSpPr>
        <p:spPr bwMode="auto">
          <a:xfrm>
            <a:off x="6759282" y="5523759"/>
            <a:ext cx="517424" cy="458020"/>
          </a:xfrm>
          <a:custGeom>
            <a:avLst/>
            <a:gdLst>
              <a:gd name="T0" fmla="*/ 1202 w 1202"/>
              <a:gd name="T1" fmla="*/ 175 h 1064"/>
              <a:gd name="T2" fmla="*/ 975 w 1202"/>
              <a:gd name="T3" fmla="*/ 0 h 1064"/>
              <a:gd name="T4" fmla="*/ 458 w 1202"/>
              <a:gd name="T5" fmla="*/ 676 h 1064"/>
              <a:gd name="T6" fmla="*/ 163 w 1202"/>
              <a:gd name="T7" fmla="*/ 449 h 1064"/>
              <a:gd name="T8" fmla="*/ 0 w 1202"/>
              <a:gd name="T9" fmla="*/ 662 h 1064"/>
              <a:gd name="T10" fmla="*/ 522 w 1202"/>
              <a:gd name="T11" fmla="*/ 1064 h 1064"/>
              <a:gd name="T12" fmla="*/ 685 w 1202"/>
              <a:gd name="T13" fmla="*/ 851 h 1064"/>
              <a:gd name="T14" fmla="*/ 685 w 1202"/>
              <a:gd name="T15" fmla="*/ 851 h 1064"/>
              <a:gd name="T16" fmla="*/ 1202 w 1202"/>
              <a:gd name="T17" fmla="*/ 175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1064">
                <a:moveTo>
                  <a:pt x="1202" y="175"/>
                </a:moveTo>
                <a:lnTo>
                  <a:pt x="975" y="0"/>
                </a:lnTo>
                <a:lnTo>
                  <a:pt x="458" y="676"/>
                </a:lnTo>
                <a:lnTo>
                  <a:pt x="163" y="449"/>
                </a:lnTo>
                <a:lnTo>
                  <a:pt x="0" y="662"/>
                </a:lnTo>
                <a:lnTo>
                  <a:pt x="522" y="1064"/>
                </a:lnTo>
                <a:lnTo>
                  <a:pt x="685" y="851"/>
                </a:lnTo>
                <a:lnTo>
                  <a:pt x="685" y="851"/>
                </a:lnTo>
                <a:lnTo>
                  <a:pt x="1202" y="17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Tree>
    <p:extLst>
      <p:ext uri="{BB962C8B-B14F-4D97-AF65-F5344CB8AC3E}">
        <p14:creationId xmlns:p14="http://schemas.microsoft.com/office/powerpoint/2010/main" val="21154053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500"/>
                                        <p:tgtEl>
                                          <p:spTgt spid="74"/>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75"/>
                                        </p:tgtEl>
                                        <p:attrNameLst>
                                          <p:attrName>style.visibility</p:attrName>
                                        </p:attrNameLst>
                                      </p:cBhvr>
                                      <p:to>
                                        <p:strVal val="visible"/>
                                      </p:to>
                                    </p:set>
                                    <p:animEffect transition="in" filter="fade">
                                      <p:cBhvr>
                                        <p:cTn id="20" dur="1000"/>
                                        <p:tgtEl>
                                          <p:spTgt spid="75"/>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fade">
                                      <p:cBhvr>
                                        <p:cTn id="24" dur="1000"/>
                                        <p:tgtEl>
                                          <p:spTgt spid="76"/>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fade">
                                      <p:cBhvr>
                                        <p:cTn id="28" dur="1000"/>
                                        <p:tgtEl>
                                          <p:spTgt spid="7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fade">
                                      <p:cBhvr>
                                        <p:cTn id="33"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4" grpId="0" animBg="1"/>
      <p:bldP spid="75" grpId="0" animBg="1"/>
      <p:bldP spid="76" grpId="0" animBg="1"/>
      <p:bldP spid="7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Microsoft’s </a:t>
            </a:r>
            <a:r>
              <a:rPr lang="en-US"/>
              <a:t>ALM </a:t>
            </a:r>
            <a:r>
              <a:rPr lang="en-US" smtClean="0"/>
              <a:t>framework</a:t>
            </a:r>
            <a:endParaRPr lang="en-US" dirty="0"/>
          </a:p>
        </p:txBody>
      </p:sp>
      <p:sp>
        <p:nvSpPr>
          <p:cNvPr id="151" name="TextBox 61"/>
          <p:cNvSpPr txBox="1"/>
          <p:nvPr/>
        </p:nvSpPr>
        <p:spPr>
          <a:xfrm>
            <a:off x="7335832" y="3903726"/>
            <a:ext cx="1647299" cy="215444"/>
          </a:xfrm>
          <a:prstGeom prst="rect">
            <a:avLst/>
          </a:prstGeom>
          <a:noFill/>
        </p:spPr>
        <p:txBody>
          <a:bodyPr wrap="squar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400" kern="0" dirty="0">
                <a:gradFill>
                  <a:gsLst>
                    <a:gs pos="1031">
                      <a:srgbClr val="FFFFFF"/>
                    </a:gs>
                    <a:gs pos="100000">
                      <a:srgbClr val="FFFFFF"/>
                    </a:gs>
                  </a:gsLst>
                  <a:lin ang="5400000" scaled="0"/>
                </a:gradFill>
              </a:rPr>
              <a:t>Production</a:t>
            </a:r>
          </a:p>
        </p:txBody>
      </p:sp>
      <p:sp>
        <p:nvSpPr>
          <p:cNvPr id="153" name="TextBox 61"/>
          <p:cNvSpPr txBox="1"/>
          <p:nvPr/>
        </p:nvSpPr>
        <p:spPr>
          <a:xfrm>
            <a:off x="3273501" y="3903726"/>
            <a:ext cx="1650154" cy="215444"/>
          </a:xfrm>
          <a:prstGeom prst="rect">
            <a:avLst/>
          </a:prstGeom>
          <a:noFill/>
        </p:spPr>
        <p:txBody>
          <a:bodyPr wrap="squar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400" kern="0" dirty="0">
                <a:gradFill>
                  <a:gsLst>
                    <a:gs pos="1031">
                      <a:srgbClr val="FFFFFF"/>
                    </a:gs>
                    <a:gs pos="74000">
                      <a:srgbClr val="FFFFFF"/>
                    </a:gs>
                  </a:gsLst>
                  <a:lin ang="5400000" scaled="0"/>
                </a:gradFill>
              </a:rPr>
              <a:t>Development</a:t>
            </a:r>
          </a:p>
        </p:txBody>
      </p:sp>
      <p:sp>
        <p:nvSpPr>
          <p:cNvPr id="154" name="Donut 6"/>
          <p:cNvSpPr/>
          <p:nvPr/>
        </p:nvSpPr>
        <p:spPr bwMode="auto">
          <a:xfrm>
            <a:off x="3273502" y="1888106"/>
            <a:ext cx="5709629" cy="3679912"/>
          </a:xfrm>
          <a:prstGeom prst="donut">
            <a:avLst>
              <a:gd name="adj" fmla="val 1889"/>
            </a:avLst>
          </a:prstGeom>
          <a:solidFill>
            <a:schemeClr val="accent6">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55" name="Group 9"/>
          <p:cNvGrpSpPr/>
          <p:nvPr/>
        </p:nvGrpSpPr>
        <p:grpSpPr>
          <a:xfrm flipH="1">
            <a:off x="7165934" y="2883688"/>
            <a:ext cx="2004902" cy="1688749"/>
            <a:chOff x="1263909" y="2530296"/>
            <a:chExt cx="1701186" cy="1424104"/>
          </a:xfrm>
        </p:grpSpPr>
        <p:sp>
          <p:nvSpPr>
            <p:cNvPr id="156" name="Donut 326"/>
            <p:cNvSpPr/>
            <p:nvPr/>
          </p:nvSpPr>
          <p:spPr bwMode="auto">
            <a:xfrm>
              <a:off x="1412902" y="2530296"/>
              <a:ext cx="1424104" cy="1424104"/>
            </a:xfrm>
            <a:prstGeom prst="donut">
              <a:avLst>
                <a:gd name="adj" fmla="val 5974"/>
              </a:avLst>
            </a:prstGeom>
            <a:solidFill>
              <a:schemeClr val="accent6">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158" name="Rectangle 327"/>
            <p:cNvSpPr/>
            <p:nvPr/>
          </p:nvSpPr>
          <p:spPr bwMode="auto">
            <a:xfrm>
              <a:off x="1263909" y="3050286"/>
              <a:ext cx="358910" cy="184591"/>
            </a:xfrm>
            <a:prstGeom prst="rect">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162" name="Isosceles Triangle 328"/>
            <p:cNvSpPr/>
            <p:nvPr/>
          </p:nvSpPr>
          <p:spPr bwMode="auto">
            <a:xfrm>
              <a:off x="1282093" y="3085902"/>
              <a:ext cx="343184" cy="295848"/>
            </a:xfrm>
            <a:prstGeom prst="triangle">
              <a:avLst/>
            </a:prstGeom>
            <a:solidFill>
              <a:schemeClr val="accent6">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63" name="Group 329"/>
            <p:cNvGrpSpPr/>
            <p:nvPr/>
          </p:nvGrpSpPr>
          <p:grpSpPr>
            <a:xfrm rot="10800000">
              <a:off x="2605496" y="3067058"/>
              <a:ext cx="359599" cy="314691"/>
              <a:chOff x="809112" y="3312713"/>
              <a:chExt cx="595204" cy="520873"/>
            </a:xfrm>
          </p:grpSpPr>
          <p:sp>
            <p:nvSpPr>
              <p:cNvPr id="164" name="Rectangle 330"/>
              <p:cNvSpPr/>
              <p:nvPr/>
            </p:nvSpPr>
            <p:spPr bwMode="auto">
              <a:xfrm>
                <a:off x="810252" y="3312713"/>
                <a:ext cx="594064" cy="159573"/>
              </a:xfrm>
              <a:prstGeom prst="rect">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165" name="Isosceles Triangle 331"/>
              <p:cNvSpPr/>
              <p:nvPr/>
            </p:nvSpPr>
            <p:spPr bwMode="auto">
              <a:xfrm>
                <a:off x="809112" y="3343902"/>
                <a:ext cx="568033" cy="489684"/>
              </a:xfrm>
              <a:prstGeom prst="triangle">
                <a:avLst/>
              </a:prstGeom>
              <a:solidFill>
                <a:schemeClr val="accent6">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215" name="Group 214"/>
          <p:cNvGrpSpPr/>
          <p:nvPr/>
        </p:nvGrpSpPr>
        <p:grpSpPr>
          <a:xfrm>
            <a:off x="7697363" y="3315518"/>
            <a:ext cx="935360" cy="483300"/>
            <a:chOff x="7697572" y="3497262"/>
            <a:chExt cx="935493" cy="483369"/>
          </a:xfrm>
        </p:grpSpPr>
        <p:grpSp>
          <p:nvGrpSpPr>
            <p:cNvPr id="216" name="Group 215"/>
            <p:cNvGrpSpPr/>
            <p:nvPr/>
          </p:nvGrpSpPr>
          <p:grpSpPr>
            <a:xfrm>
              <a:off x="7865367" y="3497262"/>
              <a:ext cx="690606" cy="403213"/>
              <a:chOff x="9346973" y="3662790"/>
              <a:chExt cx="1006499" cy="587648"/>
            </a:xfrm>
          </p:grpSpPr>
          <p:sp>
            <p:nvSpPr>
              <p:cNvPr id="249" name="Rectangle 30"/>
              <p:cNvSpPr/>
              <p:nvPr/>
            </p:nvSpPr>
            <p:spPr bwMode="auto">
              <a:xfrm>
                <a:off x="9375011" y="3662790"/>
                <a:ext cx="654512" cy="475476"/>
              </a:xfrm>
              <a:prstGeom prst="rect">
                <a:avLst/>
              </a:prstGeom>
              <a:solidFill>
                <a:srgbClr val="FFFFFF"/>
              </a:solidFill>
              <a:ln w="10795" cap="flat" cmpd="sng" algn="ctr">
                <a:noFill/>
                <a:prstDash val="solid"/>
                <a:headEnd type="none" w="med" len="med"/>
                <a:tailEnd type="none" w="med" len="med"/>
              </a:ln>
              <a:effectLst/>
            </p:spPr>
            <p:txBody>
              <a:bodyPr vert="horz" wrap="square" lIns="0" tIns="39633" rIns="0" bIns="39633" numCol="1" rtlCol="0" anchor="ctr" anchorCtr="0" compatLnSpc="1">
                <a:prstTxWarp prst="textNoShape">
                  <a:avLst/>
                </a:prstTxWarp>
              </a:bodyPr>
              <a:lstStyle/>
              <a:p>
                <a:pPr algn="ctr" defTabSz="792367" fontAlgn="base">
                  <a:spcBef>
                    <a:spcPct val="0"/>
                  </a:spcBef>
                  <a:spcAft>
                    <a:spcPct val="0"/>
                  </a:spcAft>
                  <a:defRPr/>
                </a:pPr>
                <a:endParaRPr lang="en-US" sz="1700" kern="0" dirty="0">
                  <a:gradFill>
                    <a:gsLst>
                      <a:gs pos="0">
                        <a:srgbClr val="FFFFFF"/>
                      </a:gs>
                      <a:gs pos="100000">
                        <a:srgbClr val="FFFFFF"/>
                      </a:gs>
                    </a:gsLst>
                    <a:lin ang="5400000" scaled="0"/>
                  </a:gradFill>
                </a:endParaRPr>
              </a:p>
            </p:txBody>
          </p:sp>
          <p:grpSp>
            <p:nvGrpSpPr>
              <p:cNvPr id="250" name="Group 31"/>
              <p:cNvGrpSpPr>
                <a:grpSpLocks noChangeAspect="1"/>
              </p:cNvGrpSpPr>
              <p:nvPr/>
            </p:nvGrpSpPr>
            <p:grpSpPr>
              <a:xfrm>
                <a:off x="9346973" y="3663987"/>
                <a:ext cx="1006499" cy="586451"/>
                <a:chOff x="3742936" y="4845973"/>
                <a:chExt cx="1611848" cy="970652"/>
              </a:xfrm>
              <a:solidFill>
                <a:srgbClr val="0072C6">
                  <a:lumMod val="75000"/>
                </a:srgbClr>
              </a:solidFill>
            </p:grpSpPr>
            <p:sp>
              <p:nvSpPr>
                <p:cNvPr id="269" name="Freeform 186"/>
                <p:cNvSpPr>
                  <a:spLocks noEditPoints="1"/>
                </p:cNvSpPr>
                <p:nvPr/>
              </p:nvSpPr>
              <p:spPr bwMode="black">
                <a:xfrm>
                  <a:off x="4953857" y="4976815"/>
                  <a:ext cx="400927" cy="80850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70" name="Freeform 88"/>
                <p:cNvSpPr>
                  <a:spLocks noEditPoints="1"/>
                </p:cNvSpPr>
                <p:nvPr/>
              </p:nvSpPr>
              <p:spPr bwMode="black">
                <a:xfrm>
                  <a:off x="3742936" y="4845973"/>
                  <a:ext cx="1144646" cy="970652"/>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grpSp>
          <p:grpSp>
            <p:nvGrpSpPr>
              <p:cNvPr id="251" name="Group 32"/>
              <p:cNvGrpSpPr/>
              <p:nvPr/>
            </p:nvGrpSpPr>
            <p:grpSpPr>
              <a:xfrm>
                <a:off x="9443109" y="3726150"/>
                <a:ext cx="521728" cy="382428"/>
                <a:chOff x="-1748541" y="1986635"/>
                <a:chExt cx="1206735" cy="914192"/>
              </a:xfrm>
            </p:grpSpPr>
            <p:sp>
              <p:nvSpPr>
                <p:cNvPr id="252" name="Rectangle 35"/>
                <p:cNvSpPr>
                  <a:spLocks noChangeArrowheads="1"/>
                </p:cNvSpPr>
                <p:nvPr/>
              </p:nvSpPr>
              <p:spPr bwMode="auto">
                <a:xfrm>
                  <a:off x="-1318871" y="2263180"/>
                  <a:ext cx="50281" cy="214835"/>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53" name="Rectangle 36"/>
                <p:cNvSpPr>
                  <a:spLocks noChangeArrowheads="1"/>
                </p:cNvSpPr>
                <p:nvPr/>
              </p:nvSpPr>
              <p:spPr bwMode="auto">
                <a:xfrm>
                  <a:off x="-1538277" y="2564861"/>
                  <a:ext cx="253689"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54" name="Rectangle 37"/>
                <p:cNvSpPr>
                  <a:spLocks noChangeArrowheads="1"/>
                </p:cNvSpPr>
                <p:nvPr/>
              </p:nvSpPr>
              <p:spPr bwMode="auto">
                <a:xfrm>
                  <a:off x="-1602270" y="2564861"/>
                  <a:ext cx="41139"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55" name="Rectangle 38"/>
                <p:cNvSpPr>
                  <a:spLocks noChangeArrowheads="1"/>
                </p:cNvSpPr>
                <p:nvPr/>
              </p:nvSpPr>
              <p:spPr bwMode="auto">
                <a:xfrm>
                  <a:off x="-1538277" y="2647139"/>
                  <a:ext cx="274258"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56" name="Rectangle 39"/>
                <p:cNvSpPr>
                  <a:spLocks noChangeArrowheads="1"/>
                </p:cNvSpPr>
                <p:nvPr/>
              </p:nvSpPr>
              <p:spPr bwMode="auto">
                <a:xfrm>
                  <a:off x="-1602270" y="2647139"/>
                  <a:ext cx="41139"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57" name="Rectangle 40"/>
                <p:cNvSpPr>
                  <a:spLocks noChangeArrowheads="1"/>
                </p:cNvSpPr>
                <p:nvPr/>
              </p:nvSpPr>
              <p:spPr bwMode="auto">
                <a:xfrm>
                  <a:off x="-1538277" y="2724845"/>
                  <a:ext cx="203408"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58" name="Rectangle 41"/>
                <p:cNvSpPr>
                  <a:spLocks noChangeArrowheads="1"/>
                </p:cNvSpPr>
                <p:nvPr/>
              </p:nvSpPr>
              <p:spPr bwMode="auto">
                <a:xfrm>
                  <a:off x="-1602270" y="2724845"/>
                  <a:ext cx="41139"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59" name="Rectangle 42"/>
                <p:cNvSpPr>
                  <a:spLocks noChangeArrowheads="1"/>
                </p:cNvSpPr>
                <p:nvPr/>
              </p:nvSpPr>
              <p:spPr bwMode="auto">
                <a:xfrm>
                  <a:off x="-1389720" y="2423162"/>
                  <a:ext cx="50281" cy="54852"/>
                </a:xfrm>
                <a:prstGeom prst="rect">
                  <a:avLst/>
                </a:prstGeom>
                <a:solidFill>
                  <a:srgbClr val="68217A">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60" name="Rectangle 43"/>
                <p:cNvSpPr>
                  <a:spLocks noChangeArrowheads="1"/>
                </p:cNvSpPr>
                <p:nvPr/>
              </p:nvSpPr>
              <p:spPr bwMode="auto">
                <a:xfrm>
                  <a:off x="-1460570" y="2329457"/>
                  <a:ext cx="50281" cy="148556"/>
                </a:xfrm>
                <a:prstGeom prst="rect">
                  <a:avLst/>
                </a:prstGeom>
                <a:solidFill>
                  <a:srgbClr val="442359">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61" name="Rectangle 44"/>
                <p:cNvSpPr>
                  <a:spLocks noChangeArrowheads="1"/>
                </p:cNvSpPr>
                <p:nvPr/>
              </p:nvSpPr>
              <p:spPr bwMode="auto">
                <a:xfrm>
                  <a:off x="-1533706" y="2290604"/>
                  <a:ext cx="50281" cy="187409"/>
                </a:xfrm>
                <a:prstGeom prst="rect">
                  <a:avLst/>
                </a:prstGeom>
                <a:solidFill>
                  <a:srgbClr val="4423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62" name="Rectangle 45"/>
                <p:cNvSpPr>
                  <a:spLocks noChangeArrowheads="1"/>
                </p:cNvSpPr>
                <p:nvPr/>
              </p:nvSpPr>
              <p:spPr bwMode="auto">
                <a:xfrm>
                  <a:off x="-1604556" y="2361454"/>
                  <a:ext cx="50281" cy="116559"/>
                </a:xfrm>
                <a:prstGeom prst="rect">
                  <a:avLst/>
                </a:prstGeom>
                <a:solidFill>
                  <a:srgbClr val="68217A">
                    <a:lumMod val="40000"/>
                    <a:lumOff val="6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63" name="Freeform 46"/>
                <p:cNvSpPr>
                  <a:spLocks/>
                </p:cNvSpPr>
                <p:nvPr/>
              </p:nvSpPr>
              <p:spPr bwMode="auto">
                <a:xfrm>
                  <a:off x="-1149744" y="2347741"/>
                  <a:ext cx="402245" cy="404530"/>
                </a:xfrm>
                <a:custGeom>
                  <a:avLst/>
                  <a:gdLst>
                    <a:gd name="T0" fmla="*/ 176 w 352"/>
                    <a:gd name="T1" fmla="*/ 0 h 354"/>
                    <a:gd name="T2" fmla="*/ 176 w 352"/>
                    <a:gd name="T3" fmla="*/ 0 h 354"/>
                    <a:gd name="T4" fmla="*/ 158 w 352"/>
                    <a:gd name="T5" fmla="*/ 2 h 354"/>
                    <a:gd name="T6" fmla="*/ 140 w 352"/>
                    <a:gd name="T7" fmla="*/ 4 h 354"/>
                    <a:gd name="T8" fmla="*/ 124 w 352"/>
                    <a:gd name="T9" fmla="*/ 8 h 354"/>
                    <a:gd name="T10" fmla="*/ 108 w 352"/>
                    <a:gd name="T11" fmla="*/ 14 h 354"/>
                    <a:gd name="T12" fmla="*/ 92 w 352"/>
                    <a:gd name="T13" fmla="*/ 22 h 354"/>
                    <a:gd name="T14" fmla="*/ 78 w 352"/>
                    <a:gd name="T15" fmla="*/ 30 h 354"/>
                    <a:gd name="T16" fmla="*/ 64 w 352"/>
                    <a:gd name="T17" fmla="*/ 42 h 354"/>
                    <a:gd name="T18" fmla="*/ 52 w 352"/>
                    <a:gd name="T19" fmla="*/ 52 h 354"/>
                    <a:gd name="T20" fmla="*/ 40 w 352"/>
                    <a:gd name="T21" fmla="*/ 64 h 354"/>
                    <a:gd name="T22" fmla="*/ 30 w 352"/>
                    <a:gd name="T23" fmla="*/ 78 h 354"/>
                    <a:gd name="T24" fmla="*/ 20 w 352"/>
                    <a:gd name="T25" fmla="*/ 94 h 354"/>
                    <a:gd name="T26" fmla="*/ 14 w 352"/>
                    <a:gd name="T27" fmla="*/ 108 h 354"/>
                    <a:gd name="T28" fmla="*/ 8 w 352"/>
                    <a:gd name="T29" fmla="*/ 124 h 354"/>
                    <a:gd name="T30" fmla="*/ 2 w 352"/>
                    <a:gd name="T31" fmla="*/ 142 h 354"/>
                    <a:gd name="T32" fmla="*/ 0 w 352"/>
                    <a:gd name="T33" fmla="*/ 160 h 354"/>
                    <a:gd name="T34" fmla="*/ 0 w 352"/>
                    <a:gd name="T35" fmla="*/ 178 h 354"/>
                    <a:gd name="T36" fmla="*/ 0 w 352"/>
                    <a:gd name="T37" fmla="*/ 178 h 354"/>
                    <a:gd name="T38" fmla="*/ 0 w 352"/>
                    <a:gd name="T39" fmla="*/ 196 h 354"/>
                    <a:gd name="T40" fmla="*/ 2 w 352"/>
                    <a:gd name="T41" fmla="*/ 212 h 354"/>
                    <a:gd name="T42" fmla="*/ 8 w 352"/>
                    <a:gd name="T43" fmla="*/ 230 h 354"/>
                    <a:gd name="T44" fmla="*/ 14 w 352"/>
                    <a:gd name="T45" fmla="*/ 246 h 354"/>
                    <a:gd name="T46" fmla="*/ 20 w 352"/>
                    <a:gd name="T47" fmla="*/ 262 h 354"/>
                    <a:gd name="T48" fmla="*/ 30 w 352"/>
                    <a:gd name="T49" fmla="*/ 276 h 354"/>
                    <a:gd name="T50" fmla="*/ 40 w 352"/>
                    <a:gd name="T51" fmla="*/ 290 h 354"/>
                    <a:gd name="T52" fmla="*/ 52 w 352"/>
                    <a:gd name="T53" fmla="*/ 302 h 354"/>
                    <a:gd name="T54" fmla="*/ 64 w 352"/>
                    <a:gd name="T55" fmla="*/ 314 h 354"/>
                    <a:gd name="T56" fmla="*/ 78 w 352"/>
                    <a:gd name="T57" fmla="*/ 324 h 354"/>
                    <a:gd name="T58" fmla="*/ 92 w 352"/>
                    <a:gd name="T59" fmla="*/ 332 h 354"/>
                    <a:gd name="T60" fmla="*/ 108 w 352"/>
                    <a:gd name="T61" fmla="*/ 340 h 354"/>
                    <a:gd name="T62" fmla="*/ 124 w 352"/>
                    <a:gd name="T63" fmla="*/ 346 h 354"/>
                    <a:gd name="T64" fmla="*/ 140 w 352"/>
                    <a:gd name="T65" fmla="*/ 350 h 354"/>
                    <a:gd name="T66" fmla="*/ 158 w 352"/>
                    <a:gd name="T67" fmla="*/ 352 h 354"/>
                    <a:gd name="T68" fmla="*/ 176 w 352"/>
                    <a:gd name="T69" fmla="*/ 354 h 354"/>
                    <a:gd name="T70" fmla="*/ 176 w 352"/>
                    <a:gd name="T71" fmla="*/ 354 h 354"/>
                    <a:gd name="T72" fmla="*/ 194 w 352"/>
                    <a:gd name="T73" fmla="*/ 352 h 354"/>
                    <a:gd name="T74" fmla="*/ 210 w 352"/>
                    <a:gd name="T75" fmla="*/ 350 h 354"/>
                    <a:gd name="T76" fmla="*/ 228 w 352"/>
                    <a:gd name="T77" fmla="*/ 346 h 354"/>
                    <a:gd name="T78" fmla="*/ 244 w 352"/>
                    <a:gd name="T79" fmla="*/ 340 h 354"/>
                    <a:gd name="T80" fmla="*/ 258 w 352"/>
                    <a:gd name="T81" fmla="*/ 332 h 354"/>
                    <a:gd name="T82" fmla="*/ 274 w 352"/>
                    <a:gd name="T83" fmla="*/ 324 h 354"/>
                    <a:gd name="T84" fmla="*/ 286 w 352"/>
                    <a:gd name="T85" fmla="*/ 314 h 354"/>
                    <a:gd name="T86" fmla="*/ 300 w 352"/>
                    <a:gd name="T87" fmla="*/ 304 h 354"/>
                    <a:gd name="T88" fmla="*/ 310 w 352"/>
                    <a:gd name="T89" fmla="*/ 292 h 354"/>
                    <a:gd name="T90" fmla="*/ 320 w 352"/>
                    <a:gd name="T91" fmla="*/ 278 h 354"/>
                    <a:gd name="T92" fmla="*/ 330 w 352"/>
                    <a:gd name="T93" fmla="*/ 264 h 354"/>
                    <a:gd name="T94" fmla="*/ 336 w 352"/>
                    <a:gd name="T95" fmla="*/ 248 h 354"/>
                    <a:gd name="T96" fmla="*/ 344 w 352"/>
                    <a:gd name="T97" fmla="*/ 232 h 354"/>
                    <a:gd name="T98" fmla="*/ 348 w 352"/>
                    <a:gd name="T99" fmla="*/ 216 h 354"/>
                    <a:gd name="T100" fmla="*/ 350 w 352"/>
                    <a:gd name="T101" fmla="*/ 200 h 354"/>
                    <a:gd name="T102" fmla="*/ 352 w 352"/>
                    <a:gd name="T103" fmla="*/ 182 h 354"/>
                    <a:gd name="T104" fmla="*/ 176 w 352"/>
                    <a:gd name="T105" fmla="*/ 182 h 354"/>
                    <a:gd name="T106" fmla="*/ 176 w 352"/>
                    <a:gd name="T10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2" h="354">
                      <a:moveTo>
                        <a:pt x="176" y="0"/>
                      </a:moveTo>
                      <a:lnTo>
                        <a:pt x="176" y="0"/>
                      </a:lnTo>
                      <a:lnTo>
                        <a:pt x="158" y="2"/>
                      </a:lnTo>
                      <a:lnTo>
                        <a:pt x="140" y="4"/>
                      </a:lnTo>
                      <a:lnTo>
                        <a:pt x="124" y="8"/>
                      </a:lnTo>
                      <a:lnTo>
                        <a:pt x="108" y="14"/>
                      </a:lnTo>
                      <a:lnTo>
                        <a:pt x="92" y="22"/>
                      </a:lnTo>
                      <a:lnTo>
                        <a:pt x="78" y="30"/>
                      </a:lnTo>
                      <a:lnTo>
                        <a:pt x="64" y="42"/>
                      </a:lnTo>
                      <a:lnTo>
                        <a:pt x="52" y="52"/>
                      </a:lnTo>
                      <a:lnTo>
                        <a:pt x="40" y="64"/>
                      </a:lnTo>
                      <a:lnTo>
                        <a:pt x="30" y="78"/>
                      </a:lnTo>
                      <a:lnTo>
                        <a:pt x="20" y="94"/>
                      </a:lnTo>
                      <a:lnTo>
                        <a:pt x="14" y="108"/>
                      </a:lnTo>
                      <a:lnTo>
                        <a:pt x="8" y="124"/>
                      </a:lnTo>
                      <a:lnTo>
                        <a:pt x="2" y="142"/>
                      </a:lnTo>
                      <a:lnTo>
                        <a:pt x="0" y="160"/>
                      </a:lnTo>
                      <a:lnTo>
                        <a:pt x="0" y="178"/>
                      </a:lnTo>
                      <a:lnTo>
                        <a:pt x="0" y="178"/>
                      </a:lnTo>
                      <a:lnTo>
                        <a:pt x="0" y="196"/>
                      </a:lnTo>
                      <a:lnTo>
                        <a:pt x="2" y="212"/>
                      </a:lnTo>
                      <a:lnTo>
                        <a:pt x="8" y="230"/>
                      </a:lnTo>
                      <a:lnTo>
                        <a:pt x="14" y="246"/>
                      </a:lnTo>
                      <a:lnTo>
                        <a:pt x="20" y="262"/>
                      </a:lnTo>
                      <a:lnTo>
                        <a:pt x="30" y="276"/>
                      </a:lnTo>
                      <a:lnTo>
                        <a:pt x="40" y="290"/>
                      </a:lnTo>
                      <a:lnTo>
                        <a:pt x="52" y="302"/>
                      </a:lnTo>
                      <a:lnTo>
                        <a:pt x="64" y="314"/>
                      </a:lnTo>
                      <a:lnTo>
                        <a:pt x="78" y="324"/>
                      </a:lnTo>
                      <a:lnTo>
                        <a:pt x="92" y="332"/>
                      </a:lnTo>
                      <a:lnTo>
                        <a:pt x="108" y="340"/>
                      </a:lnTo>
                      <a:lnTo>
                        <a:pt x="124" y="346"/>
                      </a:lnTo>
                      <a:lnTo>
                        <a:pt x="140" y="350"/>
                      </a:lnTo>
                      <a:lnTo>
                        <a:pt x="158" y="352"/>
                      </a:lnTo>
                      <a:lnTo>
                        <a:pt x="176" y="354"/>
                      </a:lnTo>
                      <a:lnTo>
                        <a:pt x="176" y="354"/>
                      </a:lnTo>
                      <a:lnTo>
                        <a:pt x="194" y="352"/>
                      </a:lnTo>
                      <a:lnTo>
                        <a:pt x="210" y="350"/>
                      </a:lnTo>
                      <a:lnTo>
                        <a:pt x="228" y="346"/>
                      </a:lnTo>
                      <a:lnTo>
                        <a:pt x="244" y="340"/>
                      </a:lnTo>
                      <a:lnTo>
                        <a:pt x="258" y="332"/>
                      </a:lnTo>
                      <a:lnTo>
                        <a:pt x="274" y="324"/>
                      </a:lnTo>
                      <a:lnTo>
                        <a:pt x="286" y="314"/>
                      </a:lnTo>
                      <a:lnTo>
                        <a:pt x="300" y="304"/>
                      </a:lnTo>
                      <a:lnTo>
                        <a:pt x="310" y="292"/>
                      </a:lnTo>
                      <a:lnTo>
                        <a:pt x="320" y="278"/>
                      </a:lnTo>
                      <a:lnTo>
                        <a:pt x="330" y="264"/>
                      </a:lnTo>
                      <a:lnTo>
                        <a:pt x="336" y="248"/>
                      </a:lnTo>
                      <a:lnTo>
                        <a:pt x="344" y="232"/>
                      </a:lnTo>
                      <a:lnTo>
                        <a:pt x="348" y="216"/>
                      </a:lnTo>
                      <a:lnTo>
                        <a:pt x="350" y="200"/>
                      </a:lnTo>
                      <a:lnTo>
                        <a:pt x="352" y="182"/>
                      </a:lnTo>
                      <a:lnTo>
                        <a:pt x="176" y="182"/>
                      </a:lnTo>
                      <a:lnTo>
                        <a:pt x="176" y="0"/>
                      </a:lnTo>
                      <a:close/>
                    </a:path>
                  </a:pathLst>
                </a:custGeom>
                <a:solidFill>
                  <a:srgbClr val="DC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64" name="Freeform 47"/>
                <p:cNvSpPr>
                  <a:spLocks/>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65" name="Freeform 48"/>
                <p:cNvSpPr>
                  <a:spLocks/>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66" name="Rectangle 49"/>
                <p:cNvSpPr>
                  <a:spLocks noChangeArrowheads="1"/>
                </p:cNvSpPr>
                <p:nvPr/>
              </p:nvSpPr>
              <p:spPr bwMode="auto">
                <a:xfrm>
                  <a:off x="-715598" y="2036820"/>
                  <a:ext cx="38853" cy="388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67" name="Freeform 50"/>
                <p:cNvSpPr>
                  <a:spLocks noEditPoints="1"/>
                </p:cNvSpPr>
                <p:nvPr/>
              </p:nvSpPr>
              <p:spPr bwMode="auto">
                <a:xfrm>
                  <a:off x="-1746256" y="1986635"/>
                  <a:ext cx="1204450" cy="121130"/>
                </a:xfrm>
                <a:custGeom>
                  <a:avLst/>
                  <a:gdLst>
                    <a:gd name="T0" fmla="*/ 0 w 1054"/>
                    <a:gd name="T1" fmla="*/ 0 h 106"/>
                    <a:gd name="T2" fmla="*/ 0 w 1054"/>
                    <a:gd name="T3" fmla="*/ 106 h 106"/>
                    <a:gd name="T4" fmla="*/ 1054 w 1054"/>
                    <a:gd name="T5" fmla="*/ 106 h 106"/>
                    <a:gd name="T6" fmla="*/ 1054 w 1054"/>
                    <a:gd name="T7" fmla="*/ 0 h 106"/>
                    <a:gd name="T8" fmla="*/ 0 w 1054"/>
                    <a:gd name="T9" fmla="*/ 0 h 106"/>
                    <a:gd name="T10" fmla="*/ 860 w 1054"/>
                    <a:gd name="T11" fmla="*/ 88 h 106"/>
                    <a:gd name="T12" fmla="*/ 798 w 1054"/>
                    <a:gd name="T13" fmla="*/ 88 h 106"/>
                    <a:gd name="T14" fmla="*/ 798 w 1054"/>
                    <a:gd name="T15" fmla="*/ 72 h 106"/>
                    <a:gd name="T16" fmla="*/ 860 w 1054"/>
                    <a:gd name="T17" fmla="*/ 72 h 106"/>
                    <a:gd name="T18" fmla="*/ 860 w 1054"/>
                    <a:gd name="T19" fmla="*/ 88 h 106"/>
                    <a:gd name="T20" fmla="*/ 946 w 1054"/>
                    <a:gd name="T21" fmla="*/ 90 h 106"/>
                    <a:gd name="T22" fmla="*/ 890 w 1054"/>
                    <a:gd name="T23" fmla="*/ 90 h 106"/>
                    <a:gd name="T24" fmla="*/ 890 w 1054"/>
                    <a:gd name="T25" fmla="*/ 32 h 106"/>
                    <a:gd name="T26" fmla="*/ 946 w 1054"/>
                    <a:gd name="T27" fmla="*/ 32 h 106"/>
                    <a:gd name="T28" fmla="*/ 946 w 1054"/>
                    <a:gd name="T29" fmla="*/ 90 h 106"/>
                    <a:gd name="T30" fmla="*/ 1032 w 1054"/>
                    <a:gd name="T31" fmla="*/ 78 h 106"/>
                    <a:gd name="T32" fmla="*/ 1020 w 1054"/>
                    <a:gd name="T33" fmla="*/ 90 h 106"/>
                    <a:gd name="T34" fmla="*/ 1004 w 1054"/>
                    <a:gd name="T35" fmla="*/ 74 h 106"/>
                    <a:gd name="T36" fmla="*/ 988 w 1054"/>
                    <a:gd name="T37" fmla="*/ 90 h 106"/>
                    <a:gd name="T38" fmla="*/ 976 w 1054"/>
                    <a:gd name="T39" fmla="*/ 78 h 106"/>
                    <a:gd name="T40" fmla="*/ 992 w 1054"/>
                    <a:gd name="T41" fmla="*/ 62 h 106"/>
                    <a:gd name="T42" fmla="*/ 976 w 1054"/>
                    <a:gd name="T43" fmla="*/ 44 h 106"/>
                    <a:gd name="T44" fmla="*/ 988 w 1054"/>
                    <a:gd name="T45" fmla="*/ 32 h 106"/>
                    <a:gd name="T46" fmla="*/ 1004 w 1054"/>
                    <a:gd name="T47" fmla="*/ 48 h 106"/>
                    <a:gd name="T48" fmla="*/ 1020 w 1054"/>
                    <a:gd name="T49" fmla="*/ 32 h 106"/>
                    <a:gd name="T50" fmla="*/ 1032 w 1054"/>
                    <a:gd name="T51" fmla="*/ 44 h 106"/>
                    <a:gd name="T52" fmla="*/ 1016 w 1054"/>
                    <a:gd name="T53" fmla="*/ 62 h 106"/>
                    <a:gd name="T54" fmla="*/ 1032 w 1054"/>
                    <a:gd name="T55" fmla="*/ 7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4" h="106">
                      <a:moveTo>
                        <a:pt x="0" y="0"/>
                      </a:moveTo>
                      <a:lnTo>
                        <a:pt x="0" y="106"/>
                      </a:lnTo>
                      <a:lnTo>
                        <a:pt x="1054" y="106"/>
                      </a:lnTo>
                      <a:lnTo>
                        <a:pt x="1054" y="0"/>
                      </a:lnTo>
                      <a:lnTo>
                        <a:pt x="0" y="0"/>
                      </a:lnTo>
                      <a:close/>
                      <a:moveTo>
                        <a:pt x="860" y="88"/>
                      </a:moveTo>
                      <a:lnTo>
                        <a:pt x="798" y="88"/>
                      </a:lnTo>
                      <a:lnTo>
                        <a:pt x="798" y="72"/>
                      </a:lnTo>
                      <a:lnTo>
                        <a:pt x="860" y="72"/>
                      </a:lnTo>
                      <a:lnTo>
                        <a:pt x="860" y="88"/>
                      </a:lnTo>
                      <a:close/>
                      <a:moveTo>
                        <a:pt x="946" y="90"/>
                      </a:moveTo>
                      <a:lnTo>
                        <a:pt x="890" y="90"/>
                      </a:lnTo>
                      <a:lnTo>
                        <a:pt x="890" y="32"/>
                      </a:lnTo>
                      <a:lnTo>
                        <a:pt x="946" y="32"/>
                      </a:lnTo>
                      <a:lnTo>
                        <a:pt x="946" y="90"/>
                      </a:lnTo>
                      <a:close/>
                      <a:moveTo>
                        <a:pt x="1032" y="78"/>
                      </a:moveTo>
                      <a:lnTo>
                        <a:pt x="1020" y="90"/>
                      </a:lnTo>
                      <a:lnTo>
                        <a:pt x="1004" y="74"/>
                      </a:lnTo>
                      <a:lnTo>
                        <a:pt x="988" y="90"/>
                      </a:lnTo>
                      <a:lnTo>
                        <a:pt x="976" y="78"/>
                      </a:lnTo>
                      <a:lnTo>
                        <a:pt x="992" y="62"/>
                      </a:lnTo>
                      <a:lnTo>
                        <a:pt x="976" y="44"/>
                      </a:lnTo>
                      <a:lnTo>
                        <a:pt x="988" y="32"/>
                      </a:lnTo>
                      <a:lnTo>
                        <a:pt x="1004" y="48"/>
                      </a:lnTo>
                      <a:lnTo>
                        <a:pt x="1020" y="32"/>
                      </a:lnTo>
                      <a:lnTo>
                        <a:pt x="1032" y="44"/>
                      </a:lnTo>
                      <a:lnTo>
                        <a:pt x="1016" y="62"/>
                      </a:lnTo>
                      <a:lnTo>
                        <a:pt x="1032" y="7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68" name="Freeform 51"/>
                <p:cNvSpPr>
                  <a:spLocks noEditPoints="1"/>
                </p:cNvSpPr>
                <p:nvPr/>
              </p:nvSpPr>
              <p:spPr bwMode="auto">
                <a:xfrm>
                  <a:off x="-1748541" y="2132906"/>
                  <a:ext cx="1202164" cy="767921"/>
                </a:xfrm>
                <a:custGeom>
                  <a:avLst/>
                  <a:gdLst>
                    <a:gd name="T0" fmla="*/ 0 w 1052"/>
                    <a:gd name="T1" fmla="*/ 0 h 672"/>
                    <a:gd name="T2" fmla="*/ 0 w 1052"/>
                    <a:gd name="T3" fmla="*/ 672 h 672"/>
                    <a:gd name="T4" fmla="*/ 1052 w 1052"/>
                    <a:gd name="T5" fmla="*/ 672 h 672"/>
                    <a:gd name="T6" fmla="*/ 1052 w 1052"/>
                    <a:gd name="T7" fmla="*/ 0 h 672"/>
                    <a:gd name="T8" fmla="*/ 0 w 1052"/>
                    <a:gd name="T9" fmla="*/ 0 h 672"/>
                    <a:gd name="T10" fmla="*/ 1000 w 1052"/>
                    <a:gd name="T11" fmla="*/ 620 h 672"/>
                    <a:gd name="T12" fmla="*/ 54 w 1052"/>
                    <a:gd name="T13" fmla="*/ 620 h 672"/>
                    <a:gd name="T14" fmla="*/ 54 w 1052"/>
                    <a:gd name="T15" fmla="*/ 52 h 672"/>
                    <a:gd name="T16" fmla="*/ 1000 w 1052"/>
                    <a:gd name="T17" fmla="*/ 52 h 672"/>
                    <a:gd name="T18" fmla="*/ 1000 w 1052"/>
                    <a:gd name="T19" fmla="*/ 62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2" h="672">
                      <a:moveTo>
                        <a:pt x="0" y="0"/>
                      </a:moveTo>
                      <a:lnTo>
                        <a:pt x="0" y="672"/>
                      </a:lnTo>
                      <a:lnTo>
                        <a:pt x="1052" y="672"/>
                      </a:lnTo>
                      <a:lnTo>
                        <a:pt x="1052" y="0"/>
                      </a:lnTo>
                      <a:lnTo>
                        <a:pt x="0" y="0"/>
                      </a:lnTo>
                      <a:close/>
                      <a:moveTo>
                        <a:pt x="1000" y="620"/>
                      </a:moveTo>
                      <a:lnTo>
                        <a:pt x="54" y="620"/>
                      </a:lnTo>
                      <a:lnTo>
                        <a:pt x="54" y="52"/>
                      </a:lnTo>
                      <a:lnTo>
                        <a:pt x="1000" y="52"/>
                      </a:lnTo>
                      <a:lnTo>
                        <a:pt x="1000" y="62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grpSp>
        </p:grpSp>
        <p:grpSp>
          <p:nvGrpSpPr>
            <p:cNvPr id="217" name="Group 216"/>
            <p:cNvGrpSpPr/>
            <p:nvPr/>
          </p:nvGrpSpPr>
          <p:grpSpPr>
            <a:xfrm>
              <a:off x="8494829" y="3741217"/>
              <a:ext cx="138236" cy="229071"/>
              <a:chOff x="9870473" y="3214764"/>
              <a:chExt cx="318099" cy="527121"/>
            </a:xfrm>
          </p:grpSpPr>
          <p:sp>
            <p:nvSpPr>
              <p:cNvPr id="237" name="Freeform 40"/>
              <p:cNvSpPr>
                <a:spLocks/>
              </p:cNvSpPr>
              <p:nvPr/>
            </p:nvSpPr>
            <p:spPr bwMode="auto">
              <a:xfrm>
                <a:off x="9870473" y="3214764"/>
                <a:ext cx="318099" cy="527121"/>
              </a:xfrm>
              <a:custGeom>
                <a:avLst/>
                <a:gdLst>
                  <a:gd name="T0" fmla="*/ 301 w 301"/>
                  <a:gd name="T1" fmla="*/ 496 h 515"/>
                  <a:gd name="T2" fmla="*/ 281 w 301"/>
                  <a:gd name="T3" fmla="*/ 515 h 515"/>
                  <a:gd name="T4" fmla="*/ 20 w 301"/>
                  <a:gd name="T5" fmla="*/ 515 h 515"/>
                  <a:gd name="T6" fmla="*/ 0 w 301"/>
                  <a:gd name="T7" fmla="*/ 496 h 515"/>
                  <a:gd name="T8" fmla="*/ 0 w 301"/>
                  <a:gd name="T9" fmla="*/ 20 h 515"/>
                  <a:gd name="T10" fmla="*/ 20 w 301"/>
                  <a:gd name="T11" fmla="*/ 0 h 515"/>
                  <a:gd name="T12" fmla="*/ 281 w 301"/>
                  <a:gd name="T13" fmla="*/ 0 h 515"/>
                  <a:gd name="T14" fmla="*/ 301 w 301"/>
                  <a:gd name="T15" fmla="*/ 20 h 515"/>
                  <a:gd name="T16" fmla="*/ 301 w 301"/>
                  <a:gd name="T17" fmla="*/ 49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515">
                    <a:moveTo>
                      <a:pt x="301" y="496"/>
                    </a:moveTo>
                    <a:cubicBezTo>
                      <a:pt x="301" y="506"/>
                      <a:pt x="292" y="515"/>
                      <a:pt x="281" y="515"/>
                    </a:cubicBezTo>
                    <a:cubicBezTo>
                      <a:pt x="20" y="515"/>
                      <a:pt x="20" y="515"/>
                      <a:pt x="20" y="515"/>
                    </a:cubicBezTo>
                    <a:cubicBezTo>
                      <a:pt x="9" y="515"/>
                      <a:pt x="0" y="506"/>
                      <a:pt x="0" y="496"/>
                    </a:cubicBezTo>
                    <a:cubicBezTo>
                      <a:pt x="0" y="20"/>
                      <a:pt x="0" y="20"/>
                      <a:pt x="0" y="20"/>
                    </a:cubicBezTo>
                    <a:cubicBezTo>
                      <a:pt x="0" y="9"/>
                      <a:pt x="9" y="0"/>
                      <a:pt x="20" y="0"/>
                    </a:cubicBezTo>
                    <a:cubicBezTo>
                      <a:pt x="281" y="0"/>
                      <a:pt x="281" y="0"/>
                      <a:pt x="281" y="0"/>
                    </a:cubicBezTo>
                    <a:cubicBezTo>
                      <a:pt x="292" y="0"/>
                      <a:pt x="301" y="9"/>
                      <a:pt x="301" y="20"/>
                    </a:cubicBezTo>
                    <a:lnTo>
                      <a:pt x="301" y="49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a:solidFill>
                    <a:srgbClr val="505050"/>
                  </a:solidFill>
                </a:endParaRPr>
              </a:p>
            </p:txBody>
          </p:sp>
          <p:sp>
            <p:nvSpPr>
              <p:cNvPr id="238" name="Rectangle 41"/>
              <p:cNvSpPr>
                <a:spLocks noChangeArrowheads="1"/>
              </p:cNvSpPr>
              <p:nvPr/>
            </p:nvSpPr>
            <p:spPr bwMode="auto">
              <a:xfrm>
                <a:off x="9901291" y="3244582"/>
                <a:ext cx="256986" cy="415430"/>
              </a:xfrm>
              <a:prstGeom prst="rect">
                <a:avLst/>
              </a:prstGeom>
              <a:solidFill>
                <a:srgbClr val="FFFFFF"/>
              </a:solidFill>
              <a:ln>
                <a:noFill/>
              </a:ln>
            </p:spPr>
            <p:txBody>
              <a:bodyPr vert="horz" wrap="square" lIns="77706" tIns="38853" rIns="77706" bIns="38853" numCol="1" anchor="t" anchorCtr="0" compatLnSpc="1">
                <a:prstTxWarp prst="textNoShape">
                  <a:avLst/>
                </a:prstTxWarp>
              </a:bodyPr>
              <a:lstStyle/>
              <a:p>
                <a:pPr defTabSz="792551">
                  <a:defRPr/>
                </a:pPr>
                <a:endParaRPr lang="en-US" sz="1560" kern="0">
                  <a:solidFill>
                    <a:srgbClr val="505050"/>
                  </a:solidFill>
                </a:endParaRPr>
              </a:p>
            </p:txBody>
          </p:sp>
          <p:sp>
            <p:nvSpPr>
              <p:cNvPr id="239" name="Oval 48"/>
              <p:cNvSpPr>
                <a:spLocks noChangeArrowheads="1"/>
              </p:cNvSpPr>
              <p:nvPr/>
            </p:nvSpPr>
            <p:spPr bwMode="auto">
              <a:xfrm>
                <a:off x="10014114" y="3683765"/>
                <a:ext cx="30817" cy="28302"/>
              </a:xfrm>
              <a:prstGeom prst="ellipse">
                <a:avLst/>
              </a:pr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a:solidFill>
                    <a:srgbClr val="505050"/>
                  </a:solidFill>
                </a:endParaRPr>
              </a:p>
            </p:txBody>
          </p:sp>
          <p:grpSp>
            <p:nvGrpSpPr>
              <p:cNvPr id="240" name="Group 36"/>
              <p:cNvGrpSpPr/>
              <p:nvPr/>
            </p:nvGrpSpPr>
            <p:grpSpPr>
              <a:xfrm>
                <a:off x="9948642" y="3281524"/>
                <a:ext cx="162959" cy="162242"/>
                <a:chOff x="10588373" y="2719128"/>
                <a:chExt cx="363629" cy="374164"/>
              </a:xfrm>
            </p:grpSpPr>
            <p:sp>
              <p:nvSpPr>
                <p:cNvPr id="247" name="Freeform 46"/>
                <p:cNvSpPr>
                  <a:spLocks/>
                </p:cNvSpPr>
                <p:nvPr/>
              </p:nvSpPr>
              <p:spPr bwMode="auto">
                <a:xfrm>
                  <a:off x="10588373" y="2753110"/>
                  <a:ext cx="338260" cy="340182"/>
                </a:xfrm>
                <a:custGeom>
                  <a:avLst/>
                  <a:gdLst>
                    <a:gd name="T0" fmla="*/ 176 w 352"/>
                    <a:gd name="T1" fmla="*/ 0 h 354"/>
                    <a:gd name="T2" fmla="*/ 176 w 352"/>
                    <a:gd name="T3" fmla="*/ 0 h 354"/>
                    <a:gd name="T4" fmla="*/ 158 w 352"/>
                    <a:gd name="T5" fmla="*/ 2 h 354"/>
                    <a:gd name="T6" fmla="*/ 140 w 352"/>
                    <a:gd name="T7" fmla="*/ 4 h 354"/>
                    <a:gd name="T8" fmla="*/ 124 w 352"/>
                    <a:gd name="T9" fmla="*/ 8 h 354"/>
                    <a:gd name="T10" fmla="*/ 108 w 352"/>
                    <a:gd name="T11" fmla="*/ 14 h 354"/>
                    <a:gd name="T12" fmla="*/ 92 w 352"/>
                    <a:gd name="T13" fmla="*/ 22 h 354"/>
                    <a:gd name="T14" fmla="*/ 78 w 352"/>
                    <a:gd name="T15" fmla="*/ 30 h 354"/>
                    <a:gd name="T16" fmla="*/ 64 w 352"/>
                    <a:gd name="T17" fmla="*/ 42 h 354"/>
                    <a:gd name="T18" fmla="*/ 52 w 352"/>
                    <a:gd name="T19" fmla="*/ 52 h 354"/>
                    <a:gd name="T20" fmla="*/ 40 w 352"/>
                    <a:gd name="T21" fmla="*/ 64 h 354"/>
                    <a:gd name="T22" fmla="*/ 30 w 352"/>
                    <a:gd name="T23" fmla="*/ 78 h 354"/>
                    <a:gd name="T24" fmla="*/ 20 w 352"/>
                    <a:gd name="T25" fmla="*/ 94 h 354"/>
                    <a:gd name="T26" fmla="*/ 14 w 352"/>
                    <a:gd name="T27" fmla="*/ 108 h 354"/>
                    <a:gd name="T28" fmla="*/ 8 w 352"/>
                    <a:gd name="T29" fmla="*/ 124 h 354"/>
                    <a:gd name="T30" fmla="*/ 2 w 352"/>
                    <a:gd name="T31" fmla="*/ 142 h 354"/>
                    <a:gd name="T32" fmla="*/ 0 w 352"/>
                    <a:gd name="T33" fmla="*/ 160 h 354"/>
                    <a:gd name="T34" fmla="*/ 0 w 352"/>
                    <a:gd name="T35" fmla="*/ 178 h 354"/>
                    <a:gd name="T36" fmla="*/ 0 w 352"/>
                    <a:gd name="T37" fmla="*/ 178 h 354"/>
                    <a:gd name="T38" fmla="*/ 0 w 352"/>
                    <a:gd name="T39" fmla="*/ 196 h 354"/>
                    <a:gd name="T40" fmla="*/ 2 w 352"/>
                    <a:gd name="T41" fmla="*/ 212 h 354"/>
                    <a:gd name="T42" fmla="*/ 8 w 352"/>
                    <a:gd name="T43" fmla="*/ 230 h 354"/>
                    <a:gd name="T44" fmla="*/ 14 w 352"/>
                    <a:gd name="T45" fmla="*/ 246 h 354"/>
                    <a:gd name="T46" fmla="*/ 20 w 352"/>
                    <a:gd name="T47" fmla="*/ 262 h 354"/>
                    <a:gd name="T48" fmla="*/ 30 w 352"/>
                    <a:gd name="T49" fmla="*/ 276 h 354"/>
                    <a:gd name="T50" fmla="*/ 40 w 352"/>
                    <a:gd name="T51" fmla="*/ 290 h 354"/>
                    <a:gd name="T52" fmla="*/ 52 w 352"/>
                    <a:gd name="T53" fmla="*/ 302 h 354"/>
                    <a:gd name="T54" fmla="*/ 64 w 352"/>
                    <a:gd name="T55" fmla="*/ 314 h 354"/>
                    <a:gd name="T56" fmla="*/ 78 w 352"/>
                    <a:gd name="T57" fmla="*/ 324 h 354"/>
                    <a:gd name="T58" fmla="*/ 92 w 352"/>
                    <a:gd name="T59" fmla="*/ 332 h 354"/>
                    <a:gd name="T60" fmla="*/ 108 w 352"/>
                    <a:gd name="T61" fmla="*/ 340 h 354"/>
                    <a:gd name="T62" fmla="*/ 124 w 352"/>
                    <a:gd name="T63" fmla="*/ 346 h 354"/>
                    <a:gd name="T64" fmla="*/ 140 w 352"/>
                    <a:gd name="T65" fmla="*/ 350 h 354"/>
                    <a:gd name="T66" fmla="*/ 158 w 352"/>
                    <a:gd name="T67" fmla="*/ 352 h 354"/>
                    <a:gd name="T68" fmla="*/ 176 w 352"/>
                    <a:gd name="T69" fmla="*/ 354 h 354"/>
                    <a:gd name="T70" fmla="*/ 176 w 352"/>
                    <a:gd name="T71" fmla="*/ 354 h 354"/>
                    <a:gd name="T72" fmla="*/ 194 w 352"/>
                    <a:gd name="T73" fmla="*/ 352 h 354"/>
                    <a:gd name="T74" fmla="*/ 210 w 352"/>
                    <a:gd name="T75" fmla="*/ 350 h 354"/>
                    <a:gd name="T76" fmla="*/ 228 w 352"/>
                    <a:gd name="T77" fmla="*/ 346 h 354"/>
                    <a:gd name="T78" fmla="*/ 244 w 352"/>
                    <a:gd name="T79" fmla="*/ 340 h 354"/>
                    <a:gd name="T80" fmla="*/ 258 w 352"/>
                    <a:gd name="T81" fmla="*/ 332 h 354"/>
                    <a:gd name="T82" fmla="*/ 274 w 352"/>
                    <a:gd name="T83" fmla="*/ 324 h 354"/>
                    <a:gd name="T84" fmla="*/ 286 w 352"/>
                    <a:gd name="T85" fmla="*/ 314 h 354"/>
                    <a:gd name="T86" fmla="*/ 300 w 352"/>
                    <a:gd name="T87" fmla="*/ 304 h 354"/>
                    <a:gd name="T88" fmla="*/ 310 w 352"/>
                    <a:gd name="T89" fmla="*/ 292 h 354"/>
                    <a:gd name="T90" fmla="*/ 320 w 352"/>
                    <a:gd name="T91" fmla="*/ 278 h 354"/>
                    <a:gd name="T92" fmla="*/ 330 w 352"/>
                    <a:gd name="T93" fmla="*/ 264 h 354"/>
                    <a:gd name="T94" fmla="*/ 336 w 352"/>
                    <a:gd name="T95" fmla="*/ 248 h 354"/>
                    <a:gd name="T96" fmla="*/ 344 w 352"/>
                    <a:gd name="T97" fmla="*/ 232 h 354"/>
                    <a:gd name="T98" fmla="*/ 348 w 352"/>
                    <a:gd name="T99" fmla="*/ 216 h 354"/>
                    <a:gd name="T100" fmla="*/ 350 w 352"/>
                    <a:gd name="T101" fmla="*/ 200 h 354"/>
                    <a:gd name="T102" fmla="*/ 352 w 352"/>
                    <a:gd name="T103" fmla="*/ 182 h 354"/>
                    <a:gd name="T104" fmla="*/ 176 w 352"/>
                    <a:gd name="T105" fmla="*/ 182 h 354"/>
                    <a:gd name="T106" fmla="*/ 176 w 352"/>
                    <a:gd name="T10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2" h="354">
                      <a:moveTo>
                        <a:pt x="176" y="0"/>
                      </a:moveTo>
                      <a:lnTo>
                        <a:pt x="176" y="0"/>
                      </a:lnTo>
                      <a:lnTo>
                        <a:pt x="158" y="2"/>
                      </a:lnTo>
                      <a:lnTo>
                        <a:pt x="140" y="4"/>
                      </a:lnTo>
                      <a:lnTo>
                        <a:pt x="124" y="8"/>
                      </a:lnTo>
                      <a:lnTo>
                        <a:pt x="108" y="14"/>
                      </a:lnTo>
                      <a:lnTo>
                        <a:pt x="92" y="22"/>
                      </a:lnTo>
                      <a:lnTo>
                        <a:pt x="78" y="30"/>
                      </a:lnTo>
                      <a:lnTo>
                        <a:pt x="64" y="42"/>
                      </a:lnTo>
                      <a:lnTo>
                        <a:pt x="52" y="52"/>
                      </a:lnTo>
                      <a:lnTo>
                        <a:pt x="40" y="64"/>
                      </a:lnTo>
                      <a:lnTo>
                        <a:pt x="30" y="78"/>
                      </a:lnTo>
                      <a:lnTo>
                        <a:pt x="20" y="94"/>
                      </a:lnTo>
                      <a:lnTo>
                        <a:pt x="14" y="108"/>
                      </a:lnTo>
                      <a:lnTo>
                        <a:pt x="8" y="124"/>
                      </a:lnTo>
                      <a:lnTo>
                        <a:pt x="2" y="142"/>
                      </a:lnTo>
                      <a:lnTo>
                        <a:pt x="0" y="160"/>
                      </a:lnTo>
                      <a:lnTo>
                        <a:pt x="0" y="178"/>
                      </a:lnTo>
                      <a:lnTo>
                        <a:pt x="0" y="178"/>
                      </a:lnTo>
                      <a:lnTo>
                        <a:pt x="0" y="196"/>
                      </a:lnTo>
                      <a:lnTo>
                        <a:pt x="2" y="212"/>
                      </a:lnTo>
                      <a:lnTo>
                        <a:pt x="8" y="230"/>
                      </a:lnTo>
                      <a:lnTo>
                        <a:pt x="14" y="246"/>
                      </a:lnTo>
                      <a:lnTo>
                        <a:pt x="20" y="262"/>
                      </a:lnTo>
                      <a:lnTo>
                        <a:pt x="30" y="276"/>
                      </a:lnTo>
                      <a:lnTo>
                        <a:pt x="40" y="290"/>
                      </a:lnTo>
                      <a:lnTo>
                        <a:pt x="52" y="302"/>
                      </a:lnTo>
                      <a:lnTo>
                        <a:pt x="64" y="314"/>
                      </a:lnTo>
                      <a:lnTo>
                        <a:pt x="78" y="324"/>
                      </a:lnTo>
                      <a:lnTo>
                        <a:pt x="92" y="332"/>
                      </a:lnTo>
                      <a:lnTo>
                        <a:pt x="108" y="340"/>
                      </a:lnTo>
                      <a:lnTo>
                        <a:pt x="124" y="346"/>
                      </a:lnTo>
                      <a:lnTo>
                        <a:pt x="140" y="350"/>
                      </a:lnTo>
                      <a:lnTo>
                        <a:pt x="158" y="352"/>
                      </a:lnTo>
                      <a:lnTo>
                        <a:pt x="176" y="354"/>
                      </a:lnTo>
                      <a:lnTo>
                        <a:pt x="176" y="354"/>
                      </a:lnTo>
                      <a:lnTo>
                        <a:pt x="194" y="352"/>
                      </a:lnTo>
                      <a:lnTo>
                        <a:pt x="210" y="350"/>
                      </a:lnTo>
                      <a:lnTo>
                        <a:pt x="228" y="346"/>
                      </a:lnTo>
                      <a:lnTo>
                        <a:pt x="244" y="340"/>
                      </a:lnTo>
                      <a:lnTo>
                        <a:pt x="258" y="332"/>
                      </a:lnTo>
                      <a:lnTo>
                        <a:pt x="274" y="324"/>
                      </a:lnTo>
                      <a:lnTo>
                        <a:pt x="286" y="314"/>
                      </a:lnTo>
                      <a:lnTo>
                        <a:pt x="300" y="304"/>
                      </a:lnTo>
                      <a:lnTo>
                        <a:pt x="310" y="292"/>
                      </a:lnTo>
                      <a:lnTo>
                        <a:pt x="320" y="278"/>
                      </a:lnTo>
                      <a:lnTo>
                        <a:pt x="330" y="264"/>
                      </a:lnTo>
                      <a:lnTo>
                        <a:pt x="336" y="248"/>
                      </a:lnTo>
                      <a:lnTo>
                        <a:pt x="344" y="232"/>
                      </a:lnTo>
                      <a:lnTo>
                        <a:pt x="348" y="216"/>
                      </a:lnTo>
                      <a:lnTo>
                        <a:pt x="350" y="200"/>
                      </a:lnTo>
                      <a:lnTo>
                        <a:pt x="352" y="182"/>
                      </a:lnTo>
                      <a:lnTo>
                        <a:pt x="176" y="182"/>
                      </a:lnTo>
                      <a:lnTo>
                        <a:pt x="176" y="0"/>
                      </a:lnTo>
                      <a:close/>
                    </a:path>
                  </a:pathLst>
                </a:custGeom>
                <a:solidFill>
                  <a:srgbClr val="DC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48" name="Freeform 48"/>
                <p:cNvSpPr>
                  <a:spLocks/>
                </p:cNvSpPr>
                <p:nvPr/>
              </p:nvSpPr>
              <p:spPr bwMode="auto">
                <a:xfrm>
                  <a:off x="10782872" y="2719128"/>
                  <a:ext cx="169130" cy="17297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grpSp>
          <p:grpSp>
            <p:nvGrpSpPr>
              <p:cNvPr id="241" name="Group 37"/>
              <p:cNvGrpSpPr/>
              <p:nvPr/>
            </p:nvGrpSpPr>
            <p:grpSpPr>
              <a:xfrm>
                <a:off x="9948646" y="3493514"/>
                <a:ext cx="166565" cy="103057"/>
                <a:chOff x="10083334" y="5733541"/>
                <a:chExt cx="282525" cy="180662"/>
              </a:xfrm>
            </p:grpSpPr>
            <p:sp>
              <p:nvSpPr>
                <p:cNvPr id="242" name="Rectangle 35"/>
                <p:cNvSpPr>
                  <a:spLocks noChangeArrowheads="1"/>
                </p:cNvSpPr>
                <p:nvPr/>
              </p:nvSpPr>
              <p:spPr bwMode="auto">
                <a:xfrm>
                  <a:off x="10323576" y="5733541"/>
                  <a:ext cx="42283" cy="180661"/>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43" name="Rectangle 42"/>
                <p:cNvSpPr>
                  <a:spLocks noChangeArrowheads="1"/>
                </p:cNvSpPr>
                <p:nvPr/>
              </p:nvSpPr>
              <p:spPr bwMode="auto">
                <a:xfrm>
                  <a:off x="10263996" y="5868076"/>
                  <a:ext cx="42283" cy="46127"/>
                </a:xfrm>
                <a:prstGeom prst="rect">
                  <a:avLst/>
                </a:prstGeom>
                <a:solidFill>
                  <a:srgbClr val="68217A">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44" name="Rectangle 43"/>
                <p:cNvSpPr>
                  <a:spLocks noChangeArrowheads="1"/>
                </p:cNvSpPr>
                <p:nvPr/>
              </p:nvSpPr>
              <p:spPr bwMode="auto">
                <a:xfrm>
                  <a:off x="10204417" y="5789277"/>
                  <a:ext cx="42283" cy="124925"/>
                </a:xfrm>
                <a:prstGeom prst="rect">
                  <a:avLst/>
                </a:prstGeom>
                <a:solidFill>
                  <a:srgbClr val="442359">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45" name="Rectangle 44"/>
                <p:cNvSpPr>
                  <a:spLocks noChangeArrowheads="1"/>
                </p:cNvSpPr>
                <p:nvPr/>
              </p:nvSpPr>
              <p:spPr bwMode="auto">
                <a:xfrm>
                  <a:off x="10142914" y="5756604"/>
                  <a:ext cx="42283" cy="157598"/>
                </a:xfrm>
                <a:prstGeom prst="rect">
                  <a:avLst/>
                </a:prstGeom>
                <a:solidFill>
                  <a:srgbClr val="4423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46" name="Rectangle 45"/>
                <p:cNvSpPr>
                  <a:spLocks noChangeArrowheads="1"/>
                </p:cNvSpPr>
                <p:nvPr/>
              </p:nvSpPr>
              <p:spPr bwMode="auto">
                <a:xfrm>
                  <a:off x="10083334" y="5816184"/>
                  <a:ext cx="42283" cy="98018"/>
                </a:xfrm>
                <a:prstGeom prst="rect">
                  <a:avLst/>
                </a:prstGeom>
                <a:solidFill>
                  <a:srgbClr val="68217A">
                    <a:lumMod val="40000"/>
                    <a:lumOff val="6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grpSp>
        </p:grpSp>
        <p:grpSp>
          <p:nvGrpSpPr>
            <p:cNvPr id="218" name="Group 217"/>
            <p:cNvGrpSpPr/>
            <p:nvPr/>
          </p:nvGrpSpPr>
          <p:grpSpPr>
            <a:xfrm>
              <a:off x="7697572" y="3726641"/>
              <a:ext cx="359756" cy="253990"/>
              <a:chOff x="8130193" y="3950287"/>
              <a:chExt cx="359756" cy="253990"/>
            </a:xfrm>
          </p:grpSpPr>
          <p:sp>
            <p:nvSpPr>
              <p:cNvPr id="219" name="Rounded Rectangle 38"/>
              <p:cNvSpPr/>
              <p:nvPr/>
            </p:nvSpPr>
            <p:spPr bwMode="auto">
              <a:xfrm rot="16200000">
                <a:off x="8183076" y="3897404"/>
                <a:ext cx="253990" cy="359756"/>
              </a:xfrm>
              <a:prstGeom prst="roundRect">
                <a:avLst>
                  <a:gd name="adj" fmla="val 6754"/>
                </a:avLst>
              </a:prstGeom>
              <a:solidFill>
                <a:schemeClr val="accent1"/>
              </a:solidFill>
              <a:ln w="10795" cap="flat" cmpd="sng" algn="ctr">
                <a:noFill/>
                <a:prstDash val="solid"/>
                <a:headEnd type="none" w="med" len="med"/>
                <a:tailEnd type="none" w="med" len="med"/>
              </a:ln>
              <a:effectLst/>
            </p:spPr>
            <p:txBody>
              <a:bodyPr vert="horz" wrap="square" lIns="0" tIns="39633" rIns="0" bIns="39633" numCol="1" rtlCol="0" anchor="ctr" anchorCtr="0" compatLnSpc="1">
                <a:prstTxWarp prst="textNoShape">
                  <a:avLst/>
                </a:prstTxWarp>
              </a:bodyPr>
              <a:lstStyle/>
              <a:p>
                <a:pPr algn="ctr" defTabSz="792367" fontAlgn="base">
                  <a:spcBef>
                    <a:spcPct val="0"/>
                  </a:spcBef>
                  <a:spcAft>
                    <a:spcPct val="0"/>
                  </a:spcAft>
                  <a:defRPr/>
                </a:pPr>
                <a:endParaRPr lang="en-US" sz="1700" kern="0" dirty="0">
                  <a:gradFill>
                    <a:gsLst>
                      <a:gs pos="0">
                        <a:srgbClr val="FFFFFF"/>
                      </a:gs>
                      <a:gs pos="100000">
                        <a:srgbClr val="FFFFFF"/>
                      </a:gs>
                    </a:gsLst>
                    <a:lin ang="5400000" scaled="0"/>
                  </a:gradFill>
                </a:endParaRPr>
              </a:p>
            </p:txBody>
          </p:sp>
          <p:sp>
            <p:nvSpPr>
              <p:cNvPr id="220" name="Rectangle 28"/>
              <p:cNvSpPr>
                <a:spLocks noChangeArrowheads="1"/>
              </p:cNvSpPr>
              <p:nvPr/>
            </p:nvSpPr>
            <p:spPr bwMode="auto">
              <a:xfrm rot="16200000">
                <a:off x="8205080" y="3921223"/>
                <a:ext cx="206471" cy="312972"/>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a:solidFill>
                    <a:srgbClr val="505050"/>
                  </a:solidFill>
                </a:endParaRPr>
              </a:p>
            </p:txBody>
          </p:sp>
          <p:grpSp>
            <p:nvGrpSpPr>
              <p:cNvPr id="221" name="Group 40"/>
              <p:cNvGrpSpPr/>
              <p:nvPr/>
            </p:nvGrpSpPr>
            <p:grpSpPr>
              <a:xfrm rot="16200000">
                <a:off x="8353943" y="4056390"/>
                <a:ext cx="103145" cy="58667"/>
                <a:chOff x="10085257" y="5987235"/>
                <a:chExt cx="284445" cy="167210"/>
              </a:xfrm>
            </p:grpSpPr>
            <p:sp>
              <p:nvSpPr>
                <p:cNvPr id="231" name="Rectangle 36"/>
                <p:cNvSpPr>
                  <a:spLocks noChangeArrowheads="1"/>
                </p:cNvSpPr>
                <p:nvPr/>
              </p:nvSpPr>
              <p:spPr bwMode="auto">
                <a:xfrm>
                  <a:off x="10139070" y="5987235"/>
                  <a:ext cx="213335"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32" name="Rectangle 37"/>
                <p:cNvSpPr>
                  <a:spLocks noChangeArrowheads="1"/>
                </p:cNvSpPr>
                <p:nvPr/>
              </p:nvSpPr>
              <p:spPr bwMode="auto">
                <a:xfrm>
                  <a:off x="10085257" y="5987235"/>
                  <a:ext cx="34595"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33" name="Rectangle 38"/>
                <p:cNvSpPr>
                  <a:spLocks noChangeArrowheads="1"/>
                </p:cNvSpPr>
                <p:nvPr/>
              </p:nvSpPr>
              <p:spPr bwMode="auto">
                <a:xfrm>
                  <a:off x="10139070" y="6056425"/>
                  <a:ext cx="230632"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34" name="Rectangle 39"/>
                <p:cNvSpPr>
                  <a:spLocks noChangeArrowheads="1"/>
                </p:cNvSpPr>
                <p:nvPr/>
              </p:nvSpPr>
              <p:spPr bwMode="auto">
                <a:xfrm>
                  <a:off x="10085257" y="6056425"/>
                  <a:ext cx="34595"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35" name="Rectangle 40"/>
                <p:cNvSpPr>
                  <a:spLocks noChangeArrowheads="1"/>
                </p:cNvSpPr>
                <p:nvPr/>
              </p:nvSpPr>
              <p:spPr bwMode="auto">
                <a:xfrm>
                  <a:off x="10139070" y="6121771"/>
                  <a:ext cx="171051" cy="32674"/>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36" name="Rectangle 41"/>
                <p:cNvSpPr>
                  <a:spLocks noChangeArrowheads="1"/>
                </p:cNvSpPr>
                <p:nvPr/>
              </p:nvSpPr>
              <p:spPr bwMode="auto">
                <a:xfrm>
                  <a:off x="10085257" y="6121770"/>
                  <a:ext cx="34595"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grpSp>
          <p:grpSp>
            <p:nvGrpSpPr>
              <p:cNvPr id="222" name="Group 41"/>
              <p:cNvGrpSpPr/>
              <p:nvPr/>
            </p:nvGrpSpPr>
            <p:grpSpPr>
              <a:xfrm rot="16200000">
                <a:off x="8149998" y="4042127"/>
                <a:ext cx="114267" cy="70699"/>
                <a:chOff x="10083334" y="5733541"/>
                <a:chExt cx="282525" cy="180662"/>
              </a:xfrm>
            </p:grpSpPr>
            <p:sp>
              <p:nvSpPr>
                <p:cNvPr id="226" name="Rectangle 35"/>
                <p:cNvSpPr>
                  <a:spLocks noChangeArrowheads="1"/>
                </p:cNvSpPr>
                <p:nvPr/>
              </p:nvSpPr>
              <p:spPr bwMode="auto">
                <a:xfrm>
                  <a:off x="10323576" y="5733541"/>
                  <a:ext cx="42283" cy="180661"/>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27" name="Rectangle 42"/>
                <p:cNvSpPr>
                  <a:spLocks noChangeArrowheads="1"/>
                </p:cNvSpPr>
                <p:nvPr/>
              </p:nvSpPr>
              <p:spPr bwMode="auto">
                <a:xfrm>
                  <a:off x="10263996" y="5868076"/>
                  <a:ext cx="42283" cy="46127"/>
                </a:xfrm>
                <a:prstGeom prst="rect">
                  <a:avLst/>
                </a:prstGeom>
                <a:solidFill>
                  <a:srgbClr val="68217A">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28" name="Rectangle 43"/>
                <p:cNvSpPr>
                  <a:spLocks noChangeArrowheads="1"/>
                </p:cNvSpPr>
                <p:nvPr/>
              </p:nvSpPr>
              <p:spPr bwMode="auto">
                <a:xfrm>
                  <a:off x="10204417" y="5789277"/>
                  <a:ext cx="42283" cy="124925"/>
                </a:xfrm>
                <a:prstGeom prst="rect">
                  <a:avLst/>
                </a:prstGeom>
                <a:solidFill>
                  <a:srgbClr val="442359">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29" name="Rectangle 44"/>
                <p:cNvSpPr>
                  <a:spLocks noChangeArrowheads="1"/>
                </p:cNvSpPr>
                <p:nvPr/>
              </p:nvSpPr>
              <p:spPr bwMode="auto">
                <a:xfrm>
                  <a:off x="10142914" y="5756604"/>
                  <a:ext cx="42283" cy="157598"/>
                </a:xfrm>
                <a:prstGeom prst="rect">
                  <a:avLst/>
                </a:prstGeom>
                <a:solidFill>
                  <a:srgbClr val="4423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30" name="Rectangle 45"/>
                <p:cNvSpPr>
                  <a:spLocks noChangeArrowheads="1"/>
                </p:cNvSpPr>
                <p:nvPr/>
              </p:nvSpPr>
              <p:spPr bwMode="auto">
                <a:xfrm>
                  <a:off x="10083334" y="5816184"/>
                  <a:ext cx="42283" cy="98018"/>
                </a:xfrm>
                <a:prstGeom prst="rect">
                  <a:avLst/>
                </a:prstGeom>
                <a:solidFill>
                  <a:srgbClr val="68217A">
                    <a:lumMod val="40000"/>
                    <a:lumOff val="6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grpSp>
          <p:grpSp>
            <p:nvGrpSpPr>
              <p:cNvPr id="223" name="Group 42"/>
              <p:cNvGrpSpPr/>
              <p:nvPr/>
            </p:nvGrpSpPr>
            <p:grpSpPr>
              <a:xfrm rot="16200000">
                <a:off x="8256562" y="4038313"/>
                <a:ext cx="88136" cy="88397"/>
                <a:chOff x="10588373" y="2726234"/>
                <a:chExt cx="358113" cy="371210"/>
              </a:xfrm>
            </p:grpSpPr>
            <p:sp>
              <p:nvSpPr>
                <p:cNvPr id="224" name="Freeform 46"/>
                <p:cNvSpPr>
                  <a:spLocks/>
                </p:cNvSpPr>
                <p:nvPr/>
              </p:nvSpPr>
              <p:spPr bwMode="auto">
                <a:xfrm>
                  <a:off x="10588373" y="2757262"/>
                  <a:ext cx="338259" cy="340182"/>
                </a:xfrm>
                <a:custGeom>
                  <a:avLst/>
                  <a:gdLst>
                    <a:gd name="T0" fmla="*/ 176 w 352"/>
                    <a:gd name="T1" fmla="*/ 0 h 354"/>
                    <a:gd name="T2" fmla="*/ 176 w 352"/>
                    <a:gd name="T3" fmla="*/ 0 h 354"/>
                    <a:gd name="T4" fmla="*/ 158 w 352"/>
                    <a:gd name="T5" fmla="*/ 2 h 354"/>
                    <a:gd name="T6" fmla="*/ 140 w 352"/>
                    <a:gd name="T7" fmla="*/ 4 h 354"/>
                    <a:gd name="T8" fmla="*/ 124 w 352"/>
                    <a:gd name="T9" fmla="*/ 8 h 354"/>
                    <a:gd name="T10" fmla="*/ 108 w 352"/>
                    <a:gd name="T11" fmla="*/ 14 h 354"/>
                    <a:gd name="T12" fmla="*/ 92 w 352"/>
                    <a:gd name="T13" fmla="*/ 22 h 354"/>
                    <a:gd name="T14" fmla="*/ 78 w 352"/>
                    <a:gd name="T15" fmla="*/ 30 h 354"/>
                    <a:gd name="T16" fmla="*/ 64 w 352"/>
                    <a:gd name="T17" fmla="*/ 42 h 354"/>
                    <a:gd name="T18" fmla="*/ 52 w 352"/>
                    <a:gd name="T19" fmla="*/ 52 h 354"/>
                    <a:gd name="T20" fmla="*/ 40 w 352"/>
                    <a:gd name="T21" fmla="*/ 64 h 354"/>
                    <a:gd name="T22" fmla="*/ 30 w 352"/>
                    <a:gd name="T23" fmla="*/ 78 h 354"/>
                    <a:gd name="T24" fmla="*/ 20 w 352"/>
                    <a:gd name="T25" fmla="*/ 94 h 354"/>
                    <a:gd name="T26" fmla="*/ 14 w 352"/>
                    <a:gd name="T27" fmla="*/ 108 h 354"/>
                    <a:gd name="T28" fmla="*/ 8 w 352"/>
                    <a:gd name="T29" fmla="*/ 124 h 354"/>
                    <a:gd name="T30" fmla="*/ 2 w 352"/>
                    <a:gd name="T31" fmla="*/ 142 h 354"/>
                    <a:gd name="T32" fmla="*/ 0 w 352"/>
                    <a:gd name="T33" fmla="*/ 160 h 354"/>
                    <a:gd name="T34" fmla="*/ 0 w 352"/>
                    <a:gd name="T35" fmla="*/ 178 h 354"/>
                    <a:gd name="T36" fmla="*/ 0 w 352"/>
                    <a:gd name="T37" fmla="*/ 178 h 354"/>
                    <a:gd name="T38" fmla="*/ 0 w 352"/>
                    <a:gd name="T39" fmla="*/ 196 h 354"/>
                    <a:gd name="T40" fmla="*/ 2 w 352"/>
                    <a:gd name="T41" fmla="*/ 212 h 354"/>
                    <a:gd name="T42" fmla="*/ 8 w 352"/>
                    <a:gd name="T43" fmla="*/ 230 h 354"/>
                    <a:gd name="T44" fmla="*/ 14 w 352"/>
                    <a:gd name="T45" fmla="*/ 246 h 354"/>
                    <a:gd name="T46" fmla="*/ 20 w 352"/>
                    <a:gd name="T47" fmla="*/ 262 h 354"/>
                    <a:gd name="T48" fmla="*/ 30 w 352"/>
                    <a:gd name="T49" fmla="*/ 276 h 354"/>
                    <a:gd name="T50" fmla="*/ 40 w 352"/>
                    <a:gd name="T51" fmla="*/ 290 h 354"/>
                    <a:gd name="T52" fmla="*/ 52 w 352"/>
                    <a:gd name="T53" fmla="*/ 302 h 354"/>
                    <a:gd name="T54" fmla="*/ 64 w 352"/>
                    <a:gd name="T55" fmla="*/ 314 h 354"/>
                    <a:gd name="T56" fmla="*/ 78 w 352"/>
                    <a:gd name="T57" fmla="*/ 324 h 354"/>
                    <a:gd name="T58" fmla="*/ 92 w 352"/>
                    <a:gd name="T59" fmla="*/ 332 h 354"/>
                    <a:gd name="T60" fmla="*/ 108 w 352"/>
                    <a:gd name="T61" fmla="*/ 340 h 354"/>
                    <a:gd name="T62" fmla="*/ 124 w 352"/>
                    <a:gd name="T63" fmla="*/ 346 h 354"/>
                    <a:gd name="T64" fmla="*/ 140 w 352"/>
                    <a:gd name="T65" fmla="*/ 350 h 354"/>
                    <a:gd name="T66" fmla="*/ 158 w 352"/>
                    <a:gd name="T67" fmla="*/ 352 h 354"/>
                    <a:gd name="T68" fmla="*/ 176 w 352"/>
                    <a:gd name="T69" fmla="*/ 354 h 354"/>
                    <a:gd name="T70" fmla="*/ 176 w 352"/>
                    <a:gd name="T71" fmla="*/ 354 h 354"/>
                    <a:gd name="T72" fmla="*/ 194 w 352"/>
                    <a:gd name="T73" fmla="*/ 352 h 354"/>
                    <a:gd name="T74" fmla="*/ 210 w 352"/>
                    <a:gd name="T75" fmla="*/ 350 h 354"/>
                    <a:gd name="T76" fmla="*/ 228 w 352"/>
                    <a:gd name="T77" fmla="*/ 346 h 354"/>
                    <a:gd name="T78" fmla="*/ 244 w 352"/>
                    <a:gd name="T79" fmla="*/ 340 h 354"/>
                    <a:gd name="T80" fmla="*/ 258 w 352"/>
                    <a:gd name="T81" fmla="*/ 332 h 354"/>
                    <a:gd name="T82" fmla="*/ 274 w 352"/>
                    <a:gd name="T83" fmla="*/ 324 h 354"/>
                    <a:gd name="T84" fmla="*/ 286 w 352"/>
                    <a:gd name="T85" fmla="*/ 314 h 354"/>
                    <a:gd name="T86" fmla="*/ 300 w 352"/>
                    <a:gd name="T87" fmla="*/ 304 h 354"/>
                    <a:gd name="T88" fmla="*/ 310 w 352"/>
                    <a:gd name="T89" fmla="*/ 292 h 354"/>
                    <a:gd name="T90" fmla="*/ 320 w 352"/>
                    <a:gd name="T91" fmla="*/ 278 h 354"/>
                    <a:gd name="T92" fmla="*/ 330 w 352"/>
                    <a:gd name="T93" fmla="*/ 264 h 354"/>
                    <a:gd name="T94" fmla="*/ 336 w 352"/>
                    <a:gd name="T95" fmla="*/ 248 h 354"/>
                    <a:gd name="T96" fmla="*/ 344 w 352"/>
                    <a:gd name="T97" fmla="*/ 232 h 354"/>
                    <a:gd name="T98" fmla="*/ 348 w 352"/>
                    <a:gd name="T99" fmla="*/ 216 h 354"/>
                    <a:gd name="T100" fmla="*/ 350 w 352"/>
                    <a:gd name="T101" fmla="*/ 200 h 354"/>
                    <a:gd name="T102" fmla="*/ 352 w 352"/>
                    <a:gd name="T103" fmla="*/ 182 h 354"/>
                    <a:gd name="T104" fmla="*/ 176 w 352"/>
                    <a:gd name="T105" fmla="*/ 182 h 354"/>
                    <a:gd name="T106" fmla="*/ 176 w 352"/>
                    <a:gd name="T10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2" h="354">
                      <a:moveTo>
                        <a:pt x="176" y="0"/>
                      </a:moveTo>
                      <a:lnTo>
                        <a:pt x="176" y="0"/>
                      </a:lnTo>
                      <a:lnTo>
                        <a:pt x="158" y="2"/>
                      </a:lnTo>
                      <a:lnTo>
                        <a:pt x="140" y="4"/>
                      </a:lnTo>
                      <a:lnTo>
                        <a:pt x="124" y="8"/>
                      </a:lnTo>
                      <a:lnTo>
                        <a:pt x="108" y="14"/>
                      </a:lnTo>
                      <a:lnTo>
                        <a:pt x="92" y="22"/>
                      </a:lnTo>
                      <a:lnTo>
                        <a:pt x="78" y="30"/>
                      </a:lnTo>
                      <a:lnTo>
                        <a:pt x="64" y="42"/>
                      </a:lnTo>
                      <a:lnTo>
                        <a:pt x="52" y="52"/>
                      </a:lnTo>
                      <a:lnTo>
                        <a:pt x="40" y="64"/>
                      </a:lnTo>
                      <a:lnTo>
                        <a:pt x="30" y="78"/>
                      </a:lnTo>
                      <a:lnTo>
                        <a:pt x="20" y="94"/>
                      </a:lnTo>
                      <a:lnTo>
                        <a:pt x="14" y="108"/>
                      </a:lnTo>
                      <a:lnTo>
                        <a:pt x="8" y="124"/>
                      </a:lnTo>
                      <a:lnTo>
                        <a:pt x="2" y="142"/>
                      </a:lnTo>
                      <a:lnTo>
                        <a:pt x="0" y="160"/>
                      </a:lnTo>
                      <a:lnTo>
                        <a:pt x="0" y="178"/>
                      </a:lnTo>
                      <a:lnTo>
                        <a:pt x="0" y="178"/>
                      </a:lnTo>
                      <a:lnTo>
                        <a:pt x="0" y="196"/>
                      </a:lnTo>
                      <a:lnTo>
                        <a:pt x="2" y="212"/>
                      </a:lnTo>
                      <a:lnTo>
                        <a:pt x="8" y="230"/>
                      </a:lnTo>
                      <a:lnTo>
                        <a:pt x="14" y="246"/>
                      </a:lnTo>
                      <a:lnTo>
                        <a:pt x="20" y="262"/>
                      </a:lnTo>
                      <a:lnTo>
                        <a:pt x="30" y="276"/>
                      </a:lnTo>
                      <a:lnTo>
                        <a:pt x="40" y="290"/>
                      </a:lnTo>
                      <a:lnTo>
                        <a:pt x="52" y="302"/>
                      </a:lnTo>
                      <a:lnTo>
                        <a:pt x="64" y="314"/>
                      </a:lnTo>
                      <a:lnTo>
                        <a:pt x="78" y="324"/>
                      </a:lnTo>
                      <a:lnTo>
                        <a:pt x="92" y="332"/>
                      </a:lnTo>
                      <a:lnTo>
                        <a:pt x="108" y="340"/>
                      </a:lnTo>
                      <a:lnTo>
                        <a:pt x="124" y="346"/>
                      </a:lnTo>
                      <a:lnTo>
                        <a:pt x="140" y="350"/>
                      </a:lnTo>
                      <a:lnTo>
                        <a:pt x="158" y="352"/>
                      </a:lnTo>
                      <a:lnTo>
                        <a:pt x="176" y="354"/>
                      </a:lnTo>
                      <a:lnTo>
                        <a:pt x="176" y="354"/>
                      </a:lnTo>
                      <a:lnTo>
                        <a:pt x="194" y="352"/>
                      </a:lnTo>
                      <a:lnTo>
                        <a:pt x="210" y="350"/>
                      </a:lnTo>
                      <a:lnTo>
                        <a:pt x="228" y="346"/>
                      </a:lnTo>
                      <a:lnTo>
                        <a:pt x="244" y="340"/>
                      </a:lnTo>
                      <a:lnTo>
                        <a:pt x="258" y="332"/>
                      </a:lnTo>
                      <a:lnTo>
                        <a:pt x="274" y="324"/>
                      </a:lnTo>
                      <a:lnTo>
                        <a:pt x="286" y="314"/>
                      </a:lnTo>
                      <a:lnTo>
                        <a:pt x="300" y="304"/>
                      </a:lnTo>
                      <a:lnTo>
                        <a:pt x="310" y="292"/>
                      </a:lnTo>
                      <a:lnTo>
                        <a:pt x="320" y="278"/>
                      </a:lnTo>
                      <a:lnTo>
                        <a:pt x="330" y="264"/>
                      </a:lnTo>
                      <a:lnTo>
                        <a:pt x="336" y="248"/>
                      </a:lnTo>
                      <a:lnTo>
                        <a:pt x="344" y="232"/>
                      </a:lnTo>
                      <a:lnTo>
                        <a:pt x="348" y="216"/>
                      </a:lnTo>
                      <a:lnTo>
                        <a:pt x="350" y="200"/>
                      </a:lnTo>
                      <a:lnTo>
                        <a:pt x="352" y="182"/>
                      </a:lnTo>
                      <a:lnTo>
                        <a:pt x="176" y="182"/>
                      </a:lnTo>
                      <a:lnTo>
                        <a:pt x="176" y="0"/>
                      </a:lnTo>
                      <a:close/>
                    </a:path>
                  </a:pathLst>
                </a:custGeom>
                <a:solidFill>
                  <a:srgbClr val="DC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sp>
              <p:nvSpPr>
                <p:cNvPr id="225" name="Freeform 48"/>
                <p:cNvSpPr>
                  <a:spLocks/>
                </p:cNvSpPr>
                <p:nvPr/>
              </p:nvSpPr>
              <p:spPr bwMode="auto">
                <a:xfrm>
                  <a:off x="10777357" y="2726234"/>
                  <a:ext cx="169129" cy="17297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dirty="0">
                    <a:solidFill>
                      <a:srgbClr val="505050"/>
                    </a:solidFill>
                  </a:endParaRPr>
                </a:p>
              </p:txBody>
            </p:sp>
          </p:grpSp>
        </p:grpSp>
      </p:grpSp>
      <p:grpSp>
        <p:nvGrpSpPr>
          <p:cNvPr id="271" name="Group 270"/>
          <p:cNvGrpSpPr/>
          <p:nvPr/>
        </p:nvGrpSpPr>
        <p:grpSpPr>
          <a:xfrm>
            <a:off x="3605151" y="3157277"/>
            <a:ext cx="956347" cy="695408"/>
            <a:chOff x="3604781" y="3473038"/>
            <a:chExt cx="956482" cy="695506"/>
          </a:xfrm>
        </p:grpSpPr>
        <p:grpSp>
          <p:nvGrpSpPr>
            <p:cNvPr id="272" name="Group 10"/>
            <p:cNvGrpSpPr/>
            <p:nvPr/>
          </p:nvGrpSpPr>
          <p:grpSpPr>
            <a:xfrm>
              <a:off x="3768997" y="3473038"/>
              <a:ext cx="792266" cy="695506"/>
              <a:chOff x="9615056" y="3095550"/>
              <a:chExt cx="1943915" cy="1696670"/>
            </a:xfrm>
          </p:grpSpPr>
          <p:sp>
            <p:nvSpPr>
              <p:cNvPr id="279" name="Freeform 10"/>
              <p:cNvSpPr>
                <a:spLocks noEditPoints="1"/>
              </p:cNvSpPr>
              <p:nvPr/>
            </p:nvSpPr>
            <p:spPr bwMode="auto">
              <a:xfrm>
                <a:off x="10979139" y="3393823"/>
                <a:ext cx="345842" cy="691684"/>
              </a:xfrm>
              <a:custGeom>
                <a:avLst/>
                <a:gdLst>
                  <a:gd name="T0" fmla="*/ 111 w 114"/>
                  <a:gd name="T1" fmla="*/ 0 h 228"/>
                  <a:gd name="T2" fmla="*/ 3 w 114"/>
                  <a:gd name="T3" fmla="*/ 0 h 228"/>
                  <a:gd name="T4" fmla="*/ 0 w 114"/>
                  <a:gd name="T5" fmla="*/ 3 h 228"/>
                  <a:gd name="T6" fmla="*/ 0 w 114"/>
                  <a:gd name="T7" fmla="*/ 48 h 228"/>
                  <a:gd name="T8" fmla="*/ 0 w 114"/>
                  <a:gd name="T9" fmla="*/ 51 h 228"/>
                  <a:gd name="T10" fmla="*/ 0 w 114"/>
                  <a:gd name="T11" fmla="*/ 225 h 228"/>
                  <a:gd name="T12" fmla="*/ 3 w 114"/>
                  <a:gd name="T13" fmla="*/ 228 h 228"/>
                  <a:gd name="T14" fmla="*/ 111 w 114"/>
                  <a:gd name="T15" fmla="*/ 228 h 228"/>
                  <a:gd name="T16" fmla="*/ 114 w 114"/>
                  <a:gd name="T17" fmla="*/ 225 h 228"/>
                  <a:gd name="T18" fmla="*/ 114 w 114"/>
                  <a:gd name="T19" fmla="*/ 51 h 228"/>
                  <a:gd name="T20" fmla="*/ 114 w 114"/>
                  <a:gd name="T21" fmla="*/ 48 h 228"/>
                  <a:gd name="T22" fmla="*/ 114 w 114"/>
                  <a:gd name="T23" fmla="*/ 3 h 228"/>
                  <a:gd name="T24" fmla="*/ 111 w 114"/>
                  <a:gd name="T25" fmla="*/ 0 h 228"/>
                  <a:gd name="T26" fmla="*/ 14 w 114"/>
                  <a:gd name="T27" fmla="*/ 35 h 228"/>
                  <a:gd name="T28" fmla="*/ 14 w 114"/>
                  <a:gd name="T29" fmla="*/ 24 h 228"/>
                  <a:gd name="T30" fmla="*/ 17 w 114"/>
                  <a:gd name="T31" fmla="*/ 21 h 228"/>
                  <a:gd name="T32" fmla="*/ 97 w 114"/>
                  <a:gd name="T33" fmla="*/ 21 h 228"/>
                  <a:gd name="T34" fmla="*/ 100 w 114"/>
                  <a:gd name="T35" fmla="*/ 24 h 228"/>
                  <a:gd name="T36" fmla="*/ 100 w 114"/>
                  <a:gd name="T37" fmla="*/ 35 h 228"/>
                  <a:gd name="T38" fmla="*/ 97 w 114"/>
                  <a:gd name="T39" fmla="*/ 38 h 228"/>
                  <a:gd name="T40" fmla="*/ 17 w 114"/>
                  <a:gd name="T41" fmla="*/ 38 h 228"/>
                  <a:gd name="T42" fmla="*/ 14 w 114"/>
                  <a:gd name="T43" fmla="*/ 35 h 228"/>
                  <a:gd name="T44" fmla="*/ 91 w 114"/>
                  <a:gd name="T45" fmla="*/ 108 h 228"/>
                  <a:gd name="T46" fmla="*/ 83 w 114"/>
                  <a:gd name="T47" fmla="*/ 100 h 228"/>
                  <a:gd name="T48" fmla="*/ 91 w 114"/>
                  <a:gd name="T49" fmla="*/ 92 h 228"/>
                  <a:gd name="T50" fmla="*/ 99 w 114"/>
                  <a:gd name="T51" fmla="*/ 100 h 228"/>
                  <a:gd name="T52" fmla="*/ 91 w 114"/>
                  <a:gd name="T53" fmla="*/ 108 h 228"/>
                  <a:gd name="T54" fmla="*/ 91 w 114"/>
                  <a:gd name="T55" fmla="*/ 82 h 228"/>
                  <a:gd name="T56" fmla="*/ 80 w 114"/>
                  <a:gd name="T57" fmla="*/ 72 h 228"/>
                  <a:gd name="T58" fmla="*/ 91 w 114"/>
                  <a:gd name="T59" fmla="*/ 62 h 228"/>
                  <a:gd name="T60" fmla="*/ 101 w 114"/>
                  <a:gd name="T61" fmla="*/ 72 h 228"/>
                  <a:gd name="T62" fmla="*/ 91 w 114"/>
                  <a:gd name="T63" fmla="*/ 8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4" h="228">
                    <a:moveTo>
                      <a:pt x="111" y="0"/>
                    </a:moveTo>
                    <a:cubicBezTo>
                      <a:pt x="3" y="0"/>
                      <a:pt x="3" y="0"/>
                      <a:pt x="3" y="0"/>
                    </a:cubicBezTo>
                    <a:cubicBezTo>
                      <a:pt x="2" y="0"/>
                      <a:pt x="0" y="1"/>
                      <a:pt x="0" y="3"/>
                    </a:cubicBezTo>
                    <a:cubicBezTo>
                      <a:pt x="0" y="48"/>
                      <a:pt x="0" y="48"/>
                      <a:pt x="0" y="48"/>
                    </a:cubicBezTo>
                    <a:cubicBezTo>
                      <a:pt x="0" y="51"/>
                      <a:pt x="0" y="51"/>
                      <a:pt x="0" y="51"/>
                    </a:cubicBezTo>
                    <a:cubicBezTo>
                      <a:pt x="0" y="225"/>
                      <a:pt x="0" y="225"/>
                      <a:pt x="0" y="225"/>
                    </a:cubicBezTo>
                    <a:cubicBezTo>
                      <a:pt x="0" y="227"/>
                      <a:pt x="2" y="228"/>
                      <a:pt x="3" y="228"/>
                    </a:cubicBezTo>
                    <a:cubicBezTo>
                      <a:pt x="111" y="228"/>
                      <a:pt x="111" y="228"/>
                      <a:pt x="111" y="228"/>
                    </a:cubicBezTo>
                    <a:cubicBezTo>
                      <a:pt x="112" y="228"/>
                      <a:pt x="114" y="227"/>
                      <a:pt x="114" y="225"/>
                    </a:cubicBezTo>
                    <a:cubicBezTo>
                      <a:pt x="114" y="51"/>
                      <a:pt x="114" y="51"/>
                      <a:pt x="114" y="51"/>
                    </a:cubicBezTo>
                    <a:cubicBezTo>
                      <a:pt x="114" y="48"/>
                      <a:pt x="114" y="48"/>
                      <a:pt x="114" y="48"/>
                    </a:cubicBezTo>
                    <a:cubicBezTo>
                      <a:pt x="114" y="3"/>
                      <a:pt x="114" y="3"/>
                      <a:pt x="114" y="3"/>
                    </a:cubicBezTo>
                    <a:cubicBezTo>
                      <a:pt x="114" y="1"/>
                      <a:pt x="112" y="0"/>
                      <a:pt x="111" y="0"/>
                    </a:cubicBezTo>
                    <a:close/>
                    <a:moveTo>
                      <a:pt x="14" y="35"/>
                    </a:moveTo>
                    <a:cubicBezTo>
                      <a:pt x="14" y="24"/>
                      <a:pt x="14" y="24"/>
                      <a:pt x="14" y="24"/>
                    </a:cubicBezTo>
                    <a:cubicBezTo>
                      <a:pt x="14" y="23"/>
                      <a:pt x="15" y="21"/>
                      <a:pt x="17" y="21"/>
                    </a:cubicBezTo>
                    <a:cubicBezTo>
                      <a:pt x="97" y="21"/>
                      <a:pt x="97" y="21"/>
                      <a:pt x="97" y="21"/>
                    </a:cubicBezTo>
                    <a:cubicBezTo>
                      <a:pt x="99" y="21"/>
                      <a:pt x="100" y="23"/>
                      <a:pt x="100" y="24"/>
                    </a:cubicBezTo>
                    <a:cubicBezTo>
                      <a:pt x="100" y="35"/>
                      <a:pt x="100" y="35"/>
                      <a:pt x="100" y="35"/>
                    </a:cubicBezTo>
                    <a:cubicBezTo>
                      <a:pt x="100" y="37"/>
                      <a:pt x="99" y="38"/>
                      <a:pt x="97" y="38"/>
                    </a:cubicBezTo>
                    <a:cubicBezTo>
                      <a:pt x="17" y="38"/>
                      <a:pt x="17" y="38"/>
                      <a:pt x="17" y="38"/>
                    </a:cubicBezTo>
                    <a:cubicBezTo>
                      <a:pt x="15" y="38"/>
                      <a:pt x="14" y="37"/>
                      <a:pt x="14" y="35"/>
                    </a:cubicBezTo>
                    <a:close/>
                    <a:moveTo>
                      <a:pt x="91" y="108"/>
                    </a:moveTo>
                    <a:cubicBezTo>
                      <a:pt x="86" y="108"/>
                      <a:pt x="83" y="104"/>
                      <a:pt x="83" y="100"/>
                    </a:cubicBezTo>
                    <a:cubicBezTo>
                      <a:pt x="83" y="96"/>
                      <a:pt x="86" y="92"/>
                      <a:pt x="91" y="92"/>
                    </a:cubicBezTo>
                    <a:cubicBezTo>
                      <a:pt x="95" y="92"/>
                      <a:pt x="99" y="96"/>
                      <a:pt x="99" y="100"/>
                    </a:cubicBezTo>
                    <a:cubicBezTo>
                      <a:pt x="99" y="104"/>
                      <a:pt x="95" y="108"/>
                      <a:pt x="91" y="108"/>
                    </a:cubicBezTo>
                    <a:close/>
                    <a:moveTo>
                      <a:pt x="91" y="82"/>
                    </a:moveTo>
                    <a:cubicBezTo>
                      <a:pt x="85" y="82"/>
                      <a:pt x="80" y="78"/>
                      <a:pt x="80" y="72"/>
                    </a:cubicBezTo>
                    <a:cubicBezTo>
                      <a:pt x="80" y="66"/>
                      <a:pt x="85" y="62"/>
                      <a:pt x="91" y="62"/>
                    </a:cubicBezTo>
                    <a:cubicBezTo>
                      <a:pt x="97" y="62"/>
                      <a:pt x="101" y="66"/>
                      <a:pt x="101" y="72"/>
                    </a:cubicBezTo>
                    <a:cubicBezTo>
                      <a:pt x="101" y="78"/>
                      <a:pt x="97" y="82"/>
                      <a:pt x="91" y="8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96">
                  <a:defRPr/>
                </a:pPr>
                <a:endParaRPr lang="en-US" sz="1530" kern="0">
                  <a:solidFill>
                    <a:srgbClr val="000000"/>
                  </a:solidFill>
                </a:endParaRPr>
              </a:p>
            </p:txBody>
          </p:sp>
          <p:sp>
            <p:nvSpPr>
              <p:cNvPr id="280" name="Freeform 11"/>
              <p:cNvSpPr>
                <a:spLocks noEditPoints="1"/>
              </p:cNvSpPr>
              <p:nvPr/>
            </p:nvSpPr>
            <p:spPr bwMode="auto">
              <a:xfrm>
                <a:off x="9615056" y="3095550"/>
                <a:ext cx="1290801" cy="989957"/>
              </a:xfrm>
              <a:custGeom>
                <a:avLst/>
                <a:gdLst>
                  <a:gd name="T0" fmla="*/ 411 w 425"/>
                  <a:gd name="T1" fmla="*/ 0 h 326"/>
                  <a:gd name="T2" fmla="*/ 14 w 425"/>
                  <a:gd name="T3" fmla="*/ 0 h 326"/>
                  <a:gd name="T4" fmla="*/ 0 w 425"/>
                  <a:gd name="T5" fmla="*/ 12 h 326"/>
                  <a:gd name="T6" fmla="*/ 0 w 425"/>
                  <a:gd name="T7" fmla="*/ 271 h 326"/>
                  <a:gd name="T8" fmla="*/ 14 w 425"/>
                  <a:gd name="T9" fmla="*/ 283 h 326"/>
                  <a:gd name="T10" fmla="*/ 145 w 425"/>
                  <a:gd name="T11" fmla="*/ 283 h 326"/>
                  <a:gd name="T12" fmla="*/ 145 w 425"/>
                  <a:gd name="T13" fmla="*/ 301 h 326"/>
                  <a:gd name="T14" fmla="*/ 116 w 425"/>
                  <a:gd name="T15" fmla="*/ 326 h 326"/>
                  <a:gd name="T16" fmla="*/ 316 w 425"/>
                  <a:gd name="T17" fmla="*/ 326 h 326"/>
                  <a:gd name="T18" fmla="*/ 288 w 425"/>
                  <a:gd name="T19" fmla="*/ 301 h 326"/>
                  <a:gd name="T20" fmla="*/ 288 w 425"/>
                  <a:gd name="T21" fmla="*/ 283 h 326"/>
                  <a:gd name="T22" fmla="*/ 411 w 425"/>
                  <a:gd name="T23" fmla="*/ 283 h 326"/>
                  <a:gd name="T24" fmla="*/ 425 w 425"/>
                  <a:gd name="T25" fmla="*/ 271 h 326"/>
                  <a:gd name="T26" fmla="*/ 425 w 425"/>
                  <a:gd name="T27" fmla="*/ 12 h 326"/>
                  <a:gd name="T28" fmla="*/ 411 w 425"/>
                  <a:gd name="T29" fmla="*/ 0 h 326"/>
                  <a:gd name="T30" fmla="*/ 400 w 425"/>
                  <a:gd name="T31" fmla="*/ 251 h 326"/>
                  <a:gd name="T32" fmla="*/ 389 w 425"/>
                  <a:gd name="T33" fmla="*/ 262 h 326"/>
                  <a:gd name="T34" fmla="*/ 36 w 425"/>
                  <a:gd name="T35" fmla="*/ 262 h 326"/>
                  <a:gd name="T36" fmla="*/ 25 w 425"/>
                  <a:gd name="T37" fmla="*/ 251 h 326"/>
                  <a:gd name="T38" fmla="*/ 25 w 425"/>
                  <a:gd name="T39" fmla="*/ 32 h 326"/>
                  <a:gd name="T40" fmla="*/ 36 w 425"/>
                  <a:gd name="T41" fmla="*/ 21 h 326"/>
                  <a:gd name="T42" fmla="*/ 389 w 425"/>
                  <a:gd name="T43" fmla="*/ 21 h 326"/>
                  <a:gd name="T44" fmla="*/ 400 w 425"/>
                  <a:gd name="T45" fmla="*/ 32 h 326"/>
                  <a:gd name="T46" fmla="*/ 400 w 425"/>
                  <a:gd name="T47" fmla="*/ 251 h 326"/>
                  <a:gd name="T48" fmla="*/ 400 w 425"/>
                  <a:gd name="T49" fmla="*/ 25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5" h="326">
                    <a:moveTo>
                      <a:pt x="411" y="0"/>
                    </a:moveTo>
                    <a:cubicBezTo>
                      <a:pt x="14" y="0"/>
                      <a:pt x="14" y="0"/>
                      <a:pt x="14" y="0"/>
                    </a:cubicBezTo>
                    <a:cubicBezTo>
                      <a:pt x="7" y="0"/>
                      <a:pt x="0" y="6"/>
                      <a:pt x="0" y="12"/>
                    </a:cubicBezTo>
                    <a:cubicBezTo>
                      <a:pt x="0" y="271"/>
                      <a:pt x="0" y="271"/>
                      <a:pt x="0" y="271"/>
                    </a:cubicBezTo>
                    <a:cubicBezTo>
                      <a:pt x="0" y="277"/>
                      <a:pt x="7" y="283"/>
                      <a:pt x="14" y="283"/>
                    </a:cubicBezTo>
                    <a:cubicBezTo>
                      <a:pt x="145" y="283"/>
                      <a:pt x="145" y="283"/>
                      <a:pt x="145" y="283"/>
                    </a:cubicBezTo>
                    <a:cubicBezTo>
                      <a:pt x="145" y="301"/>
                      <a:pt x="145" y="301"/>
                      <a:pt x="145" y="301"/>
                    </a:cubicBezTo>
                    <a:cubicBezTo>
                      <a:pt x="116" y="326"/>
                      <a:pt x="116" y="326"/>
                      <a:pt x="116" y="326"/>
                    </a:cubicBezTo>
                    <a:cubicBezTo>
                      <a:pt x="316" y="326"/>
                      <a:pt x="316" y="326"/>
                      <a:pt x="316" y="326"/>
                    </a:cubicBezTo>
                    <a:cubicBezTo>
                      <a:pt x="288" y="301"/>
                      <a:pt x="288" y="301"/>
                      <a:pt x="288" y="301"/>
                    </a:cubicBezTo>
                    <a:cubicBezTo>
                      <a:pt x="288" y="283"/>
                      <a:pt x="288" y="283"/>
                      <a:pt x="288" y="283"/>
                    </a:cubicBezTo>
                    <a:cubicBezTo>
                      <a:pt x="411" y="283"/>
                      <a:pt x="411" y="283"/>
                      <a:pt x="411" y="283"/>
                    </a:cubicBezTo>
                    <a:cubicBezTo>
                      <a:pt x="419" y="283"/>
                      <a:pt x="425" y="277"/>
                      <a:pt x="425" y="271"/>
                    </a:cubicBezTo>
                    <a:cubicBezTo>
                      <a:pt x="425" y="12"/>
                      <a:pt x="425" y="12"/>
                      <a:pt x="425" y="12"/>
                    </a:cubicBezTo>
                    <a:cubicBezTo>
                      <a:pt x="425" y="6"/>
                      <a:pt x="419" y="0"/>
                      <a:pt x="411" y="0"/>
                    </a:cubicBezTo>
                    <a:close/>
                    <a:moveTo>
                      <a:pt x="400" y="251"/>
                    </a:moveTo>
                    <a:cubicBezTo>
                      <a:pt x="400" y="257"/>
                      <a:pt x="395" y="262"/>
                      <a:pt x="389" y="262"/>
                    </a:cubicBezTo>
                    <a:cubicBezTo>
                      <a:pt x="36" y="262"/>
                      <a:pt x="36" y="262"/>
                      <a:pt x="36" y="262"/>
                    </a:cubicBezTo>
                    <a:cubicBezTo>
                      <a:pt x="30" y="262"/>
                      <a:pt x="25" y="257"/>
                      <a:pt x="25" y="251"/>
                    </a:cubicBezTo>
                    <a:cubicBezTo>
                      <a:pt x="25" y="32"/>
                      <a:pt x="25" y="32"/>
                      <a:pt x="25" y="32"/>
                    </a:cubicBezTo>
                    <a:cubicBezTo>
                      <a:pt x="25" y="26"/>
                      <a:pt x="30" y="21"/>
                      <a:pt x="36" y="21"/>
                    </a:cubicBezTo>
                    <a:cubicBezTo>
                      <a:pt x="389" y="21"/>
                      <a:pt x="389" y="21"/>
                      <a:pt x="389" y="21"/>
                    </a:cubicBezTo>
                    <a:cubicBezTo>
                      <a:pt x="395" y="21"/>
                      <a:pt x="400" y="26"/>
                      <a:pt x="400" y="32"/>
                    </a:cubicBezTo>
                    <a:cubicBezTo>
                      <a:pt x="400" y="251"/>
                      <a:pt x="400" y="251"/>
                      <a:pt x="400" y="251"/>
                    </a:cubicBezTo>
                    <a:cubicBezTo>
                      <a:pt x="400" y="251"/>
                      <a:pt x="400" y="251"/>
                      <a:pt x="400" y="25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96">
                  <a:defRPr/>
                </a:pPr>
                <a:endParaRPr lang="en-US" sz="1530" kern="0">
                  <a:solidFill>
                    <a:srgbClr val="000000"/>
                  </a:solidFill>
                </a:endParaRPr>
              </a:p>
            </p:txBody>
          </p:sp>
          <p:sp>
            <p:nvSpPr>
              <p:cNvPr id="281" name="Freeform 16"/>
              <p:cNvSpPr>
                <a:spLocks/>
              </p:cNvSpPr>
              <p:nvPr/>
            </p:nvSpPr>
            <p:spPr bwMode="auto">
              <a:xfrm>
                <a:off x="10058608" y="3946656"/>
                <a:ext cx="1500363" cy="557976"/>
              </a:xfrm>
              <a:custGeom>
                <a:avLst/>
                <a:gdLst>
                  <a:gd name="T0" fmla="*/ 66 w 494"/>
                  <a:gd name="T1" fmla="*/ 184 h 184"/>
                  <a:gd name="T2" fmla="*/ 12 w 494"/>
                  <a:gd name="T3" fmla="*/ 129 h 184"/>
                  <a:gd name="T4" fmla="*/ 0 w 494"/>
                  <a:gd name="T5" fmla="*/ 101 h 184"/>
                  <a:gd name="T6" fmla="*/ 12 w 494"/>
                  <a:gd name="T7" fmla="*/ 72 h 184"/>
                  <a:gd name="T8" fmla="*/ 39 w 494"/>
                  <a:gd name="T9" fmla="*/ 60 h 184"/>
                  <a:gd name="T10" fmla="*/ 456 w 494"/>
                  <a:gd name="T11" fmla="*/ 60 h 184"/>
                  <a:gd name="T12" fmla="*/ 478 w 494"/>
                  <a:gd name="T13" fmla="*/ 38 h 184"/>
                  <a:gd name="T14" fmla="*/ 456 w 494"/>
                  <a:gd name="T15" fmla="*/ 16 h 184"/>
                  <a:gd name="T16" fmla="*/ 417 w 494"/>
                  <a:gd name="T17" fmla="*/ 16 h 184"/>
                  <a:gd name="T18" fmla="*/ 417 w 494"/>
                  <a:gd name="T19" fmla="*/ 0 h 184"/>
                  <a:gd name="T20" fmla="*/ 456 w 494"/>
                  <a:gd name="T21" fmla="*/ 0 h 184"/>
                  <a:gd name="T22" fmla="*/ 494 w 494"/>
                  <a:gd name="T23" fmla="*/ 38 h 184"/>
                  <a:gd name="T24" fmla="*/ 456 w 494"/>
                  <a:gd name="T25" fmla="*/ 76 h 184"/>
                  <a:gd name="T26" fmla="*/ 39 w 494"/>
                  <a:gd name="T27" fmla="*/ 76 h 184"/>
                  <a:gd name="T28" fmla="*/ 23 w 494"/>
                  <a:gd name="T29" fmla="*/ 84 h 184"/>
                  <a:gd name="T30" fmla="*/ 16 w 494"/>
                  <a:gd name="T31" fmla="*/ 101 h 184"/>
                  <a:gd name="T32" fmla="*/ 22 w 494"/>
                  <a:gd name="T33" fmla="*/ 117 h 184"/>
                  <a:gd name="T34" fmla="*/ 23 w 494"/>
                  <a:gd name="T35" fmla="*/ 118 h 184"/>
                  <a:gd name="T36" fmla="*/ 77 w 494"/>
                  <a:gd name="T37" fmla="*/ 172 h 184"/>
                  <a:gd name="T38" fmla="*/ 66 w 494"/>
                  <a:gd name="T39"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4" h="184">
                    <a:moveTo>
                      <a:pt x="66" y="184"/>
                    </a:moveTo>
                    <a:cubicBezTo>
                      <a:pt x="12" y="129"/>
                      <a:pt x="12" y="129"/>
                      <a:pt x="12" y="129"/>
                    </a:cubicBezTo>
                    <a:cubicBezTo>
                      <a:pt x="4" y="122"/>
                      <a:pt x="0" y="112"/>
                      <a:pt x="0" y="101"/>
                    </a:cubicBezTo>
                    <a:cubicBezTo>
                      <a:pt x="0" y="90"/>
                      <a:pt x="4" y="80"/>
                      <a:pt x="12" y="72"/>
                    </a:cubicBezTo>
                    <a:cubicBezTo>
                      <a:pt x="19" y="65"/>
                      <a:pt x="29" y="61"/>
                      <a:pt x="39" y="60"/>
                    </a:cubicBezTo>
                    <a:cubicBezTo>
                      <a:pt x="456" y="60"/>
                      <a:pt x="456" y="60"/>
                      <a:pt x="456" y="60"/>
                    </a:cubicBezTo>
                    <a:cubicBezTo>
                      <a:pt x="468" y="60"/>
                      <a:pt x="478" y="51"/>
                      <a:pt x="478" y="38"/>
                    </a:cubicBezTo>
                    <a:cubicBezTo>
                      <a:pt x="478" y="26"/>
                      <a:pt x="468" y="16"/>
                      <a:pt x="456" y="16"/>
                    </a:cubicBezTo>
                    <a:cubicBezTo>
                      <a:pt x="417" y="16"/>
                      <a:pt x="417" y="16"/>
                      <a:pt x="417" y="16"/>
                    </a:cubicBezTo>
                    <a:cubicBezTo>
                      <a:pt x="417" y="0"/>
                      <a:pt x="417" y="0"/>
                      <a:pt x="417" y="0"/>
                    </a:cubicBezTo>
                    <a:cubicBezTo>
                      <a:pt x="456" y="0"/>
                      <a:pt x="456" y="0"/>
                      <a:pt x="456" y="0"/>
                    </a:cubicBezTo>
                    <a:cubicBezTo>
                      <a:pt x="477" y="0"/>
                      <a:pt x="494" y="18"/>
                      <a:pt x="494" y="38"/>
                    </a:cubicBezTo>
                    <a:cubicBezTo>
                      <a:pt x="494" y="59"/>
                      <a:pt x="477" y="76"/>
                      <a:pt x="456" y="76"/>
                    </a:cubicBezTo>
                    <a:cubicBezTo>
                      <a:pt x="39" y="76"/>
                      <a:pt x="39" y="76"/>
                      <a:pt x="39" y="76"/>
                    </a:cubicBezTo>
                    <a:cubicBezTo>
                      <a:pt x="33" y="77"/>
                      <a:pt x="27" y="79"/>
                      <a:pt x="23" y="84"/>
                    </a:cubicBezTo>
                    <a:cubicBezTo>
                      <a:pt x="18" y="88"/>
                      <a:pt x="16" y="94"/>
                      <a:pt x="16" y="101"/>
                    </a:cubicBezTo>
                    <a:cubicBezTo>
                      <a:pt x="16" y="107"/>
                      <a:pt x="18" y="113"/>
                      <a:pt x="22" y="117"/>
                    </a:cubicBezTo>
                    <a:cubicBezTo>
                      <a:pt x="23" y="118"/>
                      <a:pt x="23" y="118"/>
                      <a:pt x="23" y="118"/>
                    </a:cubicBezTo>
                    <a:cubicBezTo>
                      <a:pt x="77" y="172"/>
                      <a:pt x="77" y="172"/>
                      <a:pt x="77" y="172"/>
                    </a:cubicBezTo>
                    <a:lnTo>
                      <a:pt x="66" y="184"/>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96">
                  <a:defRPr/>
                </a:pPr>
                <a:endParaRPr lang="en-US" sz="1530" kern="0">
                  <a:solidFill>
                    <a:srgbClr val="000000"/>
                  </a:solidFill>
                </a:endParaRPr>
              </a:p>
            </p:txBody>
          </p:sp>
          <p:sp>
            <p:nvSpPr>
              <p:cNvPr id="282" name="Freeform 17"/>
              <p:cNvSpPr>
                <a:spLocks/>
              </p:cNvSpPr>
              <p:nvPr/>
            </p:nvSpPr>
            <p:spPr bwMode="auto">
              <a:xfrm>
                <a:off x="10319597" y="3442678"/>
                <a:ext cx="298273" cy="296987"/>
              </a:xfrm>
              <a:custGeom>
                <a:avLst/>
                <a:gdLst>
                  <a:gd name="T0" fmla="*/ 232 w 232"/>
                  <a:gd name="T1" fmla="*/ 186 h 231"/>
                  <a:gd name="T2" fmla="*/ 161 w 232"/>
                  <a:gd name="T3" fmla="*/ 115 h 231"/>
                  <a:gd name="T4" fmla="*/ 208 w 232"/>
                  <a:gd name="T5" fmla="*/ 68 h 231"/>
                  <a:gd name="T6" fmla="*/ 0 w 232"/>
                  <a:gd name="T7" fmla="*/ 0 h 231"/>
                  <a:gd name="T8" fmla="*/ 69 w 232"/>
                  <a:gd name="T9" fmla="*/ 207 h 231"/>
                  <a:gd name="T10" fmla="*/ 116 w 232"/>
                  <a:gd name="T11" fmla="*/ 163 h 231"/>
                  <a:gd name="T12" fmla="*/ 184 w 232"/>
                  <a:gd name="T13" fmla="*/ 231 h 231"/>
                  <a:gd name="T14" fmla="*/ 232 w 232"/>
                  <a:gd name="T15" fmla="*/ 186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231">
                    <a:moveTo>
                      <a:pt x="232" y="186"/>
                    </a:moveTo>
                    <a:lnTo>
                      <a:pt x="161" y="115"/>
                    </a:lnTo>
                    <a:lnTo>
                      <a:pt x="208" y="68"/>
                    </a:lnTo>
                    <a:lnTo>
                      <a:pt x="0" y="0"/>
                    </a:lnTo>
                    <a:lnTo>
                      <a:pt x="69" y="207"/>
                    </a:lnTo>
                    <a:lnTo>
                      <a:pt x="116" y="163"/>
                    </a:lnTo>
                    <a:lnTo>
                      <a:pt x="184" y="231"/>
                    </a:lnTo>
                    <a:lnTo>
                      <a:pt x="232" y="186"/>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96">
                  <a:defRPr/>
                </a:pPr>
                <a:endParaRPr lang="en-US" sz="1530" kern="0">
                  <a:solidFill>
                    <a:srgbClr val="000000"/>
                  </a:solidFill>
                </a:endParaRPr>
              </a:p>
            </p:txBody>
          </p:sp>
          <p:grpSp>
            <p:nvGrpSpPr>
              <p:cNvPr id="283" name="Group 321"/>
              <p:cNvGrpSpPr/>
              <p:nvPr/>
            </p:nvGrpSpPr>
            <p:grpSpPr>
              <a:xfrm>
                <a:off x="10013263" y="4210762"/>
                <a:ext cx="580001" cy="581458"/>
                <a:chOff x="10165318" y="4377352"/>
                <a:chExt cx="1023384" cy="1025954"/>
              </a:xfrm>
            </p:grpSpPr>
            <p:sp>
              <p:nvSpPr>
                <p:cNvPr id="284" name="Freeform 6"/>
                <p:cNvSpPr>
                  <a:spLocks/>
                </p:cNvSpPr>
                <p:nvPr/>
              </p:nvSpPr>
              <p:spPr bwMode="auto">
                <a:xfrm>
                  <a:off x="10165318" y="4486632"/>
                  <a:ext cx="916674" cy="916674"/>
                </a:xfrm>
                <a:custGeom>
                  <a:avLst/>
                  <a:gdLst>
                    <a:gd name="T0" fmla="*/ 37 w 302"/>
                    <a:gd name="T1" fmla="*/ 133 h 302"/>
                    <a:gd name="T2" fmla="*/ 169 w 302"/>
                    <a:gd name="T3" fmla="*/ 265 h 302"/>
                    <a:gd name="T4" fmla="*/ 302 w 302"/>
                    <a:gd name="T5" fmla="*/ 265 h 302"/>
                    <a:gd name="T6" fmla="*/ 37 w 302"/>
                    <a:gd name="T7" fmla="*/ 0 h 302"/>
                    <a:gd name="T8" fmla="*/ 37 w 302"/>
                    <a:gd name="T9" fmla="*/ 133 h 302"/>
                  </a:gdLst>
                  <a:ahLst/>
                  <a:cxnLst>
                    <a:cxn ang="0">
                      <a:pos x="T0" y="T1"/>
                    </a:cxn>
                    <a:cxn ang="0">
                      <a:pos x="T2" y="T3"/>
                    </a:cxn>
                    <a:cxn ang="0">
                      <a:pos x="T4" y="T5"/>
                    </a:cxn>
                    <a:cxn ang="0">
                      <a:pos x="T6" y="T7"/>
                    </a:cxn>
                    <a:cxn ang="0">
                      <a:pos x="T8" y="T9"/>
                    </a:cxn>
                  </a:cxnLst>
                  <a:rect l="0" t="0" r="r" b="b"/>
                  <a:pathLst>
                    <a:path w="302" h="302">
                      <a:moveTo>
                        <a:pt x="37" y="133"/>
                      </a:moveTo>
                      <a:cubicBezTo>
                        <a:pt x="169" y="265"/>
                        <a:pt x="169" y="265"/>
                        <a:pt x="169" y="265"/>
                      </a:cubicBezTo>
                      <a:cubicBezTo>
                        <a:pt x="205" y="302"/>
                        <a:pt x="265" y="302"/>
                        <a:pt x="302" y="265"/>
                      </a:cubicBezTo>
                      <a:cubicBezTo>
                        <a:pt x="37" y="0"/>
                        <a:pt x="37" y="0"/>
                        <a:pt x="37" y="0"/>
                      </a:cubicBezTo>
                      <a:cubicBezTo>
                        <a:pt x="0" y="37"/>
                        <a:pt x="0" y="96"/>
                        <a:pt x="37" y="13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96">
                    <a:defRPr/>
                  </a:pPr>
                  <a:endParaRPr lang="en-US" sz="1530" kern="0">
                    <a:solidFill>
                      <a:srgbClr val="000000"/>
                    </a:solidFill>
                  </a:endParaRPr>
                </a:p>
              </p:txBody>
            </p:sp>
            <p:sp>
              <p:nvSpPr>
                <p:cNvPr id="285" name="Freeform 7"/>
                <p:cNvSpPr>
                  <a:spLocks/>
                </p:cNvSpPr>
                <p:nvPr/>
              </p:nvSpPr>
              <p:spPr bwMode="auto">
                <a:xfrm>
                  <a:off x="10274599" y="4377352"/>
                  <a:ext cx="914103" cy="916674"/>
                </a:xfrm>
                <a:custGeom>
                  <a:avLst/>
                  <a:gdLst>
                    <a:gd name="T0" fmla="*/ 265 w 301"/>
                    <a:gd name="T1" fmla="*/ 169 h 302"/>
                    <a:gd name="T2" fmla="*/ 133 w 301"/>
                    <a:gd name="T3" fmla="*/ 37 h 302"/>
                    <a:gd name="T4" fmla="*/ 0 w 301"/>
                    <a:gd name="T5" fmla="*/ 37 h 302"/>
                    <a:gd name="T6" fmla="*/ 265 w 301"/>
                    <a:gd name="T7" fmla="*/ 302 h 302"/>
                    <a:gd name="T8" fmla="*/ 265 w 301"/>
                    <a:gd name="T9" fmla="*/ 169 h 302"/>
                  </a:gdLst>
                  <a:ahLst/>
                  <a:cxnLst>
                    <a:cxn ang="0">
                      <a:pos x="T0" y="T1"/>
                    </a:cxn>
                    <a:cxn ang="0">
                      <a:pos x="T2" y="T3"/>
                    </a:cxn>
                    <a:cxn ang="0">
                      <a:pos x="T4" y="T5"/>
                    </a:cxn>
                    <a:cxn ang="0">
                      <a:pos x="T6" y="T7"/>
                    </a:cxn>
                    <a:cxn ang="0">
                      <a:pos x="T8" y="T9"/>
                    </a:cxn>
                  </a:cxnLst>
                  <a:rect l="0" t="0" r="r" b="b"/>
                  <a:pathLst>
                    <a:path w="301" h="302">
                      <a:moveTo>
                        <a:pt x="265" y="169"/>
                      </a:moveTo>
                      <a:cubicBezTo>
                        <a:pt x="133" y="37"/>
                        <a:pt x="133" y="37"/>
                        <a:pt x="133" y="37"/>
                      </a:cubicBezTo>
                      <a:cubicBezTo>
                        <a:pt x="96" y="0"/>
                        <a:pt x="36" y="0"/>
                        <a:pt x="0" y="37"/>
                      </a:cubicBezTo>
                      <a:cubicBezTo>
                        <a:pt x="265" y="302"/>
                        <a:pt x="265" y="302"/>
                        <a:pt x="265" y="302"/>
                      </a:cubicBezTo>
                      <a:cubicBezTo>
                        <a:pt x="301" y="265"/>
                        <a:pt x="301" y="206"/>
                        <a:pt x="265" y="169"/>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96">
                    <a:defRPr/>
                  </a:pPr>
                  <a:endParaRPr lang="en-US" sz="1530" kern="0">
                    <a:solidFill>
                      <a:srgbClr val="000000"/>
                    </a:solidFill>
                  </a:endParaRPr>
                </a:p>
              </p:txBody>
            </p:sp>
          </p:grpSp>
        </p:grpSp>
        <p:grpSp>
          <p:nvGrpSpPr>
            <p:cNvPr id="273" name="Group 272"/>
            <p:cNvGrpSpPr/>
            <p:nvPr/>
          </p:nvGrpSpPr>
          <p:grpSpPr>
            <a:xfrm>
              <a:off x="3604781" y="3545815"/>
              <a:ext cx="263588" cy="377177"/>
              <a:chOff x="4778181" y="2712052"/>
              <a:chExt cx="184754" cy="264371"/>
            </a:xfrm>
          </p:grpSpPr>
          <p:sp>
            <p:nvSpPr>
              <p:cNvPr id="277" name="Rounded Rectangle 38"/>
              <p:cNvSpPr/>
              <p:nvPr/>
            </p:nvSpPr>
            <p:spPr bwMode="auto">
              <a:xfrm>
                <a:off x="4778181" y="2712052"/>
                <a:ext cx="184754" cy="264371"/>
              </a:xfrm>
              <a:prstGeom prst="roundRect">
                <a:avLst>
                  <a:gd name="adj" fmla="val 6754"/>
                </a:avLst>
              </a:prstGeom>
              <a:solidFill>
                <a:schemeClr val="accent1"/>
              </a:solidFill>
              <a:ln w="10795" cap="flat" cmpd="sng" algn="ctr">
                <a:noFill/>
                <a:prstDash val="solid"/>
                <a:headEnd type="none" w="med" len="med"/>
                <a:tailEnd type="none" w="med" len="med"/>
              </a:ln>
              <a:effectLst/>
            </p:spPr>
            <p:txBody>
              <a:bodyPr vert="horz" wrap="square" lIns="0" tIns="39633" rIns="0" bIns="39633" numCol="1" rtlCol="0" anchor="ctr" anchorCtr="0" compatLnSpc="1">
                <a:prstTxWarp prst="textNoShape">
                  <a:avLst/>
                </a:prstTxWarp>
              </a:bodyPr>
              <a:lstStyle/>
              <a:p>
                <a:pPr algn="ctr" defTabSz="792367" fontAlgn="base">
                  <a:spcBef>
                    <a:spcPct val="0"/>
                  </a:spcBef>
                  <a:spcAft>
                    <a:spcPct val="0"/>
                  </a:spcAft>
                  <a:defRPr/>
                </a:pPr>
                <a:endParaRPr lang="en-US" sz="1700" kern="0" dirty="0">
                  <a:gradFill>
                    <a:gsLst>
                      <a:gs pos="0">
                        <a:srgbClr val="FFFFFF"/>
                      </a:gs>
                      <a:gs pos="100000">
                        <a:srgbClr val="FFFFFF"/>
                      </a:gs>
                    </a:gsLst>
                    <a:lin ang="5400000" scaled="0"/>
                  </a:gradFill>
                </a:endParaRPr>
              </a:p>
            </p:txBody>
          </p:sp>
          <p:sp>
            <p:nvSpPr>
              <p:cNvPr id="278" name="Rectangle 28"/>
              <p:cNvSpPr>
                <a:spLocks noChangeArrowheads="1"/>
              </p:cNvSpPr>
              <p:nvPr/>
            </p:nvSpPr>
            <p:spPr bwMode="auto">
              <a:xfrm>
                <a:off x="4800428" y="2729242"/>
                <a:ext cx="150189" cy="22999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92551">
                  <a:defRPr/>
                </a:pPr>
                <a:endParaRPr lang="en-US" sz="1560" kern="0">
                  <a:solidFill>
                    <a:srgbClr val="505050"/>
                  </a:solidFill>
                </a:endParaRPr>
              </a:p>
            </p:txBody>
          </p:sp>
        </p:grpSp>
        <p:grpSp>
          <p:nvGrpSpPr>
            <p:cNvPr id="274" name="Group 273"/>
            <p:cNvGrpSpPr/>
            <p:nvPr/>
          </p:nvGrpSpPr>
          <p:grpSpPr>
            <a:xfrm>
              <a:off x="4238253" y="3735367"/>
              <a:ext cx="130703" cy="218147"/>
              <a:chOff x="3433868" y="2528646"/>
              <a:chExt cx="169541" cy="282970"/>
            </a:xfrm>
          </p:grpSpPr>
          <p:sp>
            <p:nvSpPr>
              <p:cNvPr id="275" name="Rectangle 274"/>
              <p:cNvSpPr/>
              <p:nvPr/>
            </p:nvSpPr>
            <p:spPr bwMode="auto">
              <a:xfrm>
                <a:off x="3445673" y="2544014"/>
                <a:ext cx="144186" cy="25777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306"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76" name="Freeform 5"/>
              <p:cNvSpPr>
                <a:spLocks noEditPoints="1"/>
              </p:cNvSpPr>
              <p:nvPr/>
            </p:nvSpPr>
            <p:spPr bwMode="auto">
              <a:xfrm>
                <a:off x="3433868" y="2528646"/>
                <a:ext cx="169541" cy="282970"/>
              </a:xfrm>
              <a:custGeom>
                <a:avLst/>
                <a:gdLst>
                  <a:gd name="T0" fmla="*/ 1411 w 1530"/>
                  <a:gd name="T1" fmla="*/ 0 h 2552"/>
                  <a:gd name="T2" fmla="*/ 139 w 1530"/>
                  <a:gd name="T3" fmla="*/ 0 h 2552"/>
                  <a:gd name="T4" fmla="*/ 0 w 1530"/>
                  <a:gd name="T5" fmla="*/ 116 h 2552"/>
                  <a:gd name="T6" fmla="*/ 0 w 1530"/>
                  <a:gd name="T7" fmla="*/ 2420 h 2552"/>
                  <a:gd name="T8" fmla="*/ 139 w 1530"/>
                  <a:gd name="T9" fmla="*/ 2552 h 2552"/>
                  <a:gd name="T10" fmla="*/ 1411 w 1530"/>
                  <a:gd name="T11" fmla="*/ 2552 h 2552"/>
                  <a:gd name="T12" fmla="*/ 1530 w 1530"/>
                  <a:gd name="T13" fmla="*/ 2420 h 2552"/>
                  <a:gd name="T14" fmla="*/ 1530 w 1530"/>
                  <a:gd name="T15" fmla="*/ 116 h 2552"/>
                  <a:gd name="T16" fmla="*/ 1411 w 1530"/>
                  <a:gd name="T17" fmla="*/ 0 h 2552"/>
                  <a:gd name="T18" fmla="*/ 502 w 1530"/>
                  <a:gd name="T19" fmla="*/ 2410 h 2552"/>
                  <a:gd name="T20" fmla="*/ 460 w 1530"/>
                  <a:gd name="T21" fmla="*/ 2453 h 2552"/>
                  <a:gd name="T22" fmla="*/ 370 w 1530"/>
                  <a:gd name="T23" fmla="*/ 2453 h 2552"/>
                  <a:gd name="T24" fmla="*/ 327 w 1530"/>
                  <a:gd name="T25" fmla="*/ 2410 h 2552"/>
                  <a:gd name="T26" fmla="*/ 327 w 1530"/>
                  <a:gd name="T27" fmla="*/ 2384 h 2552"/>
                  <a:gd name="T28" fmla="*/ 370 w 1530"/>
                  <a:gd name="T29" fmla="*/ 2341 h 2552"/>
                  <a:gd name="T30" fmla="*/ 460 w 1530"/>
                  <a:gd name="T31" fmla="*/ 2341 h 2552"/>
                  <a:gd name="T32" fmla="*/ 502 w 1530"/>
                  <a:gd name="T33" fmla="*/ 2384 h 2552"/>
                  <a:gd name="T34" fmla="*/ 502 w 1530"/>
                  <a:gd name="T35" fmla="*/ 2410 h 2552"/>
                  <a:gd name="T36" fmla="*/ 869 w 1530"/>
                  <a:gd name="T37" fmla="*/ 2390 h 2552"/>
                  <a:gd name="T38" fmla="*/ 816 w 1530"/>
                  <a:gd name="T39" fmla="*/ 2453 h 2552"/>
                  <a:gd name="T40" fmla="*/ 724 w 1530"/>
                  <a:gd name="T41" fmla="*/ 2453 h 2552"/>
                  <a:gd name="T42" fmla="*/ 668 w 1530"/>
                  <a:gd name="T43" fmla="*/ 2390 h 2552"/>
                  <a:gd name="T44" fmla="*/ 668 w 1530"/>
                  <a:gd name="T45" fmla="*/ 2364 h 2552"/>
                  <a:gd name="T46" fmla="*/ 724 w 1530"/>
                  <a:gd name="T47" fmla="*/ 2308 h 2552"/>
                  <a:gd name="T48" fmla="*/ 816 w 1530"/>
                  <a:gd name="T49" fmla="*/ 2308 h 2552"/>
                  <a:gd name="T50" fmla="*/ 869 w 1530"/>
                  <a:gd name="T51" fmla="*/ 2364 h 2552"/>
                  <a:gd name="T52" fmla="*/ 869 w 1530"/>
                  <a:gd name="T53" fmla="*/ 2390 h 2552"/>
                  <a:gd name="T54" fmla="*/ 1210 w 1530"/>
                  <a:gd name="T55" fmla="*/ 2410 h 2552"/>
                  <a:gd name="T56" fmla="*/ 1170 w 1530"/>
                  <a:gd name="T57" fmla="*/ 2453 h 2552"/>
                  <a:gd name="T58" fmla="*/ 1077 w 1530"/>
                  <a:gd name="T59" fmla="*/ 2453 h 2552"/>
                  <a:gd name="T60" fmla="*/ 1038 w 1530"/>
                  <a:gd name="T61" fmla="*/ 2410 h 2552"/>
                  <a:gd name="T62" fmla="*/ 1038 w 1530"/>
                  <a:gd name="T63" fmla="*/ 2384 h 2552"/>
                  <a:gd name="T64" fmla="*/ 1077 w 1530"/>
                  <a:gd name="T65" fmla="*/ 2341 h 2552"/>
                  <a:gd name="T66" fmla="*/ 1170 w 1530"/>
                  <a:gd name="T67" fmla="*/ 2341 h 2552"/>
                  <a:gd name="T68" fmla="*/ 1210 w 1530"/>
                  <a:gd name="T69" fmla="*/ 2384 h 2552"/>
                  <a:gd name="T70" fmla="*/ 1210 w 1530"/>
                  <a:gd name="T71" fmla="*/ 2410 h 2552"/>
                  <a:gd name="T72" fmla="*/ 1378 w 1530"/>
                  <a:gd name="T73" fmla="*/ 2126 h 2552"/>
                  <a:gd name="T74" fmla="*/ 1302 w 1530"/>
                  <a:gd name="T75" fmla="*/ 2215 h 2552"/>
                  <a:gd name="T76" fmla="*/ 245 w 1530"/>
                  <a:gd name="T77" fmla="*/ 2215 h 2552"/>
                  <a:gd name="T78" fmla="*/ 162 w 1530"/>
                  <a:gd name="T79" fmla="*/ 2126 h 2552"/>
                  <a:gd name="T80" fmla="*/ 162 w 1530"/>
                  <a:gd name="T81" fmla="*/ 222 h 2552"/>
                  <a:gd name="T82" fmla="*/ 245 w 1530"/>
                  <a:gd name="T83" fmla="*/ 152 h 2552"/>
                  <a:gd name="T84" fmla="*/ 1302 w 1530"/>
                  <a:gd name="T85" fmla="*/ 152 h 2552"/>
                  <a:gd name="T86" fmla="*/ 1378 w 1530"/>
                  <a:gd name="T87" fmla="*/ 222 h 2552"/>
                  <a:gd name="T88" fmla="*/ 1378 w 1530"/>
                  <a:gd name="T89" fmla="*/ 2126 h 2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30" h="2552">
                    <a:moveTo>
                      <a:pt x="1411" y="0"/>
                    </a:moveTo>
                    <a:cubicBezTo>
                      <a:pt x="139" y="0"/>
                      <a:pt x="139" y="0"/>
                      <a:pt x="139" y="0"/>
                    </a:cubicBezTo>
                    <a:cubicBezTo>
                      <a:pt x="63" y="0"/>
                      <a:pt x="0" y="57"/>
                      <a:pt x="0" y="116"/>
                    </a:cubicBezTo>
                    <a:cubicBezTo>
                      <a:pt x="0" y="2420"/>
                      <a:pt x="0" y="2420"/>
                      <a:pt x="0" y="2420"/>
                    </a:cubicBezTo>
                    <a:cubicBezTo>
                      <a:pt x="0" y="2496"/>
                      <a:pt x="56" y="2552"/>
                      <a:pt x="139" y="2552"/>
                    </a:cubicBezTo>
                    <a:cubicBezTo>
                      <a:pt x="1411" y="2552"/>
                      <a:pt x="1411" y="2552"/>
                      <a:pt x="1411" y="2552"/>
                    </a:cubicBezTo>
                    <a:cubicBezTo>
                      <a:pt x="1481" y="2552"/>
                      <a:pt x="1530" y="2496"/>
                      <a:pt x="1530" y="2420"/>
                    </a:cubicBezTo>
                    <a:cubicBezTo>
                      <a:pt x="1530" y="116"/>
                      <a:pt x="1530" y="116"/>
                      <a:pt x="1530" y="116"/>
                    </a:cubicBezTo>
                    <a:cubicBezTo>
                      <a:pt x="1530" y="63"/>
                      <a:pt x="1491" y="0"/>
                      <a:pt x="1411" y="0"/>
                    </a:cubicBezTo>
                    <a:close/>
                    <a:moveTo>
                      <a:pt x="502" y="2410"/>
                    </a:moveTo>
                    <a:cubicBezTo>
                      <a:pt x="502" y="2433"/>
                      <a:pt x="483" y="2453"/>
                      <a:pt x="460" y="2453"/>
                    </a:cubicBezTo>
                    <a:cubicBezTo>
                      <a:pt x="370" y="2453"/>
                      <a:pt x="370" y="2453"/>
                      <a:pt x="370" y="2453"/>
                    </a:cubicBezTo>
                    <a:cubicBezTo>
                      <a:pt x="350" y="2453"/>
                      <a:pt x="327" y="2433"/>
                      <a:pt x="327" y="2410"/>
                    </a:cubicBezTo>
                    <a:cubicBezTo>
                      <a:pt x="327" y="2384"/>
                      <a:pt x="327" y="2384"/>
                      <a:pt x="327" y="2384"/>
                    </a:cubicBezTo>
                    <a:cubicBezTo>
                      <a:pt x="327" y="2357"/>
                      <a:pt x="350" y="2341"/>
                      <a:pt x="370" y="2341"/>
                    </a:cubicBezTo>
                    <a:cubicBezTo>
                      <a:pt x="460" y="2341"/>
                      <a:pt x="460" y="2341"/>
                      <a:pt x="460" y="2341"/>
                    </a:cubicBezTo>
                    <a:cubicBezTo>
                      <a:pt x="483" y="2341"/>
                      <a:pt x="502" y="2357"/>
                      <a:pt x="502" y="2384"/>
                    </a:cubicBezTo>
                    <a:cubicBezTo>
                      <a:pt x="502" y="2410"/>
                      <a:pt x="502" y="2410"/>
                      <a:pt x="502" y="2410"/>
                    </a:cubicBezTo>
                    <a:close/>
                    <a:moveTo>
                      <a:pt x="869" y="2390"/>
                    </a:moveTo>
                    <a:cubicBezTo>
                      <a:pt x="869" y="2427"/>
                      <a:pt x="843" y="2453"/>
                      <a:pt x="816" y="2453"/>
                    </a:cubicBezTo>
                    <a:cubicBezTo>
                      <a:pt x="724" y="2453"/>
                      <a:pt x="724" y="2453"/>
                      <a:pt x="724" y="2453"/>
                    </a:cubicBezTo>
                    <a:cubicBezTo>
                      <a:pt x="697" y="2453"/>
                      <a:pt x="668" y="2427"/>
                      <a:pt x="668" y="2390"/>
                    </a:cubicBezTo>
                    <a:cubicBezTo>
                      <a:pt x="668" y="2364"/>
                      <a:pt x="668" y="2364"/>
                      <a:pt x="668" y="2364"/>
                    </a:cubicBezTo>
                    <a:cubicBezTo>
                      <a:pt x="668" y="2328"/>
                      <a:pt x="691" y="2308"/>
                      <a:pt x="724" y="2308"/>
                    </a:cubicBezTo>
                    <a:cubicBezTo>
                      <a:pt x="816" y="2308"/>
                      <a:pt x="816" y="2308"/>
                      <a:pt x="816" y="2308"/>
                    </a:cubicBezTo>
                    <a:cubicBezTo>
                      <a:pt x="843" y="2308"/>
                      <a:pt x="869" y="2328"/>
                      <a:pt x="869" y="2364"/>
                    </a:cubicBezTo>
                    <a:cubicBezTo>
                      <a:pt x="869" y="2390"/>
                      <a:pt x="869" y="2390"/>
                      <a:pt x="869" y="2390"/>
                    </a:cubicBezTo>
                    <a:close/>
                    <a:moveTo>
                      <a:pt x="1210" y="2410"/>
                    </a:moveTo>
                    <a:cubicBezTo>
                      <a:pt x="1210" y="2433"/>
                      <a:pt x="1190" y="2453"/>
                      <a:pt x="1170" y="2453"/>
                    </a:cubicBezTo>
                    <a:cubicBezTo>
                      <a:pt x="1077" y="2453"/>
                      <a:pt x="1077" y="2453"/>
                      <a:pt x="1077" y="2453"/>
                    </a:cubicBezTo>
                    <a:cubicBezTo>
                      <a:pt x="1058" y="2453"/>
                      <a:pt x="1038" y="2433"/>
                      <a:pt x="1038" y="2410"/>
                    </a:cubicBezTo>
                    <a:cubicBezTo>
                      <a:pt x="1038" y="2384"/>
                      <a:pt x="1038" y="2384"/>
                      <a:pt x="1038" y="2384"/>
                    </a:cubicBezTo>
                    <a:cubicBezTo>
                      <a:pt x="1038" y="2357"/>
                      <a:pt x="1058" y="2341"/>
                      <a:pt x="1077" y="2341"/>
                    </a:cubicBezTo>
                    <a:cubicBezTo>
                      <a:pt x="1170" y="2341"/>
                      <a:pt x="1170" y="2341"/>
                      <a:pt x="1170" y="2341"/>
                    </a:cubicBezTo>
                    <a:cubicBezTo>
                      <a:pt x="1190" y="2341"/>
                      <a:pt x="1210" y="2357"/>
                      <a:pt x="1210" y="2384"/>
                    </a:cubicBezTo>
                    <a:cubicBezTo>
                      <a:pt x="1210" y="2410"/>
                      <a:pt x="1210" y="2410"/>
                      <a:pt x="1210" y="2410"/>
                    </a:cubicBezTo>
                    <a:close/>
                    <a:moveTo>
                      <a:pt x="1378" y="2126"/>
                    </a:moveTo>
                    <a:cubicBezTo>
                      <a:pt x="1378" y="2169"/>
                      <a:pt x="1352" y="2215"/>
                      <a:pt x="1302" y="2215"/>
                    </a:cubicBezTo>
                    <a:cubicBezTo>
                      <a:pt x="245" y="2215"/>
                      <a:pt x="245" y="2215"/>
                      <a:pt x="245" y="2215"/>
                    </a:cubicBezTo>
                    <a:cubicBezTo>
                      <a:pt x="195" y="2215"/>
                      <a:pt x="162" y="2176"/>
                      <a:pt x="162" y="2126"/>
                    </a:cubicBezTo>
                    <a:cubicBezTo>
                      <a:pt x="162" y="222"/>
                      <a:pt x="162" y="222"/>
                      <a:pt x="162" y="222"/>
                    </a:cubicBezTo>
                    <a:cubicBezTo>
                      <a:pt x="162" y="165"/>
                      <a:pt x="202" y="152"/>
                      <a:pt x="245" y="152"/>
                    </a:cubicBezTo>
                    <a:cubicBezTo>
                      <a:pt x="1302" y="152"/>
                      <a:pt x="1302" y="152"/>
                      <a:pt x="1302" y="152"/>
                    </a:cubicBezTo>
                    <a:cubicBezTo>
                      <a:pt x="1335" y="152"/>
                      <a:pt x="1378" y="159"/>
                      <a:pt x="1378" y="222"/>
                    </a:cubicBezTo>
                    <a:cubicBezTo>
                      <a:pt x="1378" y="2126"/>
                      <a:pt x="1378" y="2126"/>
                      <a:pt x="1378" y="212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92596"/>
                <a:endParaRPr lang="en-US" sz="1530" kern="0">
                  <a:solidFill>
                    <a:srgbClr val="000000"/>
                  </a:solidFill>
                </a:endParaRPr>
              </a:p>
            </p:txBody>
          </p:sp>
        </p:grpSp>
      </p:grpSp>
      <p:sp>
        <p:nvSpPr>
          <p:cNvPr id="287" name="TextBox 286"/>
          <p:cNvSpPr txBox="1"/>
          <p:nvPr/>
        </p:nvSpPr>
        <p:spPr>
          <a:xfrm>
            <a:off x="8726819" y="1683156"/>
            <a:ext cx="3170624" cy="793895"/>
          </a:xfrm>
          <a:prstGeom prst="rect">
            <a:avLst/>
          </a:prstGeom>
          <a:noFill/>
        </p:spPr>
        <p:txBody>
          <a:bodyPr wrap="none" lIns="182854" tIns="146284" rIns="182854" bIns="146284" rtlCol="0" anchor="t" anchorCtr="0">
            <a:spAutoFit/>
          </a:bodyPr>
          <a:lstStyle/>
          <a:p>
            <a:pPr algn="r" defTabSz="932413">
              <a:lnSpc>
                <a:spcPct val="90000"/>
              </a:lnSpc>
            </a:pPr>
            <a:r>
              <a:rPr lang="en-US" sz="3599" spc="-153" dirty="0" smtClean="0">
                <a:gradFill>
                  <a:gsLst>
                    <a:gs pos="13402">
                      <a:srgbClr val="FFFFFF"/>
                    </a:gs>
                    <a:gs pos="81000">
                      <a:srgbClr val="FFFFFF"/>
                    </a:gs>
                  </a:gsLst>
                  <a:lin ang="5400000" scaled="0"/>
                </a:gradFill>
                <a:latin typeface="Segoe UI Light"/>
              </a:rPr>
              <a:t>Operate </a:t>
            </a:r>
            <a:r>
              <a:rPr lang="en-US" sz="3599" spc="-153" dirty="0">
                <a:gradFill>
                  <a:gsLst>
                    <a:gs pos="13402">
                      <a:srgbClr val="FFFFFF"/>
                    </a:gs>
                    <a:gs pos="81000">
                      <a:srgbClr val="FFFFFF"/>
                    </a:gs>
                  </a:gsLst>
                  <a:lin ang="5400000" scaled="0"/>
                </a:gradFill>
                <a:latin typeface="Segoe UI Light"/>
              </a:rPr>
              <a:t>+ learn</a:t>
            </a:r>
            <a:endParaRPr lang="en-US" sz="2099" spc="-61" dirty="0">
              <a:gradFill>
                <a:gsLst>
                  <a:gs pos="13402">
                    <a:srgbClr val="FFFFFF"/>
                  </a:gs>
                  <a:gs pos="81000">
                    <a:srgbClr val="FFFFFF"/>
                  </a:gs>
                </a:gsLst>
                <a:lin ang="5400000" scaled="0"/>
              </a:gradFill>
            </a:endParaRPr>
          </a:p>
        </p:txBody>
      </p:sp>
      <p:sp>
        <p:nvSpPr>
          <p:cNvPr id="288" name="TextBox 287"/>
          <p:cNvSpPr txBox="1"/>
          <p:nvPr/>
        </p:nvSpPr>
        <p:spPr>
          <a:xfrm>
            <a:off x="765748" y="1683156"/>
            <a:ext cx="1111534" cy="793895"/>
          </a:xfrm>
          <a:prstGeom prst="rect">
            <a:avLst/>
          </a:prstGeom>
          <a:noFill/>
        </p:spPr>
        <p:txBody>
          <a:bodyPr wrap="none" lIns="182854" tIns="146284" rIns="182854" bIns="146284" rtlCol="0" anchor="t" anchorCtr="0">
            <a:spAutoFit/>
          </a:bodyPr>
          <a:lstStyle/>
          <a:p>
            <a:pPr defTabSz="932413">
              <a:lnSpc>
                <a:spcPct val="90000"/>
              </a:lnSpc>
            </a:pPr>
            <a:r>
              <a:rPr lang="en-US" sz="3599" spc="-153" dirty="0">
                <a:gradFill>
                  <a:gsLst>
                    <a:gs pos="13402">
                      <a:srgbClr val="FFFFFF"/>
                    </a:gs>
                    <a:gs pos="81000">
                      <a:srgbClr val="FFFFFF"/>
                    </a:gs>
                  </a:gsLst>
                  <a:lin ang="5400000" scaled="0"/>
                </a:gradFill>
                <a:latin typeface="Segoe UI Light"/>
              </a:rPr>
              <a:t>Plan</a:t>
            </a:r>
            <a:endParaRPr lang="en-US" sz="2099" spc="-61" dirty="0">
              <a:gradFill>
                <a:gsLst>
                  <a:gs pos="13402">
                    <a:srgbClr val="FFFFFF"/>
                  </a:gs>
                  <a:gs pos="81000">
                    <a:srgbClr val="FFFFFF"/>
                  </a:gs>
                </a:gsLst>
                <a:lin ang="5400000" scaled="0"/>
              </a:gradFill>
            </a:endParaRPr>
          </a:p>
        </p:txBody>
      </p:sp>
      <p:sp>
        <p:nvSpPr>
          <p:cNvPr id="289" name="TextBox 288"/>
          <p:cNvSpPr txBox="1"/>
          <p:nvPr/>
        </p:nvSpPr>
        <p:spPr>
          <a:xfrm>
            <a:off x="765750" y="5043833"/>
            <a:ext cx="2928698" cy="793895"/>
          </a:xfrm>
          <a:prstGeom prst="rect">
            <a:avLst/>
          </a:prstGeom>
          <a:noFill/>
        </p:spPr>
        <p:txBody>
          <a:bodyPr wrap="none" lIns="182854" tIns="146284" rIns="182854" bIns="146284" rtlCol="0" anchor="t" anchorCtr="0">
            <a:spAutoFit/>
          </a:bodyPr>
          <a:lstStyle/>
          <a:p>
            <a:pPr defTabSz="932413">
              <a:lnSpc>
                <a:spcPct val="90000"/>
              </a:lnSpc>
            </a:pPr>
            <a:r>
              <a:rPr lang="en-US" sz="3599" spc="-153" dirty="0">
                <a:gradFill>
                  <a:gsLst>
                    <a:gs pos="13402">
                      <a:srgbClr val="FFFFFF"/>
                    </a:gs>
                    <a:gs pos="81000">
                      <a:srgbClr val="FFFFFF"/>
                    </a:gs>
                  </a:gsLst>
                  <a:lin ang="5400000" scaled="0"/>
                </a:gradFill>
                <a:latin typeface="Segoe UI Light"/>
              </a:rPr>
              <a:t>Develop + test</a:t>
            </a:r>
            <a:endParaRPr lang="en-US" sz="2099" spc="-61" dirty="0">
              <a:gradFill>
                <a:gsLst>
                  <a:gs pos="13402">
                    <a:srgbClr val="FFFFFF"/>
                  </a:gs>
                  <a:gs pos="81000">
                    <a:srgbClr val="FFFFFF"/>
                  </a:gs>
                </a:gsLst>
                <a:lin ang="5400000" scaled="0"/>
              </a:gradFill>
            </a:endParaRPr>
          </a:p>
        </p:txBody>
      </p:sp>
      <p:sp>
        <p:nvSpPr>
          <p:cNvPr id="290" name="TextBox 289"/>
          <p:cNvSpPr txBox="1"/>
          <p:nvPr/>
        </p:nvSpPr>
        <p:spPr>
          <a:xfrm>
            <a:off x="10209981" y="5043833"/>
            <a:ext cx="1687462" cy="793895"/>
          </a:xfrm>
          <a:prstGeom prst="rect">
            <a:avLst/>
          </a:prstGeom>
          <a:noFill/>
        </p:spPr>
        <p:txBody>
          <a:bodyPr wrap="none" lIns="182854" tIns="146284" rIns="182854" bIns="146284" rtlCol="0" anchor="t" anchorCtr="0">
            <a:spAutoFit/>
          </a:bodyPr>
          <a:lstStyle/>
          <a:p>
            <a:pPr algn="r" defTabSz="932413">
              <a:lnSpc>
                <a:spcPct val="90000"/>
              </a:lnSpc>
            </a:pPr>
            <a:r>
              <a:rPr lang="en-US" sz="3599" spc="-153" dirty="0">
                <a:gradFill>
                  <a:gsLst>
                    <a:gs pos="13402">
                      <a:srgbClr val="FFFFFF"/>
                    </a:gs>
                    <a:gs pos="81000">
                      <a:srgbClr val="FFFFFF"/>
                    </a:gs>
                  </a:gsLst>
                  <a:lin ang="5400000" scaled="0"/>
                </a:gradFill>
                <a:latin typeface="Segoe UI Light"/>
              </a:rPr>
              <a:t>Release</a:t>
            </a:r>
            <a:endParaRPr lang="en-US" sz="2099" spc="-61" dirty="0">
              <a:gradFill>
                <a:gsLst>
                  <a:gs pos="13402">
                    <a:srgbClr val="FFFFFF"/>
                  </a:gs>
                  <a:gs pos="81000">
                    <a:srgbClr val="FFFFFF"/>
                  </a:gs>
                </a:gsLst>
                <a:lin ang="5400000" scaled="0"/>
              </a:gradFill>
            </a:endParaRPr>
          </a:p>
        </p:txBody>
      </p:sp>
      <p:sp>
        <p:nvSpPr>
          <p:cNvPr id="291" name="Rectangle 1"/>
          <p:cNvSpPr/>
          <p:nvPr/>
        </p:nvSpPr>
        <p:spPr bwMode="auto">
          <a:xfrm rot="10800000">
            <a:off x="4999984" y="1734696"/>
            <a:ext cx="2442932" cy="508246"/>
          </a:xfrm>
          <a:custGeom>
            <a:avLst/>
            <a:gdLst>
              <a:gd name="connsiteX0" fmla="*/ 0 w 2930774"/>
              <a:gd name="connsiteY0" fmla="*/ 0 h 631311"/>
              <a:gd name="connsiteX1" fmla="*/ 2930774 w 2930774"/>
              <a:gd name="connsiteY1" fmla="*/ 0 h 631311"/>
              <a:gd name="connsiteX2" fmla="*/ 2930774 w 2930774"/>
              <a:gd name="connsiteY2" fmla="*/ 631311 h 631311"/>
              <a:gd name="connsiteX3" fmla="*/ 0 w 2930774"/>
              <a:gd name="connsiteY3" fmla="*/ 631311 h 631311"/>
              <a:gd name="connsiteX4" fmla="*/ 0 w 2930774"/>
              <a:gd name="connsiteY4" fmla="*/ 0 h 631311"/>
              <a:gd name="connsiteX0" fmla="*/ 0 w 3016118"/>
              <a:gd name="connsiteY0" fmla="*/ 0 h 631311"/>
              <a:gd name="connsiteX1" fmla="*/ 2930774 w 3016118"/>
              <a:gd name="connsiteY1" fmla="*/ 0 h 631311"/>
              <a:gd name="connsiteX2" fmla="*/ 3016118 w 3016118"/>
              <a:gd name="connsiteY2" fmla="*/ 631311 h 631311"/>
              <a:gd name="connsiteX3" fmla="*/ 0 w 3016118"/>
              <a:gd name="connsiteY3" fmla="*/ 631311 h 631311"/>
              <a:gd name="connsiteX4" fmla="*/ 0 w 3016118"/>
              <a:gd name="connsiteY4" fmla="*/ 0 h 631311"/>
              <a:gd name="connsiteX0" fmla="*/ 146304 w 3162422"/>
              <a:gd name="connsiteY0" fmla="*/ 0 h 631311"/>
              <a:gd name="connsiteX1" fmla="*/ 3077078 w 3162422"/>
              <a:gd name="connsiteY1" fmla="*/ 0 h 631311"/>
              <a:gd name="connsiteX2" fmla="*/ 3162422 w 3162422"/>
              <a:gd name="connsiteY2" fmla="*/ 631311 h 631311"/>
              <a:gd name="connsiteX3" fmla="*/ 0 w 3162422"/>
              <a:gd name="connsiteY3" fmla="*/ 631311 h 631311"/>
              <a:gd name="connsiteX4" fmla="*/ 146304 w 3162422"/>
              <a:gd name="connsiteY4" fmla="*/ 0 h 631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2422" h="631311">
                <a:moveTo>
                  <a:pt x="146304" y="0"/>
                </a:moveTo>
                <a:lnTo>
                  <a:pt x="3077078" y="0"/>
                </a:lnTo>
                <a:lnTo>
                  <a:pt x="3162422" y="631311"/>
                </a:lnTo>
                <a:lnTo>
                  <a:pt x="0" y="631311"/>
                </a:lnTo>
                <a:lnTo>
                  <a:pt x="146304" y="0"/>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4" tIns="149195" rIns="186494" bIns="149195"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50840"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86" name="TextBox 61"/>
          <p:cNvSpPr txBox="1"/>
          <p:nvPr/>
        </p:nvSpPr>
        <p:spPr>
          <a:xfrm>
            <a:off x="5370819" y="1890975"/>
            <a:ext cx="1532675" cy="276999"/>
          </a:xfrm>
          <a:prstGeom prst="rect">
            <a:avLst/>
          </a:prstGeom>
          <a:noFill/>
        </p:spPr>
        <p:txBody>
          <a:bodyPr wrap="squar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kern="0" dirty="0">
                <a:gradFill>
                  <a:gsLst>
                    <a:gs pos="1031">
                      <a:srgbClr val="FFFFFF"/>
                    </a:gs>
                    <a:gs pos="74000">
                      <a:srgbClr val="FFFFFF"/>
                    </a:gs>
                  </a:gsLst>
                  <a:lin ang="5400000" scaled="0"/>
                </a:gradFill>
              </a:rPr>
              <a:t>Requirements</a:t>
            </a:r>
          </a:p>
        </p:txBody>
      </p:sp>
      <p:sp>
        <p:nvSpPr>
          <p:cNvPr id="292" name="Isosceles Triangle 331"/>
          <p:cNvSpPr/>
          <p:nvPr/>
        </p:nvSpPr>
        <p:spPr bwMode="auto">
          <a:xfrm rot="17237306" flipH="1">
            <a:off x="7114664" y="1911041"/>
            <a:ext cx="404453" cy="350826"/>
          </a:xfrm>
          <a:prstGeom prst="triangle">
            <a:avLst/>
          </a:prstGeom>
          <a:solidFill>
            <a:schemeClr val="accent6">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293" name="Group 9"/>
          <p:cNvGrpSpPr/>
          <p:nvPr/>
        </p:nvGrpSpPr>
        <p:grpSpPr>
          <a:xfrm flipH="1">
            <a:off x="3109174" y="2883688"/>
            <a:ext cx="2004902" cy="1688749"/>
            <a:chOff x="1263909" y="2530296"/>
            <a:chExt cx="1701186" cy="1424104"/>
          </a:xfrm>
        </p:grpSpPr>
        <p:sp>
          <p:nvSpPr>
            <p:cNvPr id="294" name="Donut 326"/>
            <p:cNvSpPr/>
            <p:nvPr/>
          </p:nvSpPr>
          <p:spPr bwMode="auto">
            <a:xfrm>
              <a:off x="1412902" y="2530296"/>
              <a:ext cx="1424104" cy="1424104"/>
            </a:xfrm>
            <a:prstGeom prst="donut">
              <a:avLst>
                <a:gd name="adj" fmla="val 5974"/>
              </a:avLst>
            </a:prstGeom>
            <a:solidFill>
              <a:schemeClr val="accent6">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95" name="Rectangle 327"/>
            <p:cNvSpPr/>
            <p:nvPr/>
          </p:nvSpPr>
          <p:spPr bwMode="auto">
            <a:xfrm>
              <a:off x="1263909" y="3050286"/>
              <a:ext cx="358910" cy="184591"/>
            </a:xfrm>
            <a:prstGeom prst="rect">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96" name="Isosceles Triangle 328"/>
            <p:cNvSpPr/>
            <p:nvPr/>
          </p:nvSpPr>
          <p:spPr bwMode="auto">
            <a:xfrm>
              <a:off x="1282094" y="3085902"/>
              <a:ext cx="343184" cy="295848"/>
            </a:xfrm>
            <a:prstGeom prst="triangle">
              <a:avLst/>
            </a:prstGeom>
            <a:solidFill>
              <a:schemeClr val="accent6">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297" name="Group 329"/>
            <p:cNvGrpSpPr/>
            <p:nvPr/>
          </p:nvGrpSpPr>
          <p:grpSpPr>
            <a:xfrm rot="10800000">
              <a:off x="2605496" y="3067055"/>
              <a:ext cx="359599" cy="314693"/>
              <a:chOff x="809112" y="3312713"/>
              <a:chExt cx="595204" cy="520876"/>
            </a:xfrm>
          </p:grpSpPr>
          <p:sp>
            <p:nvSpPr>
              <p:cNvPr id="298" name="Rectangle 330"/>
              <p:cNvSpPr/>
              <p:nvPr/>
            </p:nvSpPr>
            <p:spPr bwMode="auto">
              <a:xfrm>
                <a:off x="810252" y="3312713"/>
                <a:ext cx="594064" cy="159573"/>
              </a:xfrm>
              <a:prstGeom prst="rect">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99" name="Isosceles Triangle 331"/>
              <p:cNvSpPr/>
              <p:nvPr/>
            </p:nvSpPr>
            <p:spPr bwMode="auto">
              <a:xfrm>
                <a:off x="809112" y="3343905"/>
                <a:ext cx="568033" cy="489684"/>
              </a:xfrm>
              <a:prstGeom prst="triangle">
                <a:avLst/>
              </a:prstGeom>
              <a:solidFill>
                <a:schemeClr val="accent6">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grpSp>
      </p:grpSp>
      <p:sp>
        <p:nvSpPr>
          <p:cNvPr id="300" name="Rectangle 1"/>
          <p:cNvSpPr/>
          <p:nvPr/>
        </p:nvSpPr>
        <p:spPr bwMode="auto">
          <a:xfrm>
            <a:off x="4981619" y="5163360"/>
            <a:ext cx="2461298" cy="508246"/>
          </a:xfrm>
          <a:custGeom>
            <a:avLst/>
            <a:gdLst>
              <a:gd name="connsiteX0" fmla="*/ 0 w 2930774"/>
              <a:gd name="connsiteY0" fmla="*/ 0 h 631311"/>
              <a:gd name="connsiteX1" fmla="*/ 2930774 w 2930774"/>
              <a:gd name="connsiteY1" fmla="*/ 0 h 631311"/>
              <a:gd name="connsiteX2" fmla="*/ 2930774 w 2930774"/>
              <a:gd name="connsiteY2" fmla="*/ 631311 h 631311"/>
              <a:gd name="connsiteX3" fmla="*/ 0 w 2930774"/>
              <a:gd name="connsiteY3" fmla="*/ 631311 h 631311"/>
              <a:gd name="connsiteX4" fmla="*/ 0 w 2930774"/>
              <a:gd name="connsiteY4" fmla="*/ 0 h 631311"/>
              <a:gd name="connsiteX0" fmla="*/ 0 w 3016118"/>
              <a:gd name="connsiteY0" fmla="*/ 0 h 631311"/>
              <a:gd name="connsiteX1" fmla="*/ 2930774 w 3016118"/>
              <a:gd name="connsiteY1" fmla="*/ 0 h 631311"/>
              <a:gd name="connsiteX2" fmla="*/ 3016118 w 3016118"/>
              <a:gd name="connsiteY2" fmla="*/ 631311 h 631311"/>
              <a:gd name="connsiteX3" fmla="*/ 0 w 3016118"/>
              <a:gd name="connsiteY3" fmla="*/ 631311 h 631311"/>
              <a:gd name="connsiteX4" fmla="*/ 0 w 3016118"/>
              <a:gd name="connsiteY4" fmla="*/ 0 h 631311"/>
              <a:gd name="connsiteX0" fmla="*/ 146304 w 3162422"/>
              <a:gd name="connsiteY0" fmla="*/ 0 h 631311"/>
              <a:gd name="connsiteX1" fmla="*/ 3077078 w 3162422"/>
              <a:gd name="connsiteY1" fmla="*/ 0 h 631311"/>
              <a:gd name="connsiteX2" fmla="*/ 3162422 w 3162422"/>
              <a:gd name="connsiteY2" fmla="*/ 631311 h 631311"/>
              <a:gd name="connsiteX3" fmla="*/ 0 w 3162422"/>
              <a:gd name="connsiteY3" fmla="*/ 631311 h 631311"/>
              <a:gd name="connsiteX4" fmla="*/ 146304 w 3162422"/>
              <a:gd name="connsiteY4" fmla="*/ 0 h 631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2422" h="631311">
                <a:moveTo>
                  <a:pt x="146304" y="0"/>
                </a:moveTo>
                <a:lnTo>
                  <a:pt x="3077078" y="0"/>
                </a:lnTo>
                <a:lnTo>
                  <a:pt x="3162422" y="631311"/>
                </a:lnTo>
                <a:lnTo>
                  <a:pt x="0" y="631311"/>
                </a:lnTo>
                <a:lnTo>
                  <a:pt x="146304" y="0"/>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4" tIns="149195" rIns="186494" bIns="149195"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50840"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71" name="Group 8"/>
          <p:cNvGrpSpPr/>
          <p:nvPr/>
        </p:nvGrpSpPr>
        <p:grpSpPr>
          <a:xfrm>
            <a:off x="5516493" y="5071224"/>
            <a:ext cx="1358234" cy="692519"/>
            <a:chOff x="3558085" y="4172961"/>
            <a:chExt cx="1829031" cy="892044"/>
          </a:xfrm>
        </p:grpSpPr>
        <p:grpSp>
          <p:nvGrpSpPr>
            <p:cNvPr id="172" name="Group 332"/>
            <p:cNvGrpSpPr/>
            <p:nvPr/>
          </p:nvGrpSpPr>
          <p:grpSpPr>
            <a:xfrm>
              <a:off x="4187485" y="4172961"/>
              <a:ext cx="583517" cy="892044"/>
              <a:chOff x="11312677" y="4385379"/>
              <a:chExt cx="420734" cy="643192"/>
            </a:xfrm>
          </p:grpSpPr>
          <p:sp>
            <p:nvSpPr>
              <p:cNvPr id="201" name="Rectangle 48"/>
              <p:cNvSpPr>
                <a:spLocks noChangeArrowheads="1"/>
              </p:cNvSpPr>
              <p:nvPr/>
            </p:nvSpPr>
            <p:spPr bwMode="auto">
              <a:xfrm>
                <a:off x="11312677" y="4385379"/>
                <a:ext cx="420734" cy="643192"/>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202" name="Freeform 49"/>
              <p:cNvSpPr>
                <a:spLocks/>
              </p:cNvSpPr>
              <p:nvPr/>
            </p:nvSpPr>
            <p:spPr bwMode="auto">
              <a:xfrm>
                <a:off x="11354993" y="4454293"/>
                <a:ext cx="332477" cy="5803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203" name="Freeform 50"/>
              <p:cNvSpPr>
                <a:spLocks/>
              </p:cNvSpPr>
              <p:nvPr/>
            </p:nvSpPr>
            <p:spPr bwMode="auto">
              <a:xfrm>
                <a:off x="11354993" y="4558267"/>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204" name="Freeform 51"/>
              <p:cNvSpPr>
                <a:spLocks/>
              </p:cNvSpPr>
              <p:nvPr/>
            </p:nvSpPr>
            <p:spPr bwMode="auto">
              <a:xfrm>
                <a:off x="11354993" y="4662242"/>
                <a:ext cx="332477" cy="55614"/>
              </a:xfrm>
              <a:custGeom>
                <a:avLst/>
                <a:gdLst>
                  <a:gd name="T0" fmla="*/ 9 w 102"/>
                  <a:gd name="T1" fmla="*/ 0 h 17"/>
                  <a:gd name="T2" fmla="*/ 0 w 102"/>
                  <a:gd name="T3" fmla="*/ 8 h 17"/>
                  <a:gd name="T4" fmla="*/ 0 w 102"/>
                  <a:gd name="T5" fmla="*/ 9 h 17"/>
                  <a:gd name="T6" fmla="*/ 9 w 102"/>
                  <a:gd name="T7" fmla="*/ 17 h 17"/>
                  <a:gd name="T8" fmla="*/ 94 w 102"/>
                  <a:gd name="T9" fmla="*/ 17 h 17"/>
                  <a:gd name="T10" fmla="*/ 102 w 102"/>
                  <a:gd name="T11" fmla="*/ 9 h 17"/>
                  <a:gd name="T12" fmla="*/ 102 w 102"/>
                  <a:gd name="T13" fmla="*/ 8 h 17"/>
                  <a:gd name="T14" fmla="*/ 94 w 102"/>
                  <a:gd name="T15" fmla="*/ 0 h 17"/>
                  <a:gd name="T16" fmla="*/ 55 w 102"/>
                  <a:gd name="T17" fmla="*/ 0 h 17"/>
                  <a:gd name="T18" fmla="*/ 9 w 10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
                    <a:moveTo>
                      <a:pt x="9" y="0"/>
                    </a:moveTo>
                    <a:cubicBezTo>
                      <a:pt x="9" y="0"/>
                      <a:pt x="0" y="0"/>
                      <a:pt x="0" y="8"/>
                    </a:cubicBezTo>
                    <a:cubicBezTo>
                      <a:pt x="0" y="9"/>
                      <a:pt x="0" y="9"/>
                      <a:pt x="0" y="9"/>
                    </a:cubicBezTo>
                    <a:cubicBezTo>
                      <a:pt x="0" y="9"/>
                      <a:pt x="0" y="17"/>
                      <a:pt x="9" y="17"/>
                    </a:cubicBezTo>
                    <a:cubicBezTo>
                      <a:pt x="94" y="17"/>
                      <a:pt x="94" y="17"/>
                      <a:pt x="94" y="17"/>
                    </a:cubicBezTo>
                    <a:cubicBezTo>
                      <a:pt x="94" y="17"/>
                      <a:pt x="102" y="17"/>
                      <a:pt x="102" y="9"/>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205" name="Freeform 52"/>
              <p:cNvSpPr>
                <a:spLocks/>
              </p:cNvSpPr>
              <p:nvPr/>
            </p:nvSpPr>
            <p:spPr bwMode="auto">
              <a:xfrm>
                <a:off x="11354993" y="4763799"/>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206" name="Freeform 53"/>
              <p:cNvSpPr>
                <a:spLocks/>
              </p:cNvSpPr>
              <p:nvPr/>
            </p:nvSpPr>
            <p:spPr bwMode="auto">
              <a:xfrm>
                <a:off x="11354993" y="4867773"/>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207" name="Oval 54"/>
              <p:cNvSpPr>
                <a:spLocks noChangeArrowheads="1"/>
              </p:cNvSpPr>
              <p:nvPr/>
            </p:nvSpPr>
            <p:spPr bwMode="auto">
              <a:xfrm>
                <a:off x="11625810" y="4466383"/>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208" name="Oval 55"/>
              <p:cNvSpPr>
                <a:spLocks noChangeArrowheads="1"/>
              </p:cNvSpPr>
              <p:nvPr/>
            </p:nvSpPr>
            <p:spPr bwMode="auto">
              <a:xfrm>
                <a:off x="11625810" y="4571566"/>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209" name="Oval 56"/>
              <p:cNvSpPr>
                <a:spLocks noChangeArrowheads="1"/>
              </p:cNvSpPr>
              <p:nvPr/>
            </p:nvSpPr>
            <p:spPr bwMode="auto">
              <a:xfrm>
                <a:off x="11625810" y="4671914"/>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210" name="Oval 57"/>
              <p:cNvSpPr>
                <a:spLocks noChangeArrowheads="1"/>
              </p:cNvSpPr>
              <p:nvPr/>
            </p:nvSpPr>
            <p:spPr bwMode="auto">
              <a:xfrm>
                <a:off x="11625810" y="4777097"/>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211" name="Oval 58"/>
              <p:cNvSpPr>
                <a:spLocks noChangeArrowheads="1"/>
              </p:cNvSpPr>
              <p:nvPr/>
            </p:nvSpPr>
            <p:spPr bwMode="auto">
              <a:xfrm>
                <a:off x="11625810" y="4881072"/>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grpSp>
        <p:grpSp>
          <p:nvGrpSpPr>
            <p:cNvPr id="173" name="Group 333"/>
            <p:cNvGrpSpPr/>
            <p:nvPr/>
          </p:nvGrpSpPr>
          <p:grpSpPr>
            <a:xfrm>
              <a:off x="4868313" y="4268205"/>
              <a:ext cx="518803" cy="793115"/>
              <a:chOff x="11312677" y="4385379"/>
              <a:chExt cx="420734" cy="643192"/>
            </a:xfrm>
          </p:grpSpPr>
          <p:sp>
            <p:nvSpPr>
              <p:cNvPr id="188" name="Rectangle 48"/>
              <p:cNvSpPr>
                <a:spLocks noChangeArrowheads="1"/>
              </p:cNvSpPr>
              <p:nvPr/>
            </p:nvSpPr>
            <p:spPr bwMode="auto">
              <a:xfrm>
                <a:off x="11312677" y="4385379"/>
                <a:ext cx="420734" cy="643192"/>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89" name="Freeform 49"/>
              <p:cNvSpPr>
                <a:spLocks/>
              </p:cNvSpPr>
              <p:nvPr/>
            </p:nvSpPr>
            <p:spPr bwMode="auto">
              <a:xfrm>
                <a:off x="11354993" y="4454293"/>
                <a:ext cx="332477" cy="5803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90" name="Freeform 50"/>
              <p:cNvSpPr>
                <a:spLocks/>
              </p:cNvSpPr>
              <p:nvPr/>
            </p:nvSpPr>
            <p:spPr bwMode="auto">
              <a:xfrm>
                <a:off x="11354993" y="4558267"/>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91" name="Freeform 51"/>
              <p:cNvSpPr>
                <a:spLocks/>
              </p:cNvSpPr>
              <p:nvPr/>
            </p:nvSpPr>
            <p:spPr bwMode="auto">
              <a:xfrm>
                <a:off x="11354993" y="4662242"/>
                <a:ext cx="332477" cy="55614"/>
              </a:xfrm>
              <a:custGeom>
                <a:avLst/>
                <a:gdLst>
                  <a:gd name="T0" fmla="*/ 9 w 102"/>
                  <a:gd name="T1" fmla="*/ 0 h 17"/>
                  <a:gd name="T2" fmla="*/ 0 w 102"/>
                  <a:gd name="T3" fmla="*/ 8 h 17"/>
                  <a:gd name="T4" fmla="*/ 0 w 102"/>
                  <a:gd name="T5" fmla="*/ 9 h 17"/>
                  <a:gd name="T6" fmla="*/ 9 w 102"/>
                  <a:gd name="T7" fmla="*/ 17 h 17"/>
                  <a:gd name="T8" fmla="*/ 94 w 102"/>
                  <a:gd name="T9" fmla="*/ 17 h 17"/>
                  <a:gd name="T10" fmla="*/ 102 w 102"/>
                  <a:gd name="T11" fmla="*/ 9 h 17"/>
                  <a:gd name="T12" fmla="*/ 102 w 102"/>
                  <a:gd name="T13" fmla="*/ 8 h 17"/>
                  <a:gd name="T14" fmla="*/ 94 w 102"/>
                  <a:gd name="T15" fmla="*/ 0 h 17"/>
                  <a:gd name="T16" fmla="*/ 55 w 102"/>
                  <a:gd name="T17" fmla="*/ 0 h 17"/>
                  <a:gd name="T18" fmla="*/ 9 w 10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
                    <a:moveTo>
                      <a:pt x="9" y="0"/>
                    </a:moveTo>
                    <a:cubicBezTo>
                      <a:pt x="9" y="0"/>
                      <a:pt x="0" y="0"/>
                      <a:pt x="0" y="8"/>
                    </a:cubicBezTo>
                    <a:cubicBezTo>
                      <a:pt x="0" y="9"/>
                      <a:pt x="0" y="9"/>
                      <a:pt x="0" y="9"/>
                    </a:cubicBezTo>
                    <a:cubicBezTo>
                      <a:pt x="0" y="9"/>
                      <a:pt x="0" y="17"/>
                      <a:pt x="9" y="17"/>
                    </a:cubicBezTo>
                    <a:cubicBezTo>
                      <a:pt x="94" y="17"/>
                      <a:pt x="94" y="17"/>
                      <a:pt x="94" y="17"/>
                    </a:cubicBezTo>
                    <a:cubicBezTo>
                      <a:pt x="94" y="17"/>
                      <a:pt x="102" y="17"/>
                      <a:pt x="102" y="9"/>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92" name="Freeform 52"/>
              <p:cNvSpPr>
                <a:spLocks/>
              </p:cNvSpPr>
              <p:nvPr/>
            </p:nvSpPr>
            <p:spPr bwMode="auto">
              <a:xfrm>
                <a:off x="11354993" y="4763799"/>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93" name="Freeform 53"/>
              <p:cNvSpPr>
                <a:spLocks/>
              </p:cNvSpPr>
              <p:nvPr/>
            </p:nvSpPr>
            <p:spPr bwMode="auto">
              <a:xfrm>
                <a:off x="11354993" y="4867773"/>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94" name="Oval 54"/>
              <p:cNvSpPr>
                <a:spLocks noChangeArrowheads="1"/>
              </p:cNvSpPr>
              <p:nvPr/>
            </p:nvSpPr>
            <p:spPr bwMode="auto">
              <a:xfrm>
                <a:off x="11625810" y="4466383"/>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95" name="Oval 55"/>
              <p:cNvSpPr>
                <a:spLocks noChangeArrowheads="1"/>
              </p:cNvSpPr>
              <p:nvPr/>
            </p:nvSpPr>
            <p:spPr bwMode="auto">
              <a:xfrm>
                <a:off x="11625810" y="4571566"/>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96" name="Oval 56"/>
              <p:cNvSpPr>
                <a:spLocks noChangeArrowheads="1"/>
              </p:cNvSpPr>
              <p:nvPr/>
            </p:nvSpPr>
            <p:spPr bwMode="auto">
              <a:xfrm>
                <a:off x="11625810" y="4671914"/>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97" name="Oval 57"/>
              <p:cNvSpPr>
                <a:spLocks noChangeArrowheads="1"/>
              </p:cNvSpPr>
              <p:nvPr/>
            </p:nvSpPr>
            <p:spPr bwMode="auto">
              <a:xfrm>
                <a:off x="11625810" y="4777097"/>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98" name="Oval 58"/>
              <p:cNvSpPr>
                <a:spLocks noChangeArrowheads="1"/>
              </p:cNvSpPr>
              <p:nvPr/>
            </p:nvSpPr>
            <p:spPr bwMode="auto">
              <a:xfrm>
                <a:off x="11625810" y="4881072"/>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grpSp>
        <p:grpSp>
          <p:nvGrpSpPr>
            <p:cNvPr id="174" name="Group 334"/>
            <p:cNvGrpSpPr/>
            <p:nvPr/>
          </p:nvGrpSpPr>
          <p:grpSpPr>
            <a:xfrm>
              <a:off x="3558085" y="4267909"/>
              <a:ext cx="516852" cy="790133"/>
              <a:chOff x="11312677" y="4385379"/>
              <a:chExt cx="420734" cy="643192"/>
            </a:xfrm>
          </p:grpSpPr>
          <p:sp>
            <p:nvSpPr>
              <p:cNvPr id="175" name="Rectangle 48"/>
              <p:cNvSpPr>
                <a:spLocks noChangeArrowheads="1"/>
              </p:cNvSpPr>
              <p:nvPr/>
            </p:nvSpPr>
            <p:spPr bwMode="auto">
              <a:xfrm>
                <a:off x="11312677" y="4385379"/>
                <a:ext cx="420734" cy="643192"/>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76" name="Freeform 49"/>
              <p:cNvSpPr>
                <a:spLocks/>
              </p:cNvSpPr>
              <p:nvPr/>
            </p:nvSpPr>
            <p:spPr bwMode="auto">
              <a:xfrm>
                <a:off x="11354993" y="4454293"/>
                <a:ext cx="332477" cy="5803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77" name="Freeform 50"/>
              <p:cNvSpPr>
                <a:spLocks/>
              </p:cNvSpPr>
              <p:nvPr/>
            </p:nvSpPr>
            <p:spPr bwMode="auto">
              <a:xfrm>
                <a:off x="11354993" y="4558267"/>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78" name="Freeform 51"/>
              <p:cNvSpPr>
                <a:spLocks/>
              </p:cNvSpPr>
              <p:nvPr/>
            </p:nvSpPr>
            <p:spPr bwMode="auto">
              <a:xfrm>
                <a:off x="11354993" y="4662242"/>
                <a:ext cx="332477" cy="55614"/>
              </a:xfrm>
              <a:custGeom>
                <a:avLst/>
                <a:gdLst>
                  <a:gd name="T0" fmla="*/ 9 w 102"/>
                  <a:gd name="T1" fmla="*/ 0 h 17"/>
                  <a:gd name="T2" fmla="*/ 0 w 102"/>
                  <a:gd name="T3" fmla="*/ 8 h 17"/>
                  <a:gd name="T4" fmla="*/ 0 w 102"/>
                  <a:gd name="T5" fmla="*/ 9 h 17"/>
                  <a:gd name="T6" fmla="*/ 9 w 102"/>
                  <a:gd name="T7" fmla="*/ 17 h 17"/>
                  <a:gd name="T8" fmla="*/ 94 w 102"/>
                  <a:gd name="T9" fmla="*/ 17 h 17"/>
                  <a:gd name="T10" fmla="*/ 102 w 102"/>
                  <a:gd name="T11" fmla="*/ 9 h 17"/>
                  <a:gd name="T12" fmla="*/ 102 w 102"/>
                  <a:gd name="T13" fmla="*/ 8 h 17"/>
                  <a:gd name="T14" fmla="*/ 94 w 102"/>
                  <a:gd name="T15" fmla="*/ 0 h 17"/>
                  <a:gd name="T16" fmla="*/ 55 w 102"/>
                  <a:gd name="T17" fmla="*/ 0 h 17"/>
                  <a:gd name="T18" fmla="*/ 9 w 10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
                    <a:moveTo>
                      <a:pt x="9" y="0"/>
                    </a:moveTo>
                    <a:cubicBezTo>
                      <a:pt x="9" y="0"/>
                      <a:pt x="0" y="0"/>
                      <a:pt x="0" y="8"/>
                    </a:cubicBezTo>
                    <a:cubicBezTo>
                      <a:pt x="0" y="9"/>
                      <a:pt x="0" y="9"/>
                      <a:pt x="0" y="9"/>
                    </a:cubicBezTo>
                    <a:cubicBezTo>
                      <a:pt x="0" y="9"/>
                      <a:pt x="0" y="17"/>
                      <a:pt x="9" y="17"/>
                    </a:cubicBezTo>
                    <a:cubicBezTo>
                      <a:pt x="94" y="17"/>
                      <a:pt x="94" y="17"/>
                      <a:pt x="94" y="17"/>
                    </a:cubicBezTo>
                    <a:cubicBezTo>
                      <a:pt x="94" y="17"/>
                      <a:pt x="102" y="17"/>
                      <a:pt x="102" y="9"/>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79" name="Freeform 52"/>
              <p:cNvSpPr>
                <a:spLocks/>
              </p:cNvSpPr>
              <p:nvPr/>
            </p:nvSpPr>
            <p:spPr bwMode="auto">
              <a:xfrm>
                <a:off x="11354993" y="4763799"/>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80" name="Freeform 53"/>
              <p:cNvSpPr>
                <a:spLocks/>
              </p:cNvSpPr>
              <p:nvPr/>
            </p:nvSpPr>
            <p:spPr bwMode="auto">
              <a:xfrm>
                <a:off x="11354993" y="4867773"/>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83" name="Oval 54"/>
              <p:cNvSpPr>
                <a:spLocks noChangeArrowheads="1"/>
              </p:cNvSpPr>
              <p:nvPr/>
            </p:nvSpPr>
            <p:spPr bwMode="auto">
              <a:xfrm>
                <a:off x="11625810" y="4466383"/>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84" name="Oval 55"/>
              <p:cNvSpPr>
                <a:spLocks noChangeArrowheads="1"/>
              </p:cNvSpPr>
              <p:nvPr/>
            </p:nvSpPr>
            <p:spPr bwMode="auto">
              <a:xfrm>
                <a:off x="11625810" y="4571566"/>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85" name="Oval 56"/>
              <p:cNvSpPr>
                <a:spLocks noChangeArrowheads="1"/>
              </p:cNvSpPr>
              <p:nvPr/>
            </p:nvSpPr>
            <p:spPr bwMode="auto">
              <a:xfrm>
                <a:off x="11625810" y="4671914"/>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86" name="Oval 57"/>
              <p:cNvSpPr>
                <a:spLocks noChangeArrowheads="1"/>
              </p:cNvSpPr>
              <p:nvPr/>
            </p:nvSpPr>
            <p:spPr bwMode="auto">
              <a:xfrm>
                <a:off x="11625810" y="4777097"/>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sp>
            <p:nvSpPr>
              <p:cNvPr id="187" name="Oval 58"/>
              <p:cNvSpPr>
                <a:spLocks noChangeArrowheads="1"/>
              </p:cNvSpPr>
              <p:nvPr/>
            </p:nvSpPr>
            <p:spPr bwMode="auto">
              <a:xfrm>
                <a:off x="11625810" y="4881072"/>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7706" tIns="38853" rIns="77706" bIns="38853" numCol="1" anchor="t" anchorCtr="0" compatLnSpc="1">
                <a:prstTxWarp prst="textNoShape">
                  <a:avLst/>
                </a:prstTxWarp>
              </a:bodyPr>
              <a:lstStyle/>
              <a:p>
                <a:pPr defTabSz="777011">
                  <a:defRPr/>
                </a:pPr>
                <a:endParaRPr lang="en-US" sz="1530" kern="0">
                  <a:solidFill>
                    <a:srgbClr val="505050"/>
                  </a:solidFill>
                </a:endParaRPr>
              </a:p>
            </p:txBody>
          </p:sp>
        </p:grpSp>
      </p:grpSp>
      <p:sp>
        <p:nvSpPr>
          <p:cNvPr id="212" name="Freeform 211"/>
          <p:cNvSpPr>
            <a:spLocks noEditPoints="1"/>
          </p:cNvSpPr>
          <p:nvPr/>
        </p:nvSpPr>
        <p:spPr bwMode="auto">
          <a:xfrm>
            <a:off x="5144313" y="5330402"/>
            <a:ext cx="330113" cy="260212"/>
          </a:xfrm>
          <a:custGeom>
            <a:avLst/>
            <a:gdLst>
              <a:gd name="T0" fmla="*/ 1867 w 2493"/>
              <a:gd name="T1" fmla="*/ 1229 h 2008"/>
              <a:gd name="T2" fmla="*/ 2483 w 2493"/>
              <a:gd name="T3" fmla="*/ 1066 h 2008"/>
              <a:gd name="T4" fmla="*/ 2483 w 2493"/>
              <a:gd name="T5" fmla="*/ 1345 h 2008"/>
              <a:gd name="T6" fmla="*/ 2311 w 2493"/>
              <a:gd name="T7" fmla="*/ 1492 h 2008"/>
              <a:gd name="T8" fmla="*/ 2364 w 2493"/>
              <a:gd name="T9" fmla="*/ 1659 h 2008"/>
              <a:gd name="T10" fmla="*/ 2055 w 2493"/>
              <a:gd name="T11" fmla="*/ 1780 h 2008"/>
              <a:gd name="T12" fmla="*/ 1916 w 2493"/>
              <a:gd name="T13" fmla="*/ 1847 h 2008"/>
              <a:gd name="T14" fmla="*/ 1611 w 2493"/>
              <a:gd name="T15" fmla="*/ 2008 h 2008"/>
              <a:gd name="T16" fmla="*/ 1532 w 2493"/>
              <a:gd name="T17" fmla="*/ 1816 h 2008"/>
              <a:gd name="T18" fmla="*/ 1290 w 2493"/>
              <a:gd name="T19" fmla="*/ 1833 h 2008"/>
              <a:gd name="T20" fmla="*/ 1090 w 2493"/>
              <a:gd name="T21" fmla="*/ 1635 h 2008"/>
              <a:gd name="T22" fmla="*/ 1117 w 2493"/>
              <a:gd name="T23" fmla="*/ 1405 h 2008"/>
              <a:gd name="T24" fmla="*/ 947 w 2493"/>
              <a:gd name="T25" fmla="*/ 1323 h 2008"/>
              <a:gd name="T26" fmla="*/ 1096 w 2493"/>
              <a:gd name="T27" fmla="*/ 1021 h 2008"/>
              <a:gd name="T28" fmla="*/ 1151 w 2493"/>
              <a:gd name="T29" fmla="*/ 889 h 2008"/>
              <a:gd name="T30" fmla="*/ 1266 w 2493"/>
              <a:gd name="T31" fmla="*/ 569 h 2008"/>
              <a:gd name="T32" fmla="*/ 1444 w 2493"/>
              <a:gd name="T33" fmla="*/ 628 h 2008"/>
              <a:gd name="T34" fmla="*/ 1591 w 2493"/>
              <a:gd name="T35" fmla="*/ 469 h 2008"/>
              <a:gd name="T36" fmla="*/ 1871 w 2493"/>
              <a:gd name="T37" fmla="*/ 469 h 2008"/>
              <a:gd name="T38" fmla="*/ 2016 w 2493"/>
              <a:gd name="T39" fmla="*/ 626 h 2008"/>
              <a:gd name="T40" fmla="*/ 2192 w 2493"/>
              <a:gd name="T41" fmla="*/ 569 h 2008"/>
              <a:gd name="T42" fmla="*/ 2309 w 2493"/>
              <a:gd name="T43" fmla="*/ 885 h 2008"/>
              <a:gd name="T44" fmla="*/ 2364 w 2493"/>
              <a:gd name="T45" fmla="*/ 1021 h 2008"/>
              <a:gd name="T46" fmla="*/ 2117 w 2493"/>
              <a:gd name="T47" fmla="*/ 1229 h 2008"/>
              <a:gd name="T48" fmla="*/ 1730 w 2493"/>
              <a:gd name="T49" fmla="*/ 1614 h 2008"/>
              <a:gd name="T50" fmla="*/ 646 w 2493"/>
              <a:gd name="T51" fmla="*/ 536 h 2008"/>
              <a:gd name="T52" fmla="*/ 1076 w 2493"/>
              <a:gd name="T53" fmla="*/ 420 h 2008"/>
              <a:gd name="T54" fmla="*/ 1076 w 2493"/>
              <a:gd name="T55" fmla="*/ 616 h 2008"/>
              <a:gd name="T56" fmla="*/ 957 w 2493"/>
              <a:gd name="T57" fmla="*/ 718 h 2008"/>
              <a:gd name="T58" fmla="*/ 994 w 2493"/>
              <a:gd name="T59" fmla="*/ 836 h 2008"/>
              <a:gd name="T60" fmla="*/ 777 w 2493"/>
              <a:gd name="T61" fmla="*/ 922 h 2008"/>
              <a:gd name="T62" fmla="*/ 681 w 2493"/>
              <a:gd name="T63" fmla="*/ 968 h 2008"/>
              <a:gd name="T64" fmla="*/ 468 w 2493"/>
              <a:gd name="T65" fmla="*/ 1085 h 2008"/>
              <a:gd name="T66" fmla="*/ 409 w 2493"/>
              <a:gd name="T67" fmla="*/ 948 h 2008"/>
              <a:gd name="T68" fmla="*/ 241 w 2493"/>
              <a:gd name="T69" fmla="*/ 958 h 2008"/>
              <a:gd name="T70" fmla="*/ 102 w 2493"/>
              <a:gd name="T71" fmla="*/ 820 h 2008"/>
              <a:gd name="T72" fmla="*/ 121 w 2493"/>
              <a:gd name="T73" fmla="*/ 659 h 2008"/>
              <a:gd name="T74" fmla="*/ 0 w 2493"/>
              <a:gd name="T75" fmla="*/ 601 h 2008"/>
              <a:gd name="T76" fmla="*/ 108 w 2493"/>
              <a:gd name="T77" fmla="*/ 392 h 2008"/>
              <a:gd name="T78" fmla="*/ 147 w 2493"/>
              <a:gd name="T79" fmla="*/ 298 h 2008"/>
              <a:gd name="T80" fmla="*/ 223 w 2493"/>
              <a:gd name="T81" fmla="*/ 74 h 2008"/>
              <a:gd name="T82" fmla="*/ 350 w 2493"/>
              <a:gd name="T83" fmla="*/ 114 h 2008"/>
              <a:gd name="T84" fmla="*/ 454 w 2493"/>
              <a:gd name="T85" fmla="*/ 4 h 2008"/>
              <a:gd name="T86" fmla="*/ 650 w 2493"/>
              <a:gd name="T87" fmla="*/ 4 h 2008"/>
              <a:gd name="T88" fmla="*/ 753 w 2493"/>
              <a:gd name="T89" fmla="*/ 112 h 2008"/>
              <a:gd name="T90" fmla="*/ 875 w 2493"/>
              <a:gd name="T91" fmla="*/ 74 h 2008"/>
              <a:gd name="T92" fmla="*/ 955 w 2493"/>
              <a:gd name="T93" fmla="*/ 296 h 2008"/>
              <a:gd name="T94" fmla="*/ 994 w 2493"/>
              <a:gd name="T95" fmla="*/ 392 h 2008"/>
              <a:gd name="T96" fmla="*/ 820 w 2493"/>
              <a:gd name="T97" fmla="*/ 536 h 2008"/>
              <a:gd name="T98" fmla="*/ 550 w 2493"/>
              <a:gd name="T99" fmla="*/ 805 h 2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93" h="2008">
                <a:moveTo>
                  <a:pt x="1591" y="1229"/>
                </a:moveTo>
                <a:cubicBezTo>
                  <a:pt x="1591" y="1154"/>
                  <a:pt x="1652" y="1093"/>
                  <a:pt x="1728" y="1093"/>
                </a:cubicBezTo>
                <a:cubicBezTo>
                  <a:pt x="1804" y="1093"/>
                  <a:pt x="1867" y="1154"/>
                  <a:pt x="1867" y="1229"/>
                </a:cubicBezTo>
                <a:cubicBezTo>
                  <a:pt x="1867" y="1305"/>
                  <a:pt x="1804" y="1366"/>
                  <a:pt x="1728" y="1366"/>
                </a:cubicBezTo>
                <a:cubicBezTo>
                  <a:pt x="1652" y="1366"/>
                  <a:pt x="1591" y="1305"/>
                  <a:pt x="1591" y="1229"/>
                </a:cubicBezTo>
                <a:close/>
                <a:moveTo>
                  <a:pt x="2483" y="1066"/>
                </a:moveTo>
                <a:cubicBezTo>
                  <a:pt x="2491" y="1068"/>
                  <a:pt x="2493" y="1078"/>
                  <a:pt x="2493" y="1085"/>
                </a:cubicBezTo>
                <a:cubicBezTo>
                  <a:pt x="2493" y="1085"/>
                  <a:pt x="2493" y="1085"/>
                  <a:pt x="2493" y="1323"/>
                </a:cubicBezTo>
                <a:cubicBezTo>
                  <a:pt x="2493" y="1333"/>
                  <a:pt x="2491" y="1341"/>
                  <a:pt x="2483" y="1345"/>
                </a:cubicBezTo>
                <a:cubicBezTo>
                  <a:pt x="2483" y="1345"/>
                  <a:pt x="2483" y="1345"/>
                  <a:pt x="2366" y="1386"/>
                </a:cubicBezTo>
                <a:cubicBezTo>
                  <a:pt x="2360" y="1388"/>
                  <a:pt x="2350" y="1398"/>
                  <a:pt x="2348" y="1405"/>
                </a:cubicBezTo>
                <a:cubicBezTo>
                  <a:pt x="2348" y="1405"/>
                  <a:pt x="2348" y="1405"/>
                  <a:pt x="2311" y="1492"/>
                </a:cubicBezTo>
                <a:cubicBezTo>
                  <a:pt x="2309" y="1498"/>
                  <a:pt x="2309" y="1513"/>
                  <a:pt x="2311" y="1521"/>
                </a:cubicBezTo>
                <a:cubicBezTo>
                  <a:pt x="2311" y="1521"/>
                  <a:pt x="2311" y="1521"/>
                  <a:pt x="2366" y="1635"/>
                </a:cubicBezTo>
                <a:cubicBezTo>
                  <a:pt x="2372" y="1643"/>
                  <a:pt x="2370" y="1655"/>
                  <a:pt x="2364" y="1659"/>
                </a:cubicBezTo>
                <a:cubicBezTo>
                  <a:pt x="2364" y="1659"/>
                  <a:pt x="2364" y="1659"/>
                  <a:pt x="2192" y="1828"/>
                </a:cubicBezTo>
                <a:cubicBezTo>
                  <a:pt x="2188" y="1835"/>
                  <a:pt x="2176" y="1839"/>
                  <a:pt x="2170" y="1833"/>
                </a:cubicBezTo>
                <a:cubicBezTo>
                  <a:pt x="2170" y="1833"/>
                  <a:pt x="2170" y="1833"/>
                  <a:pt x="2055" y="1780"/>
                </a:cubicBezTo>
                <a:cubicBezTo>
                  <a:pt x="2049" y="1775"/>
                  <a:pt x="2037" y="1777"/>
                  <a:pt x="2027" y="1780"/>
                </a:cubicBezTo>
                <a:cubicBezTo>
                  <a:pt x="2027" y="1780"/>
                  <a:pt x="2027" y="1780"/>
                  <a:pt x="1935" y="1820"/>
                </a:cubicBezTo>
                <a:cubicBezTo>
                  <a:pt x="1924" y="1826"/>
                  <a:pt x="1918" y="1839"/>
                  <a:pt x="1916" y="1847"/>
                </a:cubicBezTo>
                <a:cubicBezTo>
                  <a:pt x="1916" y="1847"/>
                  <a:pt x="1916" y="1847"/>
                  <a:pt x="1871" y="1975"/>
                </a:cubicBezTo>
                <a:cubicBezTo>
                  <a:pt x="1869" y="1981"/>
                  <a:pt x="1859" y="2008"/>
                  <a:pt x="1853" y="2008"/>
                </a:cubicBezTo>
                <a:cubicBezTo>
                  <a:pt x="1853" y="2008"/>
                  <a:pt x="1853" y="2008"/>
                  <a:pt x="1611" y="2008"/>
                </a:cubicBezTo>
                <a:cubicBezTo>
                  <a:pt x="1603" y="2008"/>
                  <a:pt x="1593" y="1981"/>
                  <a:pt x="1591" y="1975"/>
                </a:cubicBezTo>
                <a:cubicBezTo>
                  <a:pt x="1591" y="1975"/>
                  <a:pt x="1591" y="1975"/>
                  <a:pt x="1550" y="1839"/>
                </a:cubicBezTo>
                <a:cubicBezTo>
                  <a:pt x="1548" y="1828"/>
                  <a:pt x="1538" y="1820"/>
                  <a:pt x="1532" y="1816"/>
                </a:cubicBezTo>
                <a:cubicBezTo>
                  <a:pt x="1532" y="1816"/>
                  <a:pt x="1532" y="1816"/>
                  <a:pt x="1433" y="1777"/>
                </a:cubicBezTo>
                <a:cubicBezTo>
                  <a:pt x="1427" y="1773"/>
                  <a:pt x="1413" y="1773"/>
                  <a:pt x="1405" y="1777"/>
                </a:cubicBezTo>
                <a:cubicBezTo>
                  <a:pt x="1405" y="1777"/>
                  <a:pt x="1405" y="1777"/>
                  <a:pt x="1290" y="1833"/>
                </a:cubicBezTo>
                <a:cubicBezTo>
                  <a:pt x="1282" y="1839"/>
                  <a:pt x="1270" y="1835"/>
                  <a:pt x="1266" y="1828"/>
                </a:cubicBezTo>
                <a:cubicBezTo>
                  <a:pt x="1266" y="1828"/>
                  <a:pt x="1266" y="1828"/>
                  <a:pt x="1094" y="1659"/>
                </a:cubicBezTo>
                <a:cubicBezTo>
                  <a:pt x="1090" y="1655"/>
                  <a:pt x="1086" y="1643"/>
                  <a:pt x="1090" y="1635"/>
                </a:cubicBezTo>
                <a:cubicBezTo>
                  <a:pt x="1090" y="1635"/>
                  <a:pt x="1090" y="1635"/>
                  <a:pt x="1149" y="1513"/>
                </a:cubicBezTo>
                <a:cubicBezTo>
                  <a:pt x="1151" y="1506"/>
                  <a:pt x="1151" y="1494"/>
                  <a:pt x="1149" y="1486"/>
                </a:cubicBezTo>
                <a:cubicBezTo>
                  <a:pt x="1149" y="1486"/>
                  <a:pt x="1149" y="1486"/>
                  <a:pt x="1117" y="1405"/>
                </a:cubicBezTo>
                <a:cubicBezTo>
                  <a:pt x="1110" y="1398"/>
                  <a:pt x="1100" y="1388"/>
                  <a:pt x="1094" y="1386"/>
                </a:cubicBezTo>
                <a:cubicBezTo>
                  <a:pt x="1094" y="1386"/>
                  <a:pt x="1094" y="1386"/>
                  <a:pt x="967" y="1345"/>
                </a:cubicBezTo>
                <a:cubicBezTo>
                  <a:pt x="961" y="1341"/>
                  <a:pt x="947" y="1333"/>
                  <a:pt x="947" y="1323"/>
                </a:cubicBezTo>
                <a:cubicBezTo>
                  <a:pt x="947" y="1323"/>
                  <a:pt x="947" y="1323"/>
                  <a:pt x="947" y="1085"/>
                </a:cubicBezTo>
                <a:cubicBezTo>
                  <a:pt x="947" y="1078"/>
                  <a:pt x="961" y="1068"/>
                  <a:pt x="967" y="1066"/>
                </a:cubicBezTo>
                <a:cubicBezTo>
                  <a:pt x="967" y="1066"/>
                  <a:pt x="967" y="1066"/>
                  <a:pt x="1096" y="1021"/>
                </a:cubicBezTo>
                <a:cubicBezTo>
                  <a:pt x="1106" y="1019"/>
                  <a:pt x="1112" y="1011"/>
                  <a:pt x="1117" y="1003"/>
                </a:cubicBezTo>
                <a:cubicBezTo>
                  <a:pt x="1117" y="1003"/>
                  <a:pt x="1117" y="1003"/>
                  <a:pt x="1151" y="915"/>
                </a:cubicBezTo>
                <a:cubicBezTo>
                  <a:pt x="1157" y="909"/>
                  <a:pt x="1153" y="897"/>
                  <a:pt x="1151" y="889"/>
                </a:cubicBezTo>
                <a:cubicBezTo>
                  <a:pt x="1151" y="889"/>
                  <a:pt x="1151" y="889"/>
                  <a:pt x="1092" y="762"/>
                </a:cubicBezTo>
                <a:cubicBezTo>
                  <a:pt x="1086" y="754"/>
                  <a:pt x="1090" y="746"/>
                  <a:pt x="1094" y="738"/>
                </a:cubicBezTo>
                <a:cubicBezTo>
                  <a:pt x="1094" y="738"/>
                  <a:pt x="1094" y="738"/>
                  <a:pt x="1266" y="569"/>
                </a:cubicBezTo>
                <a:cubicBezTo>
                  <a:pt x="1270" y="565"/>
                  <a:pt x="1282" y="563"/>
                  <a:pt x="1290" y="565"/>
                </a:cubicBezTo>
                <a:cubicBezTo>
                  <a:pt x="1290" y="565"/>
                  <a:pt x="1290" y="565"/>
                  <a:pt x="1415" y="628"/>
                </a:cubicBezTo>
                <a:cubicBezTo>
                  <a:pt x="1423" y="630"/>
                  <a:pt x="1438" y="632"/>
                  <a:pt x="1444" y="628"/>
                </a:cubicBezTo>
                <a:cubicBezTo>
                  <a:pt x="1444" y="628"/>
                  <a:pt x="1444" y="628"/>
                  <a:pt x="1532" y="595"/>
                </a:cubicBezTo>
                <a:cubicBezTo>
                  <a:pt x="1538" y="591"/>
                  <a:pt x="1548" y="587"/>
                  <a:pt x="1550" y="579"/>
                </a:cubicBezTo>
                <a:cubicBezTo>
                  <a:pt x="1550" y="579"/>
                  <a:pt x="1550" y="579"/>
                  <a:pt x="1591" y="469"/>
                </a:cubicBezTo>
                <a:cubicBezTo>
                  <a:pt x="1593" y="459"/>
                  <a:pt x="1603" y="469"/>
                  <a:pt x="1611" y="469"/>
                </a:cubicBezTo>
                <a:cubicBezTo>
                  <a:pt x="1611" y="469"/>
                  <a:pt x="1611" y="469"/>
                  <a:pt x="1853" y="469"/>
                </a:cubicBezTo>
                <a:cubicBezTo>
                  <a:pt x="1859" y="469"/>
                  <a:pt x="1869" y="459"/>
                  <a:pt x="1871" y="469"/>
                </a:cubicBezTo>
                <a:cubicBezTo>
                  <a:pt x="1871" y="469"/>
                  <a:pt x="1871" y="469"/>
                  <a:pt x="1916" y="573"/>
                </a:cubicBezTo>
                <a:cubicBezTo>
                  <a:pt x="1918" y="579"/>
                  <a:pt x="1924" y="589"/>
                  <a:pt x="1935" y="591"/>
                </a:cubicBezTo>
                <a:cubicBezTo>
                  <a:pt x="1935" y="591"/>
                  <a:pt x="1935" y="591"/>
                  <a:pt x="2016" y="626"/>
                </a:cubicBezTo>
                <a:cubicBezTo>
                  <a:pt x="2025" y="630"/>
                  <a:pt x="2039" y="628"/>
                  <a:pt x="2045" y="626"/>
                </a:cubicBezTo>
                <a:cubicBezTo>
                  <a:pt x="2045" y="626"/>
                  <a:pt x="2045" y="626"/>
                  <a:pt x="2170" y="565"/>
                </a:cubicBezTo>
                <a:cubicBezTo>
                  <a:pt x="2176" y="563"/>
                  <a:pt x="2188" y="563"/>
                  <a:pt x="2192" y="569"/>
                </a:cubicBezTo>
                <a:cubicBezTo>
                  <a:pt x="2192" y="569"/>
                  <a:pt x="2192" y="569"/>
                  <a:pt x="2364" y="738"/>
                </a:cubicBezTo>
                <a:cubicBezTo>
                  <a:pt x="2370" y="746"/>
                  <a:pt x="2372" y="754"/>
                  <a:pt x="2366" y="762"/>
                </a:cubicBezTo>
                <a:cubicBezTo>
                  <a:pt x="2366" y="762"/>
                  <a:pt x="2366" y="762"/>
                  <a:pt x="2309" y="885"/>
                </a:cubicBezTo>
                <a:cubicBezTo>
                  <a:pt x="2305" y="893"/>
                  <a:pt x="2305" y="905"/>
                  <a:pt x="2309" y="911"/>
                </a:cubicBezTo>
                <a:cubicBezTo>
                  <a:pt x="2309" y="911"/>
                  <a:pt x="2309" y="911"/>
                  <a:pt x="2346" y="1003"/>
                </a:cubicBezTo>
                <a:cubicBezTo>
                  <a:pt x="2350" y="1011"/>
                  <a:pt x="2358" y="1019"/>
                  <a:pt x="2364" y="1021"/>
                </a:cubicBezTo>
                <a:cubicBezTo>
                  <a:pt x="2364" y="1021"/>
                  <a:pt x="2364" y="1021"/>
                  <a:pt x="2483" y="1066"/>
                </a:cubicBezTo>
                <a:close/>
                <a:moveTo>
                  <a:pt x="1730" y="1614"/>
                </a:moveTo>
                <a:cubicBezTo>
                  <a:pt x="1943" y="1614"/>
                  <a:pt x="2117" y="1441"/>
                  <a:pt x="2117" y="1229"/>
                </a:cubicBezTo>
                <a:cubicBezTo>
                  <a:pt x="2117" y="1017"/>
                  <a:pt x="1943" y="844"/>
                  <a:pt x="1730" y="844"/>
                </a:cubicBezTo>
                <a:cubicBezTo>
                  <a:pt x="1517" y="844"/>
                  <a:pt x="1344" y="1017"/>
                  <a:pt x="1344" y="1229"/>
                </a:cubicBezTo>
                <a:cubicBezTo>
                  <a:pt x="1344" y="1441"/>
                  <a:pt x="1517" y="1614"/>
                  <a:pt x="1730" y="1614"/>
                </a:cubicBezTo>
                <a:close/>
                <a:moveTo>
                  <a:pt x="454" y="536"/>
                </a:moveTo>
                <a:cubicBezTo>
                  <a:pt x="454" y="589"/>
                  <a:pt x="497" y="632"/>
                  <a:pt x="550" y="632"/>
                </a:cubicBezTo>
                <a:cubicBezTo>
                  <a:pt x="603" y="632"/>
                  <a:pt x="646" y="589"/>
                  <a:pt x="646" y="536"/>
                </a:cubicBezTo>
                <a:cubicBezTo>
                  <a:pt x="646" y="483"/>
                  <a:pt x="603" y="440"/>
                  <a:pt x="550" y="440"/>
                </a:cubicBezTo>
                <a:cubicBezTo>
                  <a:pt x="497" y="440"/>
                  <a:pt x="454" y="483"/>
                  <a:pt x="454" y="536"/>
                </a:cubicBezTo>
                <a:close/>
                <a:moveTo>
                  <a:pt x="1076" y="420"/>
                </a:moveTo>
                <a:cubicBezTo>
                  <a:pt x="1082" y="422"/>
                  <a:pt x="1082" y="430"/>
                  <a:pt x="1082" y="434"/>
                </a:cubicBezTo>
                <a:cubicBezTo>
                  <a:pt x="1082" y="434"/>
                  <a:pt x="1082" y="434"/>
                  <a:pt x="1082" y="601"/>
                </a:cubicBezTo>
                <a:cubicBezTo>
                  <a:pt x="1082" y="608"/>
                  <a:pt x="1082" y="616"/>
                  <a:pt x="1076" y="616"/>
                </a:cubicBezTo>
                <a:cubicBezTo>
                  <a:pt x="1076" y="616"/>
                  <a:pt x="1076" y="616"/>
                  <a:pt x="996" y="646"/>
                </a:cubicBezTo>
                <a:cubicBezTo>
                  <a:pt x="992" y="646"/>
                  <a:pt x="984" y="655"/>
                  <a:pt x="982" y="659"/>
                </a:cubicBezTo>
                <a:cubicBezTo>
                  <a:pt x="982" y="659"/>
                  <a:pt x="982" y="659"/>
                  <a:pt x="957" y="718"/>
                </a:cubicBezTo>
                <a:cubicBezTo>
                  <a:pt x="955" y="726"/>
                  <a:pt x="955" y="734"/>
                  <a:pt x="957" y="740"/>
                </a:cubicBezTo>
                <a:cubicBezTo>
                  <a:pt x="957" y="740"/>
                  <a:pt x="957" y="740"/>
                  <a:pt x="996" y="820"/>
                </a:cubicBezTo>
                <a:cubicBezTo>
                  <a:pt x="998" y="824"/>
                  <a:pt x="998" y="834"/>
                  <a:pt x="994" y="836"/>
                </a:cubicBezTo>
                <a:cubicBezTo>
                  <a:pt x="994" y="836"/>
                  <a:pt x="994" y="836"/>
                  <a:pt x="875" y="956"/>
                </a:cubicBezTo>
                <a:cubicBezTo>
                  <a:pt x="871" y="958"/>
                  <a:pt x="863" y="962"/>
                  <a:pt x="859" y="958"/>
                </a:cubicBezTo>
                <a:cubicBezTo>
                  <a:pt x="859" y="958"/>
                  <a:pt x="859" y="958"/>
                  <a:pt x="777" y="922"/>
                </a:cubicBezTo>
                <a:cubicBezTo>
                  <a:pt x="771" y="917"/>
                  <a:pt x="765" y="917"/>
                  <a:pt x="757" y="924"/>
                </a:cubicBezTo>
                <a:cubicBezTo>
                  <a:pt x="757" y="924"/>
                  <a:pt x="757" y="924"/>
                  <a:pt x="693" y="952"/>
                </a:cubicBezTo>
                <a:cubicBezTo>
                  <a:pt x="687" y="952"/>
                  <a:pt x="681" y="964"/>
                  <a:pt x="681" y="968"/>
                </a:cubicBezTo>
                <a:cubicBezTo>
                  <a:pt x="681" y="968"/>
                  <a:pt x="681" y="968"/>
                  <a:pt x="650" y="1060"/>
                </a:cubicBezTo>
                <a:cubicBezTo>
                  <a:pt x="648" y="1064"/>
                  <a:pt x="642" y="1085"/>
                  <a:pt x="636" y="1085"/>
                </a:cubicBezTo>
                <a:cubicBezTo>
                  <a:pt x="636" y="1085"/>
                  <a:pt x="636" y="1085"/>
                  <a:pt x="468" y="1085"/>
                </a:cubicBezTo>
                <a:cubicBezTo>
                  <a:pt x="462" y="1085"/>
                  <a:pt x="456" y="1064"/>
                  <a:pt x="454" y="1060"/>
                </a:cubicBezTo>
                <a:cubicBezTo>
                  <a:pt x="454" y="1060"/>
                  <a:pt x="454" y="1060"/>
                  <a:pt x="423" y="962"/>
                </a:cubicBezTo>
                <a:cubicBezTo>
                  <a:pt x="421" y="954"/>
                  <a:pt x="417" y="950"/>
                  <a:pt x="409" y="948"/>
                </a:cubicBezTo>
                <a:cubicBezTo>
                  <a:pt x="409" y="948"/>
                  <a:pt x="409" y="948"/>
                  <a:pt x="341" y="917"/>
                </a:cubicBezTo>
                <a:cubicBezTo>
                  <a:pt x="337" y="915"/>
                  <a:pt x="329" y="915"/>
                  <a:pt x="323" y="917"/>
                </a:cubicBezTo>
                <a:cubicBezTo>
                  <a:pt x="323" y="917"/>
                  <a:pt x="323" y="917"/>
                  <a:pt x="241" y="958"/>
                </a:cubicBezTo>
                <a:cubicBezTo>
                  <a:pt x="235" y="962"/>
                  <a:pt x="229" y="958"/>
                  <a:pt x="223" y="956"/>
                </a:cubicBezTo>
                <a:cubicBezTo>
                  <a:pt x="223" y="956"/>
                  <a:pt x="223" y="956"/>
                  <a:pt x="106" y="836"/>
                </a:cubicBezTo>
                <a:cubicBezTo>
                  <a:pt x="100" y="834"/>
                  <a:pt x="100" y="824"/>
                  <a:pt x="102" y="820"/>
                </a:cubicBezTo>
                <a:cubicBezTo>
                  <a:pt x="102" y="820"/>
                  <a:pt x="102" y="820"/>
                  <a:pt x="145" y="736"/>
                </a:cubicBezTo>
                <a:cubicBezTo>
                  <a:pt x="147" y="730"/>
                  <a:pt x="147" y="722"/>
                  <a:pt x="145" y="716"/>
                </a:cubicBezTo>
                <a:cubicBezTo>
                  <a:pt x="145" y="716"/>
                  <a:pt x="145" y="716"/>
                  <a:pt x="121" y="659"/>
                </a:cubicBezTo>
                <a:cubicBezTo>
                  <a:pt x="119" y="655"/>
                  <a:pt x="110" y="646"/>
                  <a:pt x="102" y="646"/>
                </a:cubicBezTo>
                <a:cubicBezTo>
                  <a:pt x="102" y="646"/>
                  <a:pt x="102" y="646"/>
                  <a:pt x="16" y="616"/>
                </a:cubicBezTo>
                <a:cubicBezTo>
                  <a:pt x="12" y="616"/>
                  <a:pt x="0" y="608"/>
                  <a:pt x="0" y="601"/>
                </a:cubicBezTo>
                <a:cubicBezTo>
                  <a:pt x="0" y="601"/>
                  <a:pt x="0" y="601"/>
                  <a:pt x="0" y="434"/>
                </a:cubicBezTo>
                <a:cubicBezTo>
                  <a:pt x="0" y="430"/>
                  <a:pt x="12" y="422"/>
                  <a:pt x="16" y="420"/>
                </a:cubicBezTo>
                <a:cubicBezTo>
                  <a:pt x="16" y="420"/>
                  <a:pt x="16" y="420"/>
                  <a:pt x="108" y="392"/>
                </a:cubicBezTo>
                <a:cubicBezTo>
                  <a:pt x="112" y="390"/>
                  <a:pt x="121" y="383"/>
                  <a:pt x="121" y="377"/>
                </a:cubicBezTo>
                <a:cubicBezTo>
                  <a:pt x="121" y="377"/>
                  <a:pt x="121" y="377"/>
                  <a:pt x="147" y="316"/>
                </a:cubicBezTo>
                <a:cubicBezTo>
                  <a:pt x="149" y="312"/>
                  <a:pt x="149" y="302"/>
                  <a:pt x="147" y="298"/>
                </a:cubicBezTo>
                <a:cubicBezTo>
                  <a:pt x="147" y="298"/>
                  <a:pt x="147" y="298"/>
                  <a:pt x="102" y="208"/>
                </a:cubicBezTo>
                <a:cubicBezTo>
                  <a:pt x="100" y="204"/>
                  <a:pt x="100" y="196"/>
                  <a:pt x="106" y="192"/>
                </a:cubicBezTo>
                <a:cubicBezTo>
                  <a:pt x="106" y="192"/>
                  <a:pt x="106" y="192"/>
                  <a:pt x="223" y="74"/>
                </a:cubicBezTo>
                <a:cubicBezTo>
                  <a:pt x="229" y="69"/>
                  <a:pt x="235" y="69"/>
                  <a:pt x="241" y="72"/>
                </a:cubicBezTo>
                <a:cubicBezTo>
                  <a:pt x="241" y="72"/>
                  <a:pt x="241" y="72"/>
                  <a:pt x="329" y="114"/>
                </a:cubicBezTo>
                <a:cubicBezTo>
                  <a:pt x="335" y="116"/>
                  <a:pt x="346" y="116"/>
                  <a:pt x="350" y="114"/>
                </a:cubicBezTo>
                <a:cubicBezTo>
                  <a:pt x="350" y="114"/>
                  <a:pt x="350" y="114"/>
                  <a:pt x="409" y="94"/>
                </a:cubicBezTo>
                <a:cubicBezTo>
                  <a:pt x="417" y="90"/>
                  <a:pt x="421" y="88"/>
                  <a:pt x="423" y="82"/>
                </a:cubicBezTo>
                <a:cubicBezTo>
                  <a:pt x="423" y="82"/>
                  <a:pt x="423" y="82"/>
                  <a:pt x="454" y="4"/>
                </a:cubicBezTo>
                <a:cubicBezTo>
                  <a:pt x="456" y="0"/>
                  <a:pt x="462" y="6"/>
                  <a:pt x="468" y="6"/>
                </a:cubicBezTo>
                <a:cubicBezTo>
                  <a:pt x="468" y="6"/>
                  <a:pt x="468" y="6"/>
                  <a:pt x="636" y="6"/>
                </a:cubicBezTo>
                <a:cubicBezTo>
                  <a:pt x="642" y="6"/>
                  <a:pt x="648" y="0"/>
                  <a:pt x="650" y="4"/>
                </a:cubicBezTo>
                <a:cubicBezTo>
                  <a:pt x="650" y="4"/>
                  <a:pt x="650" y="4"/>
                  <a:pt x="681" y="76"/>
                </a:cubicBezTo>
                <a:cubicBezTo>
                  <a:pt x="681" y="82"/>
                  <a:pt x="687" y="88"/>
                  <a:pt x="693" y="88"/>
                </a:cubicBezTo>
                <a:cubicBezTo>
                  <a:pt x="693" y="88"/>
                  <a:pt x="693" y="88"/>
                  <a:pt x="753" y="112"/>
                </a:cubicBezTo>
                <a:cubicBezTo>
                  <a:pt x="757" y="114"/>
                  <a:pt x="765" y="114"/>
                  <a:pt x="771" y="112"/>
                </a:cubicBezTo>
                <a:cubicBezTo>
                  <a:pt x="771" y="112"/>
                  <a:pt x="771" y="112"/>
                  <a:pt x="859" y="72"/>
                </a:cubicBezTo>
                <a:cubicBezTo>
                  <a:pt x="863" y="69"/>
                  <a:pt x="871" y="69"/>
                  <a:pt x="875" y="74"/>
                </a:cubicBezTo>
                <a:cubicBezTo>
                  <a:pt x="875" y="74"/>
                  <a:pt x="875" y="74"/>
                  <a:pt x="994" y="192"/>
                </a:cubicBezTo>
                <a:cubicBezTo>
                  <a:pt x="998" y="196"/>
                  <a:pt x="998" y="204"/>
                  <a:pt x="996" y="208"/>
                </a:cubicBezTo>
                <a:cubicBezTo>
                  <a:pt x="996" y="208"/>
                  <a:pt x="996" y="208"/>
                  <a:pt x="955" y="296"/>
                </a:cubicBezTo>
                <a:cubicBezTo>
                  <a:pt x="953" y="300"/>
                  <a:pt x="953" y="308"/>
                  <a:pt x="955" y="314"/>
                </a:cubicBezTo>
                <a:cubicBezTo>
                  <a:pt x="955" y="314"/>
                  <a:pt x="955" y="314"/>
                  <a:pt x="982" y="377"/>
                </a:cubicBezTo>
                <a:cubicBezTo>
                  <a:pt x="984" y="383"/>
                  <a:pt x="990" y="390"/>
                  <a:pt x="994" y="392"/>
                </a:cubicBezTo>
                <a:cubicBezTo>
                  <a:pt x="994" y="392"/>
                  <a:pt x="994" y="392"/>
                  <a:pt x="1076" y="420"/>
                </a:cubicBezTo>
                <a:close/>
                <a:moveTo>
                  <a:pt x="550" y="805"/>
                </a:moveTo>
                <a:cubicBezTo>
                  <a:pt x="699" y="805"/>
                  <a:pt x="820" y="685"/>
                  <a:pt x="820" y="536"/>
                </a:cubicBezTo>
                <a:cubicBezTo>
                  <a:pt x="820" y="387"/>
                  <a:pt x="699" y="267"/>
                  <a:pt x="550" y="267"/>
                </a:cubicBezTo>
                <a:cubicBezTo>
                  <a:pt x="401" y="267"/>
                  <a:pt x="280" y="387"/>
                  <a:pt x="280" y="536"/>
                </a:cubicBezTo>
                <a:cubicBezTo>
                  <a:pt x="280" y="685"/>
                  <a:pt x="401" y="805"/>
                  <a:pt x="550" y="805"/>
                </a:cubicBezTo>
                <a:close/>
              </a:path>
            </a:pathLst>
          </a:custGeom>
          <a:solidFill>
            <a:schemeClr val="accent4">
              <a:lumMod val="40000"/>
              <a:lumOff val="60000"/>
            </a:schemeClr>
          </a:solidFill>
          <a:ln>
            <a:noFill/>
          </a:ln>
        </p:spPr>
        <p:txBody>
          <a:bodyPr vert="horz" wrap="square" lIns="93247" tIns="46623" rIns="93247" bIns="4662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36">
              <a:solidFill>
                <a:srgbClr val="000000"/>
              </a:solidFill>
            </a:endParaRPr>
          </a:p>
        </p:txBody>
      </p:sp>
      <p:sp>
        <p:nvSpPr>
          <p:cNvPr id="213" name="Freeform 212"/>
          <p:cNvSpPr>
            <a:spLocks noEditPoints="1"/>
          </p:cNvSpPr>
          <p:nvPr/>
        </p:nvSpPr>
        <p:spPr bwMode="auto">
          <a:xfrm flipH="1">
            <a:off x="6933494" y="5299329"/>
            <a:ext cx="346729" cy="286148"/>
          </a:xfrm>
          <a:custGeom>
            <a:avLst/>
            <a:gdLst>
              <a:gd name="T0" fmla="*/ 1867 w 2493"/>
              <a:gd name="T1" fmla="*/ 1229 h 2008"/>
              <a:gd name="T2" fmla="*/ 2483 w 2493"/>
              <a:gd name="T3" fmla="*/ 1066 h 2008"/>
              <a:gd name="T4" fmla="*/ 2483 w 2493"/>
              <a:gd name="T5" fmla="*/ 1345 h 2008"/>
              <a:gd name="T6" fmla="*/ 2311 w 2493"/>
              <a:gd name="T7" fmla="*/ 1492 h 2008"/>
              <a:gd name="T8" fmla="*/ 2364 w 2493"/>
              <a:gd name="T9" fmla="*/ 1659 h 2008"/>
              <a:gd name="T10" fmla="*/ 2055 w 2493"/>
              <a:gd name="T11" fmla="*/ 1780 h 2008"/>
              <a:gd name="T12" fmla="*/ 1916 w 2493"/>
              <a:gd name="T13" fmla="*/ 1847 h 2008"/>
              <a:gd name="T14" fmla="*/ 1611 w 2493"/>
              <a:gd name="T15" fmla="*/ 2008 h 2008"/>
              <a:gd name="T16" fmla="*/ 1532 w 2493"/>
              <a:gd name="T17" fmla="*/ 1816 h 2008"/>
              <a:gd name="T18" fmla="*/ 1290 w 2493"/>
              <a:gd name="T19" fmla="*/ 1833 h 2008"/>
              <a:gd name="T20" fmla="*/ 1090 w 2493"/>
              <a:gd name="T21" fmla="*/ 1635 h 2008"/>
              <a:gd name="T22" fmla="*/ 1117 w 2493"/>
              <a:gd name="T23" fmla="*/ 1405 h 2008"/>
              <a:gd name="T24" fmla="*/ 947 w 2493"/>
              <a:gd name="T25" fmla="*/ 1323 h 2008"/>
              <a:gd name="T26" fmla="*/ 1096 w 2493"/>
              <a:gd name="T27" fmla="*/ 1021 h 2008"/>
              <a:gd name="T28" fmla="*/ 1151 w 2493"/>
              <a:gd name="T29" fmla="*/ 889 h 2008"/>
              <a:gd name="T30" fmla="*/ 1266 w 2493"/>
              <a:gd name="T31" fmla="*/ 569 h 2008"/>
              <a:gd name="T32" fmla="*/ 1444 w 2493"/>
              <a:gd name="T33" fmla="*/ 628 h 2008"/>
              <a:gd name="T34" fmla="*/ 1591 w 2493"/>
              <a:gd name="T35" fmla="*/ 469 h 2008"/>
              <a:gd name="T36" fmla="*/ 1871 w 2493"/>
              <a:gd name="T37" fmla="*/ 469 h 2008"/>
              <a:gd name="T38" fmla="*/ 2016 w 2493"/>
              <a:gd name="T39" fmla="*/ 626 h 2008"/>
              <a:gd name="T40" fmla="*/ 2192 w 2493"/>
              <a:gd name="T41" fmla="*/ 569 h 2008"/>
              <a:gd name="T42" fmla="*/ 2309 w 2493"/>
              <a:gd name="T43" fmla="*/ 885 h 2008"/>
              <a:gd name="T44" fmla="*/ 2364 w 2493"/>
              <a:gd name="T45" fmla="*/ 1021 h 2008"/>
              <a:gd name="T46" fmla="*/ 2117 w 2493"/>
              <a:gd name="T47" fmla="*/ 1229 h 2008"/>
              <a:gd name="T48" fmla="*/ 1730 w 2493"/>
              <a:gd name="T49" fmla="*/ 1614 h 2008"/>
              <a:gd name="T50" fmla="*/ 646 w 2493"/>
              <a:gd name="T51" fmla="*/ 536 h 2008"/>
              <a:gd name="T52" fmla="*/ 1076 w 2493"/>
              <a:gd name="T53" fmla="*/ 420 h 2008"/>
              <a:gd name="T54" fmla="*/ 1076 w 2493"/>
              <a:gd name="T55" fmla="*/ 616 h 2008"/>
              <a:gd name="T56" fmla="*/ 957 w 2493"/>
              <a:gd name="T57" fmla="*/ 718 h 2008"/>
              <a:gd name="T58" fmla="*/ 994 w 2493"/>
              <a:gd name="T59" fmla="*/ 836 h 2008"/>
              <a:gd name="T60" fmla="*/ 777 w 2493"/>
              <a:gd name="T61" fmla="*/ 922 h 2008"/>
              <a:gd name="T62" fmla="*/ 681 w 2493"/>
              <a:gd name="T63" fmla="*/ 968 h 2008"/>
              <a:gd name="T64" fmla="*/ 468 w 2493"/>
              <a:gd name="T65" fmla="*/ 1085 h 2008"/>
              <a:gd name="T66" fmla="*/ 409 w 2493"/>
              <a:gd name="T67" fmla="*/ 948 h 2008"/>
              <a:gd name="T68" fmla="*/ 241 w 2493"/>
              <a:gd name="T69" fmla="*/ 958 h 2008"/>
              <a:gd name="T70" fmla="*/ 102 w 2493"/>
              <a:gd name="T71" fmla="*/ 820 h 2008"/>
              <a:gd name="T72" fmla="*/ 121 w 2493"/>
              <a:gd name="T73" fmla="*/ 659 h 2008"/>
              <a:gd name="T74" fmla="*/ 0 w 2493"/>
              <a:gd name="T75" fmla="*/ 601 h 2008"/>
              <a:gd name="T76" fmla="*/ 108 w 2493"/>
              <a:gd name="T77" fmla="*/ 392 h 2008"/>
              <a:gd name="T78" fmla="*/ 147 w 2493"/>
              <a:gd name="T79" fmla="*/ 298 h 2008"/>
              <a:gd name="T80" fmla="*/ 223 w 2493"/>
              <a:gd name="T81" fmla="*/ 74 h 2008"/>
              <a:gd name="T82" fmla="*/ 350 w 2493"/>
              <a:gd name="T83" fmla="*/ 114 h 2008"/>
              <a:gd name="T84" fmla="*/ 454 w 2493"/>
              <a:gd name="T85" fmla="*/ 4 h 2008"/>
              <a:gd name="T86" fmla="*/ 650 w 2493"/>
              <a:gd name="T87" fmla="*/ 4 h 2008"/>
              <a:gd name="T88" fmla="*/ 753 w 2493"/>
              <a:gd name="T89" fmla="*/ 112 h 2008"/>
              <a:gd name="T90" fmla="*/ 875 w 2493"/>
              <a:gd name="T91" fmla="*/ 74 h 2008"/>
              <a:gd name="T92" fmla="*/ 955 w 2493"/>
              <a:gd name="T93" fmla="*/ 296 h 2008"/>
              <a:gd name="T94" fmla="*/ 994 w 2493"/>
              <a:gd name="T95" fmla="*/ 392 h 2008"/>
              <a:gd name="T96" fmla="*/ 820 w 2493"/>
              <a:gd name="T97" fmla="*/ 536 h 2008"/>
              <a:gd name="T98" fmla="*/ 550 w 2493"/>
              <a:gd name="T99" fmla="*/ 805 h 2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93" h="2008">
                <a:moveTo>
                  <a:pt x="1591" y="1229"/>
                </a:moveTo>
                <a:cubicBezTo>
                  <a:pt x="1591" y="1154"/>
                  <a:pt x="1652" y="1093"/>
                  <a:pt x="1728" y="1093"/>
                </a:cubicBezTo>
                <a:cubicBezTo>
                  <a:pt x="1804" y="1093"/>
                  <a:pt x="1867" y="1154"/>
                  <a:pt x="1867" y="1229"/>
                </a:cubicBezTo>
                <a:cubicBezTo>
                  <a:pt x="1867" y="1305"/>
                  <a:pt x="1804" y="1366"/>
                  <a:pt x="1728" y="1366"/>
                </a:cubicBezTo>
                <a:cubicBezTo>
                  <a:pt x="1652" y="1366"/>
                  <a:pt x="1591" y="1305"/>
                  <a:pt x="1591" y="1229"/>
                </a:cubicBezTo>
                <a:close/>
                <a:moveTo>
                  <a:pt x="2483" y="1066"/>
                </a:moveTo>
                <a:cubicBezTo>
                  <a:pt x="2491" y="1068"/>
                  <a:pt x="2493" y="1078"/>
                  <a:pt x="2493" y="1085"/>
                </a:cubicBezTo>
                <a:cubicBezTo>
                  <a:pt x="2493" y="1085"/>
                  <a:pt x="2493" y="1085"/>
                  <a:pt x="2493" y="1323"/>
                </a:cubicBezTo>
                <a:cubicBezTo>
                  <a:pt x="2493" y="1333"/>
                  <a:pt x="2491" y="1341"/>
                  <a:pt x="2483" y="1345"/>
                </a:cubicBezTo>
                <a:cubicBezTo>
                  <a:pt x="2483" y="1345"/>
                  <a:pt x="2483" y="1345"/>
                  <a:pt x="2366" y="1386"/>
                </a:cubicBezTo>
                <a:cubicBezTo>
                  <a:pt x="2360" y="1388"/>
                  <a:pt x="2350" y="1398"/>
                  <a:pt x="2348" y="1405"/>
                </a:cubicBezTo>
                <a:cubicBezTo>
                  <a:pt x="2348" y="1405"/>
                  <a:pt x="2348" y="1405"/>
                  <a:pt x="2311" y="1492"/>
                </a:cubicBezTo>
                <a:cubicBezTo>
                  <a:pt x="2309" y="1498"/>
                  <a:pt x="2309" y="1513"/>
                  <a:pt x="2311" y="1521"/>
                </a:cubicBezTo>
                <a:cubicBezTo>
                  <a:pt x="2311" y="1521"/>
                  <a:pt x="2311" y="1521"/>
                  <a:pt x="2366" y="1635"/>
                </a:cubicBezTo>
                <a:cubicBezTo>
                  <a:pt x="2372" y="1643"/>
                  <a:pt x="2370" y="1655"/>
                  <a:pt x="2364" y="1659"/>
                </a:cubicBezTo>
                <a:cubicBezTo>
                  <a:pt x="2364" y="1659"/>
                  <a:pt x="2364" y="1659"/>
                  <a:pt x="2192" y="1828"/>
                </a:cubicBezTo>
                <a:cubicBezTo>
                  <a:pt x="2188" y="1835"/>
                  <a:pt x="2176" y="1839"/>
                  <a:pt x="2170" y="1833"/>
                </a:cubicBezTo>
                <a:cubicBezTo>
                  <a:pt x="2170" y="1833"/>
                  <a:pt x="2170" y="1833"/>
                  <a:pt x="2055" y="1780"/>
                </a:cubicBezTo>
                <a:cubicBezTo>
                  <a:pt x="2049" y="1775"/>
                  <a:pt x="2037" y="1777"/>
                  <a:pt x="2027" y="1780"/>
                </a:cubicBezTo>
                <a:cubicBezTo>
                  <a:pt x="2027" y="1780"/>
                  <a:pt x="2027" y="1780"/>
                  <a:pt x="1935" y="1820"/>
                </a:cubicBezTo>
                <a:cubicBezTo>
                  <a:pt x="1924" y="1826"/>
                  <a:pt x="1918" y="1839"/>
                  <a:pt x="1916" y="1847"/>
                </a:cubicBezTo>
                <a:cubicBezTo>
                  <a:pt x="1916" y="1847"/>
                  <a:pt x="1916" y="1847"/>
                  <a:pt x="1871" y="1975"/>
                </a:cubicBezTo>
                <a:cubicBezTo>
                  <a:pt x="1869" y="1981"/>
                  <a:pt x="1859" y="2008"/>
                  <a:pt x="1853" y="2008"/>
                </a:cubicBezTo>
                <a:cubicBezTo>
                  <a:pt x="1853" y="2008"/>
                  <a:pt x="1853" y="2008"/>
                  <a:pt x="1611" y="2008"/>
                </a:cubicBezTo>
                <a:cubicBezTo>
                  <a:pt x="1603" y="2008"/>
                  <a:pt x="1593" y="1981"/>
                  <a:pt x="1591" y="1975"/>
                </a:cubicBezTo>
                <a:cubicBezTo>
                  <a:pt x="1591" y="1975"/>
                  <a:pt x="1591" y="1975"/>
                  <a:pt x="1550" y="1839"/>
                </a:cubicBezTo>
                <a:cubicBezTo>
                  <a:pt x="1548" y="1828"/>
                  <a:pt x="1538" y="1820"/>
                  <a:pt x="1532" y="1816"/>
                </a:cubicBezTo>
                <a:cubicBezTo>
                  <a:pt x="1532" y="1816"/>
                  <a:pt x="1532" y="1816"/>
                  <a:pt x="1433" y="1777"/>
                </a:cubicBezTo>
                <a:cubicBezTo>
                  <a:pt x="1427" y="1773"/>
                  <a:pt x="1413" y="1773"/>
                  <a:pt x="1405" y="1777"/>
                </a:cubicBezTo>
                <a:cubicBezTo>
                  <a:pt x="1405" y="1777"/>
                  <a:pt x="1405" y="1777"/>
                  <a:pt x="1290" y="1833"/>
                </a:cubicBezTo>
                <a:cubicBezTo>
                  <a:pt x="1282" y="1839"/>
                  <a:pt x="1270" y="1835"/>
                  <a:pt x="1266" y="1828"/>
                </a:cubicBezTo>
                <a:cubicBezTo>
                  <a:pt x="1266" y="1828"/>
                  <a:pt x="1266" y="1828"/>
                  <a:pt x="1094" y="1659"/>
                </a:cubicBezTo>
                <a:cubicBezTo>
                  <a:pt x="1090" y="1655"/>
                  <a:pt x="1086" y="1643"/>
                  <a:pt x="1090" y="1635"/>
                </a:cubicBezTo>
                <a:cubicBezTo>
                  <a:pt x="1090" y="1635"/>
                  <a:pt x="1090" y="1635"/>
                  <a:pt x="1149" y="1513"/>
                </a:cubicBezTo>
                <a:cubicBezTo>
                  <a:pt x="1151" y="1506"/>
                  <a:pt x="1151" y="1494"/>
                  <a:pt x="1149" y="1486"/>
                </a:cubicBezTo>
                <a:cubicBezTo>
                  <a:pt x="1149" y="1486"/>
                  <a:pt x="1149" y="1486"/>
                  <a:pt x="1117" y="1405"/>
                </a:cubicBezTo>
                <a:cubicBezTo>
                  <a:pt x="1110" y="1398"/>
                  <a:pt x="1100" y="1388"/>
                  <a:pt x="1094" y="1386"/>
                </a:cubicBezTo>
                <a:cubicBezTo>
                  <a:pt x="1094" y="1386"/>
                  <a:pt x="1094" y="1386"/>
                  <a:pt x="967" y="1345"/>
                </a:cubicBezTo>
                <a:cubicBezTo>
                  <a:pt x="961" y="1341"/>
                  <a:pt x="947" y="1333"/>
                  <a:pt x="947" y="1323"/>
                </a:cubicBezTo>
                <a:cubicBezTo>
                  <a:pt x="947" y="1323"/>
                  <a:pt x="947" y="1323"/>
                  <a:pt x="947" y="1085"/>
                </a:cubicBezTo>
                <a:cubicBezTo>
                  <a:pt x="947" y="1078"/>
                  <a:pt x="961" y="1068"/>
                  <a:pt x="967" y="1066"/>
                </a:cubicBezTo>
                <a:cubicBezTo>
                  <a:pt x="967" y="1066"/>
                  <a:pt x="967" y="1066"/>
                  <a:pt x="1096" y="1021"/>
                </a:cubicBezTo>
                <a:cubicBezTo>
                  <a:pt x="1106" y="1019"/>
                  <a:pt x="1112" y="1011"/>
                  <a:pt x="1117" y="1003"/>
                </a:cubicBezTo>
                <a:cubicBezTo>
                  <a:pt x="1117" y="1003"/>
                  <a:pt x="1117" y="1003"/>
                  <a:pt x="1151" y="915"/>
                </a:cubicBezTo>
                <a:cubicBezTo>
                  <a:pt x="1157" y="909"/>
                  <a:pt x="1153" y="897"/>
                  <a:pt x="1151" y="889"/>
                </a:cubicBezTo>
                <a:cubicBezTo>
                  <a:pt x="1151" y="889"/>
                  <a:pt x="1151" y="889"/>
                  <a:pt x="1092" y="762"/>
                </a:cubicBezTo>
                <a:cubicBezTo>
                  <a:pt x="1086" y="754"/>
                  <a:pt x="1090" y="746"/>
                  <a:pt x="1094" y="738"/>
                </a:cubicBezTo>
                <a:cubicBezTo>
                  <a:pt x="1094" y="738"/>
                  <a:pt x="1094" y="738"/>
                  <a:pt x="1266" y="569"/>
                </a:cubicBezTo>
                <a:cubicBezTo>
                  <a:pt x="1270" y="565"/>
                  <a:pt x="1282" y="563"/>
                  <a:pt x="1290" y="565"/>
                </a:cubicBezTo>
                <a:cubicBezTo>
                  <a:pt x="1290" y="565"/>
                  <a:pt x="1290" y="565"/>
                  <a:pt x="1415" y="628"/>
                </a:cubicBezTo>
                <a:cubicBezTo>
                  <a:pt x="1423" y="630"/>
                  <a:pt x="1438" y="632"/>
                  <a:pt x="1444" y="628"/>
                </a:cubicBezTo>
                <a:cubicBezTo>
                  <a:pt x="1444" y="628"/>
                  <a:pt x="1444" y="628"/>
                  <a:pt x="1532" y="595"/>
                </a:cubicBezTo>
                <a:cubicBezTo>
                  <a:pt x="1538" y="591"/>
                  <a:pt x="1548" y="587"/>
                  <a:pt x="1550" y="579"/>
                </a:cubicBezTo>
                <a:cubicBezTo>
                  <a:pt x="1550" y="579"/>
                  <a:pt x="1550" y="579"/>
                  <a:pt x="1591" y="469"/>
                </a:cubicBezTo>
                <a:cubicBezTo>
                  <a:pt x="1593" y="459"/>
                  <a:pt x="1603" y="469"/>
                  <a:pt x="1611" y="469"/>
                </a:cubicBezTo>
                <a:cubicBezTo>
                  <a:pt x="1611" y="469"/>
                  <a:pt x="1611" y="469"/>
                  <a:pt x="1853" y="469"/>
                </a:cubicBezTo>
                <a:cubicBezTo>
                  <a:pt x="1859" y="469"/>
                  <a:pt x="1869" y="459"/>
                  <a:pt x="1871" y="469"/>
                </a:cubicBezTo>
                <a:cubicBezTo>
                  <a:pt x="1871" y="469"/>
                  <a:pt x="1871" y="469"/>
                  <a:pt x="1916" y="573"/>
                </a:cubicBezTo>
                <a:cubicBezTo>
                  <a:pt x="1918" y="579"/>
                  <a:pt x="1924" y="589"/>
                  <a:pt x="1935" y="591"/>
                </a:cubicBezTo>
                <a:cubicBezTo>
                  <a:pt x="1935" y="591"/>
                  <a:pt x="1935" y="591"/>
                  <a:pt x="2016" y="626"/>
                </a:cubicBezTo>
                <a:cubicBezTo>
                  <a:pt x="2025" y="630"/>
                  <a:pt x="2039" y="628"/>
                  <a:pt x="2045" y="626"/>
                </a:cubicBezTo>
                <a:cubicBezTo>
                  <a:pt x="2045" y="626"/>
                  <a:pt x="2045" y="626"/>
                  <a:pt x="2170" y="565"/>
                </a:cubicBezTo>
                <a:cubicBezTo>
                  <a:pt x="2176" y="563"/>
                  <a:pt x="2188" y="563"/>
                  <a:pt x="2192" y="569"/>
                </a:cubicBezTo>
                <a:cubicBezTo>
                  <a:pt x="2192" y="569"/>
                  <a:pt x="2192" y="569"/>
                  <a:pt x="2364" y="738"/>
                </a:cubicBezTo>
                <a:cubicBezTo>
                  <a:pt x="2370" y="746"/>
                  <a:pt x="2372" y="754"/>
                  <a:pt x="2366" y="762"/>
                </a:cubicBezTo>
                <a:cubicBezTo>
                  <a:pt x="2366" y="762"/>
                  <a:pt x="2366" y="762"/>
                  <a:pt x="2309" y="885"/>
                </a:cubicBezTo>
                <a:cubicBezTo>
                  <a:pt x="2305" y="893"/>
                  <a:pt x="2305" y="905"/>
                  <a:pt x="2309" y="911"/>
                </a:cubicBezTo>
                <a:cubicBezTo>
                  <a:pt x="2309" y="911"/>
                  <a:pt x="2309" y="911"/>
                  <a:pt x="2346" y="1003"/>
                </a:cubicBezTo>
                <a:cubicBezTo>
                  <a:pt x="2350" y="1011"/>
                  <a:pt x="2358" y="1019"/>
                  <a:pt x="2364" y="1021"/>
                </a:cubicBezTo>
                <a:cubicBezTo>
                  <a:pt x="2364" y="1021"/>
                  <a:pt x="2364" y="1021"/>
                  <a:pt x="2483" y="1066"/>
                </a:cubicBezTo>
                <a:close/>
                <a:moveTo>
                  <a:pt x="1730" y="1614"/>
                </a:moveTo>
                <a:cubicBezTo>
                  <a:pt x="1943" y="1614"/>
                  <a:pt x="2117" y="1441"/>
                  <a:pt x="2117" y="1229"/>
                </a:cubicBezTo>
                <a:cubicBezTo>
                  <a:pt x="2117" y="1017"/>
                  <a:pt x="1943" y="844"/>
                  <a:pt x="1730" y="844"/>
                </a:cubicBezTo>
                <a:cubicBezTo>
                  <a:pt x="1517" y="844"/>
                  <a:pt x="1344" y="1017"/>
                  <a:pt x="1344" y="1229"/>
                </a:cubicBezTo>
                <a:cubicBezTo>
                  <a:pt x="1344" y="1441"/>
                  <a:pt x="1517" y="1614"/>
                  <a:pt x="1730" y="1614"/>
                </a:cubicBezTo>
                <a:close/>
                <a:moveTo>
                  <a:pt x="454" y="536"/>
                </a:moveTo>
                <a:cubicBezTo>
                  <a:pt x="454" y="589"/>
                  <a:pt x="497" y="632"/>
                  <a:pt x="550" y="632"/>
                </a:cubicBezTo>
                <a:cubicBezTo>
                  <a:pt x="603" y="632"/>
                  <a:pt x="646" y="589"/>
                  <a:pt x="646" y="536"/>
                </a:cubicBezTo>
                <a:cubicBezTo>
                  <a:pt x="646" y="483"/>
                  <a:pt x="603" y="440"/>
                  <a:pt x="550" y="440"/>
                </a:cubicBezTo>
                <a:cubicBezTo>
                  <a:pt x="497" y="440"/>
                  <a:pt x="454" y="483"/>
                  <a:pt x="454" y="536"/>
                </a:cubicBezTo>
                <a:close/>
                <a:moveTo>
                  <a:pt x="1076" y="420"/>
                </a:moveTo>
                <a:cubicBezTo>
                  <a:pt x="1082" y="422"/>
                  <a:pt x="1082" y="430"/>
                  <a:pt x="1082" y="434"/>
                </a:cubicBezTo>
                <a:cubicBezTo>
                  <a:pt x="1082" y="434"/>
                  <a:pt x="1082" y="434"/>
                  <a:pt x="1082" y="601"/>
                </a:cubicBezTo>
                <a:cubicBezTo>
                  <a:pt x="1082" y="608"/>
                  <a:pt x="1082" y="616"/>
                  <a:pt x="1076" y="616"/>
                </a:cubicBezTo>
                <a:cubicBezTo>
                  <a:pt x="1076" y="616"/>
                  <a:pt x="1076" y="616"/>
                  <a:pt x="996" y="646"/>
                </a:cubicBezTo>
                <a:cubicBezTo>
                  <a:pt x="992" y="646"/>
                  <a:pt x="984" y="655"/>
                  <a:pt x="982" y="659"/>
                </a:cubicBezTo>
                <a:cubicBezTo>
                  <a:pt x="982" y="659"/>
                  <a:pt x="982" y="659"/>
                  <a:pt x="957" y="718"/>
                </a:cubicBezTo>
                <a:cubicBezTo>
                  <a:pt x="955" y="726"/>
                  <a:pt x="955" y="734"/>
                  <a:pt x="957" y="740"/>
                </a:cubicBezTo>
                <a:cubicBezTo>
                  <a:pt x="957" y="740"/>
                  <a:pt x="957" y="740"/>
                  <a:pt x="996" y="820"/>
                </a:cubicBezTo>
                <a:cubicBezTo>
                  <a:pt x="998" y="824"/>
                  <a:pt x="998" y="834"/>
                  <a:pt x="994" y="836"/>
                </a:cubicBezTo>
                <a:cubicBezTo>
                  <a:pt x="994" y="836"/>
                  <a:pt x="994" y="836"/>
                  <a:pt x="875" y="956"/>
                </a:cubicBezTo>
                <a:cubicBezTo>
                  <a:pt x="871" y="958"/>
                  <a:pt x="863" y="962"/>
                  <a:pt x="859" y="958"/>
                </a:cubicBezTo>
                <a:cubicBezTo>
                  <a:pt x="859" y="958"/>
                  <a:pt x="859" y="958"/>
                  <a:pt x="777" y="922"/>
                </a:cubicBezTo>
                <a:cubicBezTo>
                  <a:pt x="771" y="917"/>
                  <a:pt x="765" y="917"/>
                  <a:pt x="757" y="924"/>
                </a:cubicBezTo>
                <a:cubicBezTo>
                  <a:pt x="757" y="924"/>
                  <a:pt x="757" y="924"/>
                  <a:pt x="693" y="952"/>
                </a:cubicBezTo>
                <a:cubicBezTo>
                  <a:pt x="687" y="952"/>
                  <a:pt x="681" y="964"/>
                  <a:pt x="681" y="968"/>
                </a:cubicBezTo>
                <a:cubicBezTo>
                  <a:pt x="681" y="968"/>
                  <a:pt x="681" y="968"/>
                  <a:pt x="650" y="1060"/>
                </a:cubicBezTo>
                <a:cubicBezTo>
                  <a:pt x="648" y="1064"/>
                  <a:pt x="642" y="1085"/>
                  <a:pt x="636" y="1085"/>
                </a:cubicBezTo>
                <a:cubicBezTo>
                  <a:pt x="636" y="1085"/>
                  <a:pt x="636" y="1085"/>
                  <a:pt x="468" y="1085"/>
                </a:cubicBezTo>
                <a:cubicBezTo>
                  <a:pt x="462" y="1085"/>
                  <a:pt x="456" y="1064"/>
                  <a:pt x="454" y="1060"/>
                </a:cubicBezTo>
                <a:cubicBezTo>
                  <a:pt x="454" y="1060"/>
                  <a:pt x="454" y="1060"/>
                  <a:pt x="423" y="962"/>
                </a:cubicBezTo>
                <a:cubicBezTo>
                  <a:pt x="421" y="954"/>
                  <a:pt x="417" y="950"/>
                  <a:pt x="409" y="948"/>
                </a:cubicBezTo>
                <a:cubicBezTo>
                  <a:pt x="409" y="948"/>
                  <a:pt x="409" y="948"/>
                  <a:pt x="341" y="917"/>
                </a:cubicBezTo>
                <a:cubicBezTo>
                  <a:pt x="337" y="915"/>
                  <a:pt x="329" y="915"/>
                  <a:pt x="323" y="917"/>
                </a:cubicBezTo>
                <a:cubicBezTo>
                  <a:pt x="323" y="917"/>
                  <a:pt x="323" y="917"/>
                  <a:pt x="241" y="958"/>
                </a:cubicBezTo>
                <a:cubicBezTo>
                  <a:pt x="235" y="962"/>
                  <a:pt x="229" y="958"/>
                  <a:pt x="223" y="956"/>
                </a:cubicBezTo>
                <a:cubicBezTo>
                  <a:pt x="223" y="956"/>
                  <a:pt x="223" y="956"/>
                  <a:pt x="106" y="836"/>
                </a:cubicBezTo>
                <a:cubicBezTo>
                  <a:pt x="100" y="834"/>
                  <a:pt x="100" y="824"/>
                  <a:pt x="102" y="820"/>
                </a:cubicBezTo>
                <a:cubicBezTo>
                  <a:pt x="102" y="820"/>
                  <a:pt x="102" y="820"/>
                  <a:pt x="145" y="736"/>
                </a:cubicBezTo>
                <a:cubicBezTo>
                  <a:pt x="147" y="730"/>
                  <a:pt x="147" y="722"/>
                  <a:pt x="145" y="716"/>
                </a:cubicBezTo>
                <a:cubicBezTo>
                  <a:pt x="145" y="716"/>
                  <a:pt x="145" y="716"/>
                  <a:pt x="121" y="659"/>
                </a:cubicBezTo>
                <a:cubicBezTo>
                  <a:pt x="119" y="655"/>
                  <a:pt x="110" y="646"/>
                  <a:pt x="102" y="646"/>
                </a:cubicBezTo>
                <a:cubicBezTo>
                  <a:pt x="102" y="646"/>
                  <a:pt x="102" y="646"/>
                  <a:pt x="16" y="616"/>
                </a:cubicBezTo>
                <a:cubicBezTo>
                  <a:pt x="12" y="616"/>
                  <a:pt x="0" y="608"/>
                  <a:pt x="0" y="601"/>
                </a:cubicBezTo>
                <a:cubicBezTo>
                  <a:pt x="0" y="601"/>
                  <a:pt x="0" y="601"/>
                  <a:pt x="0" y="434"/>
                </a:cubicBezTo>
                <a:cubicBezTo>
                  <a:pt x="0" y="430"/>
                  <a:pt x="12" y="422"/>
                  <a:pt x="16" y="420"/>
                </a:cubicBezTo>
                <a:cubicBezTo>
                  <a:pt x="16" y="420"/>
                  <a:pt x="16" y="420"/>
                  <a:pt x="108" y="392"/>
                </a:cubicBezTo>
                <a:cubicBezTo>
                  <a:pt x="112" y="390"/>
                  <a:pt x="121" y="383"/>
                  <a:pt x="121" y="377"/>
                </a:cubicBezTo>
                <a:cubicBezTo>
                  <a:pt x="121" y="377"/>
                  <a:pt x="121" y="377"/>
                  <a:pt x="147" y="316"/>
                </a:cubicBezTo>
                <a:cubicBezTo>
                  <a:pt x="149" y="312"/>
                  <a:pt x="149" y="302"/>
                  <a:pt x="147" y="298"/>
                </a:cubicBezTo>
                <a:cubicBezTo>
                  <a:pt x="147" y="298"/>
                  <a:pt x="147" y="298"/>
                  <a:pt x="102" y="208"/>
                </a:cubicBezTo>
                <a:cubicBezTo>
                  <a:pt x="100" y="204"/>
                  <a:pt x="100" y="196"/>
                  <a:pt x="106" y="192"/>
                </a:cubicBezTo>
                <a:cubicBezTo>
                  <a:pt x="106" y="192"/>
                  <a:pt x="106" y="192"/>
                  <a:pt x="223" y="74"/>
                </a:cubicBezTo>
                <a:cubicBezTo>
                  <a:pt x="229" y="69"/>
                  <a:pt x="235" y="69"/>
                  <a:pt x="241" y="72"/>
                </a:cubicBezTo>
                <a:cubicBezTo>
                  <a:pt x="241" y="72"/>
                  <a:pt x="241" y="72"/>
                  <a:pt x="329" y="114"/>
                </a:cubicBezTo>
                <a:cubicBezTo>
                  <a:pt x="335" y="116"/>
                  <a:pt x="346" y="116"/>
                  <a:pt x="350" y="114"/>
                </a:cubicBezTo>
                <a:cubicBezTo>
                  <a:pt x="350" y="114"/>
                  <a:pt x="350" y="114"/>
                  <a:pt x="409" y="94"/>
                </a:cubicBezTo>
                <a:cubicBezTo>
                  <a:pt x="417" y="90"/>
                  <a:pt x="421" y="88"/>
                  <a:pt x="423" y="82"/>
                </a:cubicBezTo>
                <a:cubicBezTo>
                  <a:pt x="423" y="82"/>
                  <a:pt x="423" y="82"/>
                  <a:pt x="454" y="4"/>
                </a:cubicBezTo>
                <a:cubicBezTo>
                  <a:pt x="456" y="0"/>
                  <a:pt x="462" y="6"/>
                  <a:pt x="468" y="6"/>
                </a:cubicBezTo>
                <a:cubicBezTo>
                  <a:pt x="468" y="6"/>
                  <a:pt x="468" y="6"/>
                  <a:pt x="636" y="6"/>
                </a:cubicBezTo>
                <a:cubicBezTo>
                  <a:pt x="642" y="6"/>
                  <a:pt x="648" y="0"/>
                  <a:pt x="650" y="4"/>
                </a:cubicBezTo>
                <a:cubicBezTo>
                  <a:pt x="650" y="4"/>
                  <a:pt x="650" y="4"/>
                  <a:pt x="681" y="76"/>
                </a:cubicBezTo>
                <a:cubicBezTo>
                  <a:pt x="681" y="82"/>
                  <a:pt x="687" y="88"/>
                  <a:pt x="693" y="88"/>
                </a:cubicBezTo>
                <a:cubicBezTo>
                  <a:pt x="693" y="88"/>
                  <a:pt x="693" y="88"/>
                  <a:pt x="753" y="112"/>
                </a:cubicBezTo>
                <a:cubicBezTo>
                  <a:pt x="757" y="114"/>
                  <a:pt x="765" y="114"/>
                  <a:pt x="771" y="112"/>
                </a:cubicBezTo>
                <a:cubicBezTo>
                  <a:pt x="771" y="112"/>
                  <a:pt x="771" y="112"/>
                  <a:pt x="859" y="72"/>
                </a:cubicBezTo>
                <a:cubicBezTo>
                  <a:pt x="863" y="69"/>
                  <a:pt x="871" y="69"/>
                  <a:pt x="875" y="74"/>
                </a:cubicBezTo>
                <a:cubicBezTo>
                  <a:pt x="875" y="74"/>
                  <a:pt x="875" y="74"/>
                  <a:pt x="994" y="192"/>
                </a:cubicBezTo>
                <a:cubicBezTo>
                  <a:pt x="998" y="196"/>
                  <a:pt x="998" y="204"/>
                  <a:pt x="996" y="208"/>
                </a:cubicBezTo>
                <a:cubicBezTo>
                  <a:pt x="996" y="208"/>
                  <a:pt x="996" y="208"/>
                  <a:pt x="955" y="296"/>
                </a:cubicBezTo>
                <a:cubicBezTo>
                  <a:pt x="953" y="300"/>
                  <a:pt x="953" y="308"/>
                  <a:pt x="955" y="314"/>
                </a:cubicBezTo>
                <a:cubicBezTo>
                  <a:pt x="955" y="314"/>
                  <a:pt x="955" y="314"/>
                  <a:pt x="982" y="377"/>
                </a:cubicBezTo>
                <a:cubicBezTo>
                  <a:pt x="984" y="383"/>
                  <a:pt x="990" y="390"/>
                  <a:pt x="994" y="392"/>
                </a:cubicBezTo>
                <a:cubicBezTo>
                  <a:pt x="994" y="392"/>
                  <a:pt x="994" y="392"/>
                  <a:pt x="1076" y="420"/>
                </a:cubicBezTo>
                <a:close/>
                <a:moveTo>
                  <a:pt x="550" y="805"/>
                </a:moveTo>
                <a:cubicBezTo>
                  <a:pt x="699" y="805"/>
                  <a:pt x="820" y="685"/>
                  <a:pt x="820" y="536"/>
                </a:cubicBezTo>
                <a:cubicBezTo>
                  <a:pt x="820" y="387"/>
                  <a:pt x="699" y="267"/>
                  <a:pt x="550" y="267"/>
                </a:cubicBezTo>
                <a:cubicBezTo>
                  <a:pt x="401" y="267"/>
                  <a:pt x="280" y="387"/>
                  <a:pt x="280" y="536"/>
                </a:cubicBezTo>
                <a:cubicBezTo>
                  <a:pt x="280" y="685"/>
                  <a:pt x="401" y="805"/>
                  <a:pt x="550" y="805"/>
                </a:cubicBezTo>
                <a:close/>
              </a:path>
            </a:pathLst>
          </a:custGeom>
          <a:solidFill>
            <a:schemeClr val="accent4">
              <a:lumMod val="40000"/>
              <a:lumOff val="60000"/>
            </a:schemeClr>
          </a:solidFill>
          <a:ln>
            <a:noFill/>
          </a:ln>
        </p:spPr>
        <p:txBody>
          <a:bodyPr vert="horz" wrap="square" lIns="93247" tIns="46623" rIns="93247" bIns="4662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36">
              <a:solidFill>
                <a:srgbClr val="000000"/>
              </a:solidFill>
            </a:endParaRPr>
          </a:p>
        </p:txBody>
      </p:sp>
      <p:grpSp>
        <p:nvGrpSpPr>
          <p:cNvPr id="5" name="Group 4"/>
          <p:cNvGrpSpPr/>
          <p:nvPr/>
        </p:nvGrpSpPr>
        <p:grpSpPr>
          <a:xfrm>
            <a:off x="5208738" y="3152676"/>
            <a:ext cx="1849422" cy="1165623"/>
            <a:chOff x="5208738" y="3152676"/>
            <a:chExt cx="1849422" cy="1165623"/>
          </a:xfrm>
        </p:grpSpPr>
        <p:grpSp>
          <p:nvGrpSpPr>
            <p:cNvPr id="4" name="Group 3"/>
            <p:cNvGrpSpPr/>
            <p:nvPr/>
          </p:nvGrpSpPr>
          <p:grpSpPr>
            <a:xfrm>
              <a:off x="5521979" y="3152676"/>
              <a:ext cx="1233333" cy="1160925"/>
              <a:chOff x="5521979" y="3152676"/>
              <a:chExt cx="1233333" cy="1160925"/>
            </a:xfrm>
          </p:grpSpPr>
          <p:grpSp>
            <p:nvGrpSpPr>
              <p:cNvPr id="144" name="Group 143"/>
              <p:cNvGrpSpPr/>
              <p:nvPr/>
            </p:nvGrpSpPr>
            <p:grpSpPr>
              <a:xfrm>
                <a:off x="5521979" y="3163077"/>
                <a:ext cx="667449" cy="1123058"/>
                <a:chOff x="5046366" y="4638181"/>
                <a:chExt cx="667449" cy="1123058"/>
              </a:xfrm>
            </p:grpSpPr>
            <p:sp>
              <p:nvSpPr>
                <p:cNvPr id="311" name="Freeform 148"/>
                <p:cNvSpPr>
                  <a:spLocks/>
                </p:cNvSpPr>
                <p:nvPr/>
              </p:nvSpPr>
              <p:spPr bwMode="auto">
                <a:xfrm>
                  <a:off x="5315034" y="4864860"/>
                  <a:ext cx="127936" cy="76339"/>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2" name="Freeform 145"/>
                <p:cNvSpPr>
                  <a:spLocks/>
                </p:cNvSpPr>
                <p:nvPr/>
              </p:nvSpPr>
              <p:spPr bwMode="auto">
                <a:xfrm>
                  <a:off x="5377537" y="5209420"/>
                  <a:ext cx="170126" cy="318271"/>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3" name="Freeform 146"/>
                <p:cNvSpPr>
                  <a:spLocks/>
                </p:cNvSpPr>
                <p:nvPr/>
              </p:nvSpPr>
              <p:spPr bwMode="auto">
                <a:xfrm>
                  <a:off x="5253213" y="5218144"/>
                  <a:ext cx="139591" cy="310783"/>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4" name="Freeform 149"/>
                <p:cNvSpPr>
                  <a:spLocks/>
                </p:cNvSpPr>
                <p:nvPr/>
              </p:nvSpPr>
              <p:spPr bwMode="auto">
                <a:xfrm>
                  <a:off x="5225768" y="4869426"/>
                  <a:ext cx="308679" cy="403847"/>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r>
                    <a:rPr lang="en-US" sz="1000" b="1" dirty="0" smtClean="0">
                      <a:solidFill>
                        <a:srgbClr val="FFFFFF"/>
                      </a:solidFill>
                    </a:rPr>
                    <a:t> </a:t>
                  </a:r>
                  <a:endParaRPr lang="en-US" sz="1000" b="1" dirty="0">
                    <a:solidFill>
                      <a:srgbClr val="FFFFFF"/>
                    </a:solidFill>
                  </a:endParaRPr>
                </a:p>
              </p:txBody>
            </p:sp>
            <p:sp>
              <p:nvSpPr>
                <p:cNvPr id="315" name="Oval 144"/>
                <p:cNvSpPr>
                  <a:spLocks noChangeArrowheads="1"/>
                </p:cNvSpPr>
                <p:nvPr/>
              </p:nvSpPr>
              <p:spPr bwMode="auto">
                <a:xfrm>
                  <a:off x="5285185" y="4644724"/>
                  <a:ext cx="196299" cy="196299"/>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6" name="Freeform 147"/>
                <p:cNvSpPr>
                  <a:spLocks/>
                </p:cNvSpPr>
                <p:nvPr/>
              </p:nvSpPr>
              <p:spPr bwMode="auto">
                <a:xfrm>
                  <a:off x="5253213" y="5218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317" name="Group 316"/>
                <p:cNvGrpSpPr/>
                <p:nvPr/>
              </p:nvGrpSpPr>
              <p:grpSpPr>
                <a:xfrm>
                  <a:off x="5046366" y="4872647"/>
                  <a:ext cx="244284" cy="287906"/>
                  <a:chOff x="978218" y="2040263"/>
                  <a:chExt cx="244284" cy="287906"/>
                </a:xfrm>
              </p:grpSpPr>
              <p:sp>
                <p:nvSpPr>
                  <p:cNvPr id="324" name="Freeform 150"/>
                  <p:cNvSpPr>
                    <a:spLocks/>
                  </p:cNvSpPr>
                  <p:nvPr/>
                </p:nvSpPr>
                <p:spPr bwMode="auto">
                  <a:xfrm>
                    <a:off x="978218" y="2040263"/>
                    <a:ext cx="244284" cy="250827"/>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5" name="Freeform 151"/>
                  <p:cNvSpPr>
                    <a:spLocks/>
                  </p:cNvSpPr>
                  <p:nvPr/>
                </p:nvSpPr>
                <p:spPr bwMode="auto">
                  <a:xfrm>
                    <a:off x="1095995" y="2238743"/>
                    <a:ext cx="100331" cy="89426"/>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318" name="Freeform 152"/>
                <p:cNvSpPr>
                  <a:spLocks/>
                </p:cNvSpPr>
                <p:nvPr/>
              </p:nvSpPr>
              <p:spPr bwMode="auto">
                <a:xfrm>
                  <a:off x="5276461" y="4638181"/>
                  <a:ext cx="209386" cy="17448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9" name="Freeform 153"/>
                <p:cNvSpPr>
                  <a:spLocks/>
                </p:cNvSpPr>
                <p:nvPr/>
              </p:nvSpPr>
              <p:spPr bwMode="auto">
                <a:xfrm>
                  <a:off x="5351363" y="5220326"/>
                  <a:ext cx="146135" cy="17449"/>
                </a:xfrm>
                <a:custGeom>
                  <a:avLst/>
                  <a:gdLst>
                    <a:gd name="T0" fmla="*/ 124 w 152"/>
                    <a:gd name="T1" fmla="*/ 0 h 19"/>
                    <a:gd name="T2" fmla="*/ 0 w 152"/>
                    <a:gd name="T3" fmla="*/ 19 h 19"/>
                    <a:gd name="T4" fmla="*/ 152 w 152"/>
                    <a:gd name="T5" fmla="*/ 5 h 19"/>
                    <a:gd name="T6" fmla="*/ 124 w 152"/>
                    <a:gd name="T7" fmla="*/ 0 h 19"/>
                  </a:gdLst>
                  <a:ahLst/>
                  <a:cxnLst>
                    <a:cxn ang="0">
                      <a:pos x="T0" y="T1"/>
                    </a:cxn>
                    <a:cxn ang="0">
                      <a:pos x="T2" y="T3"/>
                    </a:cxn>
                    <a:cxn ang="0">
                      <a:pos x="T4" y="T5"/>
                    </a:cxn>
                    <a:cxn ang="0">
                      <a:pos x="T6" y="T7"/>
                    </a:cxn>
                  </a:cxnLst>
                  <a:rect l="0" t="0" r="r" b="b"/>
                  <a:pathLst>
                    <a:path w="152" h="19">
                      <a:moveTo>
                        <a:pt x="124" y="0"/>
                      </a:moveTo>
                      <a:cubicBezTo>
                        <a:pt x="78" y="0"/>
                        <a:pt x="0" y="19"/>
                        <a:pt x="0" y="19"/>
                      </a:cubicBezTo>
                      <a:cubicBezTo>
                        <a:pt x="152" y="5"/>
                        <a:pt x="152" y="5"/>
                        <a:pt x="152" y="5"/>
                      </a:cubicBezTo>
                      <a:cubicBezTo>
                        <a:pt x="147" y="1"/>
                        <a:pt x="137" y="0"/>
                        <a:pt x="124" y="0"/>
                      </a:cubicBezTo>
                    </a:path>
                  </a:pathLst>
                </a:custGeom>
                <a:solidFill>
                  <a:srgbClr val="0771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20" name="Picture 3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5185" y="4966717"/>
                  <a:ext cx="207282" cy="115834"/>
                </a:xfrm>
                <a:prstGeom prst="rect">
                  <a:avLst/>
                </a:prstGeom>
              </p:spPr>
            </p:pic>
            <p:grpSp>
              <p:nvGrpSpPr>
                <p:cNvPr id="321" name="Group 320"/>
                <p:cNvGrpSpPr/>
                <p:nvPr/>
              </p:nvGrpSpPr>
              <p:grpSpPr>
                <a:xfrm flipH="1">
                  <a:off x="5469531" y="4877705"/>
                  <a:ext cx="244284" cy="287906"/>
                  <a:chOff x="978218" y="2040263"/>
                  <a:chExt cx="244284" cy="287906"/>
                </a:xfrm>
              </p:grpSpPr>
              <p:sp>
                <p:nvSpPr>
                  <p:cNvPr id="322" name="Freeform 150"/>
                  <p:cNvSpPr>
                    <a:spLocks/>
                  </p:cNvSpPr>
                  <p:nvPr/>
                </p:nvSpPr>
                <p:spPr bwMode="auto">
                  <a:xfrm>
                    <a:off x="978218" y="2040263"/>
                    <a:ext cx="244284" cy="250827"/>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3" name="Freeform 151"/>
                  <p:cNvSpPr>
                    <a:spLocks/>
                  </p:cNvSpPr>
                  <p:nvPr/>
                </p:nvSpPr>
                <p:spPr bwMode="auto">
                  <a:xfrm>
                    <a:off x="1095995" y="2238743"/>
                    <a:ext cx="100331" cy="89426"/>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grpSp>
            <p:nvGrpSpPr>
              <p:cNvPr id="145" name="Group 144"/>
              <p:cNvGrpSpPr/>
              <p:nvPr/>
            </p:nvGrpSpPr>
            <p:grpSpPr>
              <a:xfrm>
                <a:off x="6112943" y="3152676"/>
                <a:ext cx="642369" cy="1126461"/>
                <a:chOff x="5191549" y="4773048"/>
                <a:chExt cx="642369" cy="1126461"/>
              </a:xfrm>
            </p:grpSpPr>
            <p:sp>
              <p:nvSpPr>
                <p:cNvPr id="200" name="Oval 199"/>
                <p:cNvSpPr>
                  <a:spLocks noChangeArrowheads="1"/>
                </p:cNvSpPr>
                <p:nvPr/>
              </p:nvSpPr>
              <p:spPr bwMode="auto">
                <a:xfrm>
                  <a:off x="5419185" y="4779743"/>
                  <a:ext cx="197507" cy="197507"/>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14" name="Freeform 213"/>
                <p:cNvSpPr>
                  <a:spLocks/>
                </p:cNvSpPr>
                <p:nvPr/>
              </p:nvSpPr>
              <p:spPr bwMode="auto">
                <a:xfrm>
                  <a:off x="5504548" y="5347160"/>
                  <a:ext cx="170727" cy="327036"/>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01" name="Freeform 300"/>
                <p:cNvSpPr>
                  <a:spLocks/>
                </p:cNvSpPr>
                <p:nvPr/>
              </p:nvSpPr>
              <p:spPr bwMode="auto">
                <a:xfrm>
                  <a:off x="5382361" y="5357201"/>
                  <a:ext cx="137251" cy="319155"/>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02" name="Freeform 301"/>
                <p:cNvSpPr>
                  <a:spLocks/>
                </p:cNvSpPr>
                <p:nvPr/>
              </p:nvSpPr>
              <p:spPr bwMode="auto">
                <a:xfrm>
                  <a:off x="5382361" y="5357201"/>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03" name="Freeform 302"/>
                <p:cNvSpPr>
                  <a:spLocks/>
                </p:cNvSpPr>
                <p:nvPr/>
              </p:nvSpPr>
              <p:spPr bwMode="auto">
                <a:xfrm>
                  <a:off x="5450987" y="4992315"/>
                  <a:ext cx="118839" cy="75321"/>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04" name="Freeform 303"/>
                <p:cNvSpPr>
                  <a:spLocks/>
                </p:cNvSpPr>
                <p:nvPr/>
              </p:nvSpPr>
              <p:spPr bwMode="auto">
                <a:xfrm>
                  <a:off x="5375666" y="4990641"/>
                  <a:ext cx="272828" cy="423469"/>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91440" rIns="0" bIns="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endParaRPr lang="en-US" sz="800" b="1" dirty="0">
                    <a:solidFill>
                      <a:srgbClr val="FFFFFF"/>
                    </a:solidFill>
                  </a:endParaRPr>
                </a:p>
              </p:txBody>
            </p:sp>
            <p:sp>
              <p:nvSpPr>
                <p:cNvPr id="305" name="Freeform 304"/>
                <p:cNvSpPr>
                  <a:spLocks/>
                </p:cNvSpPr>
                <p:nvPr/>
              </p:nvSpPr>
              <p:spPr bwMode="auto">
                <a:xfrm>
                  <a:off x="5191549" y="4995662"/>
                  <a:ext cx="246047" cy="251069"/>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06" name="Freeform 305"/>
                <p:cNvSpPr>
                  <a:spLocks/>
                </p:cNvSpPr>
                <p:nvPr/>
              </p:nvSpPr>
              <p:spPr bwMode="auto">
                <a:xfrm>
                  <a:off x="5310388" y="5194844"/>
                  <a:ext cx="100427" cy="88711"/>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07" name="Freeform 306"/>
                <p:cNvSpPr>
                  <a:spLocks/>
                </p:cNvSpPr>
                <p:nvPr/>
              </p:nvSpPr>
              <p:spPr bwMode="auto">
                <a:xfrm>
                  <a:off x="5410816" y="4773048"/>
                  <a:ext cx="210898" cy="17574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pic>
              <p:nvPicPr>
                <p:cNvPr id="308" name="Picture 30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46035" y="5044882"/>
                  <a:ext cx="329213" cy="225572"/>
                </a:xfrm>
                <a:prstGeom prst="rect">
                  <a:avLst/>
                </a:prstGeom>
              </p:spPr>
            </p:pic>
            <p:sp>
              <p:nvSpPr>
                <p:cNvPr id="309" name="Freeform 308"/>
                <p:cNvSpPr>
                  <a:spLocks/>
                </p:cNvSpPr>
                <p:nvPr/>
              </p:nvSpPr>
              <p:spPr bwMode="auto">
                <a:xfrm flipH="1">
                  <a:off x="5587871" y="4997700"/>
                  <a:ext cx="246047" cy="251069"/>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10" name="Freeform 309"/>
                <p:cNvSpPr>
                  <a:spLocks/>
                </p:cNvSpPr>
                <p:nvPr/>
              </p:nvSpPr>
              <p:spPr bwMode="auto">
                <a:xfrm flipH="1">
                  <a:off x="5615842" y="5194975"/>
                  <a:ext cx="100427" cy="88711"/>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grpSp>
          <p:sp>
            <p:nvSpPr>
              <p:cNvPr id="147" name="Oval 146"/>
              <p:cNvSpPr>
                <a:spLocks noChangeArrowheads="1"/>
              </p:cNvSpPr>
              <p:nvPr/>
            </p:nvSpPr>
            <p:spPr bwMode="auto">
              <a:xfrm>
                <a:off x="6064546" y="3193835"/>
                <a:ext cx="197507" cy="197507"/>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48" name="Freeform 147"/>
              <p:cNvSpPr>
                <a:spLocks/>
              </p:cNvSpPr>
              <p:nvPr/>
            </p:nvSpPr>
            <p:spPr bwMode="auto">
              <a:xfrm>
                <a:off x="6149909" y="3761252"/>
                <a:ext cx="170727" cy="305348"/>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49" name="Freeform 148"/>
              <p:cNvSpPr>
                <a:spLocks/>
              </p:cNvSpPr>
              <p:nvPr/>
            </p:nvSpPr>
            <p:spPr bwMode="auto">
              <a:xfrm>
                <a:off x="6027722" y="3771293"/>
                <a:ext cx="137251" cy="297990"/>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50" name="Freeform 149"/>
              <p:cNvSpPr>
                <a:spLocks/>
              </p:cNvSpPr>
              <p:nvPr/>
            </p:nvSpPr>
            <p:spPr bwMode="auto">
              <a:xfrm>
                <a:off x="6027722" y="3771293"/>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52" name="Freeform 151"/>
              <p:cNvSpPr>
                <a:spLocks/>
              </p:cNvSpPr>
              <p:nvPr/>
            </p:nvSpPr>
            <p:spPr bwMode="auto">
              <a:xfrm>
                <a:off x="6096348" y="3406407"/>
                <a:ext cx="118839" cy="75321"/>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57" name="Freeform 156"/>
              <p:cNvSpPr>
                <a:spLocks/>
              </p:cNvSpPr>
              <p:nvPr/>
            </p:nvSpPr>
            <p:spPr bwMode="auto">
              <a:xfrm>
                <a:off x="6021027" y="3404733"/>
                <a:ext cx="272828" cy="423469"/>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chemeClr val="accent5"/>
              </a:solidFill>
              <a:ln>
                <a:noFill/>
              </a:ln>
              <a:extLst/>
            </p:spPr>
            <p:txBody>
              <a:bodyPr vert="horz" wrap="square" lIns="0" tIns="91440" rIns="0" bIns="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endParaRPr lang="en-US" sz="800" b="1" dirty="0">
                  <a:solidFill>
                    <a:srgbClr val="FFFFFF"/>
                  </a:solidFill>
                </a:endParaRPr>
              </a:p>
            </p:txBody>
          </p:sp>
          <p:sp>
            <p:nvSpPr>
              <p:cNvPr id="159" name="Freeform 158"/>
              <p:cNvSpPr>
                <a:spLocks/>
              </p:cNvSpPr>
              <p:nvPr/>
            </p:nvSpPr>
            <p:spPr bwMode="auto">
              <a:xfrm>
                <a:off x="6056177" y="3187140"/>
                <a:ext cx="210898" cy="17574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rgbClr val="B98A13"/>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pic>
            <p:nvPicPr>
              <p:cNvPr id="160" name="Picture 15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81727" y="3522065"/>
                <a:ext cx="158510" cy="109738"/>
              </a:xfrm>
              <a:prstGeom prst="rect">
                <a:avLst/>
              </a:prstGeom>
            </p:spPr>
          </p:pic>
          <p:sp>
            <p:nvSpPr>
              <p:cNvPr id="161" name="Rounded Rectangle 160"/>
              <p:cNvSpPr/>
              <p:nvPr/>
            </p:nvSpPr>
            <p:spPr bwMode="auto">
              <a:xfrm rot="533908">
                <a:off x="5964617" y="3410809"/>
                <a:ext cx="65737" cy="462538"/>
              </a:xfrm>
              <a:prstGeom prst="roundRect">
                <a:avLst>
                  <a:gd name="adj" fmla="val 50000"/>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2" name="Rounded Rectangle 181"/>
              <p:cNvSpPr/>
              <p:nvPr/>
            </p:nvSpPr>
            <p:spPr bwMode="auto">
              <a:xfrm rot="21066092" flipH="1">
                <a:off x="6288401" y="3413190"/>
                <a:ext cx="65737" cy="462538"/>
              </a:xfrm>
              <a:prstGeom prst="roundRect">
                <a:avLst>
                  <a:gd name="adj" fmla="val 50000"/>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69" name="Left-Right Arrow 26"/>
            <p:cNvSpPr/>
            <p:nvPr/>
          </p:nvSpPr>
          <p:spPr bwMode="auto">
            <a:xfrm>
              <a:off x="5208738" y="3713261"/>
              <a:ext cx="1849422" cy="605038"/>
            </a:xfrm>
            <a:prstGeom prst="leftRightArrow">
              <a:avLst>
                <a:gd name="adj1" fmla="val 50000"/>
                <a:gd name="adj2" fmla="val 56764"/>
              </a:avLst>
            </a:prstGeom>
            <a:solidFill>
              <a:schemeClr val="accent6">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55412" tIns="124329" rIns="155412" bIns="124329" numCol="1" spcCol="0" rtlCol="0" fromWordArt="0" anchor="t" anchorCtr="0" forceAA="0" compatLnSpc="1">
              <a:prstTxWarp prst="textNoShape">
                <a:avLst/>
              </a:prstTxWarp>
              <a:noAutofit/>
            </a:bodyPr>
            <a:lstStyle/>
            <a:p>
              <a:pPr algn="ctr" defTabSz="792367" fontAlgn="base">
                <a:lnSpc>
                  <a:spcPct val="90000"/>
                </a:lnSpc>
                <a:spcBef>
                  <a:spcPct val="0"/>
                </a:spcBef>
                <a:spcAft>
                  <a:spcPct val="0"/>
                </a:spcAft>
                <a:defRPr/>
              </a:pPr>
              <a:endParaRPr lang="en-US" sz="204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170" name="TextBox 61"/>
            <p:cNvSpPr txBox="1"/>
            <p:nvPr/>
          </p:nvSpPr>
          <p:spPr>
            <a:xfrm>
              <a:off x="5208738" y="3903726"/>
              <a:ext cx="1849422" cy="215444"/>
            </a:xfrm>
            <a:prstGeom prst="rect">
              <a:avLst/>
            </a:prstGeom>
            <a:noFill/>
          </p:spPr>
          <p:txBody>
            <a:bodyPr wrap="squar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400" kern="0" dirty="0">
                  <a:gradFill>
                    <a:gsLst>
                      <a:gs pos="3093">
                        <a:srgbClr val="FFFFFF"/>
                      </a:gs>
                      <a:gs pos="85000">
                        <a:srgbClr val="FFFFFF"/>
                      </a:gs>
                    </a:gsLst>
                    <a:lin ang="5400000" scaled="0"/>
                  </a:gradFill>
                </a:rPr>
                <a:t>Collaboration</a:t>
              </a:r>
            </a:p>
          </p:txBody>
        </p:sp>
        <p:sp>
          <p:nvSpPr>
            <p:cNvPr id="181" name="Freeform 180"/>
            <p:cNvSpPr>
              <a:spLocks/>
            </p:cNvSpPr>
            <p:nvPr/>
          </p:nvSpPr>
          <p:spPr bwMode="auto">
            <a:xfrm rot="4158392">
              <a:off x="5911703" y="3814757"/>
              <a:ext cx="100427" cy="88711"/>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99" name="Freeform 198"/>
            <p:cNvSpPr>
              <a:spLocks/>
            </p:cNvSpPr>
            <p:nvPr/>
          </p:nvSpPr>
          <p:spPr bwMode="auto">
            <a:xfrm rot="17441608" flipH="1">
              <a:off x="6302880" y="3790485"/>
              <a:ext cx="100427" cy="88711"/>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grpSp>
    </p:spTree>
    <p:extLst>
      <p:ext uri="{BB962C8B-B14F-4D97-AF65-F5344CB8AC3E}">
        <p14:creationId xmlns:p14="http://schemas.microsoft.com/office/powerpoint/2010/main" val="65988448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Rounded Rectangle 96"/>
          <p:cNvSpPr/>
          <p:nvPr/>
        </p:nvSpPr>
        <p:spPr bwMode="auto">
          <a:xfrm>
            <a:off x="458017" y="1211588"/>
            <a:ext cx="3096302" cy="2598629"/>
          </a:xfrm>
          <a:prstGeom prst="roundRect">
            <a:avLst>
              <a:gd name="adj" fmla="val 6500"/>
            </a:avLst>
          </a:prstGeom>
          <a:solidFill>
            <a:schemeClr val="bg2">
              <a:lumMod val="75000"/>
              <a:lumOff val="25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smtClean="0">
                <a:solidFill>
                  <a:srgbClr val="FFFFFF">
                    <a:alpha val="50000"/>
                  </a:srgbClr>
                </a:solidFill>
                <a:ea typeface="Segoe UI" pitchFamily="34" charset="0"/>
                <a:cs typeface="Segoe UI" pitchFamily="34" charset="0"/>
              </a:rPr>
              <a:t>Source</a:t>
            </a:r>
            <a:endParaRPr lang="en-US" sz="1399" dirty="0">
              <a:solidFill>
                <a:srgbClr val="FFFFFF">
                  <a:alpha val="50000"/>
                </a:srgbClr>
              </a:solidFill>
              <a:ea typeface="Segoe UI" pitchFamily="34" charset="0"/>
              <a:cs typeface="Segoe UI" pitchFamily="34" charset="0"/>
            </a:endParaRPr>
          </a:p>
        </p:txBody>
      </p:sp>
      <p:sp>
        <p:nvSpPr>
          <p:cNvPr id="103" name="Rounded Rectangle 102"/>
          <p:cNvSpPr/>
          <p:nvPr/>
        </p:nvSpPr>
        <p:spPr bwMode="auto">
          <a:xfrm>
            <a:off x="3632464" y="1211588"/>
            <a:ext cx="2052136" cy="2598629"/>
          </a:xfrm>
          <a:prstGeom prst="roundRect">
            <a:avLst>
              <a:gd name="adj" fmla="val 6500"/>
            </a:avLst>
          </a:prstGeom>
          <a:solidFill>
            <a:srgbClr val="008AB0">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Build</a:t>
            </a:r>
          </a:p>
        </p:txBody>
      </p:sp>
      <p:sp>
        <p:nvSpPr>
          <p:cNvPr id="104" name="Rounded Rectangle 103"/>
          <p:cNvSpPr/>
          <p:nvPr/>
        </p:nvSpPr>
        <p:spPr bwMode="auto">
          <a:xfrm>
            <a:off x="3632464" y="3886412"/>
            <a:ext cx="2052136" cy="2055192"/>
          </a:xfrm>
          <a:prstGeom prst="roundRect">
            <a:avLst>
              <a:gd name="adj" fmla="val 6500"/>
            </a:avLst>
          </a:prstGeom>
          <a:solidFill>
            <a:srgbClr val="009E49">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smtClean="0">
                <a:solidFill>
                  <a:srgbClr val="FFFFFF">
                    <a:alpha val="50000"/>
                  </a:srgbClr>
                </a:solidFill>
                <a:ea typeface="Segoe UI" pitchFamily="34" charset="0"/>
                <a:cs typeface="Segoe UI" pitchFamily="34" charset="0"/>
              </a:rPr>
              <a:t>Test/issues</a:t>
            </a:r>
            <a:endParaRPr lang="en-US" sz="1399" dirty="0">
              <a:solidFill>
                <a:srgbClr val="FFFFFF">
                  <a:alpha val="50000"/>
                </a:srgbClr>
              </a:solidFill>
              <a:ea typeface="Segoe UI" pitchFamily="34" charset="0"/>
              <a:cs typeface="Segoe UI" pitchFamily="34" charset="0"/>
            </a:endParaRPr>
          </a:p>
        </p:txBody>
      </p:sp>
      <p:sp>
        <p:nvSpPr>
          <p:cNvPr id="105" name="Rounded Rectangle 104"/>
          <p:cNvSpPr/>
          <p:nvPr/>
        </p:nvSpPr>
        <p:spPr bwMode="auto">
          <a:xfrm>
            <a:off x="5761311" y="1211589"/>
            <a:ext cx="2052136" cy="4730016"/>
          </a:xfrm>
          <a:prstGeom prst="roundRect">
            <a:avLst>
              <a:gd name="adj" fmla="val 6500"/>
            </a:avLst>
          </a:prstGeom>
          <a:solidFill>
            <a:srgbClr val="00866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smtClean="0">
                <a:solidFill>
                  <a:srgbClr val="FFFFFF">
                    <a:alpha val="50000"/>
                  </a:srgbClr>
                </a:solidFill>
                <a:ea typeface="Segoe UI" pitchFamily="34" charset="0"/>
                <a:cs typeface="Segoe UI" pitchFamily="34" charset="0"/>
              </a:rPr>
              <a:t>Deployment</a:t>
            </a:r>
            <a:endParaRPr lang="en-US" sz="1399" dirty="0">
              <a:solidFill>
                <a:srgbClr val="FFFFFF">
                  <a:alpha val="50000"/>
                </a:srgbClr>
              </a:solidFill>
              <a:ea typeface="Segoe UI" pitchFamily="34" charset="0"/>
              <a:cs typeface="Segoe UI" pitchFamily="34" charset="0"/>
            </a:endParaRPr>
          </a:p>
        </p:txBody>
      </p:sp>
      <p:sp>
        <p:nvSpPr>
          <p:cNvPr id="106" name="Rounded Rectangle 105"/>
          <p:cNvSpPr/>
          <p:nvPr/>
        </p:nvSpPr>
        <p:spPr bwMode="auto">
          <a:xfrm>
            <a:off x="7888722" y="1211587"/>
            <a:ext cx="2052136" cy="4730016"/>
          </a:xfrm>
          <a:prstGeom prst="roundRect">
            <a:avLst>
              <a:gd name="adj" fmla="val 6500"/>
            </a:avLst>
          </a:prstGeom>
          <a:solidFill>
            <a:srgbClr val="843480">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smtClean="0">
                <a:solidFill>
                  <a:srgbClr val="FFFFFF">
                    <a:alpha val="50000"/>
                  </a:srgbClr>
                </a:solidFill>
                <a:ea typeface="Segoe UI" pitchFamily="34" charset="0"/>
                <a:cs typeface="Segoe UI" pitchFamily="34" charset="0"/>
              </a:rPr>
              <a:t>Application</a:t>
            </a:r>
            <a:endParaRPr lang="en-US" sz="1399" dirty="0">
              <a:solidFill>
                <a:srgbClr val="FFFFFF">
                  <a:alpha val="50000"/>
                </a:srgbClr>
              </a:solidFill>
              <a:ea typeface="Segoe UI" pitchFamily="34" charset="0"/>
              <a:cs typeface="Segoe UI" pitchFamily="34" charset="0"/>
            </a:endParaRPr>
          </a:p>
        </p:txBody>
      </p:sp>
      <p:sp>
        <p:nvSpPr>
          <p:cNvPr id="107" name="Rounded Rectangle 106"/>
          <p:cNvSpPr/>
          <p:nvPr/>
        </p:nvSpPr>
        <p:spPr bwMode="auto">
          <a:xfrm>
            <a:off x="10017569" y="1211588"/>
            <a:ext cx="2052136" cy="3657081"/>
          </a:xfrm>
          <a:prstGeom prst="roundRect">
            <a:avLst>
              <a:gd name="adj" fmla="val 6500"/>
            </a:avLst>
          </a:prstGeom>
          <a:solidFill>
            <a:srgbClr val="7030A0">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smtClean="0">
                <a:solidFill>
                  <a:srgbClr val="FFFFFF">
                    <a:alpha val="50000"/>
                  </a:srgbClr>
                </a:solidFill>
                <a:ea typeface="Segoe UI" pitchFamily="34" charset="0"/>
                <a:cs typeface="Segoe UI" pitchFamily="34" charset="0"/>
              </a:rPr>
              <a:t>Operations</a:t>
            </a:r>
            <a:endParaRPr lang="en-US" sz="1399" dirty="0">
              <a:solidFill>
                <a:srgbClr val="FFFFFF">
                  <a:alpha val="50000"/>
                </a:srgbClr>
              </a:solidFill>
              <a:ea typeface="Segoe UI" pitchFamily="34" charset="0"/>
              <a:cs typeface="Segoe UI" pitchFamily="34" charset="0"/>
            </a:endParaRPr>
          </a:p>
        </p:txBody>
      </p:sp>
      <p:sp>
        <p:nvSpPr>
          <p:cNvPr id="108" name="Rounded Rectangle 107"/>
          <p:cNvSpPr/>
          <p:nvPr/>
        </p:nvSpPr>
        <p:spPr bwMode="auto">
          <a:xfrm>
            <a:off x="10017568" y="4934829"/>
            <a:ext cx="2052137" cy="1827608"/>
          </a:xfrm>
          <a:prstGeom prst="roundRect">
            <a:avLst>
              <a:gd name="adj" fmla="val 6500"/>
            </a:avLst>
          </a:prstGeom>
          <a:solidFill>
            <a:srgbClr val="943A3A">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a:solidFill>
                  <a:srgbClr val="FFFFFF">
                    <a:alpha val="50000"/>
                  </a:srgbClr>
                </a:solidFill>
                <a:ea typeface="Segoe UI" pitchFamily="34" charset="0"/>
                <a:cs typeface="Segoe UI" pitchFamily="34" charset="0"/>
              </a:rPr>
              <a:t>Process </a:t>
            </a:r>
            <a:r>
              <a:rPr lang="en-US" sz="1399" smtClean="0">
                <a:solidFill>
                  <a:srgbClr val="FFFFFF">
                    <a:alpha val="50000"/>
                  </a:srgbClr>
                </a:solidFill>
                <a:ea typeface="Segoe UI" pitchFamily="34" charset="0"/>
                <a:cs typeface="Segoe UI" pitchFamily="34" charset="0"/>
              </a:rPr>
              <a:t>tools</a:t>
            </a:r>
            <a:endParaRPr lang="en-US" sz="1399" dirty="0">
              <a:solidFill>
                <a:srgbClr val="FFFFFF">
                  <a:alpha val="50000"/>
                </a:srgbClr>
              </a:solidFill>
              <a:ea typeface="Segoe UI" pitchFamily="34" charset="0"/>
              <a:cs typeface="Segoe UI" pitchFamily="34" charset="0"/>
            </a:endParaRPr>
          </a:p>
        </p:txBody>
      </p:sp>
      <p:sp>
        <p:nvSpPr>
          <p:cNvPr id="4" name="Title 3"/>
          <p:cNvSpPr>
            <a:spLocks noGrp="1"/>
          </p:cNvSpPr>
          <p:nvPr>
            <p:ph type="title"/>
          </p:nvPr>
        </p:nvSpPr>
        <p:spPr/>
        <p:txBody>
          <a:bodyPr/>
          <a:lstStyle/>
          <a:p>
            <a:r>
              <a:rPr lang="en-US"/>
              <a:t>ALM </a:t>
            </a:r>
            <a:r>
              <a:rPr lang="en-US" smtClean="0"/>
              <a:t>framework</a:t>
            </a:r>
            <a:endParaRPr lang="en-US" dirty="0"/>
          </a:p>
        </p:txBody>
      </p:sp>
      <p:sp>
        <p:nvSpPr>
          <p:cNvPr id="71" name="Rounded Rectangle 70"/>
          <p:cNvSpPr/>
          <p:nvPr/>
        </p:nvSpPr>
        <p:spPr bwMode="auto">
          <a:xfrm>
            <a:off x="494220" y="4340230"/>
            <a:ext cx="2051240" cy="986193"/>
          </a:xfrm>
          <a:prstGeom prst="roundRect">
            <a:avLst>
              <a:gd name="adj" fmla="val 6638"/>
            </a:avLst>
          </a:prstGeom>
          <a:solidFill>
            <a:schemeClr val="bg1">
              <a:alpha val="20000"/>
            </a:schemeClr>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499" dirty="0">
                <a:gradFill>
                  <a:gsLst>
                    <a:gs pos="0">
                      <a:srgbClr val="00BCF2"/>
                    </a:gs>
                    <a:gs pos="100000">
                      <a:srgbClr val="00BCF2"/>
                    </a:gs>
                  </a:gsLst>
                  <a:lin ang="5400000" scaled="0"/>
                </a:gradFill>
                <a:ea typeface="Segoe UI" pitchFamily="34" charset="0"/>
                <a:cs typeface="Segoe UI" pitchFamily="34" charset="0"/>
              </a:rPr>
              <a:t>                            </a:t>
            </a:r>
          </a:p>
        </p:txBody>
      </p:sp>
      <p:sp>
        <p:nvSpPr>
          <p:cNvPr id="129" name="AutoShape 115"/>
          <p:cNvSpPr>
            <a:spLocks noChangeAspect="1" noChangeArrowheads="1" noTextEdit="1"/>
          </p:cNvSpPr>
          <p:nvPr/>
        </p:nvSpPr>
        <p:spPr bwMode="auto">
          <a:xfrm>
            <a:off x="407046" y="5080269"/>
            <a:ext cx="1262158" cy="857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2" name="Rectangle 155"/>
          <p:cNvSpPr>
            <a:spLocks noChangeArrowheads="1"/>
          </p:cNvSpPr>
          <p:nvPr/>
        </p:nvSpPr>
        <p:spPr bwMode="auto">
          <a:xfrm>
            <a:off x="743404" y="5336620"/>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55" name="Group 54"/>
          <p:cNvGrpSpPr/>
          <p:nvPr/>
        </p:nvGrpSpPr>
        <p:grpSpPr>
          <a:xfrm>
            <a:off x="91444" y="4872079"/>
            <a:ext cx="1356835" cy="1127420"/>
            <a:chOff x="958943" y="1820181"/>
            <a:chExt cx="1356835" cy="1127420"/>
          </a:xfrm>
        </p:grpSpPr>
        <p:sp>
          <p:nvSpPr>
            <p:cNvPr id="56" name="Freeform 148"/>
            <p:cNvSpPr>
              <a:spLocks/>
            </p:cNvSpPr>
            <p:nvPr/>
          </p:nvSpPr>
          <p:spPr bwMode="auto">
            <a:xfrm>
              <a:off x="1227611" y="2046860"/>
              <a:ext cx="127936" cy="76339"/>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145"/>
            <p:cNvSpPr>
              <a:spLocks/>
            </p:cNvSpPr>
            <p:nvPr/>
          </p:nvSpPr>
          <p:spPr bwMode="auto">
            <a:xfrm>
              <a:off x="1290114" y="2391420"/>
              <a:ext cx="170126" cy="556181"/>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8" name="Freeform 146"/>
            <p:cNvSpPr>
              <a:spLocks/>
            </p:cNvSpPr>
            <p:nvPr/>
          </p:nvSpPr>
          <p:spPr bwMode="auto">
            <a:xfrm>
              <a:off x="1165790" y="2400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149"/>
            <p:cNvSpPr>
              <a:spLocks/>
            </p:cNvSpPr>
            <p:nvPr/>
          </p:nvSpPr>
          <p:spPr bwMode="auto">
            <a:xfrm>
              <a:off x="1138345" y="2051426"/>
              <a:ext cx="308679" cy="403847"/>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r>
                <a:rPr lang="en-US" sz="1000" b="1" dirty="0" smtClean="0">
                  <a:solidFill>
                    <a:srgbClr val="FFFFFF"/>
                  </a:solidFill>
                </a:rPr>
                <a:t> </a:t>
              </a:r>
              <a:endParaRPr lang="en-US" sz="1000" b="1" dirty="0">
                <a:solidFill>
                  <a:srgbClr val="FFFFFF"/>
                </a:solidFill>
              </a:endParaRPr>
            </a:p>
          </p:txBody>
        </p:sp>
        <p:sp>
          <p:nvSpPr>
            <p:cNvPr id="60" name="Rectangle 155"/>
            <p:cNvSpPr>
              <a:spLocks noChangeArrowheads="1"/>
            </p:cNvSpPr>
            <p:nvPr/>
          </p:nvSpPr>
          <p:spPr bwMode="auto">
            <a:xfrm>
              <a:off x="1501205" y="2382014"/>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61" name="Group 60"/>
            <p:cNvGrpSpPr/>
            <p:nvPr/>
          </p:nvGrpSpPr>
          <p:grpSpPr>
            <a:xfrm>
              <a:off x="1388646" y="2014004"/>
              <a:ext cx="311900" cy="222474"/>
              <a:chOff x="1366452" y="1994459"/>
              <a:chExt cx="311900" cy="222474"/>
            </a:xfrm>
          </p:grpSpPr>
          <p:sp>
            <p:nvSpPr>
              <p:cNvPr id="75" name="Freeform 143"/>
              <p:cNvSpPr>
                <a:spLocks/>
              </p:cNvSpPr>
              <p:nvPr/>
            </p:nvSpPr>
            <p:spPr bwMode="auto">
              <a:xfrm>
                <a:off x="1591108" y="1994459"/>
                <a:ext cx="87244" cy="100331"/>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6" name="Freeform 142"/>
              <p:cNvSpPr>
                <a:spLocks/>
              </p:cNvSpPr>
              <p:nvPr/>
            </p:nvSpPr>
            <p:spPr bwMode="auto">
              <a:xfrm>
                <a:off x="1366452" y="2040263"/>
                <a:ext cx="283543" cy="176670"/>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62" name="Oval 144"/>
            <p:cNvSpPr>
              <a:spLocks noChangeArrowheads="1"/>
            </p:cNvSpPr>
            <p:nvPr/>
          </p:nvSpPr>
          <p:spPr bwMode="auto">
            <a:xfrm>
              <a:off x="1197762" y="1826724"/>
              <a:ext cx="196299" cy="196299"/>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147"/>
            <p:cNvSpPr>
              <a:spLocks/>
            </p:cNvSpPr>
            <p:nvPr/>
          </p:nvSpPr>
          <p:spPr bwMode="auto">
            <a:xfrm>
              <a:off x="1165790" y="2400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64" name="Group 63"/>
            <p:cNvGrpSpPr/>
            <p:nvPr/>
          </p:nvGrpSpPr>
          <p:grpSpPr>
            <a:xfrm>
              <a:off x="958943" y="2054647"/>
              <a:ext cx="244284" cy="287906"/>
              <a:chOff x="978218" y="2040263"/>
              <a:chExt cx="244284" cy="287906"/>
            </a:xfrm>
          </p:grpSpPr>
          <p:sp>
            <p:nvSpPr>
              <p:cNvPr id="73" name="Freeform 150"/>
              <p:cNvSpPr>
                <a:spLocks/>
              </p:cNvSpPr>
              <p:nvPr/>
            </p:nvSpPr>
            <p:spPr bwMode="auto">
              <a:xfrm>
                <a:off x="978218" y="2040263"/>
                <a:ext cx="244284" cy="250827"/>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151"/>
              <p:cNvSpPr>
                <a:spLocks/>
              </p:cNvSpPr>
              <p:nvPr/>
            </p:nvSpPr>
            <p:spPr bwMode="auto">
              <a:xfrm>
                <a:off x="1095995" y="2238743"/>
                <a:ext cx="100331" cy="89426"/>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65" name="Freeform 152"/>
            <p:cNvSpPr>
              <a:spLocks/>
            </p:cNvSpPr>
            <p:nvPr/>
          </p:nvSpPr>
          <p:spPr bwMode="auto">
            <a:xfrm>
              <a:off x="1189038" y="1820181"/>
              <a:ext cx="209386" cy="17448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153"/>
            <p:cNvSpPr>
              <a:spLocks/>
            </p:cNvSpPr>
            <p:nvPr/>
          </p:nvSpPr>
          <p:spPr bwMode="auto">
            <a:xfrm>
              <a:off x="1263940" y="2402326"/>
              <a:ext cx="146135" cy="17449"/>
            </a:xfrm>
            <a:custGeom>
              <a:avLst/>
              <a:gdLst>
                <a:gd name="T0" fmla="*/ 124 w 152"/>
                <a:gd name="T1" fmla="*/ 0 h 19"/>
                <a:gd name="T2" fmla="*/ 0 w 152"/>
                <a:gd name="T3" fmla="*/ 19 h 19"/>
                <a:gd name="T4" fmla="*/ 152 w 152"/>
                <a:gd name="T5" fmla="*/ 5 h 19"/>
                <a:gd name="T6" fmla="*/ 124 w 152"/>
                <a:gd name="T7" fmla="*/ 0 h 19"/>
              </a:gdLst>
              <a:ahLst/>
              <a:cxnLst>
                <a:cxn ang="0">
                  <a:pos x="T0" y="T1"/>
                </a:cxn>
                <a:cxn ang="0">
                  <a:pos x="T2" y="T3"/>
                </a:cxn>
                <a:cxn ang="0">
                  <a:pos x="T4" y="T5"/>
                </a:cxn>
                <a:cxn ang="0">
                  <a:pos x="T6" y="T7"/>
                </a:cxn>
              </a:cxnLst>
              <a:rect l="0" t="0" r="r" b="b"/>
              <a:pathLst>
                <a:path w="152" h="19">
                  <a:moveTo>
                    <a:pt x="124" y="0"/>
                  </a:moveTo>
                  <a:cubicBezTo>
                    <a:pt x="78" y="0"/>
                    <a:pt x="0" y="19"/>
                    <a:pt x="0" y="19"/>
                  </a:cubicBezTo>
                  <a:cubicBezTo>
                    <a:pt x="152" y="5"/>
                    <a:pt x="152" y="5"/>
                    <a:pt x="152" y="5"/>
                  </a:cubicBezTo>
                  <a:cubicBezTo>
                    <a:pt x="147" y="1"/>
                    <a:pt x="137" y="0"/>
                    <a:pt x="124" y="0"/>
                  </a:cubicBezTo>
                </a:path>
              </a:pathLst>
            </a:custGeom>
            <a:solidFill>
              <a:srgbClr val="0771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67" name="Group 66"/>
            <p:cNvGrpSpPr/>
            <p:nvPr/>
          </p:nvGrpSpPr>
          <p:grpSpPr>
            <a:xfrm>
              <a:off x="1261759" y="2339640"/>
              <a:ext cx="1054019" cy="607961"/>
              <a:chOff x="511109" y="5814543"/>
              <a:chExt cx="1041729" cy="600871"/>
            </a:xfrm>
          </p:grpSpPr>
          <p:sp>
            <p:nvSpPr>
              <p:cNvPr id="69"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pic>
          <p:nvPicPr>
            <p:cNvPr id="68" name="Picture 6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762" y="2148717"/>
              <a:ext cx="207282" cy="115834"/>
            </a:xfrm>
            <a:prstGeom prst="rect">
              <a:avLst/>
            </a:prstGeom>
          </p:spPr>
        </p:pic>
      </p:grpSp>
      <p:cxnSp>
        <p:nvCxnSpPr>
          <p:cNvPr id="109" name="Straight Arrow Connector 108"/>
          <p:cNvCxnSpPr/>
          <p:nvPr/>
        </p:nvCxnSpPr>
        <p:spPr>
          <a:xfrm>
            <a:off x="5407025" y="2308225"/>
            <a:ext cx="433545" cy="2769"/>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2357438" y="2800350"/>
            <a:ext cx="1134873" cy="1128527"/>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flipV="1">
            <a:off x="1380347" y="3372871"/>
            <a:ext cx="0" cy="957995"/>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2405063" y="2109788"/>
            <a:ext cx="1149256" cy="0"/>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13" name="Group 112"/>
          <p:cNvGrpSpPr/>
          <p:nvPr/>
        </p:nvGrpSpPr>
        <p:grpSpPr>
          <a:xfrm>
            <a:off x="784038" y="1584018"/>
            <a:ext cx="1614689" cy="1414096"/>
            <a:chOff x="473780" y="1976733"/>
            <a:chExt cx="1614689" cy="1414096"/>
          </a:xfrm>
        </p:grpSpPr>
        <p:sp>
          <p:nvSpPr>
            <p:cNvPr id="125" name="Rounded Rectangle 124"/>
            <p:cNvSpPr/>
            <p:nvPr/>
          </p:nvSpPr>
          <p:spPr bwMode="auto">
            <a:xfrm>
              <a:off x="781618" y="1976733"/>
              <a:ext cx="1306851" cy="1242645"/>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grpSp>
          <p:nvGrpSpPr>
            <p:cNvPr id="115" name="Group 114"/>
            <p:cNvGrpSpPr/>
            <p:nvPr/>
          </p:nvGrpSpPr>
          <p:grpSpPr>
            <a:xfrm>
              <a:off x="473780" y="2755900"/>
              <a:ext cx="609168" cy="634929"/>
              <a:chOff x="2328300" y="3506767"/>
              <a:chExt cx="551703" cy="575034"/>
            </a:xfrm>
          </p:grpSpPr>
          <p:sp>
            <p:nvSpPr>
              <p:cNvPr id="116" name="AutoShape 3"/>
              <p:cNvSpPr>
                <a:spLocks noChangeAspect="1" noChangeArrowheads="1" noTextEdit="1"/>
              </p:cNvSpPr>
              <p:nvPr/>
            </p:nvSpPr>
            <p:spPr bwMode="auto">
              <a:xfrm>
                <a:off x="2330370" y="3507272"/>
                <a:ext cx="543013" cy="555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17" name="Group 116"/>
              <p:cNvGrpSpPr/>
              <p:nvPr/>
            </p:nvGrpSpPr>
            <p:grpSpPr>
              <a:xfrm>
                <a:off x="2328300" y="3506767"/>
                <a:ext cx="551703" cy="575034"/>
                <a:chOff x="3937001" y="4448175"/>
                <a:chExt cx="638175" cy="665163"/>
              </a:xfrm>
            </p:grpSpPr>
            <p:grpSp>
              <p:nvGrpSpPr>
                <p:cNvPr id="118" name="Group 10"/>
                <p:cNvGrpSpPr>
                  <a:grpSpLocks noChangeAspect="1"/>
                </p:cNvGrpSpPr>
                <p:nvPr/>
              </p:nvGrpSpPr>
              <p:grpSpPr bwMode="auto">
                <a:xfrm>
                  <a:off x="3937001" y="4448175"/>
                  <a:ext cx="638175" cy="665163"/>
                  <a:chOff x="2480" y="2802"/>
                  <a:chExt cx="402" cy="419"/>
                </a:xfrm>
              </p:grpSpPr>
              <p:sp>
                <p:nvSpPr>
                  <p:cNvPr id="122" name="AutoShape 9"/>
                  <p:cNvSpPr>
                    <a:spLocks noChangeAspect="1" noChangeArrowheads="1" noTextEdit="1"/>
                  </p:cNvSpPr>
                  <p:nvPr/>
                </p:nvSpPr>
                <p:spPr bwMode="auto">
                  <a:xfrm>
                    <a:off x="2481" y="2802"/>
                    <a:ext cx="400" cy="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3" name="Freeform 11"/>
                  <p:cNvSpPr>
                    <a:spLocks/>
                  </p:cNvSpPr>
                  <p:nvPr/>
                </p:nvSpPr>
                <p:spPr bwMode="auto">
                  <a:xfrm>
                    <a:off x="2480" y="2802"/>
                    <a:ext cx="402" cy="418"/>
                  </a:xfrm>
                  <a:custGeom>
                    <a:avLst/>
                    <a:gdLst>
                      <a:gd name="T0" fmla="*/ 67 w 644"/>
                      <a:gd name="T1" fmla="*/ 0 h 671"/>
                      <a:gd name="T2" fmla="*/ 0 w 644"/>
                      <a:gd name="T3" fmla="*/ 68 h 671"/>
                      <a:gd name="T4" fmla="*/ 0 w 644"/>
                      <a:gd name="T5" fmla="*/ 603 h 671"/>
                      <a:gd name="T6" fmla="*/ 67 w 644"/>
                      <a:gd name="T7" fmla="*/ 671 h 671"/>
                      <a:gd name="T8" fmla="*/ 576 w 644"/>
                      <a:gd name="T9" fmla="*/ 671 h 671"/>
                      <a:gd name="T10" fmla="*/ 644 w 644"/>
                      <a:gd name="T11" fmla="*/ 603 h 671"/>
                      <a:gd name="T12" fmla="*/ 644 w 644"/>
                      <a:gd name="T13" fmla="*/ 193 h 671"/>
                      <a:gd name="T14" fmla="*/ 644 w 644"/>
                      <a:gd name="T15" fmla="*/ 127 h 671"/>
                      <a:gd name="T16" fmla="*/ 515 w 644"/>
                      <a:gd name="T17" fmla="*/ 0 h 671"/>
                      <a:gd name="T18" fmla="*/ 445 w 644"/>
                      <a:gd name="T19" fmla="*/ 0 h 671"/>
                      <a:gd name="T20" fmla="*/ 67 w 644"/>
                      <a:gd name="T21"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4" h="671">
                        <a:moveTo>
                          <a:pt x="67" y="0"/>
                        </a:moveTo>
                        <a:cubicBezTo>
                          <a:pt x="30" y="0"/>
                          <a:pt x="0" y="30"/>
                          <a:pt x="0" y="68"/>
                        </a:cubicBezTo>
                        <a:cubicBezTo>
                          <a:pt x="0" y="603"/>
                          <a:pt x="0" y="603"/>
                          <a:pt x="0" y="603"/>
                        </a:cubicBezTo>
                        <a:cubicBezTo>
                          <a:pt x="0" y="641"/>
                          <a:pt x="30" y="671"/>
                          <a:pt x="67" y="671"/>
                        </a:cubicBezTo>
                        <a:cubicBezTo>
                          <a:pt x="576" y="671"/>
                          <a:pt x="576" y="671"/>
                          <a:pt x="576" y="671"/>
                        </a:cubicBezTo>
                        <a:cubicBezTo>
                          <a:pt x="613" y="671"/>
                          <a:pt x="644" y="641"/>
                          <a:pt x="644" y="603"/>
                        </a:cubicBezTo>
                        <a:cubicBezTo>
                          <a:pt x="644" y="193"/>
                          <a:pt x="644" y="193"/>
                          <a:pt x="644" y="193"/>
                        </a:cubicBezTo>
                        <a:cubicBezTo>
                          <a:pt x="644" y="156"/>
                          <a:pt x="644" y="127"/>
                          <a:pt x="644" y="127"/>
                        </a:cubicBezTo>
                        <a:cubicBezTo>
                          <a:pt x="515" y="0"/>
                          <a:pt x="515" y="0"/>
                          <a:pt x="515" y="0"/>
                        </a:cubicBezTo>
                        <a:cubicBezTo>
                          <a:pt x="515" y="0"/>
                          <a:pt x="482" y="0"/>
                          <a:pt x="445" y="0"/>
                        </a:cubicBezTo>
                        <a:lnTo>
                          <a:pt x="6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4" name="Freeform 12"/>
                  <p:cNvSpPr>
                    <a:spLocks/>
                  </p:cNvSpPr>
                  <p:nvPr/>
                </p:nvSpPr>
                <p:spPr bwMode="auto">
                  <a:xfrm>
                    <a:off x="2801" y="2802"/>
                    <a:ext cx="81" cy="79"/>
                  </a:xfrm>
                  <a:custGeom>
                    <a:avLst/>
                    <a:gdLst>
                      <a:gd name="T0" fmla="*/ 81 w 81"/>
                      <a:gd name="T1" fmla="*/ 79 h 79"/>
                      <a:gd name="T2" fmla="*/ 0 w 81"/>
                      <a:gd name="T3" fmla="*/ 0 h 79"/>
                      <a:gd name="T4" fmla="*/ 0 w 81"/>
                      <a:gd name="T5" fmla="*/ 79 h 79"/>
                      <a:gd name="T6" fmla="*/ 81 w 81"/>
                      <a:gd name="T7" fmla="*/ 79 h 79"/>
                    </a:gdLst>
                    <a:ahLst/>
                    <a:cxnLst>
                      <a:cxn ang="0">
                        <a:pos x="T0" y="T1"/>
                      </a:cxn>
                      <a:cxn ang="0">
                        <a:pos x="T2" y="T3"/>
                      </a:cxn>
                      <a:cxn ang="0">
                        <a:pos x="T4" y="T5"/>
                      </a:cxn>
                      <a:cxn ang="0">
                        <a:pos x="T6" y="T7"/>
                      </a:cxn>
                    </a:cxnLst>
                    <a:rect l="0" t="0" r="r" b="b"/>
                    <a:pathLst>
                      <a:path w="81" h="79">
                        <a:moveTo>
                          <a:pt x="81" y="79"/>
                        </a:moveTo>
                        <a:lnTo>
                          <a:pt x="0" y="0"/>
                        </a:lnTo>
                        <a:lnTo>
                          <a:pt x="0" y="79"/>
                        </a:lnTo>
                        <a:lnTo>
                          <a:pt x="81" y="79"/>
                        </a:lnTo>
                        <a:close/>
                      </a:path>
                    </a:pathLst>
                  </a:custGeom>
                  <a:solidFill>
                    <a:srgbClr val="CC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19" name="Group 118"/>
                <p:cNvGrpSpPr/>
                <p:nvPr/>
              </p:nvGrpSpPr>
              <p:grpSpPr>
                <a:xfrm>
                  <a:off x="4120302" y="4618868"/>
                  <a:ext cx="293550" cy="349134"/>
                  <a:chOff x="4662074" y="4335997"/>
                  <a:chExt cx="234105" cy="278433"/>
                </a:xfrm>
              </p:grpSpPr>
              <p:sp>
                <p:nvSpPr>
                  <p:cNvPr id="120" name="Freeform 6"/>
                  <p:cNvSpPr>
                    <a:spLocks/>
                  </p:cNvSpPr>
                  <p:nvPr/>
                </p:nvSpPr>
                <p:spPr bwMode="auto">
                  <a:xfrm>
                    <a:off x="4662074" y="4335997"/>
                    <a:ext cx="90040" cy="278433"/>
                  </a:xfrm>
                  <a:custGeom>
                    <a:avLst/>
                    <a:gdLst>
                      <a:gd name="T0" fmla="*/ 23 w 86"/>
                      <a:gd name="T1" fmla="*/ 56 h 265"/>
                      <a:gd name="T2" fmla="*/ 23 w 86"/>
                      <a:gd name="T3" fmla="*/ 90 h 265"/>
                      <a:gd name="T4" fmla="*/ 0 w 86"/>
                      <a:gd name="T5" fmla="*/ 119 h 265"/>
                      <a:gd name="T6" fmla="*/ 0 w 86"/>
                      <a:gd name="T7" fmla="*/ 146 h 265"/>
                      <a:gd name="T8" fmla="*/ 23 w 86"/>
                      <a:gd name="T9" fmla="*/ 174 h 265"/>
                      <a:gd name="T10" fmla="*/ 23 w 86"/>
                      <a:gd name="T11" fmla="*/ 210 h 265"/>
                      <a:gd name="T12" fmla="*/ 36 w 86"/>
                      <a:gd name="T13" fmla="*/ 251 h 265"/>
                      <a:gd name="T14" fmla="*/ 86 w 86"/>
                      <a:gd name="T15" fmla="*/ 265 h 265"/>
                      <a:gd name="T16" fmla="*/ 86 w 86"/>
                      <a:gd name="T17" fmla="*/ 237 h 265"/>
                      <a:gd name="T18" fmla="*/ 67 w 86"/>
                      <a:gd name="T19" fmla="*/ 231 h 265"/>
                      <a:gd name="T20" fmla="*/ 62 w 86"/>
                      <a:gd name="T21" fmla="*/ 210 h 265"/>
                      <a:gd name="T22" fmla="*/ 62 w 86"/>
                      <a:gd name="T23" fmla="*/ 179 h 265"/>
                      <a:gd name="T24" fmla="*/ 39 w 86"/>
                      <a:gd name="T25" fmla="*/ 133 h 265"/>
                      <a:gd name="T26" fmla="*/ 39 w 86"/>
                      <a:gd name="T27" fmla="*/ 132 h 265"/>
                      <a:gd name="T28" fmla="*/ 62 w 86"/>
                      <a:gd name="T29" fmla="*/ 87 h 265"/>
                      <a:gd name="T30" fmla="*/ 62 w 86"/>
                      <a:gd name="T31" fmla="*/ 55 h 265"/>
                      <a:gd name="T32" fmla="*/ 86 w 86"/>
                      <a:gd name="T33" fmla="*/ 28 h 265"/>
                      <a:gd name="T34" fmla="*/ 86 w 86"/>
                      <a:gd name="T35" fmla="*/ 0 h 265"/>
                      <a:gd name="T36" fmla="*/ 36 w 86"/>
                      <a:gd name="T37" fmla="*/ 14 h 265"/>
                      <a:gd name="T38" fmla="*/ 23 w 86"/>
                      <a:gd name="T39" fmla="*/ 56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265">
                        <a:moveTo>
                          <a:pt x="23" y="56"/>
                        </a:moveTo>
                        <a:lnTo>
                          <a:pt x="23" y="90"/>
                        </a:lnTo>
                        <a:cubicBezTo>
                          <a:pt x="23" y="109"/>
                          <a:pt x="16" y="119"/>
                          <a:pt x="0" y="119"/>
                        </a:cubicBezTo>
                        <a:lnTo>
                          <a:pt x="0" y="146"/>
                        </a:lnTo>
                        <a:cubicBezTo>
                          <a:pt x="16" y="146"/>
                          <a:pt x="23" y="156"/>
                          <a:pt x="23" y="174"/>
                        </a:cubicBezTo>
                        <a:lnTo>
                          <a:pt x="23" y="210"/>
                        </a:lnTo>
                        <a:cubicBezTo>
                          <a:pt x="23" y="229"/>
                          <a:pt x="27" y="243"/>
                          <a:pt x="36" y="251"/>
                        </a:cubicBezTo>
                        <a:cubicBezTo>
                          <a:pt x="45" y="260"/>
                          <a:pt x="62" y="265"/>
                          <a:pt x="86" y="265"/>
                        </a:cubicBezTo>
                        <a:lnTo>
                          <a:pt x="86" y="237"/>
                        </a:lnTo>
                        <a:cubicBezTo>
                          <a:pt x="77" y="237"/>
                          <a:pt x="71" y="235"/>
                          <a:pt x="67" y="231"/>
                        </a:cubicBezTo>
                        <a:cubicBezTo>
                          <a:pt x="64" y="227"/>
                          <a:pt x="62" y="220"/>
                          <a:pt x="62" y="210"/>
                        </a:cubicBezTo>
                        <a:lnTo>
                          <a:pt x="62" y="179"/>
                        </a:lnTo>
                        <a:cubicBezTo>
                          <a:pt x="62" y="154"/>
                          <a:pt x="54" y="139"/>
                          <a:pt x="39" y="133"/>
                        </a:cubicBezTo>
                        <a:lnTo>
                          <a:pt x="39" y="132"/>
                        </a:lnTo>
                        <a:cubicBezTo>
                          <a:pt x="54" y="126"/>
                          <a:pt x="62" y="111"/>
                          <a:pt x="62" y="87"/>
                        </a:cubicBezTo>
                        <a:lnTo>
                          <a:pt x="62" y="55"/>
                        </a:lnTo>
                        <a:cubicBezTo>
                          <a:pt x="62" y="37"/>
                          <a:pt x="70" y="28"/>
                          <a:pt x="86" y="28"/>
                        </a:cubicBezTo>
                        <a:lnTo>
                          <a:pt x="86" y="0"/>
                        </a:lnTo>
                        <a:cubicBezTo>
                          <a:pt x="62" y="0"/>
                          <a:pt x="46" y="5"/>
                          <a:pt x="36" y="14"/>
                        </a:cubicBezTo>
                        <a:cubicBezTo>
                          <a:pt x="28" y="23"/>
                          <a:pt x="23" y="37"/>
                          <a:pt x="23" y="56"/>
                        </a:cubicBezTo>
                        <a:close/>
                      </a:path>
                    </a:pathLst>
                  </a:custGeom>
                  <a:solidFill>
                    <a:srgbClr val="80808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1" name="Freeform 7"/>
                  <p:cNvSpPr>
                    <a:spLocks/>
                  </p:cNvSpPr>
                  <p:nvPr/>
                </p:nvSpPr>
                <p:spPr bwMode="auto">
                  <a:xfrm>
                    <a:off x="4806139" y="4335997"/>
                    <a:ext cx="90040" cy="278433"/>
                  </a:xfrm>
                  <a:custGeom>
                    <a:avLst/>
                    <a:gdLst>
                      <a:gd name="T0" fmla="*/ 62 w 85"/>
                      <a:gd name="T1" fmla="*/ 90 h 265"/>
                      <a:gd name="T2" fmla="*/ 62 w 85"/>
                      <a:gd name="T3" fmla="*/ 56 h 265"/>
                      <a:gd name="T4" fmla="*/ 50 w 85"/>
                      <a:gd name="T5" fmla="*/ 15 h 265"/>
                      <a:gd name="T6" fmla="*/ 0 w 85"/>
                      <a:gd name="T7" fmla="*/ 0 h 265"/>
                      <a:gd name="T8" fmla="*/ 0 w 85"/>
                      <a:gd name="T9" fmla="*/ 28 h 265"/>
                      <a:gd name="T10" fmla="*/ 24 w 85"/>
                      <a:gd name="T11" fmla="*/ 55 h 265"/>
                      <a:gd name="T12" fmla="*/ 24 w 85"/>
                      <a:gd name="T13" fmla="*/ 85 h 265"/>
                      <a:gd name="T14" fmla="*/ 47 w 85"/>
                      <a:gd name="T15" fmla="*/ 132 h 265"/>
                      <a:gd name="T16" fmla="*/ 47 w 85"/>
                      <a:gd name="T17" fmla="*/ 133 h 265"/>
                      <a:gd name="T18" fmla="*/ 24 w 85"/>
                      <a:gd name="T19" fmla="*/ 178 h 265"/>
                      <a:gd name="T20" fmla="*/ 24 w 85"/>
                      <a:gd name="T21" fmla="*/ 210 h 265"/>
                      <a:gd name="T22" fmla="*/ 19 w 85"/>
                      <a:gd name="T23" fmla="*/ 231 h 265"/>
                      <a:gd name="T24" fmla="*/ 0 w 85"/>
                      <a:gd name="T25" fmla="*/ 237 h 265"/>
                      <a:gd name="T26" fmla="*/ 0 w 85"/>
                      <a:gd name="T27" fmla="*/ 265 h 265"/>
                      <a:gd name="T28" fmla="*/ 50 w 85"/>
                      <a:gd name="T29" fmla="*/ 251 h 265"/>
                      <a:gd name="T30" fmla="*/ 62 w 85"/>
                      <a:gd name="T31" fmla="*/ 209 h 265"/>
                      <a:gd name="T32" fmla="*/ 62 w 85"/>
                      <a:gd name="T33" fmla="*/ 174 h 265"/>
                      <a:gd name="T34" fmla="*/ 85 w 85"/>
                      <a:gd name="T35" fmla="*/ 146 h 265"/>
                      <a:gd name="T36" fmla="*/ 85 w 85"/>
                      <a:gd name="T37" fmla="*/ 119 h 265"/>
                      <a:gd name="T38" fmla="*/ 62 w 85"/>
                      <a:gd name="T39" fmla="*/ 9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265">
                        <a:moveTo>
                          <a:pt x="62" y="90"/>
                        </a:moveTo>
                        <a:lnTo>
                          <a:pt x="62" y="56"/>
                        </a:lnTo>
                        <a:cubicBezTo>
                          <a:pt x="62" y="37"/>
                          <a:pt x="58" y="23"/>
                          <a:pt x="50" y="15"/>
                        </a:cubicBezTo>
                        <a:cubicBezTo>
                          <a:pt x="40" y="5"/>
                          <a:pt x="23" y="0"/>
                          <a:pt x="0" y="0"/>
                        </a:cubicBezTo>
                        <a:lnTo>
                          <a:pt x="0" y="28"/>
                        </a:lnTo>
                        <a:cubicBezTo>
                          <a:pt x="16" y="28"/>
                          <a:pt x="24" y="37"/>
                          <a:pt x="24" y="55"/>
                        </a:cubicBezTo>
                        <a:lnTo>
                          <a:pt x="24" y="85"/>
                        </a:lnTo>
                        <a:cubicBezTo>
                          <a:pt x="24" y="110"/>
                          <a:pt x="32" y="126"/>
                          <a:pt x="47" y="132"/>
                        </a:cubicBezTo>
                        <a:lnTo>
                          <a:pt x="47" y="133"/>
                        </a:lnTo>
                        <a:cubicBezTo>
                          <a:pt x="32" y="139"/>
                          <a:pt x="24" y="154"/>
                          <a:pt x="24" y="178"/>
                        </a:cubicBezTo>
                        <a:lnTo>
                          <a:pt x="24" y="210"/>
                        </a:lnTo>
                        <a:cubicBezTo>
                          <a:pt x="24" y="219"/>
                          <a:pt x="22" y="226"/>
                          <a:pt x="19" y="231"/>
                        </a:cubicBezTo>
                        <a:cubicBezTo>
                          <a:pt x="15" y="235"/>
                          <a:pt x="9" y="237"/>
                          <a:pt x="0" y="237"/>
                        </a:cubicBezTo>
                        <a:lnTo>
                          <a:pt x="0" y="265"/>
                        </a:lnTo>
                        <a:cubicBezTo>
                          <a:pt x="24" y="265"/>
                          <a:pt x="41" y="260"/>
                          <a:pt x="50" y="251"/>
                        </a:cubicBezTo>
                        <a:cubicBezTo>
                          <a:pt x="58" y="242"/>
                          <a:pt x="62" y="229"/>
                          <a:pt x="62" y="209"/>
                        </a:cubicBezTo>
                        <a:lnTo>
                          <a:pt x="62" y="174"/>
                        </a:lnTo>
                        <a:cubicBezTo>
                          <a:pt x="62" y="156"/>
                          <a:pt x="70" y="146"/>
                          <a:pt x="85" y="146"/>
                        </a:cubicBezTo>
                        <a:lnTo>
                          <a:pt x="85" y="119"/>
                        </a:lnTo>
                        <a:cubicBezTo>
                          <a:pt x="70" y="119"/>
                          <a:pt x="62" y="109"/>
                          <a:pt x="62" y="90"/>
                        </a:cubicBezTo>
                        <a:close/>
                      </a:path>
                    </a:pathLst>
                  </a:custGeom>
                  <a:solidFill>
                    <a:srgbClr val="80808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grpSp>
      </p:grpSp>
      <p:sp>
        <p:nvSpPr>
          <p:cNvPr id="128" name="Rounded Rectangle 127"/>
          <p:cNvSpPr/>
          <p:nvPr/>
        </p:nvSpPr>
        <p:spPr bwMode="auto">
          <a:xfrm>
            <a:off x="3936074" y="4073937"/>
            <a:ext cx="1488637" cy="1275321"/>
          </a:xfrm>
          <a:prstGeom prst="roundRect">
            <a:avLst>
              <a:gd name="adj" fmla="val 7520"/>
            </a:avLst>
          </a:prstGeom>
          <a:solidFill>
            <a:schemeClr val="bg1">
              <a:alpha val="20000"/>
            </a:schemeClr>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135" name="Rounded Rectangle 134"/>
          <p:cNvSpPr/>
          <p:nvPr/>
        </p:nvSpPr>
        <p:spPr bwMode="auto">
          <a:xfrm>
            <a:off x="3914981" y="1352775"/>
            <a:ext cx="1488637" cy="1993853"/>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149" name="Rounded Rectangle 148"/>
          <p:cNvSpPr/>
          <p:nvPr/>
        </p:nvSpPr>
        <p:spPr bwMode="auto">
          <a:xfrm>
            <a:off x="5951824" y="1347205"/>
            <a:ext cx="1582062" cy="3338528"/>
          </a:xfrm>
          <a:prstGeom prst="roundRect">
            <a:avLst>
              <a:gd name="adj" fmla="val 4575"/>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146283" rIns="45713" bIns="45713" numCol="1" spcCol="0" rtlCol="0" fromWordArt="0" anchor="b" anchorCtr="0" forceAA="0" compatLnSpc="1">
            <a:prstTxWarp prst="textNoShape">
              <a:avLst/>
            </a:prstTxWarp>
            <a:noAutofit/>
          </a:bodyPr>
          <a:lstStyle/>
          <a:p>
            <a:pPr algn="ctr" defTabSz="932418"/>
            <a:endParaRPr lang="en-US" sz="1599" dirty="0">
              <a:gradFill>
                <a:gsLst>
                  <a:gs pos="0">
                    <a:srgbClr val="FFFFFF"/>
                  </a:gs>
                  <a:gs pos="100000">
                    <a:srgbClr val="FFFFFF"/>
                  </a:gs>
                </a:gsLst>
                <a:lin ang="5400000" scaled="0"/>
              </a:gradFill>
              <a:ea typeface="Segoe UI" pitchFamily="34" charset="0"/>
              <a:cs typeface="Segoe UI" pitchFamily="34" charset="0"/>
            </a:endParaRPr>
          </a:p>
        </p:txBody>
      </p:sp>
      <p:sp>
        <p:nvSpPr>
          <p:cNvPr id="204" name="Rounded Rectangle 203"/>
          <p:cNvSpPr/>
          <p:nvPr/>
        </p:nvSpPr>
        <p:spPr bwMode="auto">
          <a:xfrm>
            <a:off x="10395897" y="1354459"/>
            <a:ext cx="1434088" cy="2883309"/>
          </a:xfrm>
          <a:prstGeom prst="roundRect">
            <a:avLst>
              <a:gd name="adj" fmla="val 9612"/>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221" name="Rounded Rectangle 220"/>
          <p:cNvSpPr/>
          <p:nvPr/>
        </p:nvSpPr>
        <p:spPr bwMode="auto">
          <a:xfrm>
            <a:off x="10241708" y="5144075"/>
            <a:ext cx="1581140" cy="1145406"/>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91427" rIns="45713" bIns="4571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1399" dirty="0">
              <a:gradFill>
                <a:gsLst>
                  <a:gs pos="0">
                    <a:srgbClr val="FFFFFF"/>
                  </a:gs>
                  <a:gs pos="100000">
                    <a:srgbClr val="FFFFFF"/>
                  </a:gs>
                </a:gsLst>
                <a:lin ang="5400000" scaled="0"/>
              </a:gradFill>
              <a:ea typeface="Segoe UI" pitchFamily="34" charset="0"/>
              <a:cs typeface="Segoe UI" pitchFamily="34" charset="0"/>
            </a:endParaRPr>
          </a:p>
        </p:txBody>
      </p:sp>
      <p:cxnSp>
        <p:nvCxnSpPr>
          <p:cNvPr id="231" name="Straight Arrow Connector 230"/>
          <p:cNvCxnSpPr/>
          <p:nvPr/>
        </p:nvCxnSpPr>
        <p:spPr>
          <a:xfrm flipV="1">
            <a:off x="9840455" y="2633442"/>
            <a:ext cx="460944" cy="1"/>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232" name="Group 231"/>
          <p:cNvGrpSpPr/>
          <p:nvPr/>
        </p:nvGrpSpPr>
        <p:grpSpPr>
          <a:xfrm>
            <a:off x="5223384" y="4529548"/>
            <a:ext cx="3215766" cy="1704019"/>
            <a:chOff x="4819651" y="2807496"/>
            <a:chExt cx="3562943" cy="3800381"/>
          </a:xfrm>
        </p:grpSpPr>
        <p:cxnSp>
          <p:nvCxnSpPr>
            <p:cNvPr id="233" name="Straight Arrow Connector 232"/>
            <p:cNvCxnSpPr/>
            <p:nvPr/>
          </p:nvCxnSpPr>
          <p:spPr>
            <a:xfrm flipV="1">
              <a:off x="8349847" y="2807496"/>
              <a:ext cx="0" cy="3800381"/>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34" name="Straight Connector 233"/>
            <p:cNvCxnSpPr/>
            <p:nvPr/>
          </p:nvCxnSpPr>
          <p:spPr>
            <a:xfrm flipH="1">
              <a:off x="4819651" y="6568255"/>
              <a:ext cx="3562943" cy="0"/>
            </a:xfrm>
            <a:prstGeom prst="line">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5" name="Straight Connector 234"/>
            <p:cNvCxnSpPr/>
            <p:nvPr/>
          </p:nvCxnSpPr>
          <p:spPr>
            <a:xfrm>
              <a:off x="4848224" y="4659267"/>
              <a:ext cx="0" cy="1948608"/>
            </a:xfrm>
            <a:prstGeom prst="line">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236" name="Straight Arrow Connector 235"/>
          <p:cNvCxnSpPr/>
          <p:nvPr/>
        </p:nvCxnSpPr>
        <p:spPr>
          <a:xfrm flipV="1">
            <a:off x="7604559" y="2633441"/>
            <a:ext cx="434541" cy="1"/>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38" name="Rounded Rectangle 237"/>
          <p:cNvSpPr/>
          <p:nvPr/>
        </p:nvSpPr>
        <p:spPr bwMode="auto">
          <a:xfrm>
            <a:off x="8052459" y="1346947"/>
            <a:ext cx="1753215" cy="3021944"/>
          </a:xfrm>
          <a:prstGeom prst="roundRect">
            <a:avLst>
              <a:gd name="adj" fmla="val 4575"/>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45720" bIns="45720" numCol="1" spcCol="0" rtlCol="0" fromWordArt="0" anchor="b" anchorCtr="0" forceAA="0" compatLnSpc="1">
            <a:prstTxWarp prst="textNoShape">
              <a:avLst/>
            </a:prstTxWarp>
            <a:noAutofit/>
          </a:bodyPr>
          <a:lstStyle/>
          <a:p>
            <a:pPr algn="ctr" defTabSz="932597"/>
            <a:endParaRPr lang="en-US" sz="1600" dirty="0">
              <a:gradFill>
                <a:gsLst>
                  <a:gs pos="0">
                    <a:srgbClr val="FFFFFF"/>
                  </a:gs>
                  <a:gs pos="100000">
                    <a:srgbClr val="FFFFFF"/>
                  </a:gs>
                </a:gsLst>
                <a:lin ang="5400000" scaled="0"/>
              </a:gradFill>
              <a:ea typeface="Segoe UI" pitchFamily="34" charset="0"/>
              <a:cs typeface="Segoe UI" pitchFamily="34" charset="0"/>
            </a:endParaRPr>
          </a:p>
        </p:txBody>
      </p:sp>
      <p:pic>
        <p:nvPicPr>
          <p:cNvPr id="240" name="Picture 239"/>
          <p:cNvPicPr>
            <a:picLocks noChangeAspect="1"/>
          </p:cNvPicPr>
          <p:nvPr/>
        </p:nvPicPr>
        <p:blipFill>
          <a:blip r:embed="rId4"/>
          <a:stretch>
            <a:fillRect/>
          </a:stretch>
        </p:blipFill>
        <p:spPr>
          <a:xfrm>
            <a:off x="8153987" y="1487045"/>
            <a:ext cx="1528108" cy="948121"/>
          </a:xfrm>
          <a:prstGeom prst="rect">
            <a:avLst/>
          </a:prstGeom>
        </p:spPr>
      </p:pic>
      <p:sp>
        <p:nvSpPr>
          <p:cNvPr id="241" name="TextBox 240"/>
          <p:cNvSpPr txBox="1"/>
          <p:nvPr/>
        </p:nvSpPr>
        <p:spPr>
          <a:xfrm>
            <a:off x="8766279" y="2009163"/>
            <a:ext cx="399148" cy="166199"/>
          </a:xfrm>
          <a:prstGeom prst="rect">
            <a:avLst/>
          </a:prstGeom>
          <a:noFill/>
        </p:spPr>
        <p:txBody>
          <a:bodyPr wrap="none" lIns="0" tIns="0" rIns="0" bIns="0" rtlCol="0">
            <a:spAutoFit/>
          </a:bodyPr>
          <a:lstStyle/>
          <a:p>
            <a:pPr>
              <a:lnSpc>
                <a:spcPct val="90000"/>
              </a:lnSpc>
              <a:spcAft>
                <a:spcPts val="600"/>
              </a:spcAft>
            </a:pPr>
            <a:r>
              <a:rPr lang="en-US" sz="1200" dirty="0" smtClean="0">
                <a:gradFill>
                  <a:gsLst>
                    <a:gs pos="2917">
                      <a:srgbClr val="0072C6"/>
                    </a:gs>
                    <a:gs pos="30000">
                      <a:srgbClr val="0072C6"/>
                    </a:gs>
                  </a:gsLst>
                  <a:lin ang="5400000" scaled="0"/>
                </a:gradFill>
              </a:rPr>
              <a:t>Cloud</a:t>
            </a:r>
          </a:p>
        </p:txBody>
      </p:sp>
      <p:grpSp>
        <p:nvGrpSpPr>
          <p:cNvPr id="243" name="Group 242"/>
          <p:cNvGrpSpPr/>
          <p:nvPr/>
        </p:nvGrpSpPr>
        <p:grpSpPr>
          <a:xfrm>
            <a:off x="8617515" y="2786363"/>
            <a:ext cx="816128" cy="950197"/>
            <a:chOff x="5394326" y="4936834"/>
            <a:chExt cx="720725" cy="835025"/>
          </a:xfrm>
          <a:solidFill>
            <a:schemeClr val="tx1"/>
          </a:solidFill>
        </p:grpSpPr>
        <p:sp>
          <p:nvSpPr>
            <p:cNvPr id="249" name="Freeform 17"/>
            <p:cNvSpPr>
              <a:spLocks noEditPoints="1"/>
            </p:cNvSpPr>
            <p:nvPr/>
          </p:nvSpPr>
          <p:spPr bwMode="auto">
            <a:xfrm>
              <a:off x="5394326" y="4936834"/>
              <a:ext cx="460375" cy="835025"/>
            </a:xfrm>
            <a:custGeom>
              <a:avLst/>
              <a:gdLst>
                <a:gd name="T0" fmla="*/ 196 w 440"/>
                <a:gd name="T1" fmla="*/ 576 h 796"/>
                <a:gd name="T2" fmla="*/ 178 w 440"/>
                <a:gd name="T3" fmla="*/ 490 h 796"/>
                <a:gd name="T4" fmla="*/ 206 w 440"/>
                <a:gd name="T5" fmla="*/ 472 h 796"/>
                <a:gd name="T6" fmla="*/ 207 w 440"/>
                <a:gd name="T7" fmla="*/ 423 h 796"/>
                <a:gd name="T8" fmla="*/ 178 w 440"/>
                <a:gd name="T9" fmla="*/ 405 h 796"/>
                <a:gd name="T10" fmla="*/ 196 w 440"/>
                <a:gd name="T11" fmla="*/ 320 h 796"/>
                <a:gd name="T12" fmla="*/ 262 w 440"/>
                <a:gd name="T13" fmla="*/ 337 h 796"/>
                <a:gd name="T14" fmla="*/ 312 w 440"/>
                <a:gd name="T15" fmla="*/ 379 h 796"/>
                <a:gd name="T16" fmla="*/ 330 w 440"/>
                <a:gd name="T17" fmla="*/ 320 h 796"/>
                <a:gd name="T18" fmla="*/ 395 w 440"/>
                <a:gd name="T19" fmla="*/ 337 h 796"/>
                <a:gd name="T20" fmla="*/ 440 w 440"/>
                <a:gd name="T21" fmla="*/ 379 h 796"/>
                <a:gd name="T22" fmla="*/ 422 w 440"/>
                <a:gd name="T23" fmla="*/ 0 h 796"/>
                <a:gd name="T24" fmla="*/ 0 w 440"/>
                <a:gd name="T25" fmla="*/ 18 h 796"/>
                <a:gd name="T26" fmla="*/ 0 w 440"/>
                <a:gd name="T27" fmla="*/ 623 h 796"/>
                <a:gd name="T28" fmla="*/ 0 w 440"/>
                <a:gd name="T29" fmla="*/ 778 h 796"/>
                <a:gd name="T30" fmla="*/ 206 w 440"/>
                <a:gd name="T31" fmla="*/ 796 h 796"/>
                <a:gd name="T32" fmla="*/ 312 w 440"/>
                <a:gd name="T33" fmla="*/ 63 h 796"/>
                <a:gd name="T34" fmla="*/ 378 w 440"/>
                <a:gd name="T35" fmla="*/ 45 h 796"/>
                <a:gd name="T36" fmla="*/ 395 w 440"/>
                <a:gd name="T37" fmla="*/ 130 h 796"/>
                <a:gd name="T38" fmla="*/ 330 w 440"/>
                <a:gd name="T39" fmla="*/ 148 h 796"/>
                <a:gd name="T40" fmla="*/ 312 w 440"/>
                <a:gd name="T41" fmla="*/ 63 h 796"/>
                <a:gd name="T42" fmla="*/ 330 w 440"/>
                <a:gd name="T43" fmla="*/ 180 h 796"/>
                <a:gd name="T44" fmla="*/ 395 w 440"/>
                <a:gd name="T45" fmla="*/ 198 h 796"/>
                <a:gd name="T46" fmla="*/ 378 w 440"/>
                <a:gd name="T47" fmla="*/ 283 h 796"/>
                <a:gd name="T48" fmla="*/ 312 w 440"/>
                <a:gd name="T49" fmla="*/ 266 h 796"/>
                <a:gd name="T50" fmla="*/ 178 w 440"/>
                <a:gd name="T51" fmla="*/ 63 h 796"/>
                <a:gd name="T52" fmla="*/ 244 w 440"/>
                <a:gd name="T53" fmla="*/ 45 h 796"/>
                <a:gd name="T54" fmla="*/ 262 w 440"/>
                <a:gd name="T55" fmla="*/ 130 h 796"/>
                <a:gd name="T56" fmla="*/ 196 w 440"/>
                <a:gd name="T57" fmla="*/ 148 h 796"/>
                <a:gd name="T58" fmla="*/ 178 w 440"/>
                <a:gd name="T59" fmla="*/ 63 h 796"/>
                <a:gd name="T60" fmla="*/ 196 w 440"/>
                <a:gd name="T61" fmla="*/ 180 h 796"/>
                <a:gd name="T62" fmla="*/ 262 w 440"/>
                <a:gd name="T63" fmla="*/ 198 h 796"/>
                <a:gd name="T64" fmla="*/ 244 w 440"/>
                <a:gd name="T65" fmla="*/ 283 h 796"/>
                <a:gd name="T66" fmla="*/ 178 w 440"/>
                <a:gd name="T67" fmla="*/ 266 h 796"/>
                <a:gd name="T68" fmla="*/ 131 w 440"/>
                <a:gd name="T69" fmla="*/ 558 h 796"/>
                <a:gd name="T70" fmla="*/ 65 w 440"/>
                <a:gd name="T71" fmla="*/ 576 h 796"/>
                <a:gd name="T72" fmla="*/ 47 w 440"/>
                <a:gd name="T73" fmla="*/ 490 h 796"/>
                <a:gd name="T74" fmla="*/ 113 w 440"/>
                <a:gd name="T75" fmla="*/ 472 h 796"/>
                <a:gd name="T76" fmla="*/ 131 w 440"/>
                <a:gd name="T77" fmla="*/ 558 h 796"/>
                <a:gd name="T78" fmla="*/ 113 w 440"/>
                <a:gd name="T79" fmla="*/ 423 h 796"/>
                <a:gd name="T80" fmla="*/ 47 w 440"/>
                <a:gd name="T81" fmla="*/ 405 h 796"/>
                <a:gd name="T82" fmla="*/ 65 w 440"/>
                <a:gd name="T83" fmla="*/ 320 h 796"/>
                <a:gd name="T84" fmla="*/ 131 w 440"/>
                <a:gd name="T85" fmla="*/ 337 h 796"/>
                <a:gd name="T86" fmla="*/ 131 w 440"/>
                <a:gd name="T87" fmla="*/ 266 h 796"/>
                <a:gd name="T88" fmla="*/ 65 w 440"/>
                <a:gd name="T89" fmla="*/ 283 h 796"/>
                <a:gd name="T90" fmla="*/ 47 w 440"/>
                <a:gd name="T91" fmla="*/ 198 h 796"/>
                <a:gd name="T92" fmla="*/ 113 w 440"/>
                <a:gd name="T93" fmla="*/ 180 h 796"/>
                <a:gd name="T94" fmla="*/ 131 w 440"/>
                <a:gd name="T95" fmla="*/ 266 h 796"/>
                <a:gd name="T96" fmla="*/ 113 w 440"/>
                <a:gd name="T97" fmla="*/ 148 h 796"/>
                <a:gd name="T98" fmla="*/ 47 w 440"/>
                <a:gd name="T99" fmla="*/ 130 h 796"/>
                <a:gd name="T100" fmla="*/ 65 w 440"/>
                <a:gd name="T101" fmla="*/ 45 h 796"/>
                <a:gd name="T102" fmla="*/ 131 w 440"/>
                <a:gd name="T103" fmla="*/ 63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0" h="796">
                  <a:moveTo>
                    <a:pt x="206" y="576"/>
                  </a:moveTo>
                  <a:cubicBezTo>
                    <a:pt x="196" y="576"/>
                    <a:pt x="196" y="576"/>
                    <a:pt x="196" y="576"/>
                  </a:cubicBezTo>
                  <a:cubicBezTo>
                    <a:pt x="186" y="576"/>
                    <a:pt x="178" y="568"/>
                    <a:pt x="178" y="558"/>
                  </a:cubicBezTo>
                  <a:cubicBezTo>
                    <a:pt x="178" y="490"/>
                    <a:pt x="178" y="490"/>
                    <a:pt x="178" y="490"/>
                  </a:cubicBezTo>
                  <a:cubicBezTo>
                    <a:pt x="178" y="480"/>
                    <a:pt x="186" y="472"/>
                    <a:pt x="196" y="472"/>
                  </a:cubicBezTo>
                  <a:cubicBezTo>
                    <a:pt x="206" y="472"/>
                    <a:pt x="206" y="472"/>
                    <a:pt x="206" y="472"/>
                  </a:cubicBezTo>
                  <a:cubicBezTo>
                    <a:pt x="206" y="432"/>
                    <a:pt x="206" y="432"/>
                    <a:pt x="206" y="432"/>
                  </a:cubicBezTo>
                  <a:cubicBezTo>
                    <a:pt x="206" y="429"/>
                    <a:pt x="206" y="426"/>
                    <a:pt x="207" y="423"/>
                  </a:cubicBezTo>
                  <a:cubicBezTo>
                    <a:pt x="196" y="423"/>
                    <a:pt x="196" y="423"/>
                    <a:pt x="196" y="423"/>
                  </a:cubicBezTo>
                  <a:cubicBezTo>
                    <a:pt x="186" y="423"/>
                    <a:pt x="178" y="415"/>
                    <a:pt x="178" y="405"/>
                  </a:cubicBezTo>
                  <a:cubicBezTo>
                    <a:pt x="178" y="337"/>
                    <a:pt x="178" y="337"/>
                    <a:pt x="178" y="337"/>
                  </a:cubicBezTo>
                  <a:cubicBezTo>
                    <a:pt x="178" y="328"/>
                    <a:pt x="186" y="320"/>
                    <a:pt x="196" y="320"/>
                  </a:cubicBezTo>
                  <a:cubicBezTo>
                    <a:pt x="244" y="320"/>
                    <a:pt x="244" y="320"/>
                    <a:pt x="244" y="320"/>
                  </a:cubicBezTo>
                  <a:cubicBezTo>
                    <a:pt x="254" y="320"/>
                    <a:pt x="262" y="328"/>
                    <a:pt x="262" y="337"/>
                  </a:cubicBezTo>
                  <a:cubicBezTo>
                    <a:pt x="262" y="379"/>
                    <a:pt x="262" y="379"/>
                    <a:pt x="262" y="379"/>
                  </a:cubicBezTo>
                  <a:cubicBezTo>
                    <a:pt x="312" y="379"/>
                    <a:pt x="312" y="379"/>
                    <a:pt x="312" y="379"/>
                  </a:cubicBezTo>
                  <a:cubicBezTo>
                    <a:pt x="312" y="337"/>
                    <a:pt x="312" y="337"/>
                    <a:pt x="312" y="337"/>
                  </a:cubicBezTo>
                  <a:cubicBezTo>
                    <a:pt x="312" y="328"/>
                    <a:pt x="320" y="320"/>
                    <a:pt x="330" y="320"/>
                  </a:cubicBezTo>
                  <a:cubicBezTo>
                    <a:pt x="378" y="320"/>
                    <a:pt x="378" y="320"/>
                    <a:pt x="378" y="320"/>
                  </a:cubicBezTo>
                  <a:cubicBezTo>
                    <a:pt x="387" y="320"/>
                    <a:pt x="395" y="328"/>
                    <a:pt x="395" y="337"/>
                  </a:cubicBezTo>
                  <a:cubicBezTo>
                    <a:pt x="395" y="379"/>
                    <a:pt x="395" y="379"/>
                    <a:pt x="395" y="379"/>
                  </a:cubicBezTo>
                  <a:cubicBezTo>
                    <a:pt x="440" y="379"/>
                    <a:pt x="440" y="379"/>
                    <a:pt x="440" y="379"/>
                  </a:cubicBezTo>
                  <a:cubicBezTo>
                    <a:pt x="440" y="18"/>
                    <a:pt x="440" y="18"/>
                    <a:pt x="440" y="18"/>
                  </a:cubicBezTo>
                  <a:cubicBezTo>
                    <a:pt x="440" y="8"/>
                    <a:pt x="432" y="0"/>
                    <a:pt x="422" y="0"/>
                  </a:cubicBezTo>
                  <a:cubicBezTo>
                    <a:pt x="18" y="0"/>
                    <a:pt x="18" y="0"/>
                    <a:pt x="18" y="0"/>
                  </a:cubicBezTo>
                  <a:cubicBezTo>
                    <a:pt x="8" y="0"/>
                    <a:pt x="0" y="8"/>
                    <a:pt x="0" y="18"/>
                  </a:cubicBezTo>
                  <a:cubicBezTo>
                    <a:pt x="0" y="590"/>
                    <a:pt x="0" y="590"/>
                    <a:pt x="0" y="590"/>
                  </a:cubicBezTo>
                  <a:cubicBezTo>
                    <a:pt x="0" y="599"/>
                    <a:pt x="0" y="614"/>
                    <a:pt x="0" y="623"/>
                  </a:cubicBezTo>
                  <a:cubicBezTo>
                    <a:pt x="0" y="631"/>
                    <a:pt x="0" y="646"/>
                    <a:pt x="0" y="656"/>
                  </a:cubicBezTo>
                  <a:cubicBezTo>
                    <a:pt x="0" y="778"/>
                    <a:pt x="0" y="778"/>
                    <a:pt x="0" y="778"/>
                  </a:cubicBezTo>
                  <a:cubicBezTo>
                    <a:pt x="0" y="788"/>
                    <a:pt x="8" y="796"/>
                    <a:pt x="18" y="796"/>
                  </a:cubicBezTo>
                  <a:cubicBezTo>
                    <a:pt x="206" y="796"/>
                    <a:pt x="206" y="796"/>
                    <a:pt x="206" y="796"/>
                  </a:cubicBezTo>
                  <a:lnTo>
                    <a:pt x="206" y="576"/>
                  </a:lnTo>
                  <a:close/>
                  <a:moveTo>
                    <a:pt x="312" y="63"/>
                  </a:moveTo>
                  <a:cubicBezTo>
                    <a:pt x="312" y="53"/>
                    <a:pt x="320" y="45"/>
                    <a:pt x="330" y="45"/>
                  </a:cubicBezTo>
                  <a:cubicBezTo>
                    <a:pt x="378" y="45"/>
                    <a:pt x="378" y="45"/>
                    <a:pt x="378" y="45"/>
                  </a:cubicBezTo>
                  <a:cubicBezTo>
                    <a:pt x="387" y="45"/>
                    <a:pt x="395" y="53"/>
                    <a:pt x="395" y="63"/>
                  </a:cubicBezTo>
                  <a:cubicBezTo>
                    <a:pt x="395" y="130"/>
                    <a:pt x="395" y="130"/>
                    <a:pt x="395" y="130"/>
                  </a:cubicBezTo>
                  <a:cubicBezTo>
                    <a:pt x="395" y="140"/>
                    <a:pt x="387" y="148"/>
                    <a:pt x="378" y="148"/>
                  </a:cubicBezTo>
                  <a:cubicBezTo>
                    <a:pt x="330" y="148"/>
                    <a:pt x="330" y="148"/>
                    <a:pt x="330" y="148"/>
                  </a:cubicBezTo>
                  <a:cubicBezTo>
                    <a:pt x="320" y="148"/>
                    <a:pt x="312" y="140"/>
                    <a:pt x="312" y="130"/>
                  </a:cubicBezTo>
                  <a:lnTo>
                    <a:pt x="312" y="63"/>
                  </a:lnTo>
                  <a:close/>
                  <a:moveTo>
                    <a:pt x="312" y="198"/>
                  </a:moveTo>
                  <a:cubicBezTo>
                    <a:pt x="312" y="188"/>
                    <a:pt x="320" y="180"/>
                    <a:pt x="330" y="180"/>
                  </a:cubicBezTo>
                  <a:cubicBezTo>
                    <a:pt x="378" y="180"/>
                    <a:pt x="378" y="180"/>
                    <a:pt x="378" y="180"/>
                  </a:cubicBezTo>
                  <a:cubicBezTo>
                    <a:pt x="387" y="180"/>
                    <a:pt x="395" y="188"/>
                    <a:pt x="395" y="198"/>
                  </a:cubicBezTo>
                  <a:cubicBezTo>
                    <a:pt x="395" y="266"/>
                    <a:pt x="395" y="266"/>
                    <a:pt x="395" y="266"/>
                  </a:cubicBezTo>
                  <a:cubicBezTo>
                    <a:pt x="395" y="275"/>
                    <a:pt x="387" y="283"/>
                    <a:pt x="378" y="283"/>
                  </a:cubicBezTo>
                  <a:cubicBezTo>
                    <a:pt x="330" y="283"/>
                    <a:pt x="330" y="283"/>
                    <a:pt x="330" y="283"/>
                  </a:cubicBezTo>
                  <a:cubicBezTo>
                    <a:pt x="320" y="283"/>
                    <a:pt x="312" y="275"/>
                    <a:pt x="312" y="266"/>
                  </a:cubicBezTo>
                  <a:lnTo>
                    <a:pt x="312" y="198"/>
                  </a:lnTo>
                  <a:close/>
                  <a:moveTo>
                    <a:pt x="178" y="63"/>
                  </a:moveTo>
                  <a:cubicBezTo>
                    <a:pt x="178" y="53"/>
                    <a:pt x="186" y="45"/>
                    <a:pt x="196" y="45"/>
                  </a:cubicBezTo>
                  <a:cubicBezTo>
                    <a:pt x="244" y="45"/>
                    <a:pt x="244" y="45"/>
                    <a:pt x="244" y="45"/>
                  </a:cubicBezTo>
                  <a:cubicBezTo>
                    <a:pt x="254" y="45"/>
                    <a:pt x="262" y="53"/>
                    <a:pt x="262" y="63"/>
                  </a:cubicBezTo>
                  <a:cubicBezTo>
                    <a:pt x="262" y="130"/>
                    <a:pt x="262" y="130"/>
                    <a:pt x="262" y="130"/>
                  </a:cubicBezTo>
                  <a:cubicBezTo>
                    <a:pt x="262" y="140"/>
                    <a:pt x="254" y="148"/>
                    <a:pt x="244" y="148"/>
                  </a:cubicBezTo>
                  <a:cubicBezTo>
                    <a:pt x="196" y="148"/>
                    <a:pt x="196" y="148"/>
                    <a:pt x="196" y="148"/>
                  </a:cubicBezTo>
                  <a:cubicBezTo>
                    <a:pt x="186" y="148"/>
                    <a:pt x="178" y="140"/>
                    <a:pt x="178" y="130"/>
                  </a:cubicBezTo>
                  <a:lnTo>
                    <a:pt x="178" y="63"/>
                  </a:lnTo>
                  <a:close/>
                  <a:moveTo>
                    <a:pt x="178" y="198"/>
                  </a:moveTo>
                  <a:cubicBezTo>
                    <a:pt x="178" y="188"/>
                    <a:pt x="186" y="180"/>
                    <a:pt x="196" y="180"/>
                  </a:cubicBezTo>
                  <a:cubicBezTo>
                    <a:pt x="244" y="180"/>
                    <a:pt x="244" y="180"/>
                    <a:pt x="244" y="180"/>
                  </a:cubicBezTo>
                  <a:cubicBezTo>
                    <a:pt x="254" y="180"/>
                    <a:pt x="262" y="188"/>
                    <a:pt x="262" y="198"/>
                  </a:cubicBezTo>
                  <a:cubicBezTo>
                    <a:pt x="262" y="266"/>
                    <a:pt x="262" y="266"/>
                    <a:pt x="262" y="266"/>
                  </a:cubicBezTo>
                  <a:cubicBezTo>
                    <a:pt x="262" y="275"/>
                    <a:pt x="254" y="283"/>
                    <a:pt x="244" y="283"/>
                  </a:cubicBezTo>
                  <a:cubicBezTo>
                    <a:pt x="196" y="283"/>
                    <a:pt x="196" y="283"/>
                    <a:pt x="196" y="283"/>
                  </a:cubicBezTo>
                  <a:cubicBezTo>
                    <a:pt x="186" y="283"/>
                    <a:pt x="178" y="275"/>
                    <a:pt x="178" y="266"/>
                  </a:cubicBezTo>
                  <a:lnTo>
                    <a:pt x="178" y="198"/>
                  </a:lnTo>
                  <a:close/>
                  <a:moveTo>
                    <a:pt x="131" y="558"/>
                  </a:moveTo>
                  <a:cubicBezTo>
                    <a:pt x="131" y="568"/>
                    <a:pt x="123" y="576"/>
                    <a:pt x="113" y="576"/>
                  </a:cubicBezTo>
                  <a:cubicBezTo>
                    <a:pt x="65" y="576"/>
                    <a:pt x="65" y="576"/>
                    <a:pt x="65" y="576"/>
                  </a:cubicBezTo>
                  <a:cubicBezTo>
                    <a:pt x="55" y="576"/>
                    <a:pt x="47" y="568"/>
                    <a:pt x="47" y="558"/>
                  </a:cubicBezTo>
                  <a:cubicBezTo>
                    <a:pt x="47" y="490"/>
                    <a:pt x="47" y="490"/>
                    <a:pt x="47" y="490"/>
                  </a:cubicBezTo>
                  <a:cubicBezTo>
                    <a:pt x="47" y="480"/>
                    <a:pt x="55" y="472"/>
                    <a:pt x="65" y="472"/>
                  </a:cubicBezTo>
                  <a:cubicBezTo>
                    <a:pt x="113" y="472"/>
                    <a:pt x="113" y="472"/>
                    <a:pt x="113" y="472"/>
                  </a:cubicBezTo>
                  <a:cubicBezTo>
                    <a:pt x="123" y="472"/>
                    <a:pt x="131" y="480"/>
                    <a:pt x="131" y="490"/>
                  </a:cubicBezTo>
                  <a:lnTo>
                    <a:pt x="131" y="558"/>
                  </a:lnTo>
                  <a:close/>
                  <a:moveTo>
                    <a:pt x="131" y="405"/>
                  </a:moveTo>
                  <a:cubicBezTo>
                    <a:pt x="131" y="415"/>
                    <a:pt x="123" y="423"/>
                    <a:pt x="113" y="423"/>
                  </a:cubicBezTo>
                  <a:cubicBezTo>
                    <a:pt x="65" y="423"/>
                    <a:pt x="65" y="423"/>
                    <a:pt x="65" y="423"/>
                  </a:cubicBezTo>
                  <a:cubicBezTo>
                    <a:pt x="55" y="423"/>
                    <a:pt x="47" y="415"/>
                    <a:pt x="47" y="405"/>
                  </a:cubicBezTo>
                  <a:cubicBezTo>
                    <a:pt x="47" y="337"/>
                    <a:pt x="47" y="337"/>
                    <a:pt x="47" y="337"/>
                  </a:cubicBezTo>
                  <a:cubicBezTo>
                    <a:pt x="47" y="328"/>
                    <a:pt x="55" y="320"/>
                    <a:pt x="65" y="320"/>
                  </a:cubicBezTo>
                  <a:cubicBezTo>
                    <a:pt x="113" y="320"/>
                    <a:pt x="113" y="320"/>
                    <a:pt x="113" y="320"/>
                  </a:cubicBezTo>
                  <a:cubicBezTo>
                    <a:pt x="123" y="320"/>
                    <a:pt x="131" y="328"/>
                    <a:pt x="131" y="337"/>
                  </a:cubicBezTo>
                  <a:lnTo>
                    <a:pt x="131" y="405"/>
                  </a:lnTo>
                  <a:close/>
                  <a:moveTo>
                    <a:pt x="131" y="266"/>
                  </a:moveTo>
                  <a:cubicBezTo>
                    <a:pt x="131" y="275"/>
                    <a:pt x="123" y="283"/>
                    <a:pt x="113" y="283"/>
                  </a:cubicBezTo>
                  <a:cubicBezTo>
                    <a:pt x="65" y="283"/>
                    <a:pt x="65" y="283"/>
                    <a:pt x="65" y="283"/>
                  </a:cubicBezTo>
                  <a:cubicBezTo>
                    <a:pt x="55" y="283"/>
                    <a:pt x="47" y="275"/>
                    <a:pt x="47" y="266"/>
                  </a:cubicBezTo>
                  <a:cubicBezTo>
                    <a:pt x="47" y="198"/>
                    <a:pt x="47" y="198"/>
                    <a:pt x="47" y="198"/>
                  </a:cubicBezTo>
                  <a:cubicBezTo>
                    <a:pt x="47" y="188"/>
                    <a:pt x="55" y="180"/>
                    <a:pt x="65" y="180"/>
                  </a:cubicBezTo>
                  <a:cubicBezTo>
                    <a:pt x="113" y="180"/>
                    <a:pt x="113" y="180"/>
                    <a:pt x="113" y="180"/>
                  </a:cubicBezTo>
                  <a:cubicBezTo>
                    <a:pt x="123" y="180"/>
                    <a:pt x="131" y="188"/>
                    <a:pt x="131" y="198"/>
                  </a:cubicBezTo>
                  <a:lnTo>
                    <a:pt x="131" y="266"/>
                  </a:lnTo>
                  <a:close/>
                  <a:moveTo>
                    <a:pt x="131" y="130"/>
                  </a:moveTo>
                  <a:cubicBezTo>
                    <a:pt x="131" y="140"/>
                    <a:pt x="123" y="148"/>
                    <a:pt x="113" y="148"/>
                  </a:cubicBezTo>
                  <a:cubicBezTo>
                    <a:pt x="65" y="148"/>
                    <a:pt x="65" y="148"/>
                    <a:pt x="65" y="148"/>
                  </a:cubicBezTo>
                  <a:cubicBezTo>
                    <a:pt x="55" y="148"/>
                    <a:pt x="47" y="140"/>
                    <a:pt x="47" y="130"/>
                  </a:cubicBezTo>
                  <a:cubicBezTo>
                    <a:pt x="47" y="63"/>
                    <a:pt x="47" y="63"/>
                    <a:pt x="47" y="63"/>
                  </a:cubicBezTo>
                  <a:cubicBezTo>
                    <a:pt x="47" y="53"/>
                    <a:pt x="55" y="45"/>
                    <a:pt x="65" y="45"/>
                  </a:cubicBezTo>
                  <a:cubicBezTo>
                    <a:pt x="113" y="45"/>
                    <a:pt x="113" y="45"/>
                    <a:pt x="113" y="45"/>
                  </a:cubicBezTo>
                  <a:cubicBezTo>
                    <a:pt x="123" y="45"/>
                    <a:pt x="131" y="53"/>
                    <a:pt x="131" y="63"/>
                  </a:cubicBezTo>
                  <a:lnTo>
                    <a:pt x="131" y="130"/>
                  </a:ln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250" name="Freeform 18"/>
            <p:cNvSpPr>
              <a:spLocks noEditPoints="1"/>
            </p:cNvSpPr>
            <p:nvPr/>
          </p:nvSpPr>
          <p:spPr bwMode="auto">
            <a:xfrm>
              <a:off x="5646738" y="5371809"/>
              <a:ext cx="468313" cy="400050"/>
            </a:xfrm>
            <a:custGeom>
              <a:avLst/>
              <a:gdLst>
                <a:gd name="T0" fmla="*/ 18 w 447"/>
                <a:gd name="T1" fmla="*/ 0 h 382"/>
                <a:gd name="T2" fmla="*/ 0 w 447"/>
                <a:gd name="T3" fmla="*/ 18 h 382"/>
                <a:gd name="T4" fmla="*/ 0 w 447"/>
                <a:gd name="T5" fmla="*/ 364 h 382"/>
                <a:gd name="T6" fmla="*/ 18 w 447"/>
                <a:gd name="T7" fmla="*/ 382 h 382"/>
                <a:gd name="T8" fmla="*/ 429 w 447"/>
                <a:gd name="T9" fmla="*/ 382 h 382"/>
                <a:gd name="T10" fmla="*/ 447 w 447"/>
                <a:gd name="T11" fmla="*/ 364 h 382"/>
                <a:gd name="T12" fmla="*/ 447 w 447"/>
                <a:gd name="T13" fmla="*/ 18 h 382"/>
                <a:gd name="T14" fmla="*/ 429 w 447"/>
                <a:gd name="T15" fmla="*/ 0 h 382"/>
                <a:gd name="T16" fmla="*/ 18 w 447"/>
                <a:gd name="T17" fmla="*/ 0 h 382"/>
                <a:gd name="T18" fmla="*/ 133 w 447"/>
                <a:gd name="T19" fmla="*/ 301 h 382"/>
                <a:gd name="T20" fmla="*/ 115 w 447"/>
                <a:gd name="T21" fmla="*/ 319 h 382"/>
                <a:gd name="T22" fmla="*/ 66 w 447"/>
                <a:gd name="T23" fmla="*/ 319 h 382"/>
                <a:gd name="T24" fmla="*/ 48 w 447"/>
                <a:gd name="T25" fmla="*/ 301 h 382"/>
                <a:gd name="T26" fmla="*/ 48 w 447"/>
                <a:gd name="T27" fmla="*/ 232 h 382"/>
                <a:gd name="T28" fmla="*/ 66 w 447"/>
                <a:gd name="T29" fmla="*/ 214 h 382"/>
                <a:gd name="T30" fmla="*/ 115 w 447"/>
                <a:gd name="T31" fmla="*/ 214 h 382"/>
                <a:gd name="T32" fmla="*/ 133 w 447"/>
                <a:gd name="T33" fmla="*/ 232 h 382"/>
                <a:gd name="T34" fmla="*/ 133 w 447"/>
                <a:gd name="T35" fmla="*/ 301 h 382"/>
                <a:gd name="T36" fmla="*/ 133 w 447"/>
                <a:gd name="T37" fmla="*/ 146 h 382"/>
                <a:gd name="T38" fmla="*/ 115 w 447"/>
                <a:gd name="T39" fmla="*/ 164 h 382"/>
                <a:gd name="T40" fmla="*/ 66 w 447"/>
                <a:gd name="T41" fmla="*/ 164 h 382"/>
                <a:gd name="T42" fmla="*/ 48 w 447"/>
                <a:gd name="T43" fmla="*/ 146 h 382"/>
                <a:gd name="T44" fmla="*/ 48 w 447"/>
                <a:gd name="T45" fmla="*/ 77 h 382"/>
                <a:gd name="T46" fmla="*/ 66 w 447"/>
                <a:gd name="T47" fmla="*/ 59 h 382"/>
                <a:gd name="T48" fmla="*/ 115 w 447"/>
                <a:gd name="T49" fmla="*/ 59 h 382"/>
                <a:gd name="T50" fmla="*/ 133 w 447"/>
                <a:gd name="T51" fmla="*/ 77 h 382"/>
                <a:gd name="T52" fmla="*/ 133 w 447"/>
                <a:gd name="T53" fmla="*/ 146 h 382"/>
                <a:gd name="T54" fmla="*/ 266 w 447"/>
                <a:gd name="T55" fmla="*/ 301 h 382"/>
                <a:gd name="T56" fmla="*/ 248 w 447"/>
                <a:gd name="T57" fmla="*/ 319 h 382"/>
                <a:gd name="T58" fmla="*/ 199 w 447"/>
                <a:gd name="T59" fmla="*/ 319 h 382"/>
                <a:gd name="T60" fmla="*/ 181 w 447"/>
                <a:gd name="T61" fmla="*/ 301 h 382"/>
                <a:gd name="T62" fmla="*/ 181 w 447"/>
                <a:gd name="T63" fmla="*/ 232 h 382"/>
                <a:gd name="T64" fmla="*/ 199 w 447"/>
                <a:gd name="T65" fmla="*/ 214 h 382"/>
                <a:gd name="T66" fmla="*/ 248 w 447"/>
                <a:gd name="T67" fmla="*/ 214 h 382"/>
                <a:gd name="T68" fmla="*/ 266 w 447"/>
                <a:gd name="T69" fmla="*/ 232 h 382"/>
                <a:gd name="T70" fmla="*/ 266 w 447"/>
                <a:gd name="T71" fmla="*/ 301 h 382"/>
                <a:gd name="T72" fmla="*/ 266 w 447"/>
                <a:gd name="T73" fmla="*/ 146 h 382"/>
                <a:gd name="T74" fmla="*/ 248 w 447"/>
                <a:gd name="T75" fmla="*/ 164 h 382"/>
                <a:gd name="T76" fmla="*/ 199 w 447"/>
                <a:gd name="T77" fmla="*/ 164 h 382"/>
                <a:gd name="T78" fmla="*/ 181 w 447"/>
                <a:gd name="T79" fmla="*/ 146 h 382"/>
                <a:gd name="T80" fmla="*/ 181 w 447"/>
                <a:gd name="T81" fmla="*/ 77 h 382"/>
                <a:gd name="T82" fmla="*/ 199 w 447"/>
                <a:gd name="T83" fmla="*/ 59 h 382"/>
                <a:gd name="T84" fmla="*/ 248 w 447"/>
                <a:gd name="T85" fmla="*/ 59 h 382"/>
                <a:gd name="T86" fmla="*/ 266 w 447"/>
                <a:gd name="T87" fmla="*/ 77 h 382"/>
                <a:gd name="T88" fmla="*/ 266 w 447"/>
                <a:gd name="T89" fmla="*/ 146 h 382"/>
                <a:gd name="T90" fmla="*/ 401 w 447"/>
                <a:gd name="T91" fmla="*/ 301 h 382"/>
                <a:gd name="T92" fmla="*/ 383 w 447"/>
                <a:gd name="T93" fmla="*/ 319 h 382"/>
                <a:gd name="T94" fmla="*/ 334 w 447"/>
                <a:gd name="T95" fmla="*/ 319 h 382"/>
                <a:gd name="T96" fmla="*/ 316 w 447"/>
                <a:gd name="T97" fmla="*/ 301 h 382"/>
                <a:gd name="T98" fmla="*/ 316 w 447"/>
                <a:gd name="T99" fmla="*/ 232 h 382"/>
                <a:gd name="T100" fmla="*/ 334 w 447"/>
                <a:gd name="T101" fmla="*/ 214 h 382"/>
                <a:gd name="T102" fmla="*/ 383 w 447"/>
                <a:gd name="T103" fmla="*/ 214 h 382"/>
                <a:gd name="T104" fmla="*/ 401 w 447"/>
                <a:gd name="T105" fmla="*/ 232 h 382"/>
                <a:gd name="T106" fmla="*/ 401 w 447"/>
                <a:gd name="T107" fmla="*/ 301 h 382"/>
                <a:gd name="T108" fmla="*/ 401 w 447"/>
                <a:gd name="T109" fmla="*/ 146 h 382"/>
                <a:gd name="T110" fmla="*/ 383 w 447"/>
                <a:gd name="T111" fmla="*/ 164 h 382"/>
                <a:gd name="T112" fmla="*/ 334 w 447"/>
                <a:gd name="T113" fmla="*/ 164 h 382"/>
                <a:gd name="T114" fmla="*/ 316 w 447"/>
                <a:gd name="T115" fmla="*/ 146 h 382"/>
                <a:gd name="T116" fmla="*/ 316 w 447"/>
                <a:gd name="T117" fmla="*/ 77 h 382"/>
                <a:gd name="T118" fmla="*/ 334 w 447"/>
                <a:gd name="T119" fmla="*/ 59 h 382"/>
                <a:gd name="T120" fmla="*/ 383 w 447"/>
                <a:gd name="T121" fmla="*/ 59 h 382"/>
                <a:gd name="T122" fmla="*/ 401 w 447"/>
                <a:gd name="T123" fmla="*/ 77 h 382"/>
                <a:gd name="T124" fmla="*/ 401 w 447"/>
                <a:gd name="T125" fmla="*/ 1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7" h="382">
                  <a:moveTo>
                    <a:pt x="18" y="0"/>
                  </a:moveTo>
                  <a:cubicBezTo>
                    <a:pt x="8" y="0"/>
                    <a:pt x="0" y="8"/>
                    <a:pt x="0" y="18"/>
                  </a:cubicBezTo>
                  <a:cubicBezTo>
                    <a:pt x="0" y="364"/>
                    <a:pt x="0" y="364"/>
                    <a:pt x="0" y="364"/>
                  </a:cubicBezTo>
                  <a:cubicBezTo>
                    <a:pt x="0" y="374"/>
                    <a:pt x="8" y="382"/>
                    <a:pt x="18" y="382"/>
                  </a:cubicBezTo>
                  <a:cubicBezTo>
                    <a:pt x="429" y="382"/>
                    <a:pt x="429" y="382"/>
                    <a:pt x="429" y="382"/>
                  </a:cubicBezTo>
                  <a:cubicBezTo>
                    <a:pt x="439" y="382"/>
                    <a:pt x="447" y="374"/>
                    <a:pt x="447" y="364"/>
                  </a:cubicBezTo>
                  <a:cubicBezTo>
                    <a:pt x="447" y="18"/>
                    <a:pt x="447" y="18"/>
                    <a:pt x="447" y="18"/>
                  </a:cubicBezTo>
                  <a:cubicBezTo>
                    <a:pt x="447" y="8"/>
                    <a:pt x="439" y="0"/>
                    <a:pt x="429" y="0"/>
                  </a:cubicBezTo>
                  <a:lnTo>
                    <a:pt x="18" y="0"/>
                  </a:lnTo>
                  <a:close/>
                  <a:moveTo>
                    <a:pt x="133" y="301"/>
                  </a:moveTo>
                  <a:cubicBezTo>
                    <a:pt x="133" y="311"/>
                    <a:pt x="125" y="319"/>
                    <a:pt x="115" y="319"/>
                  </a:cubicBezTo>
                  <a:cubicBezTo>
                    <a:pt x="66" y="319"/>
                    <a:pt x="66" y="319"/>
                    <a:pt x="66" y="319"/>
                  </a:cubicBezTo>
                  <a:cubicBezTo>
                    <a:pt x="56" y="319"/>
                    <a:pt x="48" y="311"/>
                    <a:pt x="48" y="301"/>
                  </a:cubicBezTo>
                  <a:cubicBezTo>
                    <a:pt x="48" y="232"/>
                    <a:pt x="48" y="232"/>
                    <a:pt x="48" y="232"/>
                  </a:cubicBezTo>
                  <a:cubicBezTo>
                    <a:pt x="48" y="222"/>
                    <a:pt x="56" y="214"/>
                    <a:pt x="66" y="214"/>
                  </a:cubicBezTo>
                  <a:cubicBezTo>
                    <a:pt x="115" y="214"/>
                    <a:pt x="115" y="214"/>
                    <a:pt x="115" y="214"/>
                  </a:cubicBezTo>
                  <a:cubicBezTo>
                    <a:pt x="125" y="214"/>
                    <a:pt x="133" y="222"/>
                    <a:pt x="133" y="232"/>
                  </a:cubicBezTo>
                  <a:lnTo>
                    <a:pt x="133" y="301"/>
                  </a:lnTo>
                  <a:close/>
                  <a:moveTo>
                    <a:pt x="133" y="146"/>
                  </a:moveTo>
                  <a:cubicBezTo>
                    <a:pt x="133" y="156"/>
                    <a:pt x="125" y="164"/>
                    <a:pt x="115" y="164"/>
                  </a:cubicBezTo>
                  <a:cubicBezTo>
                    <a:pt x="66" y="164"/>
                    <a:pt x="66" y="164"/>
                    <a:pt x="66" y="164"/>
                  </a:cubicBezTo>
                  <a:cubicBezTo>
                    <a:pt x="56" y="164"/>
                    <a:pt x="48" y="156"/>
                    <a:pt x="48" y="146"/>
                  </a:cubicBezTo>
                  <a:cubicBezTo>
                    <a:pt x="48" y="77"/>
                    <a:pt x="48" y="77"/>
                    <a:pt x="48" y="77"/>
                  </a:cubicBezTo>
                  <a:cubicBezTo>
                    <a:pt x="48" y="67"/>
                    <a:pt x="56" y="59"/>
                    <a:pt x="66" y="59"/>
                  </a:cubicBezTo>
                  <a:cubicBezTo>
                    <a:pt x="115" y="59"/>
                    <a:pt x="115" y="59"/>
                    <a:pt x="115" y="59"/>
                  </a:cubicBezTo>
                  <a:cubicBezTo>
                    <a:pt x="125" y="59"/>
                    <a:pt x="133" y="67"/>
                    <a:pt x="133" y="77"/>
                  </a:cubicBezTo>
                  <a:lnTo>
                    <a:pt x="133" y="146"/>
                  </a:lnTo>
                  <a:close/>
                  <a:moveTo>
                    <a:pt x="266" y="301"/>
                  </a:moveTo>
                  <a:cubicBezTo>
                    <a:pt x="266" y="311"/>
                    <a:pt x="258" y="319"/>
                    <a:pt x="248" y="319"/>
                  </a:cubicBezTo>
                  <a:cubicBezTo>
                    <a:pt x="199" y="319"/>
                    <a:pt x="199" y="319"/>
                    <a:pt x="199" y="319"/>
                  </a:cubicBezTo>
                  <a:cubicBezTo>
                    <a:pt x="189" y="319"/>
                    <a:pt x="181" y="311"/>
                    <a:pt x="181" y="301"/>
                  </a:cubicBezTo>
                  <a:cubicBezTo>
                    <a:pt x="181" y="232"/>
                    <a:pt x="181" y="232"/>
                    <a:pt x="181" y="232"/>
                  </a:cubicBezTo>
                  <a:cubicBezTo>
                    <a:pt x="181" y="222"/>
                    <a:pt x="189" y="214"/>
                    <a:pt x="199" y="214"/>
                  </a:cubicBezTo>
                  <a:cubicBezTo>
                    <a:pt x="248" y="214"/>
                    <a:pt x="248" y="214"/>
                    <a:pt x="248" y="214"/>
                  </a:cubicBezTo>
                  <a:cubicBezTo>
                    <a:pt x="258" y="214"/>
                    <a:pt x="266" y="222"/>
                    <a:pt x="266" y="232"/>
                  </a:cubicBezTo>
                  <a:lnTo>
                    <a:pt x="266" y="301"/>
                  </a:lnTo>
                  <a:close/>
                  <a:moveTo>
                    <a:pt x="266" y="146"/>
                  </a:moveTo>
                  <a:cubicBezTo>
                    <a:pt x="266" y="156"/>
                    <a:pt x="258" y="164"/>
                    <a:pt x="248" y="164"/>
                  </a:cubicBezTo>
                  <a:cubicBezTo>
                    <a:pt x="199" y="164"/>
                    <a:pt x="199" y="164"/>
                    <a:pt x="199" y="164"/>
                  </a:cubicBezTo>
                  <a:cubicBezTo>
                    <a:pt x="189" y="164"/>
                    <a:pt x="181" y="156"/>
                    <a:pt x="181" y="146"/>
                  </a:cubicBezTo>
                  <a:cubicBezTo>
                    <a:pt x="181" y="77"/>
                    <a:pt x="181" y="77"/>
                    <a:pt x="181" y="77"/>
                  </a:cubicBezTo>
                  <a:cubicBezTo>
                    <a:pt x="181" y="67"/>
                    <a:pt x="189" y="59"/>
                    <a:pt x="199" y="59"/>
                  </a:cubicBezTo>
                  <a:cubicBezTo>
                    <a:pt x="248" y="59"/>
                    <a:pt x="248" y="59"/>
                    <a:pt x="248" y="59"/>
                  </a:cubicBezTo>
                  <a:cubicBezTo>
                    <a:pt x="258" y="59"/>
                    <a:pt x="266" y="67"/>
                    <a:pt x="266" y="77"/>
                  </a:cubicBezTo>
                  <a:lnTo>
                    <a:pt x="266" y="146"/>
                  </a:lnTo>
                  <a:close/>
                  <a:moveTo>
                    <a:pt x="401" y="301"/>
                  </a:moveTo>
                  <a:cubicBezTo>
                    <a:pt x="401" y="311"/>
                    <a:pt x="393" y="319"/>
                    <a:pt x="383" y="319"/>
                  </a:cubicBezTo>
                  <a:cubicBezTo>
                    <a:pt x="334" y="319"/>
                    <a:pt x="334" y="319"/>
                    <a:pt x="334" y="319"/>
                  </a:cubicBezTo>
                  <a:cubicBezTo>
                    <a:pt x="324" y="319"/>
                    <a:pt x="316" y="311"/>
                    <a:pt x="316" y="301"/>
                  </a:cubicBezTo>
                  <a:cubicBezTo>
                    <a:pt x="316" y="232"/>
                    <a:pt x="316" y="232"/>
                    <a:pt x="316" y="232"/>
                  </a:cubicBezTo>
                  <a:cubicBezTo>
                    <a:pt x="316" y="222"/>
                    <a:pt x="324" y="214"/>
                    <a:pt x="334" y="214"/>
                  </a:cubicBezTo>
                  <a:cubicBezTo>
                    <a:pt x="383" y="214"/>
                    <a:pt x="383" y="214"/>
                    <a:pt x="383" y="214"/>
                  </a:cubicBezTo>
                  <a:cubicBezTo>
                    <a:pt x="393" y="214"/>
                    <a:pt x="401" y="222"/>
                    <a:pt x="401" y="232"/>
                  </a:cubicBezTo>
                  <a:lnTo>
                    <a:pt x="401" y="301"/>
                  </a:lnTo>
                  <a:close/>
                  <a:moveTo>
                    <a:pt x="401" y="146"/>
                  </a:moveTo>
                  <a:cubicBezTo>
                    <a:pt x="401" y="156"/>
                    <a:pt x="393" y="164"/>
                    <a:pt x="383" y="164"/>
                  </a:cubicBezTo>
                  <a:cubicBezTo>
                    <a:pt x="334" y="164"/>
                    <a:pt x="334" y="164"/>
                    <a:pt x="334" y="164"/>
                  </a:cubicBezTo>
                  <a:cubicBezTo>
                    <a:pt x="324" y="164"/>
                    <a:pt x="316" y="156"/>
                    <a:pt x="316" y="146"/>
                  </a:cubicBezTo>
                  <a:cubicBezTo>
                    <a:pt x="316" y="77"/>
                    <a:pt x="316" y="77"/>
                    <a:pt x="316" y="77"/>
                  </a:cubicBezTo>
                  <a:cubicBezTo>
                    <a:pt x="316" y="67"/>
                    <a:pt x="324" y="59"/>
                    <a:pt x="334" y="59"/>
                  </a:cubicBezTo>
                  <a:cubicBezTo>
                    <a:pt x="383" y="59"/>
                    <a:pt x="383" y="59"/>
                    <a:pt x="383" y="59"/>
                  </a:cubicBezTo>
                  <a:cubicBezTo>
                    <a:pt x="393" y="59"/>
                    <a:pt x="401" y="67"/>
                    <a:pt x="401" y="77"/>
                  </a:cubicBezTo>
                  <a:lnTo>
                    <a:pt x="401" y="146"/>
                  </a:ln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sp>
        <p:nvSpPr>
          <p:cNvPr id="245" name="TextBox 244"/>
          <p:cNvSpPr txBox="1"/>
          <p:nvPr/>
        </p:nvSpPr>
        <p:spPr>
          <a:xfrm>
            <a:off x="8380148" y="3809945"/>
            <a:ext cx="1085875" cy="207749"/>
          </a:xfrm>
          <a:prstGeom prst="rect">
            <a:avLst/>
          </a:prstGeom>
          <a:noFill/>
        </p:spPr>
        <p:txBody>
          <a:bodyPr wrap="none" lIns="0" tIns="0" rIns="0" bIns="0" rtlCol="0">
            <a:spAutoFit/>
          </a:bodyPr>
          <a:lstStyle/>
          <a:p>
            <a:pPr>
              <a:lnSpc>
                <a:spcPct val="90000"/>
              </a:lnSpc>
              <a:spcAft>
                <a:spcPts val="600"/>
              </a:spcAft>
            </a:pPr>
            <a:r>
              <a:rPr lang="en-US" sz="1500" dirty="0" smtClean="0">
                <a:gradFill>
                  <a:gsLst>
                    <a:gs pos="0">
                      <a:srgbClr val="FFFFFF"/>
                    </a:gs>
                    <a:gs pos="100000">
                      <a:srgbClr val="FFFFFF"/>
                    </a:gs>
                  </a:gsLst>
                  <a:lin ang="5400000" scaled="0"/>
                </a:gradFill>
                <a:ea typeface="Segoe UI" pitchFamily="34" charset="0"/>
                <a:cs typeface="Segoe UI" pitchFamily="34" charset="0"/>
              </a:rPr>
              <a:t>On-premises</a:t>
            </a:r>
            <a:endParaRPr lang="en-US" sz="1500" dirty="0">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p:cNvGrpSpPr/>
          <p:nvPr/>
        </p:nvGrpSpPr>
        <p:grpSpPr>
          <a:xfrm>
            <a:off x="1644439" y="4869171"/>
            <a:ext cx="1333278" cy="1131005"/>
            <a:chOff x="1680905" y="4869171"/>
            <a:chExt cx="1333278" cy="1131005"/>
          </a:xfrm>
        </p:grpSpPr>
        <p:grpSp>
          <p:nvGrpSpPr>
            <p:cNvPr id="2" name="Group 1"/>
            <p:cNvGrpSpPr/>
            <p:nvPr/>
          </p:nvGrpSpPr>
          <p:grpSpPr>
            <a:xfrm>
              <a:off x="2312865" y="4869171"/>
              <a:ext cx="701318" cy="1129810"/>
              <a:chOff x="1444680" y="4869171"/>
              <a:chExt cx="701318" cy="1129810"/>
            </a:xfrm>
          </p:grpSpPr>
          <p:sp>
            <p:nvSpPr>
              <p:cNvPr id="78" name="Freeform 77"/>
              <p:cNvSpPr>
                <a:spLocks/>
              </p:cNvSpPr>
              <p:nvPr/>
            </p:nvSpPr>
            <p:spPr bwMode="auto">
              <a:xfrm>
                <a:off x="1834673" y="5091785"/>
                <a:ext cx="282871" cy="177422"/>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79" name="Freeform 78"/>
              <p:cNvSpPr>
                <a:spLocks/>
              </p:cNvSpPr>
              <p:nvPr/>
            </p:nvSpPr>
            <p:spPr bwMode="auto">
              <a:xfrm>
                <a:off x="2057287" y="5044919"/>
                <a:ext cx="88711" cy="100427"/>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80" name="Oval 79"/>
              <p:cNvSpPr>
                <a:spLocks noChangeArrowheads="1"/>
              </p:cNvSpPr>
              <p:nvPr/>
            </p:nvSpPr>
            <p:spPr bwMode="auto">
              <a:xfrm>
                <a:off x="1672316" y="4875866"/>
                <a:ext cx="197507" cy="197507"/>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81" name="Freeform 80"/>
              <p:cNvSpPr>
                <a:spLocks/>
              </p:cNvSpPr>
              <p:nvPr/>
            </p:nvSpPr>
            <p:spPr bwMode="auto">
              <a:xfrm>
                <a:off x="1757679" y="5443282"/>
                <a:ext cx="170727" cy="555699"/>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82" name="Freeform 81"/>
              <p:cNvSpPr>
                <a:spLocks/>
              </p:cNvSpPr>
              <p:nvPr/>
            </p:nvSpPr>
            <p:spPr bwMode="auto">
              <a:xfrm>
                <a:off x="1635492" y="5453324"/>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83" name="Freeform 82"/>
              <p:cNvSpPr>
                <a:spLocks/>
              </p:cNvSpPr>
              <p:nvPr/>
            </p:nvSpPr>
            <p:spPr bwMode="auto">
              <a:xfrm>
                <a:off x="1635492" y="5453324"/>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84" name="Freeform 83"/>
              <p:cNvSpPr>
                <a:spLocks/>
              </p:cNvSpPr>
              <p:nvPr/>
            </p:nvSpPr>
            <p:spPr bwMode="auto">
              <a:xfrm>
                <a:off x="1704118" y="5088438"/>
                <a:ext cx="118839" cy="75321"/>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85" name="Freeform 84"/>
              <p:cNvSpPr>
                <a:spLocks/>
              </p:cNvSpPr>
              <p:nvPr/>
            </p:nvSpPr>
            <p:spPr bwMode="auto">
              <a:xfrm>
                <a:off x="1628797" y="5086764"/>
                <a:ext cx="272828" cy="423469"/>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91440" rIns="0" bIns="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endParaRPr lang="en-US" sz="800" b="1" dirty="0">
                  <a:solidFill>
                    <a:srgbClr val="FFFFFF"/>
                  </a:solidFill>
                </a:endParaRPr>
              </a:p>
            </p:txBody>
          </p:sp>
          <p:sp>
            <p:nvSpPr>
              <p:cNvPr id="86" name="Freeform 85"/>
              <p:cNvSpPr>
                <a:spLocks/>
              </p:cNvSpPr>
              <p:nvPr/>
            </p:nvSpPr>
            <p:spPr bwMode="auto">
              <a:xfrm>
                <a:off x="1444680" y="5091785"/>
                <a:ext cx="246047" cy="251069"/>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87" name="Freeform 86"/>
              <p:cNvSpPr>
                <a:spLocks/>
              </p:cNvSpPr>
              <p:nvPr/>
            </p:nvSpPr>
            <p:spPr bwMode="auto">
              <a:xfrm>
                <a:off x="1563519" y="5290967"/>
                <a:ext cx="100427" cy="88711"/>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88" name="Freeform 87"/>
              <p:cNvSpPr>
                <a:spLocks/>
              </p:cNvSpPr>
              <p:nvPr/>
            </p:nvSpPr>
            <p:spPr bwMode="auto">
              <a:xfrm>
                <a:off x="1663947" y="4869171"/>
                <a:ext cx="210898" cy="17574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pic>
            <p:nvPicPr>
              <p:cNvPr id="90" name="Picture 8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99166" y="5141005"/>
                <a:ext cx="329213" cy="225572"/>
              </a:xfrm>
              <a:prstGeom prst="rect">
                <a:avLst/>
              </a:prstGeom>
            </p:spPr>
          </p:pic>
        </p:grpSp>
        <p:grpSp>
          <p:nvGrpSpPr>
            <p:cNvPr id="89" name="Group 88"/>
            <p:cNvGrpSpPr/>
            <p:nvPr/>
          </p:nvGrpSpPr>
          <p:grpSpPr>
            <a:xfrm>
              <a:off x="1680905" y="5392215"/>
              <a:ext cx="1054019" cy="607961"/>
              <a:chOff x="511109" y="5814543"/>
              <a:chExt cx="1041729" cy="600871"/>
            </a:xfrm>
          </p:grpSpPr>
          <p:sp>
            <p:nvSpPr>
              <p:cNvPr id="91"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2"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4"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grpSp>
        <p:nvGrpSpPr>
          <p:cNvPr id="93" name="Group 92"/>
          <p:cNvGrpSpPr/>
          <p:nvPr/>
        </p:nvGrpSpPr>
        <p:grpSpPr>
          <a:xfrm>
            <a:off x="862371" y="5625951"/>
            <a:ext cx="1340228" cy="1130328"/>
            <a:chOff x="3806610" y="1466845"/>
            <a:chExt cx="1340228" cy="1130328"/>
          </a:xfrm>
        </p:grpSpPr>
        <p:sp>
          <p:nvSpPr>
            <p:cNvPr id="95" name="Freeform 94"/>
            <p:cNvSpPr>
              <a:spLocks/>
            </p:cNvSpPr>
            <p:nvPr/>
          </p:nvSpPr>
          <p:spPr bwMode="auto">
            <a:xfrm>
              <a:off x="4196603" y="1689459"/>
              <a:ext cx="282871" cy="177422"/>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96" name="Freeform 95"/>
            <p:cNvSpPr>
              <a:spLocks/>
            </p:cNvSpPr>
            <p:nvPr/>
          </p:nvSpPr>
          <p:spPr bwMode="auto">
            <a:xfrm>
              <a:off x="4419217" y="1642593"/>
              <a:ext cx="88711" cy="100427"/>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98" name="Oval 97"/>
            <p:cNvSpPr>
              <a:spLocks noChangeArrowheads="1"/>
            </p:cNvSpPr>
            <p:nvPr/>
          </p:nvSpPr>
          <p:spPr bwMode="auto">
            <a:xfrm>
              <a:off x="4034246" y="1473540"/>
              <a:ext cx="197507" cy="197507"/>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99" name="Freeform 98"/>
            <p:cNvSpPr>
              <a:spLocks/>
            </p:cNvSpPr>
            <p:nvPr/>
          </p:nvSpPr>
          <p:spPr bwMode="auto">
            <a:xfrm>
              <a:off x="4119609" y="2040956"/>
              <a:ext cx="170727" cy="555699"/>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00" name="Freeform 99"/>
            <p:cNvSpPr>
              <a:spLocks/>
            </p:cNvSpPr>
            <p:nvPr/>
          </p:nvSpPr>
          <p:spPr bwMode="auto">
            <a:xfrm>
              <a:off x="3997422" y="2050998"/>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01" name="Freeform 100"/>
            <p:cNvSpPr>
              <a:spLocks/>
            </p:cNvSpPr>
            <p:nvPr/>
          </p:nvSpPr>
          <p:spPr bwMode="auto">
            <a:xfrm>
              <a:off x="3997422" y="2050998"/>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02" name="Freeform 101"/>
            <p:cNvSpPr>
              <a:spLocks/>
            </p:cNvSpPr>
            <p:nvPr/>
          </p:nvSpPr>
          <p:spPr bwMode="auto">
            <a:xfrm>
              <a:off x="4066048" y="1686112"/>
              <a:ext cx="118839" cy="75321"/>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14" name="Freeform 113"/>
            <p:cNvSpPr>
              <a:spLocks/>
            </p:cNvSpPr>
            <p:nvPr/>
          </p:nvSpPr>
          <p:spPr bwMode="auto">
            <a:xfrm>
              <a:off x="3990727" y="1684438"/>
              <a:ext cx="272828" cy="423469"/>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chemeClr val="accent5"/>
            </a:solidFill>
            <a:ln>
              <a:noFill/>
            </a:ln>
            <a:extLst/>
          </p:spPr>
          <p:txBody>
            <a:bodyPr vert="horz" wrap="square" lIns="0" tIns="91440" rIns="0" bIns="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endParaRPr lang="en-US" sz="800" b="1" dirty="0">
                <a:solidFill>
                  <a:srgbClr val="FFFFFF"/>
                </a:solidFill>
              </a:endParaRPr>
            </a:p>
          </p:txBody>
        </p:sp>
        <p:sp>
          <p:nvSpPr>
            <p:cNvPr id="126" name="Freeform 125"/>
            <p:cNvSpPr>
              <a:spLocks/>
            </p:cNvSpPr>
            <p:nvPr/>
          </p:nvSpPr>
          <p:spPr bwMode="auto">
            <a:xfrm>
              <a:off x="3806610" y="1689459"/>
              <a:ext cx="246047" cy="251069"/>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27" name="Freeform 126"/>
            <p:cNvSpPr>
              <a:spLocks/>
            </p:cNvSpPr>
            <p:nvPr/>
          </p:nvSpPr>
          <p:spPr bwMode="auto">
            <a:xfrm>
              <a:off x="3925449" y="1888641"/>
              <a:ext cx="100427" cy="88711"/>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30" name="Freeform 129"/>
            <p:cNvSpPr>
              <a:spLocks/>
            </p:cNvSpPr>
            <p:nvPr/>
          </p:nvSpPr>
          <p:spPr bwMode="auto">
            <a:xfrm>
              <a:off x="4025877" y="1466845"/>
              <a:ext cx="210898" cy="17574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rgbClr val="B98A13"/>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grpSp>
          <p:nvGrpSpPr>
            <p:cNvPr id="131" name="Group 130"/>
            <p:cNvGrpSpPr/>
            <p:nvPr/>
          </p:nvGrpSpPr>
          <p:grpSpPr>
            <a:xfrm>
              <a:off x="4092819" y="1989212"/>
              <a:ext cx="1054019" cy="607961"/>
              <a:chOff x="511109" y="5814543"/>
              <a:chExt cx="1041729" cy="600871"/>
            </a:xfrm>
          </p:grpSpPr>
          <p:sp>
            <p:nvSpPr>
              <p:cNvPr id="134"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6"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7"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pic>
          <p:nvPicPr>
            <p:cNvPr id="133" name="Picture 1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51427" y="1801770"/>
              <a:ext cx="158510" cy="109738"/>
            </a:xfrm>
            <a:prstGeom prst="rect">
              <a:avLst/>
            </a:prstGeom>
          </p:spPr>
        </p:pic>
      </p:grpSp>
    </p:spTree>
    <p:extLst>
      <p:ext uri="{BB962C8B-B14F-4D97-AF65-F5344CB8AC3E}">
        <p14:creationId xmlns:p14="http://schemas.microsoft.com/office/powerpoint/2010/main" val="29881084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fade">
                                      <p:cBhvr>
                                        <p:cTn id="13" dur="500"/>
                                        <p:tgtEl>
                                          <p:spTgt spid="9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500"/>
                                        <p:tgtEl>
                                          <p:spTgt spid="7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11"/>
                                        </p:tgtEl>
                                        <p:attrNameLst>
                                          <p:attrName>style.visibility</p:attrName>
                                        </p:attrNameLst>
                                      </p:cBhvr>
                                      <p:to>
                                        <p:strVal val="visible"/>
                                      </p:to>
                                    </p:set>
                                    <p:animEffect transition="in" filter="wipe(down)">
                                      <p:cBhvr>
                                        <p:cTn id="21" dur="500"/>
                                        <p:tgtEl>
                                          <p:spTgt spid="111"/>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13"/>
                                        </p:tgtEl>
                                        <p:attrNameLst>
                                          <p:attrName>style.visibility</p:attrName>
                                        </p:attrNameLst>
                                      </p:cBhvr>
                                      <p:to>
                                        <p:strVal val="visible"/>
                                      </p:to>
                                    </p:set>
                                    <p:animEffect transition="in" filter="fade">
                                      <p:cBhvr>
                                        <p:cTn id="25" dur="500"/>
                                        <p:tgtEl>
                                          <p:spTgt spid="11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12"/>
                                        </p:tgtEl>
                                        <p:attrNameLst>
                                          <p:attrName>style.visibility</p:attrName>
                                        </p:attrNameLst>
                                      </p:cBhvr>
                                      <p:to>
                                        <p:strVal val="visible"/>
                                      </p:to>
                                    </p:set>
                                    <p:animEffect transition="in" filter="wipe(left)">
                                      <p:cBhvr>
                                        <p:cTn id="30" dur="500"/>
                                        <p:tgtEl>
                                          <p:spTgt spid="112"/>
                                        </p:tgtEl>
                                      </p:cBhvr>
                                    </p:animEffect>
                                  </p:childTnLst>
                                </p:cTn>
                              </p:par>
                              <p:par>
                                <p:cTn id="31" presetID="22" presetClass="entr" presetSubtype="8" fill="hold" nodeType="withEffect">
                                  <p:stCondLst>
                                    <p:cond delay="0"/>
                                  </p:stCondLst>
                                  <p:childTnLst>
                                    <p:set>
                                      <p:cBhvr>
                                        <p:cTn id="32" dur="1" fill="hold">
                                          <p:stCondLst>
                                            <p:cond delay="0"/>
                                          </p:stCondLst>
                                        </p:cTn>
                                        <p:tgtEl>
                                          <p:spTgt spid="110"/>
                                        </p:tgtEl>
                                        <p:attrNameLst>
                                          <p:attrName>style.visibility</p:attrName>
                                        </p:attrNameLst>
                                      </p:cBhvr>
                                      <p:to>
                                        <p:strVal val="visible"/>
                                      </p:to>
                                    </p:set>
                                    <p:animEffect transition="in" filter="wipe(left)">
                                      <p:cBhvr>
                                        <p:cTn id="33" dur="500"/>
                                        <p:tgtEl>
                                          <p:spTgt spid="110"/>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135"/>
                                        </p:tgtEl>
                                        <p:attrNameLst>
                                          <p:attrName>style.visibility</p:attrName>
                                        </p:attrNameLst>
                                      </p:cBhvr>
                                      <p:to>
                                        <p:strVal val="visible"/>
                                      </p:to>
                                    </p:set>
                                    <p:animEffect transition="in" filter="fade">
                                      <p:cBhvr>
                                        <p:cTn id="37" dur="500"/>
                                        <p:tgtEl>
                                          <p:spTgt spid="13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8"/>
                                        </p:tgtEl>
                                        <p:attrNameLst>
                                          <p:attrName>style.visibility</p:attrName>
                                        </p:attrNameLst>
                                      </p:cBhvr>
                                      <p:to>
                                        <p:strVal val="visible"/>
                                      </p:to>
                                    </p:set>
                                    <p:animEffect transition="in" filter="fade">
                                      <p:cBhvr>
                                        <p:cTn id="40" dur="500"/>
                                        <p:tgtEl>
                                          <p:spTgt spid="12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09"/>
                                        </p:tgtEl>
                                        <p:attrNameLst>
                                          <p:attrName>style.visibility</p:attrName>
                                        </p:attrNameLst>
                                      </p:cBhvr>
                                      <p:to>
                                        <p:strVal val="visible"/>
                                      </p:to>
                                    </p:set>
                                    <p:animEffect transition="in" filter="wipe(left)">
                                      <p:cBhvr>
                                        <p:cTn id="45" dur="500"/>
                                        <p:tgtEl>
                                          <p:spTgt spid="109"/>
                                        </p:tgtEl>
                                      </p:cBhvr>
                                    </p:animEffect>
                                  </p:childTnLst>
                                </p:cTn>
                              </p:par>
                            </p:childTnLst>
                          </p:cTn>
                        </p:par>
                        <p:par>
                          <p:cTn id="46" fill="hold">
                            <p:stCondLst>
                              <p:cond delay="500"/>
                            </p:stCondLst>
                            <p:childTnLst>
                              <p:par>
                                <p:cTn id="47" presetID="10" presetClass="entr" presetSubtype="0" fill="hold" grpId="0" nodeType="afterEffect">
                                  <p:stCondLst>
                                    <p:cond delay="0"/>
                                  </p:stCondLst>
                                  <p:childTnLst>
                                    <p:set>
                                      <p:cBhvr>
                                        <p:cTn id="48" dur="1" fill="hold">
                                          <p:stCondLst>
                                            <p:cond delay="0"/>
                                          </p:stCondLst>
                                        </p:cTn>
                                        <p:tgtEl>
                                          <p:spTgt spid="149"/>
                                        </p:tgtEl>
                                        <p:attrNameLst>
                                          <p:attrName>style.visibility</p:attrName>
                                        </p:attrNameLst>
                                      </p:cBhvr>
                                      <p:to>
                                        <p:strVal val="visible"/>
                                      </p:to>
                                    </p:set>
                                    <p:animEffect transition="in" filter="fade">
                                      <p:cBhvr>
                                        <p:cTn id="49" dur="500"/>
                                        <p:tgtEl>
                                          <p:spTgt spid="149"/>
                                        </p:tgtEl>
                                      </p:cBhvr>
                                    </p:animEffect>
                                  </p:childTnLst>
                                </p:cTn>
                              </p:par>
                            </p:childTnLst>
                          </p:cTn>
                        </p:par>
                        <p:par>
                          <p:cTn id="50" fill="hold">
                            <p:stCondLst>
                              <p:cond delay="1000"/>
                            </p:stCondLst>
                            <p:childTnLst>
                              <p:par>
                                <p:cTn id="51" presetID="22" presetClass="entr" presetSubtype="8" fill="hold" nodeType="afterEffect">
                                  <p:stCondLst>
                                    <p:cond delay="1000"/>
                                  </p:stCondLst>
                                  <p:childTnLst>
                                    <p:set>
                                      <p:cBhvr>
                                        <p:cTn id="52" dur="1" fill="hold">
                                          <p:stCondLst>
                                            <p:cond delay="0"/>
                                          </p:stCondLst>
                                        </p:cTn>
                                        <p:tgtEl>
                                          <p:spTgt spid="232"/>
                                        </p:tgtEl>
                                        <p:attrNameLst>
                                          <p:attrName>style.visibility</p:attrName>
                                        </p:attrNameLst>
                                      </p:cBhvr>
                                      <p:to>
                                        <p:strVal val="visible"/>
                                      </p:to>
                                    </p:set>
                                    <p:animEffect transition="in" filter="wipe(left)">
                                      <p:cBhvr>
                                        <p:cTn id="53" dur="500"/>
                                        <p:tgtEl>
                                          <p:spTgt spid="232"/>
                                        </p:tgtEl>
                                      </p:cBhvr>
                                    </p:animEffect>
                                  </p:childTnLst>
                                </p:cTn>
                              </p:par>
                              <p:par>
                                <p:cTn id="54" presetID="22" presetClass="entr" presetSubtype="8" fill="hold" nodeType="withEffect">
                                  <p:stCondLst>
                                    <p:cond delay="1000"/>
                                  </p:stCondLst>
                                  <p:childTnLst>
                                    <p:set>
                                      <p:cBhvr>
                                        <p:cTn id="55" dur="1" fill="hold">
                                          <p:stCondLst>
                                            <p:cond delay="0"/>
                                          </p:stCondLst>
                                        </p:cTn>
                                        <p:tgtEl>
                                          <p:spTgt spid="236"/>
                                        </p:tgtEl>
                                        <p:attrNameLst>
                                          <p:attrName>style.visibility</p:attrName>
                                        </p:attrNameLst>
                                      </p:cBhvr>
                                      <p:to>
                                        <p:strVal val="visible"/>
                                      </p:to>
                                    </p:set>
                                    <p:animEffect transition="in" filter="wipe(left)">
                                      <p:cBhvr>
                                        <p:cTn id="56" dur="500"/>
                                        <p:tgtEl>
                                          <p:spTgt spid="236"/>
                                        </p:tgtEl>
                                      </p:cBhvr>
                                    </p:animEffect>
                                  </p:childTnLst>
                                </p:cTn>
                              </p:par>
                            </p:childTnLst>
                          </p:cTn>
                        </p:par>
                        <p:par>
                          <p:cTn id="57" fill="hold">
                            <p:stCondLst>
                              <p:cond delay="2500"/>
                            </p:stCondLst>
                            <p:childTnLst>
                              <p:par>
                                <p:cTn id="58" presetID="10" presetClass="entr" presetSubtype="0" fill="hold" grpId="0" nodeType="afterEffect">
                                  <p:stCondLst>
                                    <p:cond delay="0"/>
                                  </p:stCondLst>
                                  <p:childTnLst>
                                    <p:set>
                                      <p:cBhvr>
                                        <p:cTn id="59" dur="1" fill="hold">
                                          <p:stCondLst>
                                            <p:cond delay="0"/>
                                          </p:stCondLst>
                                        </p:cTn>
                                        <p:tgtEl>
                                          <p:spTgt spid="238"/>
                                        </p:tgtEl>
                                        <p:attrNameLst>
                                          <p:attrName>style.visibility</p:attrName>
                                        </p:attrNameLst>
                                      </p:cBhvr>
                                      <p:to>
                                        <p:strVal val="visible"/>
                                      </p:to>
                                    </p:set>
                                    <p:animEffect transition="in" filter="fade">
                                      <p:cBhvr>
                                        <p:cTn id="60" dur="500"/>
                                        <p:tgtEl>
                                          <p:spTgt spid="238"/>
                                        </p:tgtEl>
                                      </p:cBhvr>
                                    </p:animEffect>
                                  </p:childTnLst>
                                </p:cTn>
                              </p:par>
                              <p:par>
                                <p:cTn id="61" presetID="10" presetClass="entr" presetSubtype="0" fill="hold" nodeType="withEffect">
                                  <p:stCondLst>
                                    <p:cond delay="0"/>
                                  </p:stCondLst>
                                  <p:childTnLst>
                                    <p:set>
                                      <p:cBhvr>
                                        <p:cTn id="62" dur="1" fill="hold">
                                          <p:stCondLst>
                                            <p:cond delay="0"/>
                                          </p:stCondLst>
                                        </p:cTn>
                                        <p:tgtEl>
                                          <p:spTgt spid="240"/>
                                        </p:tgtEl>
                                        <p:attrNameLst>
                                          <p:attrName>style.visibility</p:attrName>
                                        </p:attrNameLst>
                                      </p:cBhvr>
                                      <p:to>
                                        <p:strVal val="visible"/>
                                      </p:to>
                                    </p:set>
                                    <p:animEffect transition="in" filter="fade">
                                      <p:cBhvr>
                                        <p:cTn id="63" dur="500"/>
                                        <p:tgtEl>
                                          <p:spTgt spid="240"/>
                                        </p:tgtEl>
                                      </p:cBhvr>
                                    </p:animEffect>
                                  </p:childTnLst>
                                </p:cTn>
                              </p:par>
                              <p:par>
                                <p:cTn id="64" presetID="10" presetClass="entr" presetSubtype="0" fill="hold" nodeType="withEffect">
                                  <p:stCondLst>
                                    <p:cond delay="0"/>
                                  </p:stCondLst>
                                  <p:childTnLst>
                                    <p:set>
                                      <p:cBhvr>
                                        <p:cTn id="65" dur="1" fill="hold">
                                          <p:stCondLst>
                                            <p:cond delay="0"/>
                                          </p:stCondLst>
                                        </p:cTn>
                                        <p:tgtEl>
                                          <p:spTgt spid="243"/>
                                        </p:tgtEl>
                                        <p:attrNameLst>
                                          <p:attrName>style.visibility</p:attrName>
                                        </p:attrNameLst>
                                      </p:cBhvr>
                                      <p:to>
                                        <p:strVal val="visible"/>
                                      </p:to>
                                    </p:set>
                                    <p:animEffect transition="in" filter="fade">
                                      <p:cBhvr>
                                        <p:cTn id="66" dur="500"/>
                                        <p:tgtEl>
                                          <p:spTgt spid="24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45"/>
                                        </p:tgtEl>
                                        <p:attrNameLst>
                                          <p:attrName>style.visibility</p:attrName>
                                        </p:attrNameLst>
                                      </p:cBhvr>
                                      <p:to>
                                        <p:strVal val="visible"/>
                                      </p:to>
                                    </p:set>
                                    <p:animEffect transition="in" filter="fade">
                                      <p:cBhvr>
                                        <p:cTn id="69" dur="500"/>
                                        <p:tgtEl>
                                          <p:spTgt spid="24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41"/>
                                        </p:tgtEl>
                                        <p:attrNameLst>
                                          <p:attrName>style.visibility</p:attrName>
                                        </p:attrNameLst>
                                      </p:cBhvr>
                                      <p:to>
                                        <p:strVal val="visible"/>
                                      </p:to>
                                    </p:set>
                                    <p:animEffect transition="in" filter="fade">
                                      <p:cBhvr>
                                        <p:cTn id="72" dur="500"/>
                                        <p:tgtEl>
                                          <p:spTgt spid="24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231"/>
                                        </p:tgtEl>
                                        <p:attrNameLst>
                                          <p:attrName>style.visibility</p:attrName>
                                        </p:attrNameLst>
                                      </p:cBhvr>
                                      <p:to>
                                        <p:strVal val="visible"/>
                                      </p:to>
                                    </p:set>
                                    <p:animEffect transition="in" filter="wipe(left)">
                                      <p:cBhvr>
                                        <p:cTn id="77" dur="500"/>
                                        <p:tgtEl>
                                          <p:spTgt spid="231"/>
                                        </p:tgtEl>
                                      </p:cBhvr>
                                    </p:animEffect>
                                  </p:childTnLst>
                                </p:cTn>
                              </p:par>
                            </p:childTnLst>
                          </p:cTn>
                        </p:par>
                        <p:par>
                          <p:cTn id="78" fill="hold">
                            <p:stCondLst>
                              <p:cond delay="500"/>
                            </p:stCondLst>
                            <p:childTnLst>
                              <p:par>
                                <p:cTn id="79" presetID="10" presetClass="entr" presetSubtype="0" fill="hold" grpId="0" nodeType="afterEffect">
                                  <p:stCondLst>
                                    <p:cond delay="0"/>
                                  </p:stCondLst>
                                  <p:childTnLst>
                                    <p:set>
                                      <p:cBhvr>
                                        <p:cTn id="80" dur="1" fill="hold">
                                          <p:stCondLst>
                                            <p:cond delay="0"/>
                                          </p:stCondLst>
                                        </p:cTn>
                                        <p:tgtEl>
                                          <p:spTgt spid="204"/>
                                        </p:tgtEl>
                                        <p:attrNameLst>
                                          <p:attrName>style.visibility</p:attrName>
                                        </p:attrNameLst>
                                      </p:cBhvr>
                                      <p:to>
                                        <p:strVal val="visible"/>
                                      </p:to>
                                    </p:set>
                                    <p:animEffect transition="in" filter="fade">
                                      <p:cBhvr>
                                        <p:cTn id="81" dur="500"/>
                                        <p:tgtEl>
                                          <p:spTgt spid="204"/>
                                        </p:tgtEl>
                                      </p:cBhvr>
                                    </p:animEffect>
                                  </p:childTnLst>
                                </p:cTn>
                              </p:par>
                            </p:childTnLst>
                          </p:cTn>
                        </p:par>
                        <p:par>
                          <p:cTn id="82" fill="hold">
                            <p:stCondLst>
                              <p:cond delay="1000"/>
                            </p:stCondLst>
                            <p:childTnLst>
                              <p:par>
                                <p:cTn id="83" presetID="10" presetClass="entr" presetSubtype="0" fill="hold" grpId="0" nodeType="afterEffect">
                                  <p:stCondLst>
                                    <p:cond delay="1000"/>
                                  </p:stCondLst>
                                  <p:childTnLst>
                                    <p:set>
                                      <p:cBhvr>
                                        <p:cTn id="84" dur="1" fill="hold">
                                          <p:stCondLst>
                                            <p:cond delay="0"/>
                                          </p:stCondLst>
                                        </p:cTn>
                                        <p:tgtEl>
                                          <p:spTgt spid="221"/>
                                        </p:tgtEl>
                                        <p:attrNameLst>
                                          <p:attrName>style.visibility</p:attrName>
                                        </p:attrNameLst>
                                      </p:cBhvr>
                                      <p:to>
                                        <p:strVal val="visible"/>
                                      </p:to>
                                    </p:set>
                                    <p:animEffect transition="in" filter="fade">
                                      <p:cBhvr>
                                        <p:cTn id="85" dur="5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128" grpId="0" animBg="1"/>
      <p:bldP spid="135" grpId="0" animBg="1"/>
      <p:bldP spid="149" grpId="0" animBg="1"/>
      <p:bldP spid="204" grpId="0" animBg="1"/>
      <p:bldP spid="221" grpId="0" animBg="1"/>
      <p:bldP spid="238" grpId="0" animBg="1"/>
      <p:bldP spid="241" grpId="0"/>
      <p:bldP spid="2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Rounded Rectangle 156"/>
          <p:cNvSpPr/>
          <p:nvPr/>
        </p:nvSpPr>
        <p:spPr bwMode="auto">
          <a:xfrm>
            <a:off x="458017" y="1211588"/>
            <a:ext cx="3096302" cy="2598629"/>
          </a:xfrm>
          <a:prstGeom prst="roundRect">
            <a:avLst>
              <a:gd name="adj" fmla="val 6500"/>
            </a:avLst>
          </a:prstGeom>
          <a:solidFill>
            <a:schemeClr val="bg2">
              <a:lumMod val="75000"/>
              <a:lumOff val="25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smtClean="0">
                <a:solidFill>
                  <a:srgbClr val="FFFFFF">
                    <a:alpha val="50000"/>
                  </a:srgbClr>
                </a:solidFill>
                <a:ea typeface="Segoe UI" pitchFamily="34" charset="0"/>
                <a:cs typeface="Segoe UI" pitchFamily="34" charset="0"/>
              </a:rPr>
              <a:t>Source</a:t>
            </a:r>
            <a:endParaRPr lang="en-US" sz="1399" dirty="0">
              <a:solidFill>
                <a:srgbClr val="FFFFFF">
                  <a:alpha val="50000"/>
                </a:srgbClr>
              </a:solidFill>
              <a:ea typeface="Segoe UI" pitchFamily="34" charset="0"/>
              <a:cs typeface="Segoe UI" pitchFamily="34" charset="0"/>
            </a:endParaRPr>
          </a:p>
        </p:txBody>
      </p:sp>
      <p:sp>
        <p:nvSpPr>
          <p:cNvPr id="168" name="Rounded Rectangle 167"/>
          <p:cNvSpPr/>
          <p:nvPr/>
        </p:nvSpPr>
        <p:spPr bwMode="auto">
          <a:xfrm>
            <a:off x="3632464" y="1211588"/>
            <a:ext cx="2052136" cy="2598629"/>
          </a:xfrm>
          <a:prstGeom prst="roundRect">
            <a:avLst>
              <a:gd name="adj" fmla="val 6500"/>
            </a:avLst>
          </a:prstGeom>
          <a:solidFill>
            <a:srgbClr val="008AB0">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Build</a:t>
            </a:r>
          </a:p>
        </p:txBody>
      </p:sp>
      <p:sp>
        <p:nvSpPr>
          <p:cNvPr id="189" name="Rounded Rectangle 188"/>
          <p:cNvSpPr/>
          <p:nvPr/>
        </p:nvSpPr>
        <p:spPr bwMode="auto">
          <a:xfrm>
            <a:off x="3632464" y="3886412"/>
            <a:ext cx="2052136" cy="2055192"/>
          </a:xfrm>
          <a:prstGeom prst="roundRect">
            <a:avLst>
              <a:gd name="adj" fmla="val 6500"/>
            </a:avLst>
          </a:prstGeom>
          <a:solidFill>
            <a:srgbClr val="009E49">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smtClean="0">
                <a:solidFill>
                  <a:srgbClr val="FFFFFF">
                    <a:alpha val="50000"/>
                  </a:srgbClr>
                </a:solidFill>
                <a:ea typeface="Segoe UI" pitchFamily="34" charset="0"/>
                <a:cs typeface="Segoe UI" pitchFamily="34" charset="0"/>
              </a:rPr>
              <a:t>Test/issues</a:t>
            </a:r>
            <a:endParaRPr lang="en-US" sz="1399" dirty="0">
              <a:solidFill>
                <a:srgbClr val="FFFFFF">
                  <a:alpha val="50000"/>
                </a:srgbClr>
              </a:solidFill>
              <a:ea typeface="Segoe UI" pitchFamily="34" charset="0"/>
              <a:cs typeface="Segoe UI" pitchFamily="34" charset="0"/>
            </a:endParaRPr>
          </a:p>
        </p:txBody>
      </p:sp>
      <p:sp>
        <p:nvSpPr>
          <p:cNvPr id="202" name="Rounded Rectangle 201"/>
          <p:cNvSpPr/>
          <p:nvPr/>
        </p:nvSpPr>
        <p:spPr bwMode="auto">
          <a:xfrm>
            <a:off x="5761311" y="1211589"/>
            <a:ext cx="2052136" cy="4730016"/>
          </a:xfrm>
          <a:prstGeom prst="roundRect">
            <a:avLst>
              <a:gd name="adj" fmla="val 6500"/>
            </a:avLst>
          </a:prstGeom>
          <a:solidFill>
            <a:srgbClr val="00866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Deploy</a:t>
            </a:r>
          </a:p>
        </p:txBody>
      </p:sp>
      <p:sp>
        <p:nvSpPr>
          <p:cNvPr id="203" name="Rounded Rectangle 202"/>
          <p:cNvSpPr/>
          <p:nvPr/>
        </p:nvSpPr>
        <p:spPr bwMode="auto">
          <a:xfrm>
            <a:off x="7888722" y="1211587"/>
            <a:ext cx="2052136" cy="4730016"/>
          </a:xfrm>
          <a:prstGeom prst="roundRect">
            <a:avLst>
              <a:gd name="adj" fmla="val 6500"/>
            </a:avLst>
          </a:prstGeom>
          <a:solidFill>
            <a:srgbClr val="843480">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App</a:t>
            </a:r>
          </a:p>
        </p:txBody>
      </p:sp>
      <p:sp>
        <p:nvSpPr>
          <p:cNvPr id="204" name="Rounded Rectangle 203"/>
          <p:cNvSpPr/>
          <p:nvPr/>
        </p:nvSpPr>
        <p:spPr bwMode="auto">
          <a:xfrm>
            <a:off x="10017569" y="1211588"/>
            <a:ext cx="2052136" cy="3657081"/>
          </a:xfrm>
          <a:prstGeom prst="roundRect">
            <a:avLst>
              <a:gd name="adj" fmla="val 6500"/>
            </a:avLst>
          </a:prstGeom>
          <a:solidFill>
            <a:srgbClr val="7030A0">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Ops</a:t>
            </a:r>
          </a:p>
        </p:txBody>
      </p:sp>
      <p:sp>
        <p:nvSpPr>
          <p:cNvPr id="205" name="Rounded Rectangle 204"/>
          <p:cNvSpPr/>
          <p:nvPr/>
        </p:nvSpPr>
        <p:spPr bwMode="auto">
          <a:xfrm>
            <a:off x="10017568" y="4934829"/>
            <a:ext cx="2052137" cy="1827608"/>
          </a:xfrm>
          <a:prstGeom prst="roundRect">
            <a:avLst>
              <a:gd name="adj" fmla="val 6500"/>
            </a:avLst>
          </a:prstGeom>
          <a:solidFill>
            <a:srgbClr val="943A3A">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a:solidFill>
                  <a:srgbClr val="FFFFFF">
                    <a:alpha val="50000"/>
                  </a:srgbClr>
                </a:solidFill>
                <a:ea typeface="Segoe UI" pitchFamily="34" charset="0"/>
                <a:cs typeface="Segoe UI" pitchFamily="34" charset="0"/>
              </a:rPr>
              <a:t>Process </a:t>
            </a:r>
            <a:r>
              <a:rPr lang="en-US" sz="1399" smtClean="0">
                <a:solidFill>
                  <a:srgbClr val="FFFFFF">
                    <a:alpha val="50000"/>
                  </a:srgbClr>
                </a:solidFill>
                <a:ea typeface="Segoe UI" pitchFamily="34" charset="0"/>
                <a:cs typeface="Segoe UI" pitchFamily="34" charset="0"/>
              </a:rPr>
              <a:t>tools</a:t>
            </a:r>
            <a:endParaRPr lang="en-US" sz="1399" dirty="0">
              <a:solidFill>
                <a:srgbClr val="FFFFFF">
                  <a:alpha val="50000"/>
                </a:srgbClr>
              </a:solidFill>
              <a:ea typeface="Segoe UI" pitchFamily="34" charset="0"/>
              <a:cs typeface="Segoe UI" pitchFamily="34" charset="0"/>
            </a:endParaRPr>
          </a:p>
        </p:txBody>
      </p:sp>
      <p:cxnSp>
        <p:nvCxnSpPr>
          <p:cNvPr id="304" name="Straight Arrow Connector 303"/>
          <p:cNvCxnSpPr/>
          <p:nvPr/>
        </p:nvCxnSpPr>
        <p:spPr>
          <a:xfrm>
            <a:off x="5407025" y="2308225"/>
            <a:ext cx="433545" cy="2769"/>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2" name="Straight Arrow Connector 301"/>
          <p:cNvCxnSpPr/>
          <p:nvPr/>
        </p:nvCxnSpPr>
        <p:spPr>
          <a:xfrm>
            <a:off x="2357438" y="2800350"/>
            <a:ext cx="1134873" cy="1128527"/>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1" name="Straight Arrow Connector 300"/>
          <p:cNvCxnSpPr/>
          <p:nvPr/>
        </p:nvCxnSpPr>
        <p:spPr>
          <a:xfrm>
            <a:off x="2405063" y="2109788"/>
            <a:ext cx="944989" cy="8887"/>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p:txBody>
          <a:bodyPr/>
          <a:lstStyle/>
          <a:p>
            <a:r>
              <a:rPr lang="en-US"/>
              <a:t>Open source </a:t>
            </a:r>
            <a:r>
              <a:rPr lang="en-US" smtClean="0"/>
              <a:t>ecosystem</a:t>
            </a:r>
            <a:endParaRPr lang="en-US" dirty="0"/>
          </a:p>
        </p:txBody>
      </p:sp>
      <p:grpSp>
        <p:nvGrpSpPr>
          <p:cNvPr id="98" name="Group 97"/>
          <p:cNvGrpSpPr/>
          <p:nvPr/>
        </p:nvGrpSpPr>
        <p:grpSpPr>
          <a:xfrm>
            <a:off x="784038" y="1584018"/>
            <a:ext cx="1614689" cy="1414096"/>
            <a:chOff x="473780" y="1976733"/>
            <a:chExt cx="1614689" cy="1414096"/>
          </a:xfrm>
        </p:grpSpPr>
        <p:grpSp>
          <p:nvGrpSpPr>
            <p:cNvPr id="43" name="Group 42"/>
            <p:cNvGrpSpPr/>
            <p:nvPr/>
          </p:nvGrpSpPr>
          <p:grpSpPr>
            <a:xfrm>
              <a:off x="781618" y="1976733"/>
              <a:ext cx="1306851" cy="1242645"/>
              <a:chOff x="543888" y="1976733"/>
              <a:chExt cx="1306851" cy="1242645"/>
            </a:xfrm>
          </p:grpSpPr>
          <p:sp>
            <p:nvSpPr>
              <p:cNvPr id="198" name="Rounded Rectangle 197"/>
              <p:cNvSpPr/>
              <p:nvPr/>
            </p:nvSpPr>
            <p:spPr bwMode="auto">
              <a:xfrm>
                <a:off x="543888" y="1976733"/>
                <a:ext cx="1306851" cy="1242645"/>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42" name="TextBox 41"/>
              <p:cNvSpPr txBox="1"/>
              <p:nvPr/>
            </p:nvSpPr>
            <p:spPr>
              <a:xfrm>
                <a:off x="569869" y="2024022"/>
                <a:ext cx="1111523" cy="726353"/>
              </a:xfrm>
              <a:prstGeom prst="rect">
                <a:avLst/>
              </a:prstGeom>
              <a:noFill/>
            </p:spPr>
            <p:txBody>
              <a:bodyPr wrap="none" lIns="182880" tIns="146304" rIns="182880" bIns="146304" rtlCol="0">
                <a:spAutoFit/>
              </a:bodyPr>
              <a:lstStyle/>
              <a:p>
                <a:pPr defTabSz="932597"/>
                <a:r>
                  <a:rPr lang="en-US" sz="1400" dirty="0" err="1" smtClean="0">
                    <a:gradFill>
                      <a:gsLst>
                        <a:gs pos="0">
                          <a:srgbClr val="FFFFFF"/>
                        </a:gs>
                        <a:gs pos="100000">
                          <a:srgbClr val="FFFFFF"/>
                        </a:gs>
                      </a:gsLst>
                      <a:lin ang="5400000" scaled="0"/>
                    </a:gradFill>
                    <a:ea typeface="Segoe UI" pitchFamily="34" charset="0"/>
                    <a:cs typeface="Segoe UI" pitchFamily="34" charset="0"/>
                  </a:rPr>
                  <a:t>GitHub</a:t>
                </a:r>
                <a:endParaRPr lang="en-US" sz="1400" dirty="0" smtClean="0">
                  <a:gradFill>
                    <a:gsLst>
                      <a:gs pos="0">
                        <a:srgbClr val="FFFFFF"/>
                      </a:gs>
                      <a:gs pos="100000">
                        <a:srgbClr val="FFFFFF"/>
                      </a:gs>
                    </a:gsLst>
                    <a:lin ang="5400000" scaled="0"/>
                  </a:gradFill>
                  <a:ea typeface="Segoe UI" pitchFamily="34" charset="0"/>
                  <a:cs typeface="Segoe UI" pitchFamily="34" charset="0"/>
                </a:endParaRPr>
              </a:p>
              <a:p>
                <a:pPr defTabSz="932597"/>
                <a:r>
                  <a:rPr lang="en-US" sz="1400" dirty="0" err="1" smtClean="0">
                    <a:gradFill>
                      <a:gsLst>
                        <a:gs pos="0">
                          <a:srgbClr val="FFFFFF"/>
                        </a:gs>
                        <a:gs pos="100000">
                          <a:srgbClr val="FFFFFF"/>
                        </a:gs>
                      </a:gsLst>
                      <a:lin ang="5400000" scaled="0"/>
                    </a:gradFill>
                    <a:ea typeface="Segoe UI" pitchFamily="34" charset="0"/>
                    <a:cs typeface="Segoe UI" pitchFamily="34" charset="0"/>
                  </a:rPr>
                  <a:t>Codeplex</a:t>
                </a:r>
                <a:endParaRPr lang="en-US" sz="1200" dirty="0">
                  <a:gradFill>
                    <a:gsLst>
                      <a:gs pos="0">
                        <a:srgbClr val="FFFFFF"/>
                      </a:gs>
                      <a:gs pos="100000">
                        <a:srgbClr val="FFFFFF"/>
                      </a:gs>
                    </a:gsLst>
                    <a:lin ang="5400000" scaled="0"/>
                  </a:gradFill>
                </a:endParaRPr>
              </a:p>
            </p:txBody>
          </p:sp>
        </p:grpSp>
        <p:grpSp>
          <p:nvGrpSpPr>
            <p:cNvPr id="182" name="Group 181"/>
            <p:cNvGrpSpPr/>
            <p:nvPr/>
          </p:nvGrpSpPr>
          <p:grpSpPr>
            <a:xfrm>
              <a:off x="473780" y="2755900"/>
              <a:ext cx="609168" cy="634929"/>
              <a:chOff x="2328300" y="3506767"/>
              <a:chExt cx="551703" cy="575034"/>
            </a:xfrm>
          </p:grpSpPr>
          <p:sp>
            <p:nvSpPr>
              <p:cNvPr id="183" name="AutoShape 3"/>
              <p:cNvSpPr>
                <a:spLocks noChangeAspect="1" noChangeArrowheads="1" noTextEdit="1"/>
              </p:cNvSpPr>
              <p:nvPr/>
            </p:nvSpPr>
            <p:spPr bwMode="auto">
              <a:xfrm>
                <a:off x="2330370" y="3507272"/>
                <a:ext cx="543013" cy="555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84" name="Group 183"/>
              <p:cNvGrpSpPr/>
              <p:nvPr/>
            </p:nvGrpSpPr>
            <p:grpSpPr>
              <a:xfrm>
                <a:off x="2328300" y="3506767"/>
                <a:ext cx="551703" cy="575034"/>
                <a:chOff x="3937001" y="4448175"/>
                <a:chExt cx="638175" cy="665163"/>
              </a:xfrm>
            </p:grpSpPr>
            <p:grpSp>
              <p:nvGrpSpPr>
                <p:cNvPr id="185" name="Group 10"/>
                <p:cNvGrpSpPr>
                  <a:grpSpLocks noChangeAspect="1"/>
                </p:cNvGrpSpPr>
                <p:nvPr/>
              </p:nvGrpSpPr>
              <p:grpSpPr bwMode="auto">
                <a:xfrm>
                  <a:off x="3937001" y="4448175"/>
                  <a:ext cx="638175" cy="665163"/>
                  <a:chOff x="2480" y="2802"/>
                  <a:chExt cx="402" cy="419"/>
                </a:xfrm>
              </p:grpSpPr>
              <p:sp>
                <p:nvSpPr>
                  <p:cNvPr id="193" name="AutoShape 9"/>
                  <p:cNvSpPr>
                    <a:spLocks noChangeAspect="1" noChangeArrowheads="1" noTextEdit="1"/>
                  </p:cNvSpPr>
                  <p:nvPr/>
                </p:nvSpPr>
                <p:spPr bwMode="auto">
                  <a:xfrm>
                    <a:off x="2481" y="2802"/>
                    <a:ext cx="400" cy="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4" name="Freeform 11"/>
                  <p:cNvSpPr>
                    <a:spLocks/>
                  </p:cNvSpPr>
                  <p:nvPr/>
                </p:nvSpPr>
                <p:spPr bwMode="auto">
                  <a:xfrm>
                    <a:off x="2480" y="2802"/>
                    <a:ext cx="402" cy="418"/>
                  </a:xfrm>
                  <a:custGeom>
                    <a:avLst/>
                    <a:gdLst>
                      <a:gd name="T0" fmla="*/ 67 w 644"/>
                      <a:gd name="T1" fmla="*/ 0 h 671"/>
                      <a:gd name="T2" fmla="*/ 0 w 644"/>
                      <a:gd name="T3" fmla="*/ 68 h 671"/>
                      <a:gd name="T4" fmla="*/ 0 w 644"/>
                      <a:gd name="T5" fmla="*/ 603 h 671"/>
                      <a:gd name="T6" fmla="*/ 67 w 644"/>
                      <a:gd name="T7" fmla="*/ 671 h 671"/>
                      <a:gd name="T8" fmla="*/ 576 w 644"/>
                      <a:gd name="T9" fmla="*/ 671 h 671"/>
                      <a:gd name="T10" fmla="*/ 644 w 644"/>
                      <a:gd name="T11" fmla="*/ 603 h 671"/>
                      <a:gd name="T12" fmla="*/ 644 w 644"/>
                      <a:gd name="T13" fmla="*/ 193 h 671"/>
                      <a:gd name="T14" fmla="*/ 644 w 644"/>
                      <a:gd name="T15" fmla="*/ 127 h 671"/>
                      <a:gd name="T16" fmla="*/ 515 w 644"/>
                      <a:gd name="T17" fmla="*/ 0 h 671"/>
                      <a:gd name="T18" fmla="*/ 445 w 644"/>
                      <a:gd name="T19" fmla="*/ 0 h 671"/>
                      <a:gd name="T20" fmla="*/ 67 w 644"/>
                      <a:gd name="T21"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4" h="671">
                        <a:moveTo>
                          <a:pt x="67" y="0"/>
                        </a:moveTo>
                        <a:cubicBezTo>
                          <a:pt x="30" y="0"/>
                          <a:pt x="0" y="30"/>
                          <a:pt x="0" y="68"/>
                        </a:cubicBezTo>
                        <a:cubicBezTo>
                          <a:pt x="0" y="603"/>
                          <a:pt x="0" y="603"/>
                          <a:pt x="0" y="603"/>
                        </a:cubicBezTo>
                        <a:cubicBezTo>
                          <a:pt x="0" y="641"/>
                          <a:pt x="30" y="671"/>
                          <a:pt x="67" y="671"/>
                        </a:cubicBezTo>
                        <a:cubicBezTo>
                          <a:pt x="576" y="671"/>
                          <a:pt x="576" y="671"/>
                          <a:pt x="576" y="671"/>
                        </a:cubicBezTo>
                        <a:cubicBezTo>
                          <a:pt x="613" y="671"/>
                          <a:pt x="644" y="641"/>
                          <a:pt x="644" y="603"/>
                        </a:cubicBezTo>
                        <a:cubicBezTo>
                          <a:pt x="644" y="193"/>
                          <a:pt x="644" y="193"/>
                          <a:pt x="644" y="193"/>
                        </a:cubicBezTo>
                        <a:cubicBezTo>
                          <a:pt x="644" y="156"/>
                          <a:pt x="644" y="127"/>
                          <a:pt x="644" y="127"/>
                        </a:cubicBezTo>
                        <a:cubicBezTo>
                          <a:pt x="515" y="0"/>
                          <a:pt x="515" y="0"/>
                          <a:pt x="515" y="0"/>
                        </a:cubicBezTo>
                        <a:cubicBezTo>
                          <a:pt x="515" y="0"/>
                          <a:pt x="482" y="0"/>
                          <a:pt x="445" y="0"/>
                        </a:cubicBezTo>
                        <a:lnTo>
                          <a:pt x="6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6" name="Freeform 12"/>
                  <p:cNvSpPr>
                    <a:spLocks/>
                  </p:cNvSpPr>
                  <p:nvPr/>
                </p:nvSpPr>
                <p:spPr bwMode="auto">
                  <a:xfrm>
                    <a:off x="2801" y="2802"/>
                    <a:ext cx="81" cy="79"/>
                  </a:xfrm>
                  <a:custGeom>
                    <a:avLst/>
                    <a:gdLst>
                      <a:gd name="T0" fmla="*/ 81 w 81"/>
                      <a:gd name="T1" fmla="*/ 79 h 79"/>
                      <a:gd name="T2" fmla="*/ 0 w 81"/>
                      <a:gd name="T3" fmla="*/ 0 h 79"/>
                      <a:gd name="T4" fmla="*/ 0 w 81"/>
                      <a:gd name="T5" fmla="*/ 79 h 79"/>
                      <a:gd name="T6" fmla="*/ 81 w 81"/>
                      <a:gd name="T7" fmla="*/ 79 h 79"/>
                    </a:gdLst>
                    <a:ahLst/>
                    <a:cxnLst>
                      <a:cxn ang="0">
                        <a:pos x="T0" y="T1"/>
                      </a:cxn>
                      <a:cxn ang="0">
                        <a:pos x="T2" y="T3"/>
                      </a:cxn>
                      <a:cxn ang="0">
                        <a:pos x="T4" y="T5"/>
                      </a:cxn>
                      <a:cxn ang="0">
                        <a:pos x="T6" y="T7"/>
                      </a:cxn>
                    </a:cxnLst>
                    <a:rect l="0" t="0" r="r" b="b"/>
                    <a:pathLst>
                      <a:path w="81" h="79">
                        <a:moveTo>
                          <a:pt x="81" y="79"/>
                        </a:moveTo>
                        <a:lnTo>
                          <a:pt x="0" y="0"/>
                        </a:lnTo>
                        <a:lnTo>
                          <a:pt x="0" y="79"/>
                        </a:lnTo>
                        <a:lnTo>
                          <a:pt x="81" y="79"/>
                        </a:lnTo>
                        <a:close/>
                      </a:path>
                    </a:pathLst>
                  </a:custGeom>
                  <a:solidFill>
                    <a:srgbClr val="CC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86" name="Group 185"/>
                <p:cNvGrpSpPr/>
                <p:nvPr/>
              </p:nvGrpSpPr>
              <p:grpSpPr>
                <a:xfrm>
                  <a:off x="4120302" y="4618868"/>
                  <a:ext cx="293550" cy="349134"/>
                  <a:chOff x="4662074" y="4335997"/>
                  <a:chExt cx="234105" cy="278433"/>
                </a:xfrm>
              </p:grpSpPr>
              <p:sp>
                <p:nvSpPr>
                  <p:cNvPr id="187" name="Freeform 6"/>
                  <p:cNvSpPr>
                    <a:spLocks/>
                  </p:cNvSpPr>
                  <p:nvPr/>
                </p:nvSpPr>
                <p:spPr bwMode="auto">
                  <a:xfrm>
                    <a:off x="4662074" y="4335997"/>
                    <a:ext cx="90040" cy="278433"/>
                  </a:xfrm>
                  <a:custGeom>
                    <a:avLst/>
                    <a:gdLst>
                      <a:gd name="T0" fmla="*/ 23 w 86"/>
                      <a:gd name="T1" fmla="*/ 56 h 265"/>
                      <a:gd name="T2" fmla="*/ 23 w 86"/>
                      <a:gd name="T3" fmla="*/ 90 h 265"/>
                      <a:gd name="T4" fmla="*/ 0 w 86"/>
                      <a:gd name="T5" fmla="*/ 119 h 265"/>
                      <a:gd name="T6" fmla="*/ 0 w 86"/>
                      <a:gd name="T7" fmla="*/ 146 h 265"/>
                      <a:gd name="T8" fmla="*/ 23 w 86"/>
                      <a:gd name="T9" fmla="*/ 174 h 265"/>
                      <a:gd name="T10" fmla="*/ 23 w 86"/>
                      <a:gd name="T11" fmla="*/ 210 h 265"/>
                      <a:gd name="T12" fmla="*/ 36 w 86"/>
                      <a:gd name="T13" fmla="*/ 251 h 265"/>
                      <a:gd name="T14" fmla="*/ 86 w 86"/>
                      <a:gd name="T15" fmla="*/ 265 h 265"/>
                      <a:gd name="T16" fmla="*/ 86 w 86"/>
                      <a:gd name="T17" fmla="*/ 237 h 265"/>
                      <a:gd name="T18" fmla="*/ 67 w 86"/>
                      <a:gd name="T19" fmla="*/ 231 h 265"/>
                      <a:gd name="T20" fmla="*/ 62 w 86"/>
                      <a:gd name="T21" fmla="*/ 210 h 265"/>
                      <a:gd name="T22" fmla="*/ 62 w 86"/>
                      <a:gd name="T23" fmla="*/ 179 h 265"/>
                      <a:gd name="T24" fmla="*/ 39 w 86"/>
                      <a:gd name="T25" fmla="*/ 133 h 265"/>
                      <a:gd name="T26" fmla="*/ 39 w 86"/>
                      <a:gd name="T27" fmla="*/ 132 h 265"/>
                      <a:gd name="T28" fmla="*/ 62 w 86"/>
                      <a:gd name="T29" fmla="*/ 87 h 265"/>
                      <a:gd name="T30" fmla="*/ 62 w 86"/>
                      <a:gd name="T31" fmla="*/ 55 h 265"/>
                      <a:gd name="T32" fmla="*/ 86 w 86"/>
                      <a:gd name="T33" fmla="*/ 28 h 265"/>
                      <a:gd name="T34" fmla="*/ 86 w 86"/>
                      <a:gd name="T35" fmla="*/ 0 h 265"/>
                      <a:gd name="T36" fmla="*/ 36 w 86"/>
                      <a:gd name="T37" fmla="*/ 14 h 265"/>
                      <a:gd name="T38" fmla="*/ 23 w 86"/>
                      <a:gd name="T39" fmla="*/ 56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265">
                        <a:moveTo>
                          <a:pt x="23" y="56"/>
                        </a:moveTo>
                        <a:lnTo>
                          <a:pt x="23" y="90"/>
                        </a:lnTo>
                        <a:cubicBezTo>
                          <a:pt x="23" y="109"/>
                          <a:pt x="16" y="119"/>
                          <a:pt x="0" y="119"/>
                        </a:cubicBezTo>
                        <a:lnTo>
                          <a:pt x="0" y="146"/>
                        </a:lnTo>
                        <a:cubicBezTo>
                          <a:pt x="16" y="146"/>
                          <a:pt x="23" y="156"/>
                          <a:pt x="23" y="174"/>
                        </a:cubicBezTo>
                        <a:lnTo>
                          <a:pt x="23" y="210"/>
                        </a:lnTo>
                        <a:cubicBezTo>
                          <a:pt x="23" y="229"/>
                          <a:pt x="27" y="243"/>
                          <a:pt x="36" y="251"/>
                        </a:cubicBezTo>
                        <a:cubicBezTo>
                          <a:pt x="45" y="260"/>
                          <a:pt x="62" y="265"/>
                          <a:pt x="86" y="265"/>
                        </a:cubicBezTo>
                        <a:lnTo>
                          <a:pt x="86" y="237"/>
                        </a:lnTo>
                        <a:cubicBezTo>
                          <a:pt x="77" y="237"/>
                          <a:pt x="71" y="235"/>
                          <a:pt x="67" y="231"/>
                        </a:cubicBezTo>
                        <a:cubicBezTo>
                          <a:pt x="64" y="227"/>
                          <a:pt x="62" y="220"/>
                          <a:pt x="62" y="210"/>
                        </a:cubicBezTo>
                        <a:lnTo>
                          <a:pt x="62" y="179"/>
                        </a:lnTo>
                        <a:cubicBezTo>
                          <a:pt x="62" y="154"/>
                          <a:pt x="54" y="139"/>
                          <a:pt x="39" y="133"/>
                        </a:cubicBezTo>
                        <a:lnTo>
                          <a:pt x="39" y="132"/>
                        </a:lnTo>
                        <a:cubicBezTo>
                          <a:pt x="54" y="126"/>
                          <a:pt x="62" y="111"/>
                          <a:pt x="62" y="87"/>
                        </a:cubicBezTo>
                        <a:lnTo>
                          <a:pt x="62" y="55"/>
                        </a:lnTo>
                        <a:cubicBezTo>
                          <a:pt x="62" y="37"/>
                          <a:pt x="70" y="28"/>
                          <a:pt x="86" y="28"/>
                        </a:cubicBezTo>
                        <a:lnTo>
                          <a:pt x="86" y="0"/>
                        </a:lnTo>
                        <a:cubicBezTo>
                          <a:pt x="62" y="0"/>
                          <a:pt x="46" y="5"/>
                          <a:pt x="36" y="14"/>
                        </a:cubicBezTo>
                        <a:cubicBezTo>
                          <a:pt x="28" y="23"/>
                          <a:pt x="23" y="37"/>
                          <a:pt x="23" y="56"/>
                        </a:cubicBezTo>
                        <a:close/>
                      </a:path>
                    </a:pathLst>
                  </a:custGeom>
                  <a:solidFill>
                    <a:srgbClr val="80808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8" name="Freeform 7"/>
                  <p:cNvSpPr>
                    <a:spLocks/>
                  </p:cNvSpPr>
                  <p:nvPr/>
                </p:nvSpPr>
                <p:spPr bwMode="auto">
                  <a:xfrm>
                    <a:off x="4806139" y="4335997"/>
                    <a:ext cx="90040" cy="278433"/>
                  </a:xfrm>
                  <a:custGeom>
                    <a:avLst/>
                    <a:gdLst>
                      <a:gd name="T0" fmla="*/ 62 w 85"/>
                      <a:gd name="T1" fmla="*/ 90 h 265"/>
                      <a:gd name="T2" fmla="*/ 62 w 85"/>
                      <a:gd name="T3" fmla="*/ 56 h 265"/>
                      <a:gd name="T4" fmla="*/ 50 w 85"/>
                      <a:gd name="T5" fmla="*/ 15 h 265"/>
                      <a:gd name="T6" fmla="*/ 0 w 85"/>
                      <a:gd name="T7" fmla="*/ 0 h 265"/>
                      <a:gd name="T8" fmla="*/ 0 w 85"/>
                      <a:gd name="T9" fmla="*/ 28 h 265"/>
                      <a:gd name="T10" fmla="*/ 24 w 85"/>
                      <a:gd name="T11" fmla="*/ 55 h 265"/>
                      <a:gd name="T12" fmla="*/ 24 w 85"/>
                      <a:gd name="T13" fmla="*/ 85 h 265"/>
                      <a:gd name="T14" fmla="*/ 47 w 85"/>
                      <a:gd name="T15" fmla="*/ 132 h 265"/>
                      <a:gd name="T16" fmla="*/ 47 w 85"/>
                      <a:gd name="T17" fmla="*/ 133 h 265"/>
                      <a:gd name="T18" fmla="*/ 24 w 85"/>
                      <a:gd name="T19" fmla="*/ 178 h 265"/>
                      <a:gd name="T20" fmla="*/ 24 w 85"/>
                      <a:gd name="T21" fmla="*/ 210 h 265"/>
                      <a:gd name="T22" fmla="*/ 19 w 85"/>
                      <a:gd name="T23" fmla="*/ 231 h 265"/>
                      <a:gd name="T24" fmla="*/ 0 w 85"/>
                      <a:gd name="T25" fmla="*/ 237 h 265"/>
                      <a:gd name="T26" fmla="*/ 0 w 85"/>
                      <a:gd name="T27" fmla="*/ 265 h 265"/>
                      <a:gd name="T28" fmla="*/ 50 w 85"/>
                      <a:gd name="T29" fmla="*/ 251 h 265"/>
                      <a:gd name="T30" fmla="*/ 62 w 85"/>
                      <a:gd name="T31" fmla="*/ 209 h 265"/>
                      <a:gd name="T32" fmla="*/ 62 w 85"/>
                      <a:gd name="T33" fmla="*/ 174 h 265"/>
                      <a:gd name="T34" fmla="*/ 85 w 85"/>
                      <a:gd name="T35" fmla="*/ 146 h 265"/>
                      <a:gd name="T36" fmla="*/ 85 w 85"/>
                      <a:gd name="T37" fmla="*/ 119 h 265"/>
                      <a:gd name="T38" fmla="*/ 62 w 85"/>
                      <a:gd name="T39" fmla="*/ 9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265">
                        <a:moveTo>
                          <a:pt x="62" y="90"/>
                        </a:moveTo>
                        <a:lnTo>
                          <a:pt x="62" y="56"/>
                        </a:lnTo>
                        <a:cubicBezTo>
                          <a:pt x="62" y="37"/>
                          <a:pt x="58" y="23"/>
                          <a:pt x="50" y="15"/>
                        </a:cubicBezTo>
                        <a:cubicBezTo>
                          <a:pt x="40" y="5"/>
                          <a:pt x="23" y="0"/>
                          <a:pt x="0" y="0"/>
                        </a:cubicBezTo>
                        <a:lnTo>
                          <a:pt x="0" y="28"/>
                        </a:lnTo>
                        <a:cubicBezTo>
                          <a:pt x="16" y="28"/>
                          <a:pt x="24" y="37"/>
                          <a:pt x="24" y="55"/>
                        </a:cubicBezTo>
                        <a:lnTo>
                          <a:pt x="24" y="85"/>
                        </a:lnTo>
                        <a:cubicBezTo>
                          <a:pt x="24" y="110"/>
                          <a:pt x="32" y="126"/>
                          <a:pt x="47" y="132"/>
                        </a:cubicBezTo>
                        <a:lnTo>
                          <a:pt x="47" y="133"/>
                        </a:lnTo>
                        <a:cubicBezTo>
                          <a:pt x="32" y="139"/>
                          <a:pt x="24" y="154"/>
                          <a:pt x="24" y="178"/>
                        </a:cubicBezTo>
                        <a:lnTo>
                          <a:pt x="24" y="210"/>
                        </a:lnTo>
                        <a:cubicBezTo>
                          <a:pt x="24" y="219"/>
                          <a:pt x="22" y="226"/>
                          <a:pt x="19" y="231"/>
                        </a:cubicBezTo>
                        <a:cubicBezTo>
                          <a:pt x="15" y="235"/>
                          <a:pt x="9" y="237"/>
                          <a:pt x="0" y="237"/>
                        </a:cubicBezTo>
                        <a:lnTo>
                          <a:pt x="0" y="265"/>
                        </a:lnTo>
                        <a:cubicBezTo>
                          <a:pt x="24" y="265"/>
                          <a:pt x="41" y="260"/>
                          <a:pt x="50" y="251"/>
                        </a:cubicBezTo>
                        <a:cubicBezTo>
                          <a:pt x="58" y="242"/>
                          <a:pt x="62" y="229"/>
                          <a:pt x="62" y="209"/>
                        </a:cubicBezTo>
                        <a:lnTo>
                          <a:pt x="62" y="174"/>
                        </a:lnTo>
                        <a:cubicBezTo>
                          <a:pt x="62" y="156"/>
                          <a:pt x="70" y="146"/>
                          <a:pt x="85" y="146"/>
                        </a:cubicBezTo>
                        <a:lnTo>
                          <a:pt x="85" y="119"/>
                        </a:lnTo>
                        <a:cubicBezTo>
                          <a:pt x="70" y="119"/>
                          <a:pt x="62" y="109"/>
                          <a:pt x="62" y="90"/>
                        </a:cubicBezTo>
                        <a:close/>
                      </a:path>
                    </a:pathLst>
                  </a:custGeom>
                  <a:solidFill>
                    <a:srgbClr val="80808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grpSp>
      </p:grpSp>
      <p:grpSp>
        <p:nvGrpSpPr>
          <p:cNvPr id="319" name="Group 318"/>
          <p:cNvGrpSpPr/>
          <p:nvPr/>
        </p:nvGrpSpPr>
        <p:grpSpPr>
          <a:xfrm>
            <a:off x="3936074" y="4073937"/>
            <a:ext cx="1488637" cy="1275321"/>
            <a:chOff x="3517365" y="4246975"/>
            <a:chExt cx="1488637" cy="1275321"/>
          </a:xfrm>
        </p:grpSpPr>
        <p:sp>
          <p:nvSpPr>
            <p:cNvPr id="165" name="Rounded Rectangle 164"/>
            <p:cNvSpPr/>
            <p:nvPr/>
          </p:nvSpPr>
          <p:spPr bwMode="auto">
            <a:xfrm>
              <a:off x="3517365" y="4246975"/>
              <a:ext cx="1488637" cy="1275321"/>
            </a:xfrm>
            <a:prstGeom prst="roundRect">
              <a:avLst>
                <a:gd name="adj" fmla="val 7520"/>
              </a:avLst>
            </a:prstGeom>
            <a:solidFill>
              <a:schemeClr val="bg1">
                <a:alpha val="20000"/>
              </a:schemeClr>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grpSp>
          <p:nvGrpSpPr>
            <p:cNvPr id="51" name="Group 50"/>
            <p:cNvGrpSpPr/>
            <p:nvPr/>
          </p:nvGrpSpPr>
          <p:grpSpPr>
            <a:xfrm>
              <a:off x="4002365" y="4503904"/>
              <a:ext cx="637579" cy="760431"/>
              <a:chOff x="4313006" y="5190340"/>
              <a:chExt cx="637579" cy="760431"/>
            </a:xfrm>
          </p:grpSpPr>
          <p:pic>
            <p:nvPicPr>
              <p:cNvPr id="49" name="Picture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3006" y="5190340"/>
                <a:ext cx="637579" cy="577009"/>
              </a:xfrm>
              <a:prstGeom prst="rect">
                <a:avLst/>
              </a:prstGeom>
            </p:spPr>
          </p:pic>
          <p:sp>
            <p:nvSpPr>
              <p:cNvPr id="224" name="TextBox 223"/>
              <p:cNvSpPr txBox="1"/>
              <p:nvPr/>
            </p:nvSpPr>
            <p:spPr>
              <a:xfrm>
                <a:off x="4371611" y="5826121"/>
                <a:ext cx="468077"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Selenium</a:t>
                </a:r>
              </a:p>
            </p:txBody>
          </p:sp>
        </p:grpSp>
      </p:grpSp>
      <p:grpSp>
        <p:nvGrpSpPr>
          <p:cNvPr id="318" name="Group 317"/>
          <p:cNvGrpSpPr/>
          <p:nvPr/>
        </p:nvGrpSpPr>
        <p:grpSpPr>
          <a:xfrm>
            <a:off x="3914981" y="1352775"/>
            <a:ext cx="1488637" cy="1993853"/>
            <a:chOff x="3517365" y="1757407"/>
            <a:chExt cx="1488637" cy="1993853"/>
          </a:xfrm>
        </p:grpSpPr>
        <p:sp>
          <p:nvSpPr>
            <p:cNvPr id="52" name="Rounded Rectangle 51"/>
            <p:cNvSpPr/>
            <p:nvPr/>
          </p:nvSpPr>
          <p:spPr bwMode="auto">
            <a:xfrm>
              <a:off x="3517365" y="1757407"/>
              <a:ext cx="1488637" cy="1993853"/>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grpSp>
          <p:nvGrpSpPr>
            <p:cNvPr id="115" name="Group 114"/>
            <p:cNvGrpSpPr/>
            <p:nvPr/>
          </p:nvGrpSpPr>
          <p:grpSpPr>
            <a:xfrm>
              <a:off x="4392343" y="2916450"/>
              <a:ext cx="348718" cy="535047"/>
              <a:chOff x="6989462" y="4072604"/>
              <a:chExt cx="348718" cy="535047"/>
            </a:xfrm>
          </p:grpSpPr>
          <p:pic>
            <p:nvPicPr>
              <p:cNvPr id="116" name="Picture 115"/>
              <p:cNvPicPr>
                <a:picLocks noChangeAspect="1"/>
              </p:cNvPicPr>
              <p:nvPr/>
            </p:nvPicPr>
            <p:blipFill rotWithShape="1">
              <a:blip r:embed="rId4">
                <a:extLst>
                  <a:ext uri="{28A0092B-C50C-407E-A947-70E740481C1C}">
                    <a14:useLocalDpi xmlns:a14="http://schemas.microsoft.com/office/drawing/2010/main" val="0"/>
                  </a:ext>
                </a:extLst>
              </a:blip>
              <a:srcRect r="73274"/>
              <a:stretch/>
            </p:blipFill>
            <p:spPr>
              <a:xfrm>
                <a:off x="6989462" y="4072604"/>
                <a:ext cx="348718" cy="364683"/>
              </a:xfrm>
              <a:prstGeom prst="rect">
                <a:avLst/>
              </a:prstGeom>
            </p:spPr>
          </p:pic>
          <p:sp>
            <p:nvSpPr>
              <p:cNvPr id="118" name="TextBox 117"/>
              <p:cNvSpPr txBox="1"/>
              <p:nvPr/>
            </p:nvSpPr>
            <p:spPr>
              <a:xfrm>
                <a:off x="6997108" y="4483001"/>
                <a:ext cx="333425" cy="124650"/>
              </a:xfrm>
              <a:prstGeom prst="rect">
                <a:avLst/>
              </a:prstGeom>
              <a:noFill/>
            </p:spPr>
            <p:txBody>
              <a:bodyPr wrap="none" lIns="0" tIns="0" rIns="0" bIns="0" rtlCol="0">
                <a:spAutoFit/>
              </a:bodyPr>
              <a:lstStyle/>
              <a:p>
                <a:pPr>
                  <a:lnSpc>
                    <a:spcPct val="90000"/>
                  </a:lnSpc>
                  <a:spcAft>
                    <a:spcPts val="600"/>
                  </a:spcAft>
                </a:pPr>
                <a:r>
                  <a:rPr lang="en-US" sz="900" dirty="0" err="1" smtClean="0">
                    <a:gradFill>
                      <a:gsLst>
                        <a:gs pos="2917">
                          <a:srgbClr val="FFFFFF"/>
                        </a:gs>
                        <a:gs pos="30000">
                          <a:srgbClr val="FFFFFF"/>
                        </a:gs>
                      </a:gsLst>
                      <a:lin ang="5400000" scaled="0"/>
                    </a:gradFill>
                  </a:rPr>
                  <a:t>Gradle</a:t>
                </a:r>
                <a:endParaRPr lang="en-US" sz="900" dirty="0" smtClean="0">
                  <a:gradFill>
                    <a:gsLst>
                      <a:gs pos="2917">
                        <a:srgbClr val="FFFFFF"/>
                      </a:gs>
                      <a:gs pos="30000">
                        <a:srgbClr val="FFFFFF"/>
                      </a:gs>
                    </a:gsLst>
                    <a:lin ang="5400000" scaled="0"/>
                  </a:gradFill>
                </a:endParaRPr>
              </a:p>
            </p:txBody>
          </p:sp>
        </p:grpSp>
        <p:grpSp>
          <p:nvGrpSpPr>
            <p:cNvPr id="13" name="Group 12"/>
            <p:cNvGrpSpPr/>
            <p:nvPr/>
          </p:nvGrpSpPr>
          <p:grpSpPr>
            <a:xfrm>
              <a:off x="3722745" y="2864738"/>
              <a:ext cx="472506" cy="591331"/>
              <a:chOff x="4134603" y="3425457"/>
              <a:chExt cx="472506" cy="591331"/>
            </a:xfrm>
          </p:grpSpPr>
          <p:pic>
            <p:nvPicPr>
              <p:cNvPr id="12" name="Picture 11"/>
              <p:cNvPicPr>
                <a:picLocks noChangeAspect="1"/>
              </p:cNvPicPr>
              <p:nvPr/>
            </p:nvPicPr>
            <p:blipFill rotWithShape="1">
              <a:blip r:embed="rId5">
                <a:extLst>
                  <a:ext uri="{28A0092B-C50C-407E-A947-70E740481C1C}">
                    <a14:useLocalDpi xmlns:a14="http://schemas.microsoft.com/office/drawing/2010/main" val="0"/>
                  </a:ext>
                </a:extLst>
              </a:blip>
              <a:srcRect b="19882"/>
              <a:stretch/>
            </p:blipFill>
            <p:spPr>
              <a:xfrm>
                <a:off x="4134603" y="3425457"/>
                <a:ext cx="472506" cy="445861"/>
              </a:xfrm>
              <a:prstGeom prst="rect">
                <a:avLst/>
              </a:prstGeom>
            </p:spPr>
          </p:pic>
          <p:sp>
            <p:nvSpPr>
              <p:cNvPr id="126" name="TextBox 125"/>
              <p:cNvSpPr txBox="1"/>
              <p:nvPr/>
            </p:nvSpPr>
            <p:spPr>
              <a:xfrm>
                <a:off x="4226586" y="3892138"/>
                <a:ext cx="288541"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Grunt</a:t>
                </a:r>
              </a:p>
            </p:txBody>
          </p:sp>
        </p:grpSp>
        <p:grpSp>
          <p:nvGrpSpPr>
            <p:cNvPr id="16" name="Group 15"/>
            <p:cNvGrpSpPr/>
            <p:nvPr/>
          </p:nvGrpSpPr>
          <p:grpSpPr>
            <a:xfrm>
              <a:off x="4382588" y="2034286"/>
              <a:ext cx="430166" cy="582401"/>
              <a:chOff x="4662854" y="2636345"/>
              <a:chExt cx="430166" cy="582401"/>
            </a:xfrm>
          </p:grpSpPr>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62854" y="2636345"/>
                <a:ext cx="430166" cy="430166"/>
              </a:xfrm>
              <a:prstGeom prst="rect">
                <a:avLst/>
              </a:prstGeom>
            </p:spPr>
          </p:pic>
          <p:sp>
            <p:nvSpPr>
              <p:cNvPr id="164" name="TextBox 163"/>
              <p:cNvSpPr txBox="1"/>
              <p:nvPr/>
            </p:nvSpPr>
            <p:spPr>
              <a:xfrm>
                <a:off x="4679165" y="3094096"/>
                <a:ext cx="397545"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Hudson</a:t>
                </a:r>
              </a:p>
            </p:txBody>
          </p:sp>
        </p:grpSp>
        <p:grpSp>
          <p:nvGrpSpPr>
            <p:cNvPr id="21" name="Group 20"/>
            <p:cNvGrpSpPr/>
            <p:nvPr/>
          </p:nvGrpSpPr>
          <p:grpSpPr>
            <a:xfrm>
              <a:off x="3759112" y="2011041"/>
              <a:ext cx="393353" cy="616152"/>
              <a:chOff x="4135626" y="2690430"/>
              <a:chExt cx="393353" cy="616152"/>
            </a:xfrm>
          </p:grpSpPr>
          <p:pic>
            <p:nvPicPr>
              <p:cNvPr id="19" name="Picture 18"/>
              <p:cNvPicPr>
                <a:picLocks noChangeAspect="1"/>
              </p:cNvPicPr>
              <p:nvPr/>
            </p:nvPicPr>
            <p:blipFill rotWithShape="1">
              <a:blip r:embed="rId7">
                <a:extLst>
                  <a:ext uri="{28A0092B-C50C-407E-A947-70E740481C1C}">
                    <a14:useLocalDpi xmlns:a14="http://schemas.microsoft.com/office/drawing/2010/main" val="0"/>
                  </a:ext>
                </a:extLst>
              </a:blip>
              <a:srcRect r="74242"/>
              <a:stretch/>
            </p:blipFill>
            <p:spPr>
              <a:xfrm>
                <a:off x="4135626" y="2690430"/>
                <a:ext cx="393353" cy="488682"/>
              </a:xfrm>
              <a:prstGeom prst="rect">
                <a:avLst/>
              </a:prstGeom>
            </p:spPr>
          </p:pic>
          <p:sp>
            <p:nvSpPr>
              <p:cNvPr id="171" name="TextBox 170"/>
              <p:cNvSpPr txBox="1"/>
              <p:nvPr/>
            </p:nvSpPr>
            <p:spPr>
              <a:xfrm>
                <a:off x="4147957" y="3181932"/>
                <a:ext cx="368691"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Jenkins</a:t>
                </a:r>
              </a:p>
            </p:txBody>
          </p:sp>
        </p:grpSp>
      </p:grpSp>
      <p:grpSp>
        <p:nvGrpSpPr>
          <p:cNvPr id="99" name="Group 98"/>
          <p:cNvGrpSpPr/>
          <p:nvPr/>
        </p:nvGrpSpPr>
        <p:grpSpPr>
          <a:xfrm>
            <a:off x="5951824" y="1347205"/>
            <a:ext cx="1582062" cy="3338528"/>
            <a:chOff x="5614963" y="1757408"/>
            <a:chExt cx="1582062" cy="3338528"/>
          </a:xfrm>
        </p:grpSpPr>
        <p:sp>
          <p:nvSpPr>
            <p:cNvPr id="2" name="Rounded Rectangle 1"/>
            <p:cNvSpPr/>
            <p:nvPr/>
          </p:nvSpPr>
          <p:spPr bwMode="auto">
            <a:xfrm>
              <a:off x="5614963" y="1757408"/>
              <a:ext cx="1582062" cy="3338528"/>
            </a:xfrm>
            <a:prstGeom prst="roundRect">
              <a:avLst>
                <a:gd name="adj" fmla="val 4575"/>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146283" rIns="45713" bIns="45713" numCol="1" spcCol="0" rtlCol="0" fromWordArt="0" anchor="b" anchorCtr="0" forceAA="0" compatLnSpc="1">
              <a:prstTxWarp prst="textNoShape">
                <a:avLst/>
              </a:prstTxWarp>
              <a:noAutofit/>
            </a:bodyPr>
            <a:lstStyle/>
            <a:p>
              <a:pPr algn="ctr" defTabSz="932418"/>
              <a:endParaRPr lang="en-US" sz="1599" dirty="0">
                <a:gradFill>
                  <a:gsLst>
                    <a:gs pos="0">
                      <a:srgbClr val="FFFFFF"/>
                    </a:gs>
                    <a:gs pos="100000">
                      <a:srgbClr val="FFFFFF"/>
                    </a:gs>
                  </a:gsLst>
                  <a:lin ang="5400000" scaled="0"/>
                </a:gradFill>
                <a:ea typeface="Segoe UI" pitchFamily="34" charset="0"/>
                <a:cs typeface="Segoe UI" pitchFamily="34" charset="0"/>
              </a:endParaRPr>
            </a:p>
          </p:txBody>
        </p:sp>
        <p:grpSp>
          <p:nvGrpSpPr>
            <p:cNvPr id="163" name="Group 162"/>
            <p:cNvGrpSpPr/>
            <p:nvPr/>
          </p:nvGrpSpPr>
          <p:grpSpPr>
            <a:xfrm>
              <a:off x="5755043" y="1926121"/>
              <a:ext cx="1297475" cy="1101930"/>
              <a:chOff x="5985705" y="2633469"/>
              <a:chExt cx="1297475" cy="1101930"/>
            </a:xfrm>
            <a:solidFill>
              <a:srgbClr val="1D4380"/>
            </a:solidFill>
          </p:grpSpPr>
          <p:sp>
            <p:nvSpPr>
              <p:cNvPr id="23" name="TextBox 22"/>
              <p:cNvSpPr txBox="1"/>
              <p:nvPr/>
            </p:nvSpPr>
            <p:spPr>
              <a:xfrm>
                <a:off x="6198485" y="3352859"/>
                <a:ext cx="912607" cy="382540"/>
              </a:xfrm>
              <a:prstGeom prst="rect">
                <a:avLst/>
              </a:prstGeom>
              <a:noFill/>
            </p:spPr>
            <p:txBody>
              <a:bodyPr vert="horz" wrap="square" lIns="93260" tIns="93260" rIns="93260" bIns="93260" rtlCol="0" anchor="t">
                <a:noAutofit/>
              </a:bodyPr>
              <a:lstStyle/>
              <a:p>
                <a:pPr defTabSz="932597"/>
                <a:r>
                  <a:rPr lang="en-US" sz="900" dirty="0" smtClean="0">
                    <a:solidFill>
                      <a:srgbClr val="FFFFFF"/>
                    </a:solidFill>
                    <a:ea typeface="Segoe UI" pitchFamily="34" charset="0"/>
                    <a:cs typeface="Segoe UI" pitchFamily="34" charset="0"/>
                  </a:rPr>
                  <a:t>Configuration</a:t>
                </a:r>
                <a:endParaRPr lang="en-US" sz="900" dirty="0">
                  <a:solidFill>
                    <a:srgbClr val="FFFFFF"/>
                  </a:solidFill>
                  <a:ea typeface="Segoe UI" pitchFamily="34" charset="0"/>
                  <a:cs typeface="Segoe UI" pitchFamily="34" charset="0"/>
                </a:endParaRPr>
              </a:p>
            </p:txBody>
          </p:sp>
          <p:sp>
            <p:nvSpPr>
              <p:cNvPr id="20" name="Rounded Rectangle 19"/>
              <p:cNvSpPr/>
              <p:nvPr/>
            </p:nvSpPr>
            <p:spPr>
              <a:xfrm>
                <a:off x="5985705" y="2633469"/>
                <a:ext cx="1297475" cy="751661"/>
              </a:xfrm>
              <a:prstGeom prst="roundRect">
                <a:avLst>
                  <a:gd name="adj" fmla="val 5783"/>
                </a:avLst>
              </a:prstGeom>
              <a:solidFill>
                <a:schemeClr val="bg1">
                  <a:alpha val="20000"/>
                </a:schemeClr>
              </a:solidFill>
              <a:ln w="28575">
                <a:solidFill>
                  <a:srgbClr val="FFFFFF">
                    <a:alpha val="50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146283" rIns="45713" bIns="45713" numCol="1" spcCol="0" rtlCol="0" fromWordArt="0" anchor="b" anchorCtr="0" forceAA="0" compatLnSpc="1">
                <a:prstTxWarp prst="textNoShape">
                  <a:avLst/>
                </a:prstTxWarp>
                <a:noAutofit/>
              </a:bodyPr>
              <a:lstStyle/>
              <a:p>
                <a:pPr algn="ctr" defTabSz="932418"/>
                <a:endParaRPr lang="en-US" sz="1599"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9" name="Group 8"/>
            <p:cNvGrpSpPr/>
            <p:nvPr/>
          </p:nvGrpSpPr>
          <p:grpSpPr>
            <a:xfrm>
              <a:off x="5711004" y="3783074"/>
              <a:ext cx="348718" cy="524468"/>
              <a:chOff x="6989462" y="4072604"/>
              <a:chExt cx="348718" cy="524468"/>
            </a:xfrm>
          </p:grpSpPr>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r="73274"/>
              <a:stretch/>
            </p:blipFill>
            <p:spPr>
              <a:xfrm>
                <a:off x="6989462" y="4072604"/>
                <a:ext cx="348718" cy="364683"/>
              </a:xfrm>
              <a:prstGeom prst="rect">
                <a:avLst/>
              </a:prstGeom>
            </p:spPr>
          </p:pic>
          <p:sp>
            <p:nvSpPr>
              <p:cNvPr id="7" name="TextBox 6"/>
              <p:cNvSpPr txBox="1"/>
              <p:nvPr/>
            </p:nvSpPr>
            <p:spPr>
              <a:xfrm>
                <a:off x="6997108" y="4472422"/>
                <a:ext cx="333425" cy="124650"/>
              </a:xfrm>
              <a:prstGeom prst="rect">
                <a:avLst/>
              </a:prstGeom>
              <a:noFill/>
            </p:spPr>
            <p:txBody>
              <a:bodyPr wrap="none" lIns="0" tIns="0" rIns="0" bIns="0" rtlCol="0">
                <a:spAutoFit/>
              </a:bodyPr>
              <a:lstStyle/>
              <a:p>
                <a:pPr>
                  <a:lnSpc>
                    <a:spcPct val="90000"/>
                  </a:lnSpc>
                  <a:spcAft>
                    <a:spcPts val="600"/>
                  </a:spcAft>
                </a:pPr>
                <a:r>
                  <a:rPr lang="en-US" sz="900" dirty="0" err="1" smtClean="0">
                    <a:gradFill>
                      <a:gsLst>
                        <a:gs pos="2917">
                          <a:srgbClr val="FFFFFF"/>
                        </a:gs>
                        <a:gs pos="30000">
                          <a:srgbClr val="FFFFFF"/>
                        </a:gs>
                      </a:gsLst>
                      <a:lin ang="5400000" scaled="0"/>
                    </a:gradFill>
                  </a:rPr>
                  <a:t>Gradle</a:t>
                </a:r>
                <a:endParaRPr lang="en-US" sz="900" dirty="0" smtClean="0">
                  <a:gradFill>
                    <a:gsLst>
                      <a:gs pos="2917">
                        <a:srgbClr val="FFFFFF"/>
                      </a:gs>
                      <a:gs pos="30000">
                        <a:srgbClr val="FFFFFF"/>
                      </a:gs>
                    </a:gsLst>
                    <a:lin ang="5400000" scaled="0"/>
                  </a:gradFill>
                </a:endParaRPr>
              </a:p>
            </p:txBody>
          </p:sp>
        </p:grpSp>
        <p:grpSp>
          <p:nvGrpSpPr>
            <p:cNvPr id="11" name="Group 10"/>
            <p:cNvGrpSpPr/>
            <p:nvPr/>
          </p:nvGrpSpPr>
          <p:grpSpPr>
            <a:xfrm>
              <a:off x="5802249" y="1996501"/>
              <a:ext cx="621878" cy="546610"/>
              <a:chOff x="5082559" y="3446505"/>
              <a:chExt cx="621878" cy="546610"/>
            </a:xfrm>
          </p:grpSpPr>
          <p:pic>
            <p:nvPicPr>
              <p:cNvPr id="10" name="Picture 9"/>
              <p:cNvPicPr>
                <a:picLocks noChangeAspect="1"/>
              </p:cNvPicPr>
              <p:nvPr/>
            </p:nvPicPr>
            <p:blipFill rotWithShape="1">
              <a:blip r:embed="rId8">
                <a:extLst>
                  <a:ext uri="{28A0092B-C50C-407E-A947-70E740481C1C}">
                    <a14:useLocalDpi xmlns:a14="http://schemas.microsoft.com/office/drawing/2010/main" val="0"/>
                  </a:ext>
                </a:extLst>
              </a:blip>
              <a:srcRect b="36782"/>
              <a:stretch/>
            </p:blipFill>
            <p:spPr>
              <a:xfrm>
                <a:off x="5082559" y="3446505"/>
                <a:ext cx="621878" cy="379096"/>
              </a:xfrm>
              <a:prstGeom prst="rect">
                <a:avLst/>
              </a:prstGeom>
            </p:spPr>
          </p:pic>
          <p:sp>
            <p:nvSpPr>
              <p:cNvPr id="119" name="TextBox 118"/>
              <p:cNvSpPr txBox="1"/>
              <p:nvPr/>
            </p:nvSpPr>
            <p:spPr>
              <a:xfrm>
                <a:off x="5251592" y="3868465"/>
                <a:ext cx="235642"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Chef</a:t>
                </a:r>
              </a:p>
            </p:txBody>
          </p:sp>
        </p:grpSp>
        <p:grpSp>
          <p:nvGrpSpPr>
            <p:cNvPr id="127" name="Group 126"/>
            <p:cNvGrpSpPr/>
            <p:nvPr/>
          </p:nvGrpSpPr>
          <p:grpSpPr>
            <a:xfrm>
              <a:off x="6573036" y="4464487"/>
              <a:ext cx="388899" cy="512439"/>
              <a:chOff x="4197374" y="3504349"/>
              <a:chExt cx="388899" cy="512439"/>
            </a:xfrm>
          </p:grpSpPr>
          <p:pic>
            <p:nvPicPr>
              <p:cNvPr id="154" name="Picture 153"/>
              <p:cNvPicPr>
                <a:picLocks noChangeAspect="1"/>
              </p:cNvPicPr>
              <p:nvPr/>
            </p:nvPicPr>
            <p:blipFill rotWithShape="1">
              <a:blip r:embed="rId5">
                <a:extLst>
                  <a:ext uri="{28A0092B-C50C-407E-A947-70E740481C1C}">
                    <a14:useLocalDpi xmlns:a14="http://schemas.microsoft.com/office/drawing/2010/main" val="0"/>
                  </a:ext>
                </a:extLst>
              </a:blip>
              <a:srcRect b="19882"/>
              <a:stretch/>
            </p:blipFill>
            <p:spPr>
              <a:xfrm>
                <a:off x="4197374" y="3504349"/>
                <a:ext cx="388899" cy="366969"/>
              </a:xfrm>
              <a:prstGeom prst="rect">
                <a:avLst/>
              </a:prstGeom>
            </p:spPr>
          </p:pic>
          <p:sp>
            <p:nvSpPr>
              <p:cNvPr id="162" name="TextBox 161"/>
              <p:cNvSpPr txBox="1"/>
              <p:nvPr/>
            </p:nvSpPr>
            <p:spPr>
              <a:xfrm>
                <a:off x="4226586" y="3892138"/>
                <a:ext cx="288541"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Grunt</a:t>
                </a:r>
              </a:p>
            </p:txBody>
          </p:sp>
        </p:grpSp>
        <p:grpSp>
          <p:nvGrpSpPr>
            <p:cNvPr id="167" name="Group 166"/>
            <p:cNvGrpSpPr/>
            <p:nvPr/>
          </p:nvGrpSpPr>
          <p:grpSpPr>
            <a:xfrm>
              <a:off x="6579117" y="3059847"/>
              <a:ext cx="430166" cy="582401"/>
              <a:chOff x="4662854" y="2636345"/>
              <a:chExt cx="430166" cy="582401"/>
            </a:xfrm>
          </p:grpSpPr>
          <p:pic>
            <p:nvPicPr>
              <p:cNvPr id="169" name="Picture 16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62854" y="2636345"/>
                <a:ext cx="430166" cy="430166"/>
              </a:xfrm>
              <a:prstGeom prst="rect">
                <a:avLst/>
              </a:prstGeom>
            </p:spPr>
          </p:pic>
          <p:sp>
            <p:nvSpPr>
              <p:cNvPr id="170" name="TextBox 169"/>
              <p:cNvSpPr txBox="1"/>
              <p:nvPr/>
            </p:nvSpPr>
            <p:spPr>
              <a:xfrm>
                <a:off x="4679165" y="3094096"/>
                <a:ext cx="397545"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Hudson</a:t>
                </a:r>
              </a:p>
            </p:txBody>
          </p:sp>
        </p:grpSp>
        <p:grpSp>
          <p:nvGrpSpPr>
            <p:cNvPr id="24" name="Group 23"/>
            <p:cNvGrpSpPr/>
            <p:nvPr/>
          </p:nvGrpSpPr>
          <p:grpSpPr>
            <a:xfrm>
              <a:off x="6713424" y="3792534"/>
              <a:ext cx="339094" cy="520970"/>
              <a:chOff x="6727927" y="5384577"/>
              <a:chExt cx="339094" cy="520970"/>
            </a:xfrm>
          </p:grpSpPr>
          <p:pic>
            <p:nvPicPr>
              <p:cNvPr id="22" name="Picture 21"/>
              <p:cNvPicPr>
                <a:picLocks noChangeAspect="1"/>
              </p:cNvPicPr>
              <p:nvPr/>
            </p:nvPicPr>
            <p:blipFill rotWithShape="1">
              <a:blip r:embed="rId9">
                <a:extLst>
                  <a:ext uri="{28A0092B-C50C-407E-A947-70E740481C1C}">
                    <a14:useLocalDpi xmlns:a14="http://schemas.microsoft.com/office/drawing/2010/main" val="0"/>
                  </a:ext>
                </a:extLst>
              </a:blip>
              <a:srcRect r="54107"/>
              <a:stretch/>
            </p:blipFill>
            <p:spPr>
              <a:xfrm>
                <a:off x="6727927" y="5384577"/>
                <a:ext cx="339094" cy="365372"/>
              </a:xfrm>
              <a:prstGeom prst="rect">
                <a:avLst/>
              </a:prstGeom>
            </p:spPr>
          </p:pic>
          <p:sp>
            <p:nvSpPr>
              <p:cNvPr id="173" name="TextBox 172"/>
              <p:cNvSpPr txBox="1"/>
              <p:nvPr/>
            </p:nvSpPr>
            <p:spPr>
              <a:xfrm>
                <a:off x="6743220" y="5780897"/>
                <a:ext cx="291747"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Travis</a:t>
                </a:r>
              </a:p>
            </p:txBody>
          </p:sp>
        </p:grpSp>
        <p:grpSp>
          <p:nvGrpSpPr>
            <p:cNvPr id="175" name="Group 174"/>
            <p:cNvGrpSpPr/>
            <p:nvPr/>
          </p:nvGrpSpPr>
          <p:grpSpPr>
            <a:xfrm>
              <a:off x="5941321" y="3023781"/>
              <a:ext cx="393353" cy="616152"/>
              <a:chOff x="4135626" y="2690430"/>
              <a:chExt cx="393353" cy="616152"/>
            </a:xfrm>
          </p:grpSpPr>
          <p:pic>
            <p:nvPicPr>
              <p:cNvPr id="176" name="Picture 175"/>
              <p:cNvPicPr>
                <a:picLocks noChangeAspect="1"/>
              </p:cNvPicPr>
              <p:nvPr/>
            </p:nvPicPr>
            <p:blipFill rotWithShape="1">
              <a:blip r:embed="rId7">
                <a:extLst>
                  <a:ext uri="{28A0092B-C50C-407E-A947-70E740481C1C}">
                    <a14:useLocalDpi xmlns:a14="http://schemas.microsoft.com/office/drawing/2010/main" val="0"/>
                  </a:ext>
                </a:extLst>
              </a:blip>
              <a:srcRect r="74242"/>
              <a:stretch/>
            </p:blipFill>
            <p:spPr>
              <a:xfrm>
                <a:off x="4135626" y="2690430"/>
                <a:ext cx="393353" cy="488682"/>
              </a:xfrm>
              <a:prstGeom prst="rect">
                <a:avLst/>
              </a:prstGeom>
            </p:spPr>
          </p:pic>
          <p:sp>
            <p:nvSpPr>
              <p:cNvPr id="177" name="TextBox 176"/>
              <p:cNvSpPr txBox="1"/>
              <p:nvPr/>
            </p:nvSpPr>
            <p:spPr>
              <a:xfrm>
                <a:off x="4147957" y="3181932"/>
                <a:ext cx="368691"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Jenkins</a:t>
                </a:r>
              </a:p>
            </p:txBody>
          </p:sp>
        </p:grpSp>
        <p:grpSp>
          <p:nvGrpSpPr>
            <p:cNvPr id="35" name="Group 34"/>
            <p:cNvGrpSpPr/>
            <p:nvPr/>
          </p:nvGrpSpPr>
          <p:grpSpPr>
            <a:xfrm>
              <a:off x="6500838" y="1987938"/>
              <a:ext cx="395942" cy="616267"/>
              <a:chOff x="8627831" y="3918226"/>
              <a:chExt cx="395942" cy="616267"/>
            </a:xfrm>
          </p:grpSpPr>
          <p:pic>
            <p:nvPicPr>
              <p:cNvPr id="30" name="Picture 29"/>
              <p:cNvPicPr>
                <a:picLocks noChangeAspect="1"/>
              </p:cNvPicPr>
              <p:nvPr/>
            </p:nvPicPr>
            <p:blipFill rotWithShape="1">
              <a:blip r:embed="rId10">
                <a:extLst>
                  <a:ext uri="{28A0092B-C50C-407E-A947-70E740481C1C}">
                    <a14:useLocalDpi xmlns:a14="http://schemas.microsoft.com/office/drawing/2010/main" val="0"/>
                  </a:ext>
                </a:extLst>
              </a:blip>
              <a:srcRect l="7275" r="27897" b="38399"/>
              <a:stretch/>
            </p:blipFill>
            <p:spPr>
              <a:xfrm>
                <a:off x="8627831" y="3918226"/>
                <a:ext cx="370571" cy="347754"/>
              </a:xfrm>
              <a:prstGeom prst="rect">
                <a:avLst/>
              </a:prstGeom>
            </p:spPr>
          </p:pic>
          <p:sp>
            <p:nvSpPr>
              <p:cNvPr id="178" name="TextBox 177"/>
              <p:cNvSpPr txBox="1"/>
              <p:nvPr/>
            </p:nvSpPr>
            <p:spPr>
              <a:xfrm>
                <a:off x="8627831" y="4285194"/>
                <a:ext cx="395942" cy="249299"/>
              </a:xfrm>
              <a:prstGeom prst="rect">
                <a:avLst/>
              </a:prstGeom>
              <a:noFill/>
            </p:spPr>
            <p:txBody>
              <a:bodyPr wrap="none" lIns="0" tIns="0" rIns="0" bIns="0" rtlCol="0">
                <a:spAutoFit/>
              </a:bodyPr>
              <a:lstStyle/>
              <a:p>
                <a:pPr algn="ctr">
                  <a:lnSpc>
                    <a:spcPct val="90000"/>
                  </a:lnSpc>
                  <a:spcAft>
                    <a:spcPts val="600"/>
                  </a:spcAft>
                </a:pPr>
                <a:r>
                  <a:rPr lang="en-US" sz="900" dirty="0" smtClean="0">
                    <a:gradFill>
                      <a:gsLst>
                        <a:gs pos="2917">
                          <a:srgbClr val="FFFFFF"/>
                        </a:gs>
                        <a:gs pos="30000">
                          <a:srgbClr val="FFFFFF"/>
                        </a:gs>
                      </a:gsLst>
                      <a:lin ang="5400000" scaled="0"/>
                    </a:gradFill>
                  </a:rPr>
                  <a:t>Puppet </a:t>
                </a:r>
                <a:br>
                  <a:rPr lang="en-US" sz="900" dirty="0" smtClean="0">
                    <a:gradFill>
                      <a:gsLst>
                        <a:gs pos="2917">
                          <a:srgbClr val="FFFFFF"/>
                        </a:gs>
                        <a:gs pos="30000">
                          <a:srgbClr val="FFFFFF"/>
                        </a:gs>
                      </a:gsLst>
                      <a:lin ang="5400000" scaled="0"/>
                    </a:gradFill>
                  </a:rPr>
                </a:br>
                <a:r>
                  <a:rPr lang="en-US" sz="900" dirty="0" smtClean="0">
                    <a:gradFill>
                      <a:gsLst>
                        <a:gs pos="2917">
                          <a:srgbClr val="FFFFFF"/>
                        </a:gs>
                        <a:gs pos="30000">
                          <a:srgbClr val="FFFFFF"/>
                        </a:gs>
                      </a:gsLst>
                      <a:lin ang="5400000" scaled="0"/>
                    </a:gradFill>
                  </a:rPr>
                  <a:t>Labs</a:t>
                </a:r>
              </a:p>
            </p:txBody>
          </p:sp>
        </p:grpSp>
        <p:grpSp>
          <p:nvGrpSpPr>
            <p:cNvPr id="39" name="Group 38"/>
            <p:cNvGrpSpPr/>
            <p:nvPr/>
          </p:nvGrpSpPr>
          <p:grpSpPr>
            <a:xfrm>
              <a:off x="6202966" y="3822894"/>
              <a:ext cx="402354" cy="498452"/>
              <a:chOff x="8786934" y="4090211"/>
              <a:chExt cx="402354" cy="498452"/>
            </a:xfrm>
          </p:grpSpPr>
          <p:sp>
            <p:nvSpPr>
              <p:cNvPr id="172" name="TextBox 171"/>
              <p:cNvSpPr txBox="1"/>
              <p:nvPr/>
            </p:nvSpPr>
            <p:spPr>
              <a:xfrm>
                <a:off x="8786934" y="4464013"/>
                <a:ext cx="402354"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Vagrant</a:t>
                </a:r>
              </a:p>
            </p:txBody>
          </p:sp>
          <p:pic>
            <p:nvPicPr>
              <p:cNvPr id="38" name="Picture 37"/>
              <p:cNvPicPr>
                <a:picLocks noChangeAspect="1"/>
              </p:cNvPicPr>
              <p:nvPr/>
            </p:nvPicPr>
            <p:blipFill rotWithShape="1">
              <a:blip r:embed="rId11">
                <a:extLst>
                  <a:ext uri="{28A0092B-C50C-407E-A947-70E740481C1C}">
                    <a14:useLocalDpi xmlns:a14="http://schemas.microsoft.com/office/drawing/2010/main" val="0"/>
                  </a:ext>
                </a:extLst>
              </a:blip>
              <a:srcRect r="72764"/>
              <a:stretch/>
            </p:blipFill>
            <p:spPr>
              <a:xfrm>
                <a:off x="8827164" y="4090211"/>
                <a:ext cx="321895" cy="322331"/>
              </a:xfrm>
              <a:prstGeom prst="rect">
                <a:avLst/>
              </a:prstGeom>
            </p:spPr>
          </p:pic>
        </p:grpSp>
        <p:grpSp>
          <p:nvGrpSpPr>
            <p:cNvPr id="40" name="Group 39"/>
            <p:cNvGrpSpPr/>
            <p:nvPr/>
          </p:nvGrpSpPr>
          <p:grpSpPr>
            <a:xfrm>
              <a:off x="5842023" y="4555563"/>
              <a:ext cx="590044" cy="384188"/>
              <a:chOff x="6148261" y="4324838"/>
              <a:chExt cx="590044" cy="384188"/>
            </a:xfrm>
          </p:grpSpPr>
          <p:pic>
            <p:nvPicPr>
              <p:cNvPr id="57" name="Picture 5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148261" y="4324838"/>
                <a:ext cx="590044" cy="236017"/>
              </a:xfrm>
              <a:prstGeom prst="rect">
                <a:avLst/>
              </a:prstGeom>
            </p:spPr>
          </p:pic>
          <p:sp>
            <p:nvSpPr>
              <p:cNvPr id="181" name="TextBox 180"/>
              <p:cNvSpPr txBox="1"/>
              <p:nvPr/>
            </p:nvSpPr>
            <p:spPr>
              <a:xfrm>
                <a:off x="6347904" y="4584376"/>
                <a:ext cx="190758"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Fog</a:t>
                </a:r>
              </a:p>
            </p:txBody>
          </p:sp>
        </p:grpSp>
      </p:grpSp>
      <p:grpSp>
        <p:nvGrpSpPr>
          <p:cNvPr id="101" name="Group 100"/>
          <p:cNvGrpSpPr/>
          <p:nvPr/>
        </p:nvGrpSpPr>
        <p:grpSpPr>
          <a:xfrm>
            <a:off x="10395897" y="1354459"/>
            <a:ext cx="1434088" cy="2883309"/>
            <a:chOff x="10727750" y="1766080"/>
            <a:chExt cx="1434088" cy="2883309"/>
          </a:xfrm>
        </p:grpSpPr>
        <p:sp>
          <p:nvSpPr>
            <p:cNvPr id="34" name="Rounded Rectangle 33"/>
            <p:cNvSpPr/>
            <p:nvPr/>
          </p:nvSpPr>
          <p:spPr bwMode="auto">
            <a:xfrm>
              <a:off x="10727750" y="1766080"/>
              <a:ext cx="1434088" cy="2883309"/>
            </a:xfrm>
            <a:prstGeom prst="roundRect">
              <a:avLst>
                <a:gd name="adj" fmla="val 9612"/>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grpSp>
          <p:nvGrpSpPr>
            <p:cNvPr id="160" name="Group 159"/>
            <p:cNvGrpSpPr/>
            <p:nvPr/>
          </p:nvGrpSpPr>
          <p:grpSpPr>
            <a:xfrm>
              <a:off x="10917445" y="1966005"/>
              <a:ext cx="1012964" cy="950445"/>
              <a:chOff x="10342037" y="1921011"/>
              <a:chExt cx="1400029" cy="1313621"/>
            </a:xfrm>
          </p:grpSpPr>
          <p:grpSp>
            <p:nvGrpSpPr>
              <p:cNvPr id="29" name="Group 28"/>
              <p:cNvGrpSpPr/>
              <p:nvPr/>
            </p:nvGrpSpPr>
            <p:grpSpPr>
              <a:xfrm>
                <a:off x="10342037" y="1921011"/>
                <a:ext cx="1400029" cy="1313621"/>
                <a:chOff x="10290816" y="2283511"/>
                <a:chExt cx="1400029" cy="1313621"/>
              </a:xfrm>
            </p:grpSpPr>
            <p:sp>
              <p:nvSpPr>
                <p:cNvPr id="17" name="Rounded Rectangle 16"/>
                <p:cNvSpPr/>
                <p:nvPr/>
              </p:nvSpPr>
              <p:spPr>
                <a:xfrm>
                  <a:off x="10290816" y="2283511"/>
                  <a:ext cx="1400029" cy="979580"/>
                </a:xfrm>
                <a:prstGeom prst="roundRect">
                  <a:avLst>
                    <a:gd name="adj" fmla="val 5783"/>
                  </a:avLst>
                </a:prstGeom>
                <a:solidFill>
                  <a:schemeClr val="bg1">
                    <a:alpha val="20000"/>
                  </a:schemeClr>
                </a:solidFill>
                <a:ln w="28575">
                  <a:solidFill>
                    <a:srgbClr val="FFFFFF">
                      <a:alpha val="50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26" name="TextBox 25"/>
                <p:cNvSpPr txBox="1"/>
                <p:nvPr/>
              </p:nvSpPr>
              <p:spPr>
                <a:xfrm>
                  <a:off x="10455623" y="3207598"/>
                  <a:ext cx="1088321" cy="389534"/>
                </a:xfrm>
                <a:prstGeom prst="rect">
                  <a:avLst/>
                </a:prstGeom>
              </p:spPr>
              <p:txBody>
                <a:bodyPr vert="horz" wrap="square" lIns="93260" tIns="93260" rIns="93260" bIns="93260" rtlCol="0" anchor="t">
                  <a:noAutofit/>
                </a:bodyPr>
                <a:lstStyle/>
                <a:p>
                  <a:pPr algn="ctr" defTabSz="932597"/>
                  <a:r>
                    <a:rPr lang="en-US" sz="900" dirty="0" smtClean="0">
                      <a:solidFill>
                        <a:srgbClr val="FFFFFF"/>
                      </a:solidFill>
                      <a:ea typeface="Segoe UI" pitchFamily="34" charset="0"/>
                      <a:cs typeface="Segoe UI" pitchFamily="34" charset="0"/>
                    </a:rPr>
                    <a:t>Alerting</a:t>
                  </a:r>
                  <a:endParaRPr lang="en-US" sz="900" dirty="0">
                    <a:solidFill>
                      <a:srgbClr val="FFFFFF"/>
                    </a:solidFill>
                    <a:ea typeface="Segoe UI" pitchFamily="34" charset="0"/>
                    <a:cs typeface="Segoe UI" pitchFamily="34" charset="0"/>
                  </a:endParaRPr>
                </a:p>
              </p:txBody>
            </p:sp>
          </p:grpSp>
          <p:pic>
            <p:nvPicPr>
              <p:cNvPr id="15" name="Picture 1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506845" y="2285918"/>
                <a:ext cx="1088321" cy="258844"/>
              </a:xfrm>
              <a:prstGeom prst="rect">
                <a:avLst/>
              </a:prstGeom>
            </p:spPr>
          </p:pic>
        </p:grpSp>
        <p:grpSp>
          <p:nvGrpSpPr>
            <p:cNvPr id="28" name="Group 27"/>
            <p:cNvGrpSpPr/>
            <p:nvPr/>
          </p:nvGrpSpPr>
          <p:grpSpPr>
            <a:xfrm>
              <a:off x="10917445" y="3064950"/>
              <a:ext cx="1046204" cy="1251520"/>
              <a:chOff x="10290816" y="3720320"/>
              <a:chExt cx="1400029" cy="1674784"/>
            </a:xfrm>
          </p:grpSpPr>
          <p:sp>
            <p:nvSpPr>
              <p:cNvPr id="18" name="Rounded Rectangle 17"/>
              <p:cNvSpPr/>
              <p:nvPr/>
            </p:nvSpPr>
            <p:spPr>
              <a:xfrm>
                <a:off x="10290816" y="3720320"/>
                <a:ext cx="1400029" cy="1347795"/>
              </a:xfrm>
              <a:prstGeom prst="roundRect">
                <a:avLst>
                  <a:gd name="adj" fmla="val 5783"/>
                </a:avLst>
              </a:prstGeom>
              <a:solidFill>
                <a:schemeClr val="bg1">
                  <a:alpha val="20000"/>
                </a:schemeClr>
              </a:solidFill>
              <a:ln w="28575">
                <a:solidFill>
                  <a:srgbClr val="FFFFFF">
                    <a:alpha val="50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25" name="TextBox 24"/>
              <p:cNvSpPr txBox="1"/>
              <p:nvPr/>
            </p:nvSpPr>
            <p:spPr>
              <a:xfrm>
                <a:off x="10606473" y="5015711"/>
                <a:ext cx="858365" cy="379393"/>
              </a:xfrm>
              <a:prstGeom prst="rect">
                <a:avLst/>
              </a:prstGeom>
            </p:spPr>
            <p:txBody>
              <a:bodyPr vert="horz" wrap="square" lIns="93260" tIns="93260" rIns="93260" bIns="93260" rtlCol="0" anchor="t">
                <a:noAutofit/>
              </a:bodyPr>
              <a:lstStyle/>
              <a:p>
                <a:pPr algn="ctr" defTabSz="932597"/>
                <a:r>
                  <a:rPr lang="en-US" sz="900" dirty="0" smtClean="0">
                    <a:solidFill>
                      <a:srgbClr val="FFFFFF"/>
                    </a:solidFill>
                    <a:ea typeface="Segoe UI" pitchFamily="34" charset="0"/>
                    <a:cs typeface="Segoe UI" pitchFamily="34" charset="0"/>
                  </a:rPr>
                  <a:t>Monitor</a:t>
                </a:r>
                <a:endParaRPr lang="en-US" sz="900" dirty="0">
                  <a:solidFill>
                    <a:srgbClr val="FFFFFF"/>
                  </a:solidFill>
                  <a:ea typeface="Segoe UI" pitchFamily="34" charset="0"/>
                  <a:cs typeface="Segoe UI" pitchFamily="34" charset="0"/>
                </a:endParaRPr>
              </a:p>
            </p:txBody>
          </p:sp>
        </p:grpSp>
        <p:pic>
          <p:nvPicPr>
            <p:cNvPr id="44" name="Picture 4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146208" y="3174876"/>
              <a:ext cx="612277" cy="145622"/>
            </a:xfrm>
            <a:prstGeom prst="rect">
              <a:avLst/>
            </a:prstGeom>
          </p:spPr>
        </p:pic>
        <p:grpSp>
          <p:nvGrpSpPr>
            <p:cNvPr id="233" name="Group 232"/>
            <p:cNvGrpSpPr/>
            <p:nvPr/>
          </p:nvGrpSpPr>
          <p:grpSpPr>
            <a:xfrm>
              <a:off x="11557891" y="3416070"/>
              <a:ext cx="268696" cy="546604"/>
              <a:chOff x="11611103" y="3199687"/>
              <a:chExt cx="268696" cy="546604"/>
            </a:xfrm>
          </p:grpSpPr>
          <p:pic>
            <p:nvPicPr>
              <p:cNvPr id="62" name="Picture 61"/>
              <p:cNvPicPr>
                <a:picLocks noChangeAspect="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611103" y="3199687"/>
                <a:ext cx="268696" cy="400357"/>
              </a:xfrm>
              <a:prstGeom prst="rect">
                <a:avLst/>
              </a:prstGeom>
            </p:spPr>
          </p:pic>
          <p:sp>
            <p:nvSpPr>
              <p:cNvPr id="232" name="TextBox 231"/>
              <p:cNvSpPr txBox="1"/>
              <p:nvPr/>
            </p:nvSpPr>
            <p:spPr>
              <a:xfrm>
                <a:off x="11629137" y="3621641"/>
                <a:ext cx="250068"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Cacti</a:t>
                </a:r>
              </a:p>
            </p:txBody>
          </p:sp>
        </p:grpSp>
        <p:grpSp>
          <p:nvGrpSpPr>
            <p:cNvPr id="238" name="Group 237"/>
            <p:cNvGrpSpPr/>
            <p:nvPr/>
          </p:nvGrpSpPr>
          <p:grpSpPr>
            <a:xfrm>
              <a:off x="11085578" y="3467490"/>
              <a:ext cx="339837" cy="483660"/>
              <a:chOff x="11157506" y="4299745"/>
              <a:chExt cx="339837" cy="483660"/>
            </a:xfrm>
          </p:grpSpPr>
          <p:pic>
            <p:nvPicPr>
              <p:cNvPr id="236" name="Picture 23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170772" y="4299745"/>
                <a:ext cx="303271" cy="303271"/>
              </a:xfrm>
              <a:prstGeom prst="rect">
                <a:avLst/>
              </a:prstGeom>
            </p:spPr>
          </p:pic>
          <p:sp>
            <p:nvSpPr>
              <p:cNvPr id="237" name="TextBox 236"/>
              <p:cNvSpPr txBox="1"/>
              <p:nvPr/>
            </p:nvSpPr>
            <p:spPr>
              <a:xfrm>
                <a:off x="11157506" y="4658755"/>
                <a:ext cx="339837" cy="124650"/>
              </a:xfrm>
              <a:prstGeom prst="rect">
                <a:avLst/>
              </a:prstGeom>
              <a:noFill/>
            </p:spPr>
            <p:txBody>
              <a:bodyPr wrap="none" lIns="0" tIns="0" rIns="0" bIns="0" rtlCol="0">
                <a:spAutoFit/>
              </a:bodyPr>
              <a:lstStyle/>
              <a:p>
                <a:pPr>
                  <a:lnSpc>
                    <a:spcPct val="90000"/>
                  </a:lnSpc>
                  <a:spcAft>
                    <a:spcPts val="600"/>
                  </a:spcAft>
                </a:pPr>
                <a:r>
                  <a:rPr lang="en-US" sz="900" dirty="0" err="1" smtClean="0">
                    <a:gradFill>
                      <a:gsLst>
                        <a:gs pos="2917">
                          <a:srgbClr val="FFFFFF"/>
                        </a:gs>
                        <a:gs pos="30000">
                          <a:srgbClr val="FFFFFF"/>
                        </a:gs>
                      </a:gsLst>
                      <a:lin ang="5400000" scaled="0"/>
                    </a:gradFill>
                  </a:rPr>
                  <a:t>Zabbix</a:t>
                </a:r>
                <a:endParaRPr lang="en-US" sz="900" dirty="0" smtClean="0">
                  <a:gradFill>
                    <a:gsLst>
                      <a:gs pos="2917">
                        <a:srgbClr val="FFFFFF"/>
                      </a:gs>
                      <a:gs pos="30000">
                        <a:srgbClr val="FFFFFF"/>
                      </a:gs>
                    </a:gsLst>
                    <a:lin ang="5400000" scaled="0"/>
                  </a:gradFill>
                </a:endParaRPr>
              </a:p>
            </p:txBody>
          </p:sp>
        </p:grpSp>
      </p:grpSp>
      <p:grpSp>
        <p:nvGrpSpPr>
          <p:cNvPr id="102" name="Group 101"/>
          <p:cNvGrpSpPr/>
          <p:nvPr/>
        </p:nvGrpSpPr>
        <p:grpSpPr>
          <a:xfrm>
            <a:off x="10241708" y="5144075"/>
            <a:ext cx="1581140" cy="1145406"/>
            <a:chOff x="9281077" y="5102650"/>
            <a:chExt cx="1581140" cy="1145406"/>
          </a:xfrm>
        </p:grpSpPr>
        <p:sp>
          <p:nvSpPr>
            <p:cNvPr id="166" name="Rounded Rectangle 165"/>
            <p:cNvSpPr/>
            <p:nvPr/>
          </p:nvSpPr>
          <p:spPr bwMode="auto">
            <a:xfrm>
              <a:off x="9281077" y="5102650"/>
              <a:ext cx="1581140" cy="1145406"/>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91427" rIns="45713" bIns="4571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1399" dirty="0">
                <a:gradFill>
                  <a:gsLst>
                    <a:gs pos="0">
                      <a:srgbClr val="FFFFFF"/>
                    </a:gs>
                    <a:gs pos="100000">
                      <a:srgbClr val="FFFFFF"/>
                    </a:gs>
                  </a:gsLst>
                  <a:lin ang="5400000" scaled="0"/>
                </a:gradFill>
                <a:ea typeface="Segoe UI" pitchFamily="34" charset="0"/>
                <a:cs typeface="Segoe UI" pitchFamily="34" charset="0"/>
              </a:endParaRPr>
            </a:p>
          </p:txBody>
        </p:sp>
        <p:grpSp>
          <p:nvGrpSpPr>
            <p:cNvPr id="241" name="Group 240"/>
            <p:cNvGrpSpPr/>
            <p:nvPr/>
          </p:nvGrpSpPr>
          <p:grpSpPr>
            <a:xfrm>
              <a:off x="9530312" y="5472964"/>
              <a:ext cx="571732" cy="545825"/>
              <a:chOff x="10610677" y="5705080"/>
              <a:chExt cx="571732" cy="545825"/>
            </a:xfrm>
          </p:grpSpPr>
          <p:sp>
            <p:nvSpPr>
              <p:cNvPr id="223" name="TextBox 222"/>
              <p:cNvSpPr txBox="1"/>
              <p:nvPr/>
            </p:nvSpPr>
            <p:spPr>
              <a:xfrm>
                <a:off x="10639406" y="6126255"/>
                <a:ext cx="450444" cy="124650"/>
              </a:xfrm>
              <a:prstGeom prst="rect">
                <a:avLst/>
              </a:prstGeom>
              <a:noFill/>
            </p:spPr>
            <p:txBody>
              <a:bodyPr wrap="none" lIns="0" tIns="0" rIns="0" bIns="0" rtlCol="0">
                <a:spAutoFit/>
              </a:bodyPr>
              <a:lstStyle/>
              <a:p>
                <a:pPr>
                  <a:lnSpc>
                    <a:spcPct val="90000"/>
                  </a:lnSpc>
                  <a:spcAft>
                    <a:spcPts val="600"/>
                  </a:spcAft>
                </a:pPr>
                <a:r>
                  <a:rPr lang="en-US" sz="900" dirty="0" err="1" smtClean="0">
                    <a:gradFill>
                      <a:gsLst>
                        <a:gs pos="2917">
                          <a:srgbClr val="FFFFFF"/>
                        </a:gs>
                        <a:gs pos="30000">
                          <a:srgbClr val="FFFFFF"/>
                        </a:gs>
                      </a:gsLst>
                      <a:lin ang="5400000" scaled="0"/>
                    </a:gradFill>
                  </a:rPr>
                  <a:t>Redmine</a:t>
                </a:r>
                <a:endParaRPr lang="en-US" sz="900" dirty="0" smtClean="0">
                  <a:gradFill>
                    <a:gsLst>
                      <a:gs pos="2917">
                        <a:srgbClr val="FFFFFF"/>
                      </a:gs>
                      <a:gs pos="30000">
                        <a:srgbClr val="FFFFFF"/>
                      </a:gs>
                    </a:gsLst>
                    <a:lin ang="5400000" scaled="0"/>
                  </a:gradFill>
                </a:endParaRPr>
              </a:p>
            </p:txBody>
          </p:sp>
          <p:pic>
            <p:nvPicPr>
              <p:cNvPr id="240" name="Picture 239"/>
              <p:cNvPicPr>
                <a:picLocks noChangeAspect="1"/>
              </p:cNvPicPr>
              <p:nvPr/>
            </p:nvPicPr>
            <p:blipFill rotWithShape="1">
              <a:blip r:embed="rId16">
                <a:extLst>
                  <a:ext uri="{28A0092B-C50C-407E-A947-70E740481C1C}">
                    <a14:useLocalDpi xmlns:a14="http://schemas.microsoft.com/office/drawing/2010/main" val="0"/>
                  </a:ext>
                </a:extLst>
              </a:blip>
              <a:srcRect r="76490"/>
              <a:stretch/>
            </p:blipFill>
            <p:spPr>
              <a:xfrm>
                <a:off x="10610677" y="5705080"/>
                <a:ext cx="571732" cy="543242"/>
              </a:xfrm>
              <a:prstGeom prst="rect">
                <a:avLst/>
              </a:prstGeom>
            </p:spPr>
          </p:pic>
        </p:grpSp>
        <p:grpSp>
          <p:nvGrpSpPr>
            <p:cNvPr id="243" name="Group 242"/>
            <p:cNvGrpSpPr/>
            <p:nvPr/>
          </p:nvGrpSpPr>
          <p:grpSpPr>
            <a:xfrm>
              <a:off x="10234100" y="5368753"/>
              <a:ext cx="441061" cy="701275"/>
              <a:chOff x="9694576" y="5416325"/>
              <a:chExt cx="441061" cy="701275"/>
            </a:xfrm>
          </p:grpSpPr>
          <p:sp>
            <p:nvSpPr>
              <p:cNvPr id="8" name="Rectangle 7"/>
              <p:cNvSpPr/>
              <p:nvPr/>
            </p:nvSpPr>
            <p:spPr>
              <a:xfrm>
                <a:off x="9694576" y="5900618"/>
                <a:ext cx="441061" cy="216982"/>
              </a:xfrm>
              <a:prstGeom prst="rect">
                <a:avLst/>
              </a:prstGeom>
            </p:spPr>
            <p:txBody>
              <a:bodyPr wrap="square">
                <a:spAutoFit/>
              </a:bodyPr>
              <a:lstStyle/>
              <a:p>
                <a:pPr>
                  <a:lnSpc>
                    <a:spcPct val="90000"/>
                  </a:lnSpc>
                  <a:spcAft>
                    <a:spcPts val="600"/>
                  </a:spcAft>
                </a:pPr>
                <a:r>
                  <a:rPr lang="en-US" sz="900" dirty="0">
                    <a:gradFill>
                      <a:gsLst>
                        <a:gs pos="2917">
                          <a:srgbClr val="FFFFFF"/>
                        </a:gs>
                        <a:gs pos="30000">
                          <a:srgbClr val="FFFFFF"/>
                        </a:gs>
                      </a:gsLst>
                      <a:lin ang="5400000" scaled="0"/>
                    </a:gradFill>
                  </a:rPr>
                  <a:t>JIRA</a:t>
                </a:r>
              </a:p>
            </p:txBody>
          </p:sp>
          <p:pic>
            <p:nvPicPr>
              <p:cNvPr id="242" name="Picture 241"/>
              <p:cNvPicPr>
                <a:picLocks noChangeAspect="1"/>
              </p:cNvPicPr>
              <p:nvPr/>
            </p:nvPicPr>
            <p:blipFill rotWithShape="1">
              <a:blip r:embed="rId17">
                <a:extLst>
                  <a:ext uri="{BEBA8EAE-BF5A-486C-A8C5-ECC9F3942E4B}">
                    <a14:imgProps xmlns:a14="http://schemas.microsoft.com/office/drawing/2010/main">
                      <a14:imgLayer r:embed="rId18">
                        <a14:imgEffect>
                          <a14:brightnessContrast bright="40000" contrast="20000"/>
                        </a14:imgEffect>
                      </a14:imgLayer>
                    </a14:imgProps>
                  </a:ext>
                  <a:ext uri="{28A0092B-C50C-407E-A947-70E740481C1C}">
                    <a14:useLocalDpi xmlns:a14="http://schemas.microsoft.com/office/drawing/2010/main" val="0"/>
                  </a:ext>
                </a:extLst>
              </a:blip>
              <a:srcRect r="70624"/>
              <a:stretch/>
            </p:blipFill>
            <p:spPr>
              <a:xfrm>
                <a:off x="9727252" y="5416325"/>
                <a:ext cx="350489" cy="466066"/>
              </a:xfrm>
              <a:prstGeom prst="rect">
                <a:avLst/>
              </a:prstGeom>
            </p:spPr>
          </p:pic>
        </p:grpSp>
      </p:grpSp>
      <p:cxnSp>
        <p:nvCxnSpPr>
          <p:cNvPr id="305" name="Straight Arrow Connector 304"/>
          <p:cNvCxnSpPr/>
          <p:nvPr/>
        </p:nvCxnSpPr>
        <p:spPr>
          <a:xfrm flipV="1">
            <a:off x="9840455" y="2633441"/>
            <a:ext cx="402767" cy="1"/>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96" name="Group 95"/>
          <p:cNvGrpSpPr/>
          <p:nvPr/>
        </p:nvGrpSpPr>
        <p:grpSpPr>
          <a:xfrm>
            <a:off x="5223384" y="4529548"/>
            <a:ext cx="3215766" cy="1704019"/>
            <a:chOff x="4819651" y="2807496"/>
            <a:chExt cx="3562943" cy="3800381"/>
          </a:xfrm>
        </p:grpSpPr>
        <p:cxnSp>
          <p:nvCxnSpPr>
            <p:cNvPr id="307" name="Straight Arrow Connector 306"/>
            <p:cNvCxnSpPr/>
            <p:nvPr/>
          </p:nvCxnSpPr>
          <p:spPr>
            <a:xfrm flipV="1">
              <a:off x="8349847" y="2807496"/>
              <a:ext cx="0" cy="3800381"/>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H="1">
              <a:off x="4819651" y="6568255"/>
              <a:ext cx="3562943" cy="0"/>
            </a:xfrm>
            <a:prstGeom prst="line">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4848224" y="4659267"/>
              <a:ext cx="0" cy="1948608"/>
            </a:xfrm>
            <a:prstGeom prst="line">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312" name="Straight Arrow Connector 311"/>
          <p:cNvCxnSpPr/>
          <p:nvPr/>
        </p:nvCxnSpPr>
        <p:spPr>
          <a:xfrm flipV="1">
            <a:off x="7604559" y="2633441"/>
            <a:ext cx="434541" cy="1"/>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8052459" y="1346947"/>
            <a:ext cx="1753215" cy="3021944"/>
            <a:chOff x="8052459" y="1532223"/>
            <a:chExt cx="1753215" cy="3021944"/>
          </a:xfrm>
        </p:grpSpPr>
        <p:sp>
          <p:nvSpPr>
            <p:cNvPr id="174" name="Rounded Rectangle 173"/>
            <p:cNvSpPr/>
            <p:nvPr/>
          </p:nvSpPr>
          <p:spPr bwMode="auto">
            <a:xfrm>
              <a:off x="8052459" y="1532223"/>
              <a:ext cx="1753215" cy="3021944"/>
            </a:xfrm>
            <a:prstGeom prst="roundRect">
              <a:avLst>
                <a:gd name="adj" fmla="val 4575"/>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45720" bIns="45720" numCol="1" spcCol="0" rtlCol="0" fromWordArt="0" anchor="b" anchorCtr="0" forceAA="0" compatLnSpc="1">
              <a:prstTxWarp prst="textNoShape">
                <a:avLst/>
              </a:prstTxWarp>
              <a:noAutofit/>
            </a:bodyPr>
            <a:lstStyle/>
            <a:p>
              <a:pPr algn="ctr" defTabSz="932597"/>
              <a:endParaRPr lang="en-US" sz="1600" dirty="0">
                <a:gradFill>
                  <a:gsLst>
                    <a:gs pos="0">
                      <a:srgbClr val="FFFFFF"/>
                    </a:gs>
                    <a:gs pos="100000">
                      <a:srgbClr val="FFFFFF"/>
                    </a:gs>
                  </a:gsLst>
                  <a:lin ang="5400000" scaled="0"/>
                </a:gradFill>
                <a:ea typeface="Segoe UI" pitchFamily="34" charset="0"/>
                <a:cs typeface="Segoe UI" pitchFamily="34" charset="0"/>
              </a:endParaRPr>
            </a:p>
          </p:txBody>
        </p:sp>
        <p:pic>
          <p:nvPicPr>
            <p:cNvPr id="179" name="Picture 178"/>
            <p:cNvPicPr>
              <a:picLocks noChangeAspect="1"/>
            </p:cNvPicPr>
            <p:nvPr/>
          </p:nvPicPr>
          <p:blipFill>
            <a:blip r:embed="rId19"/>
            <a:stretch>
              <a:fillRect/>
            </a:stretch>
          </p:blipFill>
          <p:spPr>
            <a:xfrm>
              <a:off x="8117200" y="1586658"/>
              <a:ext cx="1528108" cy="948121"/>
            </a:xfrm>
            <a:prstGeom prst="rect">
              <a:avLst/>
            </a:prstGeom>
          </p:spPr>
        </p:pic>
        <p:sp>
          <p:nvSpPr>
            <p:cNvPr id="180" name="TextBox 179"/>
            <p:cNvSpPr txBox="1"/>
            <p:nvPr/>
          </p:nvSpPr>
          <p:spPr>
            <a:xfrm>
              <a:off x="8527051" y="2058242"/>
              <a:ext cx="847989" cy="166199"/>
            </a:xfrm>
            <a:prstGeom prst="rect">
              <a:avLst/>
            </a:prstGeom>
            <a:noFill/>
          </p:spPr>
          <p:txBody>
            <a:bodyPr wrap="none" lIns="0" tIns="0" rIns="0" bIns="0" rtlCol="0">
              <a:spAutoFit/>
            </a:bodyPr>
            <a:lstStyle/>
            <a:p>
              <a:pPr>
                <a:lnSpc>
                  <a:spcPct val="90000"/>
                </a:lnSpc>
                <a:spcAft>
                  <a:spcPts val="600"/>
                </a:spcAft>
              </a:pPr>
              <a:r>
                <a:rPr lang="en-US" sz="1200" dirty="0" smtClean="0">
                  <a:gradFill>
                    <a:gsLst>
                      <a:gs pos="2917">
                        <a:srgbClr val="0072C6"/>
                      </a:gs>
                      <a:gs pos="30000">
                        <a:srgbClr val="0072C6"/>
                      </a:gs>
                    </a:gsLst>
                    <a:lin ang="5400000" scaled="0"/>
                  </a:gradFill>
                </a:rPr>
                <a:t>Public Cloud</a:t>
              </a:r>
            </a:p>
          </p:txBody>
        </p:sp>
        <p:pic>
          <p:nvPicPr>
            <p:cNvPr id="190" name="Picture 189"/>
            <p:cNvPicPr>
              <a:picLocks noChangeAspect="1"/>
            </p:cNvPicPr>
            <p:nvPr/>
          </p:nvPicPr>
          <p:blipFill rotWithShape="1">
            <a:blip r:embed="rId20">
              <a:duotone>
                <a:prstClr val="black"/>
                <a:schemeClr val="tx2">
                  <a:tint val="45000"/>
                  <a:satMod val="400000"/>
                </a:schemeClr>
              </a:duotone>
              <a:extLst>
                <a:ext uri="{28A0092B-C50C-407E-A947-70E740481C1C}">
                  <a14:useLocalDpi xmlns:a14="http://schemas.microsoft.com/office/drawing/2010/main" val="0"/>
                </a:ext>
              </a:extLst>
            </a:blip>
            <a:srcRect t="-7435" r="18402"/>
            <a:stretch/>
          </p:blipFill>
          <p:spPr>
            <a:xfrm>
              <a:off x="8194750" y="4100634"/>
              <a:ext cx="1514136" cy="230242"/>
            </a:xfrm>
            <a:prstGeom prst="rect">
              <a:avLst/>
            </a:prstGeom>
          </p:spPr>
        </p:pic>
        <p:grpSp>
          <p:nvGrpSpPr>
            <p:cNvPr id="191" name="Group 190"/>
            <p:cNvGrpSpPr/>
            <p:nvPr/>
          </p:nvGrpSpPr>
          <p:grpSpPr>
            <a:xfrm>
              <a:off x="8748028" y="2770588"/>
              <a:ext cx="816128" cy="950197"/>
              <a:chOff x="5394326" y="4936834"/>
              <a:chExt cx="720725" cy="835025"/>
            </a:xfrm>
            <a:solidFill>
              <a:schemeClr val="tx1"/>
            </a:solidFill>
          </p:grpSpPr>
          <p:sp>
            <p:nvSpPr>
              <p:cNvPr id="192" name="Freeform 17"/>
              <p:cNvSpPr>
                <a:spLocks noEditPoints="1"/>
              </p:cNvSpPr>
              <p:nvPr/>
            </p:nvSpPr>
            <p:spPr bwMode="auto">
              <a:xfrm>
                <a:off x="5394326" y="4936834"/>
                <a:ext cx="460375" cy="835025"/>
              </a:xfrm>
              <a:custGeom>
                <a:avLst/>
                <a:gdLst>
                  <a:gd name="T0" fmla="*/ 196 w 440"/>
                  <a:gd name="T1" fmla="*/ 576 h 796"/>
                  <a:gd name="T2" fmla="*/ 178 w 440"/>
                  <a:gd name="T3" fmla="*/ 490 h 796"/>
                  <a:gd name="T4" fmla="*/ 206 w 440"/>
                  <a:gd name="T5" fmla="*/ 472 h 796"/>
                  <a:gd name="T6" fmla="*/ 207 w 440"/>
                  <a:gd name="T7" fmla="*/ 423 h 796"/>
                  <a:gd name="T8" fmla="*/ 178 w 440"/>
                  <a:gd name="T9" fmla="*/ 405 h 796"/>
                  <a:gd name="T10" fmla="*/ 196 w 440"/>
                  <a:gd name="T11" fmla="*/ 320 h 796"/>
                  <a:gd name="T12" fmla="*/ 262 w 440"/>
                  <a:gd name="T13" fmla="*/ 337 h 796"/>
                  <a:gd name="T14" fmla="*/ 312 w 440"/>
                  <a:gd name="T15" fmla="*/ 379 h 796"/>
                  <a:gd name="T16" fmla="*/ 330 w 440"/>
                  <a:gd name="T17" fmla="*/ 320 h 796"/>
                  <a:gd name="T18" fmla="*/ 395 w 440"/>
                  <a:gd name="T19" fmla="*/ 337 h 796"/>
                  <a:gd name="T20" fmla="*/ 440 w 440"/>
                  <a:gd name="T21" fmla="*/ 379 h 796"/>
                  <a:gd name="T22" fmla="*/ 422 w 440"/>
                  <a:gd name="T23" fmla="*/ 0 h 796"/>
                  <a:gd name="T24" fmla="*/ 0 w 440"/>
                  <a:gd name="T25" fmla="*/ 18 h 796"/>
                  <a:gd name="T26" fmla="*/ 0 w 440"/>
                  <a:gd name="T27" fmla="*/ 623 h 796"/>
                  <a:gd name="T28" fmla="*/ 0 w 440"/>
                  <a:gd name="T29" fmla="*/ 778 h 796"/>
                  <a:gd name="T30" fmla="*/ 206 w 440"/>
                  <a:gd name="T31" fmla="*/ 796 h 796"/>
                  <a:gd name="T32" fmla="*/ 312 w 440"/>
                  <a:gd name="T33" fmla="*/ 63 h 796"/>
                  <a:gd name="T34" fmla="*/ 378 w 440"/>
                  <a:gd name="T35" fmla="*/ 45 h 796"/>
                  <a:gd name="T36" fmla="*/ 395 w 440"/>
                  <a:gd name="T37" fmla="*/ 130 h 796"/>
                  <a:gd name="T38" fmla="*/ 330 w 440"/>
                  <a:gd name="T39" fmla="*/ 148 h 796"/>
                  <a:gd name="T40" fmla="*/ 312 w 440"/>
                  <a:gd name="T41" fmla="*/ 63 h 796"/>
                  <a:gd name="T42" fmla="*/ 330 w 440"/>
                  <a:gd name="T43" fmla="*/ 180 h 796"/>
                  <a:gd name="T44" fmla="*/ 395 w 440"/>
                  <a:gd name="T45" fmla="*/ 198 h 796"/>
                  <a:gd name="T46" fmla="*/ 378 w 440"/>
                  <a:gd name="T47" fmla="*/ 283 h 796"/>
                  <a:gd name="T48" fmla="*/ 312 w 440"/>
                  <a:gd name="T49" fmla="*/ 266 h 796"/>
                  <a:gd name="T50" fmla="*/ 178 w 440"/>
                  <a:gd name="T51" fmla="*/ 63 h 796"/>
                  <a:gd name="T52" fmla="*/ 244 w 440"/>
                  <a:gd name="T53" fmla="*/ 45 h 796"/>
                  <a:gd name="T54" fmla="*/ 262 w 440"/>
                  <a:gd name="T55" fmla="*/ 130 h 796"/>
                  <a:gd name="T56" fmla="*/ 196 w 440"/>
                  <a:gd name="T57" fmla="*/ 148 h 796"/>
                  <a:gd name="T58" fmla="*/ 178 w 440"/>
                  <a:gd name="T59" fmla="*/ 63 h 796"/>
                  <a:gd name="T60" fmla="*/ 196 w 440"/>
                  <a:gd name="T61" fmla="*/ 180 h 796"/>
                  <a:gd name="T62" fmla="*/ 262 w 440"/>
                  <a:gd name="T63" fmla="*/ 198 h 796"/>
                  <a:gd name="T64" fmla="*/ 244 w 440"/>
                  <a:gd name="T65" fmla="*/ 283 h 796"/>
                  <a:gd name="T66" fmla="*/ 178 w 440"/>
                  <a:gd name="T67" fmla="*/ 266 h 796"/>
                  <a:gd name="T68" fmla="*/ 131 w 440"/>
                  <a:gd name="T69" fmla="*/ 558 h 796"/>
                  <a:gd name="T70" fmla="*/ 65 w 440"/>
                  <a:gd name="T71" fmla="*/ 576 h 796"/>
                  <a:gd name="T72" fmla="*/ 47 w 440"/>
                  <a:gd name="T73" fmla="*/ 490 h 796"/>
                  <a:gd name="T74" fmla="*/ 113 w 440"/>
                  <a:gd name="T75" fmla="*/ 472 h 796"/>
                  <a:gd name="T76" fmla="*/ 131 w 440"/>
                  <a:gd name="T77" fmla="*/ 558 h 796"/>
                  <a:gd name="T78" fmla="*/ 113 w 440"/>
                  <a:gd name="T79" fmla="*/ 423 h 796"/>
                  <a:gd name="T80" fmla="*/ 47 w 440"/>
                  <a:gd name="T81" fmla="*/ 405 h 796"/>
                  <a:gd name="T82" fmla="*/ 65 w 440"/>
                  <a:gd name="T83" fmla="*/ 320 h 796"/>
                  <a:gd name="T84" fmla="*/ 131 w 440"/>
                  <a:gd name="T85" fmla="*/ 337 h 796"/>
                  <a:gd name="T86" fmla="*/ 131 w 440"/>
                  <a:gd name="T87" fmla="*/ 266 h 796"/>
                  <a:gd name="T88" fmla="*/ 65 w 440"/>
                  <a:gd name="T89" fmla="*/ 283 h 796"/>
                  <a:gd name="T90" fmla="*/ 47 w 440"/>
                  <a:gd name="T91" fmla="*/ 198 h 796"/>
                  <a:gd name="T92" fmla="*/ 113 w 440"/>
                  <a:gd name="T93" fmla="*/ 180 h 796"/>
                  <a:gd name="T94" fmla="*/ 131 w 440"/>
                  <a:gd name="T95" fmla="*/ 266 h 796"/>
                  <a:gd name="T96" fmla="*/ 113 w 440"/>
                  <a:gd name="T97" fmla="*/ 148 h 796"/>
                  <a:gd name="T98" fmla="*/ 47 w 440"/>
                  <a:gd name="T99" fmla="*/ 130 h 796"/>
                  <a:gd name="T100" fmla="*/ 65 w 440"/>
                  <a:gd name="T101" fmla="*/ 45 h 796"/>
                  <a:gd name="T102" fmla="*/ 131 w 440"/>
                  <a:gd name="T103" fmla="*/ 63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0" h="796">
                    <a:moveTo>
                      <a:pt x="206" y="576"/>
                    </a:moveTo>
                    <a:cubicBezTo>
                      <a:pt x="196" y="576"/>
                      <a:pt x="196" y="576"/>
                      <a:pt x="196" y="576"/>
                    </a:cubicBezTo>
                    <a:cubicBezTo>
                      <a:pt x="186" y="576"/>
                      <a:pt x="178" y="568"/>
                      <a:pt x="178" y="558"/>
                    </a:cubicBezTo>
                    <a:cubicBezTo>
                      <a:pt x="178" y="490"/>
                      <a:pt x="178" y="490"/>
                      <a:pt x="178" y="490"/>
                    </a:cubicBezTo>
                    <a:cubicBezTo>
                      <a:pt x="178" y="480"/>
                      <a:pt x="186" y="472"/>
                      <a:pt x="196" y="472"/>
                    </a:cubicBezTo>
                    <a:cubicBezTo>
                      <a:pt x="206" y="472"/>
                      <a:pt x="206" y="472"/>
                      <a:pt x="206" y="472"/>
                    </a:cubicBezTo>
                    <a:cubicBezTo>
                      <a:pt x="206" y="432"/>
                      <a:pt x="206" y="432"/>
                      <a:pt x="206" y="432"/>
                    </a:cubicBezTo>
                    <a:cubicBezTo>
                      <a:pt x="206" y="429"/>
                      <a:pt x="206" y="426"/>
                      <a:pt x="207" y="423"/>
                    </a:cubicBezTo>
                    <a:cubicBezTo>
                      <a:pt x="196" y="423"/>
                      <a:pt x="196" y="423"/>
                      <a:pt x="196" y="423"/>
                    </a:cubicBezTo>
                    <a:cubicBezTo>
                      <a:pt x="186" y="423"/>
                      <a:pt x="178" y="415"/>
                      <a:pt x="178" y="405"/>
                    </a:cubicBezTo>
                    <a:cubicBezTo>
                      <a:pt x="178" y="337"/>
                      <a:pt x="178" y="337"/>
                      <a:pt x="178" y="337"/>
                    </a:cubicBezTo>
                    <a:cubicBezTo>
                      <a:pt x="178" y="328"/>
                      <a:pt x="186" y="320"/>
                      <a:pt x="196" y="320"/>
                    </a:cubicBezTo>
                    <a:cubicBezTo>
                      <a:pt x="244" y="320"/>
                      <a:pt x="244" y="320"/>
                      <a:pt x="244" y="320"/>
                    </a:cubicBezTo>
                    <a:cubicBezTo>
                      <a:pt x="254" y="320"/>
                      <a:pt x="262" y="328"/>
                      <a:pt x="262" y="337"/>
                    </a:cubicBezTo>
                    <a:cubicBezTo>
                      <a:pt x="262" y="379"/>
                      <a:pt x="262" y="379"/>
                      <a:pt x="262" y="379"/>
                    </a:cubicBezTo>
                    <a:cubicBezTo>
                      <a:pt x="312" y="379"/>
                      <a:pt x="312" y="379"/>
                      <a:pt x="312" y="379"/>
                    </a:cubicBezTo>
                    <a:cubicBezTo>
                      <a:pt x="312" y="337"/>
                      <a:pt x="312" y="337"/>
                      <a:pt x="312" y="337"/>
                    </a:cubicBezTo>
                    <a:cubicBezTo>
                      <a:pt x="312" y="328"/>
                      <a:pt x="320" y="320"/>
                      <a:pt x="330" y="320"/>
                    </a:cubicBezTo>
                    <a:cubicBezTo>
                      <a:pt x="378" y="320"/>
                      <a:pt x="378" y="320"/>
                      <a:pt x="378" y="320"/>
                    </a:cubicBezTo>
                    <a:cubicBezTo>
                      <a:pt x="387" y="320"/>
                      <a:pt x="395" y="328"/>
                      <a:pt x="395" y="337"/>
                    </a:cubicBezTo>
                    <a:cubicBezTo>
                      <a:pt x="395" y="379"/>
                      <a:pt x="395" y="379"/>
                      <a:pt x="395" y="379"/>
                    </a:cubicBezTo>
                    <a:cubicBezTo>
                      <a:pt x="440" y="379"/>
                      <a:pt x="440" y="379"/>
                      <a:pt x="440" y="379"/>
                    </a:cubicBezTo>
                    <a:cubicBezTo>
                      <a:pt x="440" y="18"/>
                      <a:pt x="440" y="18"/>
                      <a:pt x="440" y="18"/>
                    </a:cubicBezTo>
                    <a:cubicBezTo>
                      <a:pt x="440" y="8"/>
                      <a:pt x="432" y="0"/>
                      <a:pt x="422" y="0"/>
                    </a:cubicBezTo>
                    <a:cubicBezTo>
                      <a:pt x="18" y="0"/>
                      <a:pt x="18" y="0"/>
                      <a:pt x="18" y="0"/>
                    </a:cubicBezTo>
                    <a:cubicBezTo>
                      <a:pt x="8" y="0"/>
                      <a:pt x="0" y="8"/>
                      <a:pt x="0" y="18"/>
                    </a:cubicBezTo>
                    <a:cubicBezTo>
                      <a:pt x="0" y="590"/>
                      <a:pt x="0" y="590"/>
                      <a:pt x="0" y="590"/>
                    </a:cubicBezTo>
                    <a:cubicBezTo>
                      <a:pt x="0" y="599"/>
                      <a:pt x="0" y="614"/>
                      <a:pt x="0" y="623"/>
                    </a:cubicBezTo>
                    <a:cubicBezTo>
                      <a:pt x="0" y="631"/>
                      <a:pt x="0" y="646"/>
                      <a:pt x="0" y="656"/>
                    </a:cubicBezTo>
                    <a:cubicBezTo>
                      <a:pt x="0" y="778"/>
                      <a:pt x="0" y="778"/>
                      <a:pt x="0" y="778"/>
                    </a:cubicBezTo>
                    <a:cubicBezTo>
                      <a:pt x="0" y="788"/>
                      <a:pt x="8" y="796"/>
                      <a:pt x="18" y="796"/>
                    </a:cubicBezTo>
                    <a:cubicBezTo>
                      <a:pt x="206" y="796"/>
                      <a:pt x="206" y="796"/>
                      <a:pt x="206" y="796"/>
                    </a:cubicBezTo>
                    <a:lnTo>
                      <a:pt x="206" y="576"/>
                    </a:lnTo>
                    <a:close/>
                    <a:moveTo>
                      <a:pt x="312" y="63"/>
                    </a:moveTo>
                    <a:cubicBezTo>
                      <a:pt x="312" y="53"/>
                      <a:pt x="320" y="45"/>
                      <a:pt x="330" y="45"/>
                    </a:cubicBezTo>
                    <a:cubicBezTo>
                      <a:pt x="378" y="45"/>
                      <a:pt x="378" y="45"/>
                      <a:pt x="378" y="45"/>
                    </a:cubicBezTo>
                    <a:cubicBezTo>
                      <a:pt x="387" y="45"/>
                      <a:pt x="395" y="53"/>
                      <a:pt x="395" y="63"/>
                    </a:cubicBezTo>
                    <a:cubicBezTo>
                      <a:pt x="395" y="130"/>
                      <a:pt x="395" y="130"/>
                      <a:pt x="395" y="130"/>
                    </a:cubicBezTo>
                    <a:cubicBezTo>
                      <a:pt x="395" y="140"/>
                      <a:pt x="387" y="148"/>
                      <a:pt x="378" y="148"/>
                    </a:cubicBezTo>
                    <a:cubicBezTo>
                      <a:pt x="330" y="148"/>
                      <a:pt x="330" y="148"/>
                      <a:pt x="330" y="148"/>
                    </a:cubicBezTo>
                    <a:cubicBezTo>
                      <a:pt x="320" y="148"/>
                      <a:pt x="312" y="140"/>
                      <a:pt x="312" y="130"/>
                    </a:cubicBezTo>
                    <a:lnTo>
                      <a:pt x="312" y="63"/>
                    </a:lnTo>
                    <a:close/>
                    <a:moveTo>
                      <a:pt x="312" y="198"/>
                    </a:moveTo>
                    <a:cubicBezTo>
                      <a:pt x="312" y="188"/>
                      <a:pt x="320" y="180"/>
                      <a:pt x="330" y="180"/>
                    </a:cubicBezTo>
                    <a:cubicBezTo>
                      <a:pt x="378" y="180"/>
                      <a:pt x="378" y="180"/>
                      <a:pt x="378" y="180"/>
                    </a:cubicBezTo>
                    <a:cubicBezTo>
                      <a:pt x="387" y="180"/>
                      <a:pt x="395" y="188"/>
                      <a:pt x="395" y="198"/>
                    </a:cubicBezTo>
                    <a:cubicBezTo>
                      <a:pt x="395" y="266"/>
                      <a:pt x="395" y="266"/>
                      <a:pt x="395" y="266"/>
                    </a:cubicBezTo>
                    <a:cubicBezTo>
                      <a:pt x="395" y="275"/>
                      <a:pt x="387" y="283"/>
                      <a:pt x="378" y="283"/>
                    </a:cubicBezTo>
                    <a:cubicBezTo>
                      <a:pt x="330" y="283"/>
                      <a:pt x="330" y="283"/>
                      <a:pt x="330" y="283"/>
                    </a:cubicBezTo>
                    <a:cubicBezTo>
                      <a:pt x="320" y="283"/>
                      <a:pt x="312" y="275"/>
                      <a:pt x="312" y="266"/>
                    </a:cubicBezTo>
                    <a:lnTo>
                      <a:pt x="312" y="198"/>
                    </a:lnTo>
                    <a:close/>
                    <a:moveTo>
                      <a:pt x="178" y="63"/>
                    </a:moveTo>
                    <a:cubicBezTo>
                      <a:pt x="178" y="53"/>
                      <a:pt x="186" y="45"/>
                      <a:pt x="196" y="45"/>
                    </a:cubicBezTo>
                    <a:cubicBezTo>
                      <a:pt x="244" y="45"/>
                      <a:pt x="244" y="45"/>
                      <a:pt x="244" y="45"/>
                    </a:cubicBezTo>
                    <a:cubicBezTo>
                      <a:pt x="254" y="45"/>
                      <a:pt x="262" y="53"/>
                      <a:pt x="262" y="63"/>
                    </a:cubicBezTo>
                    <a:cubicBezTo>
                      <a:pt x="262" y="130"/>
                      <a:pt x="262" y="130"/>
                      <a:pt x="262" y="130"/>
                    </a:cubicBezTo>
                    <a:cubicBezTo>
                      <a:pt x="262" y="140"/>
                      <a:pt x="254" y="148"/>
                      <a:pt x="244" y="148"/>
                    </a:cubicBezTo>
                    <a:cubicBezTo>
                      <a:pt x="196" y="148"/>
                      <a:pt x="196" y="148"/>
                      <a:pt x="196" y="148"/>
                    </a:cubicBezTo>
                    <a:cubicBezTo>
                      <a:pt x="186" y="148"/>
                      <a:pt x="178" y="140"/>
                      <a:pt x="178" y="130"/>
                    </a:cubicBezTo>
                    <a:lnTo>
                      <a:pt x="178" y="63"/>
                    </a:lnTo>
                    <a:close/>
                    <a:moveTo>
                      <a:pt x="178" y="198"/>
                    </a:moveTo>
                    <a:cubicBezTo>
                      <a:pt x="178" y="188"/>
                      <a:pt x="186" y="180"/>
                      <a:pt x="196" y="180"/>
                    </a:cubicBezTo>
                    <a:cubicBezTo>
                      <a:pt x="244" y="180"/>
                      <a:pt x="244" y="180"/>
                      <a:pt x="244" y="180"/>
                    </a:cubicBezTo>
                    <a:cubicBezTo>
                      <a:pt x="254" y="180"/>
                      <a:pt x="262" y="188"/>
                      <a:pt x="262" y="198"/>
                    </a:cubicBezTo>
                    <a:cubicBezTo>
                      <a:pt x="262" y="266"/>
                      <a:pt x="262" y="266"/>
                      <a:pt x="262" y="266"/>
                    </a:cubicBezTo>
                    <a:cubicBezTo>
                      <a:pt x="262" y="275"/>
                      <a:pt x="254" y="283"/>
                      <a:pt x="244" y="283"/>
                    </a:cubicBezTo>
                    <a:cubicBezTo>
                      <a:pt x="196" y="283"/>
                      <a:pt x="196" y="283"/>
                      <a:pt x="196" y="283"/>
                    </a:cubicBezTo>
                    <a:cubicBezTo>
                      <a:pt x="186" y="283"/>
                      <a:pt x="178" y="275"/>
                      <a:pt x="178" y="266"/>
                    </a:cubicBezTo>
                    <a:lnTo>
                      <a:pt x="178" y="198"/>
                    </a:lnTo>
                    <a:close/>
                    <a:moveTo>
                      <a:pt x="131" y="558"/>
                    </a:moveTo>
                    <a:cubicBezTo>
                      <a:pt x="131" y="568"/>
                      <a:pt x="123" y="576"/>
                      <a:pt x="113" y="576"/>
                    </a:cubicBezTo>
                    <a:cubicBezTo>
                      <a:pt x="65" y="576"/>
                      <a:pt x="65" y="576"/>
                      <a:pt x="65" y="576"/>
                    </a:cubicBezTo>
                    <a:cubicBezTo>
                      <a:pt x="55" y="576"/>
                      <a:pt x="47" y="568"/>
                      <a:pt x="47" y="558"/>
                    </a:cubicBezTo>
                    <a:cubicBezTo>
                      <a:pt x="47" y="490"/>
                      <a:pt x="47" y="490"/>
                      <a:pt x="47" y="490"/>
                    </a:cubicBezTo>
                    <a:cubicBezTo>
                      <a:pt x="47" y="480"/>
                      <a:pt x="55" y="472"/>
                      <a:pt x="65" y="472"/>
                    </a:cubicBezTo>
                    <a:cubicBezTo>
                      <a:pt x="113" y="472"/>
                      <a:pt x="113" y="472"/>
                      <a:pt x="113" y="472"/>
                    </a:cubicBezTo>
                    <a:cubicBezTo>
                      <a:pt x="123" y="472"/>
                      <a:pt x="131" y="480"/>
                      <a:pt x="131" y="490"/>
                    </a:cubicBezTo>
                    <a:lnTo>
                      <a:pt x="131" y="558"/>
                    </a:lnTo>
                    <a:close/>
                    <a:moveTo>
                      <a:pt x="131" y="405"/>
                    </a:moveTo>
                    <a:cubicBezTo>
                      <a:pt x="131" y="415"/>
                      <a:pt x="123" y="423"/>
                      <a:pt x="113" y="423"/>
                    </a:cubicBezTo>
                    <a:cubicBezTo>
                      <a:pt x="65" y="423"/>
                      <a:pt x="65" y="423"/>
                      <a:pt x="65" y="423"/>
                    </a:cubicBezTo>
                    <a:cubicBezTo>
                      <a:pt x="55" y="423"/>
                      <a:pt x="47" y="415"/>
                      <a:pt x="47" y="405"/>
                    </a:cubicBezTo>
                    <a:cubicBezTo>
                      <a:pt x="47" y="337"/>
                      <a:pt x="47" y="337"/>
                      <a:pt x="47" y="337"/>
                    </a:cubicBezTo>
                    <a:cubicBezTo>
                      <a:pt x="47" y="328"/>
                      <a:pt x="55" y="320"/>
                      <a:pt x="65" y="320"/>
                    </a:cubicBezTo>
                    <a:cubicBezTo>
                      <a:pt x="113" y="320"/>
                      <a:pt x="113" y="320"/>
                      <a:pt x="113" y="320"/>
                    </a:cubicBezTo>
                    <a:cubicBezTo>
                      <a:pt x="123" y="320"/>
                      <a:pt x="131" y="328"/>
                      <a:pt x="131" y="337"/>
                    </a:cubicBezTo>
                    <a:lnTo>
                      <a:pt x="131" y="405"/>
                    </a:lnTo>
                    <a:close/>
                    <a:moveTo>
                      <a:pt x="131" y="266"/>
                    </a:moveTo>
                    <a:cubicBezTo>
                      <a:pt x="131" y="275"/>
                      <a:pt x="123" y="283"/>
                      <a:pt x="113" y="283"/>
                    </a:cubicBezTo>
                    <a:cubicBezTo>
                      <a:pt x="65" y="283"/>
                      <a:pt x="65" y="283"/>
                      <a:pt x="65" y="283"/>
                    </a:cubicBezTo>
                    <a:cubicBezTo>
                      <a:pt x="55" y="283"/>
                      <a:pt x="47" y="275"/>
                      <a:pt x="47" y="266"/>
                    </a:cubicBezTo>
                    <a:cubicBezTo>
                      <a:pt x="47" y="198"/>
                      <a:pt x="47" y="198"/>
                      <a:pt x="47" y="198"/>
                    </a:cubicBezTo>
                    <a:cubicBezTo>
                      <a:pt x="47" y="188"/>
                      <a:pt x="55" y="180"/>
                      <a:pt x="65" y="180"/>
                    </a:cubicBezTo>
                    <a:cubicBezTo>
                      <a:pt x="113" y="180"/>
                      <a:pt x="113" y="180"/>
                      <a:pt x="113" y="180"/>
                    </a:cubicBezTo>
                    <a:cubicBezTo>
                      <a:pt x="123" y="180"/>
                      <a:pt x="131" y="188"/>
                      <a:pt x="131" y="198"/>
                    </a:cubicBezTo>
                    <a:lnTo>
                      <a:pt x="131" y="266"/>
                    </a:lnTo>
                    <a:close/>
                    <a:moveTo>
                      <a:pt x="131" y="130"/>
                    </a:moveTo>
                    <a:cubicBezTo>
                      <a:pt x="131" y="140"/>
                      <a:pt x="123" y="148"/>
                      <a:pt x="113" y="148"/>
                    </a:cubicBezTo>
                    <a:cubicBezTo>
                      <a:pt x="65" y="148"/>
                      <a:pt x="65" y="148"/>
                      <a:pt x="65" y="148"/>
                    </a:cubicBezTo>
                    <a:cubicBezTo>
                      <a:pt x="55" y="148"/>
                      <a:pt x="47" y="140"/>
                      <a:pt x="47" y="130"/>
                    </a:cubicBezTo>
                    <a:cubicBezTo>
                      <a:pt x="47" y="63"/>
                      <a:pt x="47" y="63"/>
                      <a:pt x="47" y="63"/>
                    </a:cubicBezTo>
                    <a:cubicBezTo>
                      <a:pt x="47" y="53"/>
                      <a:pt x="55" y="45"/>
                      <a:pt x="65" y="45"/>
                    </a:cubicBezTo>
                    <a:cubicBezTo>
                      <a:pt x="113" y="45"/>
                      <a:pt x="113" y="45"/>
                      <a:pt x="113" y="45"/>
                    </a:cubicBezTo>
                    <a:cubicBezTo>
                      <a:pt x="123" y="45"/>
                      <a:pt x="131" y="53"/>
                      <a:pt x="131" y="63"/>
                    </a:cubicBezTo>
                    <a:lnTo>
                      <a:pt x="131" y="130"/>
                    </a:ln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95" name="Freeform 18"/>
              <p:cNvSpPr>
                <a:spLocks noEditPoints="1"/>
              </p:cNvSpPr>
              <p:nvPr/>
            </p:nvSpPr>
            <p:spPr bwMode="auto">
              <a:xfrm>
                <a:off x="5646738" y="5371809"/>
                <a:ext cx="468313" cy="400050"/>
              </a:xfrm>
              <a:custGeom>
                <a:avLst/>
                <a:gdLst>
                  <a:gd name="T0" fmla="*/ 18 w 447"/>
                  <a:gd name="T1" fmla="*/ 0 h 382"/>
                  <a:gd name="T2" fmla="*/ 0 w 447"/>
                  <a:gd name="T3" fmla="*/ 18 h 382"/>
                  <a:gd name="T4" fmla="*/ 0 w 447"/>
                  <a:gd name="T5" fmla="*/ 364 h 382"/>
                  <a:gd name="T6" fmla="*/ 18 w 447"/>
                  <a:gd name="T7" fmla="*/ 382 h 382"/>
                  <a:gd name="T8" fmla="*/ 429 w 447"/>
                  <a:gd name="T9" fmla="*/ 382 h 382"/>
                  <a:gd name="T10" fmla="*/ 447 w 447"/>
                  <a:gd name="T11" fmla="*/ 364 h 382"/>
                  <a:gd name="T12" fmla="*/ 447 w 447"/>
                  <a:gd name="T13" fmla="*/ 18 h 382"/>
                  <a:gd name="T14" fmla="*/ 429 w 447"/>
                  <a:gd name="T15" fmla="*/ 0 h 382"/>
                  <a:gd name="T16" fmla="*/ 18 w 447"/>
                  <a:gd name="T17" fmla="*/ 0 h 382"/>
                  <a:gd name="T18" fmla="*/ 133 w 447"/>
                  <a:gd name="T19" fmla="*/ 301 h 382"/>
                  <a:gd name="T20" fmla="*/ 115 w 447"/>
                  <a:gd name="T21" fmla="*/ 319 h 382"/>
                  <a:gd name="T22" fmla="*/ 66 w 447"/>
                  <a:gd name="T23" fmla="*/ 319 h 382"/>
                  <a:gd name="T24" fmla="*/ 48 w 447"/>
                  <a:gd name="T25" fmla="*/ 301 h 382"/>
                  <a:gd name="T26" fmla="*/ 48 w 447"/>
                  <a:gd name="T27" fmla="*/ 232 h 382"/>
                  <a:gd name="T28" fmla="*/ 66 w 447"/>
                  <a:gd name="T29" fmla="*/ 214 h 382"/>
                  <a:gd name="T30" fmla="*/ 115 w 447"/>
                  <a:gd name="T31" fmla="*/ 214 h 382"/>
                  <a:gd name="T32" fmla="*/ 133 w 447"/>
                  <a:gd name="T33" fmla="*/ 232 h 382"/>
                  <a:gd name="T34" fmla="*/ 133 w 447"/>
                  <a:gd name="T35" fmla="*/ 301 h 382"/>
                  <a:gd name="T36" fmla="*/ 133 w 447"/>
                  <a:gd name="T37" fmla="*/ 146 h 382"/>
                  <a:gd name="T38" fmla="*/ 115 w 447"/>
                  <a:gd name="T39" fmla="*/ 164 h 382"/>
                  <a:gd name="T40" fmla="*/ 66 w 447"/>
                  <a:gd name="T41" fmla="*/ 164 h 382"/>
                  <a:gd name="T42" fmla="*/ 48 w 447"/>
                  <a:gd name="T43" fmla="*/ 146 h 382"/>
                  <a:gd name="T44" fmla="*/ 48 w 447"/>
                  <a:gd name="T45" fmla="*/ 77 h 382"/>
                  <a:gd name="T46" fmla="*/ 66 w 447"/>
                  <a:gd name="T47" fmla="*/ 59 h 382"/>
                  <a:gd name="T48" fmla="*/ 115 w 447"/>
                  <a:gd name="T49" fmla="*/ 59 h 382"/>
                  <a:gd name="T50" fmla="*/ 133 w 447"/>
                  <a:gd name="T51" fmla="*/ 77 h 382"/>
                  <a:gd name="T52" fmla="*/ 133 w 447"/>
                  <a:gd name="T53" fmla="*/ 146 h 382"/>
                  <a:gd name="T54" fmla="*/ 266 w 447"/>
                  <a:gd name="T55" fmla="*/ 301 h 382"/>
                  <a:gd name="T56" fmla="*/ 248 w 447"/>
                  <a:gd name="T57" fmla="*/ 319 h 382"/>
                  <a:gd name="T58" fmla="*/ 199 w 447"/>
                  <a:gd name="T59" fmla="*/ 319 h 382"/>
                  <a:gd name="T60" fmla="*/ 181 w 447"/>
                  <a:gd name="T61" fmla="*/ 301 h 382"/>
                  <a:gd name="T62" fmla="*/ 181 w 447"/>
                  <a:gd name="T63" fmla="*/ 232 h 382"/>
                  <a:gd name="T64" fmla="*/ 199 w 447"/>
                  <a:gd name="T65" fmla="*/ 214 h 382"/>
                  <a:gd name="T66" fmla="*/ 248 w 447"/>
                  <a:gd name="T67" fmla="*/ 214 h 382"/>
                  <a:gd name="T68" fmla="*/ 266 w 447"/>
                  <a:gd name="T69" fmla="*/ 232 h 382"/>
                  <a:gd name="T70" fmla="*/ 266 w 447"/>
                  <a:gd name="T71" fmla="*/ 301 h 382"/>
                  <a:gd name="T72" fmla="*/ 266 w 447"/>
                  <a:gd name="T73" fmla="*/ 146 h 382"/>
                  <a:gd name="T74" fmla="*/ 248 w 447"/>
                  <a:gd name="T75" fmla="*/ 164 h 382"/>
                  <a:gd name="T76" fmla="*/ 199 w 447"/>
                  <a:gd name="T77" fmla="*/ 164 h 382"/>
                  <a:gd name="T78" fmla="*/ 181 w 447"/>
                  <a:gd name="T79" fmla="*/ 146 h 382"/>
                  <a:gd name="T80" fmla="*/ 181 w 447"/>
                  <a:gd name="T81" fmla="*/ 77 h 382"/>
                  <a:gd name="T82" fmla="*/ 199 w 447"/>
                  <a:gd name="T83" fmla="*/ 59 h 382"/>
                  <a:gd name="T84" fmla="*/ 248 w 447"/>
                  <a:gd name="T85" fmla="*/ 59 h 382"/>
                  <a:gd name="T86" fmla="*/ 266 w 447"/>
                  <a:gd name="T87" fmla="*/ 77 h 382"/>
                  <a:gd name="T88" fmla="*/ 266 w 447"/>
                  <a:gd name="T89" fmla="*/ 146 h 382"/>
                  <a:gd name="T90" fmla="*/ 401 w 447"/>
                  <a:gd name="T91" fmla="*/ 301 h 382"/>
                  <a:gd name="T92" fmla="*/ 383 w 447"/>
                  <a:gd name="T93" fmla="*/ 319 h 382"/>
                  <a:gd name="T94" fmla="*/ 334 w 447"/>
                  <a:gd name="T95" fmla="*/ 319 h 382"/>
                  <a:gd name="T96" fmla="*/ 316 w 447"/>
                  <a:gd name="T97" fmla="*/ 301 h 382"/>
                  <a:gd name="T98" fmla="*/ 316 w 447"/>
                  <a:gd name="T99" fmla="*/ 232 h 382"/>
                  <a:gd name="T100" fmla="*/ 334 w 447"/>
                  <a:gd name="T101" fmla="*/ 214 h 382"/>
                  <a:gd name="T102" fmla="*/ 383 w 447"/>
                  <a:gd name="T103" fmla="*/ 214 h 382"/>
                  <a:gd name="T104" fmla="*/ 401 w 447"/>
                  <a:gd name="T105" fmla="*/ 232 h 382"/>
                  <a:gd name="T106" fmla="*/ 401 w 447"/>
                  <a:gd name="T107" fmla="*/ 301 h 382"/>
                  <a:gd name="T108" fmla="*/ 401 w 447"/>
                  <a:gd name="T109" fmla="*/ 146 h 382"/>
                  <a:gd name="T110" fmla="*/ 383 w 447"/>
                  <a:gd name="T111" fmla="*/ 164 h 382"/>
                  <a:gd name="T112" fmla="*/ 334 w 447"/>
                  <a:gd name="T113" fmla="*/ 164 h 382"/>
                  <a:gd name="T114" fmla="*/ 316 w 447"/>
                  <a:gd name="T115" fmla="*/ 146 h 382"/>
                  <a:gd name="T116" fmla="*/ 316 w 447"/>
                  <a:gd name="T117" fmla="*/ 77 h 382"/>
                  <a:gd name="T118" fmla="*/ 334 w 447"/>
                  <a:gd name="T119" fmla="*/ 59 h 382"/>
                  <a:gd name="T120" fmla="*/ 383 w 447"/>
                  <a:gd name="T121" fmla="*/ 59 h 382"/>
                  <a:gd name="T122" fmla="*/ 401 w 447"/>
                  <a:gd name="T123" fmla="*/ 77 h 382"/>
                  <a:gd name="T124" fmla="*/ 401 w 447"/>
                  <a:gd name="T125" fmla="*/ 1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7" h="382">
                    <a:moveTo>
                      <a:pt x="18" y="0"/>
                    </a:moveTo>
                    <a:cubicBezTo>
                      <a:pt x="8" y="0"/>
                      <a:pt x="0" y="8"/>
                      <a:pt x="0" y="18"/>
                    </a:cubicBezTo>
                    <a:cubicBezTo>
                      <a:pt x="0" y="364"/>
                      <a:pt x="0" y="364"/>
                      <a:pt x="0" y="364"/>
                    </a:cubicBezTo>
                    <a:cubicBezTo>
                      <a:pt x="0" y="374"/>
                      <a:pt x="8" y="382"/>
                      <a:pt x="18" y="382"/>
                    </a:cubicBezTo>
                    <a:cubicBezTo>
                      <a:pt x="429" y="382"/>
                      <a:pt x="429" y="382"/>
                      <a:pt x="429" y="382"/>
                    </a:cubicBezTo>
                    <a:cubicBezTo>
                      <a:pt x="439" y="382"/>
                      <a:pt x="447" y="374"/>
                      <a:pt x="447" y="364"/>
                    </a:cubicBezTo>
                    <a:cubicBezTo>
                      <a:pt x="447" y="18"/>
                      <a:pt x="447" y="18"/>
                      <a:pt x="447" y="18"/>
                    </a:cubicBezTo>
                    <a:cubicBezTo>
                      <a:pt x="447" y="8"/>
                      <a:pt x="439" y="0"/>
                      <a:pt x="429" y="0"/>
                    </a:cubicBezTo>
                    <a:lnTo>
                      <a:pt x="18" y="0"/>
                    </a:lnTo>
                    <a:close/>
                    <a:moveTo>
                      <a:pt x="133" y="301"/>
                    </a:moveTo>
                    <a:cubicBezTo>
                      <a:pt x="133" y="311"/>
                      <a:pt x="125" y="319"/>
                      <a:pt x="115" y="319"/>
                    </a:cubicBezTo>
                    <a:cubicBezTo>
                      <a:pt x="66" y="319"/>
                      <a:pt x="66" y="319"/>
                      <a:pt x="66" y="319"/>
                    </a:cubicBezTo>
                    <a:cubicBezTo>
                      <a:pt x="56" y="319"/>
                      <a:pt x="48" y="311"/>
                      <a:pt x="48" y="301"/>
                    </a:cubicBezTo>
                    <a:cubicBezTo>
                      <a:pt x="48" y="232"/>
                      <a:pt x="48" y="232"/>
                      <a:pt x="48" y="232"/>
                    </a:cubicBezTo>
                    <a:cubicBezTo>
                      <a:pt x="48" y="222"/>
                      <a:pt x="56" y="214"/>
                      <a:pt x="66" y="214"/>
                    </a:cubicBezTo>
                    <a:cubicBezTo>
                      <a:pt x="115" y="214"/>
                      <a:pt x="115" y="214"/>
                      <a:pt x="115" y="214"/>
                    </a:cubicBezTo>
                    <a:cubicBezTo>
                      <a:pt x="125" y="214"/>
                      <a:pt x="133" y="222"/>
                      <a:pt x="133" y="232"/>
                    </a:cubicBezTo>
                    <a:lnTo>
                      <a:pt x="133" y="301"/>
                    </a:lnTo>
                    <a:close/>
                    <a:moveTo>
                      <a:pt x="133" y="146"/>
                    </a:moveTo>
                    <a:cubicBezTo>
                      <a:pt x="133" y="156"/>
                      <a:pt x="125" y="164"/>
                      <a:pt x="115" y="164"/>
                    </a:cubicBezTo>
                    <a:cubicBezTo>
                      <a:pt x="66" y="164"/>
                      <a:pt x="66" y="164"/>
                      <a:pt x="66" y="164"/>
                    </a:cubicBezTo>
                    <a:cubicBezTo>
                      <a:pt x="56" y="164"/>
                      <a:pt x="48" y="156"/>
                      <a:pt x="48" y="146"/>
                    </a:cubicBezTo>
                    <a:cubicBezTo>
                      <a:pt x="48" y="77"/>
                      <a:pt x="48" y="77"/>
                      <a:pt x="48" y="77"/>
                    </a:cubicBezTo>
                    <a:cubicBezTo>
                      <a:pt x="48" y="67"/>
                      <a:pt x="56" y="59"/>
                      <a:pt x="66" y="59"/>
                    </a:cubicBezTo>
                    <a:cubicBezTo>
                      <a:pt x="115" y="59"/>
                      <a:pt x="115" y="59"/>
                      <a:pt x="115" y="59"/>
                    </a:cubicBezTo>
                    <a:cubicBezTo>
                      <a:pt x="125" y="59"/>
                      <a:pt x="133" y="67"/>
                      <a:pt x="133" y="77"/>
                    </a:cubicBezTo>
                    <a:lnTo>
                      <a:pt x="133" y="146"/>
                    </a:lnTo>
                    <a:close/>
                    <a:moveTo>
                      <a:pt x="266" y="301"/>
                    </a:moveTo>
                    <a:cubicBezTo>
                      <a:pt x="266" y="311"/>
                      <a:pt x="258" y="319"/>
                      <a:pt x="248" y="319"/>
                    </a:cubicBezTo>
                    <a:cubicBezTo>
                      <a:pt x="199" y="319"/>
                      <a:pt x="199" y="319"/>
                      <a:pt x="199" y="319"/>
                    </a:cubicBezTo>
                    <a:cubicBezTo>
                      <a:pt x="189" y="319"/>
                      <a:pt x="181" y="311"/>
                      <a:pt x="181" y="301"/>
                    </a:cubicBezTo>
                    <a:cubicBezTo>
                      <a:pt x="181" y="232"/>
                      <a:pt x="181" y="232"/>
                      <a:pt x="181" y="232"/>
                    </a:cubicBezTo>
                    <a:cubicBezTo>
                      <a:pt x="181" y="222"/>
                      <a:pt x="189" y="214"/>
                      <a:pt x="199" y="214"/>
                    </a:cubicBezTo>
                    <a:cubicBezTo>
                      <a:pt x="248" y="214"/>
                      <a:pt x="248" y="214"/>
                      <a:pt x="248" y="214"/>
                    </a:cubicBezTo>
                    <a:cubicBezTo>
                      <a:pt x="258" y="214"/>
                      <a:pt x="266" y="222"/>
                      <a:pt x="266" y="232"/>
                    </a:cubicBezTo>
                    <a:lnTo>
                      <a:pt x="266" y="301"/>
                    </a:lnTo>
                    <a:close/>
                    <a:moveTo>
                      <a:pt x="266" y="146"/>
                    </a:moveTo>
                    <a:cubicBezTo>
                      <a:pt x="266" y="156"/>
                      <a:pt x="258" y="164"/>
                      <a:pt x="248" y="164"/>
                    </a:cubicBezTo>
                    <a:cubicBezTo>
                      <a:pt x="199" y="164"/>
                      <a:pt x="199" y="164"/>
                      <a:pt x="199" y="164"/>
                    </a:cubicBezTo>
                    <a:cubicBezTo>
                      <a:pt x="189" y="164"/>
                      <a:pt x="181" y="156"/>
                      <a:pt x="181" y="146"/>
                    </a:cubicBezTo>
                    <a:cubicBezTo>
                      <a:pt x="181" y="77"/>
                      <a:pt x="181" y="77"/>
                      <a:pt x="181" y="77"/>
                    </a:cubicBezTo>
                    <a:cubicBezTo>
                      <a:pt x="181" y="67"/>
                      <a:pt x="189" y="59"/>
                      <a:pt x="199" y="59"/>
                    </a:cubicBezTo>
                    <a:cubicBezTo>
                      <a:pt x="248" y="59"/>
                      <a:pt x="248" y="59"/>
                      <a:pt x="248" y="59"/>
                    </a:cubicBezTo>
                    <a:cubicBezTo>
                      <a:pt x="258" y="59"/>
                      <a:pt x="266" y="67"/>
                      <a:pt x="266" y="77"/>
                    </a:cubicBezTo>
                    <a:lnTo>
                      <a:pt x="266" y="146"/>
                    </a:lnTo>
                    <a:close/>
                    <a:moveTo>
                      <a:pt x="401" y="301"/>
                    </a:moveTo>
                    <a:cubicBezTo>
                      <a:pt x="401" y="311"/>
                      <a:pt x="393" y="319"/>
                      <a:pt x="383" y="319"/>
                    </a:cubicBezTo>
                    <a:cubicBezTo>
                      <a:pt x="334" y="319"/>
                      <a:pt x="334" y="319"/>
                      <a:pt x="334" y="319"/>
                    </a:cubicBezTo>
                    <a:cubicBezTo>
                      <a:pt x="324" y="319"/>
                      <a:pt x="316" y="311"/>
                      <a:pt x="316" y="301"/>
                    </a:cubicBezTo>
                    <a:cubicBezTo>
                      <a:pt x="316" y="232"/>
                      <a:pt x="316" y="232"/>
                      <a:pt x="316" y="232"/>
                    </a:cubicBezTo>
                    <a:cubicBezTo>
                      <a:pt x="316" y="222"/>
                      <a:pt x="324" y="214"/>
                      <a:pt x="334" y="214"/>
                    </a:cubicBezTo>
                    <a:cubicBezTo>
                      <a:pt x="383" y="214"/>
                      <a:pt x="383" y="214"/>
                      <a:pt x="383" y="214"/>
                    </a:cubicBezTo>
                    <a:cubicBezTo>
                      <a:pt x="393" y="214"/>
                      <a:pt x="401" y="222"/>
                      <a:pt x="401" y="232"/>
                    </a:cubicBezTo>
                    <a:lnTo>
                      <a:pt x="401" y="301"/>
                    </a:lnTo>
                    <a:close/>
                    <a:moveTo>
                      <a:pt x="401" y="146"/>
                    </a:moveTo>
                    <a:cubicBezTo>
                      <a:pt x="401" y="156"/>
                      <a:pt x="393" y="164"/>
                      <a:pt x="383" y="164"/>
                    </a:cubicBezTo>
                    <a:cubicBezTo>
                      <a:pt x="334" y="164"/>
                      <a:pt x="334" y="164"/>
                      <a:pt x="334" y="164"/>
                    </a:cubicBezTo>
                    <a:cubicBezTo>
                      <a:pt x="324" y="164"/>
                      <a:pt x="316" y="156"/>
                      <a:pt x="316" y="146"/>
                    </a:cubicBezTo>
                    <a:cubicBezTo>
                      <a:pt x="316" y="77"/>
                      <a:pt x="316" y="77"/>
                      <a:pt x="316" y="77"/>
                    </a:cubicBezTo>
                    <a:cubicBezTo>
                      <a:pt x="316" y="67"/>
                      <a:pt x="324" y="59"/>
                      <a:pt x="334" y="59"/>
                    </a:cubicBezTo>
                    <a:cubicBezTo>
                      <a:pt x="383" y="59"/>
                      <a:pt x="383" y="59"/>
                      <a:pt x="383" y="59"/>
                    </a:cubicBezTo>
                    <a:cubicBezTo>
                      <a:pt x="393" y="59"/>
                      <a:pt x="401" y="67"/>
                      <a:pt x="401" y="77"/>
                    </a:cubicBezTo>
                    <a:lnTo>
                      <a:pt x="401" y="146"/>
                    </a:ln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sp>
          <p:nvSpPr>
            <p:cNvPr id="197" name="TextBox 196"/>
            <p:cNvSpPr txBox="1"/>
            <p:nvPr/>
          </p:nvSpPr>
          <p:spPr>
            <a:xfrm>
              <a:off x="8510661" y="3794170"/>
              <a:ext cx="1085875" cy="207749"/>
            </a:xfrm>
            <a:prstGeom prst="rect">
              <a:avLst/>
            </a:prstGeom>
            <a:noFill/>
          </p:spPr>
          <p:txBody>
            <a:bodyPr wrap="none" lIns="0" tIns="0" rIns="0" bIns="0" rtlCol="0">
              <a:spAutoFit/>
            </a:bodyPr>
            <a:lstStyle/>
            <a:p>
              <a:pPr>
                <a:lnSpc>
                  <a:spcPct val="90000"/>
                </a:lnSpc>
                <a:spcAft>
                  <a:spcPts val="600"/>
                </a:spcAft>
              </a:pPr>
              <a:r>
                <a:rPr lang="en-US" sz="1500" dirty="0" smtClean="0">
                  <a:gradFill>
                    <a:gsLst>
                      <a:gs pos="0">
                        <a:srgbClr val="FFFFFF"/>
                      </a:gs>
                      <a:gs pos="100000">
                        <a:srgbClr val="FFFFFF"/>
                      </a:gs>
                    </a:gsLst>
                    <a:lin ang="5400000" scaled="0"/>
                  </a:gradFill>
                  <a:ea typeface="Segoe UI" pitchFamily="34" charset="0"/>
                  <a:cs typeface="Segoe UI" pitchFamily="34" charset="0"/>
                </a:rPr>
                <a:t>On-premises</a:t>
              </a:r>
              <a:endParaRPr lang="en-US" sz="1500" dirty="0">
                <a:gradFill>
                  <a:gsLst>
                    <a:gs pos="0">
                      <a:srgbClr val="FFFFFF"/>
                    </a:gs>
                    <a:gs pos="100000">
                      <a:srgbClr val="FFFFFF"/>
                    </a:gs>
                  </a:gsLst>
                  <a:lin ang="5400000" scaled="0"/>
                </a:gradFill>
                <a:ea typeface="Segoe UI" pitchFamily="34" charset="0"/>
                <a:cs typeface="Segoe UI" pitchFamily="34" charset="0"/>
              </a:endParaRPr>
            </a:p>
          </p:txBody>
        </p:sp>
        <p:pic>
          <p:nvPicPr>
            <p:cNvPr id="234" name="Picture 233"/>
            <p:cNvPicPr>
              <a:picLocks noChangeAspect="1"/>
            </p:cNvPicPr>
            <p:nvPr/>
          </p:nvPicPr>
          <p:blipFill>
            <a:blip r:embed="rId21">
              <a:extLst>
                <a:ext uri="{BEBA8EAE-BF5A-486C-A8C5-ECC9F3942E4B}">
                  <a14:imgProps xmlns:a14="http://schemas.microsoft.com/office/drawing/2010/main">
                    <a14:imgLayer r:embed="rId22">
                      <a14:imgEffect>
                        <a14:backgroundRemoval t="1653" b="96281" l="4327" r="96635">
                          <a14:foregroundMark x1="53846" y1="19421" x2="53846" y2="19421"/>
                          <a14:foregroundMark x1="42788" y1="20661" x2="42788" y2="20661"/>
                          <a14:foregroundMark x1="56250" y1="25620" x2="56250" y2="25620"/>
                          <a14:foregroundMark x1="50000" y1="22314" x2="50000" y2="22314"/>
                          <a14:foregroundMark x1="52885" y1="50000" x2="52885" y2="50000"/>
                          <a14:foregroundMark x1="37019" y1="66116" x2="37019" y2="66116"/>
                          <a14:foregroundMark x1="37500" y1="65702" x2="55288" y2="47521"/>
                          <a14:foregroundMark x1="37981" y1="37190" x2="37981" y2="37190"/>
                          <a14:foregroundMark x1="38942" y1="38843" x2="58654" y2="37603"/>
                          <a14:foregroundMark x1="58173" y1="38017" x2="60577" y2="77686"/>
                          <a14:foregroundMark x1="59135" y1="77273" x2="43269" y2="82645"/>
                        </a14:backgroundRemoval>
                      </a14:imgEffect>
                    </a14:imgLayer>
                  </a14:imgProps>
                </a:ext>
              </a:extLst>
            </a:blip>
            <a:stretch>
              <a:fillRect/>
            </a:stretch>
          </p:blipFill>
          <p:spPr>
            <a:xfrm>
              <a:off x="8168316" y="2931242"/>
              <a:ext cx="400929" cy="466465"/>
            </a:xfrm>
            <a:prstGeom prst="rect">
              <a:avLst/>
            </a:prstGeom>
          </p:spPr>
        </p:pic>
        <p:sp>
          <p:nvSpPr>
            <p:cNvPr id="3" name="TextBox 2"/>
            <p:cNvSpPr txBox="1"/>
            <p:nvPr/>
          </p:nvSpPr>
          <p:spPr>
            <a:xfrm>
              <a:off x="8334470" y="2288930"/>
              <a:ext cx="1160639" cy="193899"/>
            </a:xfrm>
            <a:prstGeom prst="rect">
              <a:avLst/>
            </a:prstGeom>
            <a:noFill/>
          </p:spPr>
          <p:txBody>
            <a:bodyPr wrap="none" lIns="0" tIns="0" rIns="0" bIns="0" rtlCol="0">
              <a:spAutoFit/>
            </a:bodyPr>
            <a:lstStyle/>
            <a:p>
              <a:pPr>
                <a:lnSpc>
                  <a:spcPct val="90000"/>
                </a:lnSpc>
                <a:spcAft>
                  <a:spcPts val="600"/>
                </a:spcAft>
              </a:pPr>
              <a:r>
                <a:rPr lang="en-US" sz="1400" spc="-50" dirty="0" smtClean="0">
                  <a:gradFill>
                    <a:gsLst>
                      <a:gs pos="2917">
                        <a:srgbClr val="00BCF2"/>
                      </a:gs>
                      <a:gs pos="30000">
                        <a:srgbClr val="00BCF2"/>
                      </a:gs>
                    </a:gsLst>
                    <a:lin ang="5400000" scaled="0"/>
                  </a:gradFill>
                </a:rPr>
                <a:t>Microsoft Azure</a:t>
              </a:r>
            </a:p>
          </p:txBody>
        </p:sp>
        <p:sp>
          <p:nvSpPr>
            <p:cNvPr id="159" name="TextBox 158"/>
            <p:cNvSpPr txBox="1"/>
            <p:nvPr/>
          </p:nvSpPr>
          <p:spPr>
            <a:xfrm>
              <a:off x="8205654" y="3421085"/>
              <a:ext cx="266098" cy="124650"/>
            </a:xfrm>
            <a:prstGeom prst="rect">
              <a:avLst/>
            </a:prstGeom>
            <a:noFill/>
          </p:spPr>
          <p:txBody>
            <a:bodyPr wrap="none" lIns="0" tIns="0" rIns="0" bIns="0" rtlCol="0">
              <a:spAutoFit/>
            </a:bodyPr>
            <a:lstStyle/>
            <a:p>
              <a:pPr>
                <a:lnSpc>
                  <a:spcPct val="90000"/>
                </a:lnSpc>
                <a:spcAft>
                  <a:spcPts val="600"/>
                </a:spcAft>
              </a:pPr>
              <a:r>
                <a:rPr lang="en-US" sz="900" dirty="0" smtClean="0">
                  <a:gradFill>
                    <a:gsLst>
                      <a:gs pos="2917">
                        <a:srgbClr val="FFFFFF"/>
                      </a:gs>
                      <a:gs pos="30000">
                        <a:srgbClr val="FFFFFF"/>
                      </a:gs>
                    </a:gsLst>
                    <a:lin ang="5400000" scaled="0"/>
                  </a:gradFill>
                </a:rPr>
                <a:t>Linux</a:t>
              </a:r>
            </a:p>
          </p:txBody>
        </p:sp>
      </p:grpSp>
      <p:cxnSp>
        <p:nvCxnSpPr>
          <p:cNvPr id="279" name="Straight Arrow Connector 278"/>
          <p:cNvCxnSpPr/>
          <p:nvPr/>
        </p:nvCxnSpPr>
        <p:spPr>
          <a:xfrm flipV="1">
            <a:off x="1373670" y="3372871"/>
            <a:ext cx="0" cy="976645"/>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280" name="Group 279"/>
          <p:cNvGrpSpPr/>
          <p:nvPr/>
        </p:nvGrpSpPr>
        <p:grpSpPr>
          <a:xfrm>
            <a:off x="341670" y="4338006"/>
            <a:ext cx="2212159" cy="1556041"/>
            <a:chOff x="407046" y="4381450"/>
            <a:chExt cx="2212159" cy="1556041"/>
          </a:xfrm>
        </p:grpSpPr>
        <p:sp>
          <p:nvSpPr>
            <p:cNvPr id="281" name="Rounded Rectangle 280"/>
            <p:cNvSpPr/>
            <p:nvPr/>
          </p:nvSpPr>
          <p:spPr bwMode="auto">
            <a:xfrm>
              <a:off x="573546" y="4381450"/>
              <a:ext cx="2045659" cy="986193"/>
            </a:xfrm>
            <a:prstGeom prst="roundRect">
              <a:avLst>
                <a:gd name="adj" fmla="val 6638"/>
              </a:avLst>
            </a:prstGeom>
            <a:solidFill>
              <a:schemeClr val="bg1">
                <a:alpha val="20000"/>
              </a:schemeClr>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499" dirty="0">
                  <a:gradFill>
                    <a:gsLst>
                      <a:gs pos="0">
                        <a:srgbClr val="00BCF2"/>
                      </a:gs>
                      <a:gs pos="100000">
                        <a:srgbClr val="00BCF2"/>
                      </a:gs>
                    </a:gsLst>
                    <a:lin ang="5400000" scaled="0"/>
                  </a:gradFill>
                  <a:ea typeface="Segoe UI" pitchFamily="34" charset="0"/>
                  <a:cs typeface="Segoe UI" pitchFamily="34" charset="0"/>
                </a:rPr>
                <a:t>                            </a:t>
              </a:r>
            </a:p>
          </p:txBody>
        </p:sp>
        <p:sp>
          <p:nvSpPr>
            <p:cNvPr id="282" name="AutoShape 115"/>
            <p:cNvSpPr>
              <a:spLocks noChangeAspect="1" noChangeArrowheads="1" noTextEdit="1"/>
            </p:cNvSpPr>
            <p:nvPr/>
          </p:nvSpPr>
          <p:spPr bwMode="auto">
            <a:xfrm>
              <a:off x="407046" y="5080269"/>
              <a:ext cx="1262158" cy="857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283" name="Group 282"/>
            <p:cNvGrpSpPr/>
            <p:nvPr/>
          </p:nvGrpSpPr>
          <p:grpSpPr>
            <a:xfrm>
              <a:off x="1527069" y="4564856"/>
              <a:ext cx="395942" cy="616267"/>
              <a:chOff x="8627831" y="3918226"/>
              <a:chExt cx="395942" cy="616267"/>
            </a:xfrm>
          </p:grpSpPr>
          <p:pic>
            <p:nvPicPr>
              <p:cNvPr id="290" name="Picture 289"/>
              <p:cNvPicPr>
                <a:picLocks noChangeAspect="1"/>
              </p:cNvPicPr>
              <p:nvPr/>
            </p:nvPicPr>
            <p:blipFill rotWithShape="1">
              <a:blip r:embed="rId10">
                <a:extLst>
                  <a:ext uri="{28A0092B-C50C-407E-A947-70E740481C1C}">
                    <a14:useLocalDpi xmlns:a14="http://schemas.microsoft.com/office/drawing/2010/main" val="0"/>
                  </a:ext>
                </a:extLst>
              </a:blip>
              <a:srcRect l="7275" r="27897" b="38399"/>
              <a:stretch/>
            </p:blipFill>
            <p:spPr>
              <a:xfrm>
                <a:off x="8627831" y="3918226"/>
                <a:ext cx="370571" cy="347754"/>
              </a:xfrm>
              <a:prstGeom prst="rect">
                <a:avLst/>
              </a:prstGeom>
            </p:spPr>
          </p:pic>
          <p:sp>
            <p:nvSpPr>
              <p:cNvPr id="291" name="TextBox 290"/>
              <p:cNvSpPr txBox="1"/>
              <p:nvPr/>
            </p:nvSpPr>
            <p:spPr>
              <a:xfrm>
                <a:off x="8627831" y="4285194"/>
                <a:ext cx="395942" cy="249299"/>
              </a:xfrm>
              <a:prstGeom prst="rect">
                <a:avLst/>
              </a:prstGeom>
              <a:noFill/>
            </p:spPr>
            <p:txBody>
              <a:bodyPr wrap="none" lIns="0" tIns="0" rIns="0" bIns="0" rtlCol="0">
                <a:spAutoFit/>
              </a:bodyPr>
              <a:lstStyle/>
              <a:p>
                <a:pPr algn="ctr">
                  <a:lnSpc>
                    <a:spcPct val="90000"/>
                  </a:lnSpc>
                  <a:spcAft>
                    <a:spcPts val="600"/>
                  </a:spcAft>
                </a:pPr>
                <a:r>
                  <a:rPr lang="en-US" sz="900" dirty="0" smtClean="0">
                    <a:gradFill>
                      <a:gsLst>
                        <a:gs pos="2917">
                          <a:srgbClr val="FFFFFF"/>
                        </a:gs>
                        <a:gs pos="30000">
                          <a:srgbClr val="FFFFFF"/>
                        </a:gs>
                      </a:gsLst>
                      <a:lin ang="5400000" scaled="0"/>
                    </a:gradFill>
                  </a:rPr>
                  <a:t>Puppet </a:t>
                </a:r>
                <a:br>
                  <a:rPr lang="en-US" sz="900" dirty="0" smtClean="0">
                    <a:gradFill>
                      <a:gsLst>
                        <a:gs pos="2917">
                          <a:srgbClr val="FFFFFF"/>
                        </a:gs>
                        <a:gs pos="30000">
                          <a:srgbClr val="FFFFFF"/>
                        </a:gs>
                      </a:gsLst>
                      <a:lin ang="5400000" scaled="0"/>
                    </a:gradFill>
                  </a:rPr>
                </a:br>
                <a:r>
                  <a:rPr lang="en-US" sz="900" dirty="0" smtClean="0">
                    <a:gradFill>
                      <a:gsLst>
                        <a:gs pos="2917">
                          <a:srgbClr val="FFFFFF"/>
                        </a:gs>
                        <a:gs pos="30000">
                          <a:srgbClr val="FFFFFF"/>
                        </a:gs>
                      </a:gsLst>
                      <a:lin ang="5400000" scaled="0"/>
                    </a:gradFill>
                  </a:rPr>
                  <a:t>Labs</a:t>
                </a:r>
              </a:p>
            </p:txBody>
          </p:sp>
        </p:grpSp>
        <p:grpSp>
          <p:nvGrpSpPr>
            <p:cNvPr id="284" name="Group 283"/>
            <p:cNvGrpSpPr/>
            <p:nvPr/>
          </p:nvGrpSpPr>
          <p:grpSpPr>
            <a:xfrm>
              <a:off x="2050721" y="4467809"/>
              <a:ext cx="417829" cy="690594"/>
              <a:chOff x="2190446" y="4922203"/>
              <a:chExt cx="417829" cy="690594"/>
            </a:xfrm>
          </p:grpSpPr>
          <p:pic>
            <p:nvPicPr>
              <p:cNvPr id="288" name="Picture 287"/>
              <p:cNvPicPr>
                <a:picLocks noChangeAspect="1"/>
              </p:cNvPicPr>
              <p:nvPr/>
            </p:nvPicPr>
            <p:blipFill rotWithShape="1">
              <a:blip r:embed="rId23">
                <a:clrChange>
                  <a:clrFrom>
                    <a:srgbClr val="FFFFFF"/>
                  </a:clrFrom>
                  <a:clrTo>
                    <a:srgbClr val="FFFFFF">
                      <a:alpha val="0"/>
                    </a:srgbClr>
                  </a:clrTo>
                </a:clrChange>
                <a:extLst>
                  <a:ext uri="{28A0092B-C50C-407E-A947-70E740481C1C}">
                    <a14:useLocalDpi xmlns:a14="http://schemas.microsoft.com/office/drawing/2010/main" val="0"/>
                  </a:ext>
                </a:extLst>
              </a:blip>
              <a:srcRect l="68007" t="5019" r="6210" b="4022"/>
              <a:stretch/>
            </p:blipFill>
            <p:spPr>
              <a:xfrm>
                <a:off x="2190446" y="4922203"/>
                <a:ext cx="417829" cy="539049"/>
              </a:xfrm>
              <a:prstGeom prst="rect">
                <a:avLst/>
              </a:prstGeom>
            </p:spPr>
          </p:pic>
          <p:sp>
            <p:nvSpPr>
              <p:cNvPr id="289" name="TextBox 288"/>
              <p:cNvSpPr txBox="1"/>
              <p:nvPr/>
            </p:nvSpPr>
            <p:spPr>
              <a:xfrm>
                <a:off x="2209232" y="5488147"/>
                <a:ext cx="343043" cy="124650"/>
              </a:xfrm>
              <a:prstGeom prst="rect">
                <a:avLst/>
              </a:prstGeom>
              <a:noFill/>
            </p:spPr>
            <p:txBody>
              <a:bodyPr wrap="none" lIns="0" tIns="0" rIns="0" bIns="0" rtlCol="0">
                <a:spAutoFit/>
              </a:bodyPr>
              <a:lstStyle/>
              <a:p>
                <a:pPr algn="ctr">
                  <a:lnSpc>
                    <a:spcPct val="90000"/>
                  </a:lnSpc>
                  <a:spcAft>
                    <a:spcPts val="600"/>
                  </a:spcAft>
                </a:pPr>
                <a:r>
                  <a:rPr lang="en-US" sz="900" dirty="0">
                    <a:gradFill>
                      <a:gsLst>
                        <a:gs pos="2917">
                          <a:srgbClr val="FFFFFF"/>
                        </a:gs>
                        <a:gs pos="30000">
                          <a:srgbClr val="FFFFFF"/>
                        </a:gs>
                      </a:gsLst>
                      <a:lin ang="5400000" scaled="0"/>
                    </a:gradFill>
                  </a:rPr>
                  <a:t>Eclipse</a:t>
                </a:r>
              </a:p>
            </p:txBody>
          </p:sp>
        </p:grpSp>
        <p:grpSp>
          <p:nvGrpSpPr>
            <p:cNvPr id="285" name="Group 284"/>
            <p:cNvGrpSpPr/>
            <p:nvPr/>
          </p:nvGrpSpPr>
          <p:grpSpPr>
            <a:xfrm>
              <a:off x="977295" y="4528933"/>
              <a:ext cx="393113" cy="645507"/>
              <a:chOff x="891677" y="4978236"/>
              <a:chExt cx="393113" cy="645507"/>
            </a:xfrm>
          </p:grpSpPr>
          <p:pic>
            <p:nvPicPr>
              <p:cNvPr id="286" name="Picture 285"/>
              <p:cNvPicPr>
                <a:picLocks noChangeAspect="1"/>
              </p:cNvPicPr>
              <p:nvPr/>
            </p:nvPicPr>
            <p:blipFill rotWithShape="1">
              <a:blip r:embed="rId24">
                <a:extLst>
                  <a:ext uri="{BEBA8EAE-BF5A-486C-A8C5-ECC9F3942E4B}">
                    <a14:imgProps xmlns:a14="http://schemas.microsoft.com/office/drawing/2010/main">
                      <a14:imgLayer r:embed="rId25">
                        <a14:imgEffect>
                          <a14:brightnessContrast bright="20000"/>
                        </a14:imgEffect>
                      </a14:imgLayer>
                    </a14:imgProps>
                  </a:ext>
                  <a:ext uri="{28A0092B-C50C-407E-A947-70E740481C1C}">
                    <a14:useLocalDpi xmlns:a14="http://schemas.microsoft.com/office/drawing/2010/main" val="0"/>
                  </a:ext>
                </a:extLst>
              </a:blip>
              <a:srcRect r="81248"/>
              <a:stretch/>
            </p:blipFill>
            <p:spPr>
              <a:xfrm>
                <a:off x="891677" y="4978236"/>
                <a:ext cx="393113" cy="371185"/>
              </a:xfrm>
              <a:prstGeom prst="rect">
                <a:avLst/>
              </a:prstGeom>
            </p:spPr>
          </p:pic>
          <p:sp>
            <p:nvSpPr>
              <p:cNvPr id="287" name="TextBox 286"/>
              <p:cNvSpPr txBox="1"/>
              <p:nvPr/>
            </p:nvSpPr>
            <p:spPr>
              <a:xfrm>
                <a:off x="905872" y="5374444"/>
                <a:ext cx="327013" cy="249299"/>
              </a:xfrm>
              <a:prstGeom prst="rect">
                <a:avLst/>
              </a:prstGeom>
              <a:noFill/>
            </p:spPr>
            <p:txBody>
              <a:bodyPr wrap="none" lIns="0" tIns="0" rIns="0" bIns="0" rtlCol="0">
                <a:spAutoFit/>
              </a:bodyPr>
              <a:lstStyle/>
              <a:p>
                <a:pPr algn="ctr">
                  <a:lnSpc>
                    <a:spcPct val="90000"/>
                  </a:lnSpc>
                  <a:spcAft>
                    <a:spcPts val="600"/>
                  </a:spcAft>
                </a:pPr>
                <a:r>
                  <a:rPr lang="en-US" sz="900" dirty="0" smtClean="0">
                    <a:gradFill>
                      <a:gsLst>
                        <a:gs pos="2917">
                          <a:srgbClr val="FFFFFF"/>
                        </a:gs>
                        <a:gs pos="30000">
                          <a:srgbClr val="FFFFFF"/>
                        </a:gs>
                      </a:gsLst>
                      <a:lin ang="5400000" scaled="0"/>
                    </a:gradFill>
                  </a:rPr>
                  <a:t>Visual</a:t>
                </a:r>
                <a:br>
                  <a:rPr lang="en-US" sz="900" dirty="0" smtClean="0">
                    <a:gradFill>
                      <a:gsLst>
                        <a:gs pos="2917">
                          <a:srgbClr val="FFFFFF"/>
                        </a:gs>
                        <a:gs pos="30000">
                          <a:srgbClr val="FFFFFF"/>
                        </a:gs>
                      </a:gsLst>
                      <a:lin ang="5400000" scaled="0"/>
                    </a:gradFill>
                  </a:rPr>
                </a:br>
                <a:r>
                  <a:rPr lang="en-US" sz="900" dirty="0" smtClean="0">
                    <a:gradFill>
                      <a:gsLst>
                        <a:gs pos="2917">
                          <a:srgbClr val="FFFFFF"/>
                        </a:gs>
                        <a:gs pos="30000">
                          <a:srgbClr val="FFFFFF"/>
                        </a:gs>
                      </a:gsLst>
                      <a:lin ang="5400000" scaled="0"/>
                    </a:gradFill>
                  </a:rPr>
                  <a:t>Studio</a:t>
                </a:r>
              </a:p>
            </p:txBody>
          </p:sp>
        </p:grpSp>
      </p:grpSp>
      <p:grpSp>
        <p:nvGrpSpPr>
          <p:cNvPr id="292" name="Group 291"/>
          <p:cNvGrpSpPr/>
          <p:nvPr/>
        </p:nvGrpSpPr>
        <p:grpSpPr>
          <a:xfrm>
            <a:off x="93480" y="4871561"/>
            <a:ext cx="1356835" cy="1127420"/>
            <a:chOff x="958943" y="1820181"/>
            <a:chExt cx="1356835" cy="1127420"/>
          </a:xfrm>
        </p:grpSpPr>
        <p:sp>
          <p:nvSpPr>
            <p:cNvPr id="293" name="Freeform 148"/>
            <p:cNvSpPr>
              <a:spLocks/>
            </p:cNvSpPr>
            <p:nvPr/>
          </p:nvSpPr>
          <p:spPr bwMode="auto">
            <a:xfrm>
              <a:off x="1227611" y="2046860"/>
              <a:ext cx="127936" cy="76339"/>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4" name="Freeform 145"/>
            <p:cNvSpPr>
              <a:spLocks/>
            </p:cNvSpPr>
            <p:nvPr/>
          </p:nvSpPr>
          <p:spPr bwMode="auto">
            <a:xfrm>
              <a:off x="1290114" y="2391420"/>
              <a:ext cx="170126" cy="556181"/>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5" name="Freeform 146"/>
            <p:cNvSpPr>
              <a:spLocks/>
            </p:cNvSpPr>
            <p:nvPr/>
          </p:nvSpPr>
          <p:spPr bwMode="auto">
            <a:xfrm>
              <a:off x="1165790" y="2400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6" name="Freeform 149"/>
            <p:cNvSpPr>
              <a:spLocks/>
            </p:cNvSpPr>
            <p:nvPr/>
          </p:nvSpPr>
          <p:spPr bwMode="auto">
            <a:xfrm>
              <a:off x="1138345" y="2051426"/>
              <a:ext cx="308679" cy="403847"/>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r>
                <a:rPr lang="en-US" sz="1000" b="1" dirty="0" smtClean="0">
                  <a:solidFill>
                    <a:srgbClr val="FFFFFF"/>
                  </a:solidFill>
                </a:rPr>
                <a:t> </a:t>
              </a:r>
              <a:endParaRPr lang="en-US" sz="1000" b="1" dirty="0">
                <a:solidFill>
                  <a:srgbClr val="FFFFFF"/>
                </a:solidFill>
              </a:endParaRPr>
            </a:p>
          </p:txBody>
        </p:sp>
        <p:sp>
          <p:nvSpPr>
            <p:cNvPr id="297" name="Rectangle 155"/>
            <p:cNvSpPr>
              <a:spLocks noChangeArrowheads="1"/>
            </p:cNvSpPr>
            <p:nvPr/>
          </p:nvSpPr>
          <p:spPr bwMode="auto">
            <a:xfrm>
              <a:off x="1501205" y="2382014"/>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298" name="Group 297"/>
            <p:cNvGrpSpPr/>
            <p:nvPr/>
          </p:nvGrpSpPr>
          <p:grpSpPr>
            <a:xfrm>
              <a:off x="1388646" y="2014004"/>
              <a:ext cx="311900" cy="222474"/>
              <a:chOff x="1366452" y="1994459"/>
              <a:chExt cx="311900" cy="222474"/>
            </a:xfrm>
          </p:grpSpPr>
          <p:sp>
            <p:nvSpPr>
              <p:cNvPr id="317" name="Freeform 143"/>
              <p:cNvSpPr>
                <a:spLocks/>
              </p:cNvSpPr>
              <p:nvPr/>
            </p:nvSpPr>
            <p:spPr bwMode="auto">
              <a:xfrm>
                <a:off x="1591108" y="1994459"/>
                <a:ext cx="87244" cy="100331"/>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0" name="Freeform 142"/>
              <p:cNvSpPr>
                <a:spLocks/>
              </p:cNvSpPr>
              <p:nvPr/>
            </p:nvSpPr>
            <p:spPr bwMode="auto">
              <a:xfrm>
                <a:off x="1366452" y="2040263"/>
                <a:ext cx="283543" cy="176670"/>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299" name="Oval 144"/>
            <p:cNvSpPr>
              <a:spLocks noChangeArrowheads="1"/>
            </p:cNvSpPr>
            <p:nvPr/>
          </p:nvSpPr>
          <p:spPr bwMode="auto">
            <a:xfrm>
              <a:off x="1197762" y="1826724"/>
              <a:ext cx="196299" cy="196299"/>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0" name="Freeform 147"/>
            <p:cNvSpPr>
              <a:spLocks/>
            </p:cNvSpPr>
            <p:nvPr/>
          </p:nvSpPr>
          <p:spPr bwMode="auto">
            <a:xfrm>
              <a:off x="1165790" y="2400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303" name="Group 302"/>
            <p:cNvGrpSpPr/>
            <p:nvPr/>
          </p:nvGrpSpPr>
          <p:grpSpPr>
            <a:xfrm>
              <a:off x="958943" y="2054647"/>
              <a:ext cx="244284" cy="287906"/>
              <a:chOff x="978218" y="2040263"/>
              <a:chExt cx="244284" cy="287906"/>
            </a:xfrm>
          </p:grpSpPr>
          <p:sp>
            <p:nvSpPr>
              <p:cNvPr id="315" name="Freeform 150"/>
              <p:cNvSpPr>
                <a:spLocks/>
              </p:cNvSpPr>
              <p:nvPr/>
            </p:nvSpPr>
            <p:spPr bwMode="auto">
              <a:xfrm>
                <a:off x="978218" y="2040263"/>
                <a:ext cx="244284" cy="250827"/>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6" name="Freeform 151"/>
              <p:cNvSpPr>
                <a:spLocks/>
              </p:cNvSpPr>
              <p:nvPr/>
            </p:nvSpPr>
            <p:spPr bwMode="auto">
              <a:xfrm>
                <a:off x="1095995" y="2238743"/>
                <a:ext cx="100331" cy="89426"/>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306" name="Freeform 152"/>
            <p:cNvSpPr>
              <a:spLocks/>
            </p:cNvSpPr>
            <p:nvPr/>
          </p:nvSpPr>
          <p:spPr bwMode="auto">
            <a:xfrm>
              <a:off x="1189038" y="1820181"/>
              <a:ext cx="209386" cy="17448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8" name="Freeform 153"/>
            <p:cNvSpPr>
              <a:spLocks/>
            </p:cNvSpPr>
            <p:nvPr/>
          </p:nvSpPr>
          <p:spPr bwMode="auto">
            <a:xfrm>
              <a:off x="1263940" y="2402326"/>
              <a:ext cx="146135" cy="17449"/>
            </a:xfrm>
            <a:custGeom>
              <a:avLst/>
              <a:gdLst>
                <a:gd name="T0" fmla="*/ 124 w 152"/>
                <a:gd name="T1" fmla="*/ 0 h 19"/>
                <a:gd name="T2" fmla="*/ 0 w 152"/>
                <a:gd name="T3" fmla="*/ 19 h 19"/>
                <a:gd name="T4" fmla="*/ 152 w 152"/>
                <a:gd name="T5" fmla="*/ 5 h 19"/>
                <a:gd name="T6" fmla="*/ 124 w 152"/>
                <a:gd name="T7" fmla="*/ 0 h 19"/>
              </a:gdLst>
              <a:ahLst/>
              <a:cxnLst>
                <a:cxn ang="0">
                  <a:pos x="T0" y="T1"/>
                </a:cxn>
                <a:cxn ang="0">
                  <a:pos x="T2" y="T3"/>
                </a:cxn>
                <a:cxn ang="0">
                  <a:pos x="T4" y="T5"/>
                </a:cxn>
                <a:cxn ang="0">
                  <a:pos x="T6" y="T7"/>
                </a:cxn>
              </a:cxnLst>
              <a:rect l="0" t="0" r="r" b="b"/>
              <a:pathLst>
                <a:path w="152" h="19">
                  <a:moveTo>
                    <a:pt x="124" y="0"/>
                  </a:moveTo>
                  <a:cubicBezTo>
                    <a:pt x="78" y="0"/>
                    <a:pt x="0" y="19"/>
                    <a:pt x="0" y="19"/>
                  </a:cubicBezTo>
                  <a:cubicBezTo>
                    <a:pt x="152" y="5"/>
                    <a:pt x="152" y="5"/>
                    <a:pt x="152" y="5"/>
                  </a:cubicBezTo>
                  <a:cubicBezTo>
                    <a:pt x="147" y="1"/>
                    <a:pt x="137" y="0"/>
                    <a:pt x="124" y="0"/>
                  </a:cubicBezTo>
                </a:path>
              </a:pathLst>
            </a:custGeom>
            <a:solidFill>
              <a:srgbClr val="0771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309" name="Group 308"/>
            <p:cNvGrpSpPr/>
            <p:nvPr/>
          </p:nvGrpSpPr>
          <p:grpSpPr>
            <a:xfrm>
              <a:off x="1261759" y="2339640"/>
              <a:ext cx="1054019" cy="607961"/>
              <a:chOff x="511109" y="5814543"/>
              <a:chExt cx="1041729" cy="600871"/>
            </a:xfrm>
          </p:grpSpPr>
          <p:sp>
            <p:nvSpPr>
              <p:cNvPr id="311"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3"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4"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pic>
          <p:nvPicPr>
            <p:cNvPr id="310" name="Picture 309"/>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197762" y="2148717"/>
              <a:ext cx="207282" cy="115834"/>
            </a:xfrm>
            <a:prstGeom prst="rect">
              <a:avLst/>
            </a:prstGeom>
          </p:spPr>
        </p:pic>
      </p:grpSp>
      <p:grpSp>
        <p:nvGrpSpPr>
          <p:cNvPr id="321" name="Group 320"/>
          <p:cNvGrpSpPr/>
          <p:nvPr/>
        </p:nvGrpSpPr>
        <p:grpSpPr>
          <a:xfrm>
            <a:off x="1655083" y="4873838"/>
            <a:ext cx="1333278" cy="1131005"/>
            <a:chOff x="1680905" y="4869171"/>
            <a:chExt cx="1333278" cy="1131005"/>
          </a:xfrm>
        </p:grpSpPr>
        <p:grpSp>
          <p:nvGrpSpPr>
            <p:cNvPr id="322" name="Group 321"/>
            <p:cNvGrpSpPr/>
            <p:nvPr/>
          </p:nvGrpSpPr>
          <p:grpSpPr>
            <a:xfrm>
              <a:off x="2312865" y="4869171"/>
              <a:ext cx="701318" cy="1129810"/>
              <a:chOff x="1444680" y="4869171"/>
              <a:chExt cx="701318" cy="1129810"/>
            </a:xfrm>
          </p:grpSpPr>
          <p:sp>
            <p:nvSpPr>
              <p:cNvPr id="327" name="Freeform 326"/>
              <p:cNvSpPr>
                <a:spLocks/>
              </p:cNvSpPr>
              <p:nvPr/>
            </p:nvSpPr>
            <p:spPr bwMode="auto">
              <a:xfrm>
                <a:off x="1834673" y="5091785"/>
                <a:ext cx="282871" cy="177422"/>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28" name="Freeform 327"/>
              <p:cNvSpPr>
                <a:spLocks/>
              </p:cNvSpPr>
              <p:nvPr/>
            </p:nvSpPr>
            <p:spPr bwMode="auto">
              <a:xfrm>
                <a:off x="2057287" y="5044919"/>
                <a:ext cx="88711" cy="100427"/>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29" name="Oval 328"/>
              <p:cNvSpPr>
                <a:spLocks noChangeArrowheads="1"/>
              </p:cNvSpPr>
              <p:nvPr/>
            </p:nvSpPr>
            <p:spPr bwMode="auto">
              <a:xfrm>
                <a:off x="1672316" y="4875866"/>
                <a:ext cx="197507" cy="197507"/>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30" name="Freeform 329"/>
              <p:cNvSpPr>
                <a:spLocks/>
              </p:cNvSpPr>
              <p:nvPr/>
            </p:nvSpPr>
            <p:spPr bwMode="auto">
              <a:xfrm>
                <a:off x="1757679" y="5443282"/>
                <a:ext cx="170727" cy="555699"/>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31" name="Freeform 330"/>
              <p:cNvSpPr>
                <a:spLocks/>
              </p:cNvSpPr>
              <p:nvPr/>
            </p:nvSpPr>
            <p:spPr bwMode="auto">
              <a:xfrm>
                <a:off x="1635492" y="5453324"/>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32" name="Freeform 331"/>
              <p:cNvSpPr>
                <a:spLocks/>
              </p:cNvSpPr>
              <p:nvPr/>
            </p:nvSpPr>
            <p:spPr bwMode="auto">
              <a:xfrm>
                <a:off x="1635492" y="5453324"/>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33" name="Freeform 332"/>
              <p:cNvSpPr>
                <a:spLocks/>
              </p:cNvSpPr>
              <p:nvPr/>
            </p:nvSpPr>
            <p:spPr bwMode="auto">
              <a:xfrm>
                <a:off x="1704118" y="5088438"/>
                <a:ext cx="118839" cy="75321"/>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34" name="Freeform 333"/>
              <p:cNvSpPr>
                <a:spLocks/>
              </p:cNvSpPr>
              <p:nvPr/>
            </p:nvSpPr>
            <p:spPr bwMode="auto">
              <a:xfrm>
                <a:off x="1628797" y="5086764"/>
                <a:ext cx="272828" cy="423469"/>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91440" rIns="0" bIns="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endParaRPr lang="en-US" sz="800" b="1" dirty="0">
                  <a:solidFill>
                    <a:srgbClr val="FFFFFF"/>
                  </a:solidFill>
                </a:endParaRPr>
              </a:p>
            </p:txBody>
          </p:sp>
          <p:sp>
            <p:nvSpPr>
              <p:cNvPr id="335" name="Freeform 334"/>
              <p:cNvSpPr>
                <a:spLocks/>
              </p:cNvSpPr>
              <p:nvPr/>
            </p:nvSpPr>
            <p:spPr bwMode="auto">
              <a:xfrm>
                <a:off x="1444680" y="5091785"/>
                <a:ext cx="246047" cy="251069"/>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36" name="Freeform 335"/>
              <p:cNvSpPr>
                <a:spLocks/>
              </p:cNvSpPr>
              <p:nvPr/>
            </p:nvSpPr>
            <p:spPr bwMode="auto">
              <a:xfrm>
                <a:off x="1563519" y="5290967"/>
                <a:ext cx="100427" cy="88711"/>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337" name="Freeform 336"/>
              <p:cNvSpPr>
                <a:spLocks/>
              </p:cNvSpPr>
              <p:nvPr/>
            </p:nvSpPr>
            <p:spPr bwMode="auto">
              <a:xfrm>
                <a:off x="1663947" y="4869171"/>
                <a:ext cx="210898" cy="17574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pic>
            <p:nvPicPr>
              <p:cNvPr id="338" name="Picture 337"/>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1599166" y="5141005"/>
                <a:ext cx="329213" cy="225572"/>
              </a:xfrm>
              <a:prstGeom prst="rect">
                <a:avLst/>
              </a:prstGeom>
            </p:spPr>
          </p:pic>
        </p:grpSp>
        <p:grpSp>
          <p:nvGrpSpPr>
            <p:cNvPr id="323" name="Group 322"/>
            <p:cNvGrpSpPr/>
            <p:nvPr/>
          </p:nvGrpSpPr>
          <p:grpSpPr>
            <a:xfrm>
              <a:off x="1680905" y="5392215"/>
              <a:ext cx="1054019" cy="607961"/>
              <a:chOff x="511109" y="5814543"/>
              <a:chExt cx="1041729" cy="600871"/>
            </a:xfrm>
          </p:grpSpPr>
          <p:sp>
            <p:nvSpPr>
              <p:cNvPr id="324"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5"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6"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spTree>
    <p:extLst>
      <p:ext uri="{BB962C8B-B14F-4D97-AF65-F5344CB8AC3E}">
        <p14:creationId xmlns:p14="http://schemas.microsoft.com/office/powerpoint/2010/main" val="4154000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500"/>
                                        <p:tgtEl>
                                          <p:spTgt spid="98"/>
                                        </p:tgtEl>
                                      </p:cBhvr>
                                    </p:animEffect>
                                  </p:childTnLst>
                                </p:cTn>
                              </p:par>
                              <p:par>
                                <p:cTn id="8" presetID="10" presetClass="entr" presetSubtype="0" fill="hold" nodeType="withEffect">
                                  <p:stCondLst>
                                    <p:cond delay="0"/>
                                  </p:stCondLst>
                                  <p:childTnLst>
                                    <p:set>
                                      <p:cBhvr>
                                        <p:cTn id="9" dur="1" fill="hold">
                                          <p:stCondLst>
                                            <p:cond delay="0"/>
                                          </p:stCondLst>
                                        </p:cTn>
                                        <p:tgtEl>
                                          <p:spTgt spid="301"/>
                                        </p:tgtEl>
                                        <p:attrNameLst>
                                          <p:attrName>style.visibility</p:attrName>
                                        </p:attrNameLst>
                                      </p:cBhvr>
                                      <p:to>
                                        <p:strVal val="visible"/>
                                      </p:to>
                                    </p:set>
                                    <p:animEffect transition="in" filter="fade">
                                      <p:cBhvr>
                                        <p:cTn id="10" dur="500"/>
                                        <p:tgtEl>
                                          <p:spTgt spid="301"/>
                                        </p:tgtEl>
                                      </p:cBhvr>
                                    </p:animEffect>
                                  </p:childTnLst>
                                </p:cTn>
                              </p:par>
                              <p:par>
                                <p:cTn id="11" presetID="10" presetClass="entr" presetSubtype="0" fill="hold" nodeType="withEffect">
                                  <p:stCondLst>
                                    <p:cond delay="0"/>
                                  </p:stCondLst>
                                  <p:childTnLst>
                                    <p:set>
                                      <p:cBhvr>
                                        <p:cTn id="12" dur="1" fill="hold">
                                          <p:stCondLst>
                                            <p:cond delay="0"/>
                                          </p:stCondLst>
                                        </p:cTn>
                                        <p:tgtEl>
                                          <p:spTgt spid="279"/>
                                        </p:tgtEl>
                                        <p:attrNameLst>
                                          <p:attrName>style.visibility</p:attrName>
                                        </p:attrNameLst>
                                      </p:cBhvr>
                                      <p:to>
                                        <p:strVal val="visible"/>
                                      </p:to>
                                    </p:set>
                                    <p:animEffect transition="in" filter="fade">
                                      <p:cBhvr>
                                        <p:cTn id="13" dur="500"/>
                                        <p:tgtEl>
                                          <p:spTgt spid="279"/>
                                        </p:tgtEl>
                                      </p:cBhvr>
                                    </p:animEffect>
                                  </p:childTnLst>
                                </p:cTn>
                              </p:par>
                              <p:par>
                                <p:cTn id="14" presetID="10" presetClass="entr" presetSubtype="0" fill="hold" nodeType="withEffect">
                                  <p:stCondLst>
                                    <p:cond delay="0"/>
                                  </p:stCondLst>
                                  <p:childTnLst>
                                    <p:set>
                                      <p:cBhvr>
                                        <p:cTn id="15" dur="1" fill="hold">
                                          <p:stCondLst>
                                            <p:cond delay="0"/>
                                          </p:stCondLst>
                                        </p:cTn>
                                        <p:tgtEl>
                                          <p:spTgt spid="321"/>
                                        </p:tgtEl>
                                        <p:attrNameLst>
                                          <p:attrName>style.visibility</p:attrName>
                                        </p:attrNameLst>
                                      </p:cBhvr>
                                      <p:to>
                                        <p:strVal val="visible"/>
                                      </p:to>
                                    </p:set>
                                    <p:animEffect transition="in" filter="fade">
                                      <p:cBhvr>
                                        <p:cTn id="16" dur="500"/>
                                        <p:tgtEl>
                                          <p:spTgt spid="321"/>
                                        </p:tgtEl>
                                      </p:cBhvr>
                                    </p:animEffect>
                                  </p:childTnLst>
                                </p:cTn>
                              </p:par>
                              <p:par>
                                <p:cTn id="17" presetID="10" presetClass="entr" presetSubtype="0" fill="hold" nodeType="withEffect">
                                  <p:stCondLst>
                                    <p:cond delay="0"/>
                                  </p:stCondLst>
                                  <p:childTnLst>
                                    <p:set>
                                      <p:cBhvr>
                                        <p:cTn id="18" dur="1" fill="hold">
                                          <p:stCondLst>
                                            <p:cond delay="0"/>
                                          </p:stCondLst>
                                        </p:cTn>
                                        <p:tgtEl>
                                          <p:spTgt spid="292"/>
                                        </p:tgtEl>
                                        <p:attrNameLst>
                                          <p:attrName>style.visibility</p:attrName>
                                        </p:attrNameLst>
                                      </p:cBhvr>
                                      <p:to>
                                        <p:strVal val="visible"/>
                                      </p:to>
                                    </p:set>
                                    <p:animEffect transition="in" filter="fade">
                                      <p:cBhvr>
                                        <p:cTn id="19" dur="500"/>
                                        <p:tgtEl>
                                          <p:spTgt spid="292"/>
                                        </p:tgtEl>
                                      </p:cBhvr>
                                    </p:animEffect>
                                  </p:childTnLst>
                                </p:cTn>
                              </p:par>
                              <p:par>
                                <p:cTn id="20" presetID="10" presetClass="entr" presetSubtype="0" fill="hold" nodeType="withEffect">
                                  <p:stCondLst>
                                    <p:cond delay="0"/>
                                  </p:stCondLst>
                                  <p:childTnLst>
                                    <p:set>
                                      <p:cBhvr>
                                        <p:cTn id="21" dur="1" fill="hold">
                                          <p:stCondLst>
                                            <p:cond delay="0"/>
                                          </p:stCondLst>
                                        </p:cTn>
                                        <p:tgtEl>
                                          <p:spTgt spid="280"/>
                                        </p:tgtEl>
                                        <p:attrNameLst>
                                          <p:attrName>style.visibility</p:attrName>
                                        </p:attrNameLst>
                                      </p:cBhvr>
                                      <p:to>
                                        <p:strVal val="visible"/>
                                      </p:to>
                                    </p:set>
                                    <p:animEffect transition="in" filter="fade">
                                      <p:cBhvr>
                                        <p:cTn id="22" dur="500"/>
                                        <p:tgtEl>
                                          <p:spTgt spid="280"/>
                                        </p:tgtEl>
                                      </p:cBhvr>
                                    </p:animEffect>
                                  </p:childTnLst>
                                </p:cTn>
                              </p:par>
                              <p:par>
                                <p:cTn id="23" presetID="10" presetClass="entr" presetSubtype="0" fill="hold" nodeType="withEffect">
                                  <p:stCondLst>
                                    <p:cond delay="0"/>
                                  </p:stCondLst>
                                  <p:childTnLst>
                                    <p:set>
                                      <p:cBhvr>
                                        <p:cTn id="24" dur="1" fill="hold">
                                          <p:stCondLst>
                                            <p:cond delay="0"/>
                                          </p:stCondLst>
                                        </p:cTn>
                                        <p:tgtEl>
                                          <p:spTgt spid="318"/>
                                        </p:tgtEl>
                                        <p:attrNameLst>
                                          <p:attrName>style.visibility</p:attrName>
                                        </p:attrNameLst>
                                      </p:cBhvr>
                                      <p:to>
                                        <p:strVal val="visible"/>
                                      </p:to>
                                    </p:set>
                                    <p:animEffect transition="in" filter="fade">
                                      <p:cBhvr>
                                        <p:cTn id="25" dur="500"/>
                                        <p:tgtEl>
                                          <p:spTgt spid="318"/>
                                        </p:tgtEl>
                                      </p:cBhvr>
                                    </p:animEffect>
                                  </p:childTnLst>
                                </p:cTn>
                              </p:par>
                              <p:par>
                                <p:cTn id="26" presetID="10" presetClass="entr" presetSubtype="0" fill="hold" nodeType="withEffect">
                                  <p:stCondLst>
                                    <p:cond delay="0"/>
                                  </p:stCondLst>
                                  <p:childTnLst>
                                    <p:set>
                                      <p:cBhvr>
                                        <p:cTn id="27" dur="1" fill="hold">
                                          <p:stCondLst>
                                            <p:cond delay="0"/>
                                          </p:stCondLst>
                                        </p:cTn>
                                        <p:tgtEl>
                                          <p:spTgt spid="102"/>
                                        </p:tgtEl>
                                        <p:attrNameLst>
                                          <p:attrName>style.visibility</p:attrName>
                                        </p:attrNameLst>
                                      </p:cBhvr>
                                      <p:to>
                                        <p:strVal val="visible"/>
                                      </p:to>
                                    </p:set>
                                    <p:animEffect transition="in" filter="fade">
                                      <p:cBhvr>
                                        <p:cTn id="28" dur="500"/>
                                        <p:tgtEl>
                                          <p:spTgt spid="102"/>
                                        </p:tgtEl>
                                      </p:cBhvr>
                                    </p:animEffect>
                                  </p:childTnLst>
                                </p:cTn>
                              </p:par>
                            </p:childTnLst>
                          </p:cTn>
                        </p:par>
                        <p:par>
                          <p:cTn id="29" fill="hold">
                            <p:stCondLst>
                              <p:cond delay="500"/>
                            </p:stCondLst>
                            <p:childTnLst>
                              <p:par>
                                <p:cTn id="30" presetID="10" presetClass="entr" presetSubtype="0" fill="hold" nodeType="afterEffect">
                                  <p:stCondLst>
                                    <p:cond delay="1500"/>
                                  </p:stCondLst>
                                  <p:childTnLst>
                                    <p:set>
                                      <p:cBhvr>
                                        <p:cTn id="31" dur="1" fill="hold">
                                          <p:stCondLst>
                                            <p:cond delay="0"/>
                                          </p:stCondLst>
                                        </p:cTn>
                                        <p:tgtEl>
                                          <p:spTgt spid="302"/>
                                        </p:tgtEl>
                                        <p:attrNameLst>
                                          <p:attrName>style.visibility</p:attrName>
                                        </p:attrNameLst>
                                      </p:cBhvr>
                                      <p:to>
                                        <p:strVal val="visible"/>
                                      </p:to>
                                    </p:set>
                                    <p:animEffect transition="in" filter="fade">
                                      <p:cBhvr>
                                        <p:cTn id="32" dur="500"/>
                                        <p:tgtEl>
                                          <p:spTgt spid="302"/>
                                        </p:tgtEl>
                                      </p:cBhvr>
                                    </p:animEffect>
                                  </p:childTnLst>
                                </p:cTn>
                              </p:par>
                              <p:par>
                                <p:cTn id="33" presetID="10" presetClass="entr" presetSubtype="0" fill="hold" nodeType="withEffect">
                                  <p:stCondLst>
                                    <p:cond delay="1500"/>
                                  </p:stCondLst>
                                  <p:childTnLst>
                                    <p:set>
                                      <p:cBhvr>
                                        <p:cTn id="34" dur="1" fill="hold">
                                          <p:stCondLst>
                                            <p:cond delay="0"/>
                                          </p:stCondLst>
                                        </p:cTn>
                                        <p:tgtEl>
                                          <p:spTgt spid="319"/>
                                        </p:tgtEl>
                                        <p:attrNameLst>
                                          <p:attrName>style.visibility</p:attrName>
                                        </p:attrNameLst>
                                      </p:cBhvr>
                                      <p:to>
                                        <p:strVal val="visible"/>
                                      </p:to>
                                    </p:set>
                                    <p:animEffect transition="in" filter="fade">
                                      <p:cBhvr>
                                        <p:cTn id="35" dur="500"/>
                                        <p:tgtEl>
                                          <p:spTgt spid="319"/>
                                        </p:tgtEl>
                                      </p:cBhvr>
                                    </p:animEffect>
                                  </p:childTnLst>
                                </p:cTn>
                              </p:par>
                            </p:childTnLst>
                          </p:cTn>
                        </p:par>
                        <p:par>
                          <p:cTn id="36" fill="hold">
                            <p:stCondLst>
                              <p:cond delay="2500"/>
                            </p:stCondLst>
                            <p:childTnLst>
                              <p:par>
                                <p:cTn id="37" presetID="10" presetClass="entr" presetSubtype="0" fill="hold" nodeType="afterEffect">
                                  <p:stCondLst>
                                    <p:cond delay="1200"/>
                                  </p:stCondLst>
                                  <p:childTnLst>
                                    <p:set>
                                      <p:cBhvr>
                                        <p:cTn id="38" dur="1" fill="hold">
                                          <p:stCondLst>
                                            <p:cond delay="0"/>
                                          </p:stCondLst>
                                        </p:cTn>
                                        <p:tgtEl>
                                          <p:spTgt spid="304"/>
                                        </p:tgtEl>
                                        <p:attrNameLst>
                                          <p:attrName>style.visibility</p:attrName>
                                        </p:attrNameLst>
                                      </p:cBhvr>
                                      <p:to>
                                        <p:strVal val="visible"/>
                                      </p:to>
                                    </p:set>
                                    <p:animEffect transition="in" filter="fade">
                                      <p:cBhvr>
                                        <p:cTn id="39" dur="500"/>
                                        <p:tgtEl>
                                          <p:spTgt spid="304"/>
                                        </p:tgtEl>
                                      </p:cBhvr>
                                    </p:animEffect>
                                  </p:childTnLst>
                                </p:cTn>
                              </p:par>
                              <p:par>
                                <p:cTn id="40" presetID="10" presetClass="entr" presetSubtype="0" fill="hold" nodeType="withEffect">
                                  <p:stCondLst>
                                    <p:cond delay="120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childTnLst>
                          </p:cTn>
                        </p:par>
                        <p:par>
                          <p:cTn id="43" fill="hold">
                            <p:stCondLst>
                              <p:cond delay="4200"/>
                            </p:stCondLst>
                            <p:childTnLst>
                              <p:par>
                                <p:cTn id="44" presetID="10" presetClass="entr" presetSubtype="0" fill="hold" nodeType="afterEffect">
                                  <p:stCondLst>
                                    <p:cond delay="1500"/>
                                  </p:stCondLst>
                                  <p:childTnLst>
                                    <p:set>
                                      <p:cBhvr>
                                        <p:cTn id="45" dur="1" fill="hold">
                                          <p:stCondLst>
                                            <p:cond delay="0"/>
                                          </p:stCondLst>
                                        </p:cTn>
                                        <p:tgtEl>
                                          <p:spTgt spid="312"/>
                                        </p:tgtEl>
                                        <p:attrNameLst>
                                          <p:attrName>style.visibility</p:attrName>
                                        </p:attrNameLst>
                                      </p:cBhvr>
                                      <p:to>
                                        <p:strVal val="visible"/>
                                      </p:to>
                                    </p:set>
                                    <p:animEffect transition="in" filter="fade">
                                      <p:cBhvr>
                                        <p:cTn id="46" dur="500"/>
                                        <p:tgtEl>
                                          <p:spTgt spid="312"/>
                                        </p:tgtEl>
                                      </p:cBhvr>
                                    </p:animEffect>
                                  </p:childTnLst>
                                </p:cTn>
                              </p:par>
                              <p:par>
                                <p:cTn id="47" presetID="10" presetClass="entr" presetSubtype="0" fill="hold" nodeType="withEffect">
                                  <p:stCondLst>
                                    <p:cond delay="1500"/>
                                  </p:stCondLst>
                                  <p:childTnLst>
                                    <p:set>
                                      <p:cBhvr>
                                        <p:cTn id="48" dur="1" fill="hold">
                                          <p:stCondLst>
                                            <p:cond delay="0"/>
                                          </p:stCondLst>
                                        </p:cTn>
                                        <p:tgtEl>
                                          <p:spTgt spid="96"/>
                                        </p:tgtEl>
                                        <p:attrNameLst>
                                          <p:attrName>style.visibility</p:attrName>
                                        </p:attrNameLst>
                                      </p:cBhvr>
                                      <p:to>
                                        <p:strVal val="visible"/>
                                      </p:to>
                                    </p:set>
                                    <p:animEffect transition="in" filter="fade">
                                      <p:cBhvr>
                                        <p:cTn id="49" dur="500"/>
                                        <p:tgtEl>
                                          <p:spTgt spid="96"/>
                                        </p:tgtEl>
                                      </p:cBhvr>
                                    </p:animEffect>
                                  </p:childTnLst>
                                </p:cTn>
                              </p:par>
                              <p:par>
                                <p:cTn id="50" presetID="10" presetClass="entr" presetSubtype="0" fill="hold" nodeType="withEffect">
                                  <p:stCondLst>
                                    <p:cond delay="150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500"/>
                                        <p:tgtEl>
                                          <p:spTgt spid="6"/>
                                        </p:tgtEl>
                                      </p:cBhvr>
                                    </p:animEffect>
                                  </p:childTnLst>
                                </p:cTn>
                              </p:par>
                            </p:childTnLst>
                          </p:cTn>
                        </p:par>
                        <p:par>
                          <p:cTn id="53" fill="hold">
                            <p:stCondLst>
                              <p:cond delay="6200"/>
                            </p:stCondLst>
                            <p:childTnLst>
                              <p:par>
                                <p:cTn id="54" presetID="10" presetClass="entr" presetSubtype="0" fill="hold" nodeType="afterEffect">
                                  <p:stCondLst>
                                    <p:cond delay="1400"/>
                                  </p:stCondLst>
                                  <p:childTnLst>
                                    <p:set>
                                      <p:cBhvr>
                                        <p:cTn id="55" dur="1" fill="hold">
                                          <p:stCondLst>
                                            <p:cond delay="0"/>
                                          </p:stCondLst>
                                        </p:cTn>
                                        <p:tgtEl>
                                          <p:spTgt spid="305"/>
                                        </p:tgtEl>
                                        <p:attrNameLst>
                                          <p:attrName>style.visibility</p:attrName>
                                        </p:attrNameLst>
                                      </p:cBhvr>
                                      <p:to>
                                        <p:strVal val="visible"/>
                                      </p:to>
                                    </p:set>
                                    <p:animEffect transition="in" filter="fade">
                                      <p:cBhvr>
                                        <p:cTn id="56" dur="500"/>
                                        <p:tgtEl>
                                          <p:spTgt spid="305"/>
                                        </p:tgtEl>
                                      </p:cBhvr>
                                    </p:animEffect>
                                  </p:childTnLst>
                                </p:cTn>
                              </p:par>
                              <p:par>
                                <p:cTn id="57" presetID="10" presetClass="entr" presetSubtype="0" fill="hold" nodeType="withEffect">
                                  <p:stCondLst>
                                    <p:cond delay="1400"/>
                                  </p:stCondLst>
                                  <p:childTnLst>
                                    <p:set>
                                      <p:cBhvr>
                                        <p:cTn id="58" dur="1" fill="hold">
                                          <p:stCondLst>
                                            <p:cond delay="0"/>
                                          </p:stCondLst>
                                        </p:cTn>
                                        <p:tgtEl>
                                          <p:spTgt spid="101"/>
                                        </p:tgtEl>
                                        <p:attrNameLst>
                                          <p:attrName>style.visibility</p:attrName>
                                        </p:attrNameLst>
                                      </p:cBhvr>
                                      <p:to>
                                        <p:strVal val="visible"/>
                                      </p:to>
                                    </p:set>
                                    <p:animEffect transition="in" filter="fade">
                                      <p:cBhvr>
                                        <p:cTn id="59"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Rounded Rectangle 239"/>
          <p:cNvSpPr/>
          <p:nvPr/>
        </p:nvSpPr>
        <p:spPr bwMode="auto">
          <a:xfrm>
            <a:off x="494220" y="4340230"/>
            <a:ext cx="2051240" cy="986193"/>
          </a:xfrm>
          <a:prstGeom prst="roundRect">
            <a:avLst>
              <a:gd name="adj" fmla="val 6638"/>
            </a:avLst>
          </a:prstGeom>
          <a:solidFill>
            <a:schemeClr val="bg1">
              <a:alpha val="20000"/>
            </a:schemeClr>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499" dirty="0">
                <a:gradFill>
                  <a:gsLst>
                    <a:gs pos="0">
                      <a:srgbClr val="00BCF2"/>
                    </a:gs>
                    <a:gs pos="100000">
                      <a:srgbClr val="00BCF2"/>
                    </a:gs>
                  </a:gsLst>
                  <a:lin ang="5400000" scaled="0"/>
                </a:gradFill>
                <a:ea typeface="Segoe UI" pitchFamily="34" charset="0"/>
                <a:cs typeface="Segoe UI" pitchFamily="34" charset="0"/>
              </a:rPr>
              <a:t>                            </a:t>
            </a:r>
          </a:p>
        </p:txBody>
      </p:sp>
      <p:sp>
        <p:nvSpPr>
          <p:cNvPr id="241" name="AutoShape 115"/>
          <p:cNvSpPr>
            <a:spLocks noChangeAspect="1" noChangeArrowheads="1" noTextEdit="1"/>
          </p:cNvSpPr>
          <p:nvPr/>
        </p:nvSpPr>
        <p:spPr bwMode="auto">
          <a:xfrm>
            <a:off x="407046" y="5080269"/>
            <a:ext cx="1262158" cy="857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2" name="Rectangle 155"/>
          <p:cNvSpPr>
            <a:spLocks noChangeArrowheads="1"/>
          </p:cNvSpPr>
          <p:nvPr/>
        </p:nvSpPr>
        <p:spPr bwMode="auto">
          <a:xfrm>
            <a:off x="743404" y="5336620"/>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243" name="Group 242"/>
          <p:cNvGrpSpPr/>
          <p:nvPr/>
        </p:nvGrpSpPr>
        <p:grpSpPr>
          <a:xfrm>
            <a:off x="91444" y="4872079"/>
            <a:ext cx="1356835" cy="1127420"/>
            <a:chOff x="958943" y="1820181"/>
            <a:chExt cx="1356835" cy="1127420"/>
          </a:xfrm>
        </p:grpSpPr>
        <p:sp>
          <p:nvSpPr>
            <p:cNvPr id="244" name="Freeform 148"/>
            <p:cNvSpPr>
              <a:spLocks/>
            </p:cNvSpPr>
            <p:nvPr/>
          </p:nvSpPr>
          <p:spPr bwMode="auto">
            <a:xfrm>
              <a:off x="1227611" y="2046860"/>
              <a:ext cx="127936" cy="76339"/>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5" name="Freeform 145"/>
            <p:cNvSpPr>
              <a:spLocks/>
            </p:cNvSpPr>
            <p:nvPr/>
          </p:nvSpPr>
          <p:spPr bwMode="auto">
            <a:xfrm>
              <a:off x="1290114" y="2391420"/>
              <a:ext cx="170126" cy="556181"/>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6" name="Freeform 146"/>
            <p:cNvSpPr>
              <a:spLocks/>
            </p:cNvSpPr>
            <p:nvPr/>
          </p:nvSpPr>
          <p:spPr bwMode="auto">
            <a:xfrm>
              <a:off x="1165790" y="2400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7" name="Freeform 149"/>
            <p:cNvSpPr>
              <a:spLocks/>
            </p:cNvSpPr>
            <p:nvPr/>
          </p:nvSpPr>
          <p:spPr bwMode="auto">
            <a:xfrm>
              <a:off x="1138345" y="2051426"/>
              <a:ext cx="308679" cy="403847"/>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r>
                <a:rPr lang="en-US" sz="1000" b="1" dirty="0" smtClean="0">
                  <a:solidFill>
                    <a:srgbClr val="FFFFFF"/>
                  </a:solidFill>
                </a:rPr>
                <a:t> </a:t>
              </a:r>
              <a:endParaRPr lang="en-US" sz="1000" b="1" dirty="0">
                <a:solidFill>
                  <a:srgbClr val="FFFFFF"/>
                </a:solidFill>
              </a:endParaRPr>
            </a:p>
          </p:txBody>
        </p:sp>
        <p:sp>
          <p:nvSpPr>
            <p:cNvPr id="248" name="Rectangle 155"/>
            <p:cNvSpPr>
              <a:spLocks noChangeArrowheads="1"/>
            </p:cNvSpPr>
            <p:nvPr/>
          </p:nvSpPr>
          <p:spPr bwMode="auto">
            <a:xfrm>
              <a:off x="1501205" y="2382014"/>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249" name="Group 248"/>
            <p:cNvGrpSpPr/>
            <p:nvPr/>
          </p:nvGrpSpPr>
          <p:grpSpPr>
            <a:xfrm>
              <a:off x="1388646" y="2014004"/>
              <a:ext cx="311900" cy="222474"/>
              <a:chOff x="1366452" y="1994459"/>
              <a:chExt cx="311900" cy="222474"/>
            </a:xfrm>
          </p:grpSpPr>
          <p:sp>
            <p:nvSpPr>
              <p:cNvPr id="262" name="Freeform 143"/>
              <p:cNvSpPr>
                <a:spLocks/>
              </p:cNvSpPr>
              <p:nvPr/>
            </p:nvSpPr>
            <p:spPr bwMode="auto">
              <a:xfrm>
                <a:off x="1591108" y="1994459"/>
                <a:ext cx="87244" cy="100331"/>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3" name="Freeform 142"/>
              <p:cNvSpPr>
                <a:spLocks/>
              </p:cNvSpPr>
              <p:nvPr/>
            </p:nvSpPr>
            <p:spPr bwMode="auto">
              <a:xfrm>
                <a:off x="1366452" y="2040263"/>
                <a:ext cx="283543" cy="176670"/>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250" name="Oval 144"/>
            <p:cNvSpPr>
              <a:spLocks noChangeArrowheads="1"/>
            </p:cNvSpPr>
            <p:nvPr/>
          </p:nvSpPr>
          <p:spPr bwMode="auto">
            <a:xfrm>
              <a:off x="1197762" y="1826724"/>
              <a:ext cx="196299" cy="196299"/>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1" name="Freeform 147"/>
            <p:cNvSpPr>
              <a:spLocks/>
            </p:cNvSpPr>
            <p:nvPr/>
          </p:nvSpPr>
          <p:spPr bwMode="auto">
            <a:xfrm>
              <a:off x="1165790" y="2400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252" name="Group 251"/>
            <p:cNvGrpSpPr/>
            <p:nvPr/>
          </p:nvGrpSpPr>
          <p:grpSpPr>
            <a:xfrm>
              <a:off x="958943" y="2054647"/>
              <a:ext cx="244284" cy="287906"/>
              <a:chOff x="978218" y="2040263"/>
              <a:chExt cx="244284" cy="287906"/>
            </a:xfrm>
          </p:grpSpPr>
          <p:sp>
            <p:nvSpPr>
              <p:cNvPr id="260" name="Freeform 150"/>
              <p:cNvSpPr>
                <a:spLocks/>
              </p:cNvSpPr>
              <p:nvPr/>
            </p:nvSpPr>
            <p:spPr bwMode="auto">
              <a:xfrm>
                <a:off x="978218" y="2040263"/>
                <a:ext cx="244284" cy="250827"/>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1" name="Freeform 151"/>
              <p:cNvSpPr>
                <a:spLocks/>
              </p:cNvSpPr>
              <p:nvPr/>
            </p:nvSpPr>
            <p:spPr bwMode="auto">
              <a:xfrm>
                <a:off x="1095995" y="2238743"/>
                <a:ext cx="100331" cy="89426"/>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253" name="Freeform 152"/>
            <p:cNvSpPr>
              <a:spLocks/>
            </p:cNvSpPr>
            <p:nvPr/>
          </p:nvSpPr>
          <p:spPr bwMode="auto">
            <a:xfrm>
              <a:off x="1189038" y="1820181"/>
              <a:ext cx="209386" cy="17448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4" name="Freeform 153"/>
            <p:cNvSpPr>
              <a:spLocks/>
            </p:cNvSpPr>
            <p:nvPr/>
          </p:nvSpPr>
          <p:spPr bwMode="auto">
            <a:xfrm>
              <a:off x="1263940" y="2402326"/>
              <a:ext cx="146135" cy="17449"/>
            </a:xfrm>
            <a:custGeom>
              <a:avLst/>
              <a:gdLst>
                <a:gd name="T0" fmla="*/ 124 w 152"/>
                <a:gd name="T1" fmla="*/ 0 h 19"/>
                <a:gd name="T2" fmla="*/ 0 w 152"/>
                <a:gd name="T3" fmla="*/ 19 h 19"/>
                <a:gd name="T4" fmla="*/ 152 w 152"/>
                <a:gd name="T5" fmla="*/ 5 h 19"/>
                <a:gd name="T6" fmla="*/ 124 w 152"/>
                <a:gd name="T7" fmla="*/ 0 h 19"/>
              </a:gdLst>
              <a:ahLst/>
              <a:cxnLst>
                <a:cxn ang="0">
                  <a:pos x="T0" y="T1"/>
                </a:cxn>
                <a:cxn ang="0">
                  <a:pos x="T2" y="T3"/>
                </a:cxn>
                <a:cxn ang="0">
                  <a:pos x="T4" y="T5"/>
                </a:cxn>
                <a:cxn ang="0">
                  <a:pos x="T6" y="T7"/>
                </a:cxn>
              </a:cxnLst>
              <a:rect l="0" t="0" r="r" b="b"/>
              <a:pathLst>
                <a:path w="152" h="19">
                  <a:moveTo>
                    <a:pt x="124" y="0"/>
                  </a:moveTo>
                  <a:cubicBezTo>
                    <a:pt x="78" y="0"/>
                    <a:pt x="0" y="19"/>
                    <a:pt x="0" y="19"/>
                  </a:cubicBezTo>
                  <a:cubicBezTo>
                    <a:pt x="152" y="5"/>
                    <a:pt x="152" y="5"/>
                    <a:pt x="152" y="5"/>
                  </a:cubicBezTo>
                  <a:cubicBezTo>
                    <a:pt x="147" y="1"/>
                    <a:pt x="137" y="0"/>
                    <a:pt x="124" y="0"/>
                  </a:cubicBezTo>
                </a:path>
              </a:pathLst>
            </a:custGeom>
            <a:solidFill>
              <a:srgbClr val="0771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255" name="Group 254"/>
            <p:cNvGrpSpPr/>
            <p:nvPr/>
          </p:nvGrpSpPr>
          <p:grpSpPr>
            <a:xfrm>
              <a:off x="1261759" y="2339640"/>
              <a:ext cx="1054019" cy="607961"/>
              <a:chOff x="511109" y="5814543"/>
              <a:chExt cx="1041729" cy="600871"/>
            </a:xfrm>
          </p:grpSpPr>
          <p:sp>
            <p:nvSpPr>
              <p:cNvPr id="257"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8"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9"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pic>
          <p:nvPicPr>
            <p:cNvPr id="256" name="Picture 25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762" y="2148717"/>
              <a:ext cx="207282" cy="115834"/>
            </a:xfrm>
            <a:prstGeom prst="rect">
              <a:avLst/>
            </a:prstGeom>
          </p:spPr>
        </p:pic>
      </p:grpSp>
      <p:grpSp>
        <p:nvGrpSpPr>
          <p:cNvPr id="264" name="Group 263"/>
          <p:cNvGrpSpPr/>
          <p:nvPr/>
        </p:nvGrpSpPr>
        <p:grpSpPr>
          <a:xfrm>
            <a:off x="1644439" y="4869171"/>
            <a:ext cx="1333278" cy="1131005"/>
            <a:chOff x="1680905" y="4869171"/>
            <a:chExt cx="1333278" cy="1131005"/>
          </a:xfrm>
        </p:grpSpPr>
        <p:grpSp>
          <p:nvGrpSpPr>
            <p:cNvPr id="265" name="Group 264"/>
            <p:cNvGrpSpPr/>
            <p:nvPr/>
          </p:nvGrpSpPr>
          <p:grpSpPr>
            <a:xfrm>
              <a:off x="2312865" y="4869171"/>
              <a:ext cx="701318" cy="1129810"/>
              <a:chOff x="1444680" y="4869171"/>
              <a:chExt cx="701318" cy="1129810"/>
            </a:xfrm>
          </p:grpSpPr>
          <p:sp>
            <p:nvSpPr>
              <p:cNvPr id="270" name="Freeform 269"/>
              <p:cNvSpPr>
                <a:spLocks/>
              </p:cNvSpPr>
              <p:nvPr/>
            </p:nvSpPr>
            <p:spPr bwMode="auto">
              <a:xfrm>
                <a:off x="1834673" y="5091785"/>
                <a:ext cx="282871" cy="177422"/>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71" name="Freeform 270"/>
              <p:cNvSpPr>
                <a:spLocks/>
              </p:cNvSpPr>
              <p:nvPr/>
            </p:nvSpPr>
            <p:spPr bwMode="auto">
              <a:xfrm>
                <a:off x="2057287" y="5044919"/>
                <a:ext cx="88711" cy="100427"/>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72" name="Oval 271"/>
              <p:cNvSpPr>
                <a:spLocks noChangeArrowheads="1"/>
              </p:cNvSpPr>
              <p:nvPr/>
            </p:nvSpPr>
            <p:spPr bwMode="auto">
              <a:xfrm>
                <a:off x="1672316" y="4875866"/>
                <a:ext cx="197507" cy="197507"/>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73" name="Freeform 272"/>
              <p:cNvSpPr>
                <a:spLocks/>
              </p:cNvSpPr>
              <p:nvPr/>
            </p:nvSpPr>
            <p:spPr bwMode="auto">
              <a:xfrm>
                <a:off x="1757679" y="5443282"/>
                <a:ext cx="170727" cy="555699"/>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74" name="Freeform 273"/>
              <p:cNvSpPr>
                <a:spLocks/>
              </p:cNvSpPr>
              <p:nvPr/>
            </p:nvSpPr>
            <p:spPr bwMode="auto">
              <a:xfrm>
                <a:off x="1635492" y="5453324"/>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75" name="Freeform 274"/>
              <p:cNvSpPr>
                <a:spLocks/>
              </p:cNvSpPr>
              <p:nvPr/>
            </p:nvSpPr>
            <p:spPr bwMode="auto">
              <a:xfrm>
                <a:off x="1635492" y="5453324"/>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76" name="Freeform 275"/>
              <p:cNvSpPr>
                <a:spLocks/>
              </p:cNvSpPr>
              <p:nvPr/>
            </p:nvSpPr>
            <p:spPr bwMode="auto">
              <a:xfrm>
                <a:off x="1704118" y="5088438"/>
                <a:ext cx="118839" cy="75321"/>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77" name="Freeform 276"/>
              <p:cNvSpPr>
                <a:spLocks/>
              </p:cNvSpPr>
              <p:nvPr/>
            </p:nvSpPr>
            <p:spPr bwMode="auto">
              <a:xfrm>
                <a:off x="1628797" y="5086764"/>
                <a:ext cx="272828" cy="423469"/>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91440" rIns="0" bIns="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endParaRPr lang="en-US" sz="800" b="1" dirty="0">
                  <a:solidFill>
                    <a:srgbClr val="FFFFFF"/>
                  </a:solidFill>
                </a:endParaRPr>
              </a:p>
            </p:txBody>
          </p:sp>
          <p:sp>
            <p:nvSpPr>
              <p:cNvPr id="278" name="Freeform 277"/>
              <p:cNvSpPr>
                <a:spLocks/>
              </p:cNvSpPr>
              <p:nvPr/>
            </p:nvSpPr>
            <p:spPr bwMode="auto">
              <a:xfrm>
                <a:off x="1444680" y="5091785"/>
                <a:ext cx="246047" cy="251069"/>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79" name="Freeform 278"/>
              <p:cNvSpPr>
                <a:spLocks/>
              </p:cNvSpPr>
              <p:nvPr/>
            </p:nvSpPr>
            <p:spPr bwMode="auto">
              <a:xfrm>
                <a:off x="1563519" y="5290967"/>
                <a:ext cx="100427" cy="88711"/>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80" name="Freeform 279"/>
              <p:cNvSpPr>
                <a:spLocks/>
              </p:cNvSpPr>
              <p:nvPr/>
            </p:nvSpPr>
            <p:spPr bwMode="auto">
              <a:xfrm>
                <a:off x="1663947" y="4869171"/>
                <a:ext cx="210898" cy="17574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pic>
            <p:nvPicPr>
              <p:cNvPr id="281" name="Picture 28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9166" y="5141005"/>
                <a:ext cx="329213" cy="225572"/>
              </a:xfrm>
              <a:prstGeom prst="rect">
                <a:avLst/>
              </a:prstGeom>
            </p:spPr>
          </p:pic>
        </p:grpSp>
        <p:grpSp>
          <p:nvGrpSpPr>
            <p:cNvPr id="266" name="Group 265"/>
            <p:cNvGrpSpPr/>
            <p:nvPr/>
          </p:nvGrpSpPr>
          <p:grpSpPr>
            <a:xfrm>
              <a:off x="1680905" y="5392215"/>
              <a:ext cx="1054019" cy="607961"/>
              <a:chOff x="511109" y="5814543"/>
              <a:chExt cx="1041729" cy="600871"/>
            </a:xfrm>
          </p:grpSpPr>
          <p:sp>
            <p:nvSpPr>
              <p:cNvPr id="267"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8"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9"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sp>
        <p:nvSpPr>
          <p:cNvPr id="7" name="Rounded Rectangle 6"/>
          <p:cNvSpPr/>
          <p:nvPr/>
        </p:nvSpPr>
        <p:spPr bwMode="auto">
          <a:xfrm>
            <a:off x="458017" y="1211588"/>
            <a:ext cx="3096302" cy="2598629"/>
          </a:xfrm>
          <a:prstGeom prst="roundRect">
            <a:avLst>
              <a:gd name="adj" fmla="val 6500"/>
            </a:avLst>
          </a:prstGeom>
          <a:solidFill>
            <a:schemeClr val="bg2">
              <a:lumMod val="75000"/>
              <a:lumOff val="25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Repository</a:t>
            </a:r>
          </a:p>
        </p:txBody>
      </p:sp>
      <p:sp>
        <p:nvSpPr>
          <p:cNvPr id="8" name="Rounded Rectangle 7"/>
          <p:cNvSpPr/>
          <p:nvPr/>
        </p:nvSpPr>
        <p:spPr bwMode="auto">
          <a:xfrm>
            <a:off x="3632464" y="1211588"/>
            <a:ext cx="2052136" cy="2598629"/>
          </a:xfrm>
          <a:prstGeom prst="roundRect">
            <a:avLst>
              <a:gd name="adj" fmla="val 6500"/>
            </a:avLst>
          </a:prstGeom>
          <a:solidFill>
            <a:srgbClr val="008AB0">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Build</a:t>
            </a:r>
          </a:p>
        </p:txBody>
      </p:sp>
      <p:sp>
        <p:nvSpPr>
          <p:cNvPr id="9" name="Rounded Rectangle 8"/>
          <p:cNvSpPr/>
          <p:nvPr/>
        </p:nvSpPr>
        <p:spPr bwMode="auto">
          <a:xfrm>
            <a:off x="3632464" y="3886412"/>
            <a:ext cx="2052136" cy="2055192"/>
          </a:xfrm>
          <a:prstGeom prst="roundRect">
            <a:avLst>
              <a:gd name="adj" fmla="val 6500"/>
            </a:avLst>
          </a:prstGeom>
          <a:solidFill>
            <a:srgbClr val="009E49">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Test</a:t>
            </a:r>
          </a:p>
        </p:txBody>
      </p:sp>
      <p:sp>
        <p:nvSpPr>
          <p:cNvPr id="10" name="Rounded Rectangle 9"/>
          <p:cNvSpPr/>
          <p:nvPr/>
        </p:nvSpPr>
        <p:spPr bwMode="auto">
          <a:xfrm>
            <a:off x="5761311" y="1211589"/>
            <a:ext cx="2052136" cy="4730016"/>
          </a:xfrm>
          <a:prstGeom prst="roundRect">
            <a:avLst>
              <a:gd name="adj" fmla="val 6500"/>
            </a:avLst>
          </a:prstGeom>
          <a:solidFill>
            <a:srgbClr val="00866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Deploy</a:t>
            </a:r>
          </a:p>
        </p:txBody>
      </p:sp>
      <p:sp>
        <p:nvSpPr>
          <p:cNvPr id="12" name="Rounded Rectangle 11"/>
          <p:cNvSpPr/>
          <p:nvPr/>
        </p:nvSpPr>
        <p:spPr bwMode="auto">
          <a:xfrm>
            <a:off x="7888722" y="1211587"/>
            <a:ext cx="2052136" cy="4730016"/>
          </a:xfrm>
          <a:prstGeom prst="roundRect">
            <a:avLst>
              <a:gd name="adj" fmla="val 6500"/>
            </a:avLst>
          </a:prstGeom>
          <a:solidFill>
            <a:srgbClr val="843480">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App</a:t>
            </a:r>
          </a:p>
        </p:txBody>
      </p:sp>
      <p:sp>
        <p:nvSpPr>
          <p:cNvPr id="13" name="Rounded Rectangle 12"/>
          <p:cNvSpPr/>
          <p:nvPr/>
        </p:nvSpPr>
        <p:spPr bwMode="auto">
          <a:xfrm>
            <a:off x="10017569" y="1211588"/>
            <a:ext cx="2052136" cy="3657081"/>
          </a:xfrm>
          <a:prstGeom prst="roundRect">
            <a:avLst>
              <a:gd name="adj" fmla="val 6500"/>
            </a:avLst>
          </a:prstGeom>
          <a:solidFill>
            <a:srgbClr val="7030A0">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Ops</a:t>
            </a:r>
          </a:p>
        </p:txBody>
      </p:sp>
      <p:sp>
        <p:nvSpPr>
          <p:cNvPr id="14" name="Rounded Rectangle 13"/>
          <p:cNvSpPr/>
          <p:nvPr/>
        </p:nvSpPr>
        <p:spPr bwMode="auto">
          <a:xfrm>
            <a:off x="10017568" y="4934829"/>
            <a:ext cx="2052137" cy="1827608"/>
          </a:xfrm>
          <a:prstGeom prst="roundRect">
            <a:avLst>
              <a:gd name="adj" fmla="val 6500"/>
            </a:avLst>
          </a:prstGeom>
          <a:solidFill>
            <a:srgbClr val="943A3A">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Process </a:t>
            </a:r>
            <a:r>
              <a:rPr lang="en-US" sz="1399" dirty="0" smtClean="0">
                <a:solidFill>
                  <a:srgbClr val="FFFFFF">
                    <a:alpha val="50000"/>
                  </a:srgbClr>
                </a:solidFill>
                <a:ea typeface="Segoe UI" pitchFamily="34" charset="0"/>
                <a:cs typeface="Segoe UI" pitchFamily="34" charset="0"/>
              </a:rPr>
              <a:t>tools</a:t>
            </a:r>
            <a:endParaRPr lang="en-US" sz="1399" dirty="0">
              <a:solidFill>
                <a:srgbClr val="FFFFFF">
                  <a:alpha val="50000"/>
                </a:srgbClr>
              </a:solidFill>
              <a:ea typeface="Segoe UI" pitchFamily="34" charset="0"/>
              <a:cs typeface="Segoe UI" pitchFamily="34" charset="0"/>
            </a:endParaRPr>
          </a:p>
        </p:txBody>
      </p:sp>
      <p:sp>
        <p:nvSpPr>
          <p:cNvPr id="105" name="Title 2"/>
          <p:cNvSpPr txBox="1">
            <a:spLocks/>
          </p:cNvSpPr>
          <p:nvPr/>
        </p:nvSpPr>
        <p:spPr>
          <a:xfrm>
            <a:off x="275482" y="295730"/>
            <a:ext cx="11887878" cy="917444"/>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5399">
                <a:gradFill>
                  <a:gsLst>
                    <a:gs pos="1250">
                      <a:srgbClr val="FFFFFF"/>
                    </a:gs>
                    <a:gs pos="100000">
                      <a:srgbClr val="FFFFFF"/>
                    </a:gs>
                  </a:gsLst>
                  <a:lin ang="5400000" scaled="0"/>
                </a:gradFill>
              </a:rPr>
              <a:t>Microsoft ecosystem</a:t>
            </a:r>
          </a:p>
        </p:txBody>
      </p:sp>
      <p:cxnSp>
        <p:nvCxnSpPr>
          <p:cNvPr id="107" name="Straight Arrow Connector 106"/>
          <p:cNvCxnSpPr/>
          <p:nvPr/>
        </p:nvCxnSpPr>
        <p:spPr>
          <a:xfrm>
            <a:off x="5570257" y="2450062"/>
            <a:ext cx="287991" cy="0"/>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08" name="Group 107"/>
          <p:cNvGrpSpPr/>
          <p:nvPr/>
        </p:nvGrpSpPr>
        <p:grpSpPr>
          <a:xfrm>
            <a:off x="5140939" y="3033826"/>
            <a:ext cx="4087370" cy="3247796"/>
            <a:chOff x="4819650" y="3464172"/>
            <a:chExt cx="4143376" cy="2448142"/>
          </a:xfrm>
        </p:grpSpPr>
        <p:cxnSp>
          <p:nvCxnSpPr>
            <p:cNvPr id="109" name="Straight Connector 108"/>
            <p:cNvCxnSpPr/>
            <p:nvPr/>
          </p:nvCxnSpPr>
          <p:spPr>
            <a:xfrm>
              <a:off x="4848225" y="5725965"/>
              <a:ext cx="0" cy="186349"/>
            </a:xfrm>
            <a:prstGeom prst="line">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flipV="1">
              <a:off x="8938100" y="3464172"/>
              <a:ext cx="0" cy="2429967"/>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flipH="1">
              <a:off x="4819650" y="5903923"/>
              <a:ext cx="4143376" cy="1578"/>
            </a:xfrm>
            <a:prstGeom prst="line">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3" name="Straight Arrow Connector 112"/>
          <p:cNvCxnSpPr/>
          <p:nvPr/>
        </p:nvCxnSpPr>
        <p:spPr>
          <a:xfrm>
            <a:off x="3194310" y="2383120"/>
            <a:ext cx="327928" cy="0"/>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4" name="Rounded Rectangle 113"/>
          <p:cNvSpPr/>
          <p:nvPr/>
        </p:nvSpPr>
        <p:spPr bwMode="auto">
          <a:xfrm>
            <a:off x="941841" y="1640954"/>
            <a:ext cx="2252470" cy="1521346"/>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grpSp>
        <p:nvGrpSpPr>
          <p:cNvPr id="115" name="Group 114"/>
          <p:cNvGrpSpPr/>
          <p:nvPr/>
        </p:nvGrpSpPr>
        <p:grpSpPr>
          <a:xfrm>
            <a:off x="597081" y="2710687"/>
            <a:ext cx="609082" cy="634839"/>
            <a:chOff x="2328300" y="3506767"/>
            <a:chExt cx="551703" cy="575034"/>
          </a:xfrm>
        </p:grpSpPr>
        <p:sp>
          <p:nvSpPr>
            <p:cNvPr id="116" name="AutoShape 3"/>
            <p:cNvSpPr>
              <a:spLocks noChangeAspect="1" noChangeArrowheads="1" noTextEdit="1"/>
            </p:cNvSpPr>
            <p:nvPr/>
          </p:nvSpPr>
          <p:spPr bwMode="auto">
            <a:xfrm>
              <a:off x="2330370" y="3507272"/>
              <a:ext cx="543013" cy="555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grpSp>
          <p:nvGrpSpPr>
            <p:cNvPr id="117" name="Group 116"/>
            <p:cNvGrpSpPr/>
            <p:nvPr/>
          </p:nvGrpSpPr>
          <p:grpSpPr>
            <a:xfrm>
              <a:off x="2328300" y="3506767"/>
              <a:ext cx="551703" cy="575034"/>
              <a:chOff x="3937001" y="4448175"/>
              <a:chExt cx="638175" cy="665163"/>
            </a:xfrm>
          </p:grpSpPr>
          <p:grpSp>
            <p:nvGrpSpPr>
              <p:cNvPr id="118" name="Group 10"/>
              <p:cNvGrpSpPr>
                <a:grpSpLocks noChangeAspect="1"/>
              </p:cNvGrpSpPr>
              <p:nvPr/>
            </p:nvGrpSpPr>
            <p:grpSpPr bwMode="auto">
              <a:xfrm>
                <a:off x="3937001" y="4448175"/>
                <a:ext cx="638175" cy="665163"/>
                <a:chOff x="2480" y="2802"/>
                <a:chExt cx="402" cy="419"/>
              </a:xfrm>
            </p:grpSpPr>
            <p:sp>
              <p:nvSpPr>
                <p:cNvPr id="122" name="AutoShape 9"/>
                <p:cNvSpPr>
                  <a:spLocks noChangeAspect="1" noChangeArrowheads="1" noTextEdit="1"/>
                </p:cNvSpPr>
                <p:nvPr/>
              </p:nvSpPr>
              <p:spPr bwMode="auto">
                <a:xfrm>
                  <a:off x="2481" y="2802"/>
                  <a:ext cx="400" cy="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123" name="Freeform 11"/>
                <p:cNvSpPr>
                  <a:spLocks/>
                </p:cNvSpPr>
                <p:nvPr/>
              </p:nvSpPr>
              <p:spPr bwMode="auto">
                <a:xfrm>
                  <a:off x="2480" y="2802"/>
                  <a:ext cx="402" cy="418"/>
                </a:xfrm>
                <a:custGeom>
                  <a:avLst/>
                  <a:gdLst>
                    <a:gd name="T0" fmla="*/ 67 w 644"/>
                    <a:gd name="T1" fmla="*/ 0 h 671"/>
                    <a:gd name="T2" fmla="*/ 0 w 644"/>
                    <a:gd name="T3" fmla="*/ 68 h 671"/>
                    <a:gd name="T4" fmla="*/ 0 w 644"/>
                    <a:gd name="T5" fmla="*/ 603 h 671"/>
                    <a:gd name="T6" fmla="*/ 67 w 644"/>
                    <a:gd name="T7" fmla="*/ 671 h 671"/>
                    <a:gd name="T8" fmla="*/ 576 w 644"/>
                    <a:gd name="T9" fmla="*/ 671 h 671"/>
                    <a:gd name="T10" fmla="*/ 644 w 644"/>
                    <a:gd name="T11" fmla="*/ 603 h 671"/>
                    <a:gd name="T12" fmla="*/ 644 w 644"/>
                    <a:gd name="T13" fmla="*/ 193 h 671"/>
                    <a:gd name="T14" fmla="*/ 644 w 644"/>
                    <a:gd name="T15" fmla="*/ 127 h 671"/>
                    <a:gd name="T16" fmla="*/ 515 w 644"/>
                    <a:gd name="T17" fmla="*/ 0 h 671"/>
                    <a:gd name="T18" fmla="*/ 445 w 644"/>
                    <a:gd name="T19" fmla="*/ 0 h 671"/>
                    <a:gd name="T20" fmla="*/ 67 w 644"/>
                    <a:gd name="T21"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4" h="671">
                      <a:moveTo>
                        <a:pt x="67" y="0"/>
                      </a:moveTo>
                      <a:cubicBezTo>
                        <a:pt x="30" y="0"/>
                        <a:pt x="0" y="30"/>
                        <a:pt x="0" y="68"/>
                      </a:cubicBezTo>
                      <a:cubicBezTo>
                        <a:pt x="0" y="603"/>
                        <a:pt x="0" y="603"/>
                        <a:pt x="0" y="603"/>
                      </a:cubicBezTo>
                      <a:cubicBezTo>
                        <a:pt x="0" y="641"/>
                        <a:pt x="30" y="671"/>
                        <a:pt x="67" y="671"/>
                      </a:cubicBezTo>
                      <a:cubicBezTo>
                        <a:pt x="576" y="671"/>
                        <a:pt x="576" y="671"/>
                        <a:pt x="576" y="671"/>
                      </a:cubicBezTo>
                      <a:cubicBezTo>
                        <a:pt x="613" y="671"/>
                        <a:pt x="644" y="641"/>
                        <a:pt x="644" y="603"/>
                      </a:cubicBezTo>
                      <a:cubicBezTo>
                        <a:pt x="644" y="193"/>
                        <a:pt x="644" y="193"/>
                        <a:pt x="644" y="193"/>
                      </a:cubicBezTo>
                      <a:cubicBezTo>
                        <a:pt x="644" y="156"/>
                        <a:pt x="644" y="127"/>
                        <a:pt x="644" y="127"/>
                      </a:cubicBezTo>
                      <a:cubicBezTo>
                        <a:pt x="515" y="0"/>
                        <a:pt x="515" y="0"/>
                        <a:pt x="515" y="0"/>
                      </a:cubicBezTo>
                      <a:cubicBezTo>
                        <a:pt x="515" y="0"/>
                        <a:pt x="482" y="0"/>
                        <a:pt x="445" y="0"/>
                      </a:cubicBezTo>
                      <a:lnTo>
                        <a:pt x="6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124" name="Freeform 12"/>
                <p:cNvSpPr>
                  <a:spLocks/>
                </p:cNvSpPr>
                <p:nvPr/>
              </p:nvSpPr>
              <p:spPr bwMode="auto">
                <a:xfrm>
                  <a:off x="2801" y="2802"/>
                  <a:ext cx="81" cy="79"/>
                </a:xfrm>
                <a:custGeom>
                  <a:avLst/>
                  <a:gdLst>
                    <a:gd name="T0" fmla="*/ 81 w 81"/>
                    <a:gd name="T1" fmla="*/ 79 h 79"/>
                    <a:gd name="T2" fmla="*/ 0 w 81"/>
                    <a:gd name="T3" fmla="*/ 0 h 79"/>
                    <a:gd name="T4" fmla="*/ 0 w 81"/>
                    <a:gd name="T5" fmla="*/ 79 h 79"/>
                    <a:gd name="T6" fmla="*/ 81 w 81"/>
                    <a:gd name="T7" fmla="*/ 79 h 79"/>
                  </a:gdLst>
                  <a:ahLst/>
                  <a:cxnLst>
                    <a:cxn ang="0">
                      <a:pos x="T0" y="T1"/>
                    </a:cxn>
                    <a:cxn ang="0">
                      <a:pos x="T2" y="T3"/>
                    </a:cxn>
                    <a:cxn ang="0">
                      <a:pos x="T4" y="T5"/>
                    </a:cxn>
                    <a:cxn ang="0">
                      <a:pos x="T6" y="T7"/>
                    </a:cxn>
                  </a:cxnLst>
                  <a:rect l="0" t="0" r="r" b="b"/>
                  <a:pathLst>
                    <a:path w="81" h="79">
                      <a:moveTo>
                        <a:pt x="81" y="79"/>
                      </a:moveTo>
                      <a:lnTo>
                        <a:pt x="0" y="0"/>
                      </a:lnTo>
                      <a:lnTo>
                        <a:pt x="0" y="79"/>
                      </a:lnTo>
                      <a:lnTo>
                        <a:pt x="81" y="79"/>
                      </a:lnTo>
                      <a:close/>
                    </a:path>
                  </a:pathLst>
                </a:custGeom>
                <a:solidFill>
                  <a:srgbClr val="CC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grpSp>
          <p:grpSp>
            <p:nvGrpSpPr>
              <p:cNvPr id="119" name="Group 118"/>
              <p:cNvGrpSpPr/>
              <p:nvPr/>
            </p:nvGrpSpPr>
            <p:grpSpPr>
              <a:xfrm>
                <a:off x="4120302" y="4618868"/>
                <a:ext cx="293550" cy="349134"/>
                <a:chOff x="4662074" y="4335997"/>
                <a:chExt cx="234105" cy="278433"/>
              </a:xfrm>
            </p:grpSpPr>
            <p:sp>
              <p:nvSpPr>
                <p:cNvPr id="120" name="Freeform 6"/>
                <p:cNvSpPr>
                  <a:spLocks/>
                </p:cNvSpPr>
                <p:nvPr/>
              </p:nvSpPr>
              <p:spPr bwMode="auto">
                <a:xfrm>
                  <a:off x="4662074" y="4335997"/>
                  <a:ext cx="90040" cy="278433"/>
                </a:xfrm>
                <a:custGeom>
                  <a:avLst/>
                  <a:gdLst>
                    <a:gd name="T0" fmla="*/ 23 w 86"/>
                    <a:gd name="T1" fmla="*/ 56 h 265"/>
                    <a:gd name="T2" fmla="*/ 23 w 86"/>
                    <a:gd name="T3" fmla="*/ 90 h 265"/>
                    <a:gd name="T4" fmla="*/ 0 w 86"/>
                    <a:gd name="T5" fmla="*/ 119 h 265"/>
                    <a:gd name="T6" fmla="*/ 0 w 86"/>
                    <a:gd name="T7" fmla="*/ 146 h 265"/>
                    <a:gd name="T8" fmla="*/ 23 w 86"/>
                    <a:gd name="T9" fmla="*/ 174 h 265"/>
                    <a:gd name="T10" fmla="*/ 23 w 86"/>
                    <a:gd name="T11" fmla="*/ 210 h 265"/>
                    <a:gd name="T12" fmla="*/ 36 w 86"/>
                    <a:gd name="T13" fmla="*/ 251 h 265"/>
                    <a:gd name="T14" fmla="*/ 86 w 86"/>
                    <a:gd name="T15" fmla="*/ 265 h 265"/>
                    <a:gd name="T16" fmla="*/ 86 w 86"/>
                    <a:gd name="T17" fmla="*/ 237 h 265"/>
                    <a:gd name="T18" fmla="*/ 67 w 86"/>
                    <a:gd name="T19" fmla="*/ 231 h 265"/>
                    <a:gd name="T20" fmla="*/ 62 w 86"/>
                    <a:gd name="T21" fmla="*/ 210 h 265"/>
                    <a:gd name="T22" fmla="*/ 62 w 86"/>
                    <a:gd name="T23" fmla="*/ 179 h 265"/>
                    <a:gd name="T24" fmla="*/ 39 w 86"/>
                    <a:gd name="T25" fmla="*/ 133 h 265"/>
                    <a:gd name="T26" fmla="*/ 39 w 86"/>
                    <a:gd name="T27" fmla="*/ 132 h 265"/>
                    <a:gd name="T28" fmla="*/ 62 w 86"/>
                    <a:gd name="T29" fmla="*/ 87 h 265"/>
                    <a:gd name="T30" fmla="*/ 62 w 86"/>
                    <a:gd name="T31" fmla="*/ 55 h 265"/>
                    <a:gd name="T32" fmla="*/ 86 w 86"/>
                    <a:gd name="T33" fmla="*/ 28 h 265"/>
                    <a:gd name="T34" fmla="*/ 86 w 86"/>
                    <a:gd name="T35" fmla="*/ 0 h 265"/>
                    <a:gd name="T36" fmla="*/ 36 w 86"/>
                    <a:gd name="T37" fmla="*/ 14 h 265"/>
                    <a:gd name="T38" fmla="*/ 23 w 86"/>
                    <a:gd name="T39" fmla="*/ 56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265">
                      <a:moveTo>
                        <a:pt x="23" y="56"/>
                      </a:moveTo>
                      <a:lnTo>
                        <a:pt x="23" y="90"/>
                      </a:lnTo>
                      <a:cubicBezTo>
                        <a:pt x="23" y="109"/>
                        <a:pt x="16" y="119"/>
                        <a:pt x="0" y="119"/>
                      </a:cubicBezTo>
                      <a:lnTo>
                        <a:pt x="0" y="146"/>
                      </a:lnTo>
                      <a:cubicBezTo>
                        <a:pt x="16" y="146"/>
                        <a:pt x="23" y="156"/>
                        <a:pt x="23" y="174"/>
                      </a:cubicBezTo>
                      <a:lnTo>
                        <a:pt x="23" y="210"/>
                      </a:lnTo>
                      <a:cubicBezTo>
                        <a:pt x="23" y="229"/>
                        <a:pt x="27" y="243"/>
                        <a:pt x="36" y="251"/>
                      </a:cubicBezTo>
                      <a:cubicBezTo>
                        <a:pt x="45" y="260"/>
                        <a:pt x="62" y="265"/>
                        <a:pt x="86" y="265"/>
                      </a:cubicBezTo>
                      <a:lnTo>
                        <a:pt x="86" y="237"/>
                      </a:lnTo>
                      <a:cubicBezTo>
                        <a:pt x="77" y="237"/>
                        <a:pt x="71" y="235"/>
                        <a:pt x="67" y="231"/>
                      </a:cubicBezTo>
                      <a:cubicBezTo>
                        <a:pt x="64" y="227"/>
                        <a:pt x="62" y="220"/>
                        <a:pt x="62" y="210"/>
                      </a:cubicBezTo>
                      <a:lnTo>
                        <a:pt x="62" y="179"/>
                      </a:lnTo>
                      <a:cubicBezTo>
                        <a:pt x="62" y="154"/>
                        <a:pt x="54" y="139"/>
                        <a:pt x="39" y="133"/>
                      </a:cubicBezTo>
                      <a:lnTo>
                        <a:pt x="39" y="132"/>
                      </a:lnTo>
                      <a:cubicBezTo>
                        <a:pt x="54" y="126"/>
                        <a:pt x="62" y="111"/>
                        <a:pt x="62" y="87"/>
                      </a:cubicBezTo>
                      <a:lnTo>
                        <a:pt x="62" y="55"/>
                      </a:lnTo>
                      <a:cubicBezTo>
                        <a:pt x="62" y="37"/>
                        <a:pt x="70" y="28"/>
                        <a:pt x="86" y="28"/>
                      </a:cubicBezTo>
                      <a:lnTo>
                        <a:pt x="86" y="0"/>
                      </a:lnTo>
                      <a:cubicBezTo>
                        <a:pt x="62" y="0"/>
                        <a:pt x="46" y="5"/>
                        <a:pt x="36" y="14"/>
                      </a:cubicBezTo>
                      <a:cubicBezTo>
                        <a:pt x="28" y="23"/>
                        <a:pt x="23" y="37"/>
                        <a:pt x="23" y="56"/>
                      </a:cubicBezTo>
                      <a:close/>
                    </a:path>
                  </a:pathLst>
                </a:custGeom>
                <a:solidFill>
                  <a:srgbClr val="808080"/>
                </a:solidFill>
                <a:ln w="0">
                  <a:no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121" name="Freeform 7"/>
                <p:cNvSpPr>
                  <a:spLocks/>
                </p:cNvSpPr>
                <p:nvPr/>
              </p:nvSpPr>
              <p:spPr bwMode="auto">
                <a:xfrm>
                  <a:off x="4806139" y="4335997"/>
                  <a:ext cx="90040" cy="278433"/>
                </a:xfrm>
                <a:custGeom>
                  <a:avLst/>
                  <a:gdLst>
                    <a:gd name="T0" fmla="*/ 62 w 85"/>
                    <a:gd name="T1" fmla="*/ 90 h 265"/>
                    <a:gd name="T2" fmla="*/ 62 w 85"/>
                    <a:gd name="T3" fmla="*/ 56 h 265"/>
                    <a:gd name="T4" fmla="*/ 50 w 85"/>
                    <a:gd name="T5" fmla="*/ 15 h 265"/>
                    <a:gd name="T6" fmla="*/ 0 w 85"/>
                    <a:gd name="T7" fmla="*/ 0 h 265"/>
                    <a:gd name="T8" fmla="*/ 0 w 85"/>
                    <a:gd name="T9" fmla="*/ 28 h 265"/>
                    <a:gd name="T10" fmla="*/ 24 w 85"/>
                    <a:gd name="T11" fmla="*/ 55 h 265"/>
                    <a:gd name="T12" fmla="*/ 24 w 85"/>
                    <a:gd name="T13" fmla="*/ 85 h 265"/>
                    <a:gd name="T14" fmla="*/ 47 w 85"/>
                    <a:gd name="T15" fmla="*/ 132 h 265"/>
                    <a:gd name="T16" fmla="*/ 47 w 85"/>
                    <a:gd name="T17" fmla="*/ 133 h 265"/>
                    <a:gd name="T18" fmla="*/ 24 w 85"/>
                    <a:gd name="T19" fmla="*/ 178 h 265"/>
                    <a:gd name="T20" fmla="*/ 24 w 85"/>
                    <a:gd name="T21" fmla="*/ 210 h 265"/>
                    <a:gd name="T22" fmla="*/ 19 w 85"/>
                    <a:gd name="T23" fmla="*/ 231 h 265"/>
                    <a:gd name="T24" fmla="*/ 0 w 85"/>
                    <a:gd name="T25" fmla="*/ 237 h 265"/>
                    <a:gd name="T26" fmla="*/ 0 w 85"/>
                    <a:gd name="T27" fmla="*/ 265 h 265"/>
                    <a:gd name="T28" fmla="*/ 50 w 85"/>
                    <a:gd name="T29" fmla="*/ 251 h 265"/>
                    <a:gd name="T30" fmla="*/ 62 w 85"/>
                    <a:gd name="T31" fmla="*/ 209 h 265"/>
                    <a:gd name="T32" fmla="*/ 62 w 85"/>
                    <a:gd name="T33" fmla="*/ 174 h 265"/>
                    <a:gd name="T34" fmla="*/ 85 w 85"/>
                    <a:gd name="T35" fmla="*/ 146 h 265"/>
                    <a:gd name="T36" fmla="*/ 85 w 85"/>
                    <a:gd name="T37" fmla="*/ 119 h 265"/>
                    <a:gd name="T38" fmla="*/ 62 w 85"/>
                    <a:gd name="T39" fmla="*/ 9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265">
                      <a:moveTo>
                        <a:pt x="62" y="90"/>
                      </a:moveTo>
                      <a:lnTo>
                        <a:pt x="62" y="56"/>
                      </a:lnTo>
                      <a:cubicBezTo>
                        <a:pt x="62" y="37"/>
                        <a:pt x="58" y="23"/>
                        <a:pt x="50" y="15"/>
                      </a:cubicBezTo>
                      <a:cubicBezTo>
                        <a:pt x="40" y="5"/>
                        <a:pt x="23" y="0"/>
                        <a:pt x="0" y="0"/>
                      </a:cubicBezTo>
                      <a:lnTo>
                        <a:pt x="0" y="28"/>
                      </a:lnTo>
                      <a:cubicBezTo>
                        <a:pt x="16" y="28"/>
                        <a:pt x="24" y="37"/>
                        <a:pt x="24" y="55"/>
                      </a:cubicBezTo>
                      <a:lnTo>
                        <a:pt x="24" y="85"/>
                      </a:lnTo>
                      <a:cubicBezTo>
                        <a:pt x="24" y="110"/>
                        <a:pt x="32" y="126"/>
                        <a:pt x="47" y="132"/>
                      </a:cubicBezTo>
                      <a:lnTo>
                        <a:pt x="47" y="133"/>
                      </a:lnTo>
                      <a:cubicBezTo>
                        <a:pt x="32" y="139"/>
                        <a:pt x="24" y="154"/>
                        <a:pt x="24" y="178"/>
                      </a:cubicBezTo>
                      <a:lnTo>
                        <a:pt x="24" y="210"/>
                      </a:lnTo>
                      <a:cubicBezTo>
                        <a:pt x="24" y="219"/>
                        <a:pt x="22" y="226"/>
                        <a:pt x="19" y="231"/>
                      </a:cubicBezTo>
                      <a:cubicBezTo>
                        <a:pt x="15" y="235"/>
                        <a:pt x="9" y="237"/>
                        <a:pt x="0" y="237"/>
                      </a:cubicBezTo>
                      <a:lnTo>
                        <a:pt x="0" y="265"/>
                      </a:lnTo>
                      <a:cubicBezTo>
                        <a:pt x="24" y="265"/>
                        <a:pt x="41" y="260"/>
                        <a:pt x="50" y="251"/>
                      </a:cubicBezTo>
                      <a:cubicBezTo>
                        <a:pt x="58" y="242"/>
                        <a:pt x="62" y="229"/>
                        <a:pt x="62" y="209"/>
                      </a:cubicBezTo>
                      <a:lnTo>
                        <a:pt x="62" y="174"/>
                      </a:lnTo>
                      <a:cubicBezTo>
                        <a:pt x="62" y="156"/>
                        <a:pt x="70" y="146"/>
                        <a:pt x="85" y="146"/>
                      </a:cubicBezTo>
                      <a:lnTo>
                        <a:pt x="85" y="119"/>
                      </a:lnTo>
                      <a:cubicBezTo>
                        <a:pt x="70" y="119"/>
                        <a:pt x="62" y="109"/>
                        <a:pt x="62" y="90"/>
                      </a:cubicBezTo>
                      <a:close/>
                    </a:path>
                  </a:pathLst>
                </a:custGeom>
                <a:solidFill>
                  <a:srgbClr val="808080"/>
                </a:solidFill>
                <a:ln w="0">
                  <a:no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grpSp>
        </p:grpSp>
      </p:grpSp>
      <p:sp>
        <p:nvSpPr>
          <p:cNvPr id="126" name="Rounded Rectangle 125"/>
          <p:cNvSpPr/>
          <p:nvPr/>
        </p:nvSpPr>
        <p:spPr bwMode="auto">
          <a:xfrm>
            <a:off x="3747722" y="1426531"/>
            <a:ext cx="1818862" cy="1848651"/>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132" name="Rounded Rectangle 131"/>
          <p:cNvSpPr/>
          <p:nvPr/>
        </p:nvSpPr>
        <p:spPr bwMode="auto">
          <a:xfrm>
            <a:off x="5905783" y="1426531"/>
            <a:ext cx="1763733" cy="4140507"/>
          </a:xfrm>
          <a:prstGeom prst="roundRect">
            <a:avLst>
              <a:gd name="adj" fmla="val 4575"/>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146283" rIns="45713" bIns="45713" numCol="1" spcCol="0" rtlCol="0" fromWordArt="0" anchor="b" anchorCtr="0" forceAA="0" compatLnSpc="1">
            <a:prstTxWarp prst="textNoShape">
              <a:avLst/>
            </a:prstTxWarp>
            <a:noAutofit/>
          </a:bodyPr>
          <a:lstStyle/>
          <a:p>
            <a:pPr algn="ctr" defTabSz="932418"/>
            <a:endParaRPr lang="en-US" sz="1599" dirty="0">
              <a:gradFill>
                <a:gsLst>
                  <a:gs pos="0">
                    <a:srgbClr val="FFFFFF"/>
                  </a:gs>
                  <a:gs pos="100000">
                    <a:srgbClr val="FFFFFF"/>
                  </a:gs>
                </a:gsLst>
                <a:lin ang="5400000" scaled="0"/>
              </a:gradFill>
              <a:ea typeface="Segoe UI" pitchFamily="34" charset="0"/>
              <a:cs typeface="Segoe UI" pitchFamily="34" charset="0"/>
            </a:endParaRPr>
          </a:p>
        </p:txBody>
      </p:sp>
      <p:sp>
        <p:nvSpPr>
          <p:cNvPr id="134" name="TextBox 133"/>
          <p:cNvSpPr txBox="1"/>
          <p:nvPr/>
        </p:nvSpPr>
        <p:spPr>
          <a:xfrm>
            <a:off x="3462899" y="2163141"/>
            <a:ext cx="369345" cy="690680"/>
          </a:xfrm>
          <a:prstGeom prst="rect">
            <a:avLst/>
          </a:prstGeom>
          <a:noFill/>
        </p:spPr>
        <p:txBody>
          <a:bodyPr wrap="none" lIns="182854" tIns="146283" rIns="182854" bIns="146283" rtlCol="0">
            <a:spAutoFit/>
          </a:bodyPr>
          <a:lstStyle/>
          <a:p>
            <a:pPr defTabSz="932418">
              <a:lnSpc>
                <a:spcPct val="90000"/>
              </a:lnSpc>
            </a:pPr>
            <a:r>
              <a:rPr lang="en-US" sz="1399" dirty="0">
                <a:gradFill>
                  <a:gsLst>
                    <a:gs pos="0">
                      <a:srgbClr val="FFFFFF"/>
                    </a:gs>
                    <a:gs pos="100000">
                      <a:srgbClr val="FFFFFF"/>
                    </a:gs>
                  </a:gsLst>
                  <a:lin ang="5400000" scaled="0"/>
                </a:gradFill>
                <a:ea typeface="Segoe UI" pitchFamily="34" charset="0"/>
                <a:cs typeface="Segoe UI" pitchFamily="34" charset="0"/>
              </a:rPr>
              <a:t/>
            </a:r>
            <a:br>
              <a:rPr lang="en-US" sz="1399" dirty="0">
                <a:gradFill>
                  <a:gsLst>
                    <a:gs pos="0">
                      <a:srgbClr val="FFFFFF"/>
                    </a:gs>
                    <a:gs pos="100000">
                      <a:srgbClr val="FFFFFF"/>
                    </a:gs>
                  </a:gsLst>
                  <a:lin ang="5400000" scaled="0"/>
                </a:gradFill>
                <a:ea typeface="Segoe UI" pitchFamily="34" charset="0"/>
                <a:cs typeface="Segoe UI" pitchFamily="34" charset="0"/>
              </a:rPr>
            </a:br>
            <a:endParaRPr lang="en-US" sz="1399" dirty="0">
              <a:gradFill>
                <a:gsLst>
                  <a:gs pos="0">
                    <a:srgbClr val="FFFFFF"/>
                  </a:gs>
                  <a:gs pos="100000">
                    <a:srgbClr val="FFFFFF"/>
                  </a:gs>
                </a:gsLst>
                <a:lin ang="5400000" scaled="0"/>
              </a:gradFill>
              <a:ea typeface="Segoe UI" pitchFamily="34" charset="0"/>
              <a:cs typeface="Segoe UI" pitchFamily="34" charset="0"/>
            </a:endParaRPr>
          </a:p>
        </p:txBody>
      </p:sp>
      <p:sp>
        <p:nvSpPr>
          <p:cNvPr id="135" name="Rounded Rectangle 134"/>
          <p:cNvSpPr/>
          <p:nvPr/>
        </p:nvSpPr>
        <p:spPr bwMode="auto">
          <a:xfrm>
            <a:off x="10186417" y="5051110"/>
            <a:ext cx="1718491" cy="1326962"/>
          </a:xfrm>
          <a:prstGeom prst="roundRect">
            <a:avLst>
              <a:gd name="adj" fmla="val 6638"/>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91427" rIns="45713" bIns="4571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1399" dirty="0">
              <a:gradFill>
                <a:gsLst>
                  <a:gs pos="0">
                    <a:srgbClr val="FFFFFF"/>
                  </a:gs>
                  <a:gs pos="100000">
                    <a:srgbClr val="FFFFFF"/>
                  </a:gs>
                </a:gsLst>
                <a:lin ang="5400000" scaled="0"/>
              </a:gradFill>
              <a:ea typeface="Segoe UI" pitchFamily="34" charset="0"/>
              <a:cs typeface="Segoe UI" pitchFamily="34" charset="0"/>
            </a:endParaRPr>
          </a:p>
        </p:txBody>
      </p:sp>
      <p:sp>
        <p:nvSpPr>
          <p:cNvPr id="137" name="TextBox 136"/>
          <p:cNvSpPr txBox="1"/>
          <p:nvPr/>
        </p:nvSpPr>
        <p:spPr>
          <a:xfrm>
            <a:off x="1227168" y="2165727"/>
            <a:ext cx="1720785" cy="188212"/>
          </a:xfrm>
          <a:prstGeom prst="rect">
            <a:avLst/>
          </a:prstGeom>
          <a:noFill/>
        </p:spPr>
        <p:txBody>
          <a:bodyPr wrap="square" lIns="0" tIns="0" rIns="0" bIns="0" rtlCol="0">
            <a:spAutoFit/>
          </a:bodyPr>
          <a:lstStyle/>
          <a:p>
            <a:pPr defTabSz="932418"/>
            <a:r>
              <a:rPr lang="en-US" sz="1199" dirty="0">
                <a:gradFill>
                  <a:gsLst>
                    <a:gs pos="0">
                      <a:srgbClr val="FFFFFF"/>
                    </a:gs>
                    <a:gs pos="100000">
                      <a:srgbClr val="FFFFFF"/>
                    </a:gs>
                  </a:gsLst>
                  <a:lin ang="5400000" scaled="0"/>
                </a:gradFill>
                <a:ea typeface="Segoe UI" pitchFamily="34" charset="0"/>
                <a:cs typeface="Segoe UI" pitchFamily="34" charset="0"/>
              </a:rPr>
              <a:t>Team Foundation Server</a:t>
            </a:r>
          </a:p>
        </p:txBody>
      </p:sp>
      <p:sp>
        <p:nvSpPr>
          <p:cNvPr id="138" name="Rounded Rectangle 137"/>
          <p:cNvSpPr/>
          <p:nvPr/>
        </p:nvSpPr>
        <p:spPr bwMode="auto">
          <a:xfrm>
            <a:off x="3758432" y="3974990"/>
            <a:ext cx="1807290" cy="1458590"/>
          </a:xfrm>
          <a:prstGeom prst="roundRect">
            <a:avLst>
              <a:gd name="adj" fmla="val 7520"/>
            </a:avLst>
          </a:prstGeom>
          <a:solidFill>
            <a:schemeClr val="bg1">
              <a:alpha val="20000"/>
            </a:schemeClr>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140" name="TextBox 139"/>
          <p:cNvSpPr txBox="1"/>
          <p:nvPr/>
        </p:nvSpPr>
        <p:spPr>
          <a:xfrm>
            <a:off x="3881054" y="4498670"/>
            <a:ext cx="1689976" cy="814582"/>
          </a:xfrm>
          <a:prstGeom prst="rect">
            <a:avLst/>
          </a:prstGeom>
          <a:noFill/>
        </p:spPr>
        <p:txBody>
          <a:bodyPr wrap="square" lIns="0" tIns="0" rIns="0" bIns="0" rtlCol="0">
            <a:spAutoFit/>
          </a:bodyPr>
          <a:lstStyle/>
          <a:p>
            <a:pPr defTabSz="932418">
              <a:lnSpc>
                <a:spcPct val="90000"/>
              </a:lnSpc>
              <a:spcAft>
                <a:spcPts val="800"/>
              </a:spcAft>
            </a:pPr>
            <a:r>
              <a:rPr lang="en-US" sz="1100" dirty="0">
                <a:gradFill>
                  <a:gsLst>
                    <a:gs pos="0">
                      <a:srgbClr val="FFFFFF"/>
                    </a:gs>
                    <a:gs pos="100000">
                      <a:srgbClr val="FFFFFF"/>
                    </a:gs>
                  </a:gsLst>
                  <a:lin ang="5400000" scaled="0"/>
                </a:gradFill>
                <a:ea typeface="Segoe UI" pitchFamily="34" charset="0"/>
                <a:cs typeface="Segoe UI" pitchFamily="34" charset="0"/>
              </a:rPr>
              <a:t>Team Foundation </a:t>
            </a:r>
            <a:r>
              <a:rPr lang="en-US" sz="1100" dirty="0" smtClean="0">
                <a:gradFill>
                  <a:gsLst>
                    <a:gs pos="0">
                      <a:srgbClr val="FFFFFF"/>
                    </a:gs>
                    <a:gs pos="100000">
                      <a:srgbClr val="FFFFFF"/>
                    </a:gs>
                  </a:gsLst>
                  <a:lin ang="5400000" scaled="0"/>
                </a:gradFill>
                <a:ea typeface="Segoe UI" pitchFamily="34" charset="0"/>
                <a:cs typeface="Segoe UI" pitchFamily="34" charset="0"/>
              </a:rPr>
              <a:t>Server</a:t>
            </a:r>
          </a:p>
          <a:p>
            <a:pPr defTabSz="932418">
              <a:lnSpc>
                <a:spcPct val="90000"/>
              </a:lnSpc>
              <a:spcAft>
                <a:spcPts val="800"/>
              </a:spcAft>
            </a:pPr>
            <a:r>
              <a:rPr lang="en-US" sz="1100" dirty="0" smtClean="0">
                <a:gradFill>
                  <a:gsLst>
                    <a:gs pos="0">
                      <a:srgbClr val="FFFFFF"/>
                    </a:gs>
                    <a:gs pos="100000">
                      <a:srgbClr val="FFFFFF"/>
                    </a:gs>
                  </a:gsLst>
                  <a:lin ang="5400000" scaled="0"/>
                </a:gradFill>
                <a:ea typeface="Segoe UI" pitchFamily="34" charset="0"/>
                <a:cs typeface="Segoe UI" pitchFamily="34" charset="0"/>
              </a:rPr>
              <a:t>Microsoft </a:t>
            </a:r>
            <a:r>
              <a:rPr lang="en-US" sz="1100" dirty="0">
                <a:gradFill>
                  <a:gsLst>
                    <a:gs pos="0">
                      <a:srgbClr val="FFFFFF"/>
                    </a:gs>
                    <a:gs pos="100000">
                      <a:srgbClr val="FFFFFF"/>
                    </a:gs>
                  </a:gsLst>
                  <a:lin ang="5400000" scaled="0"/>
                </a:gradFill>
                <a:ea typeface="Segoe UI" pitchFamily="34" charset="0"/>
                <a:cs typeface="Segoe UI" pitchFamily="34" charset="0"/>
              </a:rPr>
              <a:t>Test </a:t>
            </a:r>
            <a:r>
              <a:rPr lang="en-US" sz="1100" dirty="0" smtClean="0">
                <a:gradFill>
                  <a:gsLst>
                    <a:gs pos="0">
                      <a:srgbClr val="FFFFFF"/>
                    </a:gs>
                    <a:gs pos="100000">
                      <a:srgbClr val="FFFFFF"/>
                    </a:gs>
                  </a:gsLst>
                  <a:lin ang="5400000" scaled="0"/>
                </a:gradFill>
                <a:ea typeface="Segoe UI" pitchFamily="34" charset="0"/>
                <a:cs typeface="Segoe UI" pitchFamily="34" charset="0"/>
              </a:rPr>
              <a:t>Manager</a:t>
            </a:r>
          </a:p>
          <a:p>
            <a:pPr defTabSz="932418">
              <a:lnSpc>
                <a:spcPct val="90000"/>
              </a:lnSpc>
              <a:spcAft>
                <a:spcPts val="800"/>
              </a:spcAft>
            </a:pPr>
            <a:r>
              <a:rPr lang="en-US" sz="1100" dirty="0" smtClean="0">
                <a:gradFill>
                  <a:gsLst>
                    <a:gs pos="0">
                      <a:srgbClr val="FFFFFF"/>
                    </a:gs>
                    <a:gs pos="100000">
                      <a:srgbClr val="FFFFFF"/>
                    </a:gs>
                  </a:gsLst>
                  <a:lin ang="5400000" scaled="0"/>
                </a:gradFill>
                <a:ea typeface="Segoe UI" pitchFamily="34" charset="0"/>
                <a:cs typeface="Segoe UI" pitchFamily="34" charset="0"/>
              </a:rPr>
              <a:t>Microsoft Monitoring </a:t>
            </a:r>
            <a:r>
              <a:rPr lang="en-US" sz="1100" dirty="0">
                <a:gradFill>
                  <a:gsLst>
                    <a:gs pos="0">
                      <a:srgbClr val="FFFFFF"/>
                    </a:gs>
                    <a:gs pos="100000">
                      <a:srgbClr val="FFFFFF"/>
                    </a:gs>
                  </a:gsLst>
                  <a:lin ang="5400000" scaled="0"/>
                </a:gradFill>
                <a:ea typeface="Segoe UI" pitchFamily="34" charset="0"/>
                <a:cs typeface="Segoe UI" pitchFamily="34" charset="0"/>
              </a:rPr>
              <a:t>Agent</a:t>
            </a:r>
          </a:p>
        </p:txBody>
      </p:sp>
      <p:cxnSp>
        <p:nvCxnSpPr>
          <p:cNvPr id="141" name="Straight Arrow Connector 140"/>
          <p:cNvCxnSpPr/>
          <p:nvPr/>
        </p:nvCxnSpPr>
        <p:spPr>
          <a:xfrm>
            <a:off x="2760098" y="4685362"/>
            <a:ext cx="597251" cy="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p:cNvCxnSpPr/>
          <p:nvPr/>
        </p:nvCxnSpPr>
        <p:spPr>
          <a:xfrm flipV="1">
            <a:off x="7767044" y="3056782"/>
            <a:ext cx="567337" cy="436313"/>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44" name="Group 143"/>
          <p:cNvGrpSpPr/>
          <p:nvPr/>
        </p:nvGrpSpPr>
        <p:grpSpPr>
          <a:xfrm>
            <a:off x="10559263" y="5722006"/>
            <a:ext cx="1011022" cy="526364"/>
            <a:chOff x="10082880" y="5743027"/>
            <a:chExt cx="1011165" cy="526440"/>
          </a:xfrm>
        </p:grpSpPr>
        <p:sp>
          <p:nvSpPr>
            <p:cNvPr id="146" name="TextBox 145"/>
            <p:cNvSpPr txBox="1"/>
            <p:nvPr/>
          </p:nvSpPr>
          <p:spPr>
            <a:xfrm>
              <a:off x="10082880" y="6112493"/>
              <a:ext cx="1011165" cy="156974"/>
            </a:xfrm>
            <a:prstGeom prst="rect">
              <a:avLst/>
            </a:prstGeom>
            <a:noFill/>
          </p:spPr>
          <p:txBody>
            <a:bodyPr wrap="square" lIns="0" tIns="0" rIns="0" bIns="0" rtlCol="0">
              <a:spAutoFit/>
            </a:bodyPr>
            <a:lstStyle/>
            <a:p>
              <a:pPr algn="ctr" defTabSz="932418"/>
              <a:r>
                <a:rPr lang="en-US" sz="1000" dirty="0">
                  <a:solidFill>
                    <a:srgbClr val="A2FCB4"/>
                  </a:solidFill>
                  <a:ea typeface="Segoe UI" pitchFamily="34" charset="0"/>
                  <a:cs typeface="Segoe UI" pitchFamily="34" charset="0"/>
                </a:rPr>
                <a:t>Service Manager</a:t>
              </a:r>
            </a:p>
          </p:txBody>
        </p:sp>
        <p:pic>
          <p:nvPicPr>
            <p:cNvPr id="147" name="Picture 146"/>
            <p:cNvPicPr>
              <a:picLocks/>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bwMode="auto">
            <a:xfrm>
              <a:off x="10403502" y="5743027"/>
              <a:ext cx="344586" cy="334201"/>
            </a:xfrm>
            <a:prstGeom prst="rect">
              <a:avLst/>
            </a:prstGeom>
            <a:noFill/>
            <a:ln w="9525">
              <a:noFill/>
              <a:miter lim="800000"/>
              <a:headEnd/>
              <a:tailEnd/>
            </a:ln>
          </p:spPr>
        </p:pic>
      </p:grpSp>
      <p:sp>
        <p:nvSpPr>
          <p:cNvPr id="149" name="Rounded Rectangle 148"/>
          <p:cNvSpPr/>
          <p:nvPr/>
        </p:nvSpPr>
        <p:spPr bwMode="auto">
          <a:xfrm>
            <a:off x="10366142" y="1586728"/>
            <a:ext cx="1433885" cy="2882900"/>
          </a:xfrm>
          <a:prstGeom prst="roundRect">
            <a:avLst>
              <a:gd name="adj" fmla="val 9612"/>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cxnSp>
        <p:nvCxnSpPr>
          <p:cNvPr id="151" name="Straight Arrow Connector 150"/>
          <p:cNvCxnSpPr/>
          <p:nvPr/>
        </p:nvCxnSpPr>
        <p:spPr>
          <a:xfrm>
            <a:off x="9688247" y="2968161"/>
            <a:ext cx="549042" cy="45219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57" name="Group 156"/>
          <p:cNvGrpSpPr/>
          <p:nvPr/>
        </p:nvGrpSpPr>
        <p:grpSpPr>
          <a:xfrm>
            <a:off x="6105303" y="3555209"/>
            <a:ext cx="581784" cy="582776"/>
            <a:chOff x="6429889" y="3838242"/>
            <a:chExt cx="581866" cy="582859"/>
          </a:xfrm>
        </p:grpSpPr>
        <p:pic>
          <p:nvPicPr>
            <p:cNvPr id="158" name="Picture 1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71564" y="3838242"/>
              <a:ext cx="473316" cy="473316"/>
            </a:xfrm>
            <a:prstGeom prst="rect">
              <a:avLst/>
            </a:prstGeom>
          </p:spPr>
        </p:pic>
        <p:sp>
          <p:nvSpPr>
            <p:cNvPr id="159" name="TextBox 158"/>
            <p:cNvSpPr txBox="1"/>
            <p:nvPr/>
          </p:nvSpPr>
          <p:spPr>
            <a:xfrm>
              <a:off x="6429889" y="4279825"/>
              <a:ext cx="581866" cy="141276"/>
            </a:xfrm>
            <a:prstGeom prst="rect">
              <a:avLst/>
            </a:prstGeom>
            <a:noFill/>
          </p:spPr>
          <p:txBody>
            <a:bodyPr wrap="square" lIns="0" tIns="0" rIns="0" bIns="0" rtlCol="0">
              <a:spAutoFit/>
            </a:bodyPr>
            <a:lstStyle/>
            <a:p>
              <a:pPr algn="ctr" defTabSz="932418"/>
              <a:r>
                <a:rPr lang="en-US" sz="900" dirty="0">
                  <a:gradFill>
                    <a:gsLst>
                      <a:gs pos="0">
                        <a:srgbClr val="FFFFFF"/>
                      </a:gs>
                      <a:gs pos="100000">
                        <a:srgbClr val="FFFFFF"/>
                      </a:gs>
                    </a:gsLst>
                    <a:lin ang="5400000" scaled="0"/>
                  </a:gradFill>
                  <a:ea typeface="Segoe UI" pitchFamily="34" charset="0"/>
                  <a:cs typeface="Segoe UI" pitchFamily="34" charset="0"/>
                </a:rPr>
                <a:t>PowerShell</a:t>
              </a:r>
            </a:p>
          </p:txBody>
        </p:sp>
      </p:grpSp>
      <p:grpSp>
        <p:nvGrpSpPr>
          <p:cNvPr id="160" name="Group 159"/>
          <p:cNvGrpSpPr/>
          <p:nvPr/>
        </p:nvGrpSpPr>
        <p:grpSpPr>
          <a:xfrm>
            <a:off x="6226494" y="4313408"/>
            <a:ext cx="1118618" cy="487181"/>
            <a:chOff x="6621583" y="4439491"/>
            <a:chExt cx="1118777" cy="487250"/>
          </a:xfrm>
        </p:grpSpPr>
        <p:pic>
          <p:nvPicPr>
            <p:cNvPr id="161" name="Picture 160"/>
            <p:cNvPicPr>
              <a:picLocks noChangeAspect="1"/>
            </p:cNvPicPr>
            <p:nvPr/>
          </p:nvPicPr>
          <p:blipFill>
            <a:blip r:embed="rId7">
              <a:clrChange>
                <a:clrFrom>
                  <a:srgbClr val="000000"/>
                </a:clrFrom>
                <a:clrTo>
                  <a:srgbClr val="000000">
                    <a:alpha val="0"/>
                  </a:srgbClr>
                </a:clrTo>
              </a:clrChange>
              <a:extLst>
                <a:ext uri="{BEBA8EAE-BF5A-486C-A8C5-ECC9F3942E4B}">
                  <a14:imgProps xmlns:a14="http://schemas.microsoft.com/office/drawing/2010/main">
                    <a14:imgLayer r:embed="rId8">
                      <a14:imgEffect>
                        <a14:brightnessContrast bright="99000"/>
                      </a14:imgEffect>
                    </a14:imgLayer>
                  </a14:imgProps>
                </a:ext>
              </a:extLst>
            </a:blip>
            <a:stretch>
              <a:fillRect/>
            </a:stretch>
          </p:blipFill>
          <p:spPr>
            <a:xfrm>
              <a:off x="6621583" y="4439491"/>
              <a:ext cx="1118777" cy="256106"/>
            </a:xfrm>
            <a:prstGeom prst="rect">
              <a:avLst/>
            </a:prstGeom>
          </p:spPr>
        </p:pic>
        <p:sp>
          <p:nvSpPr>
            <p:cNvPr id="162" name="Rectangle 161"/>
            <p:cNvSpPr/>
            <p:nvPr/>
          </p:nvSpPr>
          <p:spPr>
            <a:xfrm>
              <a:off x="6873011" y="4691281"/>
              <a:ext cx="628224" cy="235460"/>
            </a:xfrm>
            <a:prstGeom prst="rect">
              <a:avLst/>
            </a:prstGeom>
          </p:spPr>
          <p:txBody>
            <a:bodyPr wrap="none">
              <a:spAutoFit/>
            </a:bodyPr>
            <a:lstStyle/>
            <a:p>
              <a:pPr algn="ctr" defTabSz="932418"/>
              <a:r>
                <a:rPr lang="en-US" sz="900" dirty="0" err="1">
                  <a:gradFill>
                    <a:gsLst>
                      <a:gs pos="0">
                        <a:srgbClr val="FFFFFF"/>
                      </a:gs>
                      <a:gs pos="100000">
                        <a:srgbClr val="FFFFFF"/>
                      </a:gs>
                    </a:gsLst>
                    <a:lin ang="5400000" scaled="0"/>
                  </a:gradFill>
                  <a:ea typeface="Segoe UI" pitchFamily="34" charset="0"/>
                  <a:cs typeface="Segoe UI" pitchFamily="34" charset="0"/>
                </a:rPr>
                <a:t>xPlat</a:t>
              </a:r>
              <a:r>
                <a:rPr lang="en-US" sz="900" dirty="0">
                  <a:gradFill>
                    <a:gsLst>
                      <a:gs pos="0">
                        <a:srgbClr val="FFFFFF"/>
                      </a:gs>
                      <a:gs pos="100000">
                        <a:srgbClr val="FFFFFF"/>
                      </a:gs>
                    </a:gsLst>
                    <a:lin ang="5400000" scaled="0"/>
                  </a:gradFill>
                  <a:ea typeface="Segoe UI" pitchFamily="34" charset="0"/>
                  <a:cs typeface="Segoe UI" pitchFamily="34" charset="0"/>
                </a:rPr>
                <a:t> CLI</a:t>
              </a:r>
            </a:p>
          </p:txBody>
        </p:sp>
      </p:grpSp>
      <p:grpSp>
        <p:nvGrpSpPr>
          <p:cNvPr id="163" name="Group 162"/>
          <p:cNvGrpSpPr/>
          <p:nvPr/>
        </p:nvGrpSpPr>
        <p:grpSpPr>
          <a:xfrm>
            <a:off x="6909474" y="3601972"/>
            <a:ext cx="479856" cy="544432"/>
            <a:chOff x="7275934" y="3856238"/>
            <a:chExt cx="479924" cy="544509"/>
          </a:xfrm>
        </p:grpSpPr>
        <p:pic>
          <p:nvPicPr>
            <p:cNvPr id="164" name="Picture 163"/>
            <p:cNvPicPr>
              <a:picLocks noChangeAspect="1"/>
            </p:cNvPicPr>
            <p:nvPr/>
          </p:nvPicPr>
          <p:blipFill>
            <a:blip r:embed="rId9"/>
            <a:stretch>
              <a:fillRect/>
            </a:stretch>
          </p:blipFill>
          <p:spPr>
            <a:xfrm>
              <a:off x="7337543" y="3856238"/>
              <a:ext cx="329879" cy="335567"/>
            </a:xfrm>
            <a:prstGeom prst="rect">
              <a:avLst/>
            </a:prstGeom>
          </p:spPr>
        </p:pic>
        <p:sp>
          <p:nvSpPr>
            <p:cNvPr id="165" name="TextBox 164"/>
            <p:cNvSpPr txBox="1"/>
            <p:nvPr/>
          </p:nvSpPr>
          <p:spPr>
            <a:xfrm>
              <a:off x="7275934" y="4259471"/>
              <a:ext cx="479924" cy="141276"/>
            </a:xfrm>
            <a:prstGeom prst="rect">
              <a:avLst/>
            </a:prstGeom>
            <a:noFill/>
          </p:spPr>
          <p:txBody>
            <a:bodyPr wrap="square" lIns="0" tIns="0" rIns="0" bIns="0" rtlCol="0">
              <a:spAutoFit/>
            </a:bodyPr>
            <a:lstStyle>
              <a:defPPr>
                <a:defRPr lang="en-US"/>
              </a:defPPr>
              <a:lvl1pPr algn="ctr" defTabSz="932597">
                <a:defRPr sz="900">
                  <a:gradFill>
                    <a:gsLst>
                      <a:gs pos="0">
                        <a:srgbClr val="FFFFFF"/>
                      </a:gs>
                      <a:gs pos="100000">
                        <a:srgbClr val="FFFFFF"/>
                      </a:gs>
                    </a:gsLst>
                    <a:lin ang="5400000" scaled="0"/>
                  </a:gradFill>
                  <a:ea typeface="Segoe UI" pitchFamily="34" charset="0"/>
                  <a:cs typeface="Segoe UI" pitchFamily="34" charset="0"/>
                </a:defRPr>
              </a:lvl1pPr>
            </a:lstStyle>
            <a:p>
              <a:r>
                <a:rPr lang="en-US" dirty="0"/>
                <a:t>WAML</a:t>
              </a:r>
            </a:p>
          </p:txBody>
        </p:sp>
      </p:grpSp>
      <p:cxnSp>
        <p:nvCxnSpPr>
          <p:cNvPr id="166" name="Straight Connector 165"/>
          <p:cNvCxnSpPr/>
          <p:nvPr/>
        </p:nvCxnSpPr>
        <p:spPr>
          <a:xfrm>
            <a:off x="5980631" y="3395518"/>
            <a:ext cx="1634463" cy="0"/>
          </a:xfrm>
          <a:prstGeom prst="line">
            <a:avLst/>
          </a:prstGeom>
          <a:ln w="19050">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9" name="TextBox 168"/>
          <p:cNvSpPr txBox="1"/>
          <p:nvPr/>
        </p:nvSpPr>
        <p:spPr>
          <a:xfrm>
            <a:off x="6825229" y="5019646"/>
            <a:ext cx="568757" cy="307777"/>
          </a:xfrm>
          <a:prstGeom prst="rect">
            <a:avLst/>
          </a:prstGeom>
          <a:noFill/>
        </p:spPr>
        <p:txBody>
          <a:bodyPr wrap="square" lIns="0" tIns="0" rIns="0" bIns="0" rtlCol="0">
            <a:spAutoFit/>
          </a:bodyPr>
          <a:lstStyle/>
          <a:p>
            <a:pPr defTabSz="932418"/>
            <a:r>
              <a:rPr lang="en-US" sz="1000" dirty="0">
                <a:gradFill>
                  <a:gsLst>
                    <a:gs pos="0">
                      <a:srgbClr val="FFFFFF"/>
                    </a:gs>
                    <a:gs pos="100000">
                      <a:srgbClr val="FFFFFF"/>
                    </a:gs>
                  </a:gsLst>
                  <a:lin ang="5400000" scaled="0"/>
                </a:gradFill>
                <a:ea typeface="Segoe UI" pitchFamily="34" charset="0"/>
                <a:cs typeface="Segoe UI" pitchFamily="34" charset="0"/>
              </a:rPr>
              <a:t>Resource Groups</a:t>
            </a:r>
          </a:p>
        </p:txBody>
      </p:sp>
      <p:sp>
        <p:nvSpPr>
          <p:cNvPr id="171" name="TextBox 170"/>
          <p:cNvSpPr txBox="1"/>
          <p:nvPr/>
        </p:nvSpPr>
        <p:spPr>
          <a:xfrm>
            <a:off x="10518718" y="2230500"/>
            <a:ext cx="1198876" cy="345033"/>
          </a:xfrm>
          <a:prstGeom prst="rect">
            <a:avLst/>
          </a:prstGeom>
          <a:noFill/>
        </p:spPr>
        <p:txBody>
          <a:bodyPr wrap="square" lIns="0" tIns="0" rIns="0" bIns="0" rtlCol="0">
            <a:spAutoFit/>
          </a:bodyPr>
          <a:lstStyle/>
          <a:p>
            <a:pPr defTabSz="932418"/>
            <a:r>
              <a:rPr lang="en-US" sz="1099" spc="-30" dirty="0">
                <a:gradFill>
                  <a:gsLst>
                    <a:gs pos="0">
                      <a:srgbClr val="FFFFFF"/>
                    </a:gs>
                    <a:gs pos="100000">
                      <a:srgbClr val="FFFFFF"/>
                    </a:gs>
                  </a:gsLst>
                  <a:lin ang="5400000" scaled="0"/>
                </a:gradFill>
                <a:ea typeface="Segoe UI" pitchFamily="34" charset="0"/>
                <a:cs typeface="Segoe UI" pitchFamily="34" charset="0"/>
              </a:rPr>
              <a:t>Visual Studio Online Application Insights</a:t>
            </a:r>
          </a:p>
        </p:txBody>
      </p:sp>
      <p:sp>
        <p:nvSpPr>
          <p:cNvPr id="172" name="TextBox 171"/>
          <p:cNvSpPr txBox="1"/>
          <p:nvPr/>
        </p:nvSpPr>
        <p:spPr>
          <a:xfrm>
            <a:off x="3874773" y="2097840"/>
            <a:ext cx="1509208" cy="338754"/>
          </a:xfrm>
          <a:prstGeom prst="rect">
            <a:avLst/>
          </a:prstGeom>
          <a:noFill/>
        </p:spPr>
        <p:txBody>
          <a:bodyPr wrap="square" lIns="0" tIns="0" rIns="0" bIns="0" rtlCol="0">
            <a:spAutoFit/>
          </a:bodyPr>
          <a:lstStyle>
            <a:defPPr>
              <a:defRPr lang="en-US"/>
            </a:defPPr>
            <a:lvl1pPr defTabSz="932597">
              <a:lnSpc>
                <a:spcPct val="90000"/>
              </a:lnSpc>
              <a:defRPr sz="1200">
                <a:gradFill>
                  <a:gsLst>
                    <a:gs pos="0">
                      <a:srgbClr val="FFFFFF"/>
                    </a:gs>
                    <a:gs pos="100000">
                      <a:srgbClr val="FFFFFF"/>
                    </a:gs>
                  </a:gsLst>
                  <a:lin ang="5400000" scaled="0"/>
                </a:gradFill>
                <a:ea typeface="Segoe UI" pitchFamily="34" charset="0"/>
                <a:cs typeface="Segoe UI" pitchFamily="34" charset="0"/>
              </a:defRPr>
            </a:lvl1pPr>
          </a:lstStyle>
          <a:p>
            <a:r>
              <a:rPr lang="en-US" sz="1199" dirty="0"/>
              <a:t>Team Foundation </a:t>
            </a:r>
            <a:br>
              <a:rPr lang="en-US" sz="1199" dirty="0"/>
            </a:br>
            <a:r>
              <a:rPr lang="en-US" sz="1199" dirty="0"/>
              <a:t>Server</a:t>
            </a:r>
          </a:p>
        </p:txBody>
      </p:sp>
      <p:sp>
        <p:nvSpPr>
          <p:cNvPr id="183" name="TextBox 182"/>
          <p:cNvSpPr txBox="1"/>
          <p:nvPr/>
        </p:nvSpPr>
        <p:spPr>
          <a:xfrm>
            <a:off x="6032723" y="1600445"/>
            <a:ext cx="1530280" cy="338754"/>
          </a:xfrm>
          <a:prstGeom prst="rect">
            <a:avLst/>
          </a:prstGeom>
          <a:noFill/>
        </p:spPr>
        <p:txBody>
          <a:bodyPr wrap="none" lIns="0" tIns="0" rIns="0" bIns="0" rtlCol="0">
            <a:spAutoFit/>
          </a:bodyPr>
          <a:lstStyle/>
          <a:p>
            <a:pPr defTabSz="932418">
              <a:lnSpc>
                <a:spcPct val="90000"/>
              </a:lnSpc>
            </a:pPr>
            <a:r>
              <a:rPr lang="en-US" sz="1199" dirty="0">
                <a:gradFill>
                  <a:gsLst>
                    <a:gs pos="0">
                      <a:srgbClr val="FFFFFF"/>
                    </a:gs>
                    <a:gs pos="100000">
                      <a:srgbClr val="FFFFFF"/>
                    </a:gs>
                  </a:gsLst>
                  <a:lin ang="5400000" scaled="0"/>
                </a:gradFill>
                <a:ea typeface="Segoe UI" pitchFamily="34" charset="0"/>
                <a:cs typeface="Segoe UI" pitchFamily="34" charset="0"/>
              </a:rPr>
              <a:t>Release Management </a:t>
            </a:r>
            <a:br>
              <a:rPr lang="en-US" sz="1199" dirty="0">
                <a:gradFill>
                  <a:gsLst>
                    <a:gs pos="0">
                      <a:srgbClr val="FFFFFF"/>
                    </a:gs>
                    <a:gs pos="100000">
                      <a:srgbClr val="FFFFFF"/>
                    </a:gs>
                  </a:gsLst>
                  <a:lin ang="5400000" scaled="0"/>
                </a:gradFill>
                <a:ea typeface="Segoe UI" pitchFamily="34" charset="0"/>
                <a:cs typeface="Segoe UI" pitchFamily="34" charset="0"/>
              </a:rPr>
            </a:br>
            <a:r>
              <a:rPr lang="en-US" sz="1199" dirty="0">
                <a:gradFill>
                  <a:gsLst>
                    <a:gs pos="0">
                      <a:srgbClr val="FFFFFF"/>
                    </a:gs>
                    <a:gs pos="100000">
                      <a:srgbClr val="FFFFFF"/>
                    </a:gs>
                  </a:gsLst>
                  <a:lin ang="5400000" scaled="0"/>
                </a:gradFill>
                <a:ea typeface="Segoe UI" pitchFamily="34" charset="0"/>
                <a:cs typeface="Segoe UI" pitchFamily="34" charset="0"/>
              </a:rPr>
              <a:t>for Visual Studio</a:t>
            </a:r>
          </a:p>
        </p:txBody>
      </p:sp>
      <p:sp>
        <p:nvSpPr>
          <p:cNvPr id="184" name="TextBox 183"/>
          <p:cNvSpPr txBox="1"/>
          <p:nvPr/>
        </p:nvSpPr>
        <p:spPr>
          <a:xfrm>
            <a:off x="3874774" y="2553119"/>
            <a:ext cx="1530280" cy="338754"/>
          </a:xfrm>
          <a:prstGeom prst="rect">
            <a:avLst/>
          </a:prstGeom>
          <a:noFill/>
        </p:spPr>
        <p:txBody>
          <a:bodyPr wrap="none" lIns="0" tIns="0" rIns="0" bIns="0" rtlCol="0">
            <a:spAutoFit/>
          </a:bodyPr>
          <a:lstStyle/>
          <a:p>
            <a:pPr defTabSz="932418">
              <a:lnSpc>
                <a:spcPct val="90000"/>
              </a:lnSpc>
            </a:pPr>
            <a:r>
              <a:rPr lang="en-US" sz="1199" dirty="0">
                <a:gradFill>
                  <a:gsLst>
                    <a:gs pos="0">
                      <a:srgbClr val="FFFFFF"/>
                    </a:gs>
                    <a:gs pos="100000">
                      <a:srgbClr val="FFFFFF"/>
                    </a:gs>
                  </a:gsLst>
                  <a:lin ang="5400000" scaled="0"/>
                </a:gradFill>
                <a:ea typeface="Segoe UI" pitchFamily="34" charset="0"/>
                <a:cs typeface="Segoe UI" pitchFamily="34" charset="0"/>
              </a:rPr>
              <a:t>Release Management </a:t>
            </a:r>
            <a:br>
              <a:rPr lang="en-US" sz="1199" dirty="0">
                <a:gradFill>
                  <a:gsLst>
                    <a:gs pos="0">
                      <a:srgbClr val="FFFFFF"/>
                    </a:gs>
                    <a:gs pos="100000">
                      <a:srgbClr val="FFFFFF"/>
                    </a:gs>
                  </a:gsLst>
                  <a:lin ang="5400000" scaled="0"/>
                </a:gradFill>
                <a:ea typeface="Segoe UI" pitchFamily="34" charset="0"/>
                <a:cs typeface="Segoe UI" pitchFamily="34" charset="0"/>
              </a:rPr>
            </a:br>
            <a:r>
              <a:rPr lang="en-US" sz="1199" dirty="0">
                <a:gradFill>
                  <a:gsLst>
                    <a:gs pos="0">
                      <a:srgbClr val="FFFFFF"/>
                    </a:gs>
                    <a:gs pos="100000">
                      <a:srgbClr val="FFFFFF"/>
                    </a:gs>
                  </a:gsLst>
                  <a:lin ang="5400000" scaled="0"/>
                </a:gradFill>
                <a:ea typeface="Segoe UI" pitchFamily="34" charset="0"/>
                <a:cs typeface="Segoe UI" pitchFamily="34" charset="0"/>
              </a:rPr>
              <a:t>for Visual Studio</a:t>
            </a:r>
          </a:p>
        </p:txBody>
      </p:sp>
      <p:grpSp>
        <p:nvGrpSpPr>
          <p:cNvPr id="206" name="Group 205"/>
          <p:cNvGrpSpPr/>
          <p:nvPr/>
        </p:nvGrpSpPr>
        <p:grpSpPr>
          <a:xfrm>
            <a:off x="7903299" y="1600200"/>
            <a:ext cx="2008377" cy="1139874"/>
            <a:chOff x="8154079" y="1500188"/>
            <a:chExt cx="2496095" cy="1416683"/>
          </a:xfrm>
        </p:grpSpPr>
        <p:sp>
          <p:nvSpPr>
            <p:cNvPr id="155" name="original cloud"/>
            <p:cNvSpPr>
              <a:spLocks noChangeAspect="1"/>
            </p:cNvSpPr>
            <p:nvPr/>
          </p:nvSpPr>
          <p:spPr bwMode="black">
            <a:xfrm>
              <a:off x="8154079" y="1500188"/>
              <a:ext cx="2496095" cy="1416683"/>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1"/>
            </a:solidFill>
            <a:ln>
              <a:noFill/>
            </a:ln>
            <a:extLst/>
          </p:spPr>
          <p:txBody>
            <a:bodyPr vert="horz" wrap="square" lIns="89606" tIns="44804" rIns="89606" bIns="44804" numCol="1" anchor="t" anchorCtr="0" compatLnSpc="1">
              <a:prstTxWarp prst="textNoShape">
                <a:avLst/>
              </a:prstTxWarp>
            </a:bodyPr>
            <a:lstStyle/>
            <a:p>
              <a:pPr defTabSz="776949"/>
              <a:endParaRPr lang="en-US" sz="1763" dirty="0">
                <a:solidFill>
                  <a:srgbClr val="00188F"/>
                </a:solidFill>
              </a:endParaRPr>
            </a:p>
          </p:txBody>
        </p:sp>
        <p:sp>
          <p:nvSpPr>
            <p:cNvPr id="156" name="arrow cycle"/>
            <p:cNvSpPr>
              <a:spLocks noChangeAspect="1" noEditPoints="1"/>
            </p:cNvSpPr>
            <p:nvPr/>
          </p:nvSpPr>
          <p:spPr bwMode="auto">
            <a:xfrm rot="11880000">
              <a:off x="9049600" y="1936321"/>
              <a:ext cx="831010" cy="737611"/>
            </a:xfrm>
            <a:custGeom>
              <a:avLst/>
              <a:gdLst>
                <a:gd name="T0" fmla="*/ 238 w 529"/>
                <a:gd name="T1" fmla="*/ 1 h 469"/>
                <a:gd name="T2" fmla="*/ 185 w 529"/>
                <a:gd name="T3" fmla="*/ 100 h 469"/>
                <a:gd name="T4" fmla="*/ 165 w 529"/>
                <a:gd name="T5" fmla="*/ 63 h 469"/>
                <a:gd name="T6" fmla="*/ 158 w 529"/>
                <a:gd name="T7" fmla="*/ 67 h 469"/>
                <a:gd name="T8" fmla="*/ 70 w 529"/>
                <a:gd name="T9" fmla="*/ 164 h 469"/>
                <a:gd name="T10" fmla="*/ 69 w 529"/>
                <a:gd name="T11" fmla="*/ 165 h 469"/>
                <a:gd name="T12" fmla="*/ 55 w 529"/>
                <a:gd name="T13" fmla="*/ 256 h 469"/>
                <a:gd name="T14" fmla="*/ 55 w 529"/>
                <a:gd name="T15" fmla="*/ 256 h 469"/>
                <a:gd name="T16" fmla="*/ 55 w 529"/>
                <a:gd name="T17" fmla="*/ 257 h 469"/>
                <a:gd name="T18" fmla="*/ 58 w 529"/>
                <a:gd name="T19" fmla="*/ 273 h 469"/>
                <a:gd name="T20" fmla="*/ 58 w 529"/>
                <a:gd name="T21" fmla="*/ 274 h 469"/>
                <a:gd name="T22" fmla="*/ 58 w 529"/>
                <a:gd name="T23" fmla="*/ 277 h 469"/>
                <a:gd name="T24" fmla="*/ 61 w 529"/>
                <a:gd name="T25" fmla="*/ 290 h 469"/>
                <a:gd name="T26" fmla="*/ 62 w 529"/>
                <a:gd name="T27" fmla="*/ 292 h 469"/>
                <a:gd name="T28" fmla="*/ 63 w 529"/>
                <a:gd name="T29" fmla="*/ 296 h 469"/>
                <a:gd name="T30" fmla="*/ 68 w 529"/>
                <a:gd name="T31" fmla="*/ 309 h 469"/>
                <a:gd name="T32" fmla="*/ 68 w 529"/>
                <a:gd name="T33" fmla="*/ 310 h 469"/>
                <a:gd name="T34" fmla="*/ 70 w 529"/>
                <a:gd name="T35" fmla="*/ 314 h 469"/>
                <a:gd name="T36" fmla="*/ 75 w 529"/>
                <a:gd name="T37" fmla="*/ 325 h 469"/>
                <a:gd name="T38" fmla="*/ 77 w 529"/>
                <a:gd name="T39" fmla="*/ 329 h 469"/>
                <a:gd name="T40" fmla="*/ 158 w 529"/>
                <a:gd name="T41" fmla="*/ 417 h 469"/>
                <a:gd name="T42" fmla="*/ 261 w 529"/>
                <a:gd name="T43" fmla="*/ 444 h 469"/>
                <a:gd name="T44" fmla="*/ 274 w 529"/>
                <a:gd name="T45" fmla="*/ 444 h 469"/>
                <a:gd name="T46" fmla="*/ 260 w 529"/>
                <a:gd name="T47" fmla="*/ 469 h 469"/>
                <a:gd name="T48" fmla="*/ 149 w 529"/>
                <a:gd name="T49" fmla="*/ 438 h 469"/>
                <a:gd name="T50" fmla="*/ 144 w 529"/>
                <a:gd name="T51" fmla="*/ 436 h 469"/>
                <a:gd name="T52" fmla="*/ 53 w 529"/>
                <a:gd name="T53" fmla="*/ 132 h 469"/>
                <a:gd name="T54" fmla="*/ 238 w 529"/>
                <a:gd name="T55" fmla="*/ 1 h 469"/>
                <a:gd name="T56" fmla="*/ 476 w 529"/>
                <a:gd name="T57" fmla="*/ 337 h 469"/>
                <a:gd name="T58" fmla="*/ 386 w 529"/>
                <a:gd name="T59" fmla="*/ 33 h 469"/>
                <a:gd name="T60" fmla="*/ 381 w 529"/>
                <a:gd name="T61" fmla="*/ 30 h 469"/>
                <a:gd name="T62" fmla="*/ 270 w 529"/>
                <a:gd name="T63" fmla="*/ 0 h 469"/>
                <a:gd name="T64" fmla="*/ 256 w 529"/>
                <a:gd name="T65" fmla="*/ 25 h 469"/>
                <a:gd name="T66" fmla="*/ 268 w 529"/>
                <a:gd name="T67" fmla="*/ 25 h 469"/>
                <a:gd name="T68" fmla="*/ 371 w 529"/>
                <a:gd name="T69" fmla="*/ 52 h 469"/>
                <a:gd name="T70" fmla="*/ 453 w 529"/>
                <a:gd name="T71" fmla="*/ 139 h 469"/>
                <a:gd name="T72" fmla="*/ 455 w 529"/>
                <a:gd name="T73" fmla="*/ 144 h 469"/>
                <a:gd name="T74" fmla="*/ 460 w 529"/>
                <a:gd name="T75" fmla="*/ 154 h 469"/>
                <a:gd name="T76" fmla="*/ 462 w 529"/>
                <a:gd name="T77" fmla="*/ 159 h 469"/>
                <a:gd name="T78" fmla="*/ 462 w 529"/>
                <a:gd name="T79" fmla="*/ 159 h 469"/>
                <a:gd name="T80" fmla="*/ 466 w 529"/>
                <a:gd name="T81" fmla="*/ 172 h 469"/>
                <a:gd name="T82" fmla="*/ 468 w 529"/>
                <a:gd name="T83" fmla="*/ 176 h 469"/>
                <a:gd name="T84" fmla="*/ 468 w 529"/>
                <a:gd name="T85" fmla="*/ 178 h 469"/>
                <a:gd name="T86" fmla="*/ 471 w 529"/>
                <a:gd name="T87" fmla="*/ 192 h 469"/>
                <a:gd name="T88" fmla="*/ 472 w 529"/>
                <a:gd name="T89" fmla="*/ 195 h 469"/>
                <a:gd name="T90" fmla="*/ 472 w 529"/>
                <a:gd name="T91" fmla="*/ 196 h 469"/>
                <a:gd name="T92" fmla="*/ 474 w 529"/>
                <a:gd name="T93" fmla="*/ 211 h 469"/>
                <a:gd name="T94" fmla="*/ 474 w 529"/>
                <a:gd name="T95" fmla="*/ 212 h 469"/>
                <a:gd name="T96" fmla="*/ 474 w 529"/>
                <a:gd name="T97" fmla="*/ 213 h 469"/>
                <a:gd name="T98" fmla="*/ 460 w 529"/>
                <a:gd name="T99" fmla="*/ 304 h 469"/>
                <a:gd name="T100" fmla="*/ 460 w 529"/>
                <a:gd name="T101" fmla="*/ 304 h 469"/>
                <a:gd name="T102" fmla="*/ 372 w 529"/>
                <a:gd name="T103" fmla="*/ 402 h 469"/>
                <a:gd name="T104" fmla="*/ 365 w 529"/>
                <a:gd name="T105" fmla="*/ 405 h 469"/>
                <a:gd name="T106" fmla="*/ 345 w 529"/>
                <a:gd name="T107" fmla="*/ 368 h 469"/>
                <a:gd name="T108" fmla="*/ 291 w 529"/>
                <a:gd name="T109" fmla="*/ 468 h 469"/>
                <a:gd name="T110" fmla="*/ 476 w 529"/>
                <a:gd name="T111" fmla="*/ 33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29" h="469">
                  <a:moveTo>
                    <a:pt x="238" y="1"/>
                  </a:moveTo>
                  <a:cubicBezTo>
                    <a:pt x="185" y="100"/>
                    <a:pt x="185" y="100"/>
                    <a:pt x="185" y="100"/>
                  </a:cubicBezTo>
                  <a:cubicBezTo>
                    <a:pt x="165" y="63"/>
                    <a:pt x="165" y="63"/>
                    <a:pt x="165" y="63"/>
                  </a:cubicBezTo>
                  <a:cubicBezTo>
                    <a:pt x="158" y="67"/>
                    <a:pt x="158" y="67"/>
                    <a:pt x="158" y="67"/>
                  </a:cubicBezTo>
                  <a:cubicBezTo>
                    <a:pt x="118" y="88"/>
                    <a:pt x="87" y="122"/>
                    <a:pt x="70" y="164"/>
                  </a:cubicBezTo>
                  <a:cubicBezTo>
                    <a:pt x="69" y="165"/>
                    <a:pt x="69" y="165"/>
                    <a:pt x="69" y="165"/>
                  </a:cubicBezTo>
                  <a:cubicBezTo>
                    <a:pt x="58" y="193"/>
                    <a:pt x="53" y="225"/>
                    <a:pt x="55" y="256"/>
                  </a:cubicBezTo>
                  <a:cubicBezTo>
                    <a:pt x="55" y="256"/>
                    <a:pt x="55" y="256"/>
                    <a:pt x="55" y="256"/>
                  </a:cubicBezTo>
                  <a:cubicBezTo>
                    <a:pt x="55" y="256"/>
                    <a:pt x="55" y="257"/>
                    <a:pt x="55" y="257"/>
                  </a:cubicBezTo>
                  <a:cubicBezTo>
                    <a:pt x="56" y="262"/>
                    <a:pt x="57" y="267"/>
                    <a:pt x="58" y="273"/>
                  </a:cubicBezTo>
                  <a:cubicBezTo>
                    <a:pt x="58" y="274"/>
                    <a:pt x="58" y="274"/>
                    <a:pt x="58" y="274"/>
                  </a:cubicBezTo>
                  <a:cubicBezTo>
                    <a:pt x="58" y="275"/>
                    <a:pt x="58" y="276"/>
                    <a:pt x="58" y="277"/>
                  </a:cubicBezTo>
                  <a:cubicBezTo>
                    <a:pt x="59" y="281"/>
                    <a:pt x="60" y="285"/>
                    <a:pt x="61" y="290"/>
                  </a:cubicBezTo>
                  <a:cubicBezTo>
                    <a:pt x="62" y="292"/>
                    <a:pt x="62" y="292"/>
                    <a:pt x="62" y="292"/>
                  </a:cubicBezTo>
                  <a:cubicBezTo>
                    <a:pt x="62" y="293"/>
                    <a:pt x="63" y="295"/>
                    <a:pt x="63" y="296"/>
                  </a:cubicBezTo>
                  <a:cubicBezTo>
                    <a:pt x="64" y="300"/>
                    <a:pt x="66" y="304"/>
                    <a:pt x="68" y="309"/>
                  </a:cubicBezTo>
                  <a:cubicBezTo>
                    <a:pt x="68" y="310"/>
                    <a:pt x="68" y="310"/>
                    <a:pt x="68" y="310"/>
                  </a:cubicBezTo>
                  <a:cubicBezTo>
                    <a:pt x="68" y="311"/>
                    <a:pt x="69" y="313"/>
                    <a:pt x="70" y="314"/>
                  </a:cubicBezTo>
                  <a:cubicBezTo>
                    <a:pt x="71" y="318"/>
                    <a:pt x="73" y="321"/>
                    <a:pt x="75" y="325"/>
                  </a:cubicBezTo>
                  <a:cubicBezTo>
                    <a:pt x="75" y="326"/>
                    <a:pt x="76" y="328"/>
                    <a:pt x="77" y="329"/>
                  </a:cubicBezTo>
                  <a:cubicBezTo>
                    <a:pt x="95" y="368"/>
                    <a:pt x="124" y="399"/>
                    <a:pt x="158" y="417"/>
                  </a:cubicBezTo>
                  <a:cubicBezTo>
                    <a:pt x="163" y="420"/>
                    <a:pt x="200" y="444"/>
                    <a:pt x="261" y="444"/>
                  </a:cubicBezTo>
                  <a:cubicBezTo>
                    <a:pt x="266" y="444"/>
                    <a:pt x="270" y="444"/>
                    <a:pt x="274" y="444"/>
                  </a:cubicBezTo>
                  <a:cubicBezTo>
                    <a:pt x="260" y="469"/>
                    <a:pt x="260" y="469"/>
                    <a:pt x="260" y="469"/>
                  </a:cubicBezTo>
                  <a:cubicBezTo>
                    <a:pt x="221" y="468"/>
                    <a:pt x="182" y="457"/>
                    <a:pt x="149" y="438"/>
                  </a:cubicBezTo>
                  <a:cubicBezTo>
                    <a:pt x="144" y="436"/>
                    <a:pt x="144" y="436"/>
                    <a:pt x="144" y="436"/>
                  </a:cubicBezTo>
                  <a:cubicBezTo>
                    <a:pt x="40" y="374"/>
                    <a:pt x="0" y="241"/>
                    <a:pt x="53" y="132"/>
                  </a:cubicBezTo>
                  <a:cubicBezTo>
                    <a:pt x="88" y="59"/>
                    <a:pt x="159" y="10"/>
                    <a:pt x="238" y="1"/>
                  </a:cubicBezTo>
                  <a:close/>
                  <a:moveTo>
                    <a:pt x="476" y="337"/>
                  </a:moveTo>
                  <a:cubicBezTo>
                    <a:pt x="529" y="227"/>
                    <a:pt x="490" y="95"/>
                    <a:pt x="386" y="33"/>
                  </a:cubicBezTo>
                  <a:cubicBezTo>
                    <a:pt x="381" y="30"/>
                    <a:pt x="381" y="30"/>
                    <a:pt x="381" y="30"/>
                  </a:cubicBezTo>
                  <a:cubicBezTo>
                    <a:pt x="347" y="11"/>
                    <a:pt x="309" y="1"/>
                    <a:pt x="270" y="0"/>
                  </a:cubicBezTo>
                  <a:cubicBezTo>
                    <a:pt x="256" y="25"/>
                    <a:pt x="256" y="25"/>
                    <a:pt x="256" y="25"/>
                  </a:cubicBezTo>
                  <a:cubicBezTo>
                    <a:pt x="259" y="25"/>
                    <a:pt x="263" y="25"/>
                    <a:pt x="268" y="25"/>
                  </a:cubicBezTo>
                  <a:cubicBezTo>
                    <a:pt x="329" y="25"/>
                    <a:pt x="366" y="48"/>
                    <a:pt x="371" y="52"/>
                  </a:cubicBezTo>
                  <a:cubicBezTo>
                    <a:pt x="405" y="69"/>
                    <a:pt x="434" y="100"/>
                    <a:pt x="453" y="139"/>
                  </a:cubicBezTo>
                  <a:cubicBezTo>
                    <a:pt x="454" y="141"/>
                    <a:pt x="454" y="142"/>
                    <a:pt x="455" y="144"/>
                  </a:cubicBezTo>
                  <a:cubicBezTo>
                    <a:pt x="457" y="147"/>
                    <a:pt x="458" y="151"/>
                    <a:pt x="460" y="154"/>
                  </a:cubicBezTo>
                  <a:cubicBezTo>
                    <a:pt x="461" y="156"/>
                    <a:pt x="461" y="157"/>
                    <a:pt x="462" y="159"/>
                  </a:cubicBezTo>
                  <a:cubicBezTo>
                    <a:pt x="462" y="159"/>
                    <a:pt x="462" y="159"/>
                    <a:pt x="462" y="159"/>
                  </a:cubicBezTo>
                  <a:cubicBezTo>
                    <a:pt x="464" y="165"/>
                    <a:pt x="465" y="169"/>
                    <a:pt x="466" y="172"/>
                  </a:cubicBezTo>
                  <a:cubicBezTo>
                    <a:pt x="467" y="174"/>
                    <a:pt x="467" y="175"/>
                    <a:pt x="468" y="176"/>
                  </a:cubicBezTo>
                  <a:cubicBezTo>
                    <a:pt x="468" y="178"/>
                    <a:pt x="468" y="178"/>
                    <a:pt x="468" y="178"/>
                  </a:cubicBezTo>
                  <a:cubicBezTo>
                    <a:pt x="470" y="184"/>
                    <a:pt x="471" y="188"/>
                    <a:pt x="471" y="192"/>
                  </a:cubicBezTo>
                  <a:cubicBezTo>
                    <a:pt x="471" y="193"/>
                    <a:pt x="472" y="194"/>
                    <a:pt x="472" y="195"/>
                  </a:cubicBezTo>
                  <a:cubicBezTo>
                    <a:pt x="472" y="196"/>
                    <a:pt x="472" y="196"/>
                    <a:pt x="472" y="196"/>
                  </a:cubicBezTo>
                  <a:cubicBezTo>
                    <a:pt x="473" y="202"/>
                    <a:pt x="474" y="207"/>
                    <a:pt x="474" y="211"/>
                  </a:cubicBezTo>
                  <a:cubicBezTo>
                    <a:pt x="474" y="212"/>
                    <a:pt x="474" y="212"/>
                    <a:pt x="474" y="212"/>
                  </a:cubicBezTo>
                  <a:cubicBezTo>
                    <a:pt x="474" y="213"/>
                    <a:pt x="474" y="213"/>
                    <a:pt x="474" y="213"/>
                  </a:cubicBezTo>
                  <a:cubicBezTo>
                    <a:pt x="477" y="244"/>
                    <a:pt x="472" y="275"/>
                    <a:pt x="460" y="304"/>
                  </a:cubicBezTo>
                  <a:cubicBezTo>
                    <a:pt x="460" y="304"/>
                    <a:pt x="460" y="304"/>
                    <a:pt x="460" y="304"/>
                  </a:cubicBezTo>
                  <a:cubicBezTo>
                    <a:pt x="443" y="346"/>
                    <a:pt x="411" y="381"/>
                    <a:pt x="372" y="402"/>
                  </a:cubicBezTo>
                  <a:cubicBezTo>
                    <a:pt x="365" y="405"/>
                    <a:pt x="365" y="405"/>
                    <a:pt x="365" y="405"/>
                  </a:cubicBezTo>
                  <a:cubicBezTo>
                    <a:pt x="345" y="368"/>
                    <a:pt x="345" y="368"/>
                    <a:pt x="345" y="368"/>
                  </a:cubicBezTo>
                  <a:cubicBezTo>
                    <a:pt x="291" y="468"/>
                    <a:pt x="291" y="468"/>
                    <a:pt x="291" y="468"/>
                  </a:cubicBezTo>
                  <a:cubicBezTo>
                    <a:pt x="371" y="459"/>
                    <a:pt x="441" y="409"/>
                    <a:pt x="476" y="337"/>
                  </a:cubicBezTo>
                  <a:close/>
                </a:path>
              </a:pathLst>
            </a:custGeom>
            <a:solidFill>
              <a:schemeClr val="accent1"/>
            </a:solidFill>
            <a:ln>
              <a:noFill/>
            </a:ln>
          </p:spPr>
          <p:txBody>
            <a:bodyPr vert="horz" wrap="square" lIns="89606" tIns="44804" rIns="89606" bIns="44804" numCol="1" anchor="t" anchorCtr="0" compatLnSpc="1">
              <a:prstTxWarp prst="textNoShape">
                <a:avLst/>
              </a:prstTxWarp>
            </a:bodyPr>
            <a:lstStyle/>
            <a:p>
              <a:pPr defTabSz="776949"/>
              <a:endParaRPr lang="en-US" sz="1763" dirty="0">
                <a:solidFill>
                  <a:srgbClr val="505050"/>
                </a:solidFill>
              </a:endParaRPr>
            </a:p>
          </p:txBody>
        </p:sp>
        <p:sp>
          <p:nvSpPr>
            <p:cNvPr id="170" name="TextBox 169"/>
            <p:cNvSpPr txBox="1"/>
            <p:nvPr/>
          </p:nvSpPr>
          <p:spPr>
            <a:xfrm>
              <a:off x="9132155" y="2128045"/>
              <a:ext cx="643376" cy="359055"/>
            </a:xfrm>
            <a:prstGeom prst="rect">
              <a:avLst/>
            </a:prstGeom>
            <a:noFill/>
          </p:spPr>
          <p:txBody>
            <a:bodyPr wrap="square" lIns="0" tIns="0" rIns="0" bIns="0" rtlCol="0">
              <a:spAutoFit/>
            </a:bodyPr>
            <a:lstStyle/>
            <a:p>
              <a:pPr algn="ctr" defTabSz="932563">
                <a:lnSpc>
                  <a:spcPct val="90000"/>
                </a:lnSpc>
                <a:spcAft>
                  <a:spcPts val="600"/>
                </a:spcAft>
              </a:pPr>
              <a:r>
                <a:rPr lang="en-US" sz="700" spc="-50" dirty="0">
                  <a:gradFill>
                    <a:gsLst>
                      <a:gs pos="2917">
                        <a:srgbClr val="0072C6"/>
                      </a:gs>
                      <a:gs pos="30000">
                        <a:srgbClr val="0072C6"/>
                      </a:gs>
                    </a:gsLst>
                    <a:lin ang="5400000" scaled="0"/>
                  </a:gradFill>
                  <a:latin typeface="Segoe UI Semibold" panose="020B0702040204020203" pitchFamily="34" charset="0"/>
                  <a:cs typeface="Segoe UI Semibold" panose="020B0702040204020203" pitchFamily="34" charset="0"/>
                </a:rPr>
                <a:t>ONE </a:t>
              </a:r>
              <a:br>
                <a:rPr lang="en-US" sz="700" spc="-50" dirty="0">
                  <a:gradFill>
                    <a:gsLst>
                      <a:gs pos="2917">
                        <a:srgbClr val="0072C6"/>
                      </a:gs>
                      <a:gs pos="30000">
                        <a:srgbClr val="0072C6"/>
                      </a:gs>
                    </a:gsLst>
                    <a:lin ang="5400000" scaled="0"/>
                  </a:gradFill>
                  <a:latin typeface="Segoe UI Semibold" panose="020B0702040204020203" pitchFamily="34" charset="0"/>
                  <a:cs typeface="Segoe UI Semibold" panose="020B0702040204020203" pitchFamily="34" charset="0"/>
                </a:rPr>
              </a:br>
              <a:r>
                <a:rPr lang="en-US" sz="700" spc="-50" dirty="0">
                  <a:gradFill>
                    <a:gsLst>
                      <a:gs pos="2917">
                        <a:srgbClr val="0072C6"/>
                      </a:gs>
                      <a:gs pos="30000">
                        <a:srgbClr val="0072C6"/>
                      </a:gs>
                    </a:gsLst>
                    <a:lin ang="5400000" scaled="0"/>
                  </a:gradFill>
                  <a:latin typeface="Segoe UI Semibold" panose="020B0702040204020203" pitchFamily="34" charset="0"/>
                  <a:cs typeface="Segoe UI Semibold" panose="020B0702040204020203" pitchFamily="34" charset="0"/>
                </a:rPr>
                <a:t>CONSISTENT PLATFORM</a:t>
              </a:r>
            </a:p>
          </p:txBody>
        </p:sp>
        <p:sp>
          <p:nvSpPr>
            <p:cNvPr id="176" name="TextBox 175"/>
            <p:cNvSpPr txBox="1"/>
            <p:nvPr/>
          </p:nvSpPr>
          <p:spPr>
            <a:xfrm>
              <a:off x="8347510" y="2452299"/>
              <a:ext cx="699816" cy="273566"/>
            </a:xfrm>
            <a:prstGeom prst="rect">
              <a:avLst/>
            </a:prstGeom>
            <a:noFill/>
          </p:spPr>
          <p:txBody>
            <a:bodyPr wrap="square" lIns="0" tIns="0" rIns="0" bIns="0" rtlCol="0">
              <a:spAutoFit/>
            </a:bodyPr>
            <a:lstStyle/>
            <a:p>
              <a:pPr algn="ctr" defTabSz="932563">
                <a:lnSpc>
                  <a:spcPct val="90000"/>
                </a:lnSpc>
                <a:spcAft>
                  <a:spcPts val="600"/>
                </a:spcAft>
              </a:pPr>
              <a:r>
                <a:rPr lang="en-US" sz="800" spc="-50" dirty="0">
                  <a:gradFill>
                    <a:gsLst>
                      <a:gs pos="2917">
                        <a:srgbClr val="002050"/>
                      </a:gs>
                      <a:gs pos="30000">
                        <a:srgbClr val="002050"/>
                      </a:gs>
                    </a:gsLst>
                    <a:lin ang="5400000" scaled="0"/>
                  </a:gradFill>
                  <a:latin typeface="Segoe UI Semibold" panose="020B0702040204020203" pitchFamily="34" charset="0"/>
                  <a:cs typeface="Segoe UI Semibold" panose="020B0702040204020203" pitchFamily="34" charset="0"/>
                </a:rPr>
                <a:t>ON-PREMISES</a:t>
              </a:r>
            </a:p>
          </p:txBody>
        </p:sp>
        <p:sp>
          <p:nvSpPr>
            <p:cNvPr id="178" name="TextBox 177"/>
            <p:cNvSpPr txBox="1"/>
            <p:nvPr/>
          </p:nvSpPr>
          <p:spPr>
            <a:xfrm>
              <a:off x="9730368" y="2439259"/>
              <a:ext cx="826732" cy="273566"/>
            </a:xfrm>
            <a:prstGeom prst="rect">
              <a:avLst/>
            </a:prstGeom>
            <a:noFill/>
          </p:spPr>
          <p:txBody>
            <a:bodyPr wrap="square" lIns="0" tIns="0" rIns="0" bIns="0" rtlCol="0">
              <a:spAutoFit/>
            </a:bodyPr>
            <a:lstStyle/>
            <a:p>
              <a:pPr algn="ctr" defTabSz="932563">
                <a:lnSpc>
                  <a:spcPct val="90000"/>
                </a:lnSpc>
                <a:spcAft>
                  <a:spcPts val="600"/>
                </a:spcAft>
              </a:pPr>
              <a:r>
                <a:rPr lang="en-US" sz="800" spc="-50" dirty="0">
                  <a:gradFill>
                    <a:gsLst>
                      <a:gs pos="2917">
                        <a:srgbClr val="002050"/>
                      </a:gs>
                      <a:gs pos="30000">
                        <a:srgbClr val="002050"/>
                      </a:gs>
                    </a:gsLst>
                    <a:lin ang="5400000" scaled="0"/>
                  </a:gradFill>
                  <a:latin typeface="Segoe UI Semibold" panose="020B0702040204020203" pitchFamily="34" charset="0"/>
                  <a:cs typeface="Segoe UI Semibold" panose="020B0702040204020203" pitchFamily="34" charset="0"/>
                </a:rPr>
                <a:t>SERVICE PROVIDER</a:t>
              </a:r>
            </a:p>
          </p:txBody>
        </p:sp>
        <p:cxnSp>
          <p:nvCxnSpPr>
            <p:cNvPr id="180" name="Straight Connector 179"/>
            <p:cNvCxnSpPr/>
            <p:nvPr/>
          </p:nvCxnSpPr>
          <p:spPr>
            <a:xfrm>
              <a:off x="9415530" y="2690913"/>
              <a:ext cx="0" cy="209854"/>
            </a:xfrm>
            <a:prstGeom prst="line">
              <a:avLst/>
            </a:prstGeom>
            <a:ln w="28575">
              <a:solidFill>
                <a:schemeClr val="accent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flipH="1">
              <a:off x="9831280" y="1938449"/>
              <a:ext cx="598065" cy="261382"/>
            </a:xfrm>
            <a:prstGeom prst="line">
              <a:avLst/>
            </a:prstGeom>
            <a:ln w="28575">
              <a:solidFill>
                <a:schemeClr val="accent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a:endCxn id="155" idx="4"/>
            </p:cNvCxnSpPr>
            <p:nvPr/>
          </p:nvCxnSpPr>
          <p:spPr>
            <a:xfrm flipH="1" flipV="1">
              <a:off x="8693510" y="2085011"/>
              <a:ext cx="382897" cy="146561"/>
            </a:xfrm>
            <a:prstGeom prst="line">
              <a:avLst/>
            </a:prstGeom>
            <a:ln w="28575">
              <a:solidFill>
                <a:schemeClr val="accent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85" name="TextBox 184"/>
            <p:cNvSpPr txBox="1"/>
            <p:nvPr/>
          </p:nvSpPr>
          <p:spPr>
            <a:xfrm>
              <a:off x="8798174" y="1742528"/>
              <a:ext cx="991440" cy="170978"/>
            </a:xfrm>
            <a:prstGeom prst="rect">
              <a:avLst/>
            </a:prstGeom>
            <a:noFill/>
          </p:spPr>
          <p:txBody>
            <a:bodyPr wrap="none" lIns="0" tIns="0" rIns="0" bIns="0" rtlCol="0">
              <a:spAutoFit/>
            </a:bodyPr>
            <a:lstStyle/>
            <a:p>
              <a:pPr defTabSz="932563">
                <a:lnSpc>
                  <a:spcPct val="90000"/>
                </a:lnSpc>
                <a:spcAft>
                  <a:spcPts val="600"/>
                </a:spcAft>
              </a:pPr>
              <a:r>
                <a:rPr lang="en-US" sz="1000" spc="-50" dirty="0">
                  <a:gradFill>
                    <a:gsLst>
                      <a:gs pos="2917">
                        <a:srgbClr val="00BCF2"/>
                      </a:gs>
                      <a:gs pos="30000">
                        <a:srgbClr val="00BCF2"/>
                      </a:gs>
                    </a:gsLst>
                    <a:lin ang="5400000" scaled="0"/>
                  </a:gradFill>
                </a:rPr>
                <a:t>Microsoft Azure</a:t>
              </a:r>
            </a:p>
          </p:txBody>
        </p:sp>
      </p:grpSp>
      <p:sp>
        <p:nvSpPr>
          <p:cNvPr id="186" name="TextBox 185"/>
          <p:cNvSpPr txBox="1"/>
          <p:nvPr/>
        </p:nvSpPr>
        <p:spPr>
          <a:xfrm>
            <a:off x="10209958" y="5079337"/>
            <a:ext cx="1899559" cy="634178"/>
          </a:xfrm>
          <a:prstGeom prst="rect">
            <a:avLst/>
          </a:prstGeom>
          <a:noFill/>
        </p:spPr>
        <p:txBody>
          <a:bodyPr wrap="none" lIns="182854" tIns="146283" rIns="182854" bIns="146283" rtlCol="0">
            <a:spAutoFit/>
          </a:bodyPr>
          <a:lstStyle/>
          <a:p>
            <a:pPr defTabSz="932418">
              <a:lnSpc>
                <a:spcPct val="90000"/>
              </a:lnSpc>
            </a:pPr>
            <a:r>
              <a:rPr lang="en-US" sz="1199" dirty="0">
                <a:gradFill>
                  <a:gsLst>
                    <a:gs pos="0">
                      <a:srgbClr val="FFFFFF"/>
                    </a:gs>
                    <a:gs pos="100000">
                      <a:srgbClr val="FFFFFF"/>
                    </a:gs>
                  </a:gsLst>
                  <a:lin ang="5400000" scaled="0"/>
                </a:gradFill>
                <a:ea typeface="Segoe UI" pitchFamily="34" charset="0"/>
                <a:cs typeface="Segoe UI" pitchFamily="34" charset="0"/>
              </a:rPr>
              <a:t>Release Management </a:t>
            </a:r>
            <a:br>
              <a:rPr lang="en-US" sz="1199" dirty="0">
                <a:gradFill>
                  <a:gsLst>
                    <a:gs pos="0">
                      <a:srgbClr val="FFFFFF"/>
                    </a:gs>
                    <a:gs pos="100000">
                      <a:srgbClr val="FFFFFF"/>
                    </a:gs>
                  </a:gsLst>
                  <a:lin ang="5400000" scaled="0"/>
                </a:gradFill>
                <a:ea typeface="Segoe UI" pitchFamily="34" charset="0"/>
                <a:cs typeface="Segoe UI" pitchFamily="34" charset="0"/>
              </a:rPr>
            </a:br>
            <a:r>
              <a:rPr lang="en-US" sz="1199" dirty="0">
                <a:gradFill>
                  <a:gsLst>
                    <a:gs pos="0">
                      <a:srgbClr val="FFFFFF"/>
                    </a:gs>
                    <a:gs pos="100000">
                      <a:srgbClr val="FFFFFF"/>
                    </a:gs>
                  </a:gsLst>
                  <a:lin ang="5400000" scaled="0"/>
                </a:gradFill>
                <a:ea typeface="Segoe UI" pitchFamily="34" charset="0"/>
                <a:cs typeface="Segoe UI" pitchFamily="34" charset="0"/>
              </a:rPr>
              <a:t>for Visual Studio</a:t>
            </a:r>
          </a:p>
        </p:txBody>
      </p:sp>
      <p:pic>
        <p:nvPicPr>
          <p:cNvPr id="187" name="Picture 186"/>
          <p:cNvPicPr>
            <a:picLocks noChangeAspect="1"/>
          </p:cNvPicPr>
          <p:nvPr/>
        </p:nvPicPr>
        <p:blipFill rotWithShape="1">
          <a:blip r:embed="rId10">
            <a:extLst>
              <a:ext uri="{28A0092B-C50C-407E-A947-70E740481C1C}">
                <a14:useLocalDpi xmlns:a14="http://schemas.microsoft.com/office/drawing/2010/main" val="0"/>
              </a:ext>
            </a:extLst>
          </a:blip>
          <a:srcRect t="13288" r="4516" b="26841"/>
          <a:stretch/>
        </p:blipFill>
        <p:spPr>
          <a:xfrm>
            <a:off x="3874773" y="1764326"/>
            <a:ext cx="1549576" cy="200539"/>
          </a:xfrm>
          <a:prstGeom prst="rect">
            <a:avLst/>
          </a:prstGeom>
        </p:spPr>
      </p:pic>
      <p:pic>
        <p:nvPicPr>
          <p:cNvPr id="188" name="Picture 187"/>
          <p:cNvPicPr>
            <a:picLocks noChangeAspect="1"/>
          </p:cNvPicPr>
          <p:nvPr/>
        </p:nvPicPr>
        <p:blipFill rotWithShape="1">
          <a:blip r:embed="rId10">
            <a:extLst>
              <a:ext uri="{28A0092B-C50C-407E-A947-70E740481C1C}">
                <a14:useLocalDpi xmlns:a14="http://schemas.microsoft.com/office/drawing/2010/main" val="0"/>
              </a:ext>
            </a:extLst>
          </a:blip>
          <a:srcRect t="13288" r="4516" b="26841"/>
          <a:stretch/>
        </p:blipFill>
        <p:spPr>
          <a:xfrm>
            <a:off x="1076556" y="1822306"/>
            <a:ext cx="2002196" cy="259117"/>
          </a:xfrm>
          <a:prstGeom prst="rect">
            <a:avLst/>
          </a:prstGeom>
        </p:spPr>
      </p:pic>
      <p:grpSp>
        <p:nvGrpSpPr>
          <p:cNvPr id="190" name="Group 189"/>
          <p:cNvGrpSpPr/>
          <p:nvPr/>
        </p:nvGrpSpPr>
        <p:grpSpPr>
          <a:xfrm>
            <a:off x="10487942" y="3315077"/>
            <a:ext cx="1174223" cy="303195"/>
            <a:chOff x="10865194" y="3630675"/>
            <a:chExt cx="1174390" cy="303238"/>
          </a:xfrm>
        </p:grpSpPr>
        <p:sp>
          <p:nvSpPr>
            <p:cNvPr id="191" name="TextBox 190"/>
            <p:cNvSpPr txBox="1"/>
            <p:nvPr/>
          </p:nvSpPr>
          <p:spPr>
            <a:xfrm>
              <a:off x="10900314" y="3630675"/>
              <a:ext cx="1006499" cy="188238"/>
            </a:xfrm>
            <a:prstGeom prst="rect">
              <a:avLst/>
            </a:prstGeom>
            <a:noFill/>
          </p:spPr>
          <p:txBody>
            <a:bodyPr wrap="square" lIns="0" tIns="0" rIns="0" bIns="0" rtlCol="0">
              <a:spAutoFit/>
            </a:bodyPr>
            <a:lstStyle/>
            <a:p>
              <a:pPr algn="ctr" defTabSz="932418"/>
              <a:r>
                <a:rPr lang="en-US" sz="1199" dirty="0">
                  <a:gradFill>
                    <a:gsLst>
                      <a:gs pos="0">
                        <a:srgbClr val="0072C6">
                          <a:lumMod val="40000"/>
                          <a:lumOff val="60000"/>
                        </a:srgbClr>
                      </a:gs>
                      <a:gs pos="100000">
                        <a:srgbClr val="0072C6">
                          <a:lumMod val="40000"/>
                          <a:lumOff val="60000"/>
                        </a:srgbClr>
                      </a:gs>
                    </a:gsLst>
                    <a:lin ang="5400000" scaled="0"/>
                  </a:gradFill>
                  <a:ea typeface="Segoe UI" pitchFamily="34" charset="0"/>
                  <a:cs typeface="Segoe UI" pitchFamily="34" charset="0"/>
                </a:rPr>
                <a:t>System Center</a:t>
              </a:r>
            </a:p>
          </p:txBody>
        </p:sp>
        <p:sp>
          <p:nvSpPr>
            <p:cNvPr id="192" name="TextBox 191"/>
            <p:cNvSpPr txBox="1"/>
            <p:nvPr/>
          </p:nvSpPr>
          <p:spPr>
            <a:xfrm>
              <a:off x="10865194" y="3792637"/>
              <a:ext cx="1174390" cy="141276"/>
            </a:xfrm>
            <a:prstGeom prst="rect">
              <a:avLst/>
            </a:prstGeom>
            <a:noFill/>
          </p:spPr>
          <p:txBody>
            <a:bodyPr wrap="square" lIns="0" tIns="0" rIns="0" bIns="0" rtlCol="0">
              <a:spAutoFit/>
            </a:bodyPr>
            <a:lstStyle/>
            <a:p>
              <a:pPr algn="ctr" defTabSz="932418"/>
              <a:r>
                <a:rPr lang="en-US" sz="900" dirty="0">
                  <a:gradFill>
                    <a:gsLst>
                      <a:gs pos="0">
                        <a:srgbClr val="0072C6">
                          <a:lumMod val="40000"/>
                          <a:lumOff val="60000"/>
                        </a:srgbClr>
                      </a:gs>
                      <a:gs pos="100000">
                        <a:srgbClr val="0072C6">
                          <a:lumMod val="40000"/>
                          <a:lumOff val="60000"/>
                        </a:srgbClr>
                      </a:gs>
                    </a:gsLst>
                    <a:lin ang="5400000" scaled="0"/>
                  </a:gradFill>
                  <a:ea typeface="Segoe UI" pitchFamily="34" charset="0"/>
                  <a:cs typeface="Segoe UI" pitchFamily="34" charset="0"/>
                </a:rPr>
                <a:t>Operations Manager</a:t>
              </a:r>
            </a:p>
          </p:txBody>
        </p:sp>
      </p:grpSp>
      <p:pic>
        <p:nvPicPr>
          <p:cNvPr id="194" name="Picture 193"/>
          <p:cNvPicPr>
            <a:picLocks noChangeAspect="1"/>
          </p:cNvPicPr>
          <p:nvPr/>
        </p:nvPicPr>
        <p:blipFill rotWithShape="1">
          <a:blip r:embed="rId10">
            <a:extLst>
              <a:ext uri="{28A0092B-C50C-407E-A947-70E740481C1C}">
                <a14:useLocalDpi xmlns:a14="http://schemas.microsoft.com/office/drawing/2010/main" val="0"/>
              </a:ext>
            </a:extLst>
          </a:blip>
          <a:srcRect t="13288" r="4516" b="26841"/>
          <a:stretch/>
        </p:blipFill>
        <p:spPr>
          <a:xfrm>
            <a:off x="3875415" y="4193433"/>
            <a:ext cx="1474485" cy="190822"/>
          </a:xfrm>
          <a:prstGeom prst="rect">
            <a:avLst/>
          </a:prstGeom>
        </p:spPr>
      </p:pic>
      <p:pic>
        <p:nvPicPr>
          <p:cNvPr id="199" name="Picture 198"/>
          <p:cNvPicPr>
            <a:picLocks noChangeAspect="1"/>
          </p:cNvPicPr>
          <p:nvPr/>
        </p:nvPicPr>
        <p:blipFill rotWithShape="1">
          <a:blip r:embed="rId10">
            <a:extLst>
              <a:ext uri="{28A0092B-C50C-407E-A947-70E740481C1C}">
                <a14:useLocalDpi xmlns:a14="http://schemas.microsoft.com/office/drawing/2010/main" val="0"/>
              </a:ext>
            </a:extLst>
          </a:blip>
          <a:srcRect t="9933" r="32303" b="26841"/>
          <a:stretch/>
        </p:blipFill>
        <p:spPr>
          <a:xfrm>
            <a:off x="817709" y="4598443"/>
            <a:ext cx="1419548" cy="273636"/>
          </a:xfrm>
          <a:prstGeom prst="rect">
            <a:avLst/>
          </a:prstGeom>
        </p:spPr>
      </p:pic>
      <p:pic>
        <p:nvPicPr>
          <p:cNvPr id="221" name="Picture 220"/>
          <p:cNvPicPr>
            <a:picLocks noChangeAspect="1"/>
          </p:cNvPicPr>
          <p:nvPr/>
        </p:nvPicPr>
        <p:blipFill>
          <a:blip r:embed="rId11"/>
          <a:stretch>
            <a:fillRect/>
          </a:stretch>
        </p:blipFill>
        <p:spPr>
          <a:xfrm>
            <a:off x="2469496" y="2417574"/>
            <a:ext cx="400152" cy="398998"/>
          </a:xfrm>
          <a:prstGeom prst="rect">
            <a:avLst/>
          </a:prstGeom>
        </p:spPr>
      </p:pic>
      <p:sp>
        <p:nvSpPr>
          <p:cNvPr id="222" name="TextBox 221"/>
          <p:cNvSpPr txBox="1"/>
          <p:nvPr/>
        </p:nvSpPr>
        <p:spPr>
          <a:xfrm>
            <a:off x="2010022" y="2600009"/>
            <a:ext cx="261968" cy="166071"/>
          </a:xfrm>
          <a:prstGeom prst="rect">
            <a:avLst/>
          </a:prstGeom>
          <a:noFill/>
        </p:spPr>
        <p:txBody>
          <a:bodyPr wrap="square" lIns="0" tIns="0" rIns="0" bIns="0" rtlCol="0">
            <a:spAutoFit/>
          </a:bodyPr>
          <a:lstStyle>
            <a:defPPr>
              <a:defRPr lang="en-US"/>
            </a:defPPr>
            <a:lvl1pPr defTabSz="932597">
              <a:lnSpc>
                <a:spcPct val="90000"/>
              </a:lnSpc>
              <a:defRPr sz="1200">
                <a:gradFill>
                  <a:gsLst>
                    <a:gs pos="0">
                      <a:srgbClr val="FFFFFF"/>
                    </a:gs>
                    <a:gs pos="100000">
                      <a:srgbClr val="FFFFFF"/>
                    </a:gs>
                  </a:gsLst>
                  <a:lin ang="5400000" scaled="0"/>
                </a:gradFill>
                <a:ea typeface="Segoe UI" pitchFamily="34" charset="0"/>
                <a:cs typeface="Segoe UI" pitchFamily="34" charset="0"/>
              </a:defRPr>
            </a:lvl1pPr>
          </a:lstStyle>
          <a:p>
            <a:r>
              <a:rPr lang="en-US" sz="1199" dirty="0" smtClean="0"/>
              <a:t>OR</a:t>
            </a:r>
            <a:endParaRPr lang="en-US" sz="1199" dirty="0"/>
          </a:p>
        </p:txBody>
      </p:sp>
      <p:sp>
        <p:nvSpPr>
          <p:cNvPr id="224" name="TextBox 223"/>
          <p:cNvSpPr txBox="1"/>
          <p:nvPr/>
        </p:nvSpPr>
        <p:spPr>
          <a:xfrm>
            <a:off x="1415431" y="2836868"/>
            <a:ext cx="381720" cy="184538"/>
          </a:xfrm>
          <a:prstGeom prst="rect">
            <a:avLst/>
          </a:prstGeom>
          <a:noFill/>
        </p:spPr>
        <p:txBody>
          <a:bodyPr wrap="square" lIns="0" tIns="0" rIns="0" bIns="0" rtlCol="0">
            <a:spAutoFit/>
          </a:bodyPr>
          <a:lstStyle/>
          <a:p>
            <a:pPr defTabSz="932418"/>
            <a:r>
              <a:rPr lang="en-US" sz="1199" dirty="0" smtClean="0">
                <a:gradFill>
                  <a:gsLst>
                    <a:gs pos="0">
                      <a:srgbClr val="FFFFFF"/>
                    </a:gs>
                    <a:gs pos="100000">
                      <a:srgbClr val="FFFFFF"/>
                    </a:gs>
                  </a:gsLst>
                  <a:lin ang="5400000" scaled="0"/>
                </a:gradFill>
                <a:ea typeface="Segoe UI" pitchFamily="34" charset="0"/>
                <a:cs typeface="Segoe UI" pitchFamily="34" charset="0"/>
              </a:rPr>
              <a:t>TFVC</a:t>
            </a:r>
            <a:endParaRPr lang="en-US" sz="1199" dirty="0">
              <a:gradFill>
                <a:gsLst>
                  <a:gs pos="0">
                    <a:srgbClr val="FFFFFF"/>
                  </a:gs>
                  <a:gs pos="100000">
                    <a:srgbClr val="FFFFFF"/>
                  </a:gs>
                </a:gsLst>
                <a:lin ang="5400000" scaled="0"/>
              </a:gradFill>
              <a:ea typeface="Segoe UI" pitchFamily="34" charset="0"/>
              <a:cs typeface="Segoe UI" pitchFamily="34" charset="0"/>
            </a:endParaRPr>
          </a:p>
        </p:txBody>
      </p:sp>
      <p:sp>
        <p:nvSpPr>
          <p:cNvPr id="225" name="TextBox 224"/>
          <p:cNvSpPr txBox="1"/>
          <p:nvPr/>
        </p:nvSpPr>
        <p:spPr>
          <a:xfrm>
            <a:off x="2540665" y="2849288"/>
            <a:ext cx="381720" cy="184538"/>
          </a:xfrm>
          <a:prstGeom prst="rect">
            <a:avLst/>
          </a:prstGeom>
          <a:noFill/>
        </p:spPr>
        <p:txBody>
          <a:bodyPr wrap="square" lIns="0" tIns="0" rIns="0" bIns="0" rtlCol="0">
            <a:spAutoFit/>
          </a:bodyPr>
          <a:lstStyle/>
          <a:p>
            <a:pPr defTabSz="932418"/>
            <a:r>
              <a:rPr lang="en-US" sz="1199" dirty="0" smtClean="0">
                <a:gradFill>
                  <a:gsLst>
                    <a:gs pos="0">
                      <a:srgbClr val="FFFFFF"/>
                    </a:gs>
                    <a:gs pos="100000">
                      <a:srgbClr val="FFFFFF"/>
                    </a:gs>
                  </a:gsLst>
                  <a:lin ang="5400000" scaled="0"/>
                </a:gradFill>
                <a:ea typeface="Segoe UI" pitchFamily="34" charset="0"/>
                <a:cs typeface="Segoe UI" pitchFamily="34" charset="0"/>
              </a:rPr>
              <a:t>GIT</a:t>
            </a:r>
            <a:endParaRPr lang="en-US" sz="1199" dirty="0">
              <a:gradFill>
                <a:gsLst>
                  <a:gs pos="0">
                    <a:srgbClr val="FFFFFF"/>
                  </a:gs>
                  <a:gs pos="100000">
                    <a:srgbClr val="FFFFFF"/>
                  </a:gs>
                </a:gsLst>
                <a:lin ang="5400000" scaled="0"/>
              </a:gradFill>
              <a:ea typeface="Segoe UI" pitchFamily="34" charset="0"/>
              <a:cs typeface="Segoe UI" pitchFamily="34" charset="0"/>
            </a:endParaRPr>
          </a:p>
        </p:txBody>
      </p:sp>
      <p:sp>
        <p:nvSpPr>
          <p:cNvPr id="148" name="Freeform 147"/>
          <p:cNvSpPr/>
          <p:nvPr/>
        </p:nvSpPr>
        <p:spPr bwMode="auto">
          <a:xfrm rot="18885243">
            <a:off x="1409058" y="2407520"/>
            <a:ext cx="416393" cy="382244"/>
          </a:xfrm>
          <a:custGeom>
            <a:avLst/>
            <a:gdLst>
              <a:gd name="connsiteX0" fmla="*/ 1128170 w 1781998"/>
              <a:gd name="connsiteY0" fmla="*/ 224576 h 1635853"/>
              <a:gd name="connsiteX1" fmla="*/ 655588 w 1781998"/>
              <a:gd name="connsiteY1" fmla="*/ 222547 h 1635853"/>
              <a:gd name="connsiteX2" fmla="*/ 653559 w 1781998"/>
              <a:gd name="connsiteY2" fmla="*/ 695129 h 1635853"/>
              <a:gd name="connsiteX3" fmla="*/ 1126141 w 1781998"/>
              <a:gd name="connsiteY3" fmla="*/ 697158 h 1635853"/>
              <a:gd name="connsiteX4" fmla="*/ 1128170 w 1781998"/>
              <a:gd name="connsiteY4" fmla="*/ 224576 h 1635853"/>
              <a:gd name="connsiteX5" fmla="*/ 1217423 w 1781998"/>
              <a:gd name="connsiteY5" fmla="*/ 136087 h 1635853"/>
              <a:gd name="connsiteX6" fmla="*/ 1273867 w 1781998"/>
              <a:gd name="connsiteY6" fmla="*/ 714528 h 1635853"/>
              <a:gd name="connsiteX7" fmla="*/ 1244159 w 1781998"/>
              <a:gd name="connsiteY7" fmla="*/ 750580 h 1635853"/>
              <a:gd name="connsiteX8" fmla="*/ 1414820 w 1781998"/>
              <a:gd name="connsiteY8" fmla="*/ 922712 h 1635853"/>
              <a:gd name="connsiteX9" fmla="*/ 1415161 w 1781998"/>
              <a:gd name="connsiteY9" fmla="*/ 922435 h 1635853"/>
              <a:gd name="connsiteX10" fmla="*/ 1713248 w 1781998"/>
              <a:gd name="connsiteY10" fmla="*/ 954109 h 1635853"/>
              <a:gd name="connsiteX11" fmla="*/ 1711808 w 1781998"/>
              <a:gd name="connsiteY11" fmla="*/ 1289533 h 1635853"/>
              <a:gd name="connsiteX12" fmla="*/ 1376384 w 1781998"/>
              <a:gd name="connsiteY12" fmla="*/ 1288093 h 1635853"/>
              <a:gd name="connsiteX13" fmla="*/ 1325385 w 1781998"/>
              <a:gd name="connsiteY13" fmla="*/ 1030906 h 1635853"/>
              <a:gd name="connsiteX14" fmla="*/ 1335760 w 1781998"/>
              <a:gd name="connsiteY14" fmla="*/ 1011394 h 1635853"/>
              <a:gd name="connsiteX15" fmla="*/ 1158092 w 1781998"/>
              <a:gd name="connsiteY15" fmla="*/ 832194 h 1635853"/>
              <a:gd name="connsiteX16" fmla="*/ 1142241 w 1781998"/>
              <a:gd name="connsiteY16" fmla="*/ 845028 h 1635853"/>
              <a:gd name="connsiteX17" fmla="*/ 976756 w 1781998"/>
              <a:gd name="connsiteY17" fmla="*/ 911662 h 1635853"/>
              <a:gd name="connsiteX18" fmla="*/ 950207 w 1781998"/>
              <a:gd name="connsiteY18" fmla="*/ 914092 h 1635853"/>
              <a:gd name="connsiteX19" fmla="*/ 950207 w 1781998"/>
              <a:gd name="connsiteY19" fmla="*/ 1170145 h 1635853"/>
              <a:gd name="connsiteX20" fmla="*/ 980420 w 1781998"/>
              <a:gd name="connsiteY20" fmla="*/ 1179240 h 1635853"/>
              <a:gd name="connsiteX21" fmla="*/ 1058657 w 1781998"/>
              <a:gd name="connsiteY21" fmla="*/ 1231678 h 1635853"/>
              <a:gd name="connsiteX22" fmla="*/ 1057218 w 1781998"/>
              <a:gd name="connsiteY22" fmla="*/ 1567103 h 1635853"/>
              <a:gd name="connsiteX23" fmla="*/ 721793 w 1781998"/>
              <a:gd name="connsiteY23" fmla="*/ 1565663 h 1635853"/>
              <a:gd name="connsiteX24" fmla="*/ 723233 w 1781998"/>
              <a:gd name="connsiteY24" fmla="*/ 1230238 h 1635853"/>
              <a:gd name="connsiteX25" fmla="*/ 801918 w 1781998"/>
              <a:gd name="connsiteY25" fmla="*/ 1178474 h 1635853"/>
              <a:gd name="connsiteX26" fmla="*/ 831626 w 1781998"/>
              <a:gd name="connsiteY26" fmla="*/ 1172825 h 1635853"/>
              <a:gd name="connsiteX27" fmla="*/ 831626 w 1781998"/>
              <a:gd name="connsiteY27" fmla="*/ 913967 h 1635853"/>
              <a:gd name="connsiteX28" fmla="*/ 801098 w 1781998"/>
              <a:gd name="connsiteY28" fmla="*/ 910908 h 1635853"/>
              <a:gd name="connsiteX29" fmla="*/ 636191 w 1781998"/>
              <a:gd name="connsiteY29" fmla="*/ 842856 h 1635853"/>
              <a:gd name="connsiteX30" fmla="*/ 608761 w 1781998"/>
              <a:gd name="connsiteY30" fmla="*/ 820253 h 1635853"/>
              <a:gd name="connsiteX31" fmla="*/ 439045 w 1781998"/>
              <a:gd name="connsiteY31" fmla="*/ 988518 h 1635853"/>
              <a:gd name="connsiteX32" fmla="*/ 457380 w 1781998"/>
              <a:gd name="connsiteY32" fmla="*/ 1023725 h 1635853"/>
              <a:gd name="connsiteX33" fmla="*/ 404175 w 1781998"/>
              <a:gd name="connsiteY33" fmla="*/ 1280465 h 1635853"/>
              <a:gd name="connsiteX34" fmla="*/ 68751 w 1781998"/>
              <a:gd name="connsiteY34" fmla="*/ 1279025 h 1635853"/>
              <a:gd name="connsiteX35" fmla="*/ 70191 w 1781998"/>
              <a:gd name="connsiteY35" fmla="*/ 943600 h 1635853"/>
              <a:gd name="connsiteX36" fmla="*/ 327378 w 1781998"/>
              <a:gd name="connsiteY36" fmla="*/ 892602 h 1635853"/>
              <a:gd name="connsiteX37" fmla="*/ 353406 w 1781998"/>
              <a:gd name="connsiteY37" fmla="*/ 906442 h 1635853"/>
              <a:gd name="connsiteX38" fmla="*/ 525556 w 1781998"/>
              <a:gd name="connsiteY38" fmla="*/ 735764 h 1635853"/>
              <a:gd name="connsiteX39" fmla="*/ 505690 w 1781998"/>
              <a:gd name="connsiteY39" fmla="*/ 711230 h 1635853"/>
              <a:gd name="connsiteX40" fmla="*/ 567098 w 1781998"/>
              <a:gd name="connsiteY40" fmla="*/ 133295 h 1635853"/>
              <a:gd name="connsiteX41" fmla="*/ 1217423 w 1781998"/>
              <a:gd name="connsiteY41" fmla="*/ 136087 h 1635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781998" h="1635853">
                <a:moveTo>
                  <a:pt x="1128170" y="224576"/>
                </a:moveTo>
                <a:cubicBezTo>
                  <a:pt x="998231" y="93516"/>
                  <a:pt x="786648" y="92608"/>
                  <a:pt x="655588" y="222547"/>
                </a:cubicBezTo>
                <a:cubicBezTo>
                  <a:pt x="524528" y="352486"/>
                  <a:pt x="523620" y="564069"/>
                  <a:pt x="653559" y="695129"/>
                </a:cubicBezTo>
                <a:cubicBezTo>
                  <a:pt x="783499" y="826189"/>
                  <a:pt x="995082" y="827097"/>
                  <a:pt x="1126141" y="697158"/>
                </a:cubicBezTo>
                <a:cubicBezTo>
                  <a:pt x="1257201" y="567218"/>
                  <a:pt x="1258110" y="355635"/>
                  <a:pt x="1128170" y="224576"/>
                </a:cubicBezTo>
                <a:close/>
                <a:moveTo>
                  <a:pt x="1217423" y="136087"/>
                </a:moveTo>
                <a:cubicBezTo>
                  <a:pt x="1373884" y="293896"/>
                  <a:pt x="1392484" y="536542"/>
                  <a:pt x="1273867" y="714528"/>
                </a:cubicBezTo>
                <a:lnTo>
                  <a:pt x="1244159" y="750580"/>
                </a:lnTo>
                <a:lnTo>
                  <a:pt x="1414820" y="922712"/>
                </a:lnTo>
                <a:lnTo>
                  <a:pt x="1415161" y="922435"/>
                </a:lnTo>
                <a:cubicBezTo>
                  <a:pt x="1507485" y="862045"/>
                  <a:pt x="1632549" y="872713"/>
                  <a:pt x="1713248" y="954109"/>
                </a:cubicBezTo>
                <a:cubicBezTo>
                  <a:pt x="1805475" y="1047131"/>
                  <a:pt x="1804831" y="1197305"/>
                  <a:pt x="1711808" y="1289533"/>
                </a:cubicBezTo>
                <a:cubicBezTo>
                  <a:pt x="1618785" y="1381760"/>
                  <a:pt x="1468611" y="1381116"/>
                  <a:pt x="1376384" y="1288093"/>
                </a:cubicBezTo>
                <a:cubicBezTo>
                  <a:pt x="1307213" y="1218326"/>
                  <a:pt x="1290283" y="1116411"/>
                  <a:pt x="1325385" y="1030906"/>
                </a:cubicBezTo>
                <a:lnTo>
                  <a:pt x="1335760" y="1011394"/>
                </a:lnTo>
                <a:lnTo>
                  <a:pt x="1158092" y="832194"/>
                </a:lnTo>
                <a:lnTo>
                  <a:pt x="1142241" y="845028"/>
                </a:lnTo>
                <a:cubicBezTo>
                  <a:pt x="1091099" y="878481"/>
                  <a:pt x="1034775" y="900687"/>
                  <a:pt x="976756" y="911662"/>
                </a:cubicBezTo>
                <a:lnTo>
                  <a:pt x="950207" y="914092"/>
                </a:lnTo>
                <a:lnTo>
                  <a:pt x="950207" y="1170145"/>
                </a:lnTo>
                <a:lnTo>
                  <a:pt x="980420" y="1179240"/>
                </a:lnTo>
                <a:cubicBezTo>
                  <a:pt x="1008922" y="1190940"/>
                  <a:pt x="1035601" y="1208423"/>
                  <a:pt x="1058657" y="1231678"/>
                </a:cubicBezTo>
                <a:cubicBezTo>
                  <a:pt x="1150885" y="1324701"/>
                  <a:pt x="1150240" y="1474875"/>
                  <a:pt x="1057218" y="1567103"/>
                </a:cubicBezTo>
                <a:cubicBezTo>
                  <a:pt x="964195" y="1659330"/>
                  <a:pt x="814021" y="1658685"/>
                  <a:pt x="721793" y="1565663"/>
                </a:cubicBezTo>
                <a:cubicBezTo>
                  <a:pt x="629566" y="1472640"/>
                  <a:pt x="630210" y="1322466"/>
                  <a:pt x="723233" y="1230238"/>
                </a:cubicBezTo>
                <a:cubicBezTo>
                  <a:pt x="746489" y="1207182"/>
                  <a:pt x="773317" y="1189929"/>
                  <a:pt x="801918" y="1178474"/>
                </a:cubicBezTo>
                <a:lnTo>
                  <a:pt x="831626" y="1172825"/>
                </a:lnTo>
                <a:lnTo>
                  <a:pt x="831626" y="913967"/>
                </a:lnTo>
                <a:lnTo>
                  <a:pt x="801098" y="910908"/>
                </a:lnTo>
                <a:cubicBezTo>
                  <a:pt x="743176" y="899436"/>
                  <a:pt x="687044" y="876747"/>
                  <a:pt x="636191" y="842856"/>
                </a:cubicBezTo>
                <a:lnTo>
                  <a:pt x="608761" y="820253"/>
                </a:lnTo>
                <a:lnTo>
                  <a:pt x="439045" y="988518"/>
                </a:lnTo>
                <a:lnTo>
                  <a:pt x="457380" y="1023725"/>
                </a:lnTo>
                <a:cubicBezTo>
                  <a:pt x="491747" y="1109528"/>
                  <a:pt x="473942" y="1211294"/>
                  <a:pt x="404175" y="1280465"/>
                </a:cubicBezTo>
                <a:cubicBezTo>
                  <a:pt x="311152" y="1372692"/>
                  <a:pt x="160978" y="1372048"/>
                  <a:pt x="68751" y="1279025"/>
                </a:cubicBezTo>
                <a:cubicBezTo>
                  <a:pt x="-23477" y="1186002"/>
                  <a:pt x="-22832" y="1035828"/>
                  <a:pt x="70191" y="943600"/>
                </a:cubicBezTo>
                <a:cubicBezTo>
                  <a:pt x="139958" y="874430"/>
                  <a:pt x="241873" y="857500"/>
                  <a:pt x="327378" y="892602"/>
                </a:cubicBezTo>
                <a:lnTo>
                  <a:pt x="353406" y="906442"/>
                </a:lnTo>
                <a:lnTo>
                  <a:pt x="525556" y="735764"/>
                </a:lnTo>
                <a:lnTo>
                  <a:pt x="505690" y="711230"/>
                </a:lnTo>
                <a:cubicBezTo>
                  <a:pt x="388606" y="532233"/>
                  <a:pt x="409289" y="289755"/>
                  <a:pt x="567098" y="133295"/>
                </a:cubicBezTo>
                <a:cubicBezTo>
                  <a:pt x="747451" y="-45516"/>
                  <a:pt x="1038612" y="-44267"/>
                  <a:pt x="1217423" y="136087"/>
                </a:cubicBezTo>
                <a:close/>
              </a:path>
            </a:pathLst>
          </a:custGeom>
          <a:solidFill>
            <a:schemeClr val="accent4">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50" name="Group 149"/>
          <p:cNvGrpSpPr/>
          <p:nvPr/>
        </p:nvGrpSpPr>
        <p:grpSpPr>
          <a:xfrm>
            <a:off x="6105303" y="4960144"/>
            <a:ext cx="682792" cy="442801"/>
            <a:chOff x="6236727" y="5075466"/>
            <a:chExt cx="1685512" cy="1093080"/>
          </a:xfrm>
        </p:grpSpPr>
        <p:grpSp>
          <p:nvGrpSpPr>
            <p:cNvPr id="167" name="Group 166"/>
            <p:cNvGrpSpPr/>
            <p:nvPr/>
          </p:nvGrpSpPr>
          <p:grpSpPr>
            <a:xfrm>
              <a:off x="6604927" y="5075466"/>
              <a:ext cx="1102201" cy="1054928"/>
              <a:chOff x="6604927" y="5075466"/>
              <a:chExt cx="1102201" cy="1054928"/>
            </a:xfrm>
          </p:grpSpPr>
          <p:sp>
            <p:nvSpPr>
              <p:cNvPr id="195" name="Diamond 194"/>
              <p:cNvSpPr/>
              <p:nvPr/>
            </p:nvSpPr>
            <p:spPr bwMode="auto">
              <a:xfrm>
                <a:off x="6642893" y="5075466"/>
                <a:ext cx="869548" cy="480973"/>
              </a:xfrm>
              <a:prstGeom prst="diamond">
                <a:avLst/>
              </a:prstGeom>
              <a:solidFill>
                <a:srgbClr val="3999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6" name="Parallelogram 195"/>
              <p:cNvSpPr/>
              <p:nvPr/>
            </p:nvSpPr>
            <p:spPr bwMode="auto">
              <a:xfrm rot="19866714">
                <a:off x="6966649" y="5556675"/>
                <a:ext cx="740479" cy="430284"/>
              </a:xfrm>
              <a:prstGeom prst="parallelogram">
                <a:avLst>
                  <a:gd name="adj" fmla="val 57886"/>
                </a:avLst>
              </a:prstGeom>
              <a:solidFill>
                <a:srgbClr val="ACDAE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7" name="Parallelogram 196"/>
              <p:cNvSpPr/>
              <p:nvPr/>
            </p:nvSpPr>
            <p:spPr bwMode="auto">
              <a:xfrm rot="5400000">
                <a:off x="6449829" y="5545013"/>
                <a:ext cx="740479" cy="430284"/>
              </a:xfrm>
              <a:prstGeom prst="parallelogram">
                <a:avLst>
                  <a:gd name="adj" fmla="val 57886"/>
                </a:avLst>
              </a:prstGeom>
              <a:solidFill>
                <a:srgbClr val="59B4D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68" name="Freeform 167"/>
            <p:cNvSpPr/>
            <p:nvPr/>
          </p:nvSpPr>
          <p:spPr bwMode="auto">
            <a:xfrm rot="1753011">
              <a:off x="7202147" y="5162507"/>
              <a:ext cx="720092" cy="1006039"/>
            </a:xfrm>
            <a:custGeom>
              <a:avLst/>
              <a:gdLst>
                <a:gd name="connsiteX0" fmla="*/ 123594 w 3297672"/>
                <a:gd name="connsiteY0" fmla="*/ 15903 h 4607171"/>
                <a:gd name="connsiteX1" fmla="*/ 202363 w 3297672"/>
                <a:gd name="connsiteY1" fmla="*/ 0 h 4607171"/>
                <a:gd name="connsiteX2" fmla="*/ 1340966 w 3297672"/>
                <a:gd name="connsiteY2" fmla="*/ 0 h 4607171"/>
                <a:gd name="connsiteX3" fmla="*/ 1508769 w 3297672"/>
                <a:gd name="connsiteY3" fmla="*/ 89220 h 4607171"/>
                <a:gd name="connsiteX4" fmla="*/ 1514427 w 3297672"/>
                <a:gd name="connsiteY4" fmla="*/ 99645 h 4607171"/>
                <a:gd name="connsiteX5" fmla="*/ 1528034 w 3297672"/>
                <a:gd name="connsiteY5" fmla="*/ 119096 h 4607171"/>
                <a:gd name="connsiteX6" fmla="*/ 3271891 w 3297672"/>
                <a:gd name="connsiteY6" fmla="*/ 3237209 h 4607171"/>
                <a:gd name="connsiteX7" fmla="*/ 3290007 w 3297672"/>
                <a:gd name="connsiteY7" fmla="*/ 3391027 h 4607171"/>
                <a:gd name="connsiteX8" fmla="*/ 3266368 w 3297672"/>
                <a:gd name="connsiteY8" fmla="*/ 3437834 h 4607171"/>
                <a:gd name="connsiteX9" fmla="*/ 3250716 w 3297672"/>
                <a:gd name="connsiteY9" fmla="*/ 3482358 h 4607171"/>
                <a:gd name="connsiteX10" fmla="*/ 2639514 w 3297672"/>
                <a:gd name="connsiteY10" fmla="*/ 4508344 h 4607171"/>
                <a:gd name="connsiteX11" fmla="*/ 2362095 w 3297672"/>
                <a:gd name="connsiteY11" fmla="*/ 4578629 h 4607171"/>
                <a:gd name="connsiteX12" fmla="*/ 2330242 w 3297672"/>
                <a:gd name="connsiteY12" fmla="*/ 4559654 h 4607171"/>
                <a:gd name="connsiteX13" fmla="*/ 2259957 w 3297672"/>
                <a:gd name="connsiteY13" fmla="*/ 4282234 h 4607171"/>
                <a:gd name="connsiteX14" fmla="*/ 2822251 w 3297672"/>
                <a:gd name="connsiteY14" fmla="*/ 3338346 h 4607171"/>
                <a:gd name="connsiteX15" fmla="*/ 1202310 w 3297672"/>
                <a:gd name="connsiteY15" fmla="*/ 441803 h 4607171"/>
                <a:gd name="connsiteX16" fmla="*/ 202363 w 3297672"/>
                <a:gd name="connsiteY16" fmla="*/ 441803 h 4607171"/>
                <a:gd name="connsiteX17" fmla="*/ 0 w 3297672"/>
                <a:gd name="connsiteY17" fmla="*/ 239440 h 4607171"/>
                <a:gd name="connsiteX18" fmla="*/ 0 w 3297672"/>
                <a:gd name="connsiteY18" fmla="*/ 202363 h 4607171"/>
                <a:gd name="connsiteX19" fmla="*/ 123594 w 3297672"/>
                <a:gd name="connsiteY19" fmla="*/ 15903 h 4607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97672" h="4607171">
                  <a:moveTo>
                    <a:pt x="123594" y="15903"/>
                  </a:moveTo>
                  <a:cubicBezTo>
                    <a:pt x="147805" y="5663"/>
                    <a:pt x="174423" y="0"/>
                    <a:pt x="202363" y="0"/>
                  </a:cubicBezTo>
                  <a:lnTo>
                    <a:pt x="1340966" y="0"/>
                  </a:lnTo>
                  <a:cubicBezTo>
                    <a:pt x="1410817" y="0"/>
                    <a:pt x="1472403" y="35391"/>
                    <a:pt x="1508769" y="89220"/>
                  </a:cubicBezTo>
                  <a:lnTo>
                    <a:pt x="1514427" y="99645"/>
                  </a:lnTo>
                  <a:lnTo>
                    <a:pt x="1528034" y="119096"/>
                  </a:lnTo>
                  <a:lnTo>
                    <a:pt x="3271891" y="3237209"/>
                  </a:lnTo>
                  <a:cubicBezTo>
                    <a:pt x="3299168" y="3285980"/>
                    <a:pt x="3304093" y="3341191"/>
                    <a:pt x="3290007" y="3391027"/>
                  </a:cubicBezTo>
                  <a:lnTo>
                    <a:pt x="3266368" y="3437834"/>
                  </a:lnTo>
                  <a:lnTo>
                    <a:pt x="3250716" y="3482358"/>
                  </a:lnTo>
                  <a:lnTo>
                    <a:pt x="2639514" y="4508344"/>
                  </a:lnTo>
                  <a:cubicBezTo>
                    <a:pt x="2582316" y="4604360"/>
                    <a:pt x="2458111" y="4635828"/>
                    <a:pt x="2362095" y="4578629"/>
                  </a:cubicBezTo>
                  <a:lnTo>
                    <a:pt x="2330242" y="4559654"/>
                  </a:lnTo>
                  <a:cubicBezTo>
                    <a:pt x="2234225" y="4502455"/>
                    <a:pt x="2202758" y="4378250"/>
                    <a:pt x="2259957" y="4282234"/>
                  </a:cubicBezTo>
                  <a:lnTo>
                    <a:pt x="2822251" y="3338346"/>
                  </a:lnTo>
                  <a:lnTo>
                    <a:pt x="1202310" y="441803"/>
                  </a:lnTo>
                  <a:lnTo>
                    <a:pt x="202363" y="441803"/>
                  </a:lnTo>
                  <a:cubicBezTo>
                    <a:pt x="90601" y="441803"/>
                    <a:pt x="0" y="351202"/>
                    <a:pt x="0" y="239440"/>
                  </a:cubicBezTo>
                  <a:lnTo>
                    <a:pt x="0" y="202363"/>
                  </a:lnTo>
                  <a:cubicBezTo>
                    <a:pt x="0" y="118542"/>
                    <a:pt x="50963" y="46623"/>
                    <a:pt x="123594" y="15903"/>
                  </a:cubicBezTo>
                  <a:close/>
                </a:path>
              </a:pathLst>
            </a:custGeom>
            <a:solidFill>
              <a:srgbClr val="7B7B7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3" name="Freeform 172"/>
            <p:cNvSpPr/>
            <p:nvPr/>
          </p:nvSpPr>
          <p:spPr bwMode="auto">
            <a:xfrm rot="12600000">
              <a:off x="6236727" y="5077283"/>
              <a:ext cx="720092" cy="1006039"/>
            </a:xfrm>
            <a:custGeom>
              <a:avLst/>
              <a:gdLst>
                <a:gd name="connsiteX0" fmla="*/ 123594 w 3297672"/>
                <a:gd name="connsiteY0" fmla="*/ 15903 h 4607171"/>
                <a:gd name="connsiteX1" fmla="*/ 202363 w 3297672"/>
                <a:gd name="connsiteY1" fmla="*/ 0 h 4607171"/>
                <a:gd name="connsiteX2" fmla="*/ 1340966 w 3297672"/>
                <a:gd name="connsiteY2" fmla="*/ 0 h 4607171"/>
                <a:gd name="connsiteX3" fmla="*/ 1508769 w 3297672"/>
                <a:gd name="connsiteY3" fmla="*/ 89220 h 4607171"/>
                <a:gd name="connsiteX4" fmla="*/ 1514427 w 3297672"/>
                <a:gd name="connsiteY4" fmla="*/ 99645 h 4607171"/>
                <a:gd name="connsiteX5" fmla="*/ 1528034 w 3297672"/>
                <a:gd name="connsiteY5" fmla="*/ 119096 h 4607171"/>
                <a:gd name="connsiteX6" fmla="*/ 3271891 w 3297672"/>
                <a:gd name="connsiteY6" fmla="*/ 3237209 h 4607171"/>
                <a:gd name="connsiteX7" fmla="*/ 3290007 w 3297672"/>
                <a:gd name="connsiteY7" fmla="*/ 3391027 h 4607171"/>
                <a:gd name="connsiteX8" fmla="*/ 3266368 w 3297672"/>
                <a:gd name="connsiteY8" fmla="*/ 3437834 h 4607171"/>
                <a:gd name="connsiteX9" fmla="*/ 3250716 w 3297672"/>
                <a:gd name="connsiteY9" fmla="*/ 3482358 h 4607171"/>
                <a:gd name="connsiteX10" fmla="*/ 2639514 w 3297672"/>
                <a:gd name="connsiteY10" fmla="*/ 4508344 h 4607171"/>
                <a:gd name="connsiteX11" fmla="*/ 2362095 w 3297672"/>
                <a:gd name="connsiteY11" fmla="*/ 4578629 h 4607171"/>
                <a:gd name="connsiteX12" fmla="*/ 2330242 w 3297672"/>
                <a:gd name="connsiteY12" fmla="*/ 4559654 h 4607171"/>
                <a:gd name="connsiteX13" fmla="*/ 2259957 w 3297672"/>
                <a:gd name="connsiteY13" fmla="*/ 4282234 h 4607171"/>
                <a:gd name="connsiteX14" fmla="*/ 2822251 w 3297672"/>
                <a:gd name="connsiteY14" fmla="*/ 3338346 h 4607171"/>
                <a:gd name="connsiteX15" fmla="*/ 1202310 w 3297672"/>
                <a:gd name="connsiteY15" fmla="*/ 441803 h 4607171"/>
                <a:gd name="connsiteX16" fmla="*/ 202363 w 3297672"/>
                <a:gd name="connsiteY16" fmla="*/ 441803 h 4607171"/>
                <a:gd name="connsiteX17" fmla="*/ 0 w 3297672"/>
                <a:gd name="connsiteY17" fmla="*/ 239440 h 4607171"/>
                <a:gd name="connsiteX18" fmla="*/ 0 w 3297672"/>
                <a:gd name="connsiteY18" fmla="*/ 202363 h 4607171"/>
                <a:gd name="connsiteX19" fmla="*/ 123594 w 3297672"/>
                <a:gd name="connsiteY19" fmla="*/ 15903 h 4607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97672" h="4607171">
                  <a:moveTo>
                    <a:pt x="123594" y="15903"/>
                  </a:moveTo>
                  <a:cubicBezTo>
                    <a:pt x="147805" y="5663"/>
                    <a:pt x="174423" y="0"/>
                    <a:pt x="202363" y="0"/>
                  </a:cubicBezTo>
                  <a:lnTo>
                    <a:pt x="1340966" y="0"/>
                  </a:lnTo>
                  <a:cubicBezTo>
                    <a:pt x="1410817" y="0"/>
                    <a:pt x="1472403" y="35391"/>
                    <a:pt x="1508769" y="89220"/>
                  </a:cubicBezTo>
                  <a:lnTo>
                    <a:pt x="1514427" y="99645"/>
                  </a:lnTo>
                  <a:lnTo>
                    <a:pt x="1528034" y="119096"/>
                  </a:lnTo>
                  <a:lnTo>
                    <a:pt x="3271891" y="3237209"/>
                  </a:lnTo>
                  <a:cubicBezTo>
                    <a:pt x="3299168" y="3285980"/>
                    <a:pt x="3304093" y="3341191"/>
                    <a:pt x="3290007" y="3391027"/>
                  </a:cubicBezTo>
                  <a:lnTo>
                    <a:pt x="3266368" y="3437834"/>
                  </a:lnTo>
                  <a:lnTo>
                    <a:pt x="3250716" y="3482358"/>
                  </a:lnTo>
                  <a:lnTo>
                    <a:pt x="2639514" y="4508344"/>
                  </a:lnTo>
                  <a:cubicBezTo>
                    <a:pt x="2582316" y="4604360"/>
                    <a:pt x="2458111" y="4635828"/>
                    <a:pt x="2362095" y="4578629"/>
                  </a:cubicBezTo>
                  <a:lnTo>
                    <a:pt x="2330242" y="4559654"/>
                  </a:lnTo>
                  <a:cubicBezTo>
                    <a:pt x="2234225" y="4502455"/>
                    <a:pt x="2202758" y="4378250"/>
                    <a:pt x="2259957" y="4282234"/>
                  </a:cubicBezTo>
                  <a:lnTo>
                    <a:pt x="2822251" y="3338346"/>
                  </a:lnTo>
                  <a:lnTo>
                    <a:pt x="1202310" y="441803"/>
                  </a:lnTo>
                  <a:lnTo>
                    <a:pt x="202363" y="441803"/>
                  </a:lnTo>
                  <a:cubicBezTo>
                    <a:pt x="90601" y="441803"/>
                    <a:pt x="0" y="351202"/>
                    <a:pt x="0" y="239440"/>
                  </a:cubicBezTo>
                  <a:lnTo>
                    <a:pt x="0" y="202363"/>
                  </a:lnTo>
                  <a:cubicBezTo>
                    <a:pt x="0" y="118542"/>
                    <a:pt x="50963" y="46623"/>
                    <a:pt x="123594" y="15903"/>
                  </a:cubicBezTo>
                  <a:close/>
                </a:path>
              </a:pathLst>
            </a:custGeom>
            <a:solidFill>
              <a:srgbClr val="7B7B7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cxnSp>
        <p:nvCxnSpPr>
          <p:cNvPr id="282" name="Straight Arrow Connector 281"/>
          <p:cNvCxnSpPr/>
          <p:nvPr/>
        </p:nvCxnSpPr>
        <p:spPr>
          <a:xfrm flipV="1">
            <a:off x="1380347" y="3372871"/>
            <a:ext cx="0" cy="957995"/>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6023278" y="2644798"/>
            <a:ext cx="1598396" cy="441480"/>
            <a:chOff x="6023278" y="2644798"/>
            <a:chExt cx="1598396" cy="441480"/>
          </a:xfrm>
        </p:grpSpPr>
        <p:sp>
          <p:nvSpPr>
            <p:cNvPr id="154" name="Rectangle 153"/>
            <p:cNvSpPr/>
            <p:nvPr/>
          </p:nvSpPr>
          <p:spPr>
            <a:xfrm>
              <a:off x="6500990" y="2681604"/>
              <a:ext cx="1120684" cy="404674"/>
            </a:xfrm>
            <a:prstGeom prst="rect">
              <a:avLst/>
            </a:prstGeom>
          </p:spPr>
          <p:txBody>
            <a:bodyPr wrap="square">
              <a:spAutoFit/>
            </a:bodyPr>
            <a:lstStyle/>
            <a:p>
              <a:pPr defTabSz="932418">
                <a:lnSpc>
                  <a:spcPct val="90000"/>
                </a:lnSpc>
              </a:pPr>
              <a:r>
                <a:rPr lang="en-US" sz="1099" dirty="0">
                  <a:gradFill>
                    <a:gsLst>
                      <a:gs pos="0">
                        <a:srgbClr val="FFFFFF"/>
                      </a:gs>
                      <a:gs pos="100000">
                        <a:srgbClr val="FFFFFF"/>
                      </a:gs>
                    </a:gsLst>
                    <a:lin ang="5400000" scaled="0"/>
                  </a:gradFill>
                  <a:ea typeface="Segoe UI" pitchFamily="34" charset="0"/>
                  <a:cs typeface="Segoe UI Semibold" panose="020B0702040204020203" pitchFamily="34" charset="0"/>
                </a:rPr>
                <a:t>Automation Service</a:t>
              </a:r>
            </a:p>
          </p:txBody>
        </p:sp>
        <p:pic>
          <p:nvPicPr>
            <p:cNvPr id="139" name="Picture 15"/>
            <p:cNvPicPr>
              <a:picLocks noChangeAspect="1"/>
            </p:cNvPicPr>
            <p:nvPr/>
          </p:nvPicPr>
          <p:blipFill>
            <a:blip r:embed="rId12">
              <a:lum bright="100000"/>
              <a:extLst>
                <a:ext uri="{28A0092B-C50C-407E-A947-70E740481C1C}">
                  <a14:useLocalDpi xmlns:a14="http://schemas.microsoft.com/office/drawing/2010/main" val="0"/>
                </a:ext>
              </a:extLst>
            </a:blip>
            <a:srcRect/>
            <a:stretch>
              <a:fillRect/>
            </a:stretch>
          </p:blipFill>
          <p:spPr bwMode="auto">
            <a:xfrm>
              <a:off x="6023278" y="2644798"/>
              <a:ext cx="485976" cy="43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Picture 2"/>
          <p:cNvPicPr>
            <a:picLocks noChangeAspect="1"/>
          </p:cNvPicPr>
          <p:nvPr/>
        </p:nvPicPr>
        <p:blipFill rotWithShape="1">
          <a:blip r:embed="rId13">
            <a:extLst>
              <a:ext uri="{28A0092B-C50C-407E-A947-70E740481C1C}">
                <a14:useLocalDpi xmlns:a14="http://schemas.microsoft.com/office/drawing/2010/main" val="0"/>
              </a:ext>
            </a:extLst>
          </a:blip>
          <a:srcRect r="14319"/>
          <a:stretch/>
        </p:blipFill>
        <p:spPr>
          <a:xfrm>
            <a:off x="6101501" y="2137427"/>
            <a:ext cx="1381062" cy="338906"/>
          </a:xfrm>
          <a:prstGeom prst="rect">
            <a:avLst/>
          </a:prstGeom>
        </p:spPr>
      </p:pic>
    </p:spTree>
    <p:extLst>
      <p:ext uri="{BB962C8B-B14F-4D97-AF65-F5344CB8AC3E}">
        <p14:creationId xmlns:p14="http://schemas.microsoft.com/office/powerpoint/2010/main" val="329064943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Rounded Rectangle 157"/>
          <p:cNvSpPr/>
          <p:nvPr/>
        </p:nvSpPr>
        <p:spPr bwMode="auto">
          <a:xfrm>
            <a:off x="494220" y="4340230"/>
            <a:ext cx="2051240" cy="986193"/>
          </a:xfrm>
          <a:prstGeom prst="roundRect">
            <a:avLst>
              <a:gd name="adj" fmla="val 6638"/>
            </a:avLst>
          </a:prstGeom>
          <a:solidFill>
            <a:schemeClr val="bg1">
              <a:alpha val="20000"/>
            </a:schemeClr>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499" dirty="0">
                <a:gradFill>
                  <a:gsLst>
                    <a:gs pos="0">
                      <a:srgbClr val="00BCF2"/>
                    </a:gs>
                    <a:gs pos="100000">
                      <a:srgbClr val="00BCF2"/>
                    </a:gs>
                  </a:gsLst>
                  <a:lin ang="5400000" scaled="0"/>
                </a:gradFill>
                <a:ea typeface="Segoe UI" pitchFamily="34" charset="0"/>
                <a:cs typeface="Segoe UI" pitchFamily="34" charset="0"/>
              </a:rPr>
              <a:t>                            </a:t>
            </a:r>
          </a:p>
        </p:txBody>
      </p:sp>
      <p:sp>
        <p:nvSpPr>
          <p:cNvPr id="156" name="Rounded Rectangle 155"/>
          <p:cNvSpPr/>
          <p:nvPr/>
        </p:nvSpPr>
        <p:spPr bwMode="auto">
          <a:xfrm>
            <a:off x="10017568" y="4934829"/>
            <a:ext cx="2052137" cy="1827608"/>
          </a:xfrm>
          <a:prstGeom prst="roundRect">
            <a:avLst>
              <a:gd name="adj" fmla="val 6500"/>
            </a:avLst>
          </a:prstGeom>
          <a:solidFill>
            <a:srgbClr val="943A3A">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Process </a:t>
            </a:r>
            <a:r>
              <a:rPr lang="en-US" sz="1399" dirty="0" smtClean="0">
                <a:solidFill>
                  <a:srgbClr val="FFFFFF">
                    <a:alpha val="50000"/>
                  </a:srgbClr>
                </a:solidFill>
                <a:ea typeface="Segoe UI" pitchFamily="34" charset="0"/>
                <a:cs typeface="Segoe UI" pitchFamily="34" charset="0"/>
              </a:rPr>
              <a:t>tools</a:t>
            </a:r>
            <a:endParaRPr lang="en-US" sz="1399" dirty="0">
              <a:solidFill>
                <a:srgbClr val="FFFFFF">
                  <a:alpha val="50000"/>
                </a:srgbClr>
              </a:solidFill>
              <a:ea typeface="Segoe UI" pitchFamily="34" charset="0"/>
              <a:cs typeface="Segoe UI" pitchFamily="34" charset="0"/>
            </a:endParaRPr>
          </a:p>
        </p:txBody>
      </p:sp>
      <p:sp>
        <p:nvSpPr>
          <p:cNvPr id="107" name="Rounded Rectangle 106"/>
          <p:cNvSpPr/>
          <p:nvPr/>
        </p:nvSpPr>
        <p:spPr bwMode="auto">
          <a:xfrm>
            <a:off x="458017" y="1211588"/>
            <a:ext cx="3096302" cy="2598629"/>
          </a:xfrm>
          <a:prstGeom prst="roundRect">
            <a:avLst>
              <a:gd name="adj" fmla="val 6500"/>
            </a:avLst>
          </a:prstGeom>
          <a:solidFill>
            <a:schemeClr val="bg2">
              <a:lumMod val="75000"/>
              <a:lumOff val="25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Repository</a:t>
            </a:r>
          </a:p>
        </p:txBody>
      </p:sp>
      <p:sp>
        <p:nvSpPr>
          <p:cNvPr id="110" name="Rounded Rectangle 109"/>
          <p:cNvSpPr/>
          <p:nvPr/>
        </p:nvSpPr>
        <p:spPr bwMode="auto">
          <a:xfrm>
            <a:off x="3632464" y="1211588"/>
            <a:ext cx="2052136" cy="2598629"/>
          </a:xfrm>
          <a:prstGeom prst="roundRect">
            <a:avLst>
              <a:gd name="adj" fmla="val 6500"/>
            </a:avLst>
          </a:prstGeom>
          <a:solidFill>
            <a:srgbClr val="008AB0">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Build</a:t>
            </a:r>
          </a:p>
        </p:txBody>
      </p:sp>
      <p:sp>
        <p:nvSpPr>
          <p:cNvPr id="111" name="Rounded Rectangle 110"/>
          <p:cNvSpPr/>
          <p:nvPr/>
        </p:nvSpPr>
        <p:spPr bwMode="auto">
          <a:xfrm>
            <a:off x="3632464" y="3886412"/>
            <a:ext cx="2052136" cy="2055192"/>
          </a:xfrm>
          <a:prstGeom prst="roundRect">
            <a:avLst>
              <a:gd name="adj" fmla="val 6500"/>
            </a:avLst>
          </a:prstGeom>
          <a:solidFill>
            <a:srgbClr val="009E49">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Test</a:t>
            </a:r>
          </a:p>
        </p:txBody>
      </p:sp>
      <p:sp>
        <p:nvSpPr>
          <p:cNvPr id="129" name="Rounded Rectangle 128"/>
          <p:cNvSpPr/>
          <p:nvPr/>
        </p:nvSpPr>
        <p:spPr bwMode="auto">
          <a:xfrm>
            <a:off x="5761311" y="1211589"/>
            <a:ext cx="2052136" cy="4730016"/>
          </a:xfrm>
          <a:prstGeom prst="roundRect">
            <a:avLst>
              <a:gd name="adj" fmla="val 6500"/>
            </a:avLst>
          </a:prstGeom>
          <a:solidFill>
            <a:srgbClr val="00866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Deploy</a:t>
            </a:r>
          </a:p>
        </p:txBody>
      </p:sp>
      <p:sp>
        <p:nvSpPr>
          <p:cNvPr id="130" name="Rounded Rectangle 129"/>
          <p:cNvSpPr/>
          <p:nvPr/>
        </p:nvSpPr>
        <p:spPr bwMode="auto">
          <a:xfrm>
            <a:off x="7888722" y="1211587"/>
            <a:ext cx="2052136" cy="4730016"/>
          </a:xfrm>
          <a:prstGeom prst="roundRect">
            <a:avLst>
              <a:gd name="adj" fmla="val 6500"/>
            </a:avLst>
          </a:prstGeom>
          <a:solidFill>
            <a:srgbClr val="843480">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App</a:t>
            </a:r>
          </a:p>
        </p:txBody>
      </p:sp>
      <p:sp>
        <p:nvSpPr>
          <p:cNvPr id="131" name="Rounded Rectangle 130"/>
          <p:cNvSpPr/>
          <p:nvPr/>
        </p:nvSpPr>
        <p:spPr bwMode="auto">
          <a:xfrm>
            <a:off x="10017569" y="1211588"/>
            <a:ext cx="2052136" cy="3657081"/>
          </a:xfrm>
          <a:prstGeom prst="roundRect">
            <a:avLst>
              <a:gd name="adj" fmla="val 6500"/>
            </a:avLst>
          </a:prstGeom>
          <a:solidFill>
            <a:srgbClr val="7030A0">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Ops</a:t>
            </a:r>
          </a:p>
        </p:txBody>
      </p:sp>
      <p:sp>
        <p:nvSpPr>
          <p:cNvPr id="116" name="Rounded Rectangle 115"/>
          <p:cNvSpPr/>
          <p:nvPr/>
        </p:nvSpPr>
        <p:spPr bwMode="auto">
          <a:xfrm>
            <a:off x="8003085" y="1511245"/>
            <a:ext cx="1845701" cy="2770469"/>
          </a:xfrm>
          <a:prstGeom prst="roundRect">
            <a:avLst>
              <a:gd name="adj" fmla="val 4575"/>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45720" bIns="45720" numCol="1" spcCol="0" rtlCol="0" fromWordArt="0" anchor="b" anchorCtr="0" forceAA="0" compatLnSpc="1">
            <a:prstTxWarp prst="textNoShape">
              <a:avLst/>
            </a:prstTxWarp>
            <a:noAutofit/>
          </a:bodyPr>
          <a:lstStyle/>
          <a:p>
            <a:pPr algn="ctr" defTabSz="932597"/>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On-premises</a:t>
            </a:r>
            <a:endParaRPr lang="en-US" dirty="0"/>
          </a:p>
        </p:txBody>
      </p:sp>
      <p:cxnSp>
        <p:nvCxnSpPr>
          <p:cNvPr id="41" name="Straight Arrow Connector 40"/>
          <p:cNvCxnSpPr/>
          <p:nvPr/>
        </p:nvCxnSpPr>
        <p:spPr>
          <a:xfrm flipV="1">
            <a:off x="7696200" y="2449914"/>
            <a:ext cx="407448" cy="2774"/>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4202013" y="3135799"/>
            <a:ext cx="0" cy="694995"/>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5577840" y="2436218"/>
            <a:ext cx="272373" cy="0"/>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3011808" y="2449913"/>
            <a:ext cx="582732" cy="0"/>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46" name="Group 45"/>
          <p:cNvGrpSpPr/>
          <p:nvPr/>
        </p:nvGrpSpPr>
        <p:grpSpPr>
          <a:xfrm>
            <a:off x="475300" y="1511246"/>
            <a:ext cx="2577288" cy="1694884"/>
            <a:chOff x="475300" y="1695945"/>
            <a:chExt cx="2577288" cy="1694884"/>
          </a:xfrm>
        </p:grpSpPr>
        <p:grpSp>
          <p:nvGrpSpPr>
            <p:cNvPr id="48" name="Group 47"/>
            <p:cNvGrpSpPr/>
            <p:nvPr/>
          </p:nvGrpSpPr>
          <p:grpSpPr>
            <a:xfrm>
              <a:off x="781618" y="1695945"/>
              <a:ext cx="2270970" cy="1523433"/>
              <a:chOff x="543888" y="1695945"/>
              <a:chExt cx="2270970" cy="1523433"/>
            </a:xfrm>
          </p:grpSpPr>
          <p:sp>
            <p:nvSpPr>
              <p:cNvPr id="74" name="Rounded Rectangle 73"/>
              <p:cNvSpPr/>
              <p:nvPr/>
            </p:nvSpPr>
            <p:spPr bwMode="auto">
              <a:xfrm>
                <a:off x="543888" y="1695945"/>
                <a:ext cx="2230190" cy="1523433"/>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75" name="TextBox 74"/>
              <p:cNvSpPr txBox="1"/>
              <p:nvPr/>
            </p:nvSpPr>
            <p:spPr>
              <a:xfrm>
                <a:off x="1026099" y="2476647"/>
                <a:ext cx="1788759" cy="726353"/>
              </a:xfrm>
              <a:prstGeom prst="rect">
                <a:avLst/>
              </a:prstGeom>
              <a:noFill/>
            </p:spPr>
            <p:txBody>
              <a:bodyPr wrap="none" lIns="182880" tIns="146304" rIns="182880" bIns="146304" rtlCol="0">
                <a:spAutoFit/>
              </a:bodyPr>
              <a:lstStyle/>
              <a:p>
                <a:pPr defTabSz="932597"/>
                <a:r>
                  <a:rPr lang="en-US" sz="1400" dirty="0">
                    <a:gradFill>
                      <a:gsLst>
                        <a:gs pos="0">
                          <a:srgbClr val="FFFFFF"/>
                        </a:gs>
                        <a:gs pos="100000">
                          <a:srgbClr val="FFFFFF"/>
                        </a:gs>
                      </a:gsLst>
                      <a:lin ang="5400000" scaled="0"/>
                    </a:gradFill>
                    <a:ea typeface="Segoe UI" pitchFamily="34" charset="0"/>
                    <a:cs typeface="Segoe UI" pitchFamily="34" charset="0"/>
                  </a:rPr>
                  <a:t>Team Foundation </a:t>
                </a:r>
              </a:p>
              <a:p>
                <a:pPr defTabSz="932597"/>
                <a:r>
                  <a:rPr lang="en-US" sz="1400" dirty="0" smtClean="0">
                    <a:gradFill>
                      <a:gsLst>
                        <a:gs pos="0">
                          <a:srgbClr val="FFFFFF"/>
                        </a:gs>
                        <a:gs pos="100000">
                          <a:srgbClr val="FFFFFF"/>
                        </a:gs>
                      </a:gsLst>
                      <a:lin ang="5400000" scaled="0"/>
                    </a:gradFill>
                    <a:ea typeface="Segoe UI" pitchFamily="34" charset="0"/>
                    <a:cs typeface="Segoe UI" pitchFamily="34" charset="0"/>
                  </a:rPr>
                  <a:t>Version </a:t>
                </a:r>
                <a:r>
                  <a:rPr lang="en-US" sz="1400" dirty="0">
                    <a:gradFill>
                      <a:gsLst>
                        <a:gs pos="0">
                          <a:srgbClr val="FFFFFF"/>
                        </a:gs>
                        <a:gs pos="100000">
                          <a:srgbClr val="FFFFFF"/>
                        </a:gs>
                      </a:gsLst>
                      <a:lin ang="5400000" scaled="0"/>
                    </a:gradFill>
                    <a:ea typeface="Segoe UI" pitchFamily="34" charset="0"/>
                    <a:cs typeface="Segoe UI" pitchFamily="34" charset="0"/>
                  </a:rPr>
                  <a:t>Control</a:t>
                </a:r>
              </a:p>
            </p:txBody>
          </p:sp>
        </p:grpSp>
        <p:grpSp>
          <p:nvGrpSpPr>
            <p:cNvPr id="49" name="Group 48"/>
            <p:cNvGrpSpPr/>
            <p:nvPr/>
          </p:nvGrpSpPr>
          <p:grpSpPr>
            <a:xfrm>
              <a:off x="475300" y="2755900"/>
              <a:ext cx="786464" cy="634929"/>
              <a:chOff x="2329676" y="3506767"/>
              <a:chExt cx="712274" cy="575034"/>
            </a:xfrm>
          </p:grpSpPr>
          <p:sp>
            <p:nvSpPr>
              <p:cNvPr id="53" name="AutoShape 3"/>
              <p:cNvSpPr>
                <a:spLocks noChangeAspect="1" noChangeArrowheads="1" noTextEdit="1"/>
              </p:cNvSpPr>
              <p:nvPr/>
            </p:nvSpPr>
            <p:spPr bwMode="auto">
              <a:xfrm>
                <a:off x="2330370" y="3507272"/>
                <a:ext cx="543013" cy="555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54" name="Group 53"/>
              <p:cNvGrpSpPr/>
              <p:nvPr/>
            </p:nvGrpSpPr>
            <p:grpSpPr>
              <a:xfrm>
                <a:off x="2329676" y="3506767"/>
                <a:ext cx="712274" cy="575034"/>
                <a:chOff x="3938591" y="4448175"/>
                <a:chExt cx="823913" cy="665163"/>
              </a:xfrm>
            </p:grpSpPr>
            <p:grpSp>
              <p:nvGrpSpPr>
                <p:cNvPr id="59" name="Group 10"/>
                <p:cNvGrpSpPr>
                  <a:grpSpLocks noChangeAspect="1"/>
                </p:cNvGrpSpPr>
                <p:nvPr/>
              </p:nvGrpSpPr>
              <p:grpSpPr bwMode="auto">
                <a:xfrm>
                  <a:off x="3938591" y="4448175"/>
                  <a:ext cx="823913" cy="665163"/>
                  <a:chOff x="2481" y="2802"/>
                  <a:chExt cx="519" cy="419"/>
                </a:xfrm>
              </p:grpSpPr>
              <p:sp>
                <p:nvSpPr>
                  <p:cNvPr id="71" name="AutoShape 9"/>
                  <p:cNvSpPr>
                    <a:spLocks noChangeAspect="1" noChangeArrowheads="1" noTextEdit="1"/>
                  </p:cNvSpPr>
                  <p:nvPr/>
                </p:nvSpPr>
                <p:spPr bwMode="auto">
                  <a:xfrm>
                    <a:off x="2481" y="2802"/>
                    <a:ext cx="400" cy="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11"/>
                  <p:cNvSpPr>
                    <a:spLocks/>
                  </p:cNvSpPr>
                  <p:nvPr/>
                </p:nvSpPr>
                <p:spPr bwMode="auto">
                  <a:xfrm>
                    <a:off x="2598" y="2802"/>
                    <a:ext cx="402" cy="418"/>
                  </a:xfrm>
                  <a:custGeom>
                    <a:avLst/>
                    <a:gdLst>
                      <a:gd name="T0" fmla="*/ 67 w 644"/>
                      <a:gd name="T1" fmla="*/ 0 h 671"/>
                      <a:gd name="T2" fmla="*/ 0 w 644"/>
                      <a:gd name="T3" fmla="*/ 68 h 671"/>
                      <a:gd name="T4" fmla="*/ 0 w 644"/>
                      <a:gd name="T5" fmla="*/ 603 h 671"/>
                      <a:gd name="T6" fmla="*/ 67 w 644"/>
                      <a:gd name="T7" fmla="*/ 671 h 671"/>
                      <a:gd name="T8" fmla="*/ 576 w 644"/>
                      <a:gd name="T9" fmla="*/ 671 h 671"/>
                      <a:gd name="T10" fmla="*/ 644 w 644"/>
                      <a:gd name="T11" fmla="*/ 603 h 671"/>
                      <a:gd name="T12" fmla="*/ 644 w 644"/>
                      <a:gd name="T13" fmla="*/ 193 h 671"/>
                      <a:gd name="T14" fmla="*/ 644 w 644"/>
                      <a:gd name="T15" fmla="*/ 127 h 671"/>
                      <a:gd name="T16" fmla="*/ 515 w 644"/>
                      <a:gd name="T17" fmla="*/ 0 h 671"/>
                      <a:gd name="T18" fmla="*/ 445 w 644"/>
                      <a:gd name="T19" fmla="*/ 0 h 671"/>
                      <a:gd name="T20" fmla="*/ 67 w 644"/>
                      <a:gd name="T21"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4" h="671">
                        <a:moveTo>
                          <a:pt x="67" y="0"/>
                        </a:moveTo>
                        <a:cubicBezTo>
                          <a:pt x="30" y="0"/>
                          <a:pt x="0" y="30"/>
                          <a:pt x="0" y="68"/>
                        </a:cubicBezTo>
                        <a:cubicBezTo>
                          <a:pt x="0" y="603"/>
                          <a:pt x="0" y="603"/>
                          <a:pt x="0" y="603"/>
                        </a:cubicBezTo>
                        <a:cubicBezTo>
                          <a:pt x="0" y="641"/>
                          <a:pt x="30" y="671"/>
                          <a:pt x="67" y="671"/>
                        </a:cubicBezTo>
                        <a:cubicBezTo>
                          <a:pt x="576" y="671"/>
                          <a:pt x="576" y="671"/>
                          <a:pt x="576" y="671"/>
                        </a:cubicBezTo>
                        <a:cubicBezTo>
                          <a:pt x="613" y="671"/>
                          <a:pt x="644" y="641"/>
                          <a:pt x="644" y="603"/>
                        </a:cubicBezTo>
                        <a:cubicBezTo>
                          <a:pt x="644" y="193"/>
                          <a:pt x="644" y="193"/>
                          <a:pt x="644" y="193"/>
                        </a:cubicBezTo>
                        <a:cubicBezTo>
                          <a:pt x="644" y="156"/>
                          <a:pt x="644" y="127"/>
                          <a:pt x="644" y="127"/>
                        </a:cubicBezTo>
                        <a:cubicBezTo>
                          <a:pt x="515" y="0"/>
                          <a:pt x="515" y="0"/>
                          <a:pt x="515" y="0"/>
                        </a:cubicBezTo>
                        <a:cubicBezTo>
                          <a:pt x="515" y="0"/>
                          <a:pt x="482" y="0"/>
                          <a:pt x="445" y="0"/>
                        </a:cubicBezTo>
                        <a:lnTo>
                          <a:pt x="6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12"/>
                  <p:cNvSpPr>
                    <a:spLocks/>
                  </p:cNvSpPr>
                  <p:nvPr/>
                </p:nvSpPr>
                <p:spPr bwMode="auto">
                  <a:xfrm>
                    <a:off x="2919" y="2802"/>
                    <a:ext cx="81" cy="79"/>
                  </a:xfrm>
                  <a:custGeom>
                    <a:avLst/>
                    <a:gdLst>
                      <a:gd name="T0" fmla="*/ 81 w 81"/>
                      <a:gd name="T1" fmla="*/ 79 h 79"/>
                      <a:gd name="T2" fmla="*/ 0 w 81"/>
                      <a:gd name="T3" fmla="*/ 0 h 79"/>
                      <a:gd name="T4" fmla="*/ 0 w 81"/>
                      <a:gd name="T5" fmla="*/ 79 h 79"/>
                      <a:gd name="T6" fmla="*/ 81 w 81"/>
                      <a:gd name="T7" fmla="*/ 79 h 79"/>
                    </a:gdLst>
                    <a:ahLst/>
                    <a:cxnLst>
                      <a:cxn ang="0">
                        <a:pos x="T0" y="T1"/>
                      </a:cxn>
                      <a:cxn ang="0">
                        <a:pos x="T2" y="T3"/>
                      </a:cxn>
                      <a:cxn ang="0">
                        <a:pos x="T4" y="T5"/>
                      </a:cxn>
                      <a:cxn ang="0">
                        <a:pos x="T6" y="T7"/>
                      </a:cxn>
                    </a:cxnLst>
                    <a:rect l="0" t="0" r="r" b="b"/>
                    <a:pathLst>
                      <a:path w="81" h="79">
                        <a:moveTo>
                          <a:pt x="81" y="79"/>
                        </a:moveTo>
                        <a:lnTo>
                          <a:pt x="0" y="0"/>
                        </a:lnTo>
                        <a:lnTo>
                          <a:pt x="0" y="79"/>
                        </a:lnTo>
                        <a:lnTo>
                          <a:pt x="81" y="79"/>
                        </a:lnTo>
                        <a:close/>
                      </a:path>
                    </a:pathLst>
                  </a:custGeom>
                  <a:solidFill>
                    <a:srgbClr val="CC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68" name="Group 67"/>
                <p:cNvGrpSpPr/>
                <p:nvPr/>
              </p:nvGrpSpPr>
              <p:grpSpPr>
                <a:xfrm>
                  <a:off x="4308346" y="4618868"/>
                  <a:ext cx="293550" cy="349134"/>
                  <a:chOff x="4812038" y="4335997"/>
                  <a:chExt cx="234105" cy="278433"/>
                </a:xfrm>
              </p:grpSpPr>
              <p:sp>
                <p:nvSpPr>
                  <p:cNvPr id="69" name="Freeform 6"/>
                  <p:cNvSpPr>
                    <a:spLocks/>
                  </p:cNvSpPr>
                  <p:nvPr/>
                </p:nvSpPr>
                <p:spPr bwMode="auto">
                  <a:xfrm>
                    <a:off x="4812038" y="4335997"/>
                    <a:ext cx="90040" cy="278433"/>
                  </a:xfrm>
                  <a:custGeom>
                    <a:avLst/>
                    <a:gdLst>
                      <a:gd name="T0" fmla="*/ 23 w 86"/>
                      <a:gd name="T1" fmla="*/ 56 h 265"/>
                      <a:gd name="T2" fmla="*/ 23 w 86"/>
                      <a:gd name="T3" fmla="*/ 90 h 265"/>
                      <a:gd name="T4" fmla="*/ 0 w 86"/>
                      <a:gd name="T5" fmla="*/ 119 h 265"/>
                      <a:gd name="T6" fmla="*/ 0 w 86"/>
                      <a:gd name="T7" fmla="*/ 146 h 265"/>
                      <a:gd name="T8" fmla="*/ 23 w 86"/>
                      <a:gd name="T9" fmla="*/ 174 h 265"/>
                      <a:gd name="T10" fmla="*/ 23 w 86"/>
                      <a:gd name="T11" fmla="*/ 210 h 265"/>
                      <a:gd name="T12" fmla="*/ 36 w 86"/>
                      <a:gd name="T13" fmla="*/ 251 h 265"/>
                      <a:gd name="T14" fmla="*/ 86 w 86"/>
                      <a:gd name="T15" fmla="*/ 265 h 265"/>
                      <a:gd name="T16" fmla="*/ 86 w 86"/>
                      <a:gd name="T17" fmla="*/ 237 h 265"/>
                      <a:gd name="T18" fmla="*/ 67 w 86"/>
                      <a:gd name="T19" fmla="*/ 231 h 265"/>
                      <a:gd name="T20" fmla="*/ 62 w 86"/>
                      <a:gd name="T21" fmla="*/ 210 h 265"/>
                      <a:gd name="T22" fmla="*/ 62 w 86"/>
                      <a:gd name="T23" fmla="*/ 179 h 265"/>
                      <a:gd name="T24" fmla="*/ 39 w 86"/>
                      <a:gd name="T25" fmla="*/ 133 h 265"/>
                      <a:gd name="T26" fmla="*/ 39 w 86"/>
                      <a:gd name="T27" fmla="*/ 132 h 265"/>
                      <a:gd name="T28" fmla="*/ 62 w 86"/>
                      <a:gd name="T29" fmla="*/ 87 h 265"/>
                      <a:gd name="T30" fmla="*/ 62 w 86"/>
                      <a:gd name="T31" fmla="*/ 55 h 265"/>
                      <a:gd name="T32" fmla="*/ 86 w 86"/>
                      <a:gd name="T33" fmla="*/ 28 h 265"/>
                      <a:gd name="T34" fmla="*/ 86 w 86"/>
                      <a:gd name="T35" fmla="*/ 0 h 265"/>
                      <a:gd name="T36" fmla="*/ 36 w 86"/>
                      <a:gd name="T37" fmla="*/ 14 h 265"/>
                      <a:gd name="T38" fmla="*/ 23 w 86"/>
                      <a:gd name="T39" fmla="*/ 56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265">
                        <a:moveTo>
                          <a:pt x="23" y="56"/>
                        </a:moveTo>
                        <a:lnTo>
                          <a:pt x="23" y="90"/>
                        </a:lnTo>
                        <a:cubicBezTo>
                          <a:pt x="23" y="109"/>
                          <a:pt x="16" y="119"/>
                          <a:pt x="0" y="119"/>
                        </a:cubicBezTo>
                        <a:lnTo>
                          <a:pt x="0" y="146"/>
                        </a:lnTo>
                        <a:cubicBezTo>
                          <a:pt x="16" y="146"/>
                          <a:pt x="23" y="156"/>
                          <a:pt x="23" y="174"/>
                        </a:cubicBezTo>
                        <a:lnTo>
                          <a:pt x="23" y="210"/>
                        </a:lnTo>
                        <a:cubicBezTo>
                          <a:pt x="23" y="229"/>
                          <a:pt x="27" y="243"/>
                          <a:pt x="36" y="251"/>
                        </a:cubicBezTo>
                        <a:cubicBezTo>
                          <a:pt x="45" y="260"/>
                          <a:pt x="62" y="265"/>
                          <a:pt x="86" y="265"/>
                        </a:cubicBezTo>
                        <a:lnTo>
                          <a:pt x="86" y="237"/>
                        </a:lnTo>
                        <a:cubicBezTo>
                          <a:pt x="77" y="237"/>
                          <a:pt x="71" y="235"/>
                          <a:pt x="67" y="231"/>
                        </a:cubicBezTo>
                        <a:cubicBezTo>
                          <a:pt x="64" y="227"/>
                          <a:pt x="62" y="220"/>
                          <a:pt x="62" y="210"/>
                        </a:cubicBezTo>
                        <a:lnTo>
                          <a:pt x="62" y="179"/>
                        </a:lnTo>
                        <a:cubicBezTo>
                          <a:pt x="62" y="154"/>
                          <a:pt x="54" y="139"/>
                          <a:pt x="39" y="133"/>
                        </a:cubicBezTo>
                        <a:lnTo>
                          <a:pt x="39" y="132"/>
                        </a:lnTo>
                        <a:cubicBezTo>
                          <a:pt x="54" y="126"/>
                          <a:pt x="62" y="111"/>
                          <a:pt x="62" y="87"/>
                        </a:cubicBezTo>
                        <a:lnTo>
                          <a:pt x="62" y="55"/>
                        </a:lnTo>
                        <a:cubicBezTo>
                          <a:pt x="62" y="37"/>
                          <a:pt x="70" y="28"/>
                          <a:pt x="86" y="28"/>
                        </a:cubicBezTo>
                        <a:lnTo>
                          <a:pt x="86" y="0"/>
                        </a:lnTo>
                        <a:cubicBezTo>
                          <a:pt x="62" y="0"/>
                          <a:pt x="46" y="5"/>
                          <a:pt x="36" y="14"/>
                        </a:cubicBezTo>
                        <a:cubicBezTo>
                          <a:pt x="28" y="23"/>
                          <a:pt x="23" y="37"/>
                          <a:pt x="23" y="56"/>
                        </a:cubicBezTo>
                        <a:close/>
                      </a:path>
                    </a:pathLst>
                  </a:custGeom>
                  <a:solidFill>
                    <a:srgbClr val="80808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7"/>
                  <p:cNvSpPr>
                    <a:spLocks/>
                  </p:cNvSpPr>
                  <p:nvPr/>
                </p:nvSpPr>
                <p:spPr bwMode="auto">
                  <a:xfrm>
                    <a:off x="4956103" y="4335997"/>
                    <a:ext cx="90040" cy="278433"/>
                  </a:xfrm>
                  <a:custGeom>
                    <a:avLst/>
                    <a:gdLst>
                      <a:gd name="T0" fmla="*/ 62 w 85"/>
                      <a:gd name="T1" fmla="*/ 90 h 265"/>
                      <a:gd name="T2" fmla="*/ 62 w 85"/>
                      <a:gd name="T3" fmla="*/ 56 h 265"/>
                      <a:gd name="T4" fmla="*/ 50 w 85"/>
                      <a:gd name="T5" fmla="*/ 15 h 265"/>
                      <a:gd name="T6" fmla="*/ 0 w 85"/>
                      <a:gd name="T7" fmla="*/ 0 h 265"/>
                      <a:gd name="T8" fmla="*/ 0 w 85"/>
                      <a:gd name="T9" fmla="*/ 28 h 265"/>
                      <a:gd name="T10" fmla="*/ 24 w 85"/>
                      <a:gd name="T11" fmla="*/ 55 h 265"/>
                      <a:gd name="T12" fmla="*/ 24 w 85"/>
                      <a:gd name="T13" fmla="*/ 85 h 265"/>
                      <a:gd name="T14" fmla="*/ 47 w 85"/>
                      <a:gd name="T15" fmla="*/ 132 h 265"/>
                      <a:gd name="T16" fmla="*/ 47 w 85"/>
                      <a:gd name="T17" fmla="*/ 133 h 265"/>
                      <a:gd name="T18" fmla="*/ 24 w 85"/>
                      <a:gd name="T19" fmla="*/ 178 h 265"/>
                      <a:gd name="T20" fmla="*/ 24 w 85"/>
                      <a:gd name="T21" fmla="*/ 210 h 265"/>
                      <a:gd name="T22" fmla="*/ 19 w 85"/>
                      <a:gd name="T23" fmla="*/ 231 h 265"/>
                      <a:gd name="T24" fmla="*/ 0 w 85"/>
                      <a:gd name="T25" fmla="*/ 237 h 265"/>
                      <a:gd name="T26" fmla="*/ 0 w 85"/>
                      <a:gd name="T27" fmla="*/ 265 h 265"/>
                      <a:gd name="T28" fmla="*/ 50 w 85"/>
                      <a:gd name="T29" fmla="*/ 251 h 265"/>
                      <a:gd name="T30" fmla="*/ 62 w 85"/>
                      <a:gd name="T31" fmla="*/ 209 h 265"/>
                      <a:gd name="T32" fmla="*/ 62 w 85"/>
                      <a:gd name="T33" fmla="*/ 174 h 265"/>
                      <a:gd name="T34" fmla="*/ 85 w 85"/>
                      <a:gd name="T35" fmla="*/ 146 h 265"/>
                      <a:gd name="T36" fmla="*/ 85 w 85"/>
                      <a:gd name="T37" fmla="*/ 119 h 265"/>
                      <a:gd name="T38" fmla="*/ 62 w 85"/>
                      <a:gd name="T39" fmla="*/ 9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265">
                        <a:moveTo>
                          <a:pt x="62" y="90"/>
                        </a:moveTo>
                        <a:lnTo>
                          <a:pt x="62" y="56"/>
                        </a:lnTo>
                        <a:cubicBezTo>
                          <a:pt x="62" y="37"/>
                          <a:pt x="58" y="23"/>
                          <a:pt x="50" y="15"/>
                        </a:cubicBezTo>
                        <a:cubicBezTo>
                          <a:pt x="40" y="5"/>
                          <a:pt x="23" y="0"/>
                          <a:pt x="0" y="0"/>
                        </a:cubicBezTo>
                        <a:lnTo>
                          <a:pt x="0" y="28"/>
                        </a:lnTo>
                        <a:cubicBezTo>
                          <a:pt x="16" y="28"/>
                          <a:pt x="24" y="37"/>
                          <a:pt x="24" y="55"/>
                        </a:cubicBezTo>
                        <a:lnTo>
                          <a:pt x="24" y="85"/>
                        </a:lnTo>
                        <a:cubicBezTo>
                          <a:pt x="24" y="110"/>
                          <a:pt x="32" y="126"/>
                          <a:pt x="47" y="132"/>
                        </a:cubicBezTo>
                        <a:lnTo>
                          <a:pt x="47" y="133"/>
                        </a:lnTo>
                        <a:cubicBezTo>
                          <a:pt x="32" y="139"/>
                          <a:pt x="24" y="154"/>
                          <a:pt x="24" y="178"/>
                        </a:cubicBezTo>
                        <a:lnTo>
                          <a:pt x="24" y="210"/>
                        </a:lnTo>
                        <a:cubicBezTo>
                          <a:pt x="24" y="219"/>
                          <a:pt x="22" y="226"/>
                          <a:pt x="19" y="231"/>
                        </a:cubicBezTo>
                        <a:cubicBezTo>
                          <a:pt x="15" y="235"/>
                          <a:pt x="9" y="237"/>
                          <a:pt x="0" y="237"/>
                        </a:cubicBezTo>
                        <a:lnTo>
                          <a:pt x="0" y="265"/>
                        </a:lnTo>
                        <a:cubicBezTo>
                          <a:pt x="24" y="265"/>
                          <a:pt x="41" y="260"/>
                          <a:pt x="50" y="251"/>
                        </a:cubicBezTo>
                        <a:cubicBezTo>
                          <a:pt x="58" y="242"/>
                          <a:pt x="62" y="229"/>
                          <a:pt x="62" y="209"/>
                        </a:cubicBezTo>
                        <a:lnTo>
                          <a:pt x="62" y="174"/>
                        </a:lnTo>
                        <a:cubicBezTo>
                          <a:pt x="62" y="156"/>
                          <a:pt x="70" y="146"/>
                          <a:pt x="85" y="146"/>
                        </a:cubicBezTo>
                        <a:lnTo>
                          <a:pt x="85" y="119"/>
                        </a:lnTo>
                        <a:cubicBezTo>
                          <a:pt x="70" y="119"/>
                          <a:pt x="62" y="109"/>
                          <a:pt x="62" y="90"/>
                        </a:cubicBezTo>
                        <a:close/>
                      </a:path>
                    </a:pathLst>
                  </a:custGeom>
                  <a:solidFill>
                    <a:srgbClr val="80808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grpSp>
      </p:grpSp>
      <p:sp>
        <p:nvSpPr>
          <p:cNvPr id="76" name="Rounded Rectangle 75"/>
          <p:cNvSpPr/>
          <p:nvPr/>
        </p:nvSpPr>
        <p:spPr bwMode="auto">
          <a:xfrm>
            <a:off x="3794760" y="4006646"/>
            <a:ext cx="1783080" cy="1538933"/>
          </a:xfrm>
          <a:prstGeom prst="roundRect">
            <a:avLst>
              <a:gd name="adj" fmla="val 7520"/>
            </a:avLst>
          </a:prstGeom>
          <a:solidFill>
            <a:schemeClr val="bg1">
              <a:alpha val="20000"/>
            </a:schemeClr>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78" name="Rounded Rectangle 77"/>
          <p:cNvSpPr/>
          <p:nvPr/>
        </p:nvSpPr>
        <p:spPr bwMode="auto">
          <a:xfrm>
            <a:off x="3805597" y="1511246"/>
            <a:ext cx="1775249" cy="1624553"/>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82" name="AutoShape 115"/>
          <p:cNvSpPr>
            <a:spLocks noChangeAspect="1" noChangeArrowheads="1" noTextEdit="1"/>
          </p:cNvSpPr>
          <p:nvPr/>
        </p:nvSpPr>
        <p:spPr bwMode="auto">
          <a:xfrm>
            <a:off x="407046" y="5241272"/>
            <a:ext cx="1262158" cy="857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3" name="Rectangle 155"/>
          <p:cNvSpPr>
            <a:spLocks noChangeArrowheads="1"/>
          </p:cNvSpPr>
          <p:nvPr/>
        </p:nvSpPr>
        <p:spPr bwMode="auto">
          <a:xfrm>
            <a:off x="743404" y="5497623"/>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8" name="Rounded Rectangle 107"/>
          <p:cNvSpPr/>
          <p:nvPr/>
        </p:nvSpPr>
        <p:spPr bwMode="auto">
          <a:xfrm>
            <a:off x="5905499" y="1511246"/>
            <a:ext cx="1800226" cy="2275552"/>
          </a:xfrm>
          <a:prstGeom prst="roundRect">
            <a:avLst>
              <a:gd name="adj" fmla="val 4575"/>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146283" rIns="45713" bIns="45713" numCol="1" spcCol="0" rtlCol="0" fromWordArt="0" anchor="b" anchorCtr="0" forceAA="0" compatLnSpc="1">
            <a:prstTxWarp prst="textNoShape">
              <a:avLst/>
            </a:prstTxWarp>
            <a:noAutofit/>
          </a:bodyPr>
          <a:lstStyle/>
          <a:p>
            <a:pPr algn="ctr" defTabSz="932418"/>
            <a:endParaRPr lang="en-US" sz="1599" dirty="0">
              <a:gradFill>
                <a:gsLst>
                  <a:gs pos="0">
                    <a:srgbClr val="FFFFFF"/>
                  </a:gs>
                  <a:gs pos="100000">
                    <a:srgbClr val="FFFFFF"/>
                  </a:gs>
                </a:gsLst>
                <a:lin ang="5400000" scaled="0"/>
              </a:gradFill>
              <a:ea typeface="Segoe UI" pitchFamily="34" charset="0"/>
              <a:cs typeface="Segoe UI" pitchFamily="34" charset="0"/>
            </a:endParaRPr>
          </a:p>
        </p:txBody>
      </p:sp>
      <p:sp>
        <p:nvSpPr>
          <p:cNvPr id="112" name="TextBox 111"/>
          <p:cNvSpPr txBox="1"/>
          <p:nvPr/>
        </p:nvSpPr>
        <p:spPr>
          <a:xfrm>
            <a:off x="3792088" y="2169610"/>
            <a:ext cx="1788759" cy="726353"/>
          </a:xfrm>
          <a:prstGeom prst="rect">
            <a:avLst/>
          </a:prstGeom>
          <a:noFill/>
        </p:spPr>
        <p:txBody>
          <a:bodyPr wrap="none" lIns="182880" tIns="146304" rIns="182880" bIns="146304" rtlCol="0">
            <a:spAutoFit/>
          </a:bodyPr>
          <a:lstStyle/>
          <a:p>
            <a:pPr defTabSz="932597"/>
            <a:r>
              <a:rPr lang="en-US" sz="1400" dirty="0">
                <a:gradFill>
                  <a:gsLst>
                    <a:gs pos="0">
                      <a:srgbClr val="FFFFFF"/>
                    </a:gs>
                    <a:gs pos="100000">
                      <a:srgbClr val="FFFFFF"/>
                    </a:gs>
                  </a:gsLst>
                  <a:lin ang="5400000" scaled="0"/>
                </a:gradFill>
                <a:ea typeface="Segoe UI" pitchFamily="34" charset="0"/>
                <a:cs typeface="Segoe UI" pitchFamily="34" charset="0"/>
              </a:rPr>
              <a:t>Team Foundation </a:t>
            </a:r>
          </a:p>
          <a:p>
            <a:pPr defTabSz="932597"/>
            <a:r>
              <a:rPr lang="en-US" sz="1400" dirty="0" smtClean="0">
                <a:gradFill>
                  <a:gsLst>
                    <a:gs pos="0">
                      <a:srgbClr val="FFFFFF"/>
                    </a:gs>
                    <a:gs pos="100000">
                      <a:srgbClr val="FFFFFF"/>
                    </a:gs>
                  </a:gsLst>
                  <a:lin ang="5400000" scaled="0"/>
                </a:gradFill>
                <a:ea typeface="Segoe UI" pitchFamily="34" charset="0"/>
                <a:cs typeface="Segoe UI" pitchFamily="34" charset="0"/>
              </a:rPr>
              <a:t>Server</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grpSp>
        <p:nvGrpSpPr>
          <p:cNvPr id="113" name="Group 112"/>
          <p:cNvGrpSpPr/>
          <p:nvPr/>
        </p:nvGrpSpPr>
        <p:grpSpPr>
          <a:xfrm>
            <a:off x="8185476" y="1757132"/>
            <a:ext cx="1524938" cy="946154"/>
            <a:chOff x="9326993" y="4184430"/>
            <a:chExt cx="1315960" cy="816493"/>
          </a:xfrm>
        </p:grpSpPr>
        <p:pic>
          <p:nvPicPr>
            <p:cNvPr id="114" name="Picture 113"/>
            <p:cNvPicPr>
              <a:picLocks noChangeAspect="1"/>
            </p:cNvPicPr>
            <p:nvPr/>
          </p:nvPicPr>
          <p:blipFill>
            <a:blip r:embed="rId2"/>
            <a:stretch>
              <a:fillRect/>
            </a:stretch>
          </p:blipFill>
          <p:spPr>
            <a:xfrm>
              <a:off x="9326993" y="4184430"/>
              <a:ext cx="1315960" cy="816493"/>
            </a:xfrm>
            <a:prstGeom prst="rect">
              <a:avLst/>
            </a:prstGeom>
          </p:spPr>
        </p:pic>
        <p:sp>
          <p:nvSpPr>
            <p:cNvPr id="115" name="TextBox 114"/>
            <p:cNvSpPr txBox="1"/>
            <p:nvPr/>
          </p:nvSpPr>
          <p:spPr>
            <a:xfrm>
              <a:off x="9535714" y="4632101"/>
              <a:ext cx="898516" cy="166199"/>
            </a:xfrm>
            <a:prstGeom prst="rect">
              <a:avLst/>
            </a:prstGeom>
            <a:noFill/>
          </p:spPr>
          <p:txBody>
            <a:bodyPr wrap="none" lIns="0" tIns="0" rIns="0" bIns="0" rtlCol="0">
              <a:spAutoFit/>
            </a:bodyPr>
            <a:lstStyle/>
            <a:p>
              <a:pPr>
                <a:lnSpc>
                  <a:spcPct val="90000"/>
                </a:lnSpc>
                <a:spcAft>
                  <a:spcPts val="600"/>
                </a:spcAft>
              </a:pPr>
              <a:r>
                <a:rPr lang="en-US" sz="1200" dirty="0" smtClean="0">
                  <a:gradFill>
                    <a:gsLst>
                      <a:gs pos="2917">
                        <a:srgbClr val="0072C6"/>
                      </a:gs>
                      <a:gs pos="30000">
                        <a:srgbClr val="0072C6"/>
                      </a:gs>
                    </a:gsLst>
                    <a:lin ang="5400000" scaled="0"/>
                  </a:gradFill>
                </a:rPr>
                <a:t>Private Cloud</a:t>
              </a:r>
            </a:p>
          </p:txBody>
        </p:sp>
      </p:grpSp>
      <p:grpSp>
        <p:nvGrpSpPr>
          <p:cNvPr id="119" name="Group 118"/>
          <p:cNvGrpSpPr/>
          <p:nvPr/>
        </p:nvGrpSpPr>
        <p:grpSpPr>
          <a:xfrm>
            <a:off x="5939215" y="2436345"/>
            <a:ext cx="1582062" cy="950485"/>
            <a:chOff x="5545525" y="3061993"/>
            <a:chExt cx="1582062" cy="950485"/>
          </a:xfrm>
        </p:grpSpPr>
        <p:pic>
          <p:nvPicPr>
            <p:cNvPr id="120" name="Picture 1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5133" y="3061993"/>
              <a:ext cx="830794" cy="830794"/>
            </a:xfrm>
            <a:prstGeom prst="rect">
              <a:avLst/>
            </a:prstGeom>
          </p:spPr>
        </p:pic>
        <p:sp>
          <p:nvSpPr>
            <p:cNvPr id="121" name="TextBox 120"/>
            <p:cNvSpPr txBox="1"/>
            <p:nvPr/>
          </p:nvSpPr>
          <p:spPr>
            <a:xfrm>
              <a:off x="5545525" y="3797034"/>
              <a:ext cx="1582062" cy="215444"/>
            </a:xfrm>
            <a:prstGeom prst="rect">
              <a:avLst/>
            </a:prstGeom>
            <a:noFill/>
          </p:spPr>
          <p:txBody>
            <a:bodyPr wrap="square" lIns="0" tIns="0" rIns="0" bIns="0" rtlCol="0">
              <a:spAutoFit/>
            </a:bodyPr>
            <a:lstStyle/>
            <a:p>
              <a:pPr algn="ctr" defTabSz="932597"/>
              <a:r>
                <a:rPr lang="en-US" sz="1400" dirty="0" smtClean="0">
                  <a:gradFill>
                    <a:gsLst>
                      <a:gs pos="0">
                        <a:srgbClr val="FFFFFF"/>
                      </a:gs>
                      <a:gs pos="100000">
                        <a:srgbClr val="FFFFFF"/>
                      </a:gs>
                    </a:gsLst>
                    <a:lin ang="5400000" scaled="0"/>
                  </a:gradFill>
                  <a:ea typeface="Segoe UI" pitchFamily="34" charset="0"/>
                  <a:cs typeface="Segoe UI" pitchFamily="34" charset="0"/>
                </a:rPr>
                <a:t>Power Shell DSC</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grpSp>
      <p:sp>
        <p:nvSpPr>
          <p:cNvPr id="123" name="TextBox 122"/>
          <p:cNvSpPr txBox="1"/>
          <p:nvPr/>
        </p:nvSpPr>
        <p:spPr>
          <a:xfrm>
            <a:off x="3827724" y="4006646"/>
            <a:ext cx="1718954" cy="1549142"/>
          </a:xfrm>
          <a:prstGeom prst="rect">
            <a:avLst/>
          </a:prstGeom>
          <a:noFill/>
        </p:spPr>
        <p:txBody>
          <a:bodyPr wrap="square" lIns="182880" tIns="146304" rIns="182880" bIns="146304" rtlCol="0">
            <a:spAutoFit/>
          </a:bodyPr>
          <a:lstStyle/>
          <a:p>
            <a:pPr defTabSz="932597">
              <a:lnSpc>
                <a:spcPct val="90000"/>
              </a:lnSpc>
              <a:spcAft>
                <a:spcPts val="1000"/>
              </a:spcAft>
            </a:pPr>
            <a:r>
              <a:rPr lang="en-US" sz="1200" dirty="0">
                <a:gradFill>
                  <a:gsLst>
                    <a:gs pos="0">
                      <a:srgbClr val="FFFFFF"/>
                    </a:gs>
                    <a:gs pos="100000">
                      <a:srgbClr val="FFFFFF"/>
                    </a:gs>
                  </a:gsLst>
                  <a:lin ang="5400000" scaled="0"/>
                </a:gradFill>
                <a:ea typeface="Segoe UI" pitchFamily="34" charset="0"/>
                <a:cs typeface="Segoe UI" pitchFamily="34" charset="0"/>
              </a:rPr>
              <a:t>Microsoft Test </a:t>
            </a:r>
            <a:r>
              <a:rPr lang="en-US" sz="1200" dirty="0" smtClean="0">
                <a:gradFill>
                  <a:gsLst>
                    <a:gs pos="0">
                      <a:srgbClr val="FFFFFF"/>
                    </a:gs>
                    <a:gs pos="100000">
                      <a:srgbClr val="FFFFFF"/>
                    </a:gs>
                  </a:gsLst>
                  <a:lin ang="5400000" scaled="0"/>
                </a:gradFill>
                <a:ea typeface="Segoe UI" pitchFamily="34" charset="0"/>
                <a:cs typeface="Segoe UI" pitchFamily="34" charset="0"/>
              </a:rPr>
              <a:t>Manager</a:t>
            </a:r>
          </a:p>
          <a:p>
            <a:pPr defTabSz="932597">
              <a:lnSpc>
                <a:spcPct val="90000"/>
              </a:lnSpc>
              <a:spcAft>
                <a:spcPts val="1000"/>
              </a:spcAft>
            </a:pPr>
            <a:r>
              <a:rPr lang="en-US" sz="1200" dirty="0" smtClean="0">
                <a:gradFill>
                  <a:gsLst>
                    <a:gs pos="0">
                      <a:srgbClr val="FFFFFF"/>
                    </a:gs>
                    <a:gs pos="100000">
                      <a:srgbClr val="FFFFFF"/>
                    </a:gs>
                  </a:gsLst>
                  <a:lin ang="5400000" scaled="0"/>
                </a:gradFill>
                <a:ea typeface="Segoe UI" pitchFamily="34" charset="0"/>
                <a:cs typeface="Segoe UI" pitchFamily="34" charset="0"/>
              </a:rPr>
              <a:t>Team </a:t>
            </a:r>
            <a:r>
              <a:rPr lang="en-US" sz="1200" dirty="0">
                <a:gradFill>
                  <a:gsLst>
                    <a:gs pos="0">
                      <a:srgbClr val="FFFFFF"/>
                    </a:gs>
                    <a:gs pos="100000">
                      <a:srgbClr val="FFFFFF"/>
                    </a:gs>
                  </a:gsLst>
                  <a:lin ang="5400000" scaled="0"/>
                </a:gradFill>
                <a:ea typeface="Segoe UI" pitchFamily="34" charset="0"/>
                <a:cs typeface="Segoe UI" pitchFamily="34" charset="0"/>
              </a:rPr>
              <a:t>Foundation </a:t>
            </a:r>
            <a:r>
              <a:rPr lang="en-US" sz="1200" dirty="0" smtClean="0">
                <a:gradFill>
                  <a:gsLst>
                    <a:gs pos="0">
                      <a:srgbClr val="FFFFFF"/>
                    </a:gs>
                    <a:gs pos="100000">
                      <a:srgbClr val="FFFFFF"/>
                    </a:gs>
                  </a:gsLst>
                  <a:lin ang="5400000" scaled="0"/>
                </a:gradFill>
                <a:ea typeface="Segoe UI" pitchFamily="34" charset="0"/>
                <a:cs typeface="Segoe UI" pitchFamily="34" charset="0"/>
              </a:rPr>
              <a:t>Server</a:t>
            </a:r>
          </a:p>
          <a:p>
            <a:pPr defTabSz="932597">
              <a:lnSpc>
                <a:spcPct val="90000"/>
              </a:lnSpc>
              <a:spcAft>
                <a:spcPts val="1000"/>
              </a:spcAft>
            </a:pPr>
            <a:r>
              <a:rPr lang="en-US" sz="1200" dirty="0">
                <a:gradFill>
                  <a:gsLst>
                    <a:gs pos="0">
                      <a:srgbClr val="FFFFFF"/>
                    </a:gs>
                    <a:gs pos="100000">
                      <a:srgbClr val="FFFFFF"/>
                    </a:gs>
                  </a:gsLst>
                  <a:lin ang="5400000" scaled="0"/>
                </a:gradFill>
                <a:ea typeface="Segoe UI" pitchFamily="34" charset="0"/>
                <a:cs typeface="Segoe UI" pitchFamily="34" charset="0"/>
              </a:rPr>
              <a:t>Microsoft Monitoring Agent</a:t>
            </a:r>
          </a:p>
        </p:txBody>
      </p:sp>
      <p:grpSp>
        <p:nvGrpSpPr>
          <p:cNvPr id="6" name="Group 5"/>
          <p:cNvGrpSpPr/>
          <p:nvPr/>
        </p:nvGrpSpPr>
        <p:grpSpPr>
          <a:xfrm>
            <a:off x="1653001" y="3206129"/>
            <a:ext cx="8957725" cy="2979896"/>
            <a:chOff x="2310213" y="3139179"/>
            <a:chExt cx="8273495" cy="2592672"/>
          </a:xfrm>
        </p:grpSpPr>
        <p:cxnSp>
          <p:nvCxnSpPr>
            <p:cNvPr id="124" name="Straight Arrow Connector 123"/>
            <p:cNvCxnSpPr/>
            <p:nvPr/>
          </p:nvCxnSpPr>
          <p:spPr>
            <a:xfrm flipV="1">
              <a:off x="10583707" y="3139179"/>
              <a:ext cx="0" cy="2592672"/>
            </a:xfrm>
            <a:prstGeom prst="straightConnector1">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H="1">
              <a:off x="2310213" y="5705406"/>
              <a:ext cx="8273495" cy="0"/>
            </a:xfrm>
            <a:prstGeom prst="line">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128" name="Rounded Rectangle 127"/>
          <p:cNvSpPr/>
          <p:nvPr/>
        </p:nvSpPr>
        <p:spPr bwMode="auto">
          <a:xfrm>
            <a:off x="10228626" y="1511246"/>
            <a:ext cx="1642306" cy="1694884"/>
          </a:xfrm>
          <a:prstGeom prst="roundRect">
            <a:avLst>
              <a:gd name="adj" fmla="val 6638"/>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140" name="TextBox 139"/>
          <p:cNvSpPr txBox="1"/>
          <p:nvPr/>
        </p:nvSpPr>
        <p:spPr>
          <a:xfrm>
            <a:off x="5850213" y="1743566"/>
            <a:ext cx="1867051" cy="627864"/>
          </a:xfrm>
          <a:prstGeom prst="rect">
            <a:avLst/>
          </a:prstGeom>
          <a:noFill/>
        </p:spPr>
        <p:txBody>
          <a:bodyPr wrap="none" lIns="182880" tIns="146304" rIns="182880" bIns="146304" rtlCol="0">
            <a:spAutoFit/>
          </a:bodyPr>
          <a:lstStyle/>
          <a:p>
            <a:pPr defTabSz="932597">
              <a:lnSpc>
                <a:spcPct val="90000"/>
              </a:lnSpc>
            </a:pPr>
            <a:r>
              <a:rPr lang="en-US" sz="1200" dirty="0" smtClean="0">
                <a:gradFill>
                  <a:gsLst>
                    <a:gs pos="0">
                      <a:srgbClr val="FFFFFF"/>
                    </a:gs>
                    <a:gs pos="100000">
                      <a:srgbClr val="FFFFFF"/>
                    </a:gs>
                  </a:gsLst>
                  <a:lin ang="5400000" scaled="0"/>
                </a:gradFill>
                <a:ea typeface="Segoe UI" pitchFamily="34" charset="0"/>
                <a:cs typeface="Segoe UI" pitchFamily="34" charset="0"/>
              </a:rPr>
              <a:t>Release</a:t>
            </a:r>
            <a:r>
              <a:rPr lang="en-US" sz="1200" dirty="0">
                <a:gradFill>
                  <a:gsLst>
                    <a:gs pos="0">
                      <a:srgbClr val="FFFFFF"/>
                    </a:gs>
                    <a:gs pos="100000">
                      <a:srgbClr val="FFFFFF"/>
                    </a:gs>
                  </a:gsLst>
                  <a:lin ang="5400000" scaled="0"/>
                </a:gradFill>
                <a:ea typeface="Segoe UI" pitchFamily="34" charset="0"/>
                <a:cs typeface="Segoe UI" pitchFamily="34" charset="0"/>
              </a:rPr>
              <a:t> </a:t>
            </a:r>
            <a:r>
              <a:rPr lang="en-US" sz="1200" dirty="0" smtClean="0">
                <a:gradFill>
                  <a:gsLst>
                    <a:gs pos="0">
                      <a:srgbClr val="FFFFFF"/>
                    </a:gs>
                    <a:gs pos="100000">
                      <a:srgbClr val="FFFFFF"/>
                    </a:gs>
                  </a:gsLst>
                  <a:lin ang="5400000" scaled="0"/>
                </a:gradFill>
                <a:ea typeface="Segoe UI" pitchFamily="34" charset="0"/>
                <a:cs typeface="Segoe UI" pitchFamily="34" charset="0"/>
              </a:rPr>
              <a:t>Management </a:t>
            </a:r>
            <a:br>
              <a:rPr lang="en-US" sz="1200" dirty="0" smtClean="0">
                <a:gradFill>
                  <a:gsLst>
                    <a:gs pos="0">
                      <a:srgbClr val="FFFFFF"/>
                    </a:gs>
                    <a:gs pos="100000">
                      <a:srgbClr val="FFFFFF"/>
                    </a:gs>
                  </a:gsLst>
                  <a:lin ang="5400000" scaled="0"/>
                </a:gradFill>
                <a:ea typeface="Segoe UI" pitchFamily="34" charset="0"/>
                <a:cs typeface="Segoe UI" pitchFamily="34" charset="0"/>
              </a:rPr>
            </a:br>
            <a:r>
              <a:rPr lang="en-US" sz="1200" dirty="0" smtClean="0">
                <a:gradFill>
                  <a:gsLst>
                    <a:gs pos="0">
                      <a:srgbClr val="FFFFFF"/>
                    </a:gs>
                    <a:gs pos="100000">
                      <a:srgbClr val="FFFFFF"/>
                    </a:gs>
                  </a:gsLst>
                  <a:lin ang="5400000" scaled="0"/>
                </a:gradFill>
                <a:ea typeface="Segoe UI" pitchFamily="34" charset="0"/>
                <a:cs typeface="Segoe UI" pitchFamily="34" charset="0"/>
              </a:rPr>
              <a:t>for Visual Studio</a:t>
            </a: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cxnSp>
        <p:nvCxnSpPr>
          <p:cNvPr id="118" name="Straight Arrow Connector 117"/>
          <p:cNvCxnSpPr/>
          <p:nvPr/>
        </p:nvCxnSpPr>
        <p:spPr>
          <a:xfrm>
            <a:off x="9753993" y="2110131"/>
            <a:ext cx="568700" cy="4419"/>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22" name="Group 121"/>
          <p:cNvGrpSpPr/>
          <p:nvPr/>
        </p:nvGrpSpPr>
        <p:grpSpPr>
          <a:xfrm>
            <a:off x="5580847" y="4438253"/>
            <a:ext cx="3363961" cy="727980"/>
            <a:chOff x="5599065" y="3464172"/>
            <a:chExt cx="3363961" cy="1623573"/>
          </a:xfrm>
        </p:grpSpPr>
        <p:cxnSp>
          <p:nvCxnSpPr>
            <p:cNvPr id="126" name="Straight Arrow Connector 125"/>
            <p:cNvCxnSpPr/>
            <p:nvPr/>
          </p:nvCxnSpPr>
          <p:spPr>
            <a:xfrm flipV="1">
              <a:off x="8938100" y="3464172"/>
              <a:ext cx="0" cy="1623573"/>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flipH="1">
              <a:off x="5599065" y="5036748"/>
              <a:ext cx="3363961" cy="0"/>
            </a:xfrm>
            <a:prstGeom prst="line">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43" name="TextBox 142"/>
          <p:cNvSpPr txBox="1"/>
          <p:nvPr/>
        </p:nvSpPr>
        <p:spPr>
          <a:xfrm>
            <a:off x="6499687" y="6233660"/>
            <a:ext cx="464486" cy="207749"/>
          </a:xfrm>
          <a:prstGeom prst="rect">
            <a:avLst/>
          </a:prstGeom>
          <a:noFill/>
        </p:spPr>
        <p:txBody>
          <a:bodyPr wrap="none" lIns="0" tIns="0" rIns="0" bIns="0" rtlCol="0">
            <a:spAutoFit/>
          </a:bodyPr>
          <a:lstStyle/>
          <a:p>
            <a:pPr>
              <a:lnSpc>
                <a:spcPct val="90000"/>
              </a:lnSpc>
              <a:spcAft>
                <a:spcPts val="600"/>
              </a:spcAft>
            </a:pPr>
            <a:r>
              <a:rPr lang="en-US" sz="1500" dirty="0" smtClean="0">
                <a:gradFill>
                  <a:gsLst>
                    <a:gs pos="0">
                      <a:srgbClr val="FFFFFF"/>
                    </a:gs>
                    <a:gs pos="100000">
                      <a:srgbClr val="FFFFFF"/>
                    </a:gs>
                  </a:gsLst>
                  <a:lin ang="5400000" scaled="0"/>
                </a:gradFill>
                <a:ea typeface="Segoe UI" pitchFamily="34" charset="0"/>
                <a:cs typeface="Segoe UI" pitchFamily="34" charset="0"/>
              </a:rPr>
              <a:t>Learn</a:t>
            </a:r>
            <a:endParaRPr lang="en-US" sz="1500" dirty="0">
              <a:gradFill>
                <a:gsLst>
                  <a:gs pos="0">
                    <a:srgbClr val="FFFFFF"/>
                  </a:gs>
                  <a:gs pos="100000">
                    <a:srgbClr val="FFFFFF"/>
                  </a:gs>
                </a:gsLst>
                <a:lin ang="5400000" scaled="0"/>
              </a:gradFill>
              <a:ea typeface="Segoe UI" pitchFamily="34" charset="0"/>
              <a:cs typeface="Segoe UI" pitchFamily="34" charset="0"/>
            </a:endParaRPr>
          </a:p>
        </p:txBody>
      </p:sp>
      <p:pic>
        <p:nvPicPr>
          <p:cNvPr id="146" name="Picture 145"/>
          <p:cNvPicPr>
            <a:picLocks noChangeAspect="1"/>
          </p:cNvPicPr>
          <p:nvPr/>
        </p:nvPicPr>
        <p:blipFill rotWithShape="1">
          <a:blip r:embed="rId4">
            <a:extLst>
              <a:ext uri="{28A0092B-C50C-407E-A947-70E740481C1C}">
                <a14:useLocalDpi xmlns:a14="http://schemas.microsoft.com/office/drawing/2010/main" val="0"/>
              </a:ext>
            </a:extLst>
          </a:blip>
          <a:srcRect t="15364" r="31856" b="26840"/>
          <a:stretch/>
        </p:blipFill>
        <p:spPr>
          <a:xfrm>
            <a:off x="3943650" y="1801247"/>
            <a:ext cx="1550370" cy="271393"/>
          </a:xfrm>
          <a:prstGeom prst="rect">
            <a:avLst/>
          </a:prstGeom>
        </p:spPr>
      </p:pic>
      <p:grpSp>
        <p:nvGrpSpPr>
          <p:cNvPr id="147" name="Group 146"/>
          <p:cNvGrpSpPr/>
          <p:nvPr/>
        </p:nvGrpSpPr>
        <p:grpSpPr>
          <a:xfrm>
            <a:off x="10357315" y="2248326"/>
            <a:ext cx="1499228" cy="376038"/>
            <a:chOff x="10865194" y="3630675"/>
            <a:chExt cx="1174390" cy="294562"/>
          </a:xfrm>
        </p:grpSpPr>
        <p:sp>
          <p:nvSpPr>
            <p:cNvPr id="148" name="TextBox 147"/>
            <p:cNvSpPr txBox="1"/>
            <p:nvPr/>
          </p:nvSpPr>
          <p:spPr>
            <a:xfrm>
              <a:off x="10900872" y="3630675"/>
              <a:ext cx="1006499" cy="168764"/>
            </a:xfrm>
            <a:prstGeom prst="rect">
              <a:avLst/>
            </a:prstGeom>
            <a:noFill/>
          </p:spPr>
          <p:txBody>
            <a:bodyPr wrap="square" lIns="0" tIns="0" rIns="0" bIns="0" rtlCol="0">
              <a:spAutoFit/>
            </a:bodyPr>
            <a:lstStyle/>
            <a:p>
              <a:pPr algn="ctr" defTabSz="932597"/>
              <a:r>
                <a:rPr lang="en-US" sz="1400" dirty="0" smtClean="0">
                  <a:gradFill>
                    <a:gsLst>
                      <a:gs pos="0">
                        <a:srgbClr val="0072C6">
                          <a:lumMod val="40000"/>
                          <a:lumOff val="60000"/>
                        </a:srgbClr>
                      </a:gs>
                      <a:gs pos="100000">
                        <a:srgbClr val="0072C6">
                          <a:lumMod val="40000"/>
                          <a:lumOff val="60000"/>
                        </a:srgbClr>
                      </a:gs>
                    </a:gsLst>
                    <a:lin ang="5400000" scaled="0"/>
                  </a:gradFill>
                  <a:ea typeface="Segoe UI" pitchFamily="34" charset="0"/>
                  <a:cs typeface="Segoe UI" pitchFamily="34" charset="0"/>
                </a:rPr>
                <a:t>System Center</a:t>
              </a:r>
              <a:endParaRPr lang="en-US" sz="1400" dirty="0">
                <a:gradFill>
                  <a:gsLst>
                    <a:gs pos="0">
                      <a:srgbClr val="0072C6">
                        <a:lumMod val="40000"/>
                        <a:lumOff val="60000"/>
                      </a:srgbClr>
                    </a:gs>
                    <a:gs pos="100000">
                      <a:srgbClr val="0072C6">
                        <a:lumMod val="40000"/>
                        <a:lumOff val="60000"/>
                      </a:srgbClr>
                    </a:gs>
                  </a:gsLst>
                  <a:lin ang="5400000" scaled="0"/>
                </a:gradFill>
                <a:ea typeface="Segoe UI" pitchFamily="34" charset="0"/>
                <a:cs typeface="Segoe UI" pitchFamily="34" charset="0"/>
              </a:endParaRPr>
            </a:p>
          </p:txBody>
        </p:sp>
        <p:sp>
          <p:nvSpPr>
            <p:cNvPr id="149" name="TextBox 148"/>
            <p:cNvSpPr txBox="1"/>
            <p:nvPr/>
          </p:nvSpPr>
          <p:spPr>
            <a:xfrm>
              <a:off x="10865194" y="3792637"/>
              <a:ext cx="1174390" cy="132600"/>
            </a:xfrm>
            <a:prstGeom prst="rect">
              <a:avLst/>
            </a:prstGeom>
            <a:noFill/>
          </p:spPr>
          <p:txBody>
            <a:bodyPr wrap="square" lIns="0" tIns="0" rIns="0" bIns="0" rtlCol="0">
              <a:spAutoFit/>
            </a:bodyPr>
            <a:lstStyle/>
            <a:p>
              <a:pPr algn="ctr" defTabSz="932597"/>
              <a:r>
                <a:rPr lang="en-US" sz="1100" dirty="0" smtClean="0">
                  <a:gradFill>
                    <a:gsLst>
                      <a:gs pos="0">
                        <a:srgbClr val="0072C6">
                          <a:lumMod val="40000"/>
                          <a:lumOff val="60000"/>
                        </a:srgbClr>
                      </a:gs>
                      <a:gs pos="100000">
                        <a:srgbClr val="0072C6">
                          <a:lumMod val="40000"/>
                          <a:lumOff val="60000"/>
                        </a:srgbClr>
                      </a:gs>
                    </a:gsLst>
                    <a:lin ang="5400000" scaled="0"/>
                  </a:gradFill>
                  <a:ea typeface="Segoe UI" pitchFamily="34" charset="0"/>
                  <a:cs typeface="Segoe UI" pitchFamily="34" charset="0"/>
                </a:rPr>
                <a:t>Operations Manager</a:t>
              </a:r>
              <a:endParaRPr lang="en-US" sz="1100" dirty="0">
                <a:gradFill>
                  <a:gsLst>
                    <a:gs pos="0">
                      <a:srgbClr val="0072C6">
                        <a:lumMod val="40000"/>
                        <a:lumOff val="60000"/>
                      </a:srgbClr>
                    </a:gs>
                    <a:gs pos="100000">
                      <a:srgbClr val="0072C6">
                        <a:lumMod val="40000"/>
                        <a:lumOff val="60000"/>
                      </a:srgbClr>
                    </a:gs>
                  </a:gsLst>
                  <a:lin ang="5400000" scaled="0"/>
                </a:gradFill>
                <a:ea typeface="Segoe UI" pitchFamily="34" charset="0"/>
                <a:cs typeface="Segoe UI" pitchFamily="34" charset="0"/>
              </a:endParaRPr>
            </a:p>
          </p:txBody>
        </p:sp>
      </p:grpSp>
      <p:grpSp>
        <p:nvGrpSpPr>
          <p:cNvPr id="151" name="Group 150"/>
          <p:cNvGrpSpPr/>
          <p:nvPr/>
        </p:nvGrpSpPr>
        <p:grpSpPr>
          <a:xfrm>
            <a:off x="8017975" y="3251271"/>
            <a:ext cx="1803814" cy="376038"/>
            <a:chOff x="10984821" y="3644441"/>
            <a:chExt cx="1412981" cy="294562"/>
          </a:xfrm>
        </p:grpSpPr>
        <p:sp>
          <p:nvSpPr>
            <p:cNvPr id="152" name="TextBox 151"/>
            <p:cNvSpPr txBox="1"/>
            <p:nvPr/>
          </p:nvSpPr>
          <p:spPr>
            <a:xfrm>
              <a:off x="11019041" y="3644441"/>
              <a:ext cx="1006499" cy="168764"/>
            </a:xfrm>
            <a:prstGeom prst="rect">
              <a:avLst/>
            </a:prstGeom>
            <a:noFill/>
          </p:spPr>
          <p:txBody>
            <a:bodyPr wrap="square" lIns="0" tIns="0" rIns="0" bIns="0" rtlCol="0">
              <a:spAutoFit/>
            </a:bodyPr>
            <a:lstStyle/>
            <a:p>
              <a:pPr algn="ctr" defTabSz="932597"/>
              <a:r>
                <a:rPr lang="en-US" sz="1400" dirty="0" smtClean="0">
                  <a:gradFill>
                    <a:gsLst>
                      <a:gs pos="0">
                        <a:srgbClr val="0072C6">
                          <a:lumMod val="40000"/>
                          <a:lumOff val="60000"/>
                        </a:srgbClr>
                      </a:gs>
                      <a:gs pos="100000">
                        <a:srgbClr val="0072C6">
                          <a:lumMod val="40000"/>
                          <a:lumOff val="60000"/>
                        </a:srgbClr>
                      </a:gs>
                    </a:gsLst>
                    <a:lin ang="5400000" scaled="0"/>
                  </a:gradFill>
                  <a:ea typeface="Segoe UI" pitchFamily="34" charset="0"/>
                  <a:cs typeface="Segoe UI" pitchFamily="34" charset="0"/>
                </a:rPr>
                <a:t>System Center</a:t>
              </a:r>
              <a:endParaRPr lang="en-US" sz="1400" dirty="0">
                <a:gradFill>
                  <a:gsLst>
                    <a:gs pos="0">
                      <a:srgbClr val="0072C6">
                        <a:lumMod val="40000"/>
                        <a:lumOff val="60000"/>
                      </a:srgbClr>
                    </a:gs>
                    <a:gs pos="100000">
                      <a:srgbClr val="0072C6">
                        <a:lumMod val="40000"/>
                        <a:lumOff val="60000"/>
                      </a:srgbClr>
                    </a:gs>
                  </a:gsLst>
                  <a:lin ang="5400000" scaled="0"/>
                </a:gradFill>
                <a:ea typeface="Segoe UI" pitchFamily="34" charset="0"/>
                <a:cs typeface="Segoe UI" pitchFamily="34" charset="0"/>
              </a:endParaRPr>
            </a:p>
          </p:txBody>
        </p:sp>
        <p:sp>
          <p:nvSpPr>
            <p:cNvPr id="153" name="TextBox 152"/>
            <p:cNvSpPr txBox="1"/>
            <p:nvPr/>
          </p:nvSpPr>
          <p:spPr>
            <a:xfrm>
              <a:off x="10984821" y="3806403"/>
              <a:ext cx="1412981" cy="132600"/>
            </a:xfrm>
            <a:prstGeom prst="rect">
              <a:avLst/>
            </a:prstGeom>
            <a:noFill/>
          </p:spPr>
          <p:txBody>
            <a:bodyPr wrap="square" lIns="0" tIns="0" rIns="0" bIns="0" rtlCol="0">
              <a:spAutoFit/>
            </a:bodyPr>
            <a:lstStyle/>
            <a:p>
              <a:pPr algn="ctr" defTabSz="932597"/>
              <a:r>
                <a:rPr lang="en-US" sz="1100" dirty="0" smtClean="0">
                  <a:gradFill>
                    <a:gsLst>
                      <a:gs pos="0">
                        <a:srgbClr val="0072C6">
                          <a:lumMod val="40000"/>
                          <a:lumOff val="60000"/>
                        </a:srgbClr>
                      </a:gs>
                      <a:gs pos="100000">
                        <a:srgbClr val="0072C6">
                          <a:lumMod val="40000"/>
                          <a:lumOff val="60000"/>
                        </a:srgbClr>
                      </a:gs>
                    </a:gsLst>
                    <a:lin ang="5400000" scaled="0"/>
                  </a:gradFill>
                  <a:ea typeface="Segoe UI" pitchFamily="34" charset="0"/>
                  <a:cs typeface="Segoe UI" pitchFamily="34" charset="0"/>
                </a:rPr>
                <a:t>Virtual Machine Manager</a:t>
              </a:r>
              <a:endParaRPr lang="en-US" sz="1100" dirty="0">
                <a:gradFill>
                  <a:gsLst>
                    <a:gs pos="0">
                      <a:srgbClr val="0072C6">
                        <a:lumMod val="40000"/>
                        <a:lumOff val="60000"/>
                      </a:srgbClr>
                    </a:gs>
                    <a:gs pos="100000">
                      <a:srgbClr val="0072C6">
                        <a:lumMod val="40000"/>
                        <a:lumOff val="60000"/>
                      </a:srgbClr>
                    </a:gs>
                  </a:gsLst>
                  <a:lin ang="5400000" scaled="0"/>
                </a:gradFill>
                <a:ea typeface="Segoe UI" pitchFamily="34" charset="0"/>
                <a:cs typeface="Segoe UI" pitchFamily="34" charset="0"/>
              </a:endParaRPr>
            </a:p>
          </p:txBody>
        </p:sp>
      </p:grpSp>
      <p:sp>
        <p:nvSpPr>
          <p:cNvPr id="102" name="Freeform 101"/>
          <p:cNvSpPr/>
          <p:nvPr/>
        </p:nvSpPr>
        <p:spPr bwMode="auto">
          <a:xfrm rot="18885243">
            <a:off x="1709424" y="1689095"/>
            <a:ext cx="681505" cy="625614"/>
          </a:xfrm>
          <a:custGeom>
            <a:avLst/>
            <a:gdLst>
              <a:gd name="connsiteX0" fmla="*/ 1128170 w 1781998"/>
              <a:gd name="connsiteY0" fmla="*/ 224576 h 1635853"/>
              <a:gd name="connsiteX1" fmla="*/ 655588 w 1781998"/>
              <a:gd name="connsiteY1" fmla="*/ 222547 h 1635853"/>
              <a:gd name="connsiteX2" fmla="*/ 653559 w 1781998"/>
              <a:gd name="connsiteY2" fmla="*/ 695129 h 1635853"/>
              <a:gd name="connsiteX3" fmla="*/ 1126141 w 1781998"/>
              <a:gd name="connsiteY3" fmla="*/ 697158 h 1635853"/>
              <a:gd name="connsiteX4" fmla="*/ 1128170 w 1781998"/>
              <a:gd name="connsiteY4" fmla="*/ 224576 h 1635853"/>
              <a:gd name="connsiteX5" fmla="*/ 1217423 w 1781998"/>
              <a:gd name="connsiteY5" fmla="*/ 136087 h 1635853"/>
              <a:gd name="connsiteX6" fmla="*/ 1273867 w 1781998"/>
              <a:gd name="connsiteY6" fmla="*/ 714528 h 1635853"/>
              <a:gd name="connsiteX7" fmla="*/ 1244159 w 1781998"/>
              <a:gd name="connsiteY7" fmla="*/ 750580 h 1635853"/>
              <a:gd name="connsiteX8" fmla="*/ 1414820 w 1781998"/>
              <a:gd name="connsiteY8" fmla="*/ 922712 h 1635853"/>
              <a:gd name="connsiteX9" fmla="*/ 1415161 w 1781998"/>
              <a:gd name="connsiteY9" fmla="*/ 922435 h 1635853"/>
              <a:gd name="connsiteX10" fmla="*/ 1713248 w 1781998"/>
              <a:gd name="connsiteY10" fmla="*/ 954109 h 1635853"/>
              <a:gd name="connsiteX11" fmla="*/ 1711808 w 1781998"/>
              <a:gd name="connsiteY11" fmla="*/ 1289533 h 1635853"/>
              <a:gd name="connsiteX12" fmla="*/ 1376384 w 1781998"/>
              <a:gd name="connsiteY12" fmla="*/ 1288093 h 1635853"/>
              <a:gd name="connsiteX13" fmla="*/ 1325385 w 1781998"/>
              <a:gd name="connsiteY13" fmla="*/ 1030906 h 1635853"/>
              <a:gd name="connsiteX14" fmla="*/ 1335760 w 1781998"/>
              <a:gd name="connsiteY14" fmla="*/ 1011394 h 1635853"/>
              <a:gd name="connsiteX15" fmla="*/ 1158092 w 1781998"/>
              <a:gd name="connsiteY15" fmla="*/ 832194 h 1635853"/>
              <a:gd name="connsiteX16" fmla="*/ 1142241 w 1781998"/>
              <a:gd name="connsiteY16" fmla="*/ 845028 h 1635853"/>
              <a:gd name="connsiteX17" fmla="*/ 976756 w 1781998"/>
              <a:gd name="connsiteY17" fmla="*/ 911662 h 1635853"/>
              <a:gd name="connsiteX18" fmla="*/ 950207 w 1781998"/>
              <a:gd name="connsiteY18" fmla="*/ 914092 h 1635853"/>
              <a:gd name="connsiteX19" fmla="*/ 950207 w 1781998"/>
              <a:gd name="connsiteY19" fmla="*/ 1170145 h 1635853"/>
              <a:gd name="connsiteX20" fmla="*/ 980420 w 1781998"/>
              <a:gd name="connsiteY20" fmla="*/ 1179240 h 1635853"/>
              <a:gd name="connsiteX21" fmla="*/ 1058657 w 1781998"/>
              <a:gd name="connsiteY21" fmla="*/ 1231678 h 1635853"/>
              <a:gd name="connsiteX22" fmla="*/ 1057218 w 1781998"/>
              <a:gd name="connsiteY22" fmla="*/ 1567103 h 1635853"/>
              <a:gd name="connsiteX23" fmla="*/ 721793 w 1781998"/>
              <a:gd name="connsiteY23" fmla="*/ 1565663 h 1635853"/>
              <a:gd name="connsiteX24" fmla="*/ 723233 w 1781998"/>
              <a:gd name="connsiteY24" fmla="*/ 1230238 h 1635853"/>
              <a:gd name="connsiteX25" fmla="*/ 801918 w 1781998"/>
              <a:gd name="connsiteY25" fmla="*/ 1178474 h 1635853"/>
              <a:gd name="connsiteX26" fmla="*/ 831626 w 1781998"/>
              <a:gd name="connsiteY26" fmla="*/ 1172825 h 1635853"/>
              <a:gd name="connsiteX27" fmla="*/ 831626 w 1781998"/>
              <a:gd name="connsiteY27" fmla="*/ 913967 h 1635853"/>
              <a:gd name="connsiteX28" fmla="*/ 801098 w 1781998"/>
              <a:gd name="connsiteY28" fmla="*/ 910908 h 1635853"/>
              <a:gd name="connsiteX29" fmla="*/ 636191 w 1781998"/>
              <a:gd name="connsiteY29" fmla="*/ 842856 h 1635853"/>
              <a:gd name="connsiteX30" fmla="*/ 608761 w 1781998"/>
              <a:gd name="connsiteY30" fmla="*/ 820253 h 1635853"/>
              <a:gd name="connsiteX31" fmla="*/ 439045 w 1781998"/>
              <a:gd name="connsiteY31" fmla="*/ 988518 h 1635853"/>
              <a:gd name="connsiteX32" fmla="*/ 457380 w 1781998"/>
              <a:gd name="connsiteY32" fmla="*/ 1023725 h 1635853"/>
              <a:gd name="connsiteX33" fmla="*/ 404175 w 1781998"/>
              <a:gd name="connsiteY33" fmla="*/ 1280465 h 1635853"/>
              <a:gd name="connsiteX34" fmla="*/ 68751 w 1781998"/>
              <a:gd name="connsiteY34" fmla="*/ 1279025 h 1635853"/>
              <a:gd name="connsiteX35" fmla="*/ 70191 w 1781998"/>
              <a:gd name="connsiteY35" fmla="*/ 943600 h 1635853"/>
              <a:gd name="connsiteX36" fmla="*/ 327378 w 1781998"/>
              <a:gd name="connsiteY36" fmla="*/ 892602 h 1635853"/>
              <a:gd name="connsiteX37" fmla="*/ 353406 w 1781998"/>
              <a:gd name="connsiteY37" fmla="*/ 906442 h 1635853"/>
              <a:gd name="connsiteX38" fmla="*/ 525556 w 1781998"/>
              <a:gd name="connsiteY38" fmla="*/ 735764 h 1635853"/>
              <a:gd name="connsiteX39" fmla="*/ 505690 w 1781998"/>
              <a:gd name="connsiteY39" fmla="*/ 711230 h 1635853"/>
              <a:gd name="connsiteX40" fmla="*/ 567098 w 1781998"/>
              <a:gd name="connsiteY40" fmla="*/ 133295 h 1635853"/>
              <a:gd name="connsiteX41" fmla="*/ 1217423 w 1781998"/>
              <a:gd name="connsiteY41" fmla="*/ 136087 h 1635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781998" h="1635853">
                <a:moveTo>
                  <a:pt x="1128170" y="224576"/>
                </a:moveTo>
                <a:cubicBezTo>
                  <a:pt x="998231" y="93516"/>
                  <a:pt x="786648" y="92608"/>
                  <a:pt x="655588" y="222547"/>
                </a:cubicBezTo>
                <a:cubicBezTo>
                  <a:pt x="524528" y="352486"/>
                  <a:pt x="523620" y="564069"/>
                  <a:pt x="653559" y="695129"/>
                </a:cubicBezTo>
                <a:cubicBezTo>
                  <a:pt x="783499" y="826189"/>
                  <a:pt x="995082" y="827097"/>
                  <a:pt x="1126141" y="697158"/>
                </a:cubicBezTo>
                <a:cubicBezTo>
                  <a:pt x="1257201" y="567218"/>
                  <a:pt x="1258110" y="355635"/>
                  <a:pt x="1128170" y="224576"/>
                </a:cubicBezTo>
                <a:close/>
                <a:moveTo>
                  <a:pt x="1217423" y="136087"/>
                </a:moveTo>
                <a:cubicBezTo>
                  <a:pt x="1373884" y="293896"/>
                  <a:pt x="1392484" y="536542"/>
                  <a:pt x="1273867" y="714528"/>
                </a:cubicBezTo>
                <a:lnTo>
                  <a:pt x="1244159" y="750580"/>
                </a:lnTo>
                <a:lnTo>
                  <a:pt x="1414820" y="922712"/>
                </a:lnTo>
                <a:lnTo>
                  <a:pt x="1415161" y="922435"/>
                </a:lnTo>
                <a:cubicBezTo>
                  <a:pt x="1507485" y="862045"/>
                  <a:pt x="1632549" y="872713"/>
                  <a:pt x="1713248" y="954109"/>
                </a:cubicBezTo>
                <a:cubicBezTo>
                  <a:pt x="1805475" y="1047131"/>
                  <a:pt x="1804831" y="1197305"/>
                  <a:pt x="1711808" y="1289533"/>
                </a:cubicBezTo>
                <a:cubicBezTo>
                  <a:pt x="1618785" y="1381760"/>
                  <a:pt x="1468611" y="1381116"/>
                  <a:pt x="1376384" y="1288093"/>
                </a:cubicBezTo>
                <a:cubicBezTo>
                  <a:pt x="1307213" y="1218326"/>
                  <a:pt x="1290283" y="1116411"/>
                  <a:pt x="1325385" y="1030906"/>
                </a:cubicBezTo>
                <a:lnTo>
                  <a:pt x="1335760" y="1011394"/>
                </a:lnTo>
                <a:lnTo>
                  <a:pt x="1158092" y="832194"/>
                </a:lnTo>
                <a:lnTo>
                  <a:pt x="1142241" y="845028"/>
                </a:lnTo>
                <a:cubicBezTo>
                  <a:pt x="1091099" y="878481"/>
                  <a:pt x="1034775" y="900687"/>
                  <a:pt x="976756" y="911662"/>
                </a:cubicBezTo>
                <a:lnTo>
                  <a:pt x="950207" y="914092"/>
                </a:lnTo>
                <a:lnTo>
                  <a:pt x="950207" y="1170145"/>
                </a:lnTo>
                <a:lnTo>
                  <a:pt x="980420" y="1179240"/>
                </a:lnTo>
                <a:cubicBezTo>
                  <a:pt x="1008922" y="1190940"/>
                  <a:pt x="1035601" y="1208423"/>
                  <a:pt x="1058657" y="1231678"/>
                </a:cubicBezTo>
                <a:cubicBezTo>
                  <a:pt x="1150885" y="1324701"/>
                  <a:pt x="1150240" y="1474875"/>
                  <a:pt x="1057218" y="1567103"/>
                </a:cubicBezTo>
                <a:cubicBezTo>
                  <a:pt x="964195" y="1659330"/>
                  <a:pt x="814021" y="1658685"/>
                  <a:pt x="721793" y="1565663"/>
                </a:cubicBezTo>
                <a:cubicBezTo>
                  <a:pt x="629566" y="1472640"/>
                  <a:pt x="630210" y="1322466"/>
                  <a:pt x="723233" y="1230238"/>
                </a:cubicBezTo>
                <a:cubicBezTo>
                  <a:pt x="746489" y="1207182"/>
                  <a:pt x="773317" y="1189929"/>
                  <a:pt x="801918" y="1178474"/>
                </a:cubicBezTo>
                <a:lnTo>
                  <a:pt x="831626" y="1172825"/>
                </a:lnTo>
                <a:lnTo>
                  <a:pt x="831626" y="913967"/>
                </a:lnTo>
                <a:lnTo>
                  <a:pt x="801098" y="910908"/>
                </a:lnTo>
                <a:cubicBezTo>
                  <a:pt x="743176" y="899436"/>
                  <a:pt x="687044" y="876747"/>
                  <a:pt x="636191" y="842856"/>
                </a:cubicBezTo>
                <a:lnTo>
                  <a:pt x="608761" y="820253"/>
                </a:lnTo>
                <a:lnTo>
                  <a:pt x="439045" y="988518"/>
                </a:lnTo>
                <a:lnTo>
                  <a:pt x="457380" y="1023725"/>
                </a:lnTo>
                <a:cubicBezTo>
                  <a:pt x="491747" y="1109528"/>
                  <a:pt x="473942" y="1211294"/>
                  <a:pt x="404175" y="1280465"/>
                </a:cubicBezTo>
                <a:cubicBezTo>
                  <a:pt x="311152" y="1372692"/>
                  <a:pt x="160978" y="1372048"/>
                  <a:pt x="68751" y="1279025"/>
                </a:cubicBezTo>
                <a:cubicBezTo>
                  <a:pt x="-23477" y="1186002"/>
                  <a:pt x="-22832" y="1035828"/>
                  <a:pt x="70191" y="943600"/>
                </a:cubicBezTo>
                <a:cubicBezTo>
                  <a:pt x="139958" y="874430"/>
                  <a:pt x="241873" y="857500"/>
                  <a:pt x="327378" y="892602"/>
                </a:cubicBezTo>
                <a:lnTo>
                  <a:pt x="353406" y="906442"/>
                </a:lnTo>
                <a:lnTo>
                  <a:pt x="525556" y="735764"/>
                </a:lnTo>
                <a:lnTo>
                  <a:pt x="505690" y="711230"/>
                </a:lnTo>
                <a:cubicBezTo>
                  <a:pt x="388606" y="532233"/>
                  <a:pt x="409289" y="289755"/>
                  <a:pt x="567098" y="133295"/>
                </a:cubicBezTo>
                <a:cubicBezTo>
                  <a:pt x="747451" y="-45516"/>
                  <a:pt x="1038612" y="-44267"/>
                  <a:pt x="1217423" y="136087"/>
                </a:cubicBezTo>
                <a:close/>
              </a:path>
            </a:pathLst>
          </a:custGeom>
          <a:solidFill>
            <a:schemeClr val="accent4">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9" name="AutoShape 115"/>
          <p:cNvSpPr>
            <a:spLocks noChangeAspect="1" noChangeArrowheads="1" noTextEdit="1"/>
          </p:cNvSpPr>
          <p:nvPr/>
        </p:nvSpPr>
        <p:spPr bwMode="auto">
          <a:xfrm>
            <a:off x="407046" y="5080269"/>
            <a:ext cx="1262158" cy="857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0" name="Rectangle 155"/>
          <p:cNvSpPr>
            <a:spLocks noChangeArrowheads="1"/>
          </p:cNvSpPr>
          <p:nvPr/>
        </p:nvSpPr>
        <p:spPr bwMode="auto">
          <a:xfrm>
            <a:off x="743404" y="5336620"/>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61" name="Group 160"/>
          <p:cNvGrpSpPr/>
          <p:nvPr/>
        </p:nvGrpSpPr>
        <p:grpSpPr>
          <a:xfrm>
            <a:off x="91444" y="4872079"/>
            <a:ext cx="1356835" cy="1127420"/>
            <a:chOff x="958943" y="1820181"/>
            <a:chExt cx="1356835" cy="1127420"/>
          </a:xfrm>
        </p:grpSpPr>
        <p:sp>
          <p:nvSpPr>
            <p:cNvPr id="162" name="Freeform 148"/>
            <p:cNvSpPr>
              <a:spLocks/>
            </p:cNvSpPr>
            <p:nvPr/>
          </p:nvSpPr>
          <p:spPr bwMode="auto">
            <a:xfrm>
              <a:off x="1227611" y="2046860"/>
              <a:ext cx="127936" cy="76339"/>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3" name="Freeform 145"/>
            <p:cNvSpPr>
              <a:spLocks/>
            </p:cNvSpPr>
            <p:nvPr/>
          </p:nvSpPr>
          <p:spPr bwMode="auto">
            <a:xfrm>
              <a:off x="1290114" y="2391420"/>
              <a:ext cx="170126" cy="556181"/>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4" name="Freeform 146"/>
            <p:cNvSpPr>
              <a:spLocks/>
            </p:cNvSpPr>
            <p:nvPr/>
          </p:nvSpPr>
          <p:spPr bwMode="auto">
            <a:xfrm>
              <a:off x="1165790" y="2400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5" name="Freeform 149"/>
            <p:cNvSpPr>
              <a:spLocks/>
            </p:cNvSpPr>
            <p:nvPr/>
          </p:nvSpPr>
          <p:spPr bwMode="auto">
            <a:xfrm>
              <a:off x="1138345" y="2051426"/>
              <a:ext cx="308679" cy="403847"/>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r>
                <a:rPr lang="en-US" sz="1000" b="1" dirty="0" smtClean="0">
                  <a:solidFill>
                    <a:srgbClr val="FFFFFF"/>
                  </a:solidFill>
                </a:rPr>
                <a:t> </a:t>
              </a:r>
              <a:endParaRPr lang="en-US" sz="1000" b="1" dirty="0">
                <a:solidFill>
                  <a:srgbClr val="FFFFFF"/>
                </a:solidFill>
              </a:endParaRPr>
            </a:p>
          </p:txBody>
        </p:sp>
        <p:sp>
          <p:nvSpPr>
            <p:cNvPr id="166" name="Rectangle 155"/>
            <p:cNvSpPr>
              <a:spLocks noChangeArrowheads="1"/>
            </p:cNvSpPr>
            <p:nvPr/>
          </p:nvSpPr>
          <p:spPr bwMode="auto">
            <a:xfrm>
              <a:off x="1501205" y="2382014"/>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67" name="Group 166"/>
            <p:cNvGrpSpPr/>
            <p:nvPr/>
          </p:nvGrpSpPr>
          <p:grpSpPr>
            <a:xfrm>
              <a:off x="1388646" y="2014004"/>
              <a:ext cx="311900" cy="222474"/>
              <a:chOff x="1366452" y="1994459"/>
              <a:chExt cx="311900" cy="222474"/>
            </a:xfrm>
          </p:grpSpPr>
          <p:sp>
            <p:nvSpPr>
              <p:cNvPr id="180" name="Freeform 143"/>
              <p:cNvSpPr>
                <a:spLocks/>
              </p:cNvSpPr>
              <p:nvPr/>
            </p:nvSpPr>
            <p:spPr bwMode="auto">
              <a:xfrm>
                <a:off x="1591108" y="1994459"/>
                <a:ext cx="87244" cy="100331"/>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1" name="Freeform 142"/>
              <p:cNvSpPr>
                <a:spLocks/>
              </p:cNvSpPr>
              <p:nvPr/>
            </p:nvSpPr>
            <p:spPr bwMode="auto">
              <a:xfrm>
                <a:off x="1366452" y="2040263"/>
                <a:ext cx="283543" cy="176670"/>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168" name="Oval 144"/>
            <p:cNvSpPr>
              <a:spLocks noChangeArrowheads="1"/>
            </p:cNvSpPr>
            <p:nvPr/>
          </p:nvSpPr>
          <p:spPr bwMode="auto">
            <a:xfrm>
              <a:off x="1197762" y="1826724"/>
              <a:ext cx="196299" cy="196299"/>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9" name="Freeform 147"/>
            <p:cNvSpPr>
              <a:spLocks/>
            </p:cNvSpPr>
            <p:nvPr/>
          </p:nvSpPr>
          <p:spPr bwMode="auto">
            <a:xfrm>
              <a:off x="1165790" y="2400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70" name="Group 169"/>
            <p:cNvGrpSpPr/>
            <p:nvPr/>
          </p:nvGrpSpPr>
          <p:grpSpPr>
            <a:xfrm>
              <a:off x="958943" y="2054647"/>
              <a:ext cx="244284" cy="287906"/>
              <a:chOff x="978218" y="2040263"/>
              <a:chExt cx="244284" cy="287906"/>
            </a:xfrm>
          </p:grpSpPr>
          <p:sp>
            <p:nvSpPr>
              <p:cNvPr id="178" name="Freeform 150"/>
              <p:cNvSpPr>
                <a:spLocks/>
              </p:cNvSpPr>
              <p:nvPr/>
            </p:nvSpPr>
            <p:spPr bwMode="auto">
              <a:xfrm>
                <a:off x="978218" y="2040263"/>
                <a:ext cx="244284" cy="250827"/>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9" name="Freeform 151"/>
              <p:cNvSpPr>
                <a:spLocks/>
              </p:cNvSpPr>
              <p:nvPr/>
            </p:nvSpPr>
            <p:spPr bwMode="auto">
              <a:xfrm>
                <a:off x="1095995" y="2238743"/>
                <a:ext cx="100331" cy="89426"/>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171" name="Freeform 152"/>
            <p:cNvSpPr>
              <a:spLocks/>
            </p:cNvSpPr>
            <p:nvPr/>
          </p:nvSpPr>
          <p:spPr bwMode="auto">
            <a:xfrm>
              <a:off x="1189038" y="1820181"/>
              <a:ext cx="209386" cy="17448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2" name="Freeform 153"/>
            <p:cNvSpPr>
              <a:spLocks/>
            </p:cNvSpPr>
            <p:nvPr/>
          </p:nvSpPr>
          <p:spPr bwMode="auto">
            <a:xfrm>
              <a:off x="1263940" y="2402326"/>
              <a:ext cx="146135" cy="17449"/>
            </a:xfrm>
            <a:custGeom>
              <a:avLst/>
              <a:gdLst>
                <a:gd name="T0" fmla="*/ 124 w 152"/>
                <a:gd name="T1" fmla="*/ 0 h 19"/>
                <a:gd name="T2" fmla="*/ 0 w 152"/>
                <a:gd name="T3" fmla="*/ 19 h 19"/>
                <a:gd name="T4" fmla="*/ 152 w 152"/>
                <a:gd name="T5" fmla="*/ 5 h 19"/>
                <a:gd name="T6" fmla="*/ 124 w 152"/>
                <a:gd name="T7" fmla="*/ 0 h 19"/>
              </a:gdLst>
              <a:ahLst/>
              <a:cxnLst>
                <a:cxn ang="0">
                  <a:pos x="T0" y="T1"/>
                </a:cxn>
                <a:cxn ang="0">
                  <a:pos x="T2" y="T3"/>
                </a:cxn>
                <a:cxn ang="0">
                  <a:pos x="T4" y="T5"/>
                </a:cxn>
                <a:cxn ang="0">
                  <a:pos x="T6" y="T7"/>
                </a:cxn>
              </a:cxnLst>
              <a:rect l="0" t="0" r="r" b="b"/>
              <a:pathLst>
                <a:path w="152" h="19">
                  <a:moveTo>
                    <a:pt x="124" y="0"/>
                  </a:moveTo>
                  <a:cubicBezTo>
                    <a:pt x="78" y="0"/>
                    <a:pt x="0" y="19"/>
                    <a:pt x="0" y="19"/>
                  </a:cubicBezTo>
                  <a:cubicBezTo>
                    <a:pt x="152" y="5"/>
                    <a:pt x="152" y="5"/>
                    <a:pt x="152" y="5"/>
                  </a:cubicBezTo>
                  <a:cubicBezTo>
                    <a:pt x="147" y="1"/>
                    <a:pt x="137" y="0"/>
                    <a:pt x="124" y="0"/>
                  </a:cubicBezTo>
                </a:path>
              </a:pathLst>
            </a:custGeom>
            <a:solidFill>
              <a:srgbClr val="0771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73" name="Group 172"/>
            <p:cNvGrpSpPr/>
            <p:nvPr/>
          </p:nvGrpSpPr>
          <p:grpSpPr>
            <a:xfrm>
              <a:off x="1261759" y="2339640"/>
              <a:ext cx="1054019" cy="607961"/>
              <a:chOff x="511109" y="5814543"/>
              <a:chExt cx="1041729" cy="600871"/>
            </a:xfrm>
          </p:grpSpPr>
          <p:sp>
            <p:nvSpPr>
              <p:cNvPr id="175"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6"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7"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pic>
          <p:nvPicPr>
            <p:cNvPr id="174" name="Picture 17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97762" y="2148717"/>
              <a:ext cx="207282" cy="115834"/>
            </a:xfrm>
            <a:prstGeom prst="rect">
              <a:avLst/>
            </a:prstGeom>
          </p:spPr>
        </p:pic>
      </p:grpSp>
      <p:grpSp>
        <p:nvGrpSpPr>
          <p:cNvPr id="182" name="Group 181"/>
          <p:cNvGrpSpPr/>
          <p:nvPr/>
        </p:nvGrpSpPr>
        <p:grpSpPr>
          <a:xfrm>
            <a:off x="1644439" y="4869171"/>
            <a:ext cx="1333278" cy="1131005"/>
            <a:chOff x="1680905" y="4869171"/>
            <a:chExt cx="1333278" cy="1131005"/>
          </a:xfrm>
        </p:grpSpPr>
        <p:grpSp>
          <p:nvGrpSpPr>
            <p:cNvPr id="183" name="Group 182"/>
            <p:cNvGrpSpPr/>
            <p:nvPr/>
          </p:nvGrpSpPr>
          <p:grpSpPr>
            <a:xfrm>
              <a:off x="2312865" y="4869171"/>
              <a:ext cx="701318" cy="1129810"/>
              <a:chOff x="1444680" y="4869171"/>
              <a:chExt cx="701318" cy="1129810"/>
            </a:xfrm>
          </p:grpSpPr>
          <p:sp>
            <p:nvSpPr>
              <p:cNvPr id="188" name="Freeform 187"/>
              <p:cNvSpPr>
                <a:spLocks/>
              </p:cNvSpPr>
              <p:nvPr/>
            </p:nvSpPr>
            <p:spPr bwMode="auto">
              <a:xfrm>
                <a:off x="1834673" y="5091785"/>
                <a:ext cx="282871" cy="177422"/>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89" name="Freeform 188"/>
              <p:cNvSpPr>
                <a:spLocks/>
              </p:cNvSpPr>
              <p:nvPr/>
            </p:nvSpPr>
            <p:spPr bwMode="auto">
              <a:xfrm>
                <a:off x="2057287" y="5044919"/>
                <a:ext cx="88711" cy="100427"/>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90" name="Oval 189"/>
              <p:cNvSpPr>
                <a:spLocks noChangeArrowheads="1"/>
              </p:cNvSpPr>
              <p:nvPr/>
            </p:nvSpPr>
            <p:spPr bwMode="auto">
              <a:xfrm>
                <a:off x="1672316" y="4875866"/>
                <a:ext cx="197507" cy="197507"/>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91" name="Freeform 190"/>
              <p:cNvSpPr>
                <a:spLocks/>
              </p:cNvSpPr>
              <p:nvPr/>
            </p:nvSpPr>
            <p:spPr bwMode="auto">
              <a:xfrm>
                <a:off x="1757679" y="5443282"/>
                <a:ext cx="170727" cy="555699"/>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92" name="Freeform 191"/>
              <p:cNvSpPr>
                <a:spLocks/>
              </p:cNvSpPr>
              <p:nvPr/>
            </p:nvSpPr>
            <p:spPr bwMode="auto">
              <a:xfrm>
                <a:off x="1635492" y="5453324"/>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93" name="Freeform 192"/>
              <p:cNvSpPr>
                <a:spLocks/>
              </p:cNvSpPr>
              <p:nvPr/>
            </p:nvSpPr>
            <p:spPr bwMode="auto">
              <a:xfrm>
                <a:off x="1635492" y="5453324"/>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94" name="Freeform 193"/>
              <p:cNvSpPr>
                <a:spLocks/>
              </p:cNvSpPr>
              <p:nvPr/>
            </p:nvSpPr>
            <p:spPr bwMode="auto">
              <a:xfrm>
                <a:off x="1704118" y="5088438"/>
                <a:ext cx="118839" cy="75321"/>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95" name="Freeform 194"/>
              <p:cNvSpPr>
                <a:spLocks/>
              </p:cNvSpPr>
              <p:nvPr/>
            </p:nvSpPr>
            <p:spPr bwMode="auto">
              <a:xfrm>
                <a:off x="1628797" y="5086764"/>
                <a:ext cx="272828" cy="423469"/>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91440" rIns="0" bIns="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endParaRPr lang="en-US" sz="800" b="1" dirty="0">
                  <a:solidFill>
                    <a:srgbClr val="FFFFFF"/>
                  </a:solidFill>
                </a:endParaRPr>
              </a:p>
            </p:txBody>
          </p:sp>
          <p:sp>
            <p:nvSpPr>
              <p:cNvPr id="196" name="Freeform 195"/>
              <p:cNvSpPr>
                <a:spLocks/>
              </p:cNvSpPr>
              <p:nvPr/>
            </p:nvSpPr>
            <p:spPr bwMode="auto">
              <a:xfrm>
                <a:off x="1444680" y="5091785"/>
                <a:ext cx="246047" cy="251069"/>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97" name="Freeform 196"/>
              <p:cNvSpPr>
                <a:spLocks/>
              </p:cNvSpPr>
              <p:nvPr/>
            </p:nvSpPr>
            <p:spPr bwMode="auto">
              <a:xfrm>
                <a:off x="1563519" y="5290967"/>
                <a:ext cx="100427" cy="88711"/>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98" name="Freeform 197"/>
              <p:cNvSpPr>
                <a:spLocks/>
              </p:cNvSpPr>
              <p:nvPr/>
            </p:nvSpPr>
            <p:spPr bwMode="auto">
              <a:xfrm>
                <a:off x="1663947" y="4869171"/>
                <a:ext cx="210898" cy="17574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pic>
            <p:nvPicPr>
              <p:cNvPr id="199" name="Picture 19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99166" y="5141005"/>
                <a:ext cx="329213" cy="225572"/>
              </a:xfrm>
              <a:prstGeom prst="rect">
                <a:avLst/>
              </a:prstGeom>
            </p:spPr>
          </p:pic>
        </p:grpSp>
        <p:grpSp>
          <p:nvGrpSpPr>
            <p:cNvPr id="184" name="Group 183"/>
            <p:cNvGrpSpPr/>
            <p:nvPr/>
          </p:nvGrpSpPr>
          <p:grpSpPr>
            <a:xfrm>
              <a:off x="1680905" y="5392215"/>
              <a:ext cx="1054019" cy="607961"/>
              <a:chOff x="511109" y="5814543"/>
              <a:chExt cx="1041729" cy="600871"/>
            </a:xfrm>
          </p:grpSpPr>
          <p:sp>
            <p:nvSpPr>
              <p:cNvPr id="185"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6"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7"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pic>
        <p:nvPicPr>
          <p:cNvPr id="200" name="Picture 199"/>
          <p:cNvPicPr>
            <a:picLocks noChangeAspect="1"/>
          </p:cNvPicPr>
          <p:nvPr/>
        </p:nvPicPr>
        <p:blipFill rotWithShape="1">
          <a:blip r:embed="rId4">
            <a:extLst>
              <a:ext uri="{28A0092B-C50C-407E-A947-70E740481C1C}">
                <a14:useLocalDpi xmlns:a14="http://schemas.microsoft.com/office/drawing/2010/main" val="0"/>
              </a:ext>
            </a:extLst>
          </a:blip>
          <a:srcRect t="9933" r="32303" b="26841"/>
          <a:stretch/>
        </p:blipFill>
        <p:spPr>
          <a:xfrm>
            <a:off x="817709" y="4598443"/>
            <a:ext cx="1419548" cy="273636"/>
          </a:xfrm>
          <a:prstGeom prst="rect">
            <a:avLst/>
          </a:prstGeom>
        </p:spPr>
      </p:pic>
      <p:cxnSp>
        <p:nvCxnSpPr>
          <p:cNvPr id="201" name="Straight Arrow Connector 200"/>
          <p:cNvCxnSpPr/>
          <p:nvPr/>
        </p:nvCxnSpPr>
        <p:spPr>
          <a:xfrm flipV="1">
            <a:off x="1380347" y="3372871"/>
            <a:ext cx="0" cy="957995"/>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568892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Rounded Rectangle 105"/>
          <p:cNvSpPr/>
          <p:nvPr/>
        </p:nvSpPr>
        <p:spPr bwMode="auto">
          <a:xfrm>
            <a:off x="458017" y="1211588"/>
            <a:ext cx="3096302" cy="2598629"/>
          </a:xfrm>
          <a:prstGeom prst="roundRect">
            <a:avLst>
              <a:gd name="adj" fmla="val 6500"/>
            </a:avLst>
          </a:prstGeom>
          <a:solidFill>
            <a:schemeClr val="bg2">
              <a:lumMod val="75000"/>
              <a:lumOff val="25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Repository</a:t>
            </a:r>
          </a:p>
        </p:txBody>
      </p:sp>
      <p:sp>
        <p:nvSpPr>
          <p:cNvPr id="107" name="Rounded Rectangle 106"/>
          <p:cNvSpPr/>
          <p:nvPr/>
        </p:nvSpPr>
        <p:spPr bwMode="auto">
          <a:xfrm>
            <a:off x="3632464" y="1211588"/>
            <a:ext cx="2052136" cy="2598629"/>
          </a:xfrm>
          <a:prstGeom prst="roundRect">
            <a:avLst>
              <a:gd name="adj" fmla="val 6500"/>
            </a:avLst>
          </a:prstGeom>
          <a:solidFill>
            <a:srgbClr val="008AB0">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Build</a:t>
            </a:r>
          </a:p>
        </p:txBody>
      </p:sp>
      <p:sp>
        <p:nvSpPr>
          <p:cNvPr id="110" name="Rounded Rectangle 109"/>
          <p:cNvSpPr/>
          <p:nvPr/>
        </p:nvSpPr>
        <p:spPr bwMode="auto">
          <a:xfrm>
            <a:off x="3632464" y="3886412"/>
            <a:ext cx="2052136" cy="2055192"/>
          </a:xfrm>
          <a:prstGeom prst="roundRect">
            <a:avLst>
              <a:gd name="adj" fmla="val 6500"/>
            </a:avLst>
          </a:prstGeom>
          <a:solidFill>
            <a:srgbClr val="009E49">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Test</a:t>
            </a:r>
          </a:p>
        </p:txBody>
      </p:sp>
      <p:sp>
        <p:nvSpPr>
          <p:cNvPr id="125" name="Rounded Rectangle 124"/>
          <p:cNvSpPr/>
          <p:nvPr/>
        </p:nvSpPr>
        <p:spPr bwMode="auto">
          <a:xfrm>
            <a:off x="5761311" y="1211589"/>
            <a:ext cx="2052136" cy="4730016"/>
          </a:xfrm>
          <a:prstGeom prst="roundRect">
            <a:avLst>
              <a:gd name="adj" fmla="val 6500"/>
            </a:avLst>
          </a:prstGeom>
          <a:solidFill>
            <a:srgbClr val="00866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Deploy</a:t>
            </a:r>
          </a:p>
        </p:txBody>
      </p:sp>
      <p:sp>
        <p:nvSpPr>
          <p:cNvPr id="126" name="Rounded Rectangle 125"/>
          <p:cNvSpPr/>
          <p:nvPr/>
        </p:nvSpPr>
        <p:spPr bwMode="auto">
          <a:xfrm>
            <a:off x="7888722" y="1211587"/>
            <a:ext cx="2052136" cy="4730016"/>
          </a:xfrm>
          <a:prstGeom prst="roundRect">
            <a:avLst>
              <a:gd name="adj" fmla="val 6500"/>
            </a:avLst>
          </a:prstGeom>
          <a:solidFill>
            <a:srgbClr val="843480">
              <a:alpha val="4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App</a:t>
            </a:r>
          </a:p>
        </p:txBody>
      </p:sp>
      <p:sp>
        <p:nvSpPr>
          <p:cNvPr id="127" name="Rounded Rectangle 126"/>
          <p:cNvSpPr/>
          <p:nvPr/>
        </p:nvSpPr>
        <p:spPr bwMode="auto">
          <a:xfrm>
            <a:off x="10017569" y="1211588"/>
            <a:ext cx="2052136" cy="3657081"/>
          </a:xfrm>
          <a:prstGeom prst="roundRect">
            <a:avLst>
              <a:gd name="adj" fmla="val 6500"/>
            </a:avLst>
          </a:prstGeom>
          <a:solidFill>
            <a:srgbClr val="7030A0">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399" dirty="0">
                <a:solidFill>
                  <a:srgbClr val="FFFFFF">
                    <a:alpha val="50000"/>
                  </a:srgbClr>
                </a:solidFill>
                <a:ea typeface="Segoe UI" pitchFamily="34" charset="0"/>
                <a:cs typeface="Segoe UI" pitchFamily="34" charset="0"/>
              </a:rPr>
              <a:t>Ops</a:t>
            </a:r>
          </a:p>
        </p:txBody>
      </p:sp>
      <p:sp>
        <p:nvSpPr>
          <p:cNvPr id="3" name="Title 2"/>
          <p:cNvSpPr>
            <a:spLocks noGrp="1"/>
          </p:cNvSpPr>
          <p:nvPr>
            <p:ph type="title"/>
          </p:nvPr>
        </p:nvSpPr>
        <p:spPr/>
        <p:txBody>
          <a:bodyPr/>
          <a:lstStyle/>
          <a:p>
            <a:r>
              <a:rPr lang="en-US" dirty="0" smtClean="0"/>
              <a:t>Cloud </a:t>
            </a:r>
            <a:endParaRPr lang="en-US" dirty="0"/>
          </a:p>
        </p:txBody>
      </p:sp>
      <p:cxnSp>
        <p:nvCxnSpPr>
          <p:cNvPr id="43" name="Straight Arrow Connector 42"/>
          <p:cNvCxnSpPr/>
          <p:nvPr/>
        </p:nvCxnSpPr>
        <p:spPr>
          <a:xfrm>
            <a:off x="5528441" y="2458707"/>
            <a:ext cx="298752" cy="0"/>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2910392" y="2382962"/>
            <a:ext cx="722072" cy="0"/>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74" name="Rounded Rectangle 73"/>
          <p:cNvSpPr/>
          <p:nvPr/>
        </p:nvSpPr>
        <p:spPr bwMode="auto">
          <a:xfrm>
            <a:off x="657603" y="1640690"/>
            <a:ext cx="2252789" cy="1393989"/>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grpSp>
        <p:nvGrpSpPr>
          <p:cNvPr id="49" name="Group 48"/>
          <p:cNvGrpSpPr/>
          <p:nvPr/>
        </p:nvGrpSpPr>
        <p:grpSpPr>
          <a:xfrm>
            <a:off x="312794" y="2571201"/>
            <a:ext cx="609168" cy="634929"/>
            <a:chOff x="2328300" y="3506767"/>
            <a:chExt cx="551703" cy="575034"/>
          </a:xfrm>
        </p:grpSpPr>
        <p:sp>
          <p:nvSpPr>
            <p:cNvPr id="53" name="AutoShape 3"/>
            <p:cNvSpPr>
              <a:spLocks noChangeAspect="1" noChangeArrowheads="1" noTextEdit="1"/>
            </p:cNvSpPr>
            <p:nvPr/>
          </p:nvSpPr>
          <p:spPr bwMode="auto">
            <a:xfrm>
              <a:off x="2330370" y="3507272"/>
              <a:ext cx="543013" cy="555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54" name="Group 53"/>
            <p:cNvGrpSpPr/>
            <p:nvPr/>
          </p:nvGrpSpPr>
          <p:grpSpPr>
            <a:xfrm>
              <a:off x="2328300" y="3506767"/>
              <a:ext cx="551703" cy="575034"/>
              <a:chOff x="3937001" y="4448175"/>
              <a:chExt cx="638175" cy="665163"/>
            </a:xfrm>
          </p:grpSpPr>
          <p:grpSp>
            <p:nvGrpSpPr>
              <p:cNvPr id="59" name="Group 10"/>
              <p:cNvGrpSpPr>
                <a:grpSpLocks noChangeAspect="1"/>
              </p:cNvGrpSpPr>
              <p:nvPr/>
            </p:nvGrpSpPr>
            <p:grpSpPr bwMode="auto">
              <a:xfrm>
                <a:off x="3937001" y="4448175"/>
                <a:ext cx="638175" cy="665163"/>
                <a:chOff x="2480" y="2802"/>
                <a:chExt cx="402" cy="419"/>
              </a:xfrm>
            </p:grpSpPr>
            <p:sp>
              <p:nvSpPr>
                <p:cNvPr id="71" name="AutoShape 9"/>
                <p:cNvSpPr>
                  <a:spLocks noChangeAspect="1" noChangeArrowheads="1" noTextEdit="1"/>
                </p:cNvSpPr>
                <p:nvPr/>
              </p:nvSpPr>
              <p:spPr bwMode="auto">
                <a:xfrm>
                  <a:off x="2481" y="2802"/>
                  <a:ext cx="400" cy="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11"/>
                <p:cNvSpPr>
                  <a:spLocks/>
                </p:cNvSpPr>
                <p:nvPr/>
              </p:nvSpPr>
              <p:spPr bwMode="auto">
                <a:xfrm>
                  <a:off x="2480" y="2802"/>
                  <a:ext cx="402" cy="418"/>
                </a:xfrm>
                <a:custGeom>
                  <a:avLst/>
                  <a:gdLst>
                    <a:gd name="T0" fmla="*/ 67 w 644"/>
                    <a:gd name="T1" fmla="*/ 0 h 671"/>
                    <a:gd name="T2" fmla="*/ 0 w 644"/>
                    <a:gd name="T3" fmla="*/ 68 h 671"/>
                    <a:gd name="T4" fmla="*/ 0 w 644"/>
                    <a:gd name="T5" fmla="*/ 603 h 671"/>
                    <a:gd name="T6" fmla="*/ 67 w 644"/>
                    <a:gd name="T7" fmla="*/ 671 h 671"/>
                    <a:gd name="T8" fmla="*/ 576 w 644"/>
                    <a:gd name="T9" fmla="*/ 671 h 671"/>
                    <a:gd name="T10" fmla="*/ 644 w 644"/>
                    <a:gd name="T11" fmla="*/ 603 h 671"/>
                    <a:gd name="T12" fmla="*/ 644 w 644"/>
                    <a:gd name="T13" fmla="*/ 193 h 671"/>
                    <a:gd name="T14" fmla="*/ 644 w 644"/>
                    <a:gd name="T15" fmla="*/ 127 h 671"/>
                    <a:gd name="T16" fmla="*/ 515 w 644"/>
                    <a:gd name="T17" fmla="*/ 0 h 671"/>
                    <a:gd name="T18" fmla="*/ 445 w 644"/>
                    <a:gd name="T19" fmla="*/ 0 h 671"/>
                    <a:gd name="T20" fmla="*/ 67 w 644"/>
                    <a:gd name="T21"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4" h="671">
                      <a:moveTo>
                        <a:pt x="67" y="0"/>
                      </a:moveTo>
                      <a:cubicBezTo>
                        <a:pt x="30" y="0"/>
                        <a:pt x="0" y="30"/>
                        <a:pt x="0" y="68"/>
                      </a:cubicBezTo>
                      <a:cubicBezTo>
                        <a:pt x="0" y="603"/>
                        <a:pt x="0" y="603"/>
                        <a:pt x="0" y="603"/>
                      </a:cubicBezTo>
                      <a:cubicBezTo>
                        <a:pt x="0" y="641"/>
                        <a:pt x="30" y="671"/>
                        <a:pt x="67" y="671"/>
                      </a:cubicBezTo>
                      <a:cubicBezTo>
                        <a:pt x="576" y="671"/>
                        <a:pt x="576" y="671"/>
                        <a:pt x="576" y="671"/>
                      </a:cubicBezTo>
                      <a:cubicBezTo>
                        <a:pt x="613" y="671"/>
                        <a:pt x="644" y="641"/>
                        <a:pt x="644" y="603"/>
                      </a:cubicBezTo>
                      <a:cubicBezTo>
                        <a:pt x="644" y="193"/>
                        <a:pt x="644" y="193"/>
                        <a:pt x="644" y="193"/>
                      </a:cubicBezTo>
                      <a:cubicBezTo>
                        <a:pt x="644" y="156"/>
                        <a:pt x="644" y="127"/>
                        <a:pt x="644" y="127"/>
                      </a:cubicBezTo>
                      <a:cubicBezTo>
                        <a:pt x="515" y="0"/>
                        <a:pt x="515" y="0"/>
                        <a:pt x="515" y="0"/>
                      </a:cubicBezTo>
                      <a:cubicBezTo>
                        <a:pt x="515" y="0"/>
                        <a:pt x="482" y="0"/>
                        <a:pt x="445" y="0"/>
                      </a:cubicBezTo>
                      <a:lnTo>
                        <a:pt x="6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12"/>
                <p:cNvSpPr>
                  <a:spLocks/>
                </p:cNvSpPr>
                <p:nvPr/>
              </p:nvSpPr>
              <p:spPr bwMode="auto">
                <a:xfrm>
                  <a:off x="2801" y="2802"/>
                  <a:ext cx="81" cy="79"/>
                </a:xfrm>
                <a:custGeom>
                  <a:avLst/>
                  <a:gdLst>
                    <a:gd name="T0" fmla="*/ 81 w 81"/>
                    <a:gd name="T1" fmla="*/ 79 h 79"/>
                    <a:gd name="T2" fmla="*/ 0 w 81"/>
                    <a:gd name="T3" fmla="*/ 0 h 79"/>
                    <a:gd name="T4" fmla="*/ 0 w 81"/>
                    <a:gd name="T5" fmla="*/ 79 h 79"/>
                    <a:gd name="T6" fmla="*/ 81 w 81"/>
                    <a:gd name="T7" fmla="*/ 79 h 79"/>
                  </a:gdLst>
                  <a:ahLst/>
                  <a:cxnLst>
                    <a:cxn ang="0">
                      <a:pos x="T0" y="T1"/>
                    </a:cxn>
                    <a:cxn ang="0">
                      <a:pos x="T2" y="T3"/>
                    </a:cxn>
                    <a:cxn ang="0">
                      <a:pos x="T4" y="T5"/>
                    </a:cxn>
                    <a:cxn ang="0">
                      <a:pos x="T6" y="T7"/>
                    </a:cxn>
                  </a:cxnLst>
                  <a:rect l="0" t="0" r="r" b="b"/>
                  <a:pathLst>
                    <a:path w="81" h="79">
                      <a:moveTo>
                        <a:pt x="81" y="79"/>
                      </a:moveTo>
                      <a:lnTo>
                        <a:pt x="0" y="0"/>
                      </a:lnTo>
                      <a:lnTo>
                        <a:pt x="0" y="79"/>
                      </a:lnTo>
                      <a:lnTo>
                        <a:pt x="81" y="79"/>
                      </a:lnTo>
                      <a:close/>
                    </a:path>
                  </a:pathLst>
                </a:custGeom>
                <a:solidFill>
                  <a:srgbClr val="CC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68" name="Group 67"/>
              <p:cNvGrpSpPr/>
              <p:nvPr/>
            </p:nvGrpSpPr>
            <p:grpSpPr>
              <a:xfrm>
                <a:off x="4120302" y="4618868"/>
                <a:ext cx="293550" cy="349134"/>
                <a:chOff x="4662074" y="4335997"/>
                <a:chExt cx="234105" cy="278433"/>
              </a:xfrm>
            </p:grpSpPr>
            <p:sp>
              <p:nvSpPr>
                <p:cNvPr id="69" name="Freeform 6"/>
                <p:cNvSpPr>
                  <a:spLocks/>
                </p:cNvSpPr>
                <p:nvPr/>
              </p:nvSpPr>
              <p:spPr bwMode="auto">
                <a:xfrm>
                  <a:off x="4662074" y="4335997"/>
                  <a:ext cx="90040" cy="278433"/>
                </a:xfrm>
                <a:custGeom>
                  <a:avLst/>
                  <a:gdLst>
                    <a:gd name="T0" fmla="*/ 23 w 86"/>
                    <a:gd name="T1" fmla="*/ 56 h 265"/>
                    <a:gd name="T2" fmla="*/ 23 w 86"/>
                    <a:gd name="T3" fmla="*/ 90 h 265"/>
                    <a:gd name="T4" fmla="*/ 0 w 86"/>
                    <a:gd name="T5" fmla="*/ 119 h 265"/>
                    <a:gd name="T6" fmla="*/ 0 w 86"/>
                    <a:gd name="T7" fmla="*/ 146 h 265"/>
                    <a:gd name="T8" fmla="*/ 23 w 86"/>
                    <a:gd name="T9" fmla="*/ 174 h 265"/>
                    <a:gd name="T10" fmla="*/ 23 w 86"/>
                    <a:gd name="T11" fmla="*/ 210 h 265"/>
                    <a:gd name="T12" fmla="*/ 36 w 86"/>
                    <a:gd name="T13" fmla="*/ 251 h 265"/>
                    <a:gd name="T14" fmla="*/ 86 w 86"/>
                    <a:gd name="T15" fmla="*/ 265 h 265"/>
                    <a:gd name="T16" fmla="*/ 86 w 86"/>
                    <a:gd name="T17" fmla="*/ 237 h 265"/>
                    <a:gd name="T18" fmla="*/ 67 w 86"/>
                    <a:gd name="T19" fmla="*/ 231 h 265"/>
                    <a:gd name="T20" fmla="*/ 62 w 86"/>
                    <a:gd name="T21" fmla="*/ 210 h 265"/>
                    <a:gd name="T22" fmla="*/ 62 w 86"/>
                    <a:gd name="T23" fmla="*/ 179 h 265"/>
                    <a:gd name="T24" fmla="*/ 39 w 86"/>
                    <a:gd name="T25" fmla="*/ 133 h 265"/>
                    <a:gd name="T26" fmla="*/ 39 w 86"/>
                    <a:gd name="T27" fmla="*/ 132 h 265"/>
                    <a:gd name="T28" fmla="*/ 62 w 86"/>
                    <a:gd name="T29" fmla="*/ 87 h 265"/>
                    <a:gd name="T30" fmla="*/ 62 w 86"/>
                    <a:gd name="T31" fmla="*/ 55 h 265"/>
                    <a:gd name="T32" fmla="*/ 86 w 86"/>
                    <a:gd name="T33" fmla="*/ 28 h 265"/>
                    <a:gd name="T34" fmla="*/ 86 w 86"/>
                    <a:gd name="T35" fmla="*/ 0 h 265"/>
                    <a:gd name="T36" fmla="*/ 36 w 86"/>
                    <a:gd name="T37" fmla="*/ 14 h 265"/>
                    <a:gd name="T38" fmla="*/ 23 w 86"/>
                    <a:gd name="T39" fmla="*/ 56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265">
                      <a:moveTo>
                        <a:pt x="23" y="56"/>
                      </a:moveTo>
                      <a:lnTo>
                        <a:pt x="23" y="90"/>
                      </a:lnTo>
                      <a:cubicBezTo>
                        <a:pt x="23" y="109"/>
                        <a:pt x="16" y="119"/>
                        <a:pt x="0" y="119"/>
                      </a:cubicBezTo>
                      <a:lnTo>
                        <a:pt x="0" y="146"/>
                      </a:lnTo>
                      <a:cubicBezTo>
                        <a:pt x="16" y="146"/>
                        <a:pt x="23" y="156"/>
                        <a:pt x="23" y="174"/>
                      </a:cubicBezTo>
                      <a:lnTo>
                        <a:pt x="23" y="210"/>
                      </a:lnTo>
                      <a:cubicBezTo>
                        <a:pt x="23" y="229"/>
                        <a:pt x="27" y="243"/>
                        <a:pt x="36" y="251"/>
                      </a:cubicBezTo>
                      <a:cubicBezTo>
                        <a:pt x="45" y="260"/>
                        <a:pt x="62" y="265"/>
                        <a:pt x="86" y="265"/>
                      </a:cubicBezTo>
                      <a:lnTo>
                        <a:pt x="86" y="237"/>
                      </a:lnTo>
                      <a:cubicBezTo>
                        <a:pt x="77" y="237"/>
                        <a:pt x="71" y="235"/>
                        <a:pt x="67" y="231"/>
                      </a:cubicBezTo>
                      <a:cubicBezTo>
                        <a:pt x="64" y="227"/>
                        <a:pt x="62" y="220"/>
                        <a:pt x="62" y="210"/>
                      </a:cubicBezTo>
                      <a:lnTo>
                        <a:pt x="62" y="179"/>
                      </a:lnTo>
                      <a:cubicBezTo>
                        <a:pt x="62" y="154"/>
                        <a:pt x="54" y="139"/>
                        <a:pt x="39" y="133"/>
                      </a:cubicBezTo>
                      <a:lnTo>
                        <a:pt x="39" y="132"/>
                      </a:lnTo>
                      <a:cubicBezTo>
                        <a:pt x="54" y="126"/>
                        <a:pt x="62" y="111"/>
                        <a:pt x="62" y="87"/>
                      </a:cubicBezTo>
                      <a:lnTo>
                        <a:pt x="62" y="55"/>
                      </a:lnTo>
                      <a:cubicBezTo>
                        <a:pt x="62" y="37"/>
                        <a:pt x="70" y="28"/>
                        <a:pt x="86" y="28"/>
                      </a:cubicBezTo>
                      <a:lnTo>
                        <a:pt x="86" y="0"/>
                      </a:lnTo>
                      <a:cubicBezTo>
                        <a:pt x="62" y="0"/>
                        <a:pt x="46" y="5"/>
                        <a:pt x="36" y="14"/>
                      </a:cubicBezTo>
                      <a:cubicBezTo>
                        <a:pt x="28" y="23"/>
                        <a:pt x="23" y="37"/>
                        <a:pt x="23" y="56"/>
                      </a:cubicBezTo>
                      <a:close/>
                    </a:path>
                  </a:pathLst>
                </a:custGeom>
                <a:solidFill>
                  <a:srgbClr val="80808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7"/>
                <p:cNvSpPr>
                  <a:spLocks/>
                </p:cNvSpPr>
                <p:nvPr/>
              </p:nvSpPr>
              <p:spPr bwMode="auto">
                <a:xfrm>
                  <a:off x="4806139" y="4335997"/>
                  <a:ext cx="90040" cy="278433"/>
                </a:xfrm>
                <a:custGeom>
                  <a:avLst/>
                  <a:gdLst>
                    <a:gd name="T0" fmla="*/ 62 w 85"/>
                    <a:gd name="T1" fmla="*/ 90 h 265"/>
                    <a:gd name="T2" fmla="*/ 62 w 85"/>
                    <a:gd name="T3" fmla="*/ 56 h 265"/>
                    <a:gd name="T4" fmla="*/ 50 w 85"/>
                    <a:gd name="T5" fmla="*/ 15 h 265"/>
                    <a:gd name="T6" fmla="*/ 0 w 85"/>
                    <a:gd name="T7" fmla="*/ 0 h 265"/>
                    <a:gd name="T8" fmla="*/ 0 w 85"/>
                    <a:gd name="T9" fmla="*/ 28 h 265"/>
                    <a:gd name="T10" fmla="*/ 24 w 85"/>
                    <a:gd name="T11" fmla="*/ 55 h 265"/>
                    <a:gd name="T12" fmla="*/ 24 w 85"/>
                    <a:gd name="T13" fmla="*/ 85 h 265"/>
                    <a:gd name="T14" fmla="*/ 47 w 85"/>
                    <a:gd name="T15" fmla="*/ 132 h 265"/>
                    <a:gd name="T16" fmla="*/ 47 w 85"/>
                    <a:gd name="T17" fmla="*/ 133 h 265"/>
                    <a:gd name="T18" fmla="*/ 24 w 85"/>
                    <a:gd name="T19" fmla="*/ 178 h 265"/>
                    <a:gd name="T20" fmla="*/ 24 w 85"/>
                    <a:gd name="T21" fmla="*/ 210 h 265"/>
                    <a:gd name="T22" fmla="*/ 19 w 85"/>
                    <a:gd name="T23" fmla="*/ 231 h 265"/>
                    <a:gd name="T24" fmla="*/ 0 w 85"/>
                    <a:gd name="T25" fmla="*/ 237 h 265"/>
                    <a:gd name="T26" fmla="*/ 0 w 85"/>
                    <a:gd name="T27" fmla="*/ 265 h 265"/>
                    <a:gd name="T28" fmla="*/ 50 w 85"/>
                    <a:gd name="T29" fmla="*/ 251 h 265"/>
                    <a:gd name="T30" fmla="*/ 62 w 85"/>
                    <a:gd name="T31" fmla="*/ 209 h 265"/>
                    <a:gd name="T32" fmla="*/ 62 w 85"/>
                    <a:gd name="T33" fmla="*/ 174 h 265"/>
                    <a:gd name="T34" fmla="*/ 85 w 85"/>
                    <a:gd name="T35" fmla="*/ 146 h 265"/>
                    <a:gd name="T36" fmla="*/ 85 w 85"/>
                    <a:gd name="T37" fmla="*/ 119 h 265"/>
                    <a:gd name="T38" fmla="*/ 62 w 85"/>
                    <a:gd name="T39" fmla="*/ 9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265">
                      <a:moveTo>
                        <a:pt x="62" y="90"/>
                      </a:moveTo>
                      <a:lnTo>
                        <a:pt x="62" y="56"/>
                      </a:lnTo>
                      <a:cubicBezTo>
                        <a:pt x="62" y="37"/>
                        <a:pt x="58" y="23"/>
                        <a:pt x="50" y="15"/>
                      </a:cubicBezTo>
                      <a:cubicBezTo>
                        <a:pt x="40" y="5"/>
                        <a:pt x="23" y="0"/>
                        <a:pt x="0" y="0"/>
                      </a:cubicBezTo>
                      <a:lnTo>
                        <a:pt x="0" y="28"/>
                      </a:lnTo>
                      <a:cubicBezTo>
                        <a:pt x="16" y="28"/>
                        <a:pt x="24" y="37"/>
                        <a:pt x="24" y="55"/>
                      </a:cubicBezTo>
                      <a:lnTo>
                        <a:pt x="24" y="85"/>
                      </a:lnTo>
                      <a:cubicBezTo>
                        <a:pt x="24" y="110"/>
                        <a:pt x="32" y="126"/>
                        <a:pt x="47" y="132"/>
                      </a:cubicBezTo>
                      <a:lnTo>
                        <a:pt x="47" y="133"/>
                      </a:lnTo>
                      <a:cubicBezTo>
                        <a:pt x="32" y="139"/>
                        <a:pt x="24" y="154"/>
                        <a:pt x="24" y="178"/>
                      </a:cubicBezTo>
                      <a:lnTo>
                        <a:pt x="24" y="210"/>
                      </a:lnTo>
                      <a:cubicBezTo>
                        <a:pt x="24" y="219"/>
                        <a:pt x="22" y="226"/>
                        <a:pt x="19" y="231"/>
                      </a:cubicBezTo>
                      <a:cubicBezTo>
                        <a:pt x="15" y="235"/>
                        <a:pt x="9" y="237"/>
                        <a:pt x="0" y="237"/>
                      </a:cubicBezTo>
                      <a:lnTo>
                        <a:pt x="0" y="265"/>
                      </a:lnTo>
                      <a:cubicBezTo>
                        <a:pt x="24" y="265"/>
                        <a:pt x="41" y="260"/>
                        <a:pt x="50" y="251"/>
                      </a:cubicBezTo>
                      <a:cubicBezTo>
                        <a:pt x="58" y="242"/>
                        <a:pt x="62" y="229"/>
                        <a:pt x="62" y="209"/>
                      </a:cubicBezTo>
                      <a:lnTo>
                        <a:pt x="62" y="174"/>
                      </a:lnTo>
                      <a:cubicBezTo>
                        <a:pt x="62" y="156"/>
                        <a:pt x="70" y="146"/>
                        <a:pt x="85" y="146"/>
                      </a:cubicBezTo>
                      <a:lnTo>
                        <a:pt x="85" y="119"/>
                      </a:lnTo>
                      <a:cubicBezTo>
                        <a:pt x="70" y="119"/>
                        <a:pt x="62" y="109"/>
                        <a:pt x="62" y="90"/>
                      </a:cubicBezTo>
                      <a:close/>
                    </a:path>
                  </a:pathLst>
                </a:custGeom>
                <a:solidFill>
                  <a:srgbClr val="80808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grpSp>
      <p:sp>
        <p:nvSpPr>
          <p:cNvPr id="78" name="Rounded Rectangle 77"/>
          <p:cNvSpPr/>
          <p:nvPr/>
        </p:nvSpPr>
        <p:spPr bwMode="auto">
          <a:xfrm>
            <a:off x="3776965" y="1687813"/>
            <a:ext cx="1733097" cy="1388325"/>
          </a:xfrm>
          <a:prstGeom prst="roundRect">
            <a:avLst>
              <a:gd name="adj" fmla="val 7520"/>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108" name="Rounded Rectangle 107"/>
          <p:cNvSpPr/>
          <p:nvPr/>
        </p:nvSpPr>
        <p:spPr bwMode="auto">
          <a:xfrm>
            <a:off x="5943574" y="1646157"/>
            <a:ext cx="1600226" cy="2304247"/>
          </a:xfrm>
          <a:prstGeom prst="roundRect">
            <a:avLst>
              <a:gd name="adj" fmla="val 4575"/>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146283" rIns="45713" bIns="45713" numCol="1" spcCol="0" rtlCol="0" fromWordArt="0" anchor="b" anchorCtr="0" forceAA="0" compatLnSpc="1">
            <a:prstTxWarp prst="textNoShape">
              <a:avLst/>
            </a:prstTxWarp>
            <a:noAutofit/>
          </a:bodyPr>
          <a:lstStyle/>
          <a:p>
            <a:pPr algn="ctr" defTabSz="932418"/>
            <a:endParaRPr lang="en-US" sz="1599" dirty="0">
              <a:gradFill>
                <a:gsLst>
                  <a:gs pos="0">
                    <a:srgbClr val="FFFFFF"/>
                  </a:gs>
                  <a:gs pos="100000">
                    <a:srgbClr val="FFFFFF"/>
                  </a:gs>
                </a:gsLst>
                <a:lin ang="5400000" scaled="0"/>
              </a:gradFill>
              <a:ea typeface="Segoe UI" pitchFamily="34" charset="0"/>
              <a:cs typeface="Segoe UI" pitchFamily="34" charset="0"/>
            </a:endParaRPr>
          </a:p>
        </p:txBody>
      </p:sp>
      <p:sp>
        <p:nvSpPr>
          <p:cNvPr id="112" name="TextBox 111"/>
          <p:cNvSpPr txBox="1"/>
          <p:nvPr/>
        </p:nvSpPr>
        <p:spPr>
          <a:xfrm>
            <a:off x="3243446" y="2220639"/>
            <a:ext cx="369397" cy="683264"/>
          </a:xfrm>
          <a:prstGeom prst="rect">
            <a:avLst/>
          </a:prstGeom>
          <a:noFill/>
        </p:spPr>
        <p:txBody>
          <a:bodyPr wrap="none" lIns="182880" tIns="146304" rIns="182880" bIns="146304" rtlCol="0">
            <a:spAutoFit/>
          </a:bodyPr>
          <a:lstStyle/>
          <a:p>
            <a:pPr defTabSz="932597">
              <a:lnSpc>
                <a:spcPct val="90000"/>
              </a:lnSpc>
            </a:pPr>
            <a:r>
              <a:rPr lang="en-US" sz="1400" dirty="0">
                <a:gradFill>
                  <a:gsLst>
                    <a:gs pos="0">
                      <a:srgbClr val="FFFFFF"/>
                    </a:gs>
                    <a:gs pos="100000">
                      <a:srgbClr val="FFFFFF"/>
                    </a:gs>
                  </a:gsLst>
                  <a:lin ang="5400000" scaled="0"/>
                </a:gradFill>
                <a:ea typeface="Segoe UI" pitchFamily="34" charset="0"/>
                <a:cs typeface="Segoe UI" pitchFamily="34" charset="0"/>
              </a:rPr>
              <a:t/>
            </a:r>
            <a:br>
              <a:rPr lang="en-US" sz="1400" dirty="0">
                <a:gradFill>
                  <a:gsLst>
                    <a:gs pos="0">
                      <a:srgbClr val="FFFFFF"/>
                    </a:gs>
                    <a:gs pos="100000">
                      <a:srgbClr val="FFFFFF"/>
                    </a:gs>
                  </a:gsLst>
                  <a:lin ang="5400000" scaled="0"/>
                </a:gradFill>
                <a:ea typeface="Segoe UI" pitchFamily="34" charset="0"/>
                <a:cs typeface="Segoe UI" pitchFamily="34" charset="0"/>
              </a:rPr>
            </a:b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grpSp>
        <p:nvGrpSpPr>
          <p:cNvPr id="5" name="Group 4"/>
          <p:cNvGrpSpPr/>
          <p:nvPr/>
        </p:nvGrpSpPr>
        <p:grpSpPr>
          <a:xfrm>
            <a:off x="6709614" y="1975091"/>
            <a:ext cx="722955" cy="759879"/>
            <a:chOff x="6786257" y="1866825"/>
            <a:chExt cx="722955" cy="759879"/>
          </a:xfrm>
        </p:grpSpPr>
        <p:pic>
          <p:nvPicPr>
            <p:cNvPr id="120" name="Picture 1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6779" y="1866825"/>
              <a:ext cx="473316" cy="473316"/>
            </a:xfrm>
            <a:prstGeom prst="rect">
              <a:avLst/>
            </a:prstGeom>
          </p:spPr>
        </p:pic>
        <p:sp>
          <p:nvSpPr>
            <p:cNvPr id="121" name="TextBox 120"/>
            <p:cNvSpPr txBox="1"/>
            <p:nvPr/>
          </p:nvSpPr>
          <p:spPr>
            <a:xfrm>
              <a:off x="6786257" y="2322005"/>
              <a:ext cx="722955" cy="304699"/>
            </a:xfrm>
            <a:prstGeom prst="rect">
              <a:avLst/>
            </a:prstGeom>
            <a:noFill/>
          </p:spPr>
          <p:txBody>
            <a:bodyPr wrap="none" lIns="0" tIns="0" rIns="0" bIns="0" rtlCol="0">
              <a:spAutoFit/>
            </a:bodyPr>
            <a:lstStyle>
              <a:defPPr>
                <a:defRPr lang="en-US"/>
              </a:defPPr>
              <a:lvl1pPr algn="ctr">
                <a:lnSpc>
                  <a:spcPct val="90000"/>
                </a:lnSpc>
                <a:spcAft>
                  <a:spcPts val="600"/>
                </a:spcAft>
                <a:defRPr sz="1100">
                  <a:gradFill>
                    <a:gsLst>
                      <a:gs pos="2917">
                        <a:srgbClr val="FFFFFF"/>
                      </a:gs>
                      <a:gs pos="30000">
                        <a:srgbClr val="FFFFFF"/>
                      </a:gs>
                    </a:gsLst>
                    <a:lin ang="5400000" scaled="0"/>
                  </a:gradFill>
                </a:defRPr>
              </a:lvl1pPr>
            </a:lstStyle>
            <a:p>
              <a:r>
                <a:rPr lang="en-US" dirty="0"/>
                <a:t>PowerShell </a:t>
              </a:r>
              <a:br>
                <a:rPr lang="en-US" dirty="0"/>
              </a:br>
              <a:r>
                <a:rPr lang="en-US" dirty="0"/>
                <a:t>DSC</a:t>
              </a:r>
            </a:p>
          </p:txBody>
        </p:sp>
      </p:grpSp>
      <p:sp>
        <p:nvSpPr>
          <p:cNvPr id="113" name="Rounded Rectangle 112"/>
          <p:cNvSpPr/>
          <p:nvPr/>
        </p:nvSpPr>
        <p:spPr bwMode="auto">
          <a:xfrm>
            <a:off x="3776966" y="4064961"/>
            <a:ext cx="1733096" cy="1387082"/>
          </a:xfrm>
          <a:prstGeom prst="roundRect">
            <a:avLst>
              <a:gd name="adj" fmla="val 7520"/>
            </a:avLst>
          </a:prstGeom>
          <a:solidFill>
            <a:schemeClr val="bg1">
              <a:alpha val="20000"/>
            </a:schemeClr>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sp>
        <p:nvSpPr>
          <p:cNvPr id="117" name="TextBox 116"/>
          <p:cNvSpPr txBox="1"/>
          <p:nvPr/>
        </p:nvSpPr>
        <p:spPr>
          <a:xfrm>
            <a:off x="3905300" y="4792425"/>
            <a:ext cx="1520031" cy="369332"/>
          </a:xfrm>
          <a:prstGeom prst="rect">
            <a:avLst/>
          </a:prstGeom>
          <a:noFill/>
        </p:spPr>
        <p:txBody>
          <a:bodyPr wrap="square" lIns="0" tIns="0" rIns="0" bIns="0" rtlCol="0">
            <a:spAutoFit/>
          </a:bodyPr>
          <a:lstStyle>
            <a:defPPr>
              <a:defRPr lang="en-US"/>
            </a:defPPr>
            <a:lvl1pPr defTabSz="932597">
              <a:defRPr sz="1200" spc="-30">
                <a:gradFill>
                  <a:gsLst>
                    <a:gs pos="0">
                      <a:srgbClr val="FFFFFF"/>
                    </a:gs>
                    <a:gs pos="100000">
                      <a:srgbClr val="FFFFFF"/>
                    </a:gs>
                  </a:gsLst>
                  <a:lin ang="5400000" scaled="0"/>
                </a:gradFill>
                <a:ea typeface="Segoe UI" pitchFamily="34" charset="0"/>
                <a:cs typeface="Segoe UI" pitchFamily="34" charset="0"/>
              </a:defRPr>
            </a:lvl1pPr>
          </a:lstStyle>
          <a:p>
            <a:r>
              <a:rPr lang="en-US" dirty="0" smtClean="0"/>
              <a:t>Microsoft Monitoring </a:t>
            </a:r>
            <a:r>
              <a:rPr lang="en-US" dirty="0"/>
              <a:t>Agent</a:t>
            </a:r>
          </a:p>
        </p:txBody>
      </p:sp>
      <p:cxnSp>
        <p:nvCxnSpPr>
          <p:cNvPr id="124" name="Straight Arrow Connector 123"/>
          <p:cNvCxnSpPr/>
          <p:nvPr/>
        </p:nvCxnSpPr>
        <p:spPr>
          <a:xfrm>
            <a:off x="2698458" y="4598443"/>
            <a:ext cx="820975" cy="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4" name="Straight Arrow Connector 133"/>
          <p:cNvCxnSpPr/>
          <p:nvPr/>
        </p:nvCxnSpPr>
        <p:spPr>
          <a:xfrm>
            <a:off x="7589838" y="2740025"/>
            <a:ext cx="459181" cy="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8" name="Rounded Rectangle 137"/>
          <p:cNvSpPr/>
          <p:nvPr/>
        </p:nvSpPr>
        <p:spPr bwMode="auto">
          <a:xfrm>
            <a:off x="10172700" y="1537865"/>
            <a:ext cx="1714500" cy="1161575"/>
          </a:xfrm>
          <a:prstGeom prst="roundRect">
            <a:avLst>
              <a:gd name="adj" fmla="val 9612"/>
            </a:avLst>
          </a:prstGeom>
          <a:solidFill>
            <a:schemeClr val="bg1">
              <a:alpha val="20000"/>
            </a:schemeClr>
          </a:solid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endParaRPr lang="en-US" sz="1499" dirty="0">
              <a:gradFill>
                <a:gsLst>
                  <a:gs pos="0">
                    <a:srgbClr val="00BCF2"/>
                  </a:gs>
                  <a:gs pos="100000">
                    <a:srgbClr val="00BCF2"/>
                  </a:gs>
                </a:gsLst>
                <a:lin ang="5400000" scaled="0"/>
              </a:gradFill>
              <a:ea typeface="Segoe UI" pitchFamily="34" charset="0"/>
              <a:cs typeface="Segoe UI" pitchFamily="34" charset="0"/>
            </a:endParaRPr>
          </a:p>
        </p:txBody>
      </p:sp>
      <p:cxnSp>
        <p:nvCxnSpPr>
          <p:cNvPr id="178" name="Straight Arrow Connector 177"/>
          <p:cNvCxnSpPr/>
          <p:nvPr/>
        </p:nvCxnSpPr>
        <p:spPr>
          <a:xfrm flipV="1">
            <a:off x="9858025" y="2931421"/>
            <a:ext cx="592866" cy="436552"/>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75" name="Picture 74"/>
          <p:cNvPicPr>
            <a:picLocks noChangeAspect="1"/>
          </p:cNvPicPr>
          <p:nvPr/>
        </p:nvPicPr>
        <p:blipFill>
          <a:blip r:embed="rId4"/>
          <a:stretch>
            <a:fillRect/>
          </a:stretch>
        </p:blipFill>
        <p:spPr>
          <a:xfrm>
            <a:off x="1458016" y="2237384"/>
            <a:ext cx="608337" cy="606585"/>
          </a:xfrm>
          <a:prstGeom prst="rect">
            <a:avLst/>
          </a:prstGeom>
        </p:spPr>
      </p:pic>
      <p:grpSp>
        <p:nvGrpSpPr>
          <p:cNvPr id="7" name="Group 6"/>
          <p:cNvGrpSpPr/>
          <p:nvPr/>
        </p:nvGrpSpPr>
        <p:grpSpPr>
          <a:xfrm>
            <a:off x="6108228" y="1980235"/>
            <a:ext cx="485710" cy="738007"/>
            <a:chOff x="6077434" y="1870778"/>
            <a:chExt cx="485710" cy="738007"/>
          </a:xfrm>
        </p:grpSpPr>
        <p:pic>
          <p:nvPicPr>
            <p:cNvPr id="77" name="Picture 76"/>
            <p:cNvPicPr>
              <a:picLocks noChangeAspect="1"/>
            </p:cNvPicPr>
            <p:nvPr/>
          </p:nvPicPr>
          <p:blipFill rotWithShape="1">
            <a:blip r:embed="rId5">
              <a:extLst>
                <a:ext uri="{28A0092B-C50C-407E-A947-70E740481C1C}">
                  <a14:useLocalDpi xmlns:a14="http://schemas.microsoft.com/office/drawing/2010/main" val="0"/>
                </a:ext>
              </a:extLst>
            </a:blip>
            <a:srcRect l="7275" r="27897" b="38399"/>
            <a:stretch/>
          </p:blipFill>
          <p:spPr>
            <a:xfrm>
              <a:off x="6122318" y="1870778"/>
              <a:ext cx="370571" cy="347754"/>
            </a:xfrm>
            <a:prstGeom prst="rect">
              <a:avLst/>
            </a:prstGeom>
          </p:spPr>
        </p:pic>
        <p:sp>
          <p:nvSpPr>
            <p:cNvPr id="80" name="TextBox 79"/>
            <p:cNvSpPr txBox="1"/>
            <p:nvPr/>
          </p:nvSpPr>
          <p:spPr>
            <a:xfrm>
              <a:off x="6077434" y="2304086"/>
              <a:ext cx="485710" cy="304699"/>
            </a:xfrm>
            <a:prstGeom prst="rect">
              <a:avLst/>
            </a:prstGeom>
            <a:noFill/>
          </p:spPr>
          <p:txBody>
            <a:bodyPr wrap="none" lIns="0" tIns="0" rIns="0" bIns="0" rtlCol="0">
              <a:spAutoFit/>
            </a:bodyPr>
            <a:lstStyle/>
            <a:p>
              <a:pPr algn="ctr">
                <a:lnSpc>
                  <a:spcPct val="90000"/>
                </a:lnSpc>
                <a:spcAft>
                  <a:spcPts val="600"/>
                </a:spcAft>
              </a:pPr>
              <a:r>
                <a:rPr lang="en-US" sz="1100" dirty="0" smtClean="0">
                  <a:gradFill>
                    <a:gsLst>
                      <a:gs pos="2917">
                        <a:srgbClr val="FFFFFF"/>
                      </a:gs>
                      <a:gs pos="30000">
                        <a:srgbClr val="FFFFFF"/>
                      </a:gs>
                    </a:gsLst>
                    <a:lin ang="5400000" scaled="0"/>
                  </a:gradFill>
                </a:rPr>
                <a:t>Puppet </a:t>
              </a:r>
              <a:br>
                <a:rPr lang="en-US" sz="1100" dirty="0" smtClean="0">
                  <a:gradFill>
                    <a:gsLst>
                      <a:gs pos="2917">
                        <a:srgbClr val="FFFFFF"/>
                      </a:gs>
                      <a:gs pos="30000">
                        <a:srgbClr val="FFFFFF"/>
                      </a:gs>
                    </a:gsLst>
                    <a:lin ang="5400000" scaled="0"/>
                  </a:gradFill>
                </a:rPr>
              </a:br>
              <a:r>
                <a:rPr lang="en-US" sz="1100" dirty="0" smtClean="0">
                  <a:gradFill>
                    <a:gsLst>
                      <a:gs pos="2917">
                        <a:srgbClr val="FFFFFF"/>
                      </a:gs>
                      <a:gs pos="30000">
                        <a:srgbClr val="FFFFFF"/>
                      </a:gs>
                    </a:gsLst>
                    <a:lin ang="5400000" scaled="0"/>
                  </a:gradFill>
                </a:rPr>
                <a:t>Labs</a:t>
              </a:r>
            </a:p>
          </p:txBody>
        </p:sp>
      </p:grpSp>
      <p:grpSp>
        <p:nvGrpSpPr>
          <p:cNvPr id="111" name="Group 110"/>
          <p:cNvGrpSpPr/>
          <p:nvPr/>
        </p:nvGrpSpPr>
        <p:grpSpPr>
          <a:xfrm>
            <a:off x="1392064" y="2690914"/>
            <a:ext cx="9290669" cy="3502393"/>
            <a:chOff x="2596360" y="2166952"/>
            <a:chExt cx="8170487" cy="3564900"/>
          </a:xfrm>
        </p:grpSpPr>
        <p:cxnSp>
          <p:nvCxnSpPr>
            <p:cNvPr id="114" name="Straight Arrow Connector 113"/>
            <p:cNvCxnSpPr/>
            <p:nvPr/>
          </p:nvCxnSpPr>
          <p:spPr>
            <a:xfrm flipV="1">
              <a:off x="10766847" y="2166952"/>
              <a:ext cx="0" cy="3564900"/>
            </a:xfrm>
            <a:prstGeom prst="straightConnector1">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flipH="1">
              <a:off x="2596360" y="5705406"/>
              <a:ext cx="8170487" cy="0"/>
            </a:xfrm>
            <a:prstGeom prst="line">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118" name="TextBox 117"/>
          <p:cNvSpPr txBox="1"/>
          <p:nvPr/>
        </p:nvSpPr>
        <p:spPr>
          <a:xfrm>
            <a:off x="6507893" y="6307351"/>
            <a:ext cx="464486" cy="207749"/>
          </a:xfrm>
          <a:prstGeom prst="rect">
            <a:avLst/>
          </a:prstGeom>
          <a:noFill/>
        </p:spPr>
        <p:txBody>
          <a:bodyPr wrap="none" lIns="0" tIns="0" rIns="0" bIns="0" rtlCol="0">
            <a:spAutoFit/>
          </a:bodyPr>
          <a:lstStyle/>
          <a:p>
            <a:pPr>
              <a:lnSpc>
                <a:spcPct val="90000"/>
              </a:lnSpc>
              <a:spcAft>
                <a:spcPts val="600"/>
              </a:spcAft>
            </a:pPr>
            <a:r>
              <a:rPr lang="en-US" sz="1500" dirty="0" smtClean="0">
                <a:gradFill>
                  <a:gsLst>
                    <a:gs pos="0">
                      <a:srgbClr val="FFFFFF"/>
                    </a:gs>
                    <a:gs pos="100000">
                      <a:srgbClr val="FFFFFF"/>
                    </a:gs>
                  </a:gsLst>
                  <a:lin ang="5400000" scaled="0"/>
                </a:gradFill>
                <a:ea typeface="Segoe UI" pitchFamily="34" charset="0"/>
                <a:cs typeface="Segoe UI" pitchFamily="34" charset="0"/>
              </a:rPr>
              <a:t>Learn</a:t>
            </a:r>
            <a:endParaRPr lang="en-US" sz="1500" dirty="0">
              <a:gradFill>
                <a:gsLst>
                  <a:gs pos="0">
                    <a:srgbClr val="FFFFFF"/>
                  </a:gs>
                  <a:gs pos="100000">
                    <a:srgbClr val="FFFFFF"/>
                  </a:gs>
                </a:gsLst>
                <a:lin ang="5400000" scaled="0"/>
              </a:gradFill>
              <a:ea typeface="Segoe UI" pitchFamily="34" charset="0"/>
              <a:cs typeface="Segoe UI" pitchFamily="34" charset="0"/>
            </a:endParaRPr>
          </a:p>
        </p:txBody>
      </p:sp>
      <p:sp>
        <p:nvSpPr>
          <p:cNvPr id="153" name="Freeform 6"/>
          <p:cNvSpPr>
            <a:spLocks noEditPoints="1"/>
          </p:cNvSpPr>
          <p:nvPr/>
        </p:nvSpPr>
        <p:spPr bwMode="auto">
          <a:xfrm>
            <a:off x="9230568" y="1831208"/>
            <a:ext cx="190236" cy="270900"/>
          </a:xfrm>
          <a:custGeom>
            <a:avLst/>
            <a:gdLst>
              <a:gd name="T0" fmla="*/ 0 w 532"/>
              <a:gd name="T1" fmla="*/ 106 h 710"/>
              <a:gd name="T2" fmla="*/ 266 w 532"/>
              <a:gd name="T3" fmla="*/ 710 h 710"/>
              <a:gd name="T4" fmla="*/ 532 w 532"/>
              <a:gd name="T5" fmla="*/ 108 h 710"/>
              <a:gd name="T6" fmla="*/ 187 w 532"/>
              <a:gd name="T7" fmla="*/ 418 h 710"/>
              <a:gd name="T8" fmla="*/ 175 w 532"/>
              <a:gd name="T9" fmla="*/ 438 h 710"/>
              <a:gd name="T10" fmla="*/ 148 w 532"/>
              <a:gd name="T11" fmla="*/ 451 h 710"/>
              <a:gd name="T12" fmla="*/ 113 w 532"/>
              <a:gd name="T13" fmla="*/ 452 h 710"/>
              <a:gd name="T14" fmla="*/ 92 w 532"/>
              <a:gd name="T15" fmla="*/ 448 h 710"/>
              <a:gd name="T16" fmla="*/ 85 w 532"/>
              <a:gd name="T17" fmla="*/ 406 h 710"/>
              <a:gd name="T18" fmla="*/ 103 w 532"/>
              <a:gd name="T19" fmla="*/ 416 h 710"/>
              <a:gd name="T20" fmla="*/ 125 w 532"/>
              <a:gd name="T21" fmla="*/ 421 h 710"/>
              <a:gd name="T22" fmla="*/ 137 w 532"/>
              <a:gd name="T23" fmla="*/ 418 h 710"/>
              <a:gd name="T24" fmla="*/ 140 w 532"/>
              <a:gd name="T25" fmla="*/ 411 h 710"/>
              <a:gd name="T26" fmla="*/ 133 w 532"/>
              <a:gd name="T27" fmla="*/ 401 h 710"/>
              <a:gd name="T28" fmla="*/ 117 w 532"/>
              <a:gd name="T29" fmla="*/ 394 h 710"/>
              <a:gd name="T30" fmla="*/ 91 w 532"/>
              <a:gd name="T31" fmla="*/ 375 h 710"/>
              <a:gd name="T32" fmla="*/ 83 w 532"/>
              <a:gd name="T33" fmla="*/ 351 h 710"/>
              <a:gd name="T34" fmla="*/ 99 w 532"/>
              <a:gd name="T35" fmla="*/ 318 h 710"/>
              <a:gd name="T36" fmla="*/ 141 w 532"/>
              <a:gd name="T37" fmla="*/ 305 h 710"/>
              <a:gd name="T38" fmla="*/ 165 w 532"/>
              <a:gd name="T39" fmla="*/ 307 h 710"/>
              <a:gd name="T40" fmla="*/ 180 w 532"/>
              <a:gd name="T41" fmla="*/ 311 h 710"/>
              <a:gd name="T42" fmla="*/ 173 w 532"/>
              <a:gd name="T43" fmla="*/ 344 h 710"/>
              <a:gd name="T44" fmla="*/ 155 w 532"/>
              <a:gd name="T45" fmla="*/ 338 h 710"/>
              <a:gd name="T46" fmla="*/ 133 w 532"/>
              <a:gd name="T47" fmla="*/ 340 h 710"/>
              <a:gd name="T48" fmla="*/ 130 w 532"/>
              <a:gd name="T49" fmla="*/ 352 h 710"/>
              <a:gd name="T50" fmla="*/ 138 w 532"/>
              <a:gd name="T51" fmla="*/ 359 h 710"/>
              <a:gd name="T52" fmla="*/ 163 w 532"/>
              <a:gd name="T53" fmla="*/ 370 h 710"/>
              <a:gd name="T54" fmla="*/ 185 w 532"/>
              <a:gd name="T55" fmla="*/ 392 h 710"/>
              <a:gd name="T56" fmla="*/ 187 w 532"/>
              <a:gd name="T57" fmla="*/ 418 h 710"/>
              <a:gd name="T58" fmla="*/ 263 w 532"/>
              <a:gd name="T59" fmla="*/ 453 h 710"/>
              <a:gd name="T60" fmla="*/ 217 w 532"/>
              <a:gd name="T61" fmla="*/ 432 h 710"/>
              <a:gd name="T62" fmla="*/ 197 w 532"/>
              <a:gd name="T63" fmla="*/ 381 h 710"/>
              <a:gd name="T64" fmla="*/ 218 w 532"/>
              <a:gd name="T65" fmla="*/ 327 h 710"/>
              <a:gd name="T66" fmla="*/ 270 w 532"/>
              <a:gd name="T67" fmla="*/ 305 h 710"/>
              <a:gd name="T68" fmla="*/ 321 w 532"/>
              <a:gd name="T69" fmla="*/ 325 h 710"/>
              <a:gd name="T70" fmla="*/ 341 w 532"/>
              <a:gd name="T71" fmla="*/ 379 h 710"/>
              <a:gd name="T72" fmla="*/ 330 w 532"/>
              <a:gd name="T73" fmla="*/ 421 h 710"/>
              <a:gd name="T74" fmla="*/ 301 w 532"/>
              <a:gd name="T75" fmla="*/ 446 h 710"/>
              <a:gd name="T76" fmla="*/ 295 w 532"/>
              <a:gd name="T77" fmla="*/ 487 h 710"/>
              <a:gd name="T78" fmla="*/ 453 w 532"/>
              <a:gd name="T79" fmla="*/ 451 h 710"/>
              <a:gd name="T80" fmla="*/ 361 w 532"/>
              <a:gd name="T81" fmla="*/ 308 h 710"/>
              <a:gd name="T82" fmla="*/ 404 w 532"/>
              <a:gd name="T83" fmla="*/ 417 h 710"/>
              <a:gd name="T84" fmla="*/ 453 w 532"/>
              <a:gd name="T85" fmla="*/ 451 h 710"/>
              <a:gd name="T86" fmla="*/ 77 w 532"/>
              <a:gd name="T87" fmla="*/ 97 h 710"/>
              <a:gd name="T88" fmla="*/ 456 w 532"/>
              <a:gd name="T89" fmla="*/ 97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2" h="710">
                <a:moveTo>
                  <a:pt x="266" y="0"/>
                </a:moveTo>
                <a:cubicBezTo>
                  <a:pt x="120" y="0"/>
                  <a:pt x="0" y="50"/>
                  <a:pt x="0" y="106"/>
                </a:cubicBezTo>
                <a:lnTo>
                  <a:pt x="0" y="603"/>
                </a:lnTo>
                <a:cubicBezTo>
                  <a:pt x="0" y="658"/>
                  <a:pt x="120" y="710"/>
                  <a:pt x="266" y="710"/>
                </a:cubicBezTo>
                <a:cubicBezTo>
                  <a:pt x="413" y="710"/>
                  <a:pt x="532" y="661"/>
                  <a:pt x="532" y="606"/>
                </a:cubicBezTo>
                <a:lnTo>
                  <a:pt x="532" y="108"/>
                </a:lnTo>
                <a:cubicBezTo>
                  <a:pt x="532" y="53"/>
                  <a:pt x="413" y="0"/>
                  <a:pt x="266" y="0"/>
                </a:cubicBezTo>
                <a:close/>
                <a:moveTo>
                  <a:pt x="187" y="418"/>
                </a:moveTo>
                <a:cubicBezTo>
                  <a:pt x="186" y="421"/>
                  <a:pt x="185" y="425"/>
                  <a:pt x="183" y="428"/>
                </a:cubicBezTo>
                <a:cubicBezTo>
                  <a:pt x="181" y="431"/>
                  <a:pt x="178" y="435"/>
                  <a:pt x="175" y="438"/>
                </a:cubicBezTo>
                <a:cubicBezTo>
                  <a:pt x="172" y="441"/>
                  <a:pt x="169" y="443"/>
                  <a:pt x="164" y="446"/>
                </a:cubicBezTo>
                <a:cubicBezTo>
                  <a:pt x="159" y="448"/>
                  <a:pt x="154" y="450"/>
                  <a:pt x="148" y="451"/>
                </a:cubicBezTo>
                <a:cubicBezTo>
                  <a:pt x="141" y="452"/>
                  <a:pt x="134" y="453"/>
                  <a:pt x="126" y="453"/>
                </a:cubicBezTo>
                <a:cubicBezTo>
                  <a:pt x="121" y="453"/>
                  <a:pt x="117" y="453"/>
                  <a:pt x="113" y="452"/>
                </a:cubicBezTo>
                <a:cubicBezTo>
                  <a:pt x="109" y="452"/>
                  <a:pt x="105" y="451"/>
                  <a:pt x="102" y="451"/>
                </a:cubicBezTo>
                <a:cubicBezTo>
                  <a:pt x="98" y="450"/>
                  <a:pt x="95" y="449"/>
                  <a:pt x="92" y="448"/>
                </a:cubicBezTo>
                <a:cubicBezTo>
                  <a:pt x="89" y="447"/>
                  <a:pt x="87" y="446"/>
                  <a:pt x="85" y="445"/>
                </a:cubicBezTo>
                <a:lnTo>
                  <a:pt x="85" y="406"/>
                </a:lnTo>
                <a:cubicBezTo>
                  <a:pt x="87" y="408"/>
                  <a:pt x="90" y="410"/>
                  <a:pt x="93" y="412"/>
                </a:cubicBezTo>
                <a:cubicBezTo>
                  <a:pt x="96" y="413"/>
                  <a:pt x="99" y="415"/>
                  <a:pt x="103" y="416"/>
                </a:cubicBezTo>
                <a:cubicBezTo>
                  <a:pt x="106" y="418"/>
                  <a:pt x="110" y="419"/>
                  <a:pt x="114" y="420"/>
                </a:cubicBezTo>
                <a:cubicBezTo>
                  <a:pt x="117" y="421"/>
                  <a:pt x="121" y="421"/>
                  <a:pt x="125" y="421"/>
                </a:cubicBezTo>
                <a:cubicBezTo>
                  <a:pt x="128" y="421"/>
                  <a:pt x="130" y="421"/>
                  <a:pt x="132" y="420"/>
                </a:cubicBezTo>
                <a:cubicBezTo>
                  <a:pt x="134" y="420"/>
                  <a:pt x="135" y="419"/>
                  <a:pt x="137" y="418"/>
                </a:cubicBezTo>
                <a:cubicBezTo>
                  <a:pt x="138" y="417"/>
                  <a:pt x="138" y="416"/>
                  <a:pt x="139" y="415"/>
                </a:cubicBezTo>
                <a:cubicBezTo>
                  <a:pt x="139" y="413"/>
                  <a:pt x="140" y="412"/>
                  <a:pt x="140" y="411"/>
                </a:cubicBezTo>
                <a:cubicBezTo>
                  <a:pt x="140" y="409"/>
                  <a:pt x="139" y="407"/>
                  <a:pt x="138" y="405"/>
                </a:cubicBezTo>
                <a:cubicBezTo>
                  <a:pt x="137" y="404"/>
                  <a:pt x="135" y="402"/>
                  <a:pt x="133" y="401"/>
                </a:cubicBezTo>
                <a:cubicBezTo>
                  <a:pt x="131" y="400"/>
                  <a:pt x="129" y="399"/>
                  <a:pt x="126" y="397"/>
                </a:cubicBezTo>
                <a:cubicBezTo>
                  <a:pt x="123" y="396"/>
                  <a:pt x="120" y="395"/>
                  <a:pt x="117" y="394"/>
                </a:cubicBezTo>
                <a:cubicBezTo>
                  <a:pt x="111" y="391"/>
                  <a:pt x="106" y="389"/>
                  <a:pt x="101" y="385"/>
                </a:cubicBezTo>
                <a:cubicBezTo>
                  <a:pt x="97" y="382"/>
                  <a:pt x="93" y="379"/>
                  <a:pt x="91" y="375"/>
                </a:cubicBezTo>
                <a:cubicBezTo>
                  <a:pt x="88" y="372"/>
                  <a:pt x="86" y="368"/>
                  <a:pt x="85" y="364"/>
                </a:cubicBezTo>
                <a:cubicBezTo>
                  <a:pt x="83" y="360"/>
                  <a:pt x="83" y="355"/>
                  <a:pt x="83" y="351"/>
                </a:cubicBezTo>
                <a:cubicBezTo>
                  <a:pt x="83" y="344"/>
                  <a:pt x="84" y="338"/>
                  <a:pt x="87" y="332"/>
                </a:cubicBezTo>
                <a:cubicBezTo>
                  <a:pt x="90" y="326"/>
                  <a:pt x="94" y="322"/>
                  <a:pt x="99" y="318"/>
                </a:cubicBezTo>
                <a:cubicBezTo>
                  <a:pt x="104" y="314"/>
                  <a:pt x="110" y="311"/>
                  <a:pt x="117" y="309"/>
                </a:cubicBezTo>
                <a:cubicBezTo>
                  <a:pt x="124" y="307"/>
                  <a:pt x="132" y="305"/>
                  <a:pt x="141" y="305"/>
                </a:cubicBezTo>
                <a:cubicBezTo>
                  <a:pt x="145" y="305"/>
                  <a:pt x="150" y="306"/>
                  <a:pt x="154" y="306"/>
                </a:cubicBezTo>
                <a:cubicBezTo>
                  <a:pt x="158" y="306"/>
                  <a:pt x="161" y="307"/>
                  <a:pt x="165" y="307"/>
                </a:cubicBezTo>
                <a:cubicBezTo>
                  <a:pt x="168" y="308"/>
                  <a:pt x="171" y="309"/>
                  <a:pt x="173" y="309"/>
                </a:cubicBezTo>
                <a:cubicBezTo>
                  <a:pt x="176" y="310"/>
                  <a:pt x="178" y="310"/>
                  <a:pt x="180" y="311"/>
                </a:cubicBezTo>
                <a:lnTo>
                  <a:pt x="180" y="347"/>
                </a:lnTo>
                <a:cubicBezTo>
                  <a:pt x="178" y="346"/>
                  <a:pt x="176" y="345"/>
                  <a:pt x="173" y="344"/>
                </a:cubicBezTo>
                <a:cubicBezTo>
                  <a:pt x="171" y="343"/>
                  <a:pt x="168" y="342"/>
                  <a:pt x="165" y="341"/>
                </a:cubicBezTo>
                <a:cubicBezTo>
                  <a:pt x="162" y="340"/>
                  <a:pt x="158" y="339"/>
                  <a:pt x="155" y="338"/>
                </a:cubicBezTo>
                <a:cubicBezTo>
                  <a:pt x="152" y="338"/>
                  <a:pt x="148" y="337"/>
                  <a:pt x="145" y="337"/>
                </a:cubicBezTo>
                <a:cubicBezTo>
                  <a:pt x="140" y="337"/>
                  <a:pt x="136" y="338"/>
                  <a:pt x="133" y="340"/>
                </a:cubicBezTo>
                <a:cubicBezTo>
                  <a:pt x="130" y="342"/>
                  <a:pt x="129" y="344"/>
                  <a:pt x="129" y="347"/>
                </a:cubicBezTo>
                <a:cubicBezTo>
                  <a:pt x="129" y="349"/>
                  <a:pt x="129" y="350"/>
                  <a:pt x="130" y="352"/>
                </a:cubicBezTo>
                <a:cubicBezTo>
                  <a:pt x="130" y="353"/>
                  <a:pt x="131" y="354"/>
                  <a:pt x="133" y="355"/>
                </a:cubicBezTo>
                <a:cubicBezTo>
                  <a:pt x="134" y="356"/>
                  <a:pt x="136" y="357"/>
                  <a:pt x="138" y="359"/>
                </a:cubicBezTo>
                <a:cubicBezTo>
                  <a:pt x="141" y="360"/>
                  <a:pt x="144" y="361"/>
                  <a:pt x="147" y="362"/>
                </a:cubicBezTo>
                <a:cubicBezTo>
                  <a:pt x="153" y="365"/>
                  <a:pt x="158" y="367"/>
                  <a:pt x="163" y="370"/>
                </a:cubicBezTo>
                <a:cubicBezTo>
                  <a:pt x="168" y="373"/>
                  <a:pt x="173" y="376"/>
                  <a:pt x="176" y="380"/>
                </a:cubicBezTo>
                <a:cubicBezTo>
                  <a:pt x="180" y="383"/>
                  <a:pt x="183" y="387"/>
                  <a:pt x="185" y="392"/>
                </a:cubicBezTo>
                <a:cubicBezTo>
                  <a:pt x="187" y="396"/>
                  <a:pt x="188" y="401"/>
                  <a:pt x="188" y="407"/>
                </a:cubicBezTo>
                <a:cubicBezTo>
                  <a:pt x="188" y="411"/>
                  <a:pt x="187" y="414"/>
                  <a:pt x="187" y="418"/>
                </a:cubicBezTo>
                <a:close/>
                <a:moveTo>
                  <a:pt x="295" y="487"/>
                </a:moveTo>
                <a:lnTo>
                  <a:pt x="263" y="453"/>
                </a:lnTo>
                <a:cubicBezTo>
                  <a:pt x="254" y="452"/>
                  <a:pt x="246" y="450"/>
                  <a:pt x="238" y="447"/>
                </a:cubicBezTo>
                <a:cubicBezTo>
                  <a:pt x="230" y="443"/>
                  <a:pt x="223" y="439"/>
                  <a:pt x="217" y="432"/>
                </a:cubicBezTo>
                <a:cubicBezTo>
                  <a:pt x="211" y="426"/>
                  <a:pt x="206" y="419"/>
                  <a:pt x="202" y="410"/>
                </a:cubicBezTo>
                <a:cubicBezTo>
                  <a:pt x="199" y="402"/>
                  <a:pt x="197" y="392"/>
                  <a:pt x="197" y="381"/>
                </a:cubicBezTo>
                <a:cubicBezTo>
                  <a:pt x="197" y="370"/>
                  <a:pt x="199" y="360"/>
                  <a:pt x="203" y="350"/>
                </a:cubicBezTo>
                <a:cubicBezTo>
                  <a:pt x="206" y="341"/>
                  <a:pt x="211" y="333"/>
                  <a:pt x="218" y="327"/>
                </a:cubicBezTo>
                <a:cubicBezTo>
                  <a:pt x="224" y="320"/>
                  <a:pt x="232" y="315"/>
                  <a:pt x="241" y="311"/>
                </a:cubicBezTo>
                <a:cubicBezTo>
                  <a:pt x="250" y="307"/>
                  <a:pt x="260" y="305"/>
                  <a:pt x="270" y="305"/>
                </a:cubicBezTo>
                <a:cubicBezTo>
                  <a:pt x="281" y="305"/>
                  <a:pt x="290" y="307"/>
                  <a:pt x="299" y="311"/>
                </a:cubicBezTo>
                <a:cubicBezTo>
                  <a:pt x="307" y="314"/>
                  <a:pt x="315" y="319"/>
                  <a:pt x="321" y="325"/>
                </a:cubicBezTo>
                <a:cubicBezTo>
                  <a:pt x="327" y="332"/>
                  <a:pt x="332" y="339"/>
                  <a:pt x="336" y="348"/>
                </a:cubicBezTo>
                <a:cubicBezTo>
                  <a:pt x="339" y="357"/>
                  <a:pt x="341" y="368"/>
                  <a:pt x="341" y="379"/>
                </a:cubicBezTo>
                <a:cubicBezTo>
                  <a:pt x="341" y="387"/>
                  <a:pt x="340" y="395"/>
                  <a:pt x="338" y="402"/>
                </a:cubicBezTo>
                <a:cubicBezTo>
                  <a:pt x="336" y="409"/>
                  <a:pt x="333" y="415"/>
                  <a:pt x="330" y="421"/>
                </a:cubicBezTo>
                <a:cubicBezTo>
                  <a:pt x="326" y="426"/>
                  <a:pt x="322" y="431"/>
                  <a:pt x="317" y="436"/>
                </a:cubicBezTo>
                <a:cubicBezTo>
                  <a:pt x="312" y="440"/>
                  <a:pt x="307" y="443"/>
                  <a:pt x="301" y="446"/>
                </a:cubicBezTo>
                <a:lnTo>
                  <a:pt x="349" y="487"/>
                </a:lnTo>
                <a:lnTo>
                  <a:pt x="295" y="487"/>
                </a:lnTo>
                <a:lnTo>
                  <a:pt x="295" y="487"/>
                </a:lnTo>
                <a:close/>
                <a:moveTo>
                  <a:pt x="453" y="451"/>
                </a:moveTo>
                <a:lnTo>
                  <a:pt x="361" y="451"/>
                </a:lnTo>
                <a:lnTo>
                  <a:pt x="361" y="308"/>
                </a:lnTo>
                <a:lnTo>
                  <a:pt x="404" y="308"/>
                </a:lnTo>
                <a:lnTo>
                  <a:pt x="404" y="417"/>
                </a:lnTo>
                <a:lnTo>
                  <a:pt x="453" y="417"/>
                </a:lnTo>
                <a:lnTo>
                  <a:pt x="453" y="451"/>
                </a:lnTo>
                <a:close/>
                <a:moveTo>
                  <a:pt x="266" y="155"/>
                </a:moveTo>
                <a:cubicBezTo>
                  <a:pt x="162" y="155"/>
                  <a:pt x="77" y="129"/>
                  <a:pt x="77" y="97"/>
                </a:cubicBezTo>
                <a:cubicBezTo>
                  <a:pt x="77" y="64"/>
                  <a:pt x="162" y="39"/>
                  <a:pt x="266" y="39"/>
                </a:cubicBezTo>
                <a:cubicBezTo>
                  <a:pt x="371" y="39"/>
                  <a:pt x="456" y="65"/>
                  <a:pt x="456" y="97"/>
                </a:cubicBezTo>
                <a:cubicBezTo>
                  <a:pt x="456" y="129"/>
                  <a:pt x="371" y="155"/>
                  <a:pt x="266" y="155"/>
                </a:cubicBez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20" name="Group 19"/>
          <p:cNvGrpSpPr/>
          <p:nvPr/>
        </p:nvGrpSpPr>
        <p:grpSpPr>
          <a:xfrm>
            <a:off x="8089722" y="1634254"/>
            <a:ext cx="1689342" cy="1341730"/>
            <a:chOff x="8074119" y="1385688"/>
            <a:chExt cx="1689342" cy="1341730"/>
          </a:xfrm>
        </p:grpSpPr>
        <p:sp>
          <p:nvSpPr>
            <p:cNvPr id="154" name="Rounded Rectangle 153"/>
            <p:cNvSpPr/>
            <p:nvPr/>
          </p:nvSpPr>
          <p:spPr bwMode="auto">
            <a:xfrm>
              <a:off x="8074119" y="1426889"/>
              <a:ext cx="1689342" cy="1300529"/>
            </a:xfrm>
            <a:prstGeom prst="roundRect">
              <a:avLst>
                <a:gd name="adj" fmla="val 7520"/>
              </a:avLst>
            </a:prstGeom>
            <a:solidFill>
              <a:srgbClr val="352253"/>
            </a:solidFill>
            <a:ln w="28575">
              <a:solidFill>
                <a:srgbClr val="FFFFFF">
                  <a:alpha val="50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1500" dirty="0">
                <a:gradFill>
                  <a:gsLst>
                    <a:gs pos="0">
                      <a:srgbClr val="00BCF2"/>
                    </a:gs>
                    <a:gs pos="100000">
                      <a:srgbClr val="00BCF2"/>
                    </a:gs>
                  </a:gsLst>
                  <a:lin ang="5400000" scaled="0"/>
                </a:gradFill>
                <a:ea typeface="Segoe UI" pitchFamily="34" charset="0"/>
                <a:cs typeface="Segoe UI" pitchFamily="34" charset="0"/>
              </a:endParaRPr>
            </a:p>
          </p:txBody>
        </p:sp>
        <p:grpSp>
          <p:nvGrpSpPr>
            <p:cNvPr id="145" name="Group 144"/>
            <p:cNvGrpSpPr/>
            <p:nvPr/>
          </p:nvGrpSpPr>
          <p:grpSpPr>
            <a:xfrm>
              <a:off x="8158036" y="1691419"/>
              <a:ext cx="1526166" cy="973781"/>
              <a:chOff x="7886894" y="2460181"/>
              <a:chExt cx="1641401" cy="929297"/>
            </a:xfrm>
          </p:grpSpPr>
          <p:sp>
            <p:nvSpPr>
              <p:cNvPr id="146" name="TextBox 145"/>
              <p:cNvSpPr txBox="1"/>
              <p:nvPr/>
            </p:nvSpPr>
            <p:spPr>
              <a:xfrm>
                <a:off x="8040130" y="3187971"/>
                <a:ext cx="504450" cy="182502"/>
              </a:xfrm>
              <a:prstGeom prst="rect">
                <a:avLst/>
              </a:prstGeom>
            </p:spPr>
            <p:txBody>
              <a:bodyPr vert="horz" wrap="square" lIns="0" tIns="0" rIns="0" bIns="0" rtlCol="0" anchor="t">
                <a:noAutofit/>
              </a:bodyPr>
              <a:lstStyle/>
              <a:p>
                <a:pPr marL="238007" indent="-238007" defTabSz="932597"/>
                <a:r>
                  <a:rPr lang="en-US" sz="900" dirty="0" smtClean="0">
                    <a:solidFill>
                      <a:srgbClr val="FFFFFF"/>
                    </a:solidFill>
                    <a:ea typeface="Segoe UI" pitchFamily="34" charset="0"/>
                    <a:cs typeface="Segoe UI" pitchFamily="34" charset="0"/>
                  </a:rPr>
                  <a:t>IIS VM</a:t>
                </a:r>
                <a:endParaRPr lang="en-US" sz="900" dirty="0">
                  <a:solidFill>
                    <a:srgbClr val="FFFFFF"/>
                  </a:solidFill>
                  <a:ea typeface="Segoe UI" pitchFamily="34" charset="0"/>
                  <a:cs typeface="Segoe UI" pitchFamily="34" charset="0"/>
                </a:endParaRPr>
              </a:p>
            </p:txBody>
          </p:sp>
          <p:pic>
            <p:nvPicPr>
              <p:cNvPr id="147" name="Picture 46"/>
              <p:cNvPicPr>
                <a:picLocks noChangeAspect="1"/>
              </p:cNvPicPr>
              <p:nvPr/>
            </p:nvPicPr>
            <p:blipFill>
              <a:blip r:embed="rId6">
                <a:biLevel thresh="50000"/>
                <a:extLst>
                  <a:ext uri="{28A0092B-C50C-407E-A947-70E740481C1C}">
                    <a14:useLocalDpi xmlns:a14="http://schemas.microsoft.com/office/drawing/2010/main" val="0"/>
                  </a:ext>
                </a:extLst>
              </a:blip>
              <a:srcRect/>
              <a:stretch>
                <a:fillRect/>
              </a:stretch>
            </p:blipFill>
            <p:spPr bwMode="auto">
              <a:xfrm>
                <a:off x="7886894" y="2460181"/>
                <a:ext cx="756262" cy="658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8" name="Picture 46"/>
              <p:cNvPicPr>
                <a:picLocks noChangeAspect="1"/>
              </p:cNvPicPr>
              <p:nvPr/>
            </p:nvPicPr>
            <p:blipFill>
              <a:blip r:embed="rId6">
                <a:biLevel thresh="50000"/>
                <a:extLst>
                  <a:ext uri="{28A0092B-C50C-407E-A947-70E740481C1C}">
                    <a14:useLocalDpi xmlns:a14="http://schemas.microsoft.com/office/drawing/2010/main" val="0"/>
                  </a:ext>
                </a:extLst>
              </a:blip>
              <a:srcRect/>
              <a:stretch>
                <a:fillRect/>
              </a:stretch>
            </p:blipFill>
            <p:spPr bwMode="auto">
              <a:xfrm>
                <a:off x="8772032" y="2460181"/>
                <a:ext cx="756263" cy="658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9" name="Rectangle 148"/>
              <p:cNvSpPr/>
              <p:nvPr/>
            </p:nvSpPr>
            <p:spPr bwMode="auto">
              <a:xfrm>
                <a:off x="8897202" y="2550646"/>
                <a:ext cx="491605" cy="344395"/>
              </a:xfrm>
              <a:prstGeom prst="rect">
                <a:avLst/>
              </a:prstGeom>
              <a:solidFill>
                <a:srgbClr val="35225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2" name="TextBox 151"/>
              <p:cNvSpPr txBox="1"/>
              <p:nvPr/>
            </p:nvSpPr>
            <p:spPr>
              <a:xfrm>
                <a:off x="8924064" y="3185328"/>
                <a:ext cx="506057" cy="204150"/>
              </a:xfrm>
              <a:prstGeom prst="rect">
                <a:avLst/>
              </a:prstGeom>
            </p:spPr>
            <p:txBody>
              <a:bodyPr vert="horz" wrap="square" lIns="0" tIns="0" rIns="0" bIns="0" rtlCol="0" anchor="t">
                <a:noAutofit/>
              </a:bodyPr>
              <a:lstStyle/>
              <a:p>
                <a:pPr marL="238007" indent="-238007" defTabSz="932597"/>
                <a:r>
                  <a:rPr lang="en-US" sz="900" dirty="0" smtClean="0">
                    <a:solidFill>
                      <a:srgbClr val="FFFFFF"/>
                    </a:solidFill>
                    <a:ea typeface="Segoe UI" pitchFamily="34" charset="0"/>
                    <a:cs typeface="Segoe UI" pitchFamily="34" charset="0"/>
                  </a:rPr>
                  <a:t>SQL VM</a:t>
                </a:r>
                <a:endParaRPr lang="en-US" sz="900" dirty="0">
                  <a:solidFill>
                    <a:srgbClr val="FFFFFF"/>
                  </a:solidFill>
                  <a:ea typeface="Segoe UI" pitchFamily="34" charset="0"/>
                  <a:cs typeface="Segoe UI" pitchFamily="34" charset="0"/>
                </a:endParaRPr>
              </a:p>
            </p:txBody>
          </p:sp>
        </p:grpSp>
        <p:sp>
          <p:nvSpPr>
            <p:cNvPr id="155" name="TextBox 154"/>
            <p:cNvSpPr txBox="1"/>
            <p:nvPr/>
          </p:nvSpPr>
          <p:spPr>
            <a:xfrm>
              <a:off x="8138421" y="1385688"/>
              <a:ext cx="1569340" cy="304354"/>
            </a:xfrm>
            <a:prstGeom prst="rect">
              <a:avLst/>
            </a:prstGeom>
          </p:spPr>
          <p:txBody>
            <a:bodyPr vert="horz" wrap="square" lIns="93260" tIns="93260" rIns="93260" bIns="93260" rtlCol="0" anchor="t">
              <a:noAutofit/>
            </a:bodyPr>
            <a:lstStyle/>
            <a:p>
              <a:pPr marL="238007" indent="-238007" algn="ctr" defTabSz="932597"/>
              <a:r>
                <a:rPr lang="en-US" sz="1100" dirty="0" err="1" smtClean="0">
                  <a:solidFill>
                    <a:srgbClr val="FFFFFF"/>
                  </a:solidFill>
                  <a:ea typeface="Segoe UI" pitchFamily="34" charset="0"/>
                  <a:cs typeface="Segoe UI" pitchFamily="34" charset="0"/>
                </a:rPr>
                <a:t>IaaS</a:t>
              </a:r>
              <a:endParaRPr lang="en-US" sz="1100" dirty="0">
                <a:solidFill>
                  <a:srgbClr val="FFFFFF"/>
                </a:solidFill>
                <a:ea typeface="Segoe UI" pitchFamily="34" charset="0"/>
                <a:cs typeface="Segoe UI" pitchFamily="34" charset="0"/>
              </a:endParaRPr>
            </a:p>
          </p:txBody>
        </p:sp>
      </p:grpSp>
      <p:grpSp>
        <p:nvGrpSpPr>
          <p:cNvPr id="18" name="Group 17"/>
          <p:cNvGrpSpPr/>
          <p:nvPr/>
        </p:nvGrpSpPr>
        <p:grpSpPr>
          <a:xfrm>
            <a:off x="8077755" y="4034354"/>
            <a:ext cx="1689342" cy="1007913"/>
            <a:chOff x="8093284" y="3902607"/>
            <a:chExt cx="1689342" cy="1007913"/>
          </a:xfrm>
        </p:grpSpPr>
        <p:sp>
          <p:nvSpPr>
            <p:cNvPr id="156" name="Rounded Rectangle 155"/>
            <p:cNvSpPr/>
            <p:nvPr/>
          </p:nvSpPr>
          <p:spPr bwMode="auto">
            <a:xfrm>
              <a:off x="8093284" y="3917232"/>
              <a:ext cx="1689342" cy="993288"/>
            </a:xfrm>
            <a:prstGeom prst="roundRect">
              <a:avLst>
                <a:gd name="adj" fmla="val 7520"/>
              </a:avLst>
            </a:prstGeom>
            <a:solidFill>
              <a:srgbClr val="352253"/>
            </a:solidFill>
            <a:ln w="28575">
              <a:solidFill>
                <a:srgbClr val="FFFFFF">
                  <a:alpha val="50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1500" dirty="0">
                <a:gradFill>
                  <a:gsLst>
                    <a:gs pos="0">
                      <a:srgbClr val="00BCF2"/>
                    </a:gs>
                    <a:gs pos="100000">
                      <a:srgbClr val="00BCF2"/>
                    </a:gs>
                  </a:gsLst>
                  <a:lin ang="5400000" scaled="0"/>
                </a:gradFill>
                <a:ea typeface="Segoe UI" pitchFamily="34" charset="0"/>
                <a:cs typeface="Segoe UI" pitchFamily="34" charset="0"/>
              </a:endParaRPr>
            </a:p>
          </p:txBody>
        </p:sp>
        <p:sp>
          <p:nvSpPr>
            <p:cNvPr id="166" name="TextBox 165"/>
            <p:cNvSpPr txBox="1"/>
            <p:nvPr/>
          </p:nvSpPr>
          <p:spPr>
            <a:xfrm>
              <a:off x="8138421" y="3902607"/>
              <a:ext cx="1612339" cy="304354"/>
            </a:xfrm>
            <a:prstGeom prst="rect">
              <a:avLst/>
            </a:prstGeom>
          </p:spPr>
          <p:txBody>
            <a:bodyPr vert="horz" wrap="square" lIns="93260" tIns="93260" rIns="93260" bIns="93260" rtlCol="0" anchor="t">
              <a:noAutofit/>
            </a:bodyPr>
            <a:lstStyle/>
            <a:p>
              <a:pPr marL="238007" indent="-238007" algn="ctr" defTabSz="932597"/>
              <a:r>
                <a:rPr lang="en-US" sz="1100" dirty="0" err="1" smtClean="0">
                  <a:solidFill>
                    <a:srgbClr val="FFFFFF"/>
                  </a:solidFill>
                  <a:ea typeface="Segoe UI" pitchFamily="34" charset="0"/>
                  <a:cs typeface="Segoe UI" pitchFamily="34" charset="0"/>
                </a:rPr>
                <a:t>PaaS</a:t>
              </a:r>
              <a:r>
                <a:rPr lang="en-US" sz="1100" dirty="0" smtClean="0">
                  <a:solidFill>
                    <a:srgbClr val="FFFFFF"/>
                  </a:solidFill>
                  <a:ea typeface="Segoe UI" pitchFamily="34" charset="0"/>
                  <a:cs typeface="Segoe UI" pitchFamily="34" charset="0"/>
                </a:rPr>
                <a:t> – Website </a:t>
              </a:r>
              <a:endParaRPr lang="en-US" sz="1100" dirty="0">
                <a:solidFill>
                  <a:srgbClr val="FFFFFF"/>
                </a:solidFill>
                <a:ea typeface="Segoe UI" pitchFamily="34" charset="0"/>
                <a:cs typeface="Segoe UI" pitchFamily="34" charset="0"/>
              </a:endParaRPr>
            </a:p>
          </p:txBody>
        </p:sp>
        <p:pic>
          <p:nvPicPr>
            <p:cNvPr id="172" name="Picture 3"/>
            <p:cNvPicPr>
              <a:picLocks noChangeAspect="1"/>
            </p:cNvPicPr>
            <p:nvPr/>
          </p:nvPicPr>
          <p:blipFill>
            <a:blip r:embed="rId7">
              <a:lum bright="100000"/>
              <a:extLst>
                <a:ext uri="{28A0092B-C50C-407E-A947-70E740481C1C}">
                  <a14:useLocalDpi xmlns:a14="http://schemas.microsoft.com/office/drawing/2010/main" val="0"/>
                </a:ext>
              </a:extLst>
            </a:blip>
            <a:srcRect/>
            <a:stretch>
              <a:fillRect/>
            </a:stretch>
          </p:blipFill>
          <p:spPr bwMode="auto">
            <a:xfrm>
              <a:off x="9093338" y="4252531"/>
              <a:ext cx="51007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 name="Picture 11"/>
            <p:cNvPicPr>
              <a:picLocks noChangeAspect="1"/>
            </p:cNvPicPr>
            <p:nvPr/>
          </p:nvPicPr>
          <p:blipFill>
            <a:blip r:embed="rId8">
              <a:lum bright="100000"/>
              <a:extLst>
                <a:ext uri="{28A0092B-C50C-407E-A947-70E740481C1C}">
                  <a14:useLocalDpi xmlns:a14="http://schemas.microsoft.com/office/drawing/2010/main" val="0"/>
                </a:ext>
              </a:extLst>
            </a:blip>
            <a:srcRect/>
            <a:stretch>
              <a:fillRect/>
            </a:stretch>
          </p:blipFill>
          <p:spPr bwMode="auto">
            <a:xfrm>
              <a:off x="8386801" y="4297243"/>
              <a:ext cx="427393" cy="4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Group 18"/>
          <p:cNvGrpSpPr/>
          <p:nvPr/>
        </p:nvGrpSpPr>
        <p:grpSpPr>
          <a:xfrm>
            <a:off x="8084681" y="3005152"/>
            <a:ext cx="1689342" cy="959536"/>
            <a:chOff x="8090534" y="2957721"/>
            <a:chExt cx="1689342" cy="959536"/>
          </a:xfrm>
        </p:grpSpPr>
        <p:sp>
          <p:nvSpPr>
            <p:cNvPr id="173" name="Rounded Rectangle 172"/>
            <p:cNvSpPr/>
            <p:nvPr/>
          </p:nvSpPr>
          <p:spPr bwMode="auto">
            <a:xfrm>
              <a:off x="8090534" y="3005145"/>
              <a:ext cx="1689342" cy="912112"/>
            </a:xfrm>
            <a:prstGeom prst="roundRect">
              <a:avLst>
                <a:gd name="adj" fmla="val 7520"/>
              </a:avLst>
            </a:prstGeom>
            <a:solidFill>
              <a:srgbClr val="352253"/>
            </a:solidFill>
            <a:ln w="28575">
              <a:solidFill>
                <a:srgbClr val="FFFFFF">
                  <a:alpha val="50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1500" dirty="0">
                <a:gradFill>
                  <a:gsLst>
                    <a:gs pos="0">
                      <a:srgbClr val="00BCF2"/>
                    </a:gs>
                    <a:gs pos="100000">
                      <a:srgbClr val="00BCF2"/>
                    </a:gs>
                  </a:gsLst>
                  <a:lin ang="5400000" scaled="0"/>
                </a:gradFill>
                <a:ea typeface="Segoe UI" pitchFamily="34" charset="0"/>
                <a:cs typeface="Segoe UI" pitchFamily="34" charset="0"/>
              </a:endParaRPr>
            </a:p>
          </p:txBody>
        </p:sp>
        <p:sp>
          <p:nvSpPr>
            <p:cNvPr id="174" name="TextBox 173"/>
            <p:cNvSpPr txBox="1"/>
            <p:nvPr/>
          </p:nvSpPr>
          <p:spPr>
            <a:xfrm>
              <a:off x="8138421" y="2957721"/>
              <a:ext cx="1569340" cy="304354"/>
            </a:xfrm>
            <a:prstGeom prst="rect">
              <a:avLst/>
            </a:prstGeom>
          </p:spPr>
          <p:txBody>
            <a:bodyPr vert="horz" wrap="square" lIns="93260" tIns="93260" rIns="93260" bIns="93260" rtlCol="0" anchor="t">
              <a:noAutofit/>
            </a:bodyPr>
            <a:lstStyle/>
            <a:p>
              <a:pPr marL="238007" indent="-238007" algn="ctr" defTabSz="932597"/>
              <a:r>
                <a:rPr lang="en-US" sz="1100" dirty="0" err="1" smtClean="0">
                  <a:solidFill>
                    <a:srgbClr val="FFFFFF"/>
                  </a:solidFill>
                  <a:ea typeface="Segoe UI" pitchFamily="34" charset="0"/>
                  <a:cs typeface="Segoe UI" pitchFamily="34" charset="0"/>
                </a:rPr>
                <a:t>PaaS</a:t>
              </a:r>
              <a:r>
                <a:rPr lang="en-US" sz="1100" dirty="0" smtClean="0">
                  <a:solidFill>
                    <a:srgbClr val="FFFFFF"/>
                  </a:solidFill>
                  <a:ea typeface="Segoe UI" pitchFamily="34" charset="0"/>
                  <a:cs typeface="Segoe UI" pitchFamily="34" charset="0"/>
                </a:rPr>
                <a:t> – Cloud Service </a:t>
              </a:r>
              <a:endParaRPr lang="en-US" sz="1100" dirty="0">
                <a:solidFill>
                  <a:srgbClr val="FFFFFF"/>
                </a:solidFill>
                <a:ea typeface="Segoe UI" pitchFamily="34" charset="0"/>
                <a:cs typeface="Segoe UI" pitchFamily="34" charset="0"/>
              </a:endParaRPr>
            </a:p>
          </p:txBody>
        </p:sp>
        <p:pic>
          <p:nvPicPr>
            <p:cNvPr id="176" name="Picture 3"/>
            <p:cNvPicPr>
              <a:picLocks noChangeAspect="1"/>
            </p:cNvPicPr>
            <p:nvPr/>
          </p:nvPicPr>
          <p:blipFill>
            <a:blip r:embed="rId7">
              <a:lum bright="100000"/>
              <a:extLst>
                <a:ext uri="{28A0092B-C50C-407E-A947-70E740481C1C}">
                  <a14:useLocalDpi xmlns:a14="http://schemas.microsoft.com/office/drawing/2010/main" val="0"/>
                </a:ext>
              </a:extLst>
            </a:blip>
            <a:srcRect/>
            <a:stretch>
              <a:fillRect/>
            </a:stretch>
          </p:blipFill>
          <p:spPr bwMode="auto">
            <a:xfrm>
              <a:off x="9075277" y="3272550"/>
              <a:ext cx="51007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9" name="Picture 20"/>
            <p:cNvPicPr>
              <a:picLocks noChangeAspect="1"/>
            </p:cNvPicPr>
            <p:nvPr/>
          </p:nvPicPr>
          <p:blipFill>
            <a:blip r:embed="rId9">
              <a:lum bright="100000"/>
              <a:extLst>
                <a:ext uri="{28A0092B-C50C-407E-A947-70E740481C1C}">
                  <a14:useLocalDpi xmlns:a14="http://schemas.microsoft.com/office/drawing/2010/main" val="0"/>
                </a:ext>
              </a:extLst>
            </a:blip>
            <a:srcRect/>
            <a:stretch>
              <a:fillRect/>
            </a:stretch>
          </p:blipFill>
          <p:spPr bwMode="auto">
            <a:xfrm>
              <a:off x="8280897" y="3297730"/>
              <a:ext cx="581686" cy="53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82" name="Picture 10"/>
          <p:cNvPicPr>
            <a:picLocks noChangeAspect="1"/>
          </p:cNvPicPr>
          <p:nvPr/>
        </p:nvPicPr>
        <p:blipFill>
          <a:blip r:embed="rId10">
            <a:lum bright="100000"/>
            <a:extLst>
              <a:ext uri="{28A0092B-C50C-407E-A947-70E740481C1C}">
                <a14:useLocalDpi xmlns:a14="http://schemas.microsoft.com/office/drawing/2010/main" val="0"/>
              </a:ext>
            </a:extLst>
          </a:blip>
          <a:srcRect/>
          <a:stretch>
            <a:fillRect/>
          </a:stretch>
        </p:blipFill>
        <p:spPr bwMode="auto">
          <a:xfrm>
            <a:off x="8129942" y="5133757"/>
            <a:ext cx="428271" cy="310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3" name="Picture 11"/>
          <p:cNvPicPr>
            <a:picLocks noChangeAspect="1"/>
          </p:cNvPicPr>
          <p:nvPr/>
        </p:nvPicPr>
        <p:blipFill>
          <a:blip r:embed="rId11">
            <a:lum bright="100000"/>
            <a:extLst>
              <a:ext uri="{28A0092B-C50C-407E-A947-70E740481C1C}">
                <a14:useLocalDpi xmlns:a14="http://schemas.microsoft.com/office/drawing/2010/main" val="0"/>
              </a:ext>
            </a:extLst>
          </a:blip>
          <a:srcRect/>
          <a:stretch>
            <a:fillRect/>
          </a:stretch>
        </p:blipFill>
        <p:spPr bwMode="auto">
          <a:xfrm>
            <a:off x="8747074" y="5135604"/>
            <a:ext cx="434551" cy="312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 name="Picture 26"/>
          <p:cNvPicPr>
            <a:picLocks noChangeAspect="1"/>
          </p:cNvPicPr>
          <p:nvPr/>
        </p:nvPicPr>
        <p:blipFill>
          <a:blip r:embed="rId12">
            <a:lum bright="100000"/>
            <a:extLst>
              <a:ext uri="{28A0092B-C50C-407E-A947-70E740481C1C}">
                <a14:useLocalDpi xmlns:a14="http://schemas.microsoft.com/office/drawing/2010/main" val="0"/>
              </a:ext>
            </a:extLst>
          </a:blip>
          <a:srcRect/>
          <a:stretch>
            <a:fillRect/>
          </a:stretch>
        </p:blipFill>
        <p:spPr bwMode="auto">
          <a:xfrm>
            <a:off x="9354016" y="5100841"/>
            <a:ext cx="361097" cy="40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6" name="Picture 185"/>
          <p:cNvPicPr>
            <a:picLocks noChangeAspect="1"/>
          </p:cNvPicPr>
          <p:nvPr/>
        </p:nvPicPr>
        <p:blipFill rotWithShape="1">
          <a:blip r:embed="rId13">
            <a:extLst>
              <a:ext uri="{28A0092B-C50C-407E-A947-70E740481C1C}">
                <a14:useLocalDpi xmlns:a14="http://schemas.microsoft.com/office/drawing/2010/main" val="0"/>
              </a:ext>
            </a:extLst>
          </a:blip>
          <a:srcRect l="20274" t="4955" b="30730"/>
          <a:stretch/>
        </p:blipFill>
        <p:spPr>
          <a:xfrm>
            <a:off x="8355539" y="1337516"/>
            <a:ext cx="1282057" cy="256778"/>
          </a:xfrm>
          <a:prstGeom prst="rect">
            <a:avLst/>
          </a:prstGeom>
        </p:spPr>
      </p:pic>
      <p:cxnSp>
        <p:nvCxnSpPr>
          <p:cNvPr id="187" name="Straight Arrow Connector 186"/>
          <p:cNvCxnSpPr/>
          <p:nvPr/>
        </p:nvCxnSpPr>
        <p:spPr>
          <a:xfrm flipV="1">
            <a:off x="5591175" y="4860281"/>
            <a:ext cx="2286394" cy="11757"/>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3" name="TextBox 122"/>
          <p:cNvSpPr txBox="1"/>
          <p:nvPr/>
        </p:nvSpPr>
        <p:spPr>
          <a:xfrm>
            <a:off x="10395286" y="1955665"/>
            <a:ext cx="1410392" cy="369332"/>
          </a:xfrm>
          <a:prstGeom prst="rect">
            <a:avLst/>
          </a:prstGeom>
          <a:noFill/>
        </p:spPr>
        <p:txBody>
          <a:bodyPr wrap="square" lIns="0" tIns="0" rIns="0" bIns="0" rtlCol="0">
            <a:spAutoFit/>
          </a:bodyPr>
          <a:lstStyle/>
          <a:p>
            <a:pPr defTabSz="932597"/>
            <a:r>
              <a:rPr lang="en-US" sz="1200" spc="-30" dirty="0" smtClean="0">
                <a:gradFill>
                  <a:gsLst>
                    <a:gs pos="0">
                      <a:srgbClr val="FFFFFF"/>
                    </a:gs>
                    <a:gs pos="100000">
                      <a:srgbClr val="FFFFFF"/>
                    </a:gs>
                  </a:gsLst>
                  <a:lin ang="5400000" scaled="0"/>
                </a:gradFill>
                <a:ea typeface="Segoe UI" pitchFamily="34" charset="0"/>
                <a:cs typeface="Segoe UI" pitchFamily="34" charset="0"/>
              </a:rPr>
              <a:t>Visual Studio Online Application Insights</a:t>
            </a:r>
            <a:endParaRPr lang="en-US" sz="1200" spc="-30" dirty="0">
              <a:gradFill>
                <a:gsLst>
                  <a:gs pos="0">
                    <a:srgbClr val="FFFFFF"/>
                  </a:gs>
                  <a:gs pos="100000">
                    <a:srgbClr val="FFFFFF"/>
                  </a:gs>
                </a:gsLst>
                <a:lin ang="5400000" scaled="0"/>
              </a:gradFill>
              <a:ea typeface="Segoe UI" pitchFamily="34" charset="0"/>
              <a:cs typeface="Segoe UI" pitchFamily="34" charset="0"/>
            </a:endParaRPr>
          </a:p>
        </p:txBody>
      </p:sp>
      <p:sp>
        <p:nvSpPr>
          <p:cNvPr id="129" name="TextBox 128"/>
          <p:cNvSpPr txBox="1"/>
          <p:nvPr/>
        </p:nvSpPr>
        <p:spPr>
          <a:xfrm>
            <a:off x="3905300" y="4291537"/>
            <a:ext cx="1499789" cy="369332"/>
          </a:xfrm>
          <a:prstGeom prst="rect">
            <a:avLst/>
          </a:prstGeom>
          <a:noFill/>
        </p:spPr>
        <p:txBody>
          <a:bodyPr wrap="square" lIns="0" tIns="0" rIns="0" bIns="0" rtlCol="0">
            <a:spAutoFit/>
          </a:bodyPr>
          <a:lstStyle/>
          <a:p>
            <a:pPr defTabSz="932597"/>
            <a:r>
              <a:rPr lang="en-US" sz="1200" spc="-30" dirty="0" smtClean="0">
                <a:gradFill>
                  <a:gsLst>
                    <a:gs pos="0">
                      <a:srgbClr val="FFFFFF"/>
                    </a:gs>
                    <a:gs pos="100000">
                      <a:srgbClr val="FFFFFF"/>
                    </a:gs>
                  </a:gsLst>
                  <a:lin ang="5400000" scaled="0"/>
                </a:gradFill>
                <a:ea typeface="Segoe UI" pitchFamily="34" charset="0"/>
                <a:cs typeface="Segoe UI" pitchFamily="34" charset="0"/>
              </a:rPr>
              <a:t>Visual Studio Online Application Insights</a:t>
            </a:r>
            <a:endParaRPr lang="en-US" sz="1200" spc="-30" dirty="0">
              <a:gradFill>
                <a:gsLst>
                  <a:gs pos="0">
                    <a:srgbClr val="FFFFFF"/>
                  </a:gs>
                  <a:gs pos="100000">
                    <a:srgbClr val="FFFFFF"/>
                  </a:gs>
                </a:gsLst>
                <a:lin ang="5400000" scaled="0"/>
              </a:gradFill>
              <a:ea typeface="Segoe UI" pitchFamily="34" charset="0"/>
              <a:cs typeface="Segoe UI" pitchFamily="34" charset="0"/>
            </a:endParaRPr>
          </a:p>
        </p:txBody>
      </p:sp>
      <p:pic>
        <p:nvPicPr>
          <p:cNvPr id="130" name="Picture 129"/>
          <p:cNvPicPr>
            <a:picLocks noChangeAspect="1"/>
          </p:cNvPicPr>
          <p:nvPr/>
        </p:nvPicPr>
        <p:blipFill rotWithShape="1">
          <a:blip r:embed="rId14">
            <a:extLst>
              <a:ext uri="{28A0092B-C50C-407E-A947-70E740481C1C}">
                <a14:useLocalDpi xmlns:a14="http://schemas.microsoft.com/office/drawing/2010/main" val="0"/>
              </a:ext>
            </a:extLst>
          </a:blip>
          <a:srcRect t="13288" r="4516" b="26841"/>
          <a:stretch/>
        </p:blipFill>
        <p:spPr>
          <a:xfrm>
            <a:off x="3899775" y="2296779"/>
            <a:ext cx="1509812" cy="195394"/>
          </a:xfrm>
          <a:prstGeom prst="rect">
            <a:avLst/>
          </a:prstGeom>
        </p:spPr>
      </p:pic>
      <p:pic>
        <p:nvPicPr>
          <p:cNvPr id="131" name="Picture 130"/>
          <p:cNvPicPr>
            <a:picLocks noChangeAspect="1"/>
          </p:cNvPicPr>
          <p:nvPr/>
        </p:nvPicPr>
        <p:blipFill rotWithShape="1">
          <a:blip r:embed="rId14">
            <a:extLst>
              <a:ext uri="{28A0092B-C50C-407E-A947-70E740481C1C}">
                <a14:useLocalDpi xmlns:a14="http://schemas.microsoft.com/office/drawing/2010/main" val="0"/>
              </a:ext>
            </a:extLst>
          </a:blip>
          <a:srcRect t="13288" r="4516" b="26841"/>
          <a:stretch/>
        </p:blipFill>
        <p:spPr>
          <a:xfrm>
            <a:off x="778723" y="1834530"/>
            <a:ext cx="2002480" cy="259153"/>
          </a:xfrm>
          <a:prstGeom prst="rect">
            <a:avLst/>
          </a:prstGeom>
        </p:spPr>
      </p:pic>
      <p:grpSp>
        <p:nvGrpSpPr>
          <p:cNvPr id="11" name="Group 10"/>
          <p:cNvGrpSpPr/>
          <p:nvPr/>
        </p:nvGrpSpPr>
        <p:grpSpPr>
          <a:xfrm>
            <a:off x="6251937" y="2939347"/>
            <a:ext cx="1006686" cy="901070"/>
            <a:chOff x="6251937" y="2939347"/>
            <a:chExt cx="1006686" cy="901070"/>
          </a:xfrm>
        </p:grpSpPr>
        <p:sp>
          <p:nvSpPr>
            <p:cNvPr id="168" name="TextBox 167"/>
            <p:cNvSpPr txBox="1"/>
            <p:nvPr/>
          </p:nvSpPr>
          <p:spPr>
            <a:xfrm>
              <a:off x="6251937" y="3535718"/>
              <a:ext cx="1006686" cy="304699"/>
            </a:xfrm>
            <a:prstGeom prst="rect">
              <a:avLst/>
            </a:prstGeom>
            <a:noFill/>
          </p:spPr>
          <p:txBody>
            <a:bodyPr wrap="none" lIns="0" tIns="0" rIns="0" bIns="0" rtlCol="0">
              <a:spAutoFit/>
            </a:bodyPr>
            <a:lstStyle>
              <a:defPPr>
                <a:defRPr lang="en-US"/>
              </a:defPPr>
              <a:lvl1pPr algn="ctr">
                <a:lnSpc>
                  <a:spcPct val="90000"/>
                </a:lnSpc>
                <a:spcAft>
                  <a:spcPts val="600"/>
                </a:spcAft>
                <a:defRPr sz="1100">
                  <a:gradFill>
                    <a:gsLst>
                      <a:gs pos="2917">
                        <a:srgbClr val="FFFFFF"/>
                      </a:gs>
                      <a:gs pos="30000">
                        <a:srgbClr val="FFFFFF"/>
                      </a:gs>
                    </a:gsLst>
                    <a:lin ang="5400000" scaled="0"/>
                  </a:gradFill>
                </a:defRPr>
              </a:lvl1pPr>
            </a:lstStyle>
            <a:p>
              <a:r>
                <a:rPr lang="en-US" dirty="0"/>
                <a:t>Azure Resource </a:t>
              </a:r>
              <a:r>
                <a:rPr lang="en-US" dirty="0" smtClean="0"/>
                <a:t/>
              </a:r>
              <a:br>
                <a:rPr lang="en-US" dirty="0" smtClean="0"/>
              </a:br>
              <a:r>
                <a:rPr lang="en-US" dirty="0" smtClean="0"/>
                <a:t>Groups</a:t>
              </a:r>
              <a:endParaRPr lang="en-US" dirty="0"/>
            </a:p>
          </p:txBody>
        </p:sp>
        <p:grpSp>
          <p:nvGrpSpPr>
            <p:cNvPr id="109" name="Group 108"/>
            <p:cNvGrpSpPr/>
            <p:nvPr/>
          </p:nvGrpSpPr>
          <p:grpSpPr>
            <a:xfrm>
              <a:off x="6371721" y="2939347"/>
              <a:ext cx="767117" cy="497487"/>
              <a:chOff x="6236727" y="5075466"/>
              <a:chExt cx="1685512" cy="1093080"/>
            </a:xfrm>
          </p:grpSpPr>
          <p:grpSp>
            <p:nvGrpSpPr>
              <p:cNvPr id="116" name="Group 115"/>
              <p:cNvGrpSpPr/>
              <p:nvPr/>
            </p:nvGrpSpPr>
            <p:grpSpPr>
              <a:xfrm>
                <a:off x="6604927" y="5075466"/>
                <a:ext cx="1102201" cy="1054928"/>
                <a:chOff x="6604927" y="5075466"/>
                <a:chExt cx="1102201" cy="1054928"/>
              </a:xfrm>
            </p:grpSpPr>
            <p:sp>
              <p:nvSpPr>
                <p:cNvPr id="128" name="Diamond 127"/>
                <p:cNvSpPr/>
                <p:nvPr/>
              </p:nvSpPr>
              <p:spPr bwMode="auto">
                <a:xfrm>
                  <a:off x="6642893" y="5075466"/>
                  <a:ext cx="869548" cy="480973"/>
                </a:xfrm>
                <a:prstGeom prst="diamond">
                  <a:avLst/>
                </a:prstGeom>
                <a:solidFill>
                  <a:srgbClr val="3999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3" name="Parallelogram 132"/>
                <p:cNvSpPr/>
                <p:nvPr/>
              </p:nvSpPr>
              <p:spPr bwMode="auto">
                <a:xfrm rot="19866714">
                  <a:off x="6966649" y="5556675"/>
                  <a:ext cx="740479" cy="430284"/>
                </a:xfrm>
                <a:prstGeom prst="parallelogram">
                  <a:avLst>
                    <a:gd name="adj" fmla="val 57886"/>
                  </a:avLst>
                </a:prstGeom>
                <a:solidFill>
                  <a:srgbClr val="ACDAE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5" name="Parallelogram 134"/>
                <p:cNvSpPr/>
                <p:nvPr/>
              </p:nvSpPr>
              <p:spPr bwMode="auto">
                <a:xfrm rot="5400000">
                  <a:off x="6449829" y="5545013"/>
                  <a:ext cx="740479" cy="430284"/>
                </a:xfrm>
                <a:prstGeom prst="parallelogram">
                  <a:avLst>
                    <a:gd name="adj" fmla="val 57886"/>
                  </a:avLst>
                </a:prstGeom>
                <a:solidFill>
                  <a:srgbClr val="59B4D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19" name="Freeform 118"/>
              <p:cNvSpPr/>
              <p:nvPr/>
            </p:nvSpPr>
            <p:spPr bwMode="auto">
              <a:xfrm rot="1753011">
                <a:off x="7202147" y="5162507"/>
                <a:ext cx="720092" cy="1006039"/>
              </a:xfrm>
              <a:custGeom>
                <a:avLst/>
                <a:gdLst>
                  <a:gd name="connsiteX0" fmla="*/ 123594 w 3297672"/>
                  <a:gd name="connsiteY0" fmla="*/ 15903 h 4607171"/>
                  <a:gd name="connsiteX1" fmla="*/ 202363 w 3297672"/>
                  <a:gd name="connsiteY1" fmla="*/ 0 h 4607171"/>
                  <a:gd name="connsiteX2" fmla="*/ 1340966 w 3297672"/>
                  <a:gd name="connsiteY2" fmla="*/ 0 h 4607171"/>
                  <a:gd name="connsiteX3" fmla="*/ 1508769 w 3297672"/>
                  <a:gd name="connsiteY3" fmla="*/ 89220 h 4607171"/>
                  <a:gd name="connsiteX4" fmla="*/ 1514427 w 3297672"/>
                  <a:gd name="connsiteY4" fmla="*/ 99645 h 4607171"/>
                  <a:gd name="connsiteX5" fmla="*/ 1528034 w 3297672"/>
                  <a:gd name="connsiteY5" fmla="*/ 119096 h 4607171"/>
                  <a:gd name="connsiteX6" fmla="*/ 3271891 w 3297672"/>
                  <a:gd name="connsiteY6" fmla="*/ 3237209 h 4607171"/>
                  <a:gd name="connsiteX7" fmla="*/ 3290007 w 3297672"/>
                  <a:gd name="connsiteY7" fmla="*/ 3391027 h 4607171"/>
                  <a:gd name="connsiteX8" fmla="*/ 3266368 w 3297672"/>
                  <a:gd name="connsiteY8" fmla="*/ 3437834 h 4607171"/>
                  <a:gd name="connsiteX9" fmla="*/ 3250716 w 3297672"/>
                  <a:gd name="connsiteY9" fmla="*/ 3482358 h 4607171"/>
                  <a:gd name="connsiteX10" fmla="*/ 2639514 w 3297672"/>
                  <a:gd name="connsiteY10" fmla="*/ 4508344 h 4607171"/>
                  <a:gd name="connsiteX11" fmla="*/ 2362095 w 3297672"/>
                  <a:gd name="connsiteY11" fmla="*/ 4578629 h 4607171"/>
                  <a:gd name="connsiteX12" fmla="*/ 2330242 w 3297672"/>
                  <a:gd name="connsiteY12" fmla="*/ 4559654 h 4607171"/>
                  <a:gd name="connsiteX13" fmla="*/ 2259957 w 3297672"/>
                  <a:gd name="connsiteY13" fmla="*/ 4282234 h 4607171"/>
                  <a:gd name="connsiteX14" fmla="*/ 2822251 w 3297672"/>
                  <a:gd name="connsiteY14" fmla="*/ 3338346 h 4607171"/>
                  <a:gd name="connsiteX15" fmla="*/ 1202310 w 3297672"/>
                  <a:gd name="connsiteY15" fmla="*/ 441803 h 4607171"/>
                  <a:gd name="connsiteX16" fmla="*/ 202363 w 3297672"/>
                  <a:gd name="connsiteY16" fmla="*/ 441803 h 4607171"/>
                  <a:gd name="connsiteX17" fmla="*/ 0 w 3297672"/>
                  <a:gd name="connsiteY17" fmla="*/ 239440 h 4607171"/>
                  <a:gd name="connsiteX18" fmla="*/ 0 w 3297672"/>
                  <a:gd name="connsiteY18" fmla="*/ 202363 h 4607171"/>
                  <a:gd name="connsiteX19" fmla="*/ 123594 w 3297672"/>
                  <a:gd name="connsiteY19" fmla="*/ 15903 h 4607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97672" h="4607171">
                    <a:moveTo>
                      <a:pt x="123594" y="15903"/>
                    </a:moveTo>
                    <a:cubicBezTo>
                      <a:pt x="147805" y="5663"/>
                      <a:pt x="174423" y="0"/>
                      <a:pt x="202363" y="0"/>
                    </a:cubicBezTo>
                    <a:lnTo>
                      <a:pt x="1340966" y="0"/>
                    </a:lnTo>
                    <a:cubicBezTo>
                      <a:pt x="1410817" y="0"/>
                      <a:pt x="1472403" y="35391"/>
                      <a:pt x="1508769" y="89220"/>
                    </a:cubicBezTo>
                    <a:lnTo>
                      <a:pt x="1514427" y="99645"/>
                    </a:lnTo>
                    <a:lnTo>
                      <a:pt x="1528034" y="119096"/>
                    </a:lnTo>
                    <a:lnTo>
                      <a:pt x="3271891" y="3237209"/>
                    </a:lnTo>
                    <a:cubicBezTo>
                      <a:pt x="3299168" y="3285980"/>
                      <a:pt x="3304093" y="3341191"/>
                      <a:pt x="3290007" y="3391027"/>
                    </a:cubicBezTo>
                    <a:lnTo>
                      <a:pt x="3266368" y="3437834"/>
                    </a:lnTo>
                    <a:lnTo>
                      <a:pt x="3250716" y="3482358"/>
                    </a:lnTo>
                    <a:lnTo>
                      <a:pt x="2639514" y="4508344"/>
                    </a:lnTo>
                    <a:cubicBezTo>
                      <a:pt x="2582316" y="4604360"/>
                      <a:pt x="2458111" y="4635828"/>
                      <a:pt x="2362095" y="4578629"/>
                    </a:cubicBezTo>
                    <a:lnTo>
                      <a:pt x="2330242" y="4559654"/>
                    </a:lnTo>
                    <a:cubicBezTo>
                      <a:pt x="2234225" y="4502455"/>
                      <a:pt x="2202758" y="4378250"/>
                      <a:pt x="2259957" y="4282234"/>
                    </a:cubicBezTo>
                    <a:lnTo>
                      <a:pt x="2822251" y="3338346"/>
                    </a:lnTo>
                    <a:lnTo>
                      <a:pt x="1202310" y="441803"/>
                    </a:lnTo>
                    <a:lnTo>
                      <a:pt x="202363" y="441803"/>
                    </a:lnTo>
                    <a:cubicBezTo>
                      <a:pt x="90601" y="441803"/>
                      <a:pt x="0" y="351202"/>
                      <a:pt x="0" y="239440"/>
                    </a:cubicBezTo>
                    <a:lnTo>
                      <a:pt x="0" y="202363"/>
                    </a:lnTo>
                    <a:cubicBezTo>
                      <a:pt x="0" y="118542"/>
                      <a:pt x="50963" y="46623"/>
                      <a:pt x="123594" y="15903"/>
                    </a:cubicBezTo>
                    <a:close/>
                  </a:path>
                </a:pathLst>
              </a:custGeom>
              <a:solidFill>
                <a:srgbClr val="7B7B7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2" name="Freeform 121"/>
              <p:cNvSpPr/>
              <p:nvPr/>
            </p:nvSpPr>
            <p:spPr bwMode="auto">
              <a:xfrm rot="12600000">
                <a:off x="6236727" y="5077283"/>
                <a:ext cx="720092" cy="1006039"/>
              </a:xfrm>
              <a:custGeom>
                <a:avLst/>
                <a:gdLst>
                  <a:gd name="connsiteX0" fmla="*/ 123594 w 3297672"/>
                  <a:gd name="connsiteY0" fmla="*/ 15903 h 4607171"/>
                  <a:gd name="connsiteX1" fmla="*/ 202363 w 3297672"/>
                  <a:gd name="connsiteY1" fmla="*/ 0 h 4607171"/>
                  <a:gd name="connsiteX2" fmla="*/ 1340966 w 3297672"/>
                  <a:gd name="connsiteY2" fmla="*/ 0 h 4607171"/>
                  <a:gd name="connsiteX3" fmla="*/ 1508769 w 3297672"/>
                  <a:gd name="connsiteY3" fmla="*/ 89220 h 4607171"/>
                  <a:gd name="connsiteX4" fmla="*/ 1514427 w 3297672"/>
                  <a:gd name="connsiteY4" fmla="*/ 99645 h 4607171"/>
                  <a:gd name="connsiteX5" fmla="*/ 1528034 w 3297672"/>
                  <a:gd name="connsiteY5" fmla="*/ 119096 h 4607171"/>
                  <a:gd name="connsiteX6" fmla="*/ 3271891 w 3297672"/>
                  <a:gd name="connsiteY6" fmla="*/ 3237209 h 4607171"/>
                  <a:gd name="connsiteX7" fmla="*/ 3290007 w 3297672"/>
                  <a:gd name="connsiteY7" fmla="*/ 3391027 h 4607171"/>
                  <a:gd name="connsiteX8" fmla="*/ 3266368 w 3297672"/>
                  <a:gd name="connsiteY8" fmla="*/ 3437834 h 4607171"/>
                  <a:gd name="connsiteX9" fmla="*/ 3250716 w 3297672"/>
                  <a:gd name="connsiteY9" fmla="*/ 3482358 h 4607171"/>
                  <a:gd name="connsiteX10" fmla="*/ 2639514 w 3297672"/>
                  <a:gd name="connsiteY10" fmla="*/ 4508344 h 4607171"/>
                  <a:gd name="connsiteX11" fmla="*/ 2362095 w 3297672"/>
                  <a:gd name="connsiteY11" fmla="*/ 4578629 h 4607171"/>
                  <a:gd name="connsiteX12" fmla="*/ 2330242 w 3297672"/>
                  <a:gd name="connsiteY12" fmla="*/ 4559654 h 4607171"/>
                  <a:gd name="connsiteX13" fmla="*/ 2259957 w 3297672"/>
                  <a:gd name="connsiteY13" fmla="*/ 4282234 h 4607171"/>
                  <a:gd name="connsiteX14" fmla="*/ 2822251 w 3297672"/>
                  <a:gd name="connsiteY14" fmla="*/ 3338346 h 4607171"/>
                  <a:gd name="connsiteX15" fmla="*/ 1202310 w 3297672"/>
                  <a:gd name="connsiteY15" fmla="*/ 441803 h 4607171"/>
                  <a:gd name="connsiteX16" fmla="*/ 202363 w 3297672"/>
                  <a:gd name="connsiteY16" fmla="*/ 441803 h 4607171"/>
                  <a:gd name="connsiteX17" fmla="*/ 0 w 3297672"/>
                  <a:gd name="connsiteY17" fmla="*/ 239440 h 4607171"/>
                  <a:gd name="connsiteX18" fmla="*/ 0 w 3297672"/>
                  <a:gd name="connsiteY18" fmla="*/ 202363 h 4607171"/>
                  <a:gd name="connsiteX19" fmla="*/ 123594 w 3297672"/>
                  <a:gd name="connsiteY19" fmla="*/ 15903 h 4607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97672" h="4607171">
                    <a:moveTo>
                      <a:pt x="123594" y="15903"/>
                    </a:moveTo>
                    <a:cubicBezTo>
                      <a:pt x="147805" y="5663"/>
                      <a:pt x="174423" y="0"/>
                      <a:pt x="202363" y="0"/>
                    </a:cubicBezTo>
                    <a:lnTo>
                      <a:pt x="1340966" y="0"/>
                    </a:lnTo>
                    <a:cubicBezTo>
                      <a:pt x="1410817" y="0"/>
                      <a:pt x="1472403" y="35391"/>
                      <a:pt x="1508769" y="89220"/>
                    </a:cubicBezTo>
                    <a:lnTo>
                      <a:pt x="1514427" y="99645"/>
                    </a:lnTo>
                    <a:lnTo>
                      <a:pt x="1528034" y="119096"/>
                    </a:lnTo>
                    <a:lnTo>
                      <a:pt x="3271891" y="3237209"/>
                    </a:lnTo>
                    <a:cubicBezTo>
                      <a:pt x="3299168" y="3285980"/>
                      <a:pt x="3304093" y="3341191"/>
                      <a:pt x="3290007" y="3391027"/>
                    </a:cubicBezTo>
                    <a:lnTo>
                      <a:pt x="3266368" y="3437834"/>
                    </a:lnTo>
                    <a:lnTo>
                      <a:pt x="3250716" y="3482358"/>
                    </a:lnTo>
                    <a:lnTo>
                      <a:pt x="2639514" y="4508344"/>
                    </a:lnTo>
                    <a:cubicBezTo>
                      <a:pt x="2582316" y="4604360"/>
                      <a:pt x="2458111" y="4635828"/>
                      <a:pt x="2362095" y="4578629"/>
                    </a:cubicBezTo>
                    <a:lnTo>
                      <a:pt x="2330242" y="4559654"/>
                    </a:lnTo>
                    <a:cubicBezTo>
                      <a:pt x="2234225" y="4502455"/>
                      <a:pt x="2202758" y="4378250"/>
                      <a:pt x="2259957" y="4282234"/>
                    </a:cubicBezTo>
                    <a:lnTo>
                      <a:pt x="2822251" y="3338346"/>
                    </a:lnTo>
                    <a:lnTo>
                      <a:pt x="1202310" y="441803"/>
                    </a:lnTo>
                    <a:lnTo>
                      <a:pt x="202363" y="441803"/>
                    </a:lnTo>
                    <a:cubicBezTo>
                      <a:pt x="90601" y="441803"/>
                      <a:pt x="0" y="351202"/>
                      <a:pt x="0" y="239440"/>
                    </a:cubicBezTo>
                    <a:lnTo>
                      <a:pt x="0" y="202363"/>
                    </a:lnTo>
                    <a:cubicBezTo>
                      <a:pt x="0" y="118542"/>
                      <a:pt x="50963" y="46623"/>
                      <a:pt x="123594" y="15903"/>
                    </a:cubicBezTo>
                    <a:close/>
                  </a:path>
                </a:pathLst>
              </a:custGeom>
              <a:solidFill>
                <a:srgbClr val="7B7B7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69" name="Rounded Rectangle 168"/>
          <p:cNvSpPr/>
          <p:nvPr/>
        </p:nvSpPr>
        <p:spPr bwMode="auto">
          <a:xfrm>
            <a:off x="494220" y="4340230"/>
            <a:ext cx="2051240" cy="986193"/>
          </a:xfrm>
          <a:prstGeom prst="roundRect">
            <a:avLst>
              <a:gd name="adj" fmla="val 6638"/>
            </a:avLst>
          </a:prstGeom>
          <a:solidFill>
            <a:schemeClr val="bg1">
              <a:alpha val="20000"/>
            </a:schemeClr>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4571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499" dirty="0">
                <a:gradFill>
                  <a:gsLst>
                    <a:gs pos="0">
                      <a:srgbClr val="00BCF2"/>
                    </a:gs>
                    <a:gs pos="100000">
                      <a:srgbClr val="00BCF2"/>
                    </a:gs>
                  </a:gsLst>
                  <a:lin ang="5400000" scaled="0"/>
                </a:gradFill>
                <a:ea typeface="Segoe UI" pitchFamily="34" charset="0"/>
                <a:cs typeface="Segoe UI" pitchFamily="34" charset="0"/>
              </a:rPr>
              <a:t>                            </a:t>
            </a:r>
          </a:p>
        </p:txBody>
      </p:sp>
      <p:sp>
        <p:nvSpPr>
          <p:cNvPr id="170" name="AutoShape 115"/>
          <p:cNvSpPr>
            <a:spLocks noChangeAspect="1" noChangeArrowheads="1" noTextEdit="1"/>
          </p:cNvSpPr>
          <p:nvPr/>
        </p:nvSpPr>
        <p:spPr bwMode="auto">
          <a:xfrm>
            <a:off x="407046" y="5241272"/>
            <a:ext cx="1262158" cy="857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1" name="Rectangle 155"/>
          <p:cNvSpPr>
            <a:spLocks noChangeArrowheads="1"/>
          </p:cNvSpPr>
          <p:nvPr/>
        </p:nvSpPr>
        <p:spPr bwMode="auto">
          <a:xfrm>
            <a:off x="743404" y="5497623"/>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7" name="AutoShape 115"/>
          <p:cNvSpPr>
            <a:spLocks noChangeAspect="1" noChangeArrowheads="1" noTextEdit="1"/>
          </p:cNvSpPr>
          <p:nvPr/>
        </p:nvSpPr>
        <p:spPr bwMode="auto">
          <a:xfrm>
            <a:off x="407046" y="5080269"/>
            <a:ext cx="1262158" cy="857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0" name="Rectangle 155"/>
          <p:cNvSpPr>
            <a:spLocks noChangeArrowheads="1"/>
          </p:cNvSpPr>
          <p:nvPr/>
        </p:nvSpPr>
        <p:spPr bwMode="auto">
          <a:xfrm>
            <a:off x="743404" y="5336620"/>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81" name="Group 180"/>
          <p:cNvGrpSpPr/>
          <p:nvPr/>
        </p:nvGrpSpPr>
        <p:grpSpPr>
          <a:xfrm>
            <a:off x="91444" y="4872079"/>
            <a:ext cx="1356835" cy="1127420"/>
            <a:chOff x="958943" y="1820181"/>
            <a:chExt cx="1356835" cy="1127420"/>
          </a:xfrm>
        </p:grpSpPr>
        <p:sp>
          <p:nvSpPr>
            <p:cNvPr id="185" name="Freeform 148"/>
            <p:cNvSpPr>
              <a:spLocks/>
            </p:cNvSpPr>
            <p:nvPr/>
          </p:nvSpPr>
          <p:spPr bwMode="auto">
            <a:xfrm>
              <a:off x="1227611" y="2046860"/>
              <a:ext cx="127936" cy="76339"/>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8" name="Freeform 145"/>
            <p:cNvSpPr>
              <a:spLocks/>
            </p:cNvSpPr>
            <p:nvPr/>
          </p:nvSpPr>
          <p:spPr bwMode="auto">
            <a:xfrm>
              <a:off x="1290114" y="2391420"/>
              <a:ext cx="170126" cy="556181"/>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9" name="Freeform 146"/>
            <p:cNvSpPr>
              <a:spLocks/>
            </p:cNvSpPr>
            <p:nvPr/>
          </p:nvSpPr>
          <p:spPr bwMode="auto">
            <a:xfrm>
              <a:off x="1165790" y="2400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0" name="Freeform 149"/>
            <p:cNvSpPr>
              <a:spLocks/>
            </p:cNvSpPr>
            <p:nvPr/>
          </p:nvSpPr>
          <p:spPr bwMode="auto">
            <a:xfrm>
              <a:off x="1138345" y="2051426"/>
              <a:ext cx="308679" cy="403847"/>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r>
                <a:rPr lang="en-US" sz="1000" b="1" dirty="0" smtClean="0">
                  <a:solidFill>
                    <a:srgbClr val="FFFFFF"/>
                  </a:solidFill>
                </a:rPr>
                <a:t> </a:t>
              </a:r>
              <a:endParaRPr lang="en-US" sz="1000" b="1" dirty="0">
                <a:solidFill>
                  <a:srgbClr val="FFFFFF"/>
                </a:solidFill>
              </a:endParaRPr>
            </a:p>
          </p:txBody>
        </p:sp>
        <p:sp>
          <p:nvSpPr>
            <p:cNvPr id="191" name="Rectangle 155"/>
            <p:cNvSpPr>
              <a:spLocks noChangeArrowheads="1"/>
            </p:cNvSpPr>
            <p:nvPr/>
          </p:nvSpPr>
          <p:spPr bwMode="auto">
            <a:xfrm>
              <a:off x="1501205" y="2382014"/>
              <a:ext cx="808238" cy="55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92" name="Group 191"/>
            <p:cNvGrpSpPr/>
            <p:nvPr/>
          </p:nvGrpSpPr>
          <p:grpSpPr>
            <a:xfrm>
              <a:off x="1388646" y="2014004"/>
              <a:ext cx="311900" cy="222474"/>
              <a:chOff x="1366452" y="1994459"/>
              <a:chExt cx="311900" cy="222474"/>
            </a:xfrm>
          </p:grpSpPr>
          <p:sp>
            <p:nvSpPr>
              <p:cNvPr id="205" name="Freeform 143"/>
              <p:cNvSpPr>
                <a:spLocks/>
              </p:cNvSpPr>
              <p:nvPr/>
            </p:nvSpPr>
            <p:spPr bwMode="auto">
              <a:xfrm>
                <a:off x="1591108" y="1994459"/>
                <a:ext cx="87244" cy="100331"/>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6" name="Freeform 142"/>
              <p:cNvSpPr>
                <a:spLocks/>
              </p:cNvSpPr>
              <p:nvPr/>
            </p:nvSpPr>
            <p:spPr bwMode="auto">
              <a:xfrm>
                <a:off x="1366452" y="2040263"/>
                <a:ext cx="283543" cy="176670"/>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193" name="Oval 144"/>
            <p:cNvSpPr>
              <a:spLocks noChangeArrowheads="1"/>
            </p:cNvSpPr>
            <p:nvPr/>
          </p:nvSpPr>
          <p:spPr bwMode="auto">
            <a:xfrm>
              <a:off x="1197762" y="1826724"/>
              <a:ext cx="196299" cy="196299"/>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4" name="Freeform 147"/>
            <p:cNvSpPr>
              <a:spLocks/>
            </p:cNvSpPr>
            <p:nvPr/>
          </p:nvSpPr>
          <p:spPr bwMode="auto">
            <a:xfrm>
              <a:off x="1165790" y="2400144"/>
              <a:ext cx="139591" cy="543095"/>
            </a:xfrm>
            <a:custGeom>
              <a:avLst/>
              <a:gdLst>
                <a:gd name="T0" fmla="*/ 64 w 64"/>
                <a:gd name="T1" fmla="*/ 0 h 249"/>
                <a:gd name="T2" fmla="*/ 51 w 64"/>
                <a:gd name="T3" fmla="*/ 249 h 249"/>
                <a:gd name="T4" fmla="*/ 0 w 64"/>
                <a:gd name="T5" fmla="*/ 249 h 249"/>
                <a:gd name="T6" fmla="*/ 0 w 64"/>
                <a:gd name="T7" fmla="*/ 0 h 249"/>
                <a:gd name="T8" fmla="*/ 64 w 64"/>
                <a:gd name="T9" fmla="*/ 0 h 249"/>
              </a:gdLst>
              <a:ahLst/>
              <a:cxnLst>
                <a:cxn ang="0">
                  <a:pos x="T0" y="T1"/>
                </a:cxn>
                <a:cxn ang="0">
                  <a:pos x="T2" y="T3"/>
                </a:cxn>
                <a:cxn ang="0">
                  <a:pos x="T4" y="T5"/>
                </a:cxn>
                <a:cxn ang="0">
                  <a:pos x="T6" y="T7"/>
                </a:cxn>
                <a:cxn ang="0">
                  <a:pos x="T8" y="T9"/>
                </a:cxn>
              </a:cxnLst>
              <a:rect l="0" t="0" r="r" b="b"/>
              <a:pathLst>
                <a:path w="64" h="249">
                  <a:moveTo>
                    <a:pt x="64" y="0"/>
                  </a:moveTo>
                  <a:lnTo>
                    <a:pt x="51" y="249"/>
                  </a:lnTo>
                  <a:lnTo>
                    <a:pt x="0" y="249"/>
                  </a:lnTo>
                  <a:lnTo>
                    <a:pt x="0" y="0"/>
                  </a:lnTo>
                  <a:lnTo>
                    <a:pt x="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95" name="Group 194"/>
            <p:cNvGrpSpPr/>
            <p:nvPr/>
          </p:nvGrpSpPr>
          <p:grpSpPr>
            <a:xfrm>
              <a:off x="958943" y="2054647"/>
              <a:ext cx="244284" cy="287906"/>
              <a:chOff x="978218" y="2040263"/>
              <a:chExt cx="244284" cy="287906"/>
            </a:xfrm>
          </p:grpSpPr>
          <p:sp>
            <p:nvSpPr>
              <p:cNvPr id="203" name="Freeform 150"/>
              <p:cNvSpPr>
                <a:spLocks/>
              </p:cNvSpPr>
              <p:nvPr/>
            </p:nvSpPr>
            <p:spPr bwMode="auto">
              <a:xfrm>
                <a:off x="978218" y="2040263"/>
                <a:ext cx="244284" cy="250827"/>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rgbClr val="2B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4" name="Freeform 151"/>
              <p:cNvSpPr>
                <a:spLocks/>
              </p:cNvSpPr>
              <p:nvPr/>
            </p:nvSpPr>
            <p:spPr bwMode="auto">
              <a:xfrm>
                <a:off x="1095995" y="2238743"/>
                <a:ext cx="100331" cy="89426"/>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196" name="Freeform 152"/>
            <p:cNvSpPr>
              <a:spLocks/>
            </p:cNvSpPr>
            <p:nvPr/>
          </p:nvSpPr>
          <p:spPr bwMode="auto">
            <a:xfrm>
              <a:off x="1189038" y="1820181"/>
              <a:ext cx="209386" cy="17448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7" name="Freeform 153"/>
            <p:cNvSpPr>
              <a:spLocks/>
            </p:cNvSpPr>
            <p:nvPr/>
          </p:nvSpPr>
          <p:spPr bwMode="auto">
            <a:xfrm>
              <a:off x="1263940" y="2402326"/>
              <a:ext cx="146135" cy="17449"/>
            </a:xfrm>
            <a:custGeom>
              <a:avLst/>
              <a:gdLst>
                <a:gd name="T0" fmla="*/ 124 w 152"/>
                <a:gd name="T1" fmla="*/ 0 h 19"/>
                <a:gd name="T2" fmla="*/ 0 w 152"/>
                <a:gd name="T3" fmla="*/ 19 h 19"/>
                <a:gd name="T4" fmla="*/ 152 w 152"/>
                <a:gd name="T5" fmla="*/ 5 h 19"/>
                <a:gd name="T6" fmla="*/ 124 w 152"/>
                <a:gd name="T7" fmla="*/ 0 h 19"/>
              </a:gdLst>
              <a:ahLst/>
              <a:cxnLst>
                <a:cxn ang="0">
                  <a:pos x="T0" y="T1"/>
                </a:cxn>
                <a:cxn ang="0">
                  <a:pos x="T2" y="T3"/>
                </a:cxn>
                <a:cxn ang="0">
                  <a:pos x="T4" y="T5"/>
                </a:cxn>
                <a:cxn ang="0">
                  <a:pos x="T6" y="T7"/>
                </a:cxn>
              </a:cxnLst>
              <a:rect l="0" t="0" r="r" b="b"/>
              <a:pathLst>
                <a:path w="152" h="19">
                  <a:moveTo>
                    <a:pt x="124" y="0"/>
                  </a:moveTo>
                  <a:cubicBezTo>
                    <a:pt x="78" y="0"/>
                    <a:pt x="0" y="19"/>
                    <a:pt x="0" y="19"/>
                  </a:cubicBezTo>
                  <a:cubicBezTo>
                    <a:pt x="152" y="5"/>
                    <a:pt x="152" y="5"/>
                    <a:pt x="152" y="5"/>
                  </a:cubicBezTo>
                  <a:cubicBezTo>
                    <a:pt x="147" y="1"/>
                    <a:pt x="137" y="0"/>
                    <a:pt x="124" y="0"/>
                  </a:cubicBezTo>
                </a:path>
              </a:pathLst>
            </a:custGeom>
            <a:solidFill>
              <a:srgbClr val="0771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98" name="Group 197"/>
            <p:cNvGrpSpPr/>
            <p:nvPr/>
          </p:nvGrpSpPr>
          <p:grpSpPr>
            <a:xfrm>
              <a:off x="1261759" y="2339640"/>
              <a:ext cx="1054019" cy="607961"/>
              <a:chOff x="511109" y="5814543"/>
              <a:chExt cx="1041729" cy="600871"/>
            </a:xfrm>
          </p:grpSpPr>
          <p:sp>
            <p:nvSpPr>
              <p:cNvPr id="200"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1"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2"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pic>
          <p:nvPicPr>
            <p:cNvPr id="199" name="Picture 19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97762" y="2148717"/>
              <a:ext cx="207282" cy="115834"/>
            </a:xfrm>
            <a:prstGeom prst="rect">
              <a:avLst/>
            </a:prstGeom>
          </p:spPr>
        </p:pic>
      </p:grpSp>
      <p:grpSp>
        <p:nvGrpSpPr>
          <p:cNvPr id="207" name="Group 206"/>
          <p:cNvGrpSpPr/>
          <p:nvPr/>
        </p:nvGrpSpPr>
        <p:grpSpPr>
          <a:xfrm>
            <a:off x="1644439" y="4869171"/>
            <a:ext cx="1333278" cy="1131005"/>
            <a:chOff x="1680905" y="4869171"/>
            <a:chExt cx="1333278" cy="1131005"/>
          </a:xfrm>
        </p:grpSpPr>
        <p:grpSp>
          <p:nvGrpSpPr>
            <p:cNvPr id="208" name="Group 207"/>
            <p:cNvGrpSpPr/>
            <p:nvPr/>
          </p:nvGrpSpPr>
          <p:grpSpPr>
            <a:xfrm>
              <a:off x="2312865" y="4869171"/>
              <a:ext cx="701318" cy="1129810"/>
              <a:chOff x="1444680" y="4869171"/>
              <a:chExt cx="701318" cy="1129810"/>
            </a:xfrm>
          </p:grpSpPr>
          <p:sp>
            <p:nvSpPr>
              <p:cNvPr id="213" name="Freeform 212"/>
              <p:cNvSpPr>
                <a:spLocks/>
              </p:cNvSpPr>
              <p:nvPr/>
            </p:nvSpPr>
            <p:spPr bwMode="auto">
              <a:xfrm>
                <a:off x="1834673" y="5091785"/>
                <a:ext cx="282871" cy="177422"/>
              </a:xfrm>
              <a:custGeom>
                <a:avLst/>
                <a:gdLst>
                  <a:gd name="T0" fmla="*/ 203 w 295"/>
                  <a:gd name="T1" fmla="*/ 97 h 184"/>
                  <a:gd name="T2" fmla="*/ 58 w 295"/>
                  <a:gd name="T3" fmla="*/ 7 h 184"/>
                  <a:gd name="T4" fmla="*/ 34 w 295"/>
                  <a:gd name="T5" fmla="*/ 2 h 184"/>
                  <a:gd name="T6" fmla="*/ 10 w 295"/>
                  <a:gd name="T7" fmla="*/ 17 h 184"/>
                  <a:gd name="T8" fmla="*/ 21 w 295"/>
                  <a:gd name="T9" fmla="*/ 65 h 184"/>
                  <a:gd name="T10" fmla="*/ 201 w 295"/>
                  <a:gd name="T11" fmla="*/ 177 h 184"/>
                  <a:gd name="T12" fmla="*/ 229 w 295"/>
                  <a:gd name="T13" fmla="*/ 180 h 184"/>
                  <a:gd name="T14" fmla="*/ 251 w 295"/>
                  <a:gd name="T15" fmla="*/ 161 h 184"/>
                  <a:gd name="T16" fmla="*/ 295 w 295"/>
                  <a:gd name="T17" fmla="*/ 56 h 184"/>
                  <a:gd name="T18" fmla="*/ 233 w 295"/>
                  <a:gd name="T19" fmla="*/ 24 h 184"/>
                  <a:gd name="T20" fmla="*/ 203 w 295"/>
                  <a:gd name="T21" fmla="*/ 9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184">
                    <a:moveTo>
                      <a:pt x="203" y="97"/>
                    </a:moveTo>
                    <a:cubicBezTo>
                      <a:pt x="157" y="68"/>
                      <a:pt x="58" y="7"/>
                      <a:pt x="58" y="7"/>
                    </a:cubicBezTo>
                    <a:cubicBezTo>
                      <a:pt x="50" y="2"/>
                      <a:pt x="42" y="0"/>
                      <a:pt x="34" y="2"/>
                    </a:cubicBezTo>
                    <a:cubicBezTo>
                      <a:pt x="24" y="3"/>
                      <a:pt x="16" y="9"/>
                      <a:pt x="10" y="17"/>
                    </a:cubicBezTo>
                    <a:cubicBezTo>
                      <a:pt x="0" y="33"/>
                      <a:pt x="5" y="55"/>
                      <a:pt x="21" y="65"/>
                    </a:cubicBezTo>
                    <a:cubicBezTo>
                      <a:pt x="201" y="177"/>
                      <a:pt x="201" y="177"/>
                      <a:pt x="201" y="177"/>
                    </a:cubicBezTo>
                    <a:cubicBezTo>
                      <a:pt x="209" y="182"/>
                      <a:pt x="220" y="184"/>
                      <a:pt x="229" y="180"/>
                    </a:cubicBezTo>
                    <a:cubicBezTo>
                      <a:pt x="239" y="177"/>
                      <a:pt x="247" y="170"/>
                      <a:pt x="251" y="161"/>
                    </a:cubicBezTo>
                    <a:cubicBezTo>
                      <a:pt x="295" y="56"/>
                      <a:pt x="295" y="56"/>
                      <a:pt x="295" y="56"/>
                    </a:cubicBezTo>
                    <a:cubicBezTo>
                      <a:pt x="233" y="24"/>
                      <a:pt x="233" y="24"/>
                      <a:pt x="233" y="24"/>
                    </a:cubicBezTo>
                    <a:cubicBezTo>
                      <a:pt x="223" y="49"/>
                      <a:pt x="212" y="77"/>
                      <a:pt x="203" y="9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14" name="Freeform 213"/>
              <p:cNvSpPr>
                <a:spLocks/>
              </p:cNvSpPr>
              <p:nvPr/>
            </p:nvSpPr>
            <p:spPr bwMode="auto">
              <a:xfrm>
                <a:off x="2057287" y="5044919"/>
                <a:ext cx="88711" cy="100427"/>
              </a:xfrm>
              <a:custGeom>
                <a:avLst/>
                <a:gdLst>
                  <a:gd name="T0" fmla="*/ 67 w 93"/>
                  <a:gd name="T1" fmla="*/ 3 h 105"/>
                  <a:gd name="T2" fmla="*/ 48 w 93"/>
                  <a:gd name="T3" fmla="*/ 1 h 105"/>
                  <a:gd name="T4" fmla="*/ 22 w 93"/>
                  <a:gd name="T5" fmla="*/ 21 h 105"/>
                  <a:gd name="T6" fmla="*/ 0 w 93"/>
                  <a:gd name="T7" fmla="*/ 73 h 105"/>
                  <a:gd name="T8" fmla="*/ 62 w 93"/>
                  <a:gd name="T9" fmla="*/ 105 h 105"/>
                  <a:gd name="T10" fmla="*/ 85 w 93"/>
                  <a:gd name="T11" fmla="*/ 48 h 105"/>
                  <a:gd name="T12" fmla="*/ 67 w 9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93" h="105">
                    <a:moveTo>
                      <a:pt x="67" y="3"/>
                    </a:moveTo>
                    <a:cubicBezTo>
                      <a:pt x="61" y="0"/>
                      <a:pt x="54" y="0"/>
                      <a:pt x="48" y="1"/>
                    </a:cubicBezTo>
                    <a:cubicBezTo>
                      <a:pt x="37" y="3"/>
                      <a:pt x="27" y="10"/>
                      <a:pt x="22" y="21"/>
                    </a:cubicBezTo>
                    <a:cubicBezTo>
                      <a:pt x="22" y="21"/>
                      <a:pt x="12" y="45"/>
                      <a:pt x="0" y="73"/>
                    </a:cubicBezTo>
                    <a:cubicBezTo>
                      <a:pt x="62" y="105"/>
                      <a:pt x="62" y="105"/>
                      <a:pt x="62" y="105"/>
                    </a:cubicBezTo>
                    <a:cubicBezTo>
                      <a:pt x="85" y="48"/>
                      <a:pt x="85" y="48"/>
                      <a:pt x="85" y="48"/>
                    </a:cubicBezTo>
                    <a:cubicBezTo>
                      <a:pt x="93" y="30"/>
                      <a:pt x="84" y="10"/>
                      <a:pt x="67" y="3"/>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15" name="Oval 214"/>
              <p:cNvSpPr>
                <a:spLocks noChangeArrowheads="1"/>
              </p:cNvSpPr>
              <p:nvPr/>
            </p:nvSpPr>
            <p:spPr bwMode="auto">
              <a:xfrm>
                <a:off x="1672316" y="4875866"/>
                <a:ext cx="197507" cy="197507"/>
              </a:xfrm>
              <a:prstGeom prst="ellipse">
                <a:avLst/>
              </a:pr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16" name="Freeform 215"/>
              <p:cNvSpPr>
                <a:spLocks/>
              </p:cNvSpPr>
              <p:nvPr/>
            </p:nvSpPr>
            <p:spPr bwMode="auto">
              <a:xfrm>
                <a:off x="1757679" y="5443282"/>
                <a:ext cx="170727" cy="555699"/>
              </a:xfrm>
              <a:custGeom>
                <a:avLst/>
                <a:gdLst>
                  <a:gd name="T0" fmla="*/ 177 w 177"/>
                  <a:gd name="T1" fmla="*/ 580 h 580"/>
                  <a:gd name="T2" fmla="*/ 62 w 177"/>
                  <a:gd name="T3" fmla="*/ 580 h 580"/>
                  <a:gd name="T4" fmla="*/ 0 w 177"/>
                  <a:gd name="T5" fmla="*/ 21 h 580"/>
                  <a:gd name="T6" fmla="*/ 143 w 177"/>
                  <a:gd name="T7" fmla="*/ 0 h 580"/>
                  <a:gd name="T8" fmla="*/ 177 w 177"/>
                  <a:gd name="T9" fmla="*/ 580 h 580"/>
                </a:gdLst>
                <a:ahLst/>
                <a:cxnLst>
                  <a:cxn ang="0">
                    <a:pos x="T0" y="T1"/>
                  </a:cxn>
                  <a:cxn ang="0">
                    <a:pos x="T2" y="T3"/>
                  </a:cxn>
                  <a:cxn ang="0">
                    <a:pos x="T4" y="T5"/>
                  </a:cxn>
                  <a:cxn ang="0">
                    <a:pos x="T6" y="T7"/>
                  </a:cxn>
                  <a:cxn ang="0">
                    <a:pos x="T8" y="T9"/>
                  </a:cxn>
                </a:cxnLst>
                <a:rect l="0" t="0" r="r" b="b"/>
                <a:pathLst>
                  <a:path w="177" h="580">
                    <a:moveTo>
                      <a:pt x="177" y="580"/>
                    </a:moveTo>
                    <a:cubicBezTo>
                      <a:pt x="62" y="580"/>
                      <a:pt x="62" y="580"/>
                      <a:pt x="62" y="580"/>
                    </a:cubicBezTo>
                    <a:cubicBezTo>
                      <a:pt x="62" y="339"/>
                      <a:pt x="0" y="22"/>
                      <a:pt x="0" y="21"/>
                    </a:cubicBezTo>
                    <a:cubicBezTo>
                      <a:pt x="143" y="0"/>
                      <a:pt x="143" y="0"/>
                      <a:pt x="143" y="0"/>
                    </a:cubicBezTo>
                    <a:cubicBezTo>
                      <a:pt x="144" y="8"/>
                      <a:pt x="177" y="328"/>
                      <a:pt x="177" y="58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17" name="Freeform 216"/>
              <p:cNvSpPr>
                <a:spLocks/>
              </p:cNvSpPr>
              <p:nvPr/>
            </p:nvSpPr>
            <p:spPr bwMode="auto">
              <a:xfrm>
                <a:off x="1635492" y="5453324"/>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18" name="Freeform 217"/>
              <p:cNvSpPr>
                <a:spLocks/>
              </p:cNvSpPr>
              <p:nvPr/>
            </p:nvSpPr>
            <p:spPr bwMode="auto">
              <a:xfrm>
                <a:off x="1635492" y="5453324"/>
                <a:ext cx="137251" cy="542308"/>
              </a:xfrm>
              <a:custGeom>
                <a:avLst/>
                <a:gdLst>
                  <a:gd name="T0" fmla="*/ 82 w 82"/>
                  <a:gd name="T1" fmla="*/ 0 h 324"/>
                  <a:gd name="T2" fmla="*/ 66 w 82"/>
                  <a:gd name="T3" fmla="*/ 324 h 324"/>
                  <a:gd name="T4" fmla="*/ 0 w 82"/>
                  <a:gd name="T5" fmla="*/ 324 h 324"/>
                  <a:gd name="T6" fmla="*/ 0 w 82"/>
                  <a:gd name="T7" fmla="*/ 0 h 324"/>
                  <a:gd name="T8" fmla="*/ 82 w 82"/>
                  <a:gd name="T9" fmla="*/ 0 h 324"/>
                </a:gdLst>
                <a:ahLst/>
                <a:cxnLst>
                  <a:cxn ang="0">
                    <a:pos x="T0" y="T1"/>
                  </a:cxn>
                  <a:cxn ang="0">
                    <a:pos x="T2" y="T3"/>
                  </a:cxn>
                  <a:cxn ang="0">
                    <a:pos x="T4" y="T5"/>
                  </a:cxn>
                  <a:cxn ang="0">
                    <a:pos x="T6" y="T7"/>
                  </a:cxn>
                  <a:cxn ang="0">
                    <a:pos x="T8" y="T9"/>
                  </a:cxn>
                </a:cxnLst>
                <a:rect l="0" t="0" r="r" b="b"/>
                <a:pathLst>
                  <a:path w="82" h="324">
                    <a:moveTo>
                      <a:pt x="82" y="0"/>
                    </a:moveTo>
                    <a:lnTo>
                      <a:pt x="66" y="324"/>
                    </a:lnTo>
                    <a:lnTo>
                      <a:pt x="0" y="324"/>
                    </a:lnTo>
                    <a:lnTo>
                      <a:pt x="0" y="0"/>
                    </a:lnTo>
                    <a:lnTo>
                      <a:pt x="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19" name="Freeform 218"/>
              <p:cNvSpPr>
                <a:spLocks/>
              </p:cNvSpPr>
              <p:nvPr/>
            </p:nvSpPr>
            <p:spPr bwMode="auto">
              <a:xfrm>
                <a:off x="1704118" y="5088438"/>
                <a:ext cx="118839" cy="75321"/>
              </a:xfrm>
              <a:custGeom>
                <a:avLst/>
                <a:gdLst>
                  <a:gd name="T0" fmla="*/ 0 w 124"/>
                  <a:gd name="T1" fmla="*/ 0 h 79"/>
                  <a:gd name="T2" fmla="*/ 63 w 124"/>
                  <a:gd name="T3" fmla="*/ 26 h 79"/>
                  <a:gd name="T4" fmla="*/ 124 w 124"/>
                  <a:gd name="T5" fmla="*/ 2 h 79"/>
                  <a:gd name="T6" fmla="*/ 124 w 124"/>
                  <a:gd name="T7" fmla="*/ 26 h 79"/>
                  <a:gd name="T8" fmla="*/ 62 w 124"/>
                  <a:gd name="T9" fmla="*/ 79 h 79"/>
                  <a:gd name="T10" fmla="*/ 0 w 124"/>
                  <a:gd name="T11" fmla="*/ 31 h 79"/>
                  <a:gd name="T12" fmla="*/ 0 w 12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24" h="79">
                    <a:moveTo>
                      <a:pt x="0" y="0"/>
                    </a:moveTo>
                    <a:cubicBezTo>
                      <a:pt x="16" y="16"/>
                      <a:pt x="38" y="26"/>
                      <a:pt x="63" y="26"/>
                    </a:cubicBezTo>
                    <a:cubicBezTo>
                      <a:pt x="86" y="26"/>
                      <a:pt x="108" y="17"/>
                      <a:pt x="124" y="2"/>
                    </a:cubicBezTo>
                    <a:cubicBezTo>
                      <a:pt x="124" y="26"/>
                      <a:pt x="124" y="26"/>
                      <a:pt x="124" y="26"/>
                    </a:cubicBezTo>
                    <a:cubicBezTo>
                      <a:pt x="62" y="79"/>
                      <a:pt x="62" y="79"/>
                      <a:pt x="62" y="79"/>
                    </a:cubicBezTo>
                    <a:cubicBezTo>
                      <a:pt x="0" y="31"/>
                      <a:pt x="0" y="31"/>
                      <a:pt x="0" y="3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20" name="Freeform 219"/>
              <p:cNvSpPr>
                <a:spLocks/>
              </p:cNvSpPr>
              <p:nvPr/>
            </p:nvSpPr>
            <p:spPr bwMode="auto">
              <a:xfrm>
                <a:off x="1628797" y="5086764"/>
                <a:ext cx="272828" cy="423469"/>
              </a:xfrm>
              <a:custGeom>
                <a:avLst/>
                <a:gdLst>
                  <a:gd name="T0" fmla="*/ 79 w 285"/>
                  <a:gd name="T1" fmla="*/ 0 h 443"/>
                  <a:gd name="T2" fmla="*/ 22 w 285"/>
                  <a:gd name="T3" fmla="*/ 10 h 443"/>
                  <a:gd name="T4" fmla="*/ 9 w 285"/>
                  <a:gd name="T5" fmla="*/ 31 h 443"/>
                  <a:gd name="T6" fmla="*/ 0 w 285"/>
                  <a:gd name="T7" fmla="*/ 443 h 443"/>
                  <a:gd name="T8" fmla="*/ 285 w 285"/>
                  <a:gd name="T9" fmla="*/ 422 h 443"/>
                  <a:gd name="T10" fmla="*/ 275 w 285"/>
                  <a:gd name="T11" fmla="*/ 31 h 443"/>
                  <a:gd name="T12" fmla="*/ 263 w 285"/>
                  <a:gd name="T13" fmla="*/ 10 h 443"/>
                  <a:gd name="T14" fmla="*/ 205 w 285"/>
                  <a:gd name="T15" fmla="*/ 0 h 443"/>
                  <a:gd name="T16" fmla="*/ 142 w 285"/>
                  <a:gd name="T17" fmla="*/ 59 h 443"/>
                  <a:gd name="T18" fmla="*/ 79 w 285"/>
                  <a:gd name="T19"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443">
                    <a:moveTo>
                      <a:pt x="79" y="0"/>
                    </a:moveTo>
                    <a:cubicBezTo>
                      <a:pt x="22" y="10"/>
                      <a:pt x="22" y="10"/>
                      <a:pt x="22" y="10"/>
                    </a:cubicBezTo>
                    <a:cubicBezTo>
                      <a:pt x="10" y="10"/>
                      <a:pt x="9" y="19"/>
                      <a:pt x="9" y="31"/>
                    </a:cubicBezTo>
                    <a:cubicBezTo>
                      <a:pt x="0" y="443"/>
                      <a:pt x="0" y="443"/>
                      <a:pt x="0" y="443"/>
                    </a:cubicBezTo>
                    <a:cubicBezTo>
                      <a:pt x="285" y="422"/>
                      <a:pt x="285" y="422"/>
                      <a:pt x="285" y="422"/>
                    </a:cubicBezTo>
                    <a:cubicBezTo>
                      <a:pt x="275" y="31"/>
                      <a:pt x="275" y="31"/>
                      <a:pt x="275" y="31"/>
                    </a:cubicBezTo>
                    <a:cubicBezTo>
                      <a:pt x="275" y="19"/>
                      <a:pt x="275" y="10"/>
                      <a:pt x="263" y="10"/>
                    </a:cubicBezTo>
                    <a:cubicBezTo>
                      <a:pt x="205" y="0"/>
                      <a:pt x="205" y="0"/>
                      <a:pt x="205" y="0"/>
                    </a:cubicBezTo>
                    <a:cubicBezTo>
                      <a:pt x="142" y="59"/>
                      <a:pt x="142" y="59"/>
                      <a:pt x="142" y="59"/>
                    </a:cubicBezTo>
                    <a:cubicBezTo>
                      <a:pt x="79" y="0"/>
                      <a:pt x="79" y="0"/>
                      <a:pt x="79"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91440" rIns="0" bIns="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endParaRPr lang="en-US" sz="800" b="1" dirty="0">
                  <a:solidFill>
                    <a:srgbClr val="FFFFFF"/>
                  </a:solidFill>
                </a:endParaRPr>
              </a:p>
            </p:txBody>
          </p:sp>
          <p:sp>
            <p:nvSpPr>
              <p:cNvPr id="221" name="Freeform 220"/>
              <p:cNvSpPr>
                <a:spLocks/>
              </p:cNvSpPr>
              <p:nvPr/>
            </p:nvSpPr>
            <p:spPr bwMode="auto">
              <a:xfrm>
                <a:off x="1444680" y="5091785"/>
                <a:ext cx="246047" cy="251069"/>
              </a:xfrm>
              <a:custGeom>
                <a:avLst/>
                <a:gdLst>
                  <a:gd name="T0" fmla="*/ 97 w 257"/>
                  <a:gd name="T1" fmla="*/ 165 h 262"/>
                  <a:gd name="T2" fmla="*/ 238 w 257"/>
                  <a:gd name="T3" fmla="*/ 67 h 262"/>
                  <a:gd name="T4" fmla="*/ 247 w 257"/>
                  <a:gd name="T5" fmla="*/ 19 h 262"/>
                  <a:gd name="T6" fmla="*/ 199 w 257"/>
                  <a:gd name="T7" fmla="*/ 10 h 262"/>
                  <a:gd name="T8" fmla="*/ 15 w 257"/>
                  <a:gd name="T9" fmla="*/ 138 h 262"/>
                  <a:gd name="T10" fmla="*/ 0 w 257"/>
                  <a:gd name="T11" fmla="*/ 167 h 262"/>
                  <a:gd name="T12" fmla="*/ 16 w 257"/>
                  <a:gd name="T13" fmla="*/ 195 h 262"/>
                  <a:gd name="T14" fmla="*/ 124 w 257"/>
                  <a:gd name="T15" fmla="*/ 262 h 262"/>
                  <a:gd name="T16" fmla="*/ 167 w 257"/>
                  <a:gd name="T17" fmla="*/ 208 h 262"/>
                  <a:gd name="T18" fmla="*/ 97 w 257"/>
                  <a:gd name="T19" fmla="*/ 16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262">
                    <a:moveTo>
                      <a:pt x="97" y="165"/>
                    </a:moveTo>
                    <a:cubicBezTo>
                      <a:pt x="147" y="130"/>
                      <a:pt x="238" y="67"/>
                      <a:pt x="238" y="67"/>
                    </a:cubicBezTo>
                    <a:cubicBezTo>
                      <a:pt x="254" y="56"/>
                      <a:pt x="257" y="35"/>
                      <a:pt x="247" y="19"/>
                    </a:cubicBezTo>
                    <a:cubicBezTo>
                      <a:pt x="236" y="4"/>
                      <a:pt x="215" y="0"/>
                      <a:pt x="199" y="10"/>
                    </a:cubicBezTo>
                    <a:cubicBezTo>
                      <a:pt x="15" y="138"/>
                      <a:pt x="15" y="138"/>
                      <a:pt x="15" y="138"/>
                    </a:cubicBezTo>
                    <a:cubicBezTo>
                      <a:pt x="5" y="145"/>
                      <a:pt x="0" y="156"/>
                      <a:pt x="0" y="167"/>
                    </a:cubicBezTo>
                    <a:cubicBezTo>
                      <a:pt x="0" y="179"/>
                      <a:pt x="6" y="189"/>
                      <a:pt x="16" y="195"/>
                    </a:cubicBezTo>
                    <a:cubicBezTo>
                      <a:pt x="124" y="262"/>
                      <a:pt x="124" y="262"/>
                      <a:pt x="124" y="262"/>
                    </a:cubicBezTo>
                    <a:cubicBezTo>
                      <a:pt x="167" y="208"/>
                      <a:pt x="167" y="208"/>
                      <a:pt x="167" y="208"/>
                    </a:cubicBezTo>
                    <a:cubicBezTo>
                      <a:pt x="146" y="194"/>
                      <a:pt x="119" y="178"/>
                      <a:pt x="97" y="16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22" name="Freeform 221"/>
              <p:cNvSpPr>
                <a:spLocks/>
              </p:cNvSpPr>
              <p:nvPr/>
            </p:nvSpPr>
            <p:spPr bwMode="auto">
              <a:xfrm>
                <a:off x="1563519" y="5290967"/>
                <a:ext cx="100427" cy="88711"/>
              </a:xfrm>
              <a:custGeom>
                <a:avLst/>
                <a:gdLst>
                  <a:gd name="T0" fmla="*/ 95 w 105"/>
                  <a:gd name="T1" fmla="*/ 72 h 93"/>
                  <a:gd name="T2" fmla="*/ 84 w 105"/>
                  <a:gd name="T3" fmla="*/ 25 h 93"/>
                  <a:gd name="T4" fmla="*/ 43 w 105"/>
                  <a:gd name="T5" fmla="*/ 0 h 93"/>
                  <a:gd name="T6" fmla="*/ 0 w 105"/>
                  <a:gd name="T7" fmla="*/ 54 h 93"/>
                  <a:gd name="T8" fmla="*/ 48 w 105"/>
                  <a:gd name="T9" fmla="*/ 83 h 93"/>
                  <a:gd name="T10" fmla="*/ 95 w 105"/>
                  <a:gd name="T11" fmla="*/ 72 h 93"/>
                </a:gdLst>
                <a:ahLst/>
                <a:cxnLst>
                  <a:cxn ang="0">
                    <a:pos x="T0" y="T1"/>
                  </a:cxn>
                  <a:cxn ang="0">
                    <a:pos x="T2" y="T3"/>
                  </a:cxn>
                  <a:cxn ang="0">
                    <a:pos x="T4" y="T5"/>
                  </a:cxn>
                  <a:cxn ang="0">
                    <a:pos x="T6" y="T7"/>
                  </a:cxn>
                  <a:cxn ang="0">
                    <a:pos x="T8" y="T9"/>
                  </a:cxn>
                  <a:cxn ang="0">
                    <a:pos x="T10" y="T11"/>
                  </a:cxn>
                </a:cxnLst>
                <a:rect l="0" t="0" r="r" b="b"/>
                <a:pathLst>
                  <a:path w="105" h="93">
                    <a:moveTo>
                      <a:pt x="95" y="72"/>
                    </a:moveTo>
                    <a:cubicBezTo>
                      <a:pt x="105" y="56"/>
                      <a:pt x="100" y="35"/>
                      <a:pt x="84" y="25"/>
                    </a:cubicBezTo>
                    <a:cubicBezTo>
                      <a:pt x="84" y="25"/>
                      <a:pt x="67" y="14"/>
                      <a:pt x="43" y="0"/>
                    </a:cubicBezTo>
                    <a:cubicBezTo>
                      <a:pt x="0" y="54"/>
                      <a:pt x="0" y="54"/>
                      <a:pt x="0" y="54"/>
                    </a:cubicBezTo>
                    <a:cubicBezTo>
                      <a:pt x="48" y="83"/>
                      <a:pt x="48" y="83"/>
                      <a:pt x="48" y="83"/>
                    </a:cubicBezTo>
                    <a:cubicBezTo>
                      <a:pt x="64" y="93"/>
                      <a:pt x="85" y="88"/>
                      <a:pt x="95" y="72"/>
                    </a:cubicBezTo>
                    <a:close/>
                  </a:path>
                </a:pathLst>
              </a:custGeom>
              <a:solidFill>
                <a:srgbClr val="DCE5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223" name="Freeform 222"/>
              <p:cNvSpPr>
                <a:spLocks/>
              </p:cNvSpPr>
              <p:nvPr/>
            </p:nvSpPr>
            <p:spPr bwMode="auto">
              <a:xfrm>
                <a:off x="1663947" y="4869171"/>
                <a:ext cx="210898" cy="175748"/>
              </a:xfrm>
              <a:custGeom>
                <a:avLst/>
                <a:gdLst>
                  <a:gd name="T0" fmla="*/ 105 w 220"/>
                  <a:gd name="T1" fmla="*/ 0 h 182"/>
                  <a:gd name="T2" fmla="*/ 110 w 220"/>
                  <a:gd name="T3" fmla="*/ 5 h 182"/>
                  <a:gd name="T4" fmla="*/ 116 w 220"/>
                  <a:gd name="T5" fmla="*/ 0 h 182"/>
                  <a:gd name="T6" fmla="*/ 220 w 220"/>
                  <a:gd name="T7" fmla="*/ 104 h 182"/>
                  <a:gd name="T8" fmla="*/ 192 w 220"/>
                  <a:gd name="T9" fmla="*/ 182 h 182"/>
                  <a:gd name="T10" fmla="*/ 192 w 220"/>
                  <a:gd name="T11" fmla="*/ 73 h 182"/>
                  <a:gd name="T12" fmla="*/ 190 w 220"/>
                  <a:gd name="T13" fmla="*/ 73 h 182"/>
                  <a:gd name="T14" fmla="*/ 31 w 220"/>
                  <a:gd name="T15" fmla="*/ 73 h 182"/>
                  <a:gd name="T16" fmla="*/ 29 w 220"/>
                  <a:gd name="T17" fmla="*/ 73 h 182"/>
                  <a:gd name="T18" fmla="*/ 29 w 220"/>
                  <a:gd name="T19" fmla="*/ 182 h 182"/>
                  <a:gd name="T20" fmla="*/ 0 w 220"/>
                  <a:gd name="T21" fmla="*/ 104 h 182"/>
                  <a:gd name="T22" fmla="*/ 105 w 220"/>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82">
                    <a:moveTo>
                      <a:pt x="105" y="0"/>
                    </a:moveTo>
                    <a:cubicBezTo>
                      <a:pt x="110" y="5"/>
                      <a:pt x="110" y="5"/>
                      <a:pt x="110" y="5"/>
                    </a:cubicBezTo>
                    <a:cubicBezTo>
                      <a:pt x="116" y="0"/>
                      <a:pt x="116" y="0"/>
                      <a:pt x="116" y="0"/>
                    </a:cubicBezTo>
                    <a:cubicBezTo>
                      <a:pt x="179" y="0"/>
                      <a:pt x="220" y="49"/>
                      <a:pt x="220" y="104"/>
                    </a:cubicBezTo>
                    <a:cubicBezTo>
                      <a:pt x="220" y="159"/>
                      <a:pt x="192" y="182"/>
                      <a:pt x="192" y="182"/>
                    </a:cubicBezTo>
                    <a:cubicBezTo>
                      <a:pt x="192" y="73"/>
                      <a:pt x="192" y="73"/>
                      <a:pt x="192" y="73"/>
                    </a:cubicBezTo>
                    <a:cubicBezTo>
                      <a:pt x="190" y="73"/>
                      <a:pt x="190" y="73"/>
                      <a:pt x="190" y="73"/>
                    </a:cubicBezTo>
                    <a:cubicBezTo>
                      <a:pt x="31" y="73"/>
                      <a:pt x="31" y="73"/>
                      <a:pt x="31" y="73"/>
                    </a:cubicBezTo>
                    <a:cubicBezTo>
                      <a:pt x="29" y="73"/>
                      <a:pt x="29" y="73"/>
                      <a:pt x="29" y="73"/>
                    </a:cubicBezTo>
                    <a:cubicBezTo>
                      <a:pt x="29" y="182"/>
                      <a:pt x="29" y="182"/>
                      <a:pt x="29" y="182"/>
                    </a:cubicBezTo>
                    <a:cubicBezTo>
                      <a:pt x="29" y="182"/>
                      <a:pt x="0" y="159"/>
                      <a:pt x="0" y="104"/>
                    </a:cubicBezTo>
                    <a:cubicBezTo>
                      <a:pt x="0" y="49"/>
                      <a:pt x="42" y="0"/>
                      <a:pt x="105" y="0"/>
                    </a:cubicBez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solidFill>
                    <a:srgbClr val="FFFFFF"/>
                  </a:solidFill>
                </a:endParaRPr>
              </a:p>
            </p:txBody>
          </p:sp>
          <p:pic>
            <p:nvPicPr>
              <p:cNvPr id="224" name="Picture 22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599166" y="5141005"/>
                <a:ext cx="329213" cy="225572"/>
              </a:xfrm>
              <a:prstGeom prst="rect">
                <a:avLst/>
              </a:prstGeom>
            </p:spPr>
          </p:pic>
        </p:grpSp>
        <p:grpSp>
          <p:nvGrpSpPr>
            <p:cNvPr id="209" name="Group 208"/>
            <p:cNvGrpSpPr/>
            <p:nvPr/>
          </p:nvGrpSpPr>
          <p:grpSpPr>
            <a:xfrm>
              <a:off x="1680905" y="5392215"/>
              <a:ext cx="1054019" cy="607961"/>
              <a:chOff x="511109" y="5814543"/>
              <a:chExt cx="1041729" cy="600871"/>
            </a:xfrm>
          </p:grpSpPr>
          <p:sp>
            <p:nvSpPr>
              <p:cNvPr id="210" name="Rectangle 154"/>
              <p:cNvSpPr>
                <a:spLocks noChangeArrowheads="1"/>
              </p:cNvSpPr>
              <p:nvPr/>
            </p:nvSpPr>
            <p:spPr bwMode="auto">
              <a:xfrm>
                <a:off x="635204" y="5814543"/>
                <a:ext cx="808238" cy="551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1" name="Rectangle 156"/>
              <p:cNvSpPr>
                <a:spLocks noChangeArrowheads="1"/>
              </p:cNvSpPr>
              <p:nvPr/>
            </p:nvSpPr>
            <p:spPr bwMode="auto">
              <a:xfrm>
                <a:off x="662962" y="5858628"/>
                <a:ext cx="751090" cy="481677"/>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2" name="Freeform 158"/>
              <p:cNvSpPr>
                <a:spLocks/>
              </p:cNvSpPr>
              <p:nvPr/>
            </p:nvSpPr>
            <p:spPr bwMode="auto">
              <a:xfrm>
                <a:off x="511109" y="6374593"/>
                <a:ext cx="1041729" cy="40821"/>
              </a:xfrm>
              <a:custGeom>
                <a:avLst/>
                <a:gdLst>
                  <a:gd name="T0" fmla="*/ 0 w 1454"/>
                  <a:gd name="T1" fmla="*/ 0 h 57"/>
                  <a:gd name="T2" fmla="*/ 0 w 1454"/>
                  <a:gd name="T3" fmla="*/ 4 h 57"/>
                  <a:gd name="T4" fmla="*/ 53 w 1454"/>
                  <a:gd name="T5" fmla="*/ 57 h 57"/>
                  <a:gd name="T6" fmla="*/ 1400 w 1454"/>
                  <a:gd name="T7" fmla="*/ 57 h 57"/>
                  <a:gd name="T8" fmla="*/ 1454 w 1454"/>
                  <a:gd name="T9" fmla="*/ 4 h 57"/>
                  <a:gd name="T10" fmla="*/ 1454 w 1454"/>
                  <a:gd name="T11" fmla="*/ 0 h 57"/>
                  <a:gd name="T12" fmla="*/ 0 w 1454"/>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454" h="57">
                    <a:moveTo>
                      <a:pt x="0" y="0"/>
                    </a:moveTo>
                    <a:cubicBezTo>
                      <a:pt x="0" y="4"/>
                      <a:pt x="0" y="4"/>
                      <a:pt x="0" y="4"/>
                    </a:cubicBezTo>
                    <a:cubicBezTo>
                      <a:pt x="0" y="33"/>
                      <a:pt x="24" y="57"/>
                      <a:pt x="53" y="57"/>
                    </a:cubicBezTo>
                    <a:cubicBezTo>
                      <a:pt x="1400" y="57"/>
                      <a:pt x="1400" y="57"/>
                      <a:pt x="1400" y="57"/>
                    </a:cubicBezTo>
                    <a:cubicBezTo>
                      <a:pt x="1430" y="57"/>
                      <a:pt x="1454" y="33"/>
                      <a:pt x="1454" y="4"/>
                    </a:cubicBezTo>
                    <a:cubicBezTo>
                      <a:pt x="1454" y="0"/>
                      <a:pt x="1454" y="0"/>
                      <a:pt x="145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pic>
        <p:nvPicPr>
          <p:cNvPr id="225" name="Picture 224"/>
          <p:cNvPicPr>
            <a:picLocks noChangeAspect="1"/>
          </p:cNvPicPr>
          <p:nvPr/>
        </p:nvPicPr>
        <p:blipFill rotWithShape="1">
          <a:blip r:embed="rId14">
            <a:extLst>
              <a:ext uri="{28A0092B-C50C-407E-A947-70E740481C1C}">
                <a14:useLocalDpi xmlns:a14="http://schemas.microsoft.com/office/drawing/2010/main" val="0"/>
              </a:ext>
            </a:extLst>
          </a:blip>
          <a:srcRect t="9933" r="32303" b="26841"/>
          <a:stretch/>
        </p:blipFill>
        <p:spPr>
          <a:xfrm>
            <a:off x="817709" y="4598443"/>
            <a:ext cx="1419548" cy="273636"/>
          </a:xfrm>
          <a:prstGeom prst="rect">
            <a:avLst/>
          </a:prstGeom>
        </p:spPr>
      </p:pic>
      <p:cxnSp>
        <p:nvCxnSpPr>
          <p:cNvPr id="226" name="Straight Arrow Connector 225"/>
          <p:cNvCxnSpPr/>
          <p:nvPr/>
        </p:nvCxnSpPr>
        <p:spPr>
          <a:xfrm flipV="1">
            <a:off x="1380347" y="3372871"/>
            <a:ext cx="0" cy="957995"/>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18644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124"/>
                                        </p:tgtEl>
                                        <p:attrNameLst>
                                          <p:attrName>style.visibility</p:attrName>
                                        </p:attrNameLst>
                                      </p:cBhvr>
                                      <p:to>
                                        <p:strVal val="visible"/>
                                      </p:to>
                                    </p:set>
                                    <p:animEffect transition="in" filter="fade">
                                      <p:cBhvr>
                                        <p:cTn id="7" dur="500"/>
                                        <p:tgtEl>
                                          <p:spTgt spid="124"/>
                                        </p:tgtEl>
                                      </p:cBhvr>
                                    </p:animEffect>
                                  </p:childTnLst>
                                </p:cTn>
                              </p:par>
                            </p:childTnLst>
                          </p:cTn>
                        </p:par>
                        <p:par>
                          <p:cTn id="8" fill="hold">
                            <p:stCondLst>
                              <p:cond delay="2000"/>
                            </p:stCondLst>
                            <p:childTnLst>
                              <p:par>
                                <p:cTn id="9" presetID="10" presetClass="entr" presetSubtype="0" fill="hold" nodeType="afterEffect">
                                  <p:stCondLst>
                                    <p:cond delay="1500"/>
                                  </p:stCondLst>
                                  <p:childTnLst>
                                    <p:set>
                                      <p:cBhvr>
                                        <p:cTn id="10" dur="1" fill="hold">
                                          <p:stCondLst>
                                            <p:cond delay="0"/>
                                          </p:stCondLst>
                                        </p:cTn>
                                        <p:tgtEl>
                                          <p:spTgt spid="134"/>
                                        </p:tgtEl>
                                        <p:attrNameLst>
                                          <p:attrName>style.visibility</p:attrName>
                                        </p:attrNameLst>
                                      </p:cBhvr>
                                      <p:to>
                                        <p:strVal val="visible"/>
                                      </p:to>
                                    </p:set>
                                    <p:animEffect transition="in" filter="fade">
                                      <p:cBhvr>
                                        <p:cTn id="11" dur="500"/>
                                        <p:tgtEl>
                                          <p:spTgt spid="134"/>
                                        </p:tgtEl>
                                      </p:cBhvr>
                                    </p:animEffect>
                                  </p:childTnLst>
                                </p:cTn>
                              </p:par>
                            </p:childTnLst>
                          </p:cTn>
                        </p:par>
                        <p:par>
                          <p:cTn id="12" fill="hold">
                            <p:stCondLst>
                              <p:cond delay="4000"/>
                            </p:stCondLst>
                            <p:childTnLst>
                              <p:par>
                                <p:cTn id="13" presetID="10" presetClass="entr" presetSubtype="0" fill="hold" nodeType="afterEffect">
                                  <p:stCondLst>
                                    <p:cond delay="1500"/>
                                  </p:stCondLst>
                                  <p:childTnLst>
                                    <p:set>
                                      <p:cBhvr>
                                        <p:cTn id="14" dur="1" fill="hold">
                                          <p:stCondLst>
                                            <p:cond delay="0"/>
                                          </p:stCondLst>
                                        </p:cTn>
                                        <p:tgtEl>
                                          <p:spTgt spid="178"/>
                                        </p:tgtEl>
                                        <p:attrNameLst>
                                          <p:attrName>style.visibility</p:attrName>
                                        </p:attrNameLst>
                                      </p:cBhvr>
                                      <p:to>
                                        <p:strVal val="visible"/>
                                      </p:to>
                                    </p:set>
                                    <p:animEffect transition="in" filter="fade">
                                      <p:cBhvr>
                                        <p:cTn id="15" dur="500"/>
                                        <p:tgtEl>
                                          <p:spTgt spid="178"/>
                                        </p:tgtEl>
                                      </p:cBhvr>
                                    </p:animEffect>
                                  </p:childTnLst>
                                </p:cTn>
                              </p:par>
                            </p:childTnLst>
                          </p:cTn>
                        </p:par>
                        <p:par>
                          <p:cTn id="16" fill="hold">
                            <p:stCondLst>
                              <p:cond delay="6000"/>
                            </p:stCondLst>
                            <p:childTnLst>
                              <p:par>
                                <p:cTn id="17" presetID="10" presetClass="entr" presetSubtype="0" fill="hold" nodeType="afterEffect">
                                  <p:stCondLst>
                                    <p:cond delay="1500"/>
                                  </p:stCondLst>
                                  <p:childTnLst>
                                    <p:set>
                                      <p:cBhvr>
                                        <p:cTn id="18" dur="1" fill="hold">
                                          <p:stCondLst>
                                            <p:cond delay="0"/>
                                          </p:stCondLst>
                                        </p:cTn>
                                        <p:tgtEl>
                                          <p:spTgt spid="187"/>
                                        </p:tgtEl>
                                        <p:attrNameLst>
                                          <p:attrName>style.visibility</p:attrName>
                                        </p:attrNameLst>
                                      </p:cBhvr>
                                      <p:to>
                                        <p:strVal val="visible"/>
                                      </p:to>
                                    </p:set>
                                    <p:animEffect transition="in" filter="fade">
                                      <p:cBhvr>
                                        <p:cTn id="19"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3276811" y="1679673"/>
            <a:ext cx="2877509" cy="3189190"/>
          </a:xfrm>
          <a:prstGeom prst="rect">
            <a:avLst/>
          </a:prstGeom>
          <a:solidFill>
            <a:srgbClr val="20ABE9"/>
          </a:solidFill>
          <a:ln w="6350" cap="flat" cmpd="sng" algn="ctr">
            <a:noFill/>
            <a:prstDash val="solid"/>
            <a:headEnd type="none" w="med" len="med"/>
            <a:tailEnd type="none" w="med" len="med"/>
          </a:ln>
          <a:effectLst/>
        </p:spPr>
        <p:txBody>
          <a:bodyPr vert="horz" wrap="square" lIns="182880" tIns="146304" rIns="182880" bIns="146304" numCol="1" rtlCol="0" anchor="t" anchorCtr="0" compatLnSpc="1">
            <a:prstTxWarp prst="textNoShape">
              <a:avLst/>
            </a:prstTxWarp>
          </a:bodyPr>
          <a:lstStyle/>
          <a:p>
            <a:pPr defTabSz="512763" fontAlgn="base">
              <a:spcBef>
                <a:spcPct val="0"/>
              </a:spcBef>
              <a:spcAft>
                <a:spcPct val="0"/>
              </a:spcAft>
            </a:pPr>
            <a: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t>Reduce change lead-time </a:t>
            </a:r>
            <a:r>
              <a:rPr lang="en-US" sz="2400" kern="0" dirty="0" smtClean="0">
                <a:gradFill>
                  <a:gsLst>
                    <a:gs pos="0">
                      <a:srgbClr val="8A3986">
                        <a:lumMod val="5000"/>
                        <a:lumOff val="95000"/>
                      </a:srgbClr>
                    </a:gs>
                    <a:gs pos="100000">
                      <a:srgbClr val="FFFFFF"/>
                    </a:gs>
                  </a:gsLst>
                  <a:lin ang="5400000" scaled="1"/>
                </a:gradFill>
                <a:ea typeface="Segoe UI" pitchFamily="34" charset="0"/>
                <a:cs typeface="Segoe UI" pitchFamily="34" charset="0"/>
              </a:rPr>
              <a:t>(</a:t>
            </a:r>
            <a: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t>react faster to dynamic business needs) </a:t>
            </a:r>
          </a:p>
          <a:p>
            <a:pPr defTabSz="913543" fontAlgn="base">
              <a:spcBef>
                <a:spcPct val="0"/>
              </a:spcBef>
              <a:spcAft>
                <a:spcPct val="0"/>
              </a:spcAft>
              <a:defRPr/>
            </a:pPr>
            <a:endParaRPr lang="en-US" sz="2400" kern="0" dirty="0">
              <a:gradFill>
                <a:gsLst>
                  <a:gs pos="0">
                    <a:srgbClr val="8A3986">
                      <a:lumMod val="5000"/>
                      <a:lumOff val="95000"/>
                    </a:srgbClr>
                  </a:gs>
                  <a:gs pos="100000">
                    <a:srgbClr val="D1281C"/>
                  </a:gs>
                </a:gsLst>
                <a:lin ang="5400000" scaled="1"/>
              </a:gradFill>
              <a:latin typeface="Segoe UI Light"/>
              <a:ea typeface="Segoe UI" pitchFamily="34" charset="0"/>
              <a:cs typeface="Segoe UI" pitchFamily="34" charset="0"/>
            </a:endParaRPr>
          </a:p>
        </p:txBody>
      </p:sp>
      <p:sp>
        <p:nvSpPr>
          <p:cNvPr id="18" name="Rectangle 17"/>
          <p:cNvSpPr/>
          <p:nvPr/>
        </p:nvSpPr>
        <p:spPr bwMode="auto">
          <a:xfrm>
            <a:off x="6282159" y="1679673"/>
            <a:ext cx="2877509" cy="3189190"/>
          </a:xfrm>
          <a:prstGeom prst="rect">
            <a:avLst/>
          </a:prstGeom>
          <a:solidFill>
            <a:schemeClr val="accent6"/>
          </a:solidFill>
          <a:ln w="6350" cap="flat" cmpd="sng" algn="ctr">
            <a:noFill/>
            <a:prstDash val="solid"/>
            <a:headEnd type="none" w="med" len="med"/>
            <a:tailEnd type="none" w="med" len="med"/>
          </a:ln>
          <a:effectLst/>
        </p:spPr>
        <p:txBody>
          <a:bodyPr vert="horz" wrap="square" lIns="182880" tIns="146304" rIns="182880" bIns="146304" numCol="1" rtlCol="0" anchor="t" anchorCtr="0" compatLnSpc="1">
            <a:prstTxWarp prst="textNoShape">
              <a:avLst/>
            </a:prstTxWarp>
          </a:bodyPr>
          <a:lstStyle/>
          <a:p>
            <a:pPr defTabSz="512763" fontAlgn="base">
              <a:spcBef>
                <a:spcPct val="0"/>
              </a:spcBef>
              <a:spcAft>
                <a:spcPct val="0"/>
              </a:spcAft>
            </a:pPr>
            <a: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t>Reduce change</a:t>
            </a:r>
            <a:b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br>
            <a: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t>fail rate</a:t>
            </a:r>
          </a:p>
        </p:txBody>
      </p:sp>
      <p:sp>
        <p:nvSpPr>
          <p:cNvPr id="25" name="Rectangle 24"/>
          <p:cNvSpPr/>
          <p:nvPr/>
        </p:nvSpPr>
        <p:spPr bwMode="auto">
          <a:xfrm>
            <a:off x="9287505" y="1679673"/>
            <a:ext cx="2853695" cy="3189190"/>
          </a:xfrm>
          <a:prstGeom prst="rect">
            <a:avLst/>
          </a:prstGeom>
          <a:solidFill>
            <a:schemeClr val="accent5"/>
          </a:solidFill>
          <a:ln w="6350" cap="flat" cmpd="sng" algn="ctr">
            <a:noFill/>
            <a:prstDash val="solid"/>
            <a:headEnd type="none" w="med" len="med"/>
            <a:tailEnd type="none" w="med" len="med"/>
          </a:ln>
          <a:effectLst/>
        </p:spPr>
        <p:txBody>
          <a:bodyPr vert="horz" wrap="square" lIns="182880" tIns="146304" rIns="182880" bIns="146304" numCol="1" rtlCol="0" anchor="t" anchorCtr="0" compatLnSpc="1">
            <a:prstTxWarp prst="textNoShape">
              <a:avLst/>
            </a:prstTxWarp>
          </a:bodyPr>
          <a:lstStyle/>
          <a:p>
            <a:pPr defTabSz="512763" fontAlgn="base">
              <a:spcBef>
                <a:spcPct val="0"/>
              </a:spcBef>
              <a:spcAft>
                <a:spcPct val="0"/>
              </a:spcAft>
            </a:pPr>
            <a: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t>Reduce </a:t>
            </a:r>
            <a:r>
              <a:rPr lang="en-US" sz="2400" kern="0" dirty="0" smtClean="0">
                <a:gradFill>
                  <a:gsLst>
                    <a:gs pos="0">
                      <a:srgbClr val="8A3986">
                        <a:lumMod val="5000"/>
                        <a:lumOff val="95000"/>
                      </a:srgbClr>
                    </a:gs>
                    <a:gs pos="100000">
                      <a:srgbClr val="FFFFFF"/>
                    </a:gs>
                  </a:gsLst>
                  <a:lin ang="5400000" scaled="1"/>
                </a:gradFill>
                <a:ea typeface="Segoe UI" pitchFamily="34" charset="0"/>
                <a:cs typeface="Segoe UI" pitchFamily="34" charset="0"/>
              </a:rPr>
              <a:t>mean-time-to-detect </a:t>
            </a:r>
            <a:br>
              <a:rPr lang="en-US" sz="2400" kern="0" dirty="0" smtClean="0">
                <a:gradFill>
                  <a:gsLst>
                    <a:gs pos="0">
                      <a:srgbClr val="8A3986">
                        <a:lumMod val="5000"/>
                        <a:lumOff val="95000"/>
                      </a:srgbClr>
                    </a:gs>
                    <a:gs pos="100000">
                      <a:srgbClr val="FFFFFF"/>
                    </a:gs>
                  </a:gsLst>
                  <a:lin ang="5400000" scaled="1"/>
                </a:gradFill>
                <a:ea typeface="Segoe UI" pitchFamily="34" charset="0"/>
                <a:cs typeface="Segoe UI" pitchFamily="34" charset="0"/>
              </a:rPr>
            </a:br>
            <a:r>
              <a:rPr lang="en-US" sz="2400" kern="0" dirty="0" smtClean="0">
                <a:gradFill>
                  <a:gsLst>
                    <a:gs pos="0">
                      <a:srgbClr val="8A3986">
                        <a:lumMod val="5000"/>
                        <a:lumOff val="95000"/>
                      </a:srgbClr>
                    </a:gs>
                    <a:gs pos="100000">
                      <a:srgbClr val="FFFFFF"/>
                    </a:gs>
                  </a:gsLst>
                  <a:lin ang="5400000" scaled="1"/>
                </a:gradFill>
                <a:ea typeface="Segoe UI" pitchFamily="34" charset="0"/>
                <a:cs typeface="Segoe UI" pitchFamily="34" charset="0"/>
              </a:rPr>
              <a:t>&amp; repair </a:t>
            </a:r>
            <a: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t>(MTTD, MTTR)</a:t>
            </a:r>
          </a:p>
        </p:txBody>
      </p:sp>
      <p:sp>
        <p:nvSpPr>
          <p:cNvPr id="34" name="Rectangle 33"/>
          <p:cNvSpPr/>
          <p:nvPr/>
        </p:nvSpPr>
        <p:spPr bwMode="auto">
          <a:xfrm>
            <a:off x="274638" y="1679673"/>
            <a:ext cx="2874335" cy="3189190"/>
          </a:xfrm>
          <a:prstGeom prst="rect">
            <a:avLst/>
          </a:prstGeom>
          <a:solidFill>
            <a:schemeClr val="tx2"/>
          </a:solidFill>
          <a:ln w="6350" cap="flat" cmpd="sng" algn="ctr">
            <a:noFill/>
            <a:prstDash val="solid"/>
            <a:headEnd type="none" w="med" len="med"/>
            <a:tailEnd type="none" w="med" len="med"/>
          </a:ln>
          <a:effectLst/>
        </p:spPr>
        <p:txBody>
          <a:bodyPr vert="horz" wrap="square" lIns="182880" tIns="146304" rIns="182880" bIns="146304" numCol="1" rtlCol="0" anchor="t" anchorCtr="0" compatLnSpc="1">
            <a:prstTxWarp prst="textNoShape">
              <a:avLst/>
            </a:prstTxWarp>
          </a:bodyPr>
          <a:lstStyle/>
          <a:p>
            <a:pPr defTabSz="512763" fontAlgn="base">
              <a:spcBef>
                <a:spcPct val="0"/>
              </a:spcBef>
              <a:spcAft>
                <a:spcPct val="0"/>
              </a:spcAft>
            </a:pPr>
            <a: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t>Increase</a:t>
            </a:r>
            <a:b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br>
            <a: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t>deployment</a:t>
            </a:r>
            <a:b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br>
            <a:r>
              <a:rPr lang="en-US" sz="2400" kern="0" dirty="0">
                <a:gradFill>
                  <a:gsLst>
                    <a:gs pos="0">
                      <a:srgbClr val="8A3986">
                        <a:lumMod val="5000"/>
                        <a:lumOff val="95000"/>
                      </a:srgbClr>
                    </a:gs>
                    <a:gs pos="100000">
                      <a:srgbClr val="FFFFFF"/>
                    </a:gs>
                  </a:gsLst>
                  <a:lin ang="5400000" scaled="1"/>
                </a:gradFill>
                <a:ea typeface="Segoe UI" pitchFamily="34" charset="0"/>
                <a:cs typeface="Segoe UI" pitchFamily="34" charset="0"/>
              </a:rPr>
              <a:t>frequency</a:t>
            </a:r>
          </a:p>
          <a:p>
            <a:pPr defTabSz="913543" fontAlgn="base">
              <a:spcBef>
                <a:spcPct val="0"/>
              </a:spcBef>
              <a:spcAft>
                <a:spcPct val="0"/>
              </a:spcAft>
              <a:defRPr/>
            </a:pPr>
            <a:endParaRPr lang="en-US" sz="2400" kern="0" dirty="0">
              <a:gradFill>
                <a:gsLst>
                  <a:gs pos="0">
                    <a:srgbClr val="8A3986">
                      <a:lumMod val="5000"/>
                      <a:lumOff val="95000"/>
                    </a:srgbClr>
                  </a:gs>
                  <a:gs pos="100000">
                    <a:srgbClr val="FFFFFF"/>
                  </a:gs>
                </a:gsLst>
                <a:lin ang="5400000" scaled="1"/>
              </a:gradFill>
              <a:latin typeface="Segoe UI Light"/>
              <a:ea typeface="Segoe UI" pitchFamily="34" charset="0"/>
              <a:cs typeface="Segoe UI" pitchFamily="34" charset="0"/>
            </a:endParaRPr>
          </a:p>
        </p:txBody>
      </p:sp>
      <p:sp>
        <p:nvSpPr>
          <p:cNvPr id="6" name="Right Brace 5"/>
          <p:cNvSpPr/>
          <p:nvPr/>
        </p:nvSpPr>
        <p:spPr>
          <a:xfrm rot="5400000">
            <a:off x="3021946" y="2238446"/>
            <a:ext cx="366431" cy="5819775"/>
          </a:xfrm>
          <a:prstGeom prst="rightBrace">
            <a:avLst>
              <a:gd name="adj1" fmla="val 94113"/>
              <a:gd name="adj2" fmla="val 50000"/>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742"/>
            <a:endParaRPr lang="en-US" sz="1836" dirty="0"/>
          </a:p>
        </p:txBody>
      </p:sp>
      <p:sp>
        <p:nvSpPr>
          <p:cNvPr id="7" name="TextBox 6"/>
          <p:cNvSpPr txBox="1"/>
          <p:nvPr/>
        </p:nvSpPr>
        <p:spPr>
          <a:xfrm>
            <a:off x="1016036" y="5312073"/>
            <a:ext cx="4378250" cy="461665"/>
          </a:xfrm>
          <a:prstGeom prst="rect">
            <a:avLst/>
          </a:prstGeom>
          <a:noFill/>
        </p:spPr>
        <p:txBody>
          <a:bodyPr wrap="none" rtlCol="0">
            <a:spAutoFit/>
          </a:bodyPr>
          <a:lstStyle/>
          <a:p>
            <a:pPr defTabSz="932742"/>
            <a:r>
              <a:rPr lang="en-US" sz="2400" b="1" dirty="0">
                <a:cs typeface="Segoe UI Light" panose="020B0502040204020203" pitchFamily="34" charset="0"/>
              </a:rPr>
              <a:t>Agility</a:t>
            </a:r>
            <a:r>
              <a:rPr lang="en-US" sz="2400" dirty="0">
                <a:latin typeface="Segoe UI Light" panose="020B0502040204020203" pitchFamily="34" charset="0"/>
                <a:cs typeface="Segoe UI Light" panose="020B0502040204020203" pitchFamily="34" charset="0"/>
              </a:rPr>
              <a:t> </a:t>
            </a:r>
            <a:r>
              <a:rPr lang="en-US" sz="2400" dirty="0">
                <a:cs typeface="Segoe UI" panose="020B0502040204020203" pitchFamily="34" charset="0"/>
              </a:rPr>
              <a:t>performance indicators</a:t>
            </a:r>
          </a:p>
        </p:txBody>
      </p:sp>
      <p:sp>
        <p:nvSpPr>
          <p:cNvPr id="23" name="TextBox 22"/>
          <p:cNvSpPr txBox="1"/>
          <p:nvPr/>
        </p:nvSpPr>
        <p:spPr>
          <a:xfrm>
            <a:off x="6799973" y="5331549"/>
            <a:ext cx="4862678" cy="461665"/>
          </a:xfrm>
          <a:prstGeom prst="rect">
            <a:avLst/>
          </a:prstGeom>
          <a:noFill/>
        </p:spPr>
        <p:txBody>
          <a:bodyPr wrap="none" rtlCol="0">
            <a:spAutoFit/>
          </a:bodyPr>
          <a:lstStyle/>
          <a:p>
            <a:pPr defTabSz="932742"/>
            <a:r>
              <a:rPr lang="en-US" sz="2400" b="1" dirty="0">
                <a:cs typeface="Segoe UI Light" panose="020B0502040204020203" pitchFamily="34" charset="0"/>
              </a:rPr>
              <a:t>Reliability</a:t>
            </a:r>
            <a:r>
              <a:rPr lang="en-US" sz="2400" dirty="0">
                <a:latin typeface="Segoe UI Light" panose="020B0502040204020203" pitchFamily="34" charset="0"/>
                <a:cs typeface="Segoe UI Light" panose="020B0502040204020203" pitchFamily="34" charset="0"/>
              </a:rPr>
              <a:t> </a:t>
            </a:r>
            <a:r>
              <a:rPr lang="en-US" sz="2400" dirty="0">
                <a:cs typeface="Segoe UI" panose="020B0502040204020203" pitchFamily="34" charset="0"/>
              </a:rPr>
              <a:t>performance indicators</a:t>
            </a:r>
          </a:p>
        </p:txBody>
      </p:sp>
      <p:sp>
        <p:nvSpPr>
          <p:cNvPr id="13" name="Title 1"/>
          <p:cNvSpPr>
            <a:spLocks noGrp="1"/>
          </p:cNvSpPr>
          <p:nvPr>
            <p:ph type="title"/>
          </p:nvPr>
        </p:nvSpPr>
        <p:spPr/>
        <p:txBody>
          <a:bodyPr/>
          <a:lstStyle/>
          <a:p>
            <a:r>
              <a:rPr lang="en-US" dirty="0" err="1" smtClean="0"/>
              <a:t>DevOps</a:t>
            </a:r>
            <a:r>
              <a:rPr lang="en-US" dirty="0" smtClean="0"/>
              <a:t> goals and success metrics</a:t>
            </a:r>
            <a:endParaRPr lang="en-US" dirty="0"/>
          </a:p>
        </p:txBody>
      </p:sp>
      <p:sp>
        <p:nvSpPr>
          <p:cNvPr id="36" name="Right Brace 35"/>
          <p:cNvSpPr/>
          <p:nvPr/>
        </p:nvSpPr>
        <p:spPr>
          <a:xfrm rot="5400000">
            <a:off x="9048097" y="2238446"/>
            <a:ext cx="366431" cy="5819775"/>
          </a:xfrm>
          <a:prstGeom prst="rightBrace">
            <a:avLst>
              <a:gd name="adj1" fmla="val 94113"/>
              <a:gd name="adj2" fmla="val 50000"/>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742"/>
            <a:endParaRPr lang="en-US" sz="1836" dirty="0"/>
          </a:p>
        </p:txBody>
      </p:sp>
    </p:spTree>
    <p:custDataLst>
      <p:tags r:id="rId1"/>
    </p:custDataLst>
    <p:extLst>
      <p:ext uri="{BB962C8B-B14F-4D97-AF65-F5344CB8AC3E}">
        <p14:creationId xmlns:p14="http://schemas.microsoft.com/office/powerpoint/2010/main" val="7269362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000" fill="hold"/>
                                        <p:tgtEl>
                                          <p:spTgt spid="34"/>
                                        </p:tgtEl>
                                        <p:attrNameLst>
                                          <p:attrName>ppt_x</p:attrName>
                                        </p:attrNameLst>
                                      </p:cBhvr>
                                      <p:tavLst>
                                        <p:tav tm="0">
                                          <p:val>
                                            <p:strVal val="#ppt_x"/>
                                          </p:val>
                                        </p:tav>
                                        <p:tav tm="100000">
                                          <p:val>
                                            <p:strVal val="#ppt_x"/>
                                          </p:val>
                                        </p:tav>
                                      </p:tavLst>
                                    </p:anim>
                                    <p:anim calcmode="lin" valueType="num">
                                      <p:cBhvr additive="base">
                                        <p:cTn id="8" dur="10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ppt_x"/>
                                          </p:val>
                                        </p:tav>
                                        <p:tav tm="100000">
                                          <p:val>
                                            <p:strVal val="#ppt_x"/>
                                          </p:val>
                                        </p:tav>
                                      </p:tavLst>
                                    </p:anim>
                                    <p:anim calcmode="lin" valueType="num">
                                      <p:cBhvr additive="base">
                                        <p:cTn id="12" dur="10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3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1000" fill="hold"/>
                                        <p:tgtEl>
                                          <p:spTgt spid="25"/>
                                        </p:tgtEl>
                                        <p:attrNameLst>
                                          <p:attrName>ppt_x</p:attrName>
                                        </p:attrNameLst>
                                      </p:cBhvr>
                                      <p:tavLst>
                                        <p:tav tm="0">
                                          <p:val>
                                            <p:strVal val="#ppt_x"/>
                                          </p:val>
                                        </p:tav>
                                        <p:tav tm="100000">
                                          <p:val>
                                            <p:strVal val="#ppt_x"/>
                                          </p:val>
                                        </p:tav>
                                      </p:tavLst>
                                    </p:anim>
                                    <p:anim calcmode="lin" valueType="num">
                                      <p:cBhvr additive="base">
                                        <p:cTn id="20" dur="1000" fill="hold"/>
                                        <p:tgtEl>
                                          <p:spTgt spid="25"/>
                                        </p:tgtEl>
                                        <p:attrNameLst>
                                          <p:attrName>ppt_y</p:attrName>
                                        </p:attrNameLst>
                                      </p:cBhvr>
                                      <p:tavLst>
                                        <p:tav tm="0">
                                          <p:val>
                                            <p:strVal val="0-#ppt_h/2"/>
                                          </p:val>
                                        </p:tav>
                                        <p:tav tm="100000">
                                          <p:val>
                                            <p:strVal val="#ppt_y"/>
                                          </p:val>
                                        </p:tav>
                                      </p:tavLst>
                                    </p:anim>
                                  </p:childTnLst>
                                </p:cTn>
                              </p:par>
                            </p:childTnLst>
                          </p:cTn>
                        </p:par>
                        <p:par>
                          <p:cTn id="21" fill="hold">
                            <p:stCondLst>
                              <p:cond delay="1300"/>
                            </p:stCondLst>
                            <p:childTnLst>
                              <p:par>
                                <p:cTn id="22" presetID="22" presetClass="entr" presetSubtype="2"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right)">
                                      <p:cBhvr>
                                        <p:cTn id="24" dur="500"/>
                                        <p:tgtEl>
                                          <p:spTgt spid="6"/>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par>
                          <p:cTn id="28" fill="hold">
                            <p:stCondLst>
                              <p:cond delay="180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8" grpId="0" animBg="1"/>
      <p:bldP spid="25" grpId="0" animBg="1"/>
      <p:bldP spid="34" grpId="0" animBg="1"/>
      <p:bldP spid="6" grpId="0" animBg="1"/>
      <p:bldP spid="7" grpId="0"/>
      <p:bldP spid="23" grpId="0"/>
      <p:bldP spid="3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Agenda and Takeaways</a:t>
            </a:r>
            <a:endParaRPr lang="en-US" dirty="0"/>
          </a:p>
        </p:txBody>
      </p:sp>
      <p:sp>
        <p:nvSpPr>
          <p:cNvPr id="6" name="Text Placeholder 5"/>
          <p:cNvSpPr>
            <a:spLocks noGrp="1"/>
          </p:cNvSpPr>
          <p:nvPr>
            <p:ph type="body" sz="quarter" idx="11"/>
          </p:nvPr>
        </p:nvSpPr>
        <p:spPr>
          <a:xfrm>
            <a:off x="274639" y="1212849"/>
            <a:ext cx="11889564" cy="5478423"/>
          </a:xfrm>
        </p:spPr>
        <p:txBody>
          <a:bodyPr/>
          <a:lstStyle/>
          <a:p>
            <a:r>
              <a:rPr lang="en-US" dirty="0" smtClean="0"/>
              <a:t>Agenda</a:t>
            </a:r>
            <a:endParaRPr lang="en-US" dirty="0" smtClean="0"/>
          </a:p>
          <a:p>
            <a:pPr lvl="1"/>
            <a:r>
              <a:rPr lang="en-US" dirty="0"/>
              <a:t>Understand </a:t>
            </a:r>
            <a:r>
              <a:rPr lang="en-US" dirty="0" smtClean="0"/>
              <a:t>automation within the context of </a:t>
            </a:r>
            <a:r>
              <a:rPr lang="en-US" dirty="0"/>
              <a:t>Dev/Ops</a:t>
            </a:r>
          </a:p>
          <a:p>
            <a:pPr lvl="1"/>
            <a:r>
              <a:rPr lang="en-US" dirty="0" smtClean="0"/>
              <a:t>Understand the capabilities of Microsoft Azure </a:t>
            </a:r>
            <a:r>
              <a:rPr lang="en-US" dirty="0"/>
              <a:t>a</a:t>
            </a:r>
            <a:r>
              <a:rPr lang="en-US" dirty="0" smtClean="0"/>
              <a:t>utomation and orchestration technologies</a:t>
            </a:r>
            <a:r>
              <a:rPr lang="en-US" dirty="0"/>
              <a:t>	</a:t>
            </a:r>
            <a:endParaRPr lang="en-US" dirty="0" smtClean="0"/>
          </a:p>
          <a:p>
            <a:pPr lvl="1"/>
            <a:r>
              <a:rPr lang="en-US" dirty="0" smtClean="0"/>
              <a:t>Azure Resource Groups</a:t>
            </a:r>
          </a:p>
          <a:p>
            <a:pPr lvl="1"/>
            <a:r>
              <a:rPr lang="en-US" dirty="0"/>
              <a:t>	</a:t>
            </a:r>
            <a:r>
              <a:rPr lang="en-US" dirty="0" smtClean="0"/>
              <a:t>Azure Automation</a:t>
            </a:r>
          </a:p>
          <a:p>
            <a:pPr lvl="1"/>
            <a:r>
              <a:rPr lang="en-US" dirty="0"/>
              <a:t>	</a:t>
            </a:r>
            <a:r>
              <a:rPr lang="en-US" dirty="0" smtClean="0"/>
              <a:t>PowerShell Desired State Configuration</a:t>
            </a:r>
          </a:p>
          <a:p>
            <a:pPr lvl="1"/>
            <a:r>
              <a:rPr lang="en-US" dirty="0"/>
              <a:t>	</a:t>
            </a:r>
            <a:r>
              <a:rPr lang="en-US" dirty="0" smtClean="0"/>
              <a:t>Open Source Integration (Chef, Puppet)</a:t>
            </a:r>
          </a:p>
          <a:p>
            <a:pPr lvl="1"/>
            <a:r>
              <a:rPr lang="en-US" dirty="0" smtClean="0"/>
              <a:t>Discuss use cases and scenarios </a:t>
            </a:r>
          </a:p>
          <a:p>
            <a:pPr lvl="1"/>
            <a:r>
              <a:rPr lang="en-US" dirty="0" smtClean="0"/>
              <a:t>Q&amp;A and white boarding</a:t>
            </a:r>
          </a:p>
          <a:p>
            <a:endParaRPr lang="en-US" dirty="0" smtClean="0"/>
          </a:p>
          <a:p>
            <a:r>
              <a:rPr lang="en-US" dirty="0" smtClean="0"/>
              <a:t>Key Takeaways:</a:t>
            </a:r>
          </a:p>
          <a:p>
            <a:pPr lvl="1"/>
            <a:r>
              <a:rPr lang="en-US" dirty="0" smtClean="0"/>
              <a:t>Understand key scenarios for development and test environment automation in Azure</a:t>
            </a:r>
          </a:p>
          <a:p>
            <a:pPr lvl="1"/>
            <a:r>
              <a:rPr lang="en-US" dirty="0" smtClean="0"/>
              <a:t>Understand how to implement a Dev/Ops approach for development and test automation </a:t>
            </a:r>
          </a:p>
        </p:txBody>
      </p:sp>
    </p:spTree>
    <p:extLst>
      <p:ext uri="{BB962C8B-B14F-4D97-AF65-F5344CB8AC3E}">
        <p14:creationId xmlns:p14="http://schemas.microsoft.com/office/powerpoint/2010/main" val="4088079783"/>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to Automation and Orchestration of Azure</a:t>
            </a:r>
            <a:endParaRPr lang="en-US" dirty="0"/>
          </a:p>
        </p:txBody>
      </p:sp>
    </p:spTree>
    <p:extLst>
      <p:ext uri="{BB962C8B-B14F-4D97-AF65-F5344CB8AC3E}">
        <p14:creationId xmlns:p14="http://schemas.microsoft.com/office/powerpoint/2010/main" val="3380370698"/>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5"/>
          <p:cNvSpPr txBox="1">
            <a:spLocks/>
          </p:cNvSpPr>
          <p:nvPr/>
        </p:nvSpPr>
        <p:spPr>
          <a:xfrm>
            <a:off x="8412773" y="2034238"/>
            <a:ext cx="3840437" cy="4280146"/>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100000"/>
              <a:buFontTx/>
              <a:buNone/>
              <a:tabLst/>
              <a:defRPr sz="4000" kern="1200" spc="0" baseline="0">
                <a:gradFill>
                  <a:gsLst>
                    <a:gs pos="2920">
                      <a:schemeClr val="tx2"/>
                    </a:gs>
                    <a:gs pos="39000">
                      <a:schemeClr val="tx2"/>
                    </a:gs>
                  </a:gsLst>
                  <a:lin ang="5400000" scaled="0"/>
                </a:gradFill>
                <a:latin typeface="+mj-lt"/>
                <a:ea typeface="+mn-ea"/>
                <a:cs typeface="+mn-cs"/>
              </a:defRPr>
            </a:lvl1pPr>
            <a:lvl2pPr marL="28575" marR="0" indent="0" algn="l" defTabSz="932742" rtl="0" eaLnBrk="1" fontAlgn="auto" latinLnBrk="0" hangingPunct="1">
              <a:lnSpc>
                <a:spcPct val="90000"/>
              </a:lnSpc>
              <a:spcBef>
                <a:spcPct val="20000"/>
              </a:spcBef>
              <a:spcAft>
                <a:spcPts val="0"/>
              </a:spcAft>
              <a:buClr>
                <a:schemeClr val="tx1"/>
              </a:buClr>
              <a:buSzPct val="10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3838" marR="0" indent="0" algn="l" defTabSz="932742" rtl="0" eaLnBrk="1" fontAlgn="auto" latinLnBrk="0" hangingPunct="1">
              <a:lnSpc>
                <a:spcPct val="90000"/>
              </a:lnSpc>
              <a:spcBef>
                <a:spcPct val="20000"/>
              </a:spcBef>
              <a:spcAft>
                <a:spcPts val="0"/>
              </a:spcAft>
              <a:buClr>
                <a:schemeClr val="tx1"/>
              </a:buClr>
              <a:buSzPct val="100000"/>
              <a:buFontTx/>
              <a:buNone/>
              <a:tabLst/>
              <a:defRPr sz="2000" kern="1200" spc="0" baseline="0">
                <a:gradFill>
                  <a:gsLst>
                    <a:gs pos="1250">
                      <a:schemeClr val="tx1"/>
                    </a:gs>
                    <a:gs pos="100000">
                      <a:schemeClr val="tx1"/>
                    </a:gs>
                  </a:gsLst>
                  <a:lin ang="5400000" scaled="0"/>
                </a:gradFill>
                <a:latin typeface="+mn-lt"/>
                <a:ea typeface="+mn-ea"/>
                <a:cs typeface="+mn-cs"/>
              </a:defRPr>
            </a:lvl3pPr>
            <a:lvl4pPr marL="476250" marR="0" indent="0" algn="l" defTabSz="932742" rtl="0" eaLnBrk="1" fontAlgn="auto" latinLnBrk="0" hangingPunct="1">
              <a:lnSpc>
                <a:spcPct val="90000"/>
              </a:lnSpc>
              <a:spcBef>
                <a:spcPct val="20000"/>
              </a:spcBef>
              <a:spcAft>
                <a:spcPts val="0"/>
              </a:spcAft>
              <a:buClr>
                <a:schemeClr val="tx1"/>
              </a:buClr>
              <a:buSzPct val="100000"/>
              <a:buFontTx/>
              <a:buNone/>
              <a:tabLst/>
              <a:defRPr sz="1800" kern="1200" spc="0" baseline="0">
                <a:gradFill>
                  <a:gsLst>
                    <a:gs pos="1250">
                      <a:schemeClr val="tx1"/>
                    </a:gs>
                    <a:gs pos="100000">
                      <a:schemeClr val="tx1"/>
                    </a:gs>
                  </a:gsLst>
                  <a:lin ang="5400000" scaled="0"/>
                </a:gradFill>
                <a:latin typeface="+mn-lt"/>
                <a:ea typeface="+mn-ea"/>
                <a:cs typeface="+mn-cs"/>
              </a:defRPr>
            </a:lvl4pPr>
            <a:lvl5pPr marL="739775" marR="0" indent="0" algn="l" defTabSz="932742" rtl="0" eaLnBrk="1" fontAlgn="auto" latinLnBrk="0" hangingPunct="1">
              <a:lnSpc>
                <a:spcPct val="90000"/>
              </a:lnSpc>
              <a:spcBef>
                <a:spcPct val="20000"/>
              </a:spcBef>
              <a:spcAft>
                <a:spcPts val="0"/>
              </a:spcAft>
              <a:buClr>
                <a:schemeClr val="tx1"/>
              </a:buClr>
              <a:buSzPct val="100000"/>
              <a:buFontTx/>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latin typeface="+mn-lt"/>
              </a:rPr>
              <a:t>Lower costs and improve predictability</a:t>
            </a:r>
          </a:p>
          <a:p>
            <a:endParaRPr lang="en-US" sz="2800" dirty="0">
              <a:latin typeface="+mn-lt"/>
            </a:endParaRPr>
          </a:p>
          <a:p>
            <a:endParaRPr lang="en-US" sz="2800" dirty="0" smtClean="0">
              <a:latin typeface="+mn-lt"/>
            </a:endParaRPr>
          </a:p>
          <a:p>
            <a:endParaRPr lang="en-US" sz="2800" dirty="0" smtClean="0">
              <a:latin typeface="+mn-lt"/>
            </a:endParaRPr>
          </a:p>
          <a:p>
            <a:pPr lvl="1"/>
            <a:r>
              <a:rPr lang="en-US" dirty="0">
                <a:solidFill>
                  <a:schemeClr val="tx2"/>
                </a:solidFill>
              </a:rPr>
              <a:t>Automation</a:t>
            </a:r>
          </a:p>
          <a:p>
            <a:pPr>
              <a:spcAft>
                <a:spcPts val="420"/>
              </a:spcAft>
            </a:pPr>
            <a:r>
              <a:rPr lang="en-US" sz="2000" dirty="0" smtClean="0">
                <a:gradFill>
                  <a:gsLst>
                    <a:gs pos="1250">
                      <a:schemeClr val="tx1"/>
                    </a:gs>
                    <a:gs pos="100000">
                      <a:schemeClr val="tx1"/>
                    </a:gs>
                  </a:gsLst>
                  <a:lin ang="5400000" scaled="0"/>
                </a:gradFill>
                <a:latin typeface="+mn-lt"/>
              </a:rPr>
              <a:t>Enable service owners to </a:t>
            </a:r>
            <a:r>
              <a:rPr lang="en-US" sz="2000" dirty="0">
                <a:gradFill>
                  <a:gsLst>
                    <a:gs pos="1250">
                      <a:schemeClr val="tx1"/>
                    </a:gs>
                    <a:gs pos="100000">
                      <a:schemeClr val="tx1"/>
                    </a:gs>
                  </a:gsLst>
                  <a:lin ang="5400000" scaled="0"/>
                </a:gradFill>
                <a:latin typeface="+mn-lt"/>
              </a:rPr>
              <a:t>focus on work that adds business value</a:t>
            </a:r>
          </a:p>
          <a:p>
            <a:pPr>
              <a:spcAft>
                <a:spcPts val="420"/>
              </a:spcAft>
            </a:pPr>
            <a:r>
              <a:rPr lang="en-US" sz="2000" dirty="0">
                <a:gradFill>
                  <a:gsLst>
                    <a:gs pos="1250">
                      <a:schemeClr val="tx1"/>
                    </a:gs>
                    <a:gs pos="100000">
                      <a:schemeClr val="tx1"/>
                    </a:gs>
                  </a:gsLst>
                  <a:lin ang="5400000" scaled="0"/>
                </a:gradFill>
                <a:latin typeface="+mn-lt"/>
              </a:rPr>
              <a:t>Reduce error-prone manual activities while lowering costs</a:t>
            </a:r>
          </a:p>
        </p:txBody>
      </p:sp>
      <p:sp>
        <p:nvSpPr>
          <p:cNvPr id="6" name="Text Placeholder 5"/>
          <p:cNvSpPr>
            <a:spLocks noGrp="1"/>
          </p:cNvSpPr>
          <p:nvPr>
            <p:ph type="body" sz="quarter" idx="11"/>
          </p:nvPr>
        </p:nvSpPr>
        <p:spPr>
          <a:xfrm>
            <a:off x="280210" y="2034238"/>
            <a:ext cx="3652052" cy="4641271"/>
          </a:xfrm>
        </p:spPr>
        <p:txBody>
          <a:bodyPr/>
          <a:lstStyle/>
          <a:p>
            <a:r>
              <a:rPr lang="en-US" sz="2800" dirty="0" smtClean="0">
                <a:latin typeface="+mn-lt"/>
              </a:rPr>
              <a:t>Optimize and extend existing investments</a:t>
            </a:r>
          </a:p>
          <a:p>
            <a:pPr lvl="1"/>
            <a:endParaRPr lang="en-US" sz="2800" dirty="0" smtClean="0"/>
          </a:p>
          <a:p>
            <a:pPr lvl="1"/>
            <a:endParaRPr lang="en-US" sz="2800" dirty="0"/>
          </a:p>
          <a:p>
            <a:pPr lvl="1"/>
            <a:endParaRPr lang="en-US" sz="2800" dirty="0"/>
          </a:p>
          <a:p>
            <a:pPr lvl="1"/>
            <a:r>
              <a:rPr lang="en-US" dirty="0" smtClean="0">
                <a:solidFill>
                  <a:schemeClr val="tx2"/>
                </a:solidFill>
              </a:rPr>
              <a:t>Integration</a:t>
            </a:r>
          </a:p>
          <a:p>
            <a:pPr lvl="1"/>
            <a:r>
              <a:rPr lang="en-US" dirty="0" smtClean="0"/>
              <a:t>Integrate into existing systems with PowerShell integration modules</a:t>
            </a:r>
          </a:p>
          <a:p>
            <a:pPr lvl="1"/>
            <a:r>
              <a:rPr lang="en-US" dirty="0" smtClean="0"/>
              <a:t>Build additional PS modules to enable integrating into other systems</a:t>
            </a:r>
            <a:endParaRPr lang="en-US" dirty="0"/>
          </a:p>
        </p:txBody>
      </p:sp>
      <p:sp>
        <p:nvSpPr>
          <p:cNvPr id="7" name="Text Placeholder 5"/>
          <p:cNvSpPr txBox="1">
            <a:spLocks/>
          </p:cNvSpPr>
          <p:nvPr/>
        </p:nvSpPr>
        <p:spPr>
          <a:xfrm>
            <a:off x="4389457" y="2034238"/>
            <a:ext cx="3474745" cy="4885440"/>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100000"/>
              <a:buFontTx/>
              <a:buNone/>
              <a:tabLst/>
              <a:defRPr sz="4000" kern="1200" spc="0" baseline="0">
                <a:gradFill>
                  <a:gsLst>
                    <a:gs pos="2920">
                      <a:schemeClr val="tx2"/>
                    </a:gs>
                    <a:gs pos="39000">
                      <a:schemeClr val="tx2"/>
                    </a:gs>
                  </a:gsLst>
                  <a:lin ang="5400000" scaled="0"/>
                </a:gradFill>
                <a:latin typeface="+mj-lt"/>
                <a:ea typeface="+mn-ea"/>
                <a:cs typeface="+mn-cs"/>
              </a:defRPr>
            </a:lvl1pPr>
            <a:lvl2pPr marL="28575" marR="0" indent="0" algn="l" defTabSz="932742" rtl="0" eaLnBrk="1" fontAlgn="auto" latinLnBrk="0" hangingPunct="1">
              <a:lnSpc>
                <a:spcPct val="90000"/>
              </a:lnSpc>
              <a:spcBef>
                <a:spcPct val="20000"/>
              </a:spcBef>
              <a:spcAft>
                <a:spcPts val="0"/>
              </a:spcAft>
              <a:buClr>
                <a:schemeClr val="tx1"/>
              </a:buClr>
              <a:buSzPct val="10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3838" marR="0" indent="0" algn="l" defTabSz="932742" rtl="0" eaLnBrk="1" fontAlgn="auto" latinLnBrk="0" hangingPunct="1">
              <a:lnSpc>
                <a:spcPct val="90000"/>
              </a:lnSpc>
              <a:spcBef>
                <a:spcPct val="20000"/>
              </a:spcBef>
              <a:spcAft>
                <a:spcPts val="0"/>
              </a:spcAft>
              <a:buClr>
                <a:schemeClr val="tx1"/>
              </a:buClr>
              <a:buSzPct val="100000"/>
              <a:buFontTx/>
              <a:buNone/>
              <a:tabLst/>
              <a:defRPr sz="2000" kern="1200" spc="0" baseline="0">
                <a:gradFill>
                  <a:gsLst>
                    <a:gs pos="1250">
                      <a:schemeClr val="tx1"/>
                    </a:gs>
                    <a:gs pos="100000">
                      <a:schemeClr val="tx1"/>
                    </a:gs>
                  </a:gsLst>
                  <a:lin ang="5400000" scaled="0"/>
                </a:gradFill>
                <a:latin typeface="+mn-lt"/>
                <a:ea typeface="+mn-ea"/>
                <a:cs typeface="+mn-cs"/>
              </a:defRPr>
            </a:lvl3pPr>
            <a:lvl4pPr marL="476250" marR="0" indent="0" algn="l" defTabSz="932742" rtl="0" eaLnBrk="1" fontAlgn="auto" latinLnBrk="0" hangingPunct="1">
              <a:lnSpc>
                <a:spcPct val="90000"/>
              </a:lnSpc>
              <a:spcBef>
                <a:spcPct val="20000"/>
              </a:spcBef>
              <a:spcAft>
                <a:spcPts val="0"/>
              </a:spcAft>
              <a:buClr>
                <a:schemeClr val="tx1"/>
              </a:buClr>
              <a:buSzPct val="100000"/>
              <a:buFontTx/>
              <a:buNone/>
              <a:tabLst/>
              <a:defRPr sz="1800" kern="1200" spc="0" baseline="0">
                <a:gradFill>
                  <a:gsLst>
                    <a:gs pos="1250">
                      <a:schemeClr val="tx1"/>
                    </a:gs>
                    <a:gs pos="100000">
                      <a:schemeClr val="tx1"/>
                    </a:gs>
                  </a:gsLst>
                  <a:lin ang="5400000" scaled="0"/>
                </a:gradFill>
                <a:latin typeface="+mn-lt"/>
                <a:ea typeface="+mn-ea"/>
                <a:cs typeface="+mn-cs"/>
              </a:defRPr>
            </a:lvl4pPr>
            <a:lvl5pPr marL="739775" marR="0" indent="0" algn="l" defTabSz="932742" rtl="0" eaLnBrk="1" fontAlgn="auto" latinLnBrk="0" hangingPunct="1">
              <a:lnSpc>
                <a:spcPct val="90000"/>
              </a:lnSpc>
              <a:spcBef>
                <a:spcPct val="20000"/>
              </a:spcBef>
              <a:spcAft>
                <a:spcPts val="0"/>
              </a:spcAft>
              <a:buClr>
                <a:schemeClr val="tx1"/>
              </a:buClr>
              <a:buSzPct val="100000"/>
              <a:buFontTx/>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latin typeface="+mn-lt"/>
              </a:rPr>
              <a:t>Deliver flexible and reliable services</a:t>
            </a:r>
          </a:p>
          <a:p>
            <a:endParaRPr lang="en-US" sz="2800" dirty="0">
              <a:latin typeface="+mn-lt"/>
            </a:endParaRPr>
          </a:p>
          <a:p>
            <a:endParaRPr lang="en-US" sz="2800" dirty="0" smtClean="0">
              <a:latin typeface="+mn-lt"/>
            </a:endParaRPr>
          </a:p>
          <a:p>
            <a:endParaRPr lang="en-US" sz="2800" dirty="0" smtClean="0">
              <a:latin typeface="+mn-lt"/>
            </a:endParaRPr>
          </a:p>
          <a:p>
            <a:pPr lvl="1"/>
            <a:r>
              <a:rPr lang="en-US" dirty="0">
                <a:solidFill>
                  <a:schemeClr val="tx2"/>
                </a:solidFill>
              </a:rPr>
              <a:t>Orchestration</a:t>
            </a:r>
          </a:p>
          <a:p>
            <a:pPr lvl="1"/>
            <a:r>
              <a:rPr lang="en-US" dirty="0">
                <a:solidFill>
                  <a:schemeClr val="tx1"/>
                </a:solidFill>
              </a:rPr>
              <a:t>Accelerate time to value with flexible process workflows</a:t>
            </a:r>
          </a:p>
          <a:p>
            <a:pPr>
              <a:spcAft>
                <a:spcPts val="420"/>
              </a:spcAft>
            </a:pPr>
            <a:r>
              <a:rPr lang="en-US" sz="2000" dirty="0">
                <a:gradFill>
                  <a:gsLst>
                    <a:gs pos="1250">
                      <a:schemeClr val="tx1"/>
                    </a:gs>
                    <a:gs pos="100000">
                      <a:schemeClr val="tx1"/>
                    </a:gs>
                  </a:gsLst>
                  <a:lin ang="5400000" scaled="0"/>
                </a:gradFill>
                <a:latin typeface="+mn-lt"/>
              </a:rPr>
              <a:t>Improve service reliability across multiple tools, systems, and department silos</a:t>
            </a:r>
          </a:p>
        </p:txBody>
      </p:sp>
      <p:sp>
        <p:nvSpPr>
          <p:cNvPr id="17" name="Title 16"/>
          <p:cNvSpPr>
            <a:spLocks noGrp="1"/>
          </p:cNvSpPr>
          <p:nvPr>
            <p:ph type="title"/>
          </p:nvPr>
        </p:nvSpPr>
        <p:spPr/>
        <p:txBody>
          <a:bodyPr/>
          <a:lstStyle/>
          <a:p>
            <a:r>
              <a:rPr lang="en-US" dirty="0" smtClean="0"/>
              <a:t>Process automation that simplifies cloud management</a:t>
            </a:r>
            <a:endParaRPr lang="en-US" dirty="0"/>
          </a:p>
        </p:txBody>
      </p:sp>
      <p:sp>
        <p:nvSpPr>
          <p:cNvPr id="9" name="Freeform 78"/>
          <p:cNvSpPr>
            <a:spLocks noChangeAspect="1" noEditPoints="1"/>
          </p:cNvSpPr>
          <p:nvPr/>
        </p:nvSpPr>
        <p:spPr bwMode="black">
          <a:xfrm>
            <a:off x="1371970" y="3017778"/>
            <a:ext cx="1097279" cy="1050111"/>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chemeClr val="tx1"/>
          </a:solidFill>
          <a:ln>
            <a:noFill/>
          </a:ln>
        </p:spPr>
        <p:txBody>
          <a:bodyPr vert="horz" wrap="square" lIns="69140" tIns="34570" rIns="69140" bIns="34570" numCol="1" anchor="t" anchorCtr="0" compatLnSpc="1">
            <a:prstTxWarp prst="textNoShape">
              <a:avLst/>
            </a:prstTxWarp>
          </a:bodyPr>
          <a:lstStyle/>
          <a:p>
            <a:endParaRPr lang="en-US" sz="1300"/>
          </a:p>
        </p:txBody>
      </p:sp>
      <p:sp>
        <p:nvSpPr>
          <p:cNvPr id="10" name="Freeform 14"/>
          <p:cNvSpPr>
            <a:spLocks noChangeAspect="1" noEditPoints="1"/>
          </p:cNvSpPr>
          <p:nvPr/>
        </p:nvSpPr>
        <p:spPr bwMode="black">
          <a:xfrm>
            <a:off x="5395286" y="2948628"/>
            <a:ext cx="1188720" cy="1188409"/>
          </a:xfrm>
          <a:custGeom>
            <a:avLst/>
            <a:gdLst>
              <a:gd name="T0" fmla="*/ 518 w 709"/>
              <a:gd name="T1" fmla="*/ 343 h 709"/>
              <a:gd name="T2" fmla="*/ 449 w 709"/>
              <a:gd name="T3" fmla="*/ 258 h 709"/>
              <a:gd name="T4" fmla="*/ 362 w 709"/>
              <a:gd name="T5" fmla="*/ 189 h 709"/>
              <a:gd name="T6" fmla="*/ 449 w 709"/>
              <a:gd name="T7" fmla="*/ 0 h 709"/>
              <a:gd name="T8" fmla="*/ 260 w 709"/>
              <a:gd name="T9" fmla="*/ 189 h 709"/>
              <a:gd name="T10" fmla="*/ 345 w 709"/>
              <a:gd name="T11" fmla="*/ 258 h 709"/>
              <a:gd name="T12" fmla="*/ 260 w 709"/>
              <a:gd name="T13" fmla="*/ 343 h 709"/>
              <a:gd name="T14" fmla="*/ 189 w 709"/>
              <a:gd name="T15" fmla="*/ 258 h 709"/>
              <a:gd name="T16" fmla="*/ 0 w 709"/>
              <a:gd name="T17" fmla="*/ 447 h 709"/>
              <a:gd name="T18" fmla="*/ 85 w 709"/>
              <a:gd name="T19" fmla="*/ 520 h 709"/>
              <a:gd name="T20" fmla="*/ 0 w 709"/>
              <a:gd name="T21" fmla="*/ 709 h 709"/>
              <a:gd name="T22" fmla="*/ 189 w 709"/>
              <a:gd name="T23" fmla="*/ 520 h 709"/>
              <a:gd name="T24" fmla="*/ 104 w 709"/>
              <a:gd name="T25" fmla="*/ 447 h 709"/>
              <a:gd name="T26" fmla="*/ 189 w 709"/>
              <a:gd name="T27" fmla="*/ 362 h 709"/>
              <a:gd name="T28" fmla="*/ 260 w 709"/>
              <a:gd name="T29" fmla="*/ 447 h 709"/>
              <a:gd name="T30" fmla="*/ 345 w 709"/>
              <a:gd name="T31" fmla="*/ 520 h 709"/>
              <a:gd name="T32" fmla="*/ 260 w 709"/>
              <a:gd name="T33" fmla="*/ 709 h 709"/>
              <a:gd name="T34" fmla="*/ 449 w 709"/>
              <a:gd name="T35" fmla="*/ 520 h 709"/>
              <a:gd name="T36" fmla="*/ 362 w 709"/>
              <a:gd name="T37" fmla="*/ 447 h 709"/>
              <a:gd name="T38" fmla="*/ 449 w 709"/>
              <a:gd name="T39" fmla="*/ 362 h 709"/>
              <a:gd name="T40" fmla="*/ 518 w 709"/>
              <a:gd name="T41" fmla="*/ 447 h 709"/>
              <a:gd name="T42" fmla="*/ 709 w 709"/>
              <a:gd name="T43" fmla="*/ 258 h 709"/>
              <a:gd name="T44" fmla="*/ 277 w 709"/>
              <a:gd name="T45" fmla="*/ 17 h 709"/>
              <a:gd name="T46" fmla="*/ 433 w 709"/>
              <a:gd name="T47" fmla="*/ 170 h 709"/>
              <a:gd name="T48" fmla="*/ 277 w 709"/>
              <a:gd name="T49" fmla="*/ 17 h 709"/>
              <a:gd name="T50" fmla="*/ 17 w 709"/>
              <a:gd name="T51" fmla="*/ 690 h 709"/>
              <a:gd name="T52" fmla="*/ 173 w 709"/>
              <a:gd name="T53" fmla="*/ 536 h 709"/>
              <a:gd name="T54" fmla="*/ 173 w 709"/>
              <a:gd name="T55" fmla="*/ 430 h 709"/>
              <a:gd name="T56" fmla="*/ 17 w 709"/>
              <a:gd name="T57" fmla="*/ 274 h 709"/>
              <a:gd name="T58" fmla="*/ 173 w 709"/>
              <a:gd name="T59" fmla="*/ 430 h 709"/>
              <a:gd name="T60" fmla="*/ 277 w 709"/>
              <a:gd name="T61" fmla="*/ 690 h 709"/>
              <a:gd name="T62" fmla="*/ 433 w 709"/>
              <a:gd name="T63" fmla="*/ 536 h 709"/>
              <a:gd name="T64" fmla="*/ 433 w 709"/>
              <a:gd name="T65" fmla="*/ 430 h 709"/>
              <a:gd name="T66" fmla="*/ 277 w 709"/>
              <a:gd name="T67" fmla="*/ 274 h 709"/>
              <a:gd name="T68" fmla="*/ 433 w 709"/>
              <a:gd name="T69" fmla="*/ 430 h 709"/>
              <a:gd name="T70" fmla="*/ 536 w 709"/>
              <a:gd name="T71" fmla="*/ 430 h 709"/>
              <a:gd name="T72" fmla="*/ 690 w 709"/>
              <a:gd name="T73" fmla="*/ 274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9" h="709">
                <a:moveTo>
                  <a:pt x="518" y="258"/>
                </a:moveTo>
                <a:lnTo>
                  <a:pt x="518" y="343"/>
                </a:lnTo>
                <a:lnTo>
                  <a:pt x="449" y="343"/>
                </a:lnTo>
                <a:lnTo>
                  <a:pt x="449" y="258"/>
                </a:lnTo>
                <a:lnTo>
                  <a:pt x="362" y="258"/>
                </a:lnTo>
                <a:lnTo>
                  <a:pt x="362" y="189"/>
                </a:lnTo>
                <a:lnTo>
                  <a:pt x="449" y="189"/>
                </a:lnTo>
                <a:lnTo>
                  <a:pt x="449" y="0"/>
                </a:lnTo>
                <a:lnTo>
                  <a:pt x="260" y="0"/>
                </a:lnTo>
                <a:lnTo>
                  <a:pt x="260" y="189"/>
                </a:lnTo>
                <a:lnTo>
                  <a:pt x="345" y="189"/>
                </a:lnTo>
                <a:lnTo>
                  <a:pt x="345" y="258"/>
                </a:lnTo>
                <a:lnTo>
                  <a:pt x="260" y="258"/>
                </a:lnTo>
                <a:lnTo>
                  <a:pt x="260" y="343"/>
                </a:lnTo>
                <a:lnTo>
                  <a:pt x="189" y="343"/>
                </a:lnTo>
                <a:lnTo>
                  <a:pt x="189" y="258"/>
                </a:lnTo>
                <a:lnTo>
                  <a:pt x="0" y="258"/>
                </a:lnTo>
                <a:lnTo>
                  <a:pt x="0" y="447"/>
                </a:lnTo>
                <a:lnTo>
                  <a:pt x="85" y="447"/>
                </a:lnTo>
                <a:lnTo>
                  <a:pt x="85" y="520"/>
                </a:lnTo>
                <a:lnTo>
                  <a:pt x="0" y="520"/>
                </a:lnTo>
                <a:lnTo>
                  <a:pt x="0" y="709"/>
                </a:lnTo>
                <a:lnTo>
                  <a:pt x="189" y="709"/>
                </a:lnTo>
                <a:lnTo>
                  <a:pt x="189" y="520"/>
                </a:lnTo>
                <a:lnTo>
                  <a:pt x="104" y="520"/>
                </a:lnTo>
                <a:lnTo>
                  <a:pt x="104" y="447"/>
                </a:lnTo>
                <a:lnTo>
                  <a:pt x="189" y="447"/>
                </a:lnTo>
                <a:lnTo>
                  <a:pt x="189" y="362"/>
                </a:lnTo>
                <a:lnTo>
                  <a:pt x="260" y="362"/>
                </a:lnTo>
                <a:lnTo>
                  <a:pt x="260" y="447"/>
                </a:lnTo>
                <a:lnTo>
                  <a:pt x="345" y="447"/>
                </a:lnTo>
                <a:lnTo>
                  <a:pt x="345" y="520"/>
                </a:lnTo>
                <a:lnTo>
                  <a:pt x="260" y="520"/>
                </a:lnTo>
                <a:lnTo>
                  <a:pt x="260" y="709"/>
                </a:lnTo>
                <a:lnTo>
                  <a:pt x="449" y="709"/>
                </a:lnTo>
                <a:lnTo>
                  <a:pt x="449" y="520"/>
                </a:lnTo>
                <a:lnTo>
                  <a:pt x="362" y="520"/>
                </a:lnTo>
                <a:lnTo>
                  <a:pt x="362" y="447"/>
                </a:lnTo>
                <a:lnTo>
                  <a:pt x="449" y="447"/>
                </a:lnTo>
                <a:lnTo>
                  <a:pt x="449" y="362"/>
                </a:lnTo>
                <a:lnTo>
                  <a:pt x="518" y="362"/>
                </a:lnTo>
                <a:lnTo>
                  <a:pt x="518" y="447"/>
                </a:lnTo>
                <a:lnTo>
                  <a:pt x="709" y="447"/>
                </a:lnTo>
                <a:lnTo>
                  <a:pt x="709" y="258"/>
                </a:lnTo>
                <a:lnTo>
                  <a:pt x="518" y="258"/>
                </a:lnTo>
                <a:close/>
                <a:moveTo>
                  <a:pt x="277" y="17"/>
                </a:moveTo>
                <a:lnTo>
                  <a:pt x="433" y="17"/>
                </a:lnTo>
                <a:lnTo>
                  <a:pt x="433" y="170"/>
                </a:lnTo>
                <a:lnTo>
                  <a:pt x="277" y="170"/>
                </a:lnTo>
                <a:lnTo>
                  <a:pt x="277" y="17"/>
                </a:lnTo>
                <a:close/>
                <a:moveTo>
                  <a:pt x="173" y="690"/>
                </a:moveTo>
                <a:lnTo>
                  <a:pt x="17" y="690"/>
                </a:lnTo>
                <a:lnTo>
                  <a:pt x="17" y="536"/>
                </a:lnTo>
                <a:lnTo>
                  <a:pt x="173" y="536"/>
                </a:lnTo>
                <a:lnTo>
                  <a:pt x="173" y="690"/>
                </a:lnTo>
                <a:close/>
                <a:moveTo>
                  <a:pt x="173" y="430"/>
                </a:moveTo>
                <a:lnTo>
                  <a:pt x="17" y="430"/>
                </a:lnTo>
                <a:lnTo>
                  <a:pt x="17" y="274"/>
                </a:lnTo>
                <a:lnTo>
                  <a:pt x="173" y="274"/>
                </a:lnTo>
                <a:lnTo>
                  <a:pt x="173" y="430"/>
                </a:lnTo>
                <a:close/>
                <a:moveTo>
                  <a:pt x="433" y="690"/>
                </a:moveTo>
                <a:lnTo>
                  <a:pt x="277" y="690"/>
                </a:lnTo>
                <a:lnTo>
                  <a:pt x="277" y="536"/>
                </a:lnTo>
                <a:lnTo>
                  <a:pt x="433" y="536"/>
                </a:lnTo>
                <a:lnTo>
                  <a:pt x="433" y="690"/>
                </a:lnTo>
                <a:close/>
                <a:moveTo>
                  <a:pt x="433" y="430"/>
                </a:moveTo>
                <a:lnTo>
                  <a:pt x="277" y="430"/>
                </a:lnTo>
                <a:lnTo>
                  <a:pt x="277" y="274"/>
                </a:lnTo>
                <a:lnTo>
                  <a:pt x="433" y="274"/>
                </a:lnTo>
                <a:lnTo>
                  <a:pt x="433" y="430"/>
                </a:lnTo>
                <a:close/>
                <a:moveTo>
                  <a:pt x="690" y="430"/>
                </a:moveTo>
                <a:lnTo>
                  <a:pt x="536" y="430"/>
                </a:lnTo>
                <a:lnTo>
                  <a:pt x="536" y="274"/>
                </a:lnTo>
                <a:lnTo>
                  <a:pt x="690" y="274"/>
                </a:lnTo>
                <a:lnTo>
                  <a:pt x="690" y="430"/>
                </a:lnTo>
                <a:close/>
              </a:path>
            </a:pathLst>
          </a:custGeom>
          <a:solidFill>
            <a:schemeClr val="tx1"/>
          </a:solidFill>
          <a:ln>
            <a:noFill/>
          </a:ln>
        </p:spPr>
        <p:txBody>
          <a:bodyPr vert="horz" wrap="square" lIns="69140" tIns="34570" rIns="69140" bIns="34570" numCol="1" anchor="t" anchorCtr="0" compatLnSpc="1">
            <a:prstTxWarp prst="textNoShape">
              <a:avLst/>
            </a:prstTxWarp>
          </a:bodyPr>
          <a:lstStyle/>
          <a:p>
            <a:endParaRPr lang="en-US" sz="1300"/>
          </a:p>
        </p:txBody>
      </p:sp>
      <p:grpSp>
        <p:nvGrpSpPr>
          <p:cNvPr id="11" name="Group 278"/>
          <p:cNvGrpSpPr>
            <a:grpSpLocks noChangeAspect="1"/>
          </p:cNvGrpSpPr>
          <p:nvPr/>
        </p:nvGrpSpPr>
        <p:grpSpPr bwMode="auto">
          <a:xfrm>
            <a:off x="9791464" y="3148169"/>
            <a:ext cx="822961" cy="915893"/>
            <a:chOff x="-130" y="-1898"/>
            <a:chExt cx="859" cy="956"/>
          </a:xfrm>
          <a:solidFill>
            <a:schemeClr val="tx1"/>
          </a:solidFill>
        </p:grpSpPr>
        <p:sp>
          <p:nvSpPr>
            <p:cNvPr id="12" name="Freeform 279"/>
            <p:cNvSpPr>
              <a:spLocks noEditPoints="1"/>
            </p:cNvSpPr>
            <p:nvPr/>
          </p:nvSpPr>
          <p:spPr bwMode="auto">
            <a:xfrm>
              <a:off x="-130" y="-1804"/>
              <a:ext cx="859" cy="862"/>
            </a:xfrm>
            <a:custGeom>
              <a:avLst/>
              <a:gdLst>
                <a:gd name="T0" fmla="*/ 182 w 364"/>
                <a:gd name="T1" fmla="*/ 365 h 365"/>
                <a:gd name="T2" fmla="*/ 0 w 364"/>
                <a:gd name="T3" fmla="*/ 183 h 365"/>
                <a:gd name="T4" fmla="*/ 182 w 364"/>
                <a:gd name="T5" fmla="*/ 0 h 365"/>
                <a:gd name="T6" fmla="*/ 364 w 364"/>
                <a:gd name="T7" fmla="*/ 183 h 365"/>
                <a:gd name="T8" fmla="*/ 182 w 364"/>
                <a:gd name="T9" fmla="*/ 365 h 365"/>
                <a:gd name="T10" fmla="*/ 182 w 364"/>
                <a:gd name="T11" fmla="*/ 23 h 365"/>
                <a:gd name="T12" fmla="*/ 22 w 364"/>
                <a:gd name="T13" fmla="*/ 182 h 365"/>
                <a:gd name="T14" fmla="*/ 182 w 364"/>
                <a:gd name="T15" fmla="*/ 342 h 365"/>
                <a:gd name="T16" fmla="*/ 342 w 364"/>
                <a:gd name="T17" fmla="*/ 182 h 365"/>
                <a:gd name="T18" fmla="*/ 182 w 364"/>
                <a:gd name="T19" fmla="*/ 23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4" h="365">
                  <a:moveTo>
                    <a:pt x="182" y="365"/>
                  </a:moveTo>
                  <a:cubicBezTo>
                    <a:pt x="81" y="365"/>
                    <a:pt x="0" y="283"/>
                    <a:pt x="0" y="183"/>
                  </a:cubicBezTo>
                  <a:cubicBezTo>
                    <a:pt x="0" y="82"/>
                    <a:pt x="81" y="0"/>
                    <a:pt x="182" y="0"/>
                  </a:cubicBezTo>
                  <a:cubicBezTo>
                    <a:pt x="283" y="0"/>
                    <a:pt x="364" y="82"/>
                    <a:pt x="364" y="183"/>
                  </a:cubicBezTo>
                  <a:cubicBezTo>
                    <a:pt x="364" y="283"/>
                    <a:pt x="283" y="365"/>
                    <a:pt x="182" y="365"/>
                  </a:cubicBezTo>
                  <a:close/>
                  <a:moveTo>
                    <a:pt x="182" y="23"/>
                  </a:moveTo>
                  <a:cubicBezTo>
                    <a:pt x="94" y="23"/>
                    <a:pt x="22" y="94"/>
                    <a:pt x="22" y="182"/>
                  </a:cubicBezTo>
                  <a:cubicBezTo>
                    <a:pt x="22" y="271"/>
                    <a:pt x="94" y="342"/>
                    <a:pt x="182" y="342"/>
                  </a:cubicBezTo>
                  <a:cubicBezTo>
                    <a:pt x="270" y="342"/>
                    <a:pt x="342" y="271"/>
                    <a:pt x="342" y="182"/>
                  </a:cubicBezTo>
                  <a:cubicBezTo>
                    <a:pt x="342" y="94"/>
                    <a:pt x="270" y="23"/>
                    <a:pt x="182"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68113"/>
              <a:endParaRPr lang="en-US">
                <a:solidFill>
                  <a:srgbClr val="FFFFFF"/>
                </a:solidFill>
              </a:endParaRPr>
            </a:p>
          </p:txBody>
        </p:sp>
        <p:sp>
          <p:nvSpPr>
            <p:cNvPr id="13" name="Freeform 280"/>
            <p:cNvSpPr>
              <a:spLocks/>
            </p:cNvSpPr>
            <p:nvPr/>
          </p:nvSpPr>
          <p:spPr bwMode="auto">
            <a:xfrm>
              <a:off x="274" y="-1723"/>
              <a:ext cx="52" cy="385"/>
            </a:xfrm>
            <a:custGeom>
              <a:avLst/>
              <a:gdLst>
                <a:gd name="T0" fmla="*/ 22 w 22"/>
                <a:gd name="T1" fmla="*/ 149 h 163"/>
                <a:gd name="T2" fmla="*/ 22 w 22"/>
                <a:gd name="T3" fmla="*/ 15 h 163"/>
                <a:gd name="T4" fmla="*/ 0 w 22"/>
                <a:gd name="T5" fmla="*/ 15 h 163"/>
                <a:gd name="T6" fmla="*/ 0 w 22"/>
                <a:gd name="T7" fmla="*/ 149 h 163"/>
                <a:gd name="T8" fmla="*/ 22 w 22"/>
                <a:gd name="T9" fmla="*/ 149 h 163"/>
              </a:gdLst>
              <a:ahLst/>
              <a:cxnLst>
                <a:cxn ang="0">
                  <a:pos x="T0" y="T1"/>
                </a:cxn>
                <a:cxn ang="0">
                  <a:pos x="T2" y="T3"/>
                </a:cxn>
                <a:cxn ang="0">
                  <a:pos x="T4" y="T5"/>
                </a:cxn>
                <a:cxn ang="0">
                  <a:pos x="T6" y="T7"/>
                </a:cxn>
                <a:cxn ang="0">
                  <a:pos x="T8" y="T9"/>
                </a:cxn>
              </a:cxnLst>
              <a:rect l="0" t="0" r="r" b="b"/>
              <a:pathLst>
                <a:path w="22" h="163">
                  <a:moveTo>
                    <a:pt x="22" y="149"/>
                  </a:moveTo>
                  <a:cubicBezTo>
                    <a:pt x="22" y="104"/>
                    <a:pt x="22" y="59"/>
                    <a:pt x="22" y="15"/>
                  </a:cubicBezTo>
                  <a:cubicBezTo>
                    <a:pt x="22" y="0"/>
                    <a:pt x="0" y="0"/>
                    <a:pt x="0" y="15"/>
                  </a:cubicBezTo>
                  <a:cubicBezTo>
                    <a:pt x="0" y="59"/>
                    <a:pt x="0" y="104"/>
                    <a:pt x="0" y="149"/>
                  </a:cubicBezTo>
                  <a:cubicBezTo>
                    <a:pt x="0" y="163"/>
                    <a:pt x="22" y="163"/>
                    <a:pt x="22" y="1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68113"/>
              <a:endParaRPr lang="en-US">
                <a:solidFill>
                  <a:srgbClr val="FFFFFF"/>
                </a:solidFill>
              </a:endParaRPr>
            </a:p>
          </p:txBody>
        </p:sp>
        <p:sp>
          <p:nvSpPr>
            <p:cNvPr id="14" name="Freeform 281"/>
            <p:cNvSpPr>
              <a:spLocks/>
            </p:cNvSpPr>
            <p:nvPr/>
          </p:nvSpPr>
          <p:spPr bwMode="auto">
            <a:xfrm>
              <a:off x="-50" y="-1400"/>
              <a:ext cx="385" cy="54"/>
            </a:xfrm>
            <a:custGeom>
              <a:avLst/>
              <a:gdLst>
                <a:gd name="T0" fmla="*/ 148 w 163"/>
                <a:gd name="T1" fmla="*/ 0 h 23"/>
                <a:gd name="T2" fmla="*/ 14 w 163"/>
                <a:gd name="T3" fmla="*/ 0 h 23"/>
                <a:gd name="T4" fmla="*/ 14 w 163"/>
                <a:gd name="T5" fmla="*/ 23 h 23"/>
                <a:gd name="T6" fmla="*/ 148 w 163"/>
                <a:gd name="T7" fmla="*/ 23 h 23"/>
                <a:gd name="T8" fmla="*/ 148 w 163"/>
                <a:gd name="T9" fmla="*/ 0 h 23"/>
              </a:gdLst>
              <a:ahLst/>
              <a:cxnLst>
                <a:cxn ang="0">
                  <a:pos x="T0" y="T1"/>
                </a:cxn>
                <a:cxn ang="0">
                  <a:pos x="T2" y="T3"/>
                </a:cxn>
                <a:cxn ang="0">
                  <a:pos x="T4" y="T5"/>
                </a:cxn>
                <a:cxn ang="0">
                  <a:pos x="T6" y="T7"/>
                </a:cxn>
                <a:cxn ang="0">
                  <a:pos x="T8" y="T9"/>
                </a:cxn>
              </a:cxnLst>
              <a:rect l="0" t="0" r="r" b="b"/>
              <a:pathLst>
                <a:path w="163" h="23">
                  <a:moveTo>
                    <a:pt x="148" y="0"/>
                  </a:moveTo>
                  <a:cubicBezTo>
                    <a:pt x="103" y="0"/>
                    <a:pt x="59" y="0"/>
                    <a:pt x="14" y="0"/>
                  </a:cubicBezTo>
                  <a:cubicBezTo>
                    <a:pt x="0" y="0"/>
                    <a:pt x="0" y="23"/>
                    <a:pt x="14" y="23"/>
                  </a:cubicBezTo>
                  <a:cubicBezTo>
                    <a:pt x="59" y="23"/>
                    <a:pt x="103" y="23"/>
                    <a:pt x="148" y="23"/>
                  </a:cubicBezTo>
                  <a:cubicBezTo>
                    <a:pt x="163" y="23"/>
                    <a:pt x="163" y="0"/>
                    <a:pt x="1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68113"/>
              <a:endParaRPr lang="en-US">
                <a:solidFill>
                  <a:srgbClr val="FFFFFF"/>
                </a:solidFill>
              </a:endParaRPr>
            </a:p>
          </p:txBody>
        </p:sp>
        <p:sp>
          <p:nvSpPr>
            <p:cNvPr id="15" name="Freeform 282"/>
            <p:cNvSpPr>
              <a:spLocks/>
            </p:cNvSpPr>
            <p:nvPr/>
          </p:nvSpPr>
          <p:spPr bwMode="auto">
            <a:xfrm>
              <a:off x="-92" y="-1898"/>
              <a:ext cx="316" cy="231"/>
            </a:xfrm>
            <a:custGeom>
              <a:avLst/>
              <a:gdLst>
                <a:gd name="T0" fmla="*/ 5 w 134"/>
                <a:gd name="T1" fmla="*/ 75 h 98"/>
                <a:gd name="T2" fmla="*/ 12 w 134"/>
                <a:gd name="T3" fmla="*/ 98 h 98"/>
                <a:gd name="T4" fmla="*/ 134 w 134"/>
                <a:gd name="T5" fmla="*/ 31 h 98"/>
                <a:gd name="T6" fmla="*/ 116 w 134"/>
                <a:gd name="T7" fmla="*/ 11 h 98"/>
                <a:gd name="T8" fmla="*/ 116 w 134"/>
                <a:gd name="T9" fmla="*/ 11 h 98"/>
                <a:gd name="T10" fmla="*/ 48 w 134"/>
                <a:gd name="T11" fmla="*/ 22 h 98"/>
                <a:gd name="T12" fmla="*/ 5 w 134"/>
                <a:gd name="T13" fmla="*/ 75 h 98"/>
              </a:gdLst>
              <a:ahLst/>
              <a:cxnLst>
                <a:cxn ang="0">
                  <a:pos x="T0" y="T1"/>
                </a:cxn>
                <a:cxn ang="0">
                  <a:pos x="T2" y="T3"/>
                </a:cxn>
                <a:cxn ang="0">
                  <a:pos x="T4" y="T5"/>
                </a:cxn>
                <a:cxn ang="0">
                  <a:pos x="T6" y="T7"/>
                </a:cxn>
                <a:cxn ang="0">
                  <a:pos x="T8" y="T9"/>
                </a:cxn>
                <a:cxn ang="0">
                  <a:pos x="T10" y="T11"/>
                </a:cxn>
                <a:cxn ang="0">
                  <a:pos x="T12" y="T13"/>
                </a:cxn>
              </a:cxnLst>
              <a:rect l="0" t="0" r="r" b="b"/>
              <a:pathLst>
                <a:path w="134" h="98">
                  <a:moveTo>
                    <a:pt x="5" y="75"/>
                  </a:moveTo>
                  <a:cubicBezTo>
                    <a:pt x="12" y="98"/>
                    <a:pt x="12" y="98"/>
                    <a:pt x="12" y="98"/>
                  </a:cubicBezTo>
                  <a:cubicBezTo>
                    <a:pt x="44" y="63"/>
                    <a:pt x="86" y="39"/>
                    <a:pt x="134" y="31"/>
                  </a:cubicBezTo>
                  <a:cubicBezTo>
                    <a:pt x="116" y="11"/>
                    <a:pt x="116" y="11"/>
                    <a:pt x="116" y="11"/>
                  </a:cubicBezTo>
                  <a:cubicBezTo>
                    <a:pt x="116" y="11"/>
                    <a:pt x="116" y="11"/>
                    <a:pt x="116" y="11"/>
                  </a:cubicBezTo>
                  <a:cubicBezTo>
                    <a:pt x="107" y="0"/>
                    <a:pt x="78" y="5"/>
                    <a:pt x="48" y="22"/>
                  </a:cubicBezTo>
                  <a:cubicBezTo>
                    <a:pt x="19" y="39"/>
                    <a:pt x="0" y="62"/>
                    <a:pt x="5"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68113"/>
              <a:endParaRPr lang="en-US">
                <a:solidFill>
                  <a:srgbClr val="FFFFFF"/>
                </a:solidFill>
              </a:endParaRPr>
            </a:p>
          </p:txBody>
        </p:sp>
        <p:sp>
          <p:nvSpPr>
            <p:cNvPr id="16" name="Freeform 283"/>
            <p:cNvSpPr>
              <a:spLocks/>
            </p:cNvSpPr>
            <p:nvPr/>
          </p:nvSpPr>
          <p:spPr bwMode="auto">
            <a:xfrm>
              <a:off x="375" y="-1898"/>
              <a:ext cx="317" cy="231"/>
            </a:xfrm>
            <a:custGeom>
              <a:avLst/>
              <a:gdLst>
                <a:gd name="T0" fmla="*/ 129 w 134"/>
                <a:gd name="T1" fmla="*/ 75 h 98"/>
                <a:gd name="T2" fmla="*/ 122 w 134"/>
                <a:gd name="T3" fmla="*/ 98 h 98"/>
                <a:gd name="T4" fmla="*/ 0 w 134"/>
                <a:gd name="T5" fmla="*/ 31 h 98"/>
                <a:gd name="T6" fmla="*/ 18 w 134"/>
                <a:gd name="T7" fmla="*/ 11 h 98"/>
                <a:gd name="T8" fmla="*/ 18 w 134"/>
                <a:gd name="T9" fmla="*/ 11 h 98"/>
                <a:gd name="T10" fmla="*/ 86 w 134"/>
                <a:gd name="T11" fmla="*/ 22 h 98"/>
                <a:gd name="T12" fmla="*/ 129 w 134"/>
                <a:gd name="T13" fmla="*/ 75 h 98"/>
              </a:gdLst>
              <a:ahLst/>
              <a:cxnLst>
                <a:cxn ang="0">
                  <a:pos x="T0" y="T1"/>
                </a:cxn>
                <a:cxn ang="0">
                  <a:pos x="T2" y="T3"/>
                </a:cxn>
                <a:cxn ang="0">
                  <a:pos x="T4" y="T5"/>
                </a:cxn>
                <a:cxn ang="0">
                  <a:pos x="T6" y="T7"/>
                </a:cxn>
                <a:cxn ang="0">
                  <a:pos x="T8" y="T9"/>
                </a:cxn>
                <a:cxn ang="0">
                  <a:pos x="T10" y="T11"/>
                </a:cxn>
                <a:cxn ang="0">
                  <a:pos x="T12" y="T13"/>
                </a:cxn>
              </a:cxnLst>
              <a:rect l="0" t="0" r="r" b="b"/>
              <a:pathLst>
                <a:path w="134" h="98">
                  <a:moveTo>
                    <a:pt x="129" y="75"/>
                  </a:moveTo>
                  <a:cubicBezTo>
                    <a:pt x="122" y="98"/>
                    <a:pt x="122" y="98"/>
                    <a:pt x="122" y="98"/>
                  </a:cubicBezTo>
                  <a:cubicBezTo>
                    <a:pt x="90" y="63"/>
                    <a:pt x="48" y="39"/>
                    <a:pt x="0" y="31"/>
                  </a:cubicBezTo>
                  <a:cubicBezTo>
                    <a:pt x="18" y="11"/>
                    <a:pt x="18" y="11"/>
                    <a:pt x="18" y="11"/>
                  </a:cubicBezTo>
                  <a:cubicBezTo>
                    <a:pt x="18" y="11"/>
                    <a:pt x="18" y="11"/>
                    <a:pt x="18" y="11"/>
                  </a:cubicBezTo>
                  <a:cubicBezTo>
                    <a:pt x="27" y="0"/>
                    <a:pt x="56" y="5"/>
                    <a:pt x="86" y="22"/>
                  </a:cubicBezTo>
                  <a:cubicBezTo>
                    <a:pt x="115" y="39"/>
                    <a:pt x="134" y="62"/>
                    <a:pt x="129"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68113"/>
              <a:endParaRPr lang="en-US">
                <a:solidFill>
                  <a:srgbClr val="FFFFFF"/>
                </a:solidFill>
              </a:endParaRPr>
            </a:p>
          </p:txBody>
        </p:sp>
      </p:grpSp>
    </p:spTree>
    <p:extLst>
      <p:ext uri="{BB962C8B-B14F-4D97-AF65-F5344CB8AC3E}">
        <p14:creationId xmlns:p14="http://schemas.microsoft.com/office/powerpoint/2010/main" val="502446813"/>
      </p:ext>
    </p:extLst>
  </p:cSld>
  <p:clrMapOvr>
    <a:masterClrMapping/>
  </p:clrMapOvr>
  <p:transition spd="slow">
    <p:pu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Azure Resource Management</a:t>
            </a:r>
            <a:endParaRPr lang="en-US" dirty="0"/>
          </a:p>
        </p:txBody>
      </p:sp>
      <p:sp>
        <p:nvSpPr>
          <p:cNvPr id="260" name="Rectangle 5"/>
          <p:cNvSpPr>
            <a:spLocks noChangeArrowheads="1"/>
          </p:cNvSpPr>
          <p:nvPr/>
        </p:nvSpPr>
        <p:spPr bwMode="auto">
          <a:xfrm>
            <a:off x="484187" y="2895601"/>
            <a:ext cx="9982521" cy="2316163"/>
          </a:xfrm>
          <a:prstGeom prst="rect">
            <a:avLst/>
          </a:prstGeom>
          <a:solidFill>
            <a:srgbClr val="022D7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2" name="Rectangle 7"/>
          <p:cNvSpPr>
            <a:spLocks noChangeArrowheads="1"/>
          </p:cNvSpPr>
          <p:nvPr/>
        </p:nvSpPr>
        <p:spPr bwMode="auto">
          <a:xfrm>
            <a:off x="10821988" y="2895601"/>
            <a:ext cx="1184275" cy="2316163"/>
          </a:xfrm>
          <a:prstGeom prst="rect">
            <a:avLst/>
          </a:prstGeom>
          <a:solidFill>
            <a:srgbClr val="022D7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3" name="Rectangle 8"/>
          <p:cNvSpPr>
            <a:spLocks noChangeArrowheads="1"/>
          </p:cNvSpPr>
          <p:nvPr/>
        </p:nvSpPr>
        <p:spPr bwMode="auto">
          <a:xfrm>
            <a:off x="484187" y="2443164"/>
            <a:ext cx="9982521" cy="376238"/>
          </a:xfrm>
          <a:prstGeom prst="rect">
            <a:avLst/>
          </a:pr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4" name="Rectangle 9"/>
          <p:cNvSpPr>
            <a:spLocks noChangeArrowheads="1"/>
          </p:cNvSpPr>
          <p:nvPr/>
        </p:nvSpPr>
        <p:spPr bwMode="auto">
          <a:xfrm>
            <a:off x="484187" y="5302251"/>
            <a:ext cx="9982521" cy="376238"/>
          </a:xfrm>
          <a:prstGeom prst="rect">
            <a:avLst/>
          </a:pr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5" name="Freeform 90"/>
          <p:cNvSpPr>
            <a:spLocks/>
          </p:cNvSpPr>
          <p:nvPr/>
        </p:nvSpPr>
        <p:spPr bwMode="auto">
          <a:xfrm>
            <a:off x="1871662" y="3470276"/>
            <a:ext cx="965200" cy="493713"/>
          </a:xfrm>
          <a:custGeom>
            <a:avLst/>
            <a:gdLst>
              <a:gd name="T0" fmla="*/ 402 w 439"/>
              <a:gd name="T1" fmla="*/ 150 h 224"/>
              <a:gd name="T2" fmla="*/ 400 w 439"/>
              <a:gd name="T3" fmla="*/ 151 h 224"/>
              <a:gd name="T4" fmla="*/ 403 w 439"/>
              <a:gd name="T5" fmla="*/ 130 h 224"/>
              <a:gd name="T6" fmla="*/ 327 w 439"/>
              <a:gd name="T7" fmla="*/ 53 h 224"/>
              <a:gd name="T8" fmla="*/ 275 w 439"/>
              <a:gd name="T9" fmla="*/ 74 h 224"/>
              <a:gd name="T10" fmla="*/ 178 w 439"/>
              <a:gd name="T11" fmla="*/ 0 h 224"/>
              <a:gd name="T12" fmla="*/ 79 w 439"/>
              <a:gd name="T13" fmla="*/ 91 h 224"/>
              <a:gd name="T14" fmla="*/ 67 w 439"/>
              <a:gd name="T15" fmla="*/ 90 h 224"/>
              <a:gd name="T16" fmla="*/ 0 w 439"/>
              <a:gd name="T17" fmla="*/ 157 h 224"/>
              <a:gd name="T18" fmla="*/ 67 w 439"/>
              <a:gd name="T19" fmla="*/ 224 h 224"/>
              <a:gd name="T20" fmla="*/ 67 w 439"/>
              <a:gd name="T21" fmla="*/ 224 h 224"/>
              <a:gd name="T22" fmla="*/ 402 w 439"/>
              <a:gd name="T23" fmla="*/ 224 h 224"/>
              <a:gd name="T24" fmla="*/ 439 w 439"/>
              <a:gd name="T25" fmla="*/ 187 h 224"/>
              <a:gd name="T26" fmla="*/ 402 w 439"/>
              <a:gd name="T27" fmla="*/ 15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9" h="224">
                <a:moveTo>
                  <a:pt x="402" y="150"/>
                </a:moveTo>
                <a:cubicBezTo>
                  <a:pt x="401" y="150"/>
                  <a:pt x="401" y="150"/>
                  <a:pt x="400" y="151"/>
                </a:cubicBezTo>
                <a:cubicBezTo>
                  <a:pt x="402" y="144"/>
                  <a:pt x="403" y="137"/>
                  <a:pt x="403" y="130"/>
                </a:cubicBezTo>
                <a:cubicBezTo>
                  <a:pt x="403" y="88"/>
                  <a:pt x="369" y="53"/>
                  <a:pt x="327" y="53"/>
                </a:cubicBezTo>
                <a:cubicBezTo>
                  <a:pt x="307" y="53"/>
                  <a:pt x="289" y="61"/>
                  <a:pt x="275" y="74"/>
                </a:cubicBezTo>
                <a:cubicBezTo>
                  <a:pt x="264" y="31"/>
                  <a:pt x="225" y="0"/>
                  <a:pt x="178" y="0"/>
                </a:cubicBezTo>
                <a:cubicBezTo>
                  <a:pt x="126" y="0"/>
                  <a:pt x="83" y="40"/>
                  <a:pt x="79" y="91"/>
                </a:cubicBezTo>
                <a:cubicBezTo>
                  <a:pt x="75" y="90"/>
                  <a:pt x="71" y="90"/>
                  <a:pt x="67" y="90"/>
                </a:cubicBezTo>
                <a:cubicBezTo>
                  <a:pt x="30" y="90"/>
                  <a:pt x="0" y="120"/>
                  <a:pt x="0" y="157"/>
                </a:cubicBezTo>
                <a:cubicBezTo>
                  <a:pt x="0" y="194"/>
                  <a:pt x="30" y="224"/>
                  <a:pt x="67" y="224"/>
                </a:cubicBezTo>
                <a:cubicBezTo>
                  <a:pt x="67" y="224"/>
                  <a:pt x="67" y="224"/>
                  <a:pt x="67" y="224"/>
                </a:cubicBezTo>
                <a:cubicBezTo>
                  <a:pt x="402" y="224"/>
                  <a:pt x="402" y="224"/>
                  <a:pt x="402" y="224"/>
                </a:cubicBezTo>
                <a:cubicBezTo>
                  <a:pt x="422" y="224"/>
                  <a:pt x="439" y="208"/>
                  <a:pt x="439" y="187"/>
                </a:cubicBezTo>
                <a:cubicBezTo>
                  <a:pt x="439" y="167"/>
                  <a:pt x="422" y="150"/>
                  <a:pt x="402" y="150"/>
                </a:cubicBezTo>
                <a:close/>
              </a:path>
            </a:pathLst>
          </a:custGeom>
          <a:solidFill>
            <a:srgbClr val="1787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6" name="Freeform 91"/>
          <p:cNvSpPr>
            <a:spLocks/>
          </p:cNvSpPr>
          <p:nvPr/>
        </p:nvSpPr>
        <p:spPr bwMode="auto">
          <a:xfrm>
            <a:off x="1884362" y="3433764"/>
            <a:ext cx="2593975" cy="1608138"/>
          </a:xfrm>
          <a:custGeom>
            <a:avLst/>
            <a:gdLst>
              <a:gd name="T0" fmla="*/ 1179 w 1179"/>
              <a:gd name="T1" fmla="*/ 595 h 731"/>
              <a:gd name="T2" fmla="*/ 1042 w 1179"/>
              <a:gd name="T3" fmla="*/ 458 h 731"/>
              <a:gd name="T4" fmla="*/ 1026 w 1179"/>
              <a:gd name="T5" fmla="*/ 459 h 731"/>
              <a:gd name="T6" fmla="*/ 1039 w 1179"/>
              <a:gd name="T7" fmla="*/ 363 h 731"/>
              <a:gd name="T8" fmla="*/ 675 w 1179"/>
              <a:gd name="T9" fmla="*/ 0 h 731"/>
              <a:gd name="T10" fmla="*/ 330 w 1179"/>
              <a:gd name="T11" fmla="*/ 248 h 731"/>
              <a:gd name="T12" fmla="*/ 249 w 1179"/>
              <a:gd name="T13" fmla="*/ 234 h 731"/>
              <a:gd name="T14" fmla="*/ 0 w 1179"/>
              <a:gd name="T15" fmla="*/ 483 h 731"/>
              <a:gd name="T16" fmla="*/ 249 w 1179"/>
              <a:gd name="T17" fmla="*/ 731 h 731"/>
              <a:gd name="T18" fmla="*/ 249 w 1179"/>
              <a:gd name="T19" fmla="*/ 731 h 731"/>
              <a:gd name="T20" fmla="*/ 249 w 1179"/>
              <a:gd name="T21" fmla="*/ 731 h 731"/>
              <a:gd name="T22" fmla="*/ 1054 w 1179"/>
              <a:gd name="T23" fmla="*/ 731 h 731"/>
              <a:gd name="T24" fmla="*/ 1053 w 1179"/>
              <a:gd name="T25" fmla="*/ 731 h 731"/>
              <a:gd name="T26" fmla="*/ 1179 w 1179"/>
              <a:gd name="T27" fmla="*/ 595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79" h="731">
                <a:moveTo>
                  <a:pt x="1179" y="595"/>
                </a:moveTo>
                <a:cubicBezTo>
                  <a:pt x="1179" y="519"/>
                  <a:pt x="1118" y="458"/>
                  <a:pt x="1042" y="458"/>
                </a:cubicBezTo>
                <a:cubicBezTo>
                  <a:pt x="1037" y="458"/>
                  <a:pt x="1031" y="459"/>
                  <a:pt x="1026" y="459"/>
                </a:cubicBezTo>
                <a:cubicBezTo>
                  <a:pt x="1034" y="429"/>
                  <a:pt x="1039" y="397"/>
                  <a:pt x="1039" y="363"/>
                </a:cubicBezTo>
                <a:cubicBezTo>
                  <a:pt x="1039" y="162"/>
                  <a:pt x="876" y="0"/>
                  <a:pt x="675" y="0"/>
                </a:cubicBezTo>
                <a:cubicBezTo>
                  <a:pt x="515" y="0"/>
                  <a:pt x="378" y="104"/>
                  <a:pt x="330" y="248"/>
                </a:cubicBezTo>
                <a:cubicBezTo>
                  <a:pt x="305" y="239"/>
                  <a:pt x="277" y="234"/>
                  <a:pt x="249" y="234"/>
                </a:cubicBezTo>
                <a:cubicBezTo>
                  <a:pt x="112" y="234"/>
                  <a:pt x="0" y="345"/>
                  <a:pt x="0" y="483"/>
                </a:cubicBezTo>
                <a:cubicBezTo>
                  <a:pt x="0" y="620"/>
                  <a:pt x="112" y="731"/>
                  <a:pt x="249" y="731"/>
                </a:cubicBezTo>
                <a:cubicBezTo>
                  <a:pt x="249" y="731"/>
                  <a:pt x="249" y="731"/>
                  <a:pt x="249" y="731"/>
                </a:cubicBezTo>
                <a:cubicBezTo>
                  <a:pt x="249" y="731"/>
                  <a:pt x="249" y="731"/>
                  <a:pt x="249" y="731"/>
                </a:cubicBezTo>
                <a:cubicBezTo>
                  <a:pt x="1054" y="731"/>
                  <a:pt x="1054" y="731"/>
                  <a:pt x="1054" y="731"/>
                </a:cubicBezTo>
                <a:cubicBezTo>
                  <a:pt x="1053" y="731"/>
                  <a:pt x="1053" y="731"/>
                  <a:pt x="1053" y="731"/>
                </a:cubicBezTo>
                <a:cubicBezTo>
                  <a:pt x="1124" y="725"/>
                  <a:pt x="1179" y="666"/>
                  <a:pt x="1179" y="5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5" name="Group 4"/>
          <p:cNvGrpSpPr/>
          <p:nvPr/>
        </p:nvGrpSpPr>
        <p:grpSpPr>
          <a:xfrm>
            <a:off x="7549315" y="3032126"/>
            <a:ext cx="1914525" cy="1096963"/>
            <a:chOff x="7056438" y="3032126"/>
            <a:chExt cx="1914525" cy="1096963"/>
          </a:xfrm>
        </p:grpSpPr>
        <p:sp>
          <p:nvSpPr>
            <p:cNvPr id="1145" name="Freeform 154"/>
            <p:cNvSpPr>
              <a:spLocks noEditPoints="1"/>
            </p:cNvSpPr>
            <p:nvPr/>
          </p:nvSpPr>
          <p:spPr bwMode="auto">
            <a:xfrm>
              <a:off x="7312025" y="3321051"/>
              <a:ext cx="1082675" cy="746125"/>
            </a:xfrm>
            <a:custGeom>
              <a:avLst/>
              <a:gdLst>
                <a:gd name="T0" fmla="*/ 595 w 682"/>
                <a:gd name="T1" fmla="*/ 231 h 470"/>
                <a:gd name="T2" fmla="*/ 595 w 682"/>
                <a:gd name="T3" fmla="*/ 439 h 470"/>
                <a:gd name="T4" fmla="*/ 646 w 682"/>
                <a:gd name="T5" fmla="*/ 439 h 470"/>
                <a:gd name="T6" fmla="*/ 646 w 682"/>
                <a:gd name="T7" fmla="*/ 291 h 470"/>
                <a:gd name="T8" fmla="*/ 658 w 682"/>
                <a:gd name="T9" fmla="*/ 291 h 470"/>
                <a:gd name="T10" fmla="*/ 658 w 682"/>
                <a:gd name="T11" fmla="*/ 244 h 470"/>
                <a:gd name="T12" fmla="*/ 682 w 682"/>
                <a:gd name="T13" fmla="*/ 231 h 470"/>
                <a:gd name="T14" fmla="*/ 595 w 682"/>
                <a:gd name="T15" fmla="*/ 231 h 470"/>
                <a:gd name="T16" fmla="*/ 344 w 682"/>
                <a:gd name="T17" fmla="*/ 145 h 470"/>
                <a:gd name="T18" fmla="*/ 309 w 682"/>
                <a:gd name="T19" fmla="*/ 145 h 470"/>
                <a:gd name="T20" fmla="*/ 309 w 682"/>
                <a:gd name="T21" fmla="*/ 263 h 470"/>
                <a:gd name="T22" fmla="*/ 331 w 682"/>
                <a:gd name="T23" fmla="*/ 263 h 470"/>
                <a:gd name="T24" fmla="*/ 331 w 682"/>
                <a:gd name="T25" fmla="*/ 327 h 470"/>
                <a:gd name="T26" fmla="*/ 344 w 682"/>
                <a:gd name="T27" fmla="*/ 320 h 470"/>
                <a:gd name="T28" fmla="*/ 344 w 682"/>
                <a:gd name="T29" fmla="*/ 145 h 470"/>
                <a:gd name="T30" fmla="*/ 439 w 682"/>
                <a:gd name="T31" fmla="*/ 83 h 470"/>
                <a:gd name="T32" fmla="*/ 431 w 682"/>
                <a:gd name="T33" fmla="*/ 83 h 470"/>
                <a:gd name="T34" fmla="*/ 431 w 682"/>
                <a:gd name="T35" fmla="*/ 115 h 470"/>
                <a:gd name="T36" fmla="*/ 416 w 682"/>
                <a:gd name="T37" fmla="*/ 115 h 470"/>
                <a:gd name="T38" fmla="*/ 416 w 682"/>
                <a:gd name="T39" fmla="*/ 134 h 470"/>
                <a:gd name="T40" fmla="*/ 388 w 682"/>
                <a:gd name="T41" fmla="*/ 134 h 470"/>
                <a:gd name="T42" fmla="*/ 388 w 682"/>
                <a:gd name="T43" fmla="*/ 194 h 470"/>
                <a:gd name="T44" fmla="*/ 377 w 682"/>
                <a:gd name="T45" fmla="*/ 194 h 470"/>
                <a:gd name="T46" fmla="*/ 377 w 682"/>
                <a:gd name="T47" fmla="*/ 238 h 470"/>
                <a:gd name="T48" fmla="*/ 460 w 682"/>
                <a:gd name="T49" fmla="*/ 238 h 470"/>
                <a:gd name="T50" fmla="*/ 460 w 682"/>
                <a:gd name="T51" fmla="*/ 459 h 470"/>
                <a:gd name="T52" fmla="*/ 475 w 682"/>
                <a:gd name="T53" fmla="*/ 459 h 470"/>
                <a:gd name="T54" fmla="*/ 475 w 682"/>
                <a:gd name="T55" fmla="*/ 136 h 470"/>
                <a:gd name="T56" fmla="*/ 453 w 682"/>
                <a:gd name="T57" fmla="*/ 136 h 470"/>
                <a:gd name="T58" fmla="*/ 453 w 682"/>
                <a:gd name="T59" fmla="*/ 115 h 470"/>
                <a:gd name="T60" fmla="*/ 439 w 682"/>
                <a:gd name="T61" fmla="*/ 115 h 470"/>
                <a:gd name="T62" fmla="*/ 439 w 682"/>
                <a:gd name="T63" fmla="*/ 83 h 470"/>
                <a:gd name="T64" fmla="*/ 175 w 682"/>
                <a:gd name="T65" fmla="*/ 0 h 470"/>
                <a:gd name="T66" fmla="*/ 151 w 682"/>
                <a:gd name="T67" fmla="*/ 0 h 470"/>
                <a:gd name="T68" fmla="*/ 151 w 682"/>
                <a:gd name="T69" fmla="*/ 121 h 470"/>
                <a:gd name="T70" fmla="*/ 93 w 682"/>
                <a:gd name="T71" fmla="*/ 121 h 470"/>
                <a:gd name="T72" fmla="*/ 93 w 682"/>
                <a:gd name="T73" fmla="*/ 273 h 470"/>
                <a:gd name="T74" fmla="*/ 83 w 682"/>
                <a:gd name="T75" fmla="*/ 273 h 470"/>
                <a:gd name="T76" fmla="*/ 83 w 682"/>
                <a:gd name="T77" fmla="*/ 184 h 470"/>
                <a:gd name="T78" fmla="*/ 0 w 682"/>
                <a:gd name="T79" fmla="*/ 184 h 470"/>
                <a:gd name="T80" fmla="*/ 0 w 682"/>
                <a:gd name="T81" fmla="*/ 259 h 470"/>
                <a:gd name="T82" fmla="*/ 35 w 682"/>
                <a:gd name="T83" fmla="*/ 259 h 470"/>
                <a:gd name="T84" fmla="*/ 35 w 682"/>
                <a:gd name="T85" fmla="*/ 434 h 470"/>
                <a:gd name="T86" fmla="*/ 97 w 682"/>
                <a:gd name="T87" fmla="*/ 434 h 470"/>
                <a:gd name="T88" fmla="*/ 97 w 682"/>
                <a:gd name="T89" fmla="*/ 274 h 470"/>
                <a:gd name="T90" fmla="*/ 148 w 682"/>
                <a:gd name="T91" fmla="*/ 274 h 470"/>
                <a:gd name="T92" fmla="*/ 148 w 682"/>
                <a:gd name="T93" fmla="*/ 470 h 470"/>
                <a:gd name="T94" fmla="*/ 171 w 682"/>
                <a:gd name="T95" fmla="*/ 470 h 470"/>
                <a:gd name="T96" fmla="*/ 171 w 682"/>
                <a:gd name="T97" fmla="*/ 426 h 470"/>
                <a:gd name="T98" fmla="*/ 232 w 682"/>
                <a:gd name="T99" fmla="*/ 426 h 470"/>
                <a:gd name="T100" fmla="*/ 232 w 682"/>
                <a:gd name="T101" fmla="*/ 263 h 470"/>
                <a:gd name="T102" fmla="*/ 294 w 682"/>
                <a:gd name="T103" fmla="*/ 263 h 470"/>
                <a:gd name="T104" fmla="*/ 294 w 682"/>
                <a:gd name="T105" fmla="*/ 218 h 470"/>
                <a:gd name="T106" fmla="*/ 252 w 682"/>
                <a:gd name="T107" fmla="*/ 218 h 470"/>
                <a:gd name="T108" fmla="*/ 252 w 682"/>
                <a:gd name="T109" fmla="*/ 91 h 470"/>
                <a:gd name="T110" fmla="*/ 183 w 682"/>
                <a:gd name="T111" fmla="*/ 91 h 470"/>
                <a:gd name="T112" fmla="*/ 183 w 682"/>
                <a:gd name="T113" fmla="*/ 183 h 470"/>
                <a:gd name="T114" fmla="*/ 175 w 682"/>
                <a:gd name="T115" fmla="*/ 177 h 470"/>
                <a:gd name="T116" fmla="*/ 175 w 682"/>
                <a:gd name="T117"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2" h="470">
                  <a:moveTo>
                    <a:pt x="595" y="231"/>
                  </a:moveTo>
                  <a:lnTo>
                    <a:pt x="595" y="439"/>
                  </a:lnTo>
                  <a:lnTo>
                    <a:pt x="646" y="439"/>
                  </a:lnTo>
                  <a:lnTo>
                    <a:pt x="646" y="291"/>
                  </a:lnTo>
                  <a:lnTo>
                    <a:pt x="658" y="291"/>
                  </a:lnTo>
                  <a:lnTo>
                    <a:pt x="658" y="244"/>
                  </a:lnTo>
                  <a:lnTo>
                    <a:pt x="682" y="231"/>
                  </a:lnTo>
                  <a:lnTo>
                    <a:pt x="595" y="231"/>
                  </a:lnTo>
                  <a:close/>
                  <a:moveTo>
                    <a:pt x="344" y="145"/>
                  </a:moveTo>
                  <a:lnTo>
                    <a:pt x="309" y="145"/>
                  </a:lnTo>
                  <a:lnTo>
                    <a:pt x="309" y="263"/>
                  </a:lnTo>
                  <a:lnTo>
                    <a:pt x="331" y="263"/>
                  </a:lnTo>
                  <a:lnTo>
                    <a:pt x="331" y="327"/>
                  </a:lnTo>
                  <a:lnTo>
                    <a:pt x="344" y="320"/>
                  </a:lnTo>
                  <a:lnTo>
                    <a:pt x="344" y="145"/>
                  </a:lnTo>
                  <a:close/>
                  <a:moveTo>
                    <a:pt x="439" y="83"/>
                  </a:moveTo>
                  <a:lnTo>
                    <a:pt x="431" y="83"/>
                  </a:lnTo>
                  <a:lnTo>
                    <a:pt x="431" y="115"/>
                  </a:lnTo>
                  <a:lnTo>
                    <a:pt x="416" y="115"/>
                  </a:lnTo>
                  <a:lnTo>
                    <a:pt x="416" y="134"/>
                  </a:lnTo>
                  <a:lnTo>
                    <a:pt x="388" y="134"/>
                  </a:lnTo>
                  <a:lnTo>
                    <a:pt x="388" y="194"/>
                  </a:lnTo>
                  <a:lnTo>
                    <a:pt x="377" y="194"/>
                  </a:lnTo>
                  <a:lnTo>
                    <a:pt x="377" y="238"/>
                  </a:lnTo>
                  <a:lnTo>
                    <a:pt x="460" y="238"/>
                  </a:lnTo>
                  <a:lnTo>
                    <a:pt x="460" y="459"/>
                  </a:lnTo>
                  <a:lnTo>
                    <a:pt x="475" y="459"/>
                  </a:lnTo>
                  <a:lnTo>
                    <a:pt x="475" y="136"/>
                  </a:lnTo>
                  <a:lnTo>
                    <a:pt x="453" y="136"/>
                  </a:lnTo>
                  <a:lnTo>
                    <a:pt x="453" y="115"/>
                  </a:lnTo>
                  <a:lnTo>
                    <a:pt x="439" y="115"/>
                  </a:lnTo>
                  <a:lnTo>
                    <a:pt x="439" y="83"/>
                  </a:lnTo>
                  <a:close/>
                  <a:moveTo>
                    <a:pt x="175" y="0"/>
                  </a:moveTo>
                  <a:lnTo>
                    <a:pt x="151" y="0"/>
                  </a:lnTo>
                  <a:lnTo>
                    <a:pt x="151" y="121"/>
                  </a:lnTo>
                  <a:lnTo>
                    <a:pt x="93" y="121"/>
                  </a:lnTo>
                  <a:lnTo>
                    <a:pt x="93" y="273"/>
                  </a:lnTo>
                  <a:lnTo>
                    <a:pt x="83" y="273"/>
                  </a:lnTo>
                  <a:lnTo>
                    <a:pt x="83" y="184"/>
                  </a:lnTo>
                  <a:lnTo>
                    <a:pt x="0" y="184"/>
                  </a:lnTo>
                  <a:lnTo>
                    <a:pt x="0" y="259"/>
                  </a:lnTo>
                  <a:lnTo>
                    <a:pt x="35" y="259"/>
                  </a:lnTo>
                  <a:lnTo>
                    <a:pt x="35" y="434"/>
                  </a:lnTo>
                  <a:lnTo>
                    <a:pt x="97" y="434"/>
                  </a:lnTo>
                  <a:lnTo>
                    <a:pt x="97" y="274"/>
                  </a:lnTo>
                  <a:lnTo>
                    <a:pt x="148" y="274"/>
                  </a:lnTo>
                  <a:lnTo>
                    <a:pt x="148" y="470"/>
                  </a:lnTo>
                  <a:lnTo>
                    <a:pt x="171" y="470"/>
                  </a:lnTo>
                  <a:lnTo>
                    <a:pt x="171" y="426"/>
                  </a:lnTo>
                  <a:lnTo>
                    <a:pt x="232" y="426"/>
                  </a:lnTo>
                  <a:lnTo>
                    <a:pt x="232" y="263"/>
                  </a:lnTo>
                  <a:lnTo>
                    <a:pt x="294" y="263"/>
                  </a:lnTo>
                  <a:lnTo>
                    <a:pt x="294" y="218"/>
                  </a:lnTo>
                  <a:lnTo>
                    <a:pt x="252" y="218"/>
                  </a:lnTo>
                  <a:lnTo>
                    <a:pt x="252" y="91"/>
                  </a:lnTo>
                  <a:lnTo>
                    <a:pt x="183" y="91"/>
                  </a:lnTo>
                  <a:lnTo>
                    <a:pt x="183" y="183"/>
                  </a:lnTo>
                  <a:lnTo>
                    <a:pt x="175" y="177"/>
                  </a:lnTo>
                  <a:lnTo>
                    <a:pt x="175" y="0"/>
                  </a:lnTo>
                  <a:close/>
                </a:path>
              </a:pathLst>
            </a:custGeom>
            <a:solidFill>
              <a:srgbClr val="0239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46" name="Freeform 155"/>
            <p:cNvSpPr>
              <a:spLocks noEditPoints="1"/>
            </p:cNvSpPr>
            <p:nvPr/>
          </p:nvSpPr>
          <p:spPr bwMode="auto">
            <a:xfrm>
              <a:off x="7312025" y="3321051"/>
              <a:ext cx="1082675" cy="746125"/>
            </a:xfrm>
            <a:custGeom>
              <a:avLst/>
              <a:gdLst>
                <a:gd name="T0" fmla="*/ 595 w 682"/>
                <a:gd name="T1" fmla="*/ 231 h 470"/>
                <a:gd name="T2" fmla="*/ 595 w 682"/>
                <a:gd name="T3" fmla="*/ 439 h 470"/>
                <a:gd name="T4" fmla="*/ 646 w 682"/>
                <a:gd name="T5" fmla="*/ 439 h 470"/>
                <a:gd name="T6" fmla="*/ 646 w 682"/>
                <a:gd name="T7" fmla="*/ 291 h 470"/>
                <a:gd name="T8" fmla="*/ 658 w 682"/>
                <a:gd name="T9" fmla="*/ 291 h 470"/>
                <a:gd name="T10" fmla="*/ 658 w 682"/>
                <a:gd name="T11" fmla="*/ 244 h 470"/>
                <a:gd name="T12" fmla="*/ 682 w 682"/>
                <a:gd name="T13" fmla="*/ 231 h 470"/>
                <a:gd name="T14" fmla="*/ 595 w 682"/>
                <a:gd name="T15" fmla="*/ 231 h 470"/>
                <a:gd name="T16" fmla="*/ 344 w 682"/>
                <a:gd name="T17" fmla="*/ 145 h 470"/>
                <a:gd name="T18" fmla="*/ 309 w 682"/>
                <a:gd name="T19" fmla="*/ 145 h 470"/>
                <a:gd name="T20" fmla="*/ 309 w 682"/>
                <a:gd name="T21" fmla="*/ 263 h 470"/>
                <a:gd name="T22" fmla="*/ 331 w 682"/>
                <a:gd name="T23" fmla="*/ 263 h 470"/>
                <a:gd name="T24" fmla="*/ 331 w 682"/>
                <a:gd name="T25" fmla="*/ 327 h 470"/>
                <a:gd name="T26" fmla="*/ 344 w 682"/>
                <a:gd name="T27" fmla="*/ 320 h 470"/>
                <a:gd name="T28" fmla="*/ 344 w 682"/>
                <a:gd name="T29" fmla="*/ 145 h 470"/>
                <a:gd name="T30" fmla="*/ 439 w 682"/>
                <a:gd name="T31" fmla="*/ 83 h 470"/>
                <a:gd name="T32" fmla="*/ 431 w 682"/>
                <a:gd name="T33" fmla="*/ 83 h 470"/>
                <a:gd name="T34" fmla="*/ 431 w 682"/>
                <a:gd name="T35" fmla="*/ 115 h 470"/>
                <a:gd name="T36" fmla="*/ 416 w 682"/>
                <a:gd name="T37" fmla="*/ 115 h 470"/>
                <a:gd name="T38" fmla="*/ 416 w 682"/>
                <a:gd name="T39" fmla="*/ 134 h 470"/>
                <a:gd name="T40" fmla="*/ 388 w 682"/>
                <a:gd name="T41" fmla="*/ 134 h 470"/>
                <a:gd name="T42" fmla="*/ 388 w 682"/>
                <a:gd name="T43" fmla="*/ 194 h 470"/>
                <a:gd name="T44" fmla="*/ 377 w 682"/>
                <a:gd name="T45" fmla="*/ 194 h 470"/>
                <a:gd name="T46" fmla="*/ 377 w 682"/>
                <a:gd name="T47" fmla="*/ 238 h 470"/>
                <a:gd name="T48" fmla="*/ 460 w 682"/>
                <a:gd name="T49" fmla="*/ 238 h 470"/>
                <a:gd name="T50" fmla="*/ 460 w 682"/>
                <a:gd name="T51" fmla="*/ 459 h 470"/>
                <a:gd name="T52" fmla="*/ 475 w 682"/>
                <a:gd name="T53" fmla="*/ 459 h 470"/>
                <a:gd name="T54" fmla="*/ 475 w 682"/>
                <a:gd name="T55" fmla="*/ 136 h 470"/>
                <a:gd name="T56" fmla="*/ 453 w 682"/>
                <a:gd name="T57" fmla="*/ 136 h 470"/>
                <a:gd name="T58" fmla="*/ 453 w 682"/>
                <a:gd name="T59" fmla="*/ 115 h 470"/>
                <a:gd name="T60" fmla="*/ 439 w 682"/>
                <a:gd name="T61" fmla="*/ 115 h 470"/>
                <a:gd name="T62" fmla="*/ 439 w 682"/>
                <a:gd name="T63" fmla="*/ 83 h 470"/>
                <a:gd name="T64" fmla="*/ 175 w 682"/>
                <a:gd name="T65" fmla="*/ 0 h 470"/>
                <a:gd name="T66" fmla="*/ 151 w 682"/>
                <a:gd name="T67" fmla="*/ 0 h 470"/>
                <a:gd name="T68" fmla="*/ 151 w 682"/>
                <a:gd name="T69" fmla="*/ 121 h 470"/>
                <a:gd name="T70" fmla="*/ 93 w 682"/>
                <a:gd name="T71" fmla="*/ 121 h 470"/>
                <a:gd name="T72" fmla="*/ 93 w 682"/>
                <a:gd name="T73" fmla="*/ 273 h 470"/>
                <a:gd name="T74" fmla="*/ 83 w 682"/>
                <a:gd name="T75" fmla="*/ 273 h 470"/>
                <a:gd name="T76" fmla="*/ 83 w 682"/>
                <a:gd name="T77" fmla="*/ 184 h 470"/>
                <a:gd name="T78" fmla="*/ 0 w 682"/>
                <a:gd name="T79" fmla="*/ 184 h 470"/>
                <a:gd name="T80" fmla="*/ 0 w 682"/>
                <a:gd name="T81" fmla="*/ 259 h 470"/>
                <a:gd name="T82" fmla="*/ 35 w 682"/>
                <a:gd name="T83" fmla="*/ 259 h 470"/>
                <a:gd name="T84" fmla="*/ 35 w 682"/>
                <a:gd name="T85" fmla="*/ 434 h 470"/>
                <a:gd name="T86" fmla="*/ 97 w 682"/>
                <a:gd name="T87" fmla="*/ 434 h 470"/>
                <a:gd name="T88" fmla="*/ 97 w 682"/>
                <a:gd name="T89" fmla="*/ 274 h 470"/>
                <a:gd name="T90" fmla="*/ 148 w 682"/>
                <a:gd name="T91" fmla="*/ 274 h 470"/>
                <a:gd name="T92" fmla="*/ 148 w 682"/>
                <a:gd name="T93" fmla="*/ 470 h 470"/>
                <a:gd name="T94" fmla="*/ 171 w 682"/>
                <a:gd name="T95" fmla="*/ 470 h 470"/>
                <a:gd name="T96" fmla="*/ 171 w 682"/>
                <a:gd name="T97" fmla="*/ 426 h 470"/>
                <a:gd name="T98" fmla="*/ 232 w 682"/>
                <a:gd name="T99" fmla="*/ 426 h 470"/>
                <a:gd name="T100" fmla="*/ 232 w 682"/>
                <a:gd name="T101" fmla="*/ 263 h 470"/>
                <a:gd name="T102" fmla="*/ 294 w 682"/>
                <a:gd name="T103" fmla="*/ 263 h 470"/>
                <a:gd name="T104" fmla="*/ 294 w 682"/>
                <a:gd name="T105" fmla="*/ 218 h 470"/>
                <a:gd name="T106" fmla="*/ 252 w 682"/>
                <a:gd name="T107" fmla="*/ 218 h 470"/>
                <a:gd name="T108" fmla="*/ 252 w 682"/>
                <a:gd name="T109" fmla="*/ 91 h 470"/>
                <a:gd name="T110" fmla="*/ 183 w 682"/>
                <a:gd name="T111" fmla="*/ 91 h 470"/>
                <a:gd name="T112" fmla="*/ 183 w 682"/>
                <a:gd name="T113" fmla="*/ 183 h 470"/>
                <a:gd name="T114" fmla="*/ 175 w 682"/>
                <a:gd name="T115" fmla="*/ 177 h 470"/>
                <a:gd name="T116" fmla="*/ 175 w 682"/>
                <a:gd name="T117"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2" h="470">
                  <a:moveTo>
                    <a:pt x="595" y="231"/>
                  </a:moveTo>
                  <a:lnTo>
                    <a:pt x="595" y="439"/>
                  </a:lnTo>
                  <a:lnTo>
                    <a:pt x="646" y="439"/>
                  </a:lnTo>
                  <a:lnTo>
                    <a:pt x="646" y="291"/>
                  </a:lnTo>
                  <a:lnTo>
                    <a:pt x="658" y="291"/>
                  </a:lnTo>
                  <a:lnTo>
                    <a:pt x="658" y="244"/>
                  </a:lnTo>
                  <a:lnTo>
                    <a:pt x="682" y="231"/>
                  </a:lnTo>
                  <a:lnTo>
                    <a:pt x="595" y="231"/>
                  </a:lnTo>
                  <a:moveTo>
                    <a:pt x="344" y="145"/>
                  </a:moveTo>
                  <a:lnTo>
                    <a:pt x="309" y="145"/>
                  </a:lnTo>
                  <a:lnTo>
                    <a:pt x="309" y="263"/>
                  </a:lnTo>
                  <a:lnTo>
                    <a:pt x="331" y="263"/>
                  </a:lnTo>
                  <a:lnTo>
                    <a:pt x="331" y="327"/>
                  </a:lnTo>
                  <a:lnTo>
                    <a:pt x="344" y="320"/>
                  </a:lnTo>
                  <a:lnTo>
                    <a:pt x="344" y="145"/>
                  </a:lnTo>
                  <a:moveTo>
                    <a:pt x="439" y="83"/>
                  </a:moveTo>
                  <a:lnTo>
                    <a:pt x="431" y="83"/>
                  </a:lnTo>
                  <a:lnTo>
                    <a:pt x="431" y="115"/>
                  </a:lnTo>
                  <a:lnTo>
                    <a:pt x="416" y="115"/>
                  </a:lnTo>
                  <a:lnTo>
                    <a:pt x="416" y="134"/>
                  </a:lnTo>
                  <a:lnTo>
                    <a:pt x="388" y="134"/>
                  </a:lnTo>
                  <a:lnTo>
                    <a:pt x="388" y="194"/>
                  </a:lnTo>
                  <a:lnTo>
                    <a:pt x="377" y="194"/>
                  </a:lnTo>
                  <a:lnTo>
                    <a:pt x="377" y="238"/>
                  </a:lnTo>
                  <a:lnTo>
                    <a:pt x="460" y="238"/>
                  </a:lnTo>
                  <a:lnTo>
                    <a:pt x="460" y="459"/>
                  </a:lnTo>
                  <a:lnTo>
                    <a:pt x="475" y="459"/>
                  </a:lnTo>
                  <a:lnTo>
                    <a:pt x="475" y="136"/>
                  </a:lnTo>
                  <a:lnTo>
                    <a:pt x="453" y="136"/>
                  </a:lnTo>
                  <a:lnTo>
                    <a:pt x="453" y="115"/>
                  </a:lnTo>
                  <a:lnTo>
                    <a:pt x="439" y="115"/>
                  </a:lnTo>
                  <a:lnTo>
                    <a:pt x="439" y="83"/>
                  </a:lnTo>
                  <a:moveTo>
                    <a:pt x="175" y="0"/>
                  </a:moveTo>
                  <a:lnTo>
                    <a:pt x="151" y="0"/>
                  </a:lnTo>
                  <a:lnTo>
                    <a:pt x="151" y="121"/>
                  </a:lnTo>
                  <a:lnTo>
                    <a:pt x="93" y="121"/>
                  </a:lnTo>
                  <a:lnTo>
                    <a:pt x="93" y="273"/>
                  </a:lnTo>
                  <a:lnTo>
                    <a:pt x="83" y="273"/>
                  </a:lnTo>
                  <a:lnTo>
                    <a:pt x="83" y="184"/>
                  </a:lnTo>
                  <a:lnTo>
                    <a:pt x="0" y="184"/>
                  </a:lnTo>
                  <a:lnTo>
                    <a:pt x="0" y="259"/>
                  </a:lnTo>
                  <a:lnTo>
                    <a:pt x="35" y="259"/>
                  </a:lnTo>
                  <a:lnTo>
                    <a:pt x="35" y="434"/>
                  </a:lnTo>
                  <a:lnTo>
                    <a:pt x="97" y="434"/>
                  </a:lnTo>
                  <a:lnTo>
                    <a:pt x="97" y="274"/>
                  </a:lnTo>
                  <a:lnTo>
                    <a:pt x="148" y="274"/>
                  </a:lnTo>
                  <a:lnTo>
                    <a:pt x="148" y="470"/>
                  </a:lnTo>
                  <a:lnTo>
                    <a:pt x="171" y="470"/>
                  </a:lnTo>
                  <a:lnTo>
                    <a:pt x="171" y="426"/>
                  </a:lnTo>
                  <a:lnTo>
                    <a:pt x="232" y="426"/>
                  </a:lnTo>
                  <a:lnTo>
                    <a:pt x="232" y="263"/>
                  </a:lnTo>
                  <a:lnTo>
                    <a:pt x="294" y="263"/>
                  </a:lnTo>
                  <a:lnTo>
                    <a:pt x="294" y="218"/>
                  </a:lnTo>
                  <a:lnTo>
                    <a:pt x="252" y="218"/>
                  </a:lnTo>
                  <a:lnTo>
                    <a:pt x="252" y="91"/>
                  </a:lnTo>
                  <a:lnTo>
                    <a:pt x="183" y="91"/>
                  </a:lnTo>
                  <a:lnTo>
                    <a:pt x="183" y="183"/>
                  </a:lnTo>
                  <a:lnTo>
                    <a:pt x="175" y="177"/>
                  </a:lnTo>
                  <a:lnTo>
                    <a:pt x="1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47" name="Freeform 156"/>
            <p:cNvSpPr>
              <a:spLocks noEditPoints="1"/>
            </p:cNvSpPr>
            <p:nvPr/>
          </p:nvSpPr>
          <p:spPr bwMode="auto">
            <a:xfrm>
              <a:off x="7056438" y="3424239"/>
              <a:ext cx="1436688" cy="704850"/>
            </a:xfrm>
            <a:custGeom>
              <a:avLst/>
              <a:gdLst>
                <a:gd name="T0" fmla="*/ 470 w 905"/>
                <a:gd name="T1" fmla="*/ 198 h 444"/>
                <a:gd name="T2" fmla="*/ 455 w 905"/>
                <a:gd name="T3" fmla="*/ 198 h 444"/>
                <a:gd name="T4" fmla="*/ 455 w 905"/>
                <a:gd name="T5" fmla="*/ 216 h 444"/>
                <a:gd name="T6" fmla="*/ 470 w 905"/>
                <a:gd name="T7" fmla="*/ 216 h 444"/>
                <a:gd name="T8" fmla="*/ 470 w 905"/>
                <a:gd name="T9" fmla="*/ 198 h 444"/>
                <a:gd name="T10" fmla="*/ 905 w 905"/>
                <a:gd name="T11" fmla="*/ 122 h 444"/>
                <a:gd name="T12" fmla="*/ 894 w 905"/>
                <a:gd name="T13" fmla="*/ 122 h 444"/>
                <a:gd name="T14" fmla="*/ 851 w 905"/>
                <a:gd name="T15" fmla="*/ 122 h 444"/>
                <a:gd name="T16" fmla="*/ 851 w 905"/>
                <a:gd name="T17" fmla="*/ 162 h 444"/>
                <a:gd name="T18" fmla="*/ 843 w 905"/>
                <a:gd name="T19" fmla="*/ 166 h 444"/>
                <a:gd name="T20" fmla="*/ 905 w 905"/>
                <a:gd name="T21" fmla="*/ 168 h 444"/>
                <a:gd name="T22" fmla="*/ 905 w 905"/>
                <a:gd name="T23" fmla="*/ 122 h 444"/>
                <a:gd name="T24" fmla="*/ 133 w 905"/>
                <a:gd name="T25" fmla="*/ 121 h 444"/>
                <a:gd name="T26" fmla="*/ 122 w 905"/>
                <a:gd name="T27" fmla="*/ 121 h 444"/>
                <a:gd name="T28" fmla="*/ 122 w 905"/>
                <a:gd name="T29" fmla="*/ 166 h 444"/>
                <a:gd name="T30" fmla="*/ 102 w 905"/>
                <a:gd name="T31" fmla="*/ 166 h 444"/>
                <a:gd name="T32" fmla="*/ 102 w 905"/>
                <a:gd name="T33" fmla="*/ 196 h 444"/>
                <a:gd name="T34" fmla="*/ 68 w 905"/>
                <a:gd name="T35" fmla="*/ 196 h 444"/>
                <a:gd name="T36" fmla="*/ 68 w 905"/>
                <a:gd name="T37" fmla="*/ 373 h 444"/>
                <a:gd name="T38" fmla="*/ 57 w 905"/>
                <a:gd name="T39" fmla="*/ 366 h 444"/>
                <a:gd name="T40" fmla="*/ 57 w 905"/>
                <a:gd name="T41" fmla="*/ 220 h 444"/>
                <a:gd name="T42" fmla="*/ 36 w 905"/>
                <a:gd name="T43" fmla="*/ 220 h 444"/>
                <a:gd name="T44" fmla="*/ 36 w 905"/>
                <a:gd name="T45" fmla="*/ 410 h 444"/>
                <a:gd name="T46" fmla="*/ 0 w 905"/>
                <a:gd name="T47" fmla="*/ 431 h 444"/>
                <a:gd name="T48" fmla="*/ 0 w 905"/>
                <a:gd name="T49" fmla="*/ 444 h 444"/>
                <a:gd name="T50" fmla="*/ 161 w 905"/>
                <a:gd name="T51" fmla="*/ 444 h 444"/>
                <a:gd name="T52" fmla="*/ 161 w 905"/>
                <a:gd name="T53" fmla="*/ 196 h 444"/>
                <a:gd name="T54" fmla="*/ 161 w 905"/>
                <a:gd name="T55" fmla="*/ 194 h 444"/>
                <a:gd name="T56" fmla="*/ 156 w 905"/>
                <a:gd name="T57" fmla="*/ 194 h 444"/>
                <a:gd name="T58" fmla="*/ 156 w 905"/>
                <a:gd name="T59" fmla="*/ 165 h 444"/>
                <a:gd name="T60" fmla="*/ 133 w 905"/>
                <a:gd name="T61" fmla="*/ 165 h 444"/>
                <a:gd name="T62" fmla="*/ 133 w 905"/>
                <a:gd name="T63" fmla="*/ 121 h 444"/>
                <a:gd name="T64" fmla="*/ 756 w 905"/>
                <a:gd name="T65" fmla="*/ 69 h 444"/>
                <a:gd name="T66" fmla="*/ 636 w 905"/>
                <a:gd name="T67" fmla="*/ 69 h 444"/>
                <a:gd name="T68" fmla="*/ 636 w 905"/>
                <a:gd name="T69" fmla="*/ 71 h 444"/>
                <a:gd name="T70" fmla="*/ 638 w 905"/>
                <a:gd name="T71" fmla="*/ 71 h 444"/>
                <a:gd name="T72" fmla="*/ 638 w 905"/>
                <a:gd name="T73" fmla="*/ 194 h 444"/>
                <a:gd name="T74" fmla="*/ 646 w 905"/>
                <a:gd name="T75" fmla="*/ 189 h 444"/>
                <a:gd name="T76" fmla="*/ 646 w 905"/>
                <a:gd name="T77" fmla="*/ 87 h 444"/>
                <a:gd name="T78" fmla="*/ 660 w 905"/>
                <a:gd name="T79" fmla="*/ 87 h 444"/>
                <a:gd name="T80" fmla="*/ 660 w 905"/>
                <a:gd name="T81" fmla="*/ 166 h 444"/>
                <a:gd name="T82" fmla="*/ 756 w 905"/>
                <a:gd name="T83" fmla="*/ 166 h 444"/>
                <a:gd name="T84" fmla="*/ 756 w 905"/>
                <a:gd name="T85" fmla="*/ 69 h 444"/>
                <a:gd name="T86" fmla="*/ 538 w 905"/>
                <a:gd name="T87" fmla="*/ 0 h 444"/>
                <a:gd name="T88" fmla="*/ 505 w 905"/>
                <a:gd name="T89" fmla="*/ 0 h 444"/>
                <a:gd name="T90" fmla="*/ 505 w 905"/>
                <a:gd name="T91" fmla="*/ 80 h 444"/>
                <a:gd name="T92" fmla="*/ 506 w 905"/>
                <a:gd name="T93" fmla="*/ 80 h 444"/>
                <a:gd name="T94" fmla="*/ 506 w 905"/>
                <a:gd name="T95" fmla="*/ 129 h 444"/>
                <a:gd name="T96" fmla="*/ 538 w 905"/>
                <a:gd name="T97" fmla="*/ 129 h 444"/>
                <a:gd name="T98" fmla="*/ 538 w 905"/>
                <a:gd name="T99"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05" h="444">
                  <a:moveTo>
                    <a:pt x="470" y="198"/>
                  </a:moveTo>
                  <a:lnTo>
                    <a:pt x="455" y="198"/>
                  </a:lnTo>
                  <a:lnTo>
                    <a:pt x="455" y="216"/>
                  </a:lnTo>
                  <a:lnTo>
                    <a:pt x="470" y="216"/>
                  </a:lnTo>
                  <a:lnTo>
                    <a:pt x="470" y="198"/>
                  </a:lnTo>
                  <a:close/>
                  <a:moveTo>
                    <a:pt x="905" y="122"/>
                  </a:moveTo>
                  <a:lnTo>
                    <a:pt x="894" y="122"/>
                  </a:lnTo>
                  <a:lnTo>
                    <a:pt x="851" y="122"/>
                  </a:lnTo>
                  <a:lnTo>
                    <a:pt x="851" y="162"/>
                  </a:lnTo>
                  <a:lnTo>
                    <a:pt x="843" y="166"/>
                  </a:lnTo>
                  <a:lnTo>
                    <a:pt x="905" y="168"/>
                  </a:lnTo>
                  <a:lnTo>
                    <a:pt x="905" y="122"/>
                  </a:lnTo>
                  <a:close/>
                  <a:moveTo>
                    <a:pt x="133" y="121"/>
                  </a:moveTo>
                  <a:lnTo>
                    <a:pt x="122" y="121"/>
                  </a:lnTo>
                  <a:lnTo>
                    <a:pt x="122" y="166"/>
                  </a:lnTo>
                  <a:lnTo>
                    <a:pt x="102" y="166"/>
                  </a:lnTo>
                  <a:lnTo>
                    <a:pt x="102" y="196"/>
                  </a:lnTo>
                  <a:lnTo>
                    <a:pt x="68" y="196"/>
                  </a:lnTo>
                  <a:lnTo>
                    <a:pt x="68" y="373"/>
                  </a:lnTo>
                  <a:lnTo>
                    <a:pt x="57" y="366"/>
                  </a:lnTo>
                  <a:lnTo>
                    <a:pt x="57" y="220"/>
                  </a:lnTo>
                  <a:lnTo>
                    <a:pt x="36" y="220"/>
                  </a:lnTo>
                  <a:lnTo>
                    <a:pt x="36" y="410"/>
                  </a:lnTo>
                  <a:lnTo>
                    <a:pt x="0" y="431"/>
                  </a:lnTo>
                  <a:lnTo>
                    <a:pt x="0" y="444"/>
                  </a:lnTo>
                  <a:lnTo>
                    <a:pt x="161" y="444"/>
                  </a:lnTo>
                  <a:lnTo>
                    <a:pt x="161" y="196"/>
                  </a:lnTo>
                  <a:lnTo>
                    <a:pt x="161" y="194"/>
                  </a:lnTo>
                  <a:lnTo>
                    <a:pt x="156" y="194"/>
                  </a:lnTo>
                  <a:lnTo>
                    <a:pt x="156" y="165"/>
                  </a:lnTo>
                  <a:lnTo>
                    <a:pt x="133" y="165"/>
                  </a:lnTo>
                  <a:lnTo>
                    <a:pt x="133" y="121"/>
                  </a:lnTo>
                  <a:close/>
                  <a:moveTo>
                    <a:pt x="756" y="69"/>
                  </a:moveTo>
                  <a:lnTo>
                    <a:pt x="636" y="69"/>
                  </a:lnTo>
                  <a:lnTo>
                    <a:pt x="636" y="71"/>
                  </a:lnTo>
                  <a:lnTo>
                    <a:pt x="638" y="71"/>
                  </a:lnTo>
                  <a:lnTo>
                    <a:pt x="638" y="194"/>
                  </a:lnTo>
                  <a:lnTo>
                    <a:pt x="646" y="189"/>
                  </a:lnTo>
                  <a:lnTo>
                    <a:pt x="646" y="87"/>
                  </a:lnTo>
                  <a:lnTo>
                    <a:pt x="660" y="87"/>
                  </a:lnTo>
                  <a:lnTo>
                    <a:pt x="660" y="166"/>
                  </a:lnTo>
                  <a:lnTo>
                    <a:pt x="756" y="166"/>
                  </a:lnTo>
                  <a:lnTo>
                    <a:pt x="756" y="69"/>
                  </a:lnTo>
                  <a:close/>
                  <a:moveTo>
                    <a:pt x="538" y="0"/>
                  </a:moveTo>
                  <a:lnTo>
                    <a:pt x="505" y="0"/>
                  </a:lnTo>
                  <a:lnTo>
                    <a:pt x="505" y="80"/>
                  </a:lnTo>
                  <a:lnTo>
                    <a:pt x="506" y="80"/>
                  </a:lnTo>
                  <a:lnTo>
                    <a:pt x="506" y="129"/>
                  </a:lnTo>
                  <a:lnTo>
                    <a:pt x="538" y="129"/>
                  </a:lnTo>
                  <a:lnTo>
                    <a:pt x="538" y="0"/>
                  </a:lnTo>
                  <a:close/>
                </a:path>
              </a:pathLst>
            </a:custGeom>
            <a:solidFill>
              <a:srgbClr val="0D5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48" name="Freeform 157"/>
            <p:cNvSpPr>
              <a:spLocks noEditPoints="1"/>
            </p:cNvSpPr>
            <p:nvPr/>
          </p:nvSpPr>
          <p:spPr bwMode="auto">
            <a:xfrm>
              <a:off x="7056438" y="3424239"/>
              <a:ext cx="1436688" cy="704850"/>
            </a:xfrm>
            <a:custGeom>
              <a:avLst/>
              <a:gdLst>
                <a:gd name="T0" fmla="*/ 470 w 905"/>
                <a:gd name="T1" fmla="*/ 198 h 444"/>
                <a:gd name="T2" fmla="*/ 455 w 905"/>
                <a:gd name="T3" fmla="*/ 198 h 444"/>
                <a:gd name="T4" fmla="*/ 455 w 905"/>
                <a:gd name="T5" fmla="*/ 216 h 444"/>
                <a:gd name="T6" fmla="*/ 470 w 905"/>
                <a:gd name="T7" fmla="*/ 216 h 444"/>
                <a:gd name="T8" fmla="*/ 470 w 905"/>
                <a:gd name="T9" fmla="*/ 198 h 444"/>
                <a:gd name="T10" fmla="*/ 905 w 905"/>
                <a:gd name="T11" fmla="*/ 122 h 444"/>
                <a:gd name="T12" fmla="*/ 894 w 905"/>
                <a:gd name="T13" fmla="*/ 122 h 444"/>
                <a:gd name="T14" fmla="*/ 851 w 905"/>
                <a:gd name="T15" fmla="*/ 122 h 444"/>
                <a:gd name="T16" fmla="*/ 851 w 905"/>
                <a:gd name="T17" fmla="*/ 162 h 444"/>
                <a:gd name="T18" fmla="*/ 843 w 905"/>
                <a:gd name="T19" fmla="*/ 166 h 444"/>
                <a:gd name="T20" fmla="*/ 905 w 905"/>
                <a:gd name="T21" fmla="*/ 168 h 444"/>
                <a:gd name="T22" fmla="*/ 905 w 905"/>
                <a:gd name="T23" fmla="*/ 122 h 444"/>
                <a:gd name="T24" fmla="*/ 133 w 905"/>
                <a:gd name="T25" fmla="*/ 121 h 444"/>
                <a:gd name="T26" fmla="*/ 122 w 905"/>
                <a:gd name="T27" fmla="*/ 121 h 444"/>
                <a:gd name="T28" fmla="*/ 122 w 905"/>
                <a:gd name="T29" fmla="*/ 166 h 444"/>
                <a:gd name="T30" fmla="*/ 102 w 905"/>
                <a:gd name="T31" fmla="*/ 166 h 444"/>
                <a:gd name="T32" fmla="*/ 102 w 905"/>
                <a:gd name="T33" fmla="*/ 196 h 444"/>
                <a:gd name="T34" fmla="*/ 68 w 905"/>
                <a:gd name="T35" fmla="*/ 196 h 444"/>
                <a:gd name="T36" fmla="*/ 68 w 905"/>
                <a:gd name="T37" fmla="*/ 373 h 444"/>
                <a:gd name="T38" fmla="*/ 57 w 905"/>
                <a:gd name="T39" fmla="*/ 366 h 444"/>
                <a:gd name="T40" fmla="*/ 57 w 905"/>
                <a:gd name="T41" fmla="*/ 220 h 444"/>
                <a:gd name="T42" fmla="*/ 36 w 905"/>
                <a:gd name="T43" fmla="*/ 220 h 444"/>
                <a:gd name="T44" fmla="*/ 36 w 905"/>
                <a:gd name="T45" fmla="*/ 410 h 444"/>
                <a:gd name="T46" fmla="*/ 0 w 905"/>
                <a:gd name="T47" fmla="*/ 431 h 444"/>
                <a:gd name="T48" fmla="*/ 0 w 905"/>
                <a:gd name="T49" fmla="*/ 444 h 444"/>
                <a:gd name="T50" fmla="*/ 161 w 905"/>
                <a:gd name="T51" fmla="*/ 444 h 444"/>
                <a:gd name="T52" fmla="*/ 161 w 905"/>
                <a:gd name="T53" fmla="*/ 196 h 444"/>
                <a:gd name="T54" fmla="*/ 161 w 905"/>
                <a:gd name="T55" fmla="*/ 194 h 444"/>
                <a:gd name="T56" fmla="*/ 156 w 905"/>
                <a:gd name="T57" fmla="*/ 194 h 444"/>
                <a:gd name="T58" fmla="*/ 156 w 905"/>
                <a:gd name="T59" fmla="*/ 165 h 444"/>
                <a:gd name="T60" fmla="*/ 133 w 905"/>
                <a:gd name="T61" fmla="*/ 165 h 444"/>
                <a:gd name="T62" fmla="*/ 133 w 905"/>
                <a:gd name="T63" fmla="*/ 121 h 444"/>
                <a:gd name="T64" fmla="*/ 756 w 905"/>
                <a:gd name="T65" fmla="*/ 69 h 444"/>
                <a:gd name="T66" fmla="*/ 636 w 905"/>
                <a:gd name="T67" fmla="*/ 69 h 444"/>
                <a:gd name="T68" fmla="*/ 636 w 905"/>
                <a:gd name="T69" fmla="*/ 71 h 444"/>
                <a:gd name="T70" fmla="*/ 638 w 905"/>
                <a:gd name="T71" fmla="*/ 71 h 444"/>
                <a:gd name="T72" fmla="*/ 638 w 905"/>
                <a:gd name="T73" fmla="*/ 194 h 444"/>
                <a:gd name="T74" fmla="*/ 646 w 905"/>
                <a:gd name="T75" fmla="*/ 189 h 444"/>
                <a:gd name="T76" fmla="*/ 646 w 905"/>
                <a:gd name="T77" fmla="*/ 87 h 444"/>
                <a:gd name="T78" fmla="*/ 660 w 905"/>
                <a:gd name="T79" fmla="*/ 87 h 444"/>
                <a:gd name="T80" fmla="*/ 660 w 905"/>
                <a:gd name="T81" fmla="*/ 166 h 444"/>
                <a:gd name="T82" fmla="*/ 756 w 905"/>
                <a:gd name="T83" fmla="*/ 166 h 444"/>
                <a:gd name="T84" fmla="*/ 756 w 905"/>
                <a:gd name="T85" fmla="*/ 69 h 444"/>
                <a:gd name="T86" fmla="*/ 538 w 905"/>
                <a:gd name="T87" fmla="*/ 0 h 444"/>
                <a:gd name="T88" fmla="*/ 505 w 905"/>
                <a:gd name="T89" fmla="*/ 0 h 444"/>
                <a:gd name="T90" fmla="*/ 505 w 905"/>
                <a:gd name="T91" fmla="*/ 80 h 444"/>
                <a:gd name="T92" fmla="*/ 506 w 905"/>
                <a:gd name="T93" fmla="*/ 80 h 444"/>
                <a:gd name="T94" fmla="*/ 506 w 905"/>
                <a:gd name="T95" fmla="*/ 129 h 444"/>
                <a:gd name="T96" fmla="*/ 538 w 905"/>
                <a:gd name="T97" fmla="*/ 129 h 444"/>
                <a:gd name="T98" fmla="*/ 538 w 905"/>
                <a:gd name="T99"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05" h="444">
                  <a:moveTo>
                    <a:pt x="470" y="198"/>
                  </a:moveTo>
                  <a:lnTo>
                    <a:pt x="455" y="198"/>
                  </a:lnTo>
                  <a:lnTo>
                    <a:pt x="455" y="216"/>
                  </a:lnTo>
                  <a:lnTo>
                    <a:pt x="470" y="216"/>
                  </a:lnTo>
                  <a:lnTo>
                    <a:pt x="470" y="198"/>
                  </a:lnTo>
                  <a:moveTo>
                    <a:pt x="905" y="122"/>
                  </a:moveTo>
                  <a:lnTo>
                    <a:pt x="894" y="122"/>
                  </a:lnTo>
                  <a:lnTo>
                    <a:pt x="851" y="122"/>
                  </a:lnTo>
                  <a:lnTo>
                    <a:pt x="851" y="162"/>
                  </a:lnTo>
                  <a:lnTo>
                    <a:pt x="843" y="166"/>
                  </a:lnTo>
                  <a:lnTo>
                    <a:pt x="905" y="168"/>
                  </a:lnTo>
                  <a:lnTo>
                    <a:pt x="905" y="122"/>
                  </a:lnTo>
                  <a:moveTo>
                    <a:pt x="133" y="121"/>
                  </a:moveTo>
                  <a:lnTo>
                    <a:pt x="122" y="121"/>
                  </a:lnTo>
                  <a:lnTo>
                    <a:pt x="122" y="166"/>
                  </a:lnTo>
                  <a:lnTo>
                    <a:pt x="102" y="166"/>
                  </a:lnTo>
                  <a:lnTo>
                    <a:pt x="102" y="196"/>
                  </a:lnTo>
                  <a:lnTo>
                    <a:pt x="68" y="196"/>
                  </a:lnTo>
                  <a:lnTo>
                    <a:pt x="68" y="373"/>
                  </a:lnTo>
                  <a:lnTo>
                    <a:pt x="57" y="366"/>
                  </a:lnTo>
                  <a:lnTo>
                    <a:pt x="57" y="220"/>
                  </a:lnTo>
                  <a:lnTo>
                    <a:pt x="36" y="220"/>
                  </a:lnTo>
                  <a:lnTo>
                    <a:pt x="36" y="410"/>
                  </a:lnTo>
                  <a:lnTo>
                    <a:pt x="0" y="431"/>
                  </a:lnTo>
                  <a:lnTo>
                    <a:pt x="0" y="444"/>
                  </a:lnTo>
                  <a:lnTo>
                    <a:pt x="161" y="444"/>
                  </a:lnTo>
                  <a:lnTo>
                    <a:pt x="161" y="196"/>
                  </a:lnTo>
                  <a:lnTo>
                    <a:pt x="161" y="194"/>
                  </a:lnTo>
                  <a:lnTo>
                    <a:pt x="156" y="194"/>
                  </a:lnTo>
                  <a:lnTo>
                    <a:pt x="156" y="165"/>
                  </a:lnTo>
                  <a:lnTo>
                    <a:pt x="133" y="165"/>
                  </a:lnTo>
                  <a:lnTo>
                    <a:pt x="133" y="121"/>
                  </a:lnTo>
                  <a:moveTo>
                    <a:pt x="756" y="69"/>
                  </a:moveTo>
                  <a:lnTo>
                    <a:pt x="636" y="69"/>
                  </a:lnTo>
                  <a:lnTo>
                    <a:pt x="636" y="71"/>
                  </a:lnTo>
                  <a:lnTo>
                    <a:pt x="638" y="71"/>
                  </a:lnTo>
                  <a:lnTo>
                    <a:pt x="638" y="194"/>
                  </a:lnTo>
                  <a:lnTo>
                    <a:pt x="646" y="189"/>
                  </a:lnTo>
                  <a:lnTo>
                    <a:pt x="646" y="87"/>
                  </a:lnTo>
                  <a:lnTo>
                    <a:pt x="660" y="87"/>
                  </a:lnTo>
                  <a:lnTo>
                    <a:pt x="660" y="166"/>
                  </a:lnTo>
                  <a:lnTo>
                    <a:pt x="756" y="166"/>
                  </a:lnTo>
                  <a:lnTo>
                    <a:pt x="756" y="69"/>
                  </a:lnTo>
                  <a:moveTo>
                    <a:pt x="538" y="0"/>
                  </a:moveTo>
                  <a:lnTo>
                    <a:pt x="505" y="0"/>
                  </a:lnTo>
                  <a:lnTo>
                    <a:pt x="505" y="80"/>
                  </a:lnTo>
                  <a:lnTo>
                    <a:pt x="506" y="80"/>
                  </a:lnTo>
                  <a:lnTo>
                    <a:pt x="506" y="129"/>
                  </a:lnTo>
                  <a:lnTo>
                    <a:pt x="538" y="129"/>
                  </a:lnTo>
                  <a:lnTo>
                    <a:pt x="5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49" name="Freeform 158"/>
            <p:cNvSpPr>
              <a:spLocks/>
            </p:cNvSpPr>
            <p:nvPr/>
          </p:nvSpPr>
          <p:spPr bwMode="auto">
            <a:xfrm>
              <a:off x="7312025" y="3536951"/>
              <a:ext cx="1181100" cy="592138"/>
            </a:xfrm>
            <a:custGeom>
              <a:avLst/>
              <a:gdLst>
                <a:gd name="T0" fmla="*/ 477 w 744"/>
                <a:gd name="T1" fmla="*/ 0 h 373"/>
                <a:gd name="T2" fmla="*/ 475 w 744"/>
                <a:gd name="T3" fmla="*/ 0 h 373"/>
                <a:gd name="T4" fmla="*/ 475 w 744"/>
                <a:gd name="T5" fmla="*/ 323 h 373"/>
                <a:gd name="T6" fmla="*/ 460 w 744"/>
                <a:gd name="T7" fmla="*/ 323 h 373"/>
                <a:gd name="T8" fmla="*/ 460 w 744"/>
                <a:gd name="T9" fmla="*/ 102 h 373"/>
                <a:gd name="T10" fmla="*/ 377 w 744"/>
                <a:gd name="T11" fmla="*/ 102 h 373"/>
                <a:gd name="T12" fmla="*/ 377 w 744"/>
                <a:gd name="T13" fmla="*/ 58 h 373"/>
                <a:gd name="T14" fmla="*/ 345 w 744"/>
                <a:gd name="T15" fmla="*/ 58 h 373"/>
                <a:gd name="T16" fmla="*/ 345 w 744"/>
                <a:gd name="T17" fmla="*/ 9 h 373"/>
                <a:gd name="T18" fmla="*/ 344 w 744"/>
                <a:gd name="T19" fmla="*/ 9 h 373"/>
                <a:gd name="T20" fmla="*/ 344 w 744"/>
                <a:gd name="T21" fmla="*/ 184 h 373"/>
                <a:gd name="T22" fmla="*/ 331 w 744"/>
                <a:gd name="T23" fmla="*/ 191 h 373"/>
                <a:gd name="T24" fmla="*/ 331 w 744"/>
                <a:gd name="T25" fmla="*/ 127 h 373"/>
                <a:gd name="T26" fmla="*/ 309 w 744"/>
                <a:gd name="T27" fmla="*/ 127 h 373"/>
                <a:gd name="T28" fmla="*/ 309 w 744"/>
                <a:gd name="T29" fmla="*/ 145 h 373"/>
                <a:gd name="T30" fmla="*/ 294 w 744"/>
                <a:gd name="T31" fmla="*/ 145 h 373"/>
                <a:gd name="T32" fmla="*/ 294 w 744"/>
                <a:gd name="T33" fmla="*/ 127 h 373"/>
                <a:gd name="T34" fmla="*/ 232 w 744"/>
                <a:gd name="T35" fmla="*/ 127 h 373"/>
                <a:gd name="T36" fmla="*/ 232 w 744"/>
                <a:gd name="T37" fmla="*/ 290 h 373"/>
                <a:gd name="T38" fmla="*/ 171 w 744"/>
                <a:gd name="T39" fmla="*/ 290 h 373"/>
                <a:gd name="T40" fmla="*/ 171 w 744"/>
                <a:gd name="T41" fmla="*/ 334 h 373"/>
                <a:gd name="T42" fmla="*/ 148 w 744"/>
                <a:gd name="T43" fmla="*/ 334 h 373"/>
                <a:gd name="T44" fmla="*/ 148 w 744"/>
                <a:gd name="T45" fmla="*/ 138 h 373"/>
                <a:gd name="T46" fmla="*/ 97 w 744"/>
                <a:gd name="T47" fmla="*/ 138 h 373"/>
                <a:gd name="T48" fmla="*/ 97 w 744"/>
                <a:gd name="T49" fmla="*/ 298 h 373"/>
                <a:gd name="T50" fmla="*/ 35 w 744"/>
                <a:gd name="T51" fmla="*/ 298 h 373"/>
                <a:gd name="T52" fmla="*/ 35 w 744"/>
                <a:gd name="T53" fmla="*/ 123 h 373"/>
                <a:gd name="T54" fmla="*/ 0 w 744"/>
                <a:gd name="T55" fmla="*/ 123 h 373"/>
                <a:gd name="T56" fmla="*/ 0 w 744"/>
                <a:gd name="T57" fmla="*/ 125 h 373"/>
                <a:gd name="T58" fmla="*/ 0 w 744"/>
                <a:gd name="T59" fmla="*/ 373 h 373"/>
                <a:gd name="T60" fmla="*/ 744 w 744"/>
                <a:gd name="T61" fmla="*/ 373 h 373"/>
                <a:gd name="T62" fmla="*/ 744 w 744"/>
                <a:gd name="T63" fmla="*/ 97 h 373"/>
                <a:gd name="T64" fmla="*/ 682 w 744"/>
                <a:gd name="T65" fmla="*/ 95 h 373"/>
                <a:gd name="T66" fmla="*/ 658 w 744"/>
                <a:gd name="T67" fmla="*/ 108 h 373"/>
                <a:gd name="T68" fmla="*/ 658 w 744"/>
                <a:gd name="T69" fmla="*/ 155 h 373"/>
                <a:gd name="T70" fmla="*/ 646 w 744"/>
                <a:gd name="T71" fmla="*/ 155 h 373"/>
                <a:gd name="T72" fmla="*/ 646 w 744"/>
                <a:gd name="T73" fmla="*/ 303 h 373"/>
                <a:gd name="T74" fmla="*/ 595 w 744"/>
                <a:gd name="T75" fmla="*/ 303 h 373"/>
                <a:gd name="T76" fmla="*/ 595 w 744"/>
                <a:gd name="T77" fmla="*/ 95 h 373"/>
                <a:gd name="T78" fmla="*/ 499 w 744"/>
                <a:gd name="T79" fmla="*/ 95 h 373"/>
                <a:gd name="T80" fmla="*/ 499 w 744"/>
                <a:gd name="T81" fmla="*/ 16 h 373"/>
                <a:gd name="T82" fmla="*/ 485 w 744"/>
                <a:gd name="T83" fmla="*/ 16 h 373"/>
                <a:gd name="T84" fmla="*/ 485 w 744"/>
                <a:gd name="T85" fmla="*/ 118 h 373"/>
                <a:gd name="T86" fmla="*/ 477 w 744"/>
                <a:gd name="T87" fmla="*/ 123 h 373"/>
                <a:gd name="T88" fmla="*/ 477 w 744"/>
                <a:gd name="T89"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4" h="373">
                  <a:moveTo>
                    <a:pt x="477" y="0"/>
                  </a:moveTo>
                  <a:lnTo>
                    <a:pt x="475" y="0"/>
                  </a:lnTo>
                  <a:lnTo>
                    <a:pt x="475" y="323"/>
                  </a:lnTo>
                  <a:lnTo>
                    <a:pt x="460" y="323"/>
                  </a:lnTo>
                  <a:lnTo>
                    <a:pt x="460" y="102"/>
                  </a:lnTo>
                  <a:lnTo>
                    <a:pt x="377" y="102"/>
                  </a:lnTo>
                  <a:lnTo>
                    <a:pt x="377" y="58"/>
                  </a:lnTo>
                  <a:lnTo>
                    <a:pt x="345" y="58"/>
                  </a:lnTo>
                  <a:lnTo>
                    <a:pt x="345" y="9"/>
                  </a:lnTo>
                  <a:lnTo>
                    <a:pt x="344" y="9"/>
                  </a:lnTo>
                  <a:lnTo>
                    <a:pt x="344" y="184"/>
                  </a:lnTo>
                  <a:lnTo>
                    <a:pt x="331" y="191"/>
                  </a:lnTo>
                  <a:lnTo>
                    <a:pt x="331" y="127"/>
                  </a:lnTo>
                  <a:lnTo>
                    <a:pt x="309" y="127"/>
                  </a:lnTo>
                  <a:lnTo>
                    <a:pt x="309" y="145"/>
                  </a:lnTo>
                  <a:lnTo>
                    <a:pt x="294" y="145"/>
                  </a:lnTo>
                  <a:lnTo>
                    <a:pt x="294" y="127"/>
                  </a:lnTo>
                  <a:lnTo>
                    <a:pt x="232" y="127"/>
                  </a:lnTo>
                  <a:lnTo>
                    <a:pt x="232" y="290"/>
                  </a:lnTo>
                  <a:lnTo>
                    <a:pt x="171" y="290"/>
                  </a:lnTo>
                  <a:lnTo>
                    <a:pt x="171" y="334"/>
                  </a:lnTo>
                  <a:lnTo>
                    <a:pt x="148" y="334"/>
                  </a:lnTo>
                  <a:lnTo>
                    <a:pt x="148" y="138"/>
                  </a:lnTo>
                  <a:lnTo>
                    <a:pt x="97" y="138"/>
                  </a:lnTo>
                  <a:lnTo>
                    <a:pt x="97" y="298"/>
                  </a:lnTo>
                  <a:lnTo>
                    <a:pt x="35" y="298"/>
                  </a:lnTo>
                  <a:lnTo>
                    <a:pt x="35" y="123"/>
                  </a:lnTo>
                  <a:lnTo>
                    <a:pt x="0" y="123"/>
                  </a:lnTo>
                  <a:lnTo>
                    <a:pt x="0" y="125"/>
                  </a:lnTo>
                  <a:lnTo>
                    <a:pt x="0" y="373"/>
                  </a:lnTo>
                  <a:lnTo>
                    <a:pt x="744" y="373"/>
                  </a:lnTo>
                  <a:lnTo>
                    <a:pt x="744" y="97"/>
                  </a:lnTo>
                  <a:lnTo>
                    <a:pt x="682" y="95"/>
                  </a:lnTo>
                  <a:lnTo>
                    <a:pt x="658" y="108"/>
                  </a:lnTo>
                  <a:lnTo>
                    <a:pt x="658" y="155"/>
                  </a:lnTo>
                  <a:lnTo>
                    <a:pt x="646" y="155"/>
                  </a:lnTo>
                  <a:lnTo>
                    <a:pt x="646" y="303"/>
                  </a:lnTo>
                  <a:lnTo>
                    <a:pt x="595" y="303"/>
                  </a:lnTo>
                  <a:lnTo>
                    <a:pt x="595" y="95"/>
                  </a:lnTo>
                  <a:lnTo>
                    <a:pt x="499" y="95"/>
                  </a:lnTo>
                  <a:lnTo>
                    <a:pt x="499" y="16"/>
                  </a:lnTo>
                  <a:lnTo>
                    <a:pt x="485" y="16"/>
                  </a:lnTo>
                  <a:lnTo>
                    <a:pt x="485" y="118"/>
                  </a:lnTo>
                  <a:lnTo>
                    <a:pt x="477" y="123"/>
                  </a:lnTo>
                  <a:lnTo>
                    <a:pt x="477" y="0"/>
                  </a:lnTo>
                  <a:close/>
                </a:path>
              </a:pathLst>
            </a:custGeom>
            <a:solidFill>
              <a:srgbClr val="0D6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0" name="Freeform 159"/>
            <p:cNvSpPr>
              <a:spLocks/>
            </p:cNvSpPr>
            <p:nvPr/>
          </p:nvSpPr>
          <p:spPr bwMode="auto">
            <a:xfrm>
              <a:off x="7312025" y="3536951"/>
              <a:ext cx="1181100" cy="592138"/>
            </a:xfrm>
            <a:custGeom>
              <a:avLst/>
              <a:gdLst>
                <a:gd name="T0" fmla="*/ 477 w 744"/>
                <a:gd name="T1" fmla="*/ 0 h 373"/>
                <a:gd name="T2" fmla="*/ 475 w 744"/>
                <a:gd name="T3" fmla="*/ 0 h 373"/>
                <a:gd name="T4" fmla="*/ 475 w 744"/>
                <a:gd name="T5" fmla="*/ 323 h 373"/>
                <a:gd name="T6" fmla="*/ 460 w 744"/>
                <a:gd name="T7" fmla="*/ 323 h 373"/>
                <a:gd name="T8" fmla="*/ 460 w 744"/>
                <a:gd name="T9" fmla="*/ 102 h 373"/>
                <a:gd name="T10" fmla="*/ 377 w 744"/>
                <a:gd name="T11" fmla="*/ 102 h 373"/>
                <a:gd name="T12" fmla="*/ 377 w 744"/>
                <a:gd name="T13" fmla="*/ 58 h 373"/>
                <a:gd name="T14" fmla="*/ 345 w 744"/>
                <a:gd name="T15" fmla="*/ 58 h 373"/>
                <a:gd name="T16" fmla="*/ 345 w 744"/>
                <a:gd name="T17" fmla="*/ 9 h 373"/>
                <a:gd name="T18" fmla="*/ 344 w 744"/>
                <a:gd name="T19" fmla="*/ 9 h 373"/>
                <a:gd name="T20" fmla="*/ 344 w 744"/>
                <a:gd name="T21" fmla="*/ 184 h 373"/>
                <a:gd name="T22" fmla="*/ 331 w 744"/>
                <a:gd name="T23" fmla="*/ 191 h 373"/>
                <a:gd name="T24" fmla="*/ 331 w 744"/>
                <a:gd name="T25" fmla="*/ 127 h 373"/>
                <a:gd name="T26" fmla="*/ 309 w 744"/>
                <a:gd name="T27" fmla="*/ 127 h 373"/>
                <a:gd name="T28" fmla="*/ 309 w 744"/>
                <a:gd name="T29" fmla="*/ 145 h 373"/>
                <a:gd name="T30" fmla="*/ 294 w 744"/>
                <a:gd name="T31" fmla="*/ 145 h 373"/>
                <a:gd name="T32" fmla="*/ 294 w 744"/>
                <a:gd name="T33" fmla="*/ 127 h 373"/>
                <a:gd name="T34" fmla="*/ 232 w 744"/>
                <a:gd name="T35" fmla="*/ 127 h 373"/>
                <a:gd name="T36" fmla="*/ 232 w 744"/>
                <a:gd name="T37" fmla="*/ 290 h 373"/>
                <a:gd name="T38" fmla="*/ 171 w 744"/>
                <a:gd name="T39" fmla="*/ 290 h 373"/>
                <a:gd name="T40" fmla="*/ 171 w 744"/>
                <a:gd name="T41" fmla="*/ 334 h 373"/>
                <a:gd name="T42" fmla="*/ 148 w 744"/>
                <a:gd name="T43" fmla="*/ 334 h 373"/>
                <a:gd name="T44" fmla="*/ 148 w 744"/>
                <a:gd name="T45" fmla="*/ 138 h 373"/>
                <a:gd name="T46" fmla="*/ 97 w 744"/>
                <a:gd name="T47" fmla="*/ 138 h 373"/>
                <a:gd name="T48" fmla="*/ 97 w 744"/>
                <a:gd name="T49" fmla="*/ 298 h 373"/>
                <a:gd name="T50" fmla="*/ 35 w 744"/>
                <a:gd name="T51" fmla="*/ 298 h 373"/>
                <a:gd name="T52" fmla="*/ 35 w 744"/>
                <a:gd name="T53" fmla="*/ 123 h 373"/>
                <a:gd name="T54" fmla="*/ 0 w 744"/>
                <a:gd name="T55" fmla="*/ 123 h 373"/>
                <a:gd name="T56" fmla="*/ 0 w 744"/>
                <a:gd name="T57" fmla="*/ 125 h 373"/>
                <a:gd name="T58" fmla="*/ 0 w 744"/>
                <a:gd name="T59" fmla="*/ 373 h 373"/>
                <a:gd name="T60" fmla="*/ 744 w 744"/>
                <a:gd name="T61" fmla="*/ 373 h 373"/>
                <a:gd name="T62" fmla="*/ 744 w 744"/>
                <a:gd name="T63" fmla="*/ 97 h 373"/>
                <a:gd name="T64" fmla="*/ 682 w 744"/>
                <a:gd name="T65" fmla="*/ 95 h 373"/>
                <a:gd name="T66" fmla="*/ 658 w 744"/>
                <a:gd name="T67" fmla="*/ 108 h 373"/>
                <a:gd name="T68" fmla="*/ 658 w 744"/>
                <a:gd name="T69" fmla="*/ 155 h 373"/>
                <a:gd name="T70" fmla="*/ 646 w 744"/>
                <a:gd name="T71" fmla="*/ 155 h 373"/>
                <a:gd name="T72" fmla="*/ 646 w 744"/>
                <a:gd name="T73" fmla="*/ 303 h 373"/>
                <a:gd name="T74" fmla="*/ 595 w 744"/>
                <a:gd name="T75" fmla="*/ 303 h 373"/>
                <a:gd name="T76" fmla="*/ 595 w 744"/>
                <a:gd name="T77" fmla="*/ 95 h 373"/>
                <a:gd name="T78" fmla="*/ 499 w 744"/>
                <a:gd name="T79" fmla="*/ 95 h 373"/>
                <a:gd name="T80" fmla="*/ 499 w 744"/>
                <a:gd name="T81" fmla="*/ 16 h 373"/>
                <a:gd name="T82" fmla="*/ 485 w 744"/>
                <a:gd name="T83" fmla="*/ 16 h 373"/>
                <a:gd name="T84" fmla="*/ 485 w 744"/>
                <a:gd name="T85" fmla="*/ 118 h 373"/>
                <a:gd name="T86" fmla="*/ 477 w 744"/>
                <a:gd name="T87" fmla="*/ 123 h 373"/>
                <a:gd name="T88" fmla="*/ 477 w 744"/>
                <a:gd name="T89"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4" h="373">
                  <a:moveTo>
                    <a:pt x="477" y="0"/>
                  </a:moveTo>
                  <a:lnTo>
                    <a:pt x="475" y="0"/>
                  </a:lnTo>
                  <a:lnTo>
                    <a:pt x="475" y="323"/>
                  </a:lnTo>
                  <a:lnTo>
                    <a:pt x="460" y="323"/>
                  </a:lnTo>
                  <a:lnTo>
                    <a:pt x="460" y="102"/>
                  </a:lnTo>
                  <a:lnTo>
                    <a:pt x="377" y="102"/>
                  </a:lnTo>
                  <a:lnTo>
                    <a:pt x="377" y="58"/>
                  </a:lnTo>
                  <a:lnTo>
                    <a:pt x="345" y="58"/>
                  </a:lnTo>
                  <a:lnTo>
                    <a:pt x="345" y="9"/>
                  </a:lnTo>
                  <a:lnTo>
                    <a:pt x="344" y="9"/>
                  </a:lnTo>
                  <a:lnTo>
                    <a:pt x="344" y="184"/>
                  </a:lnTo>
                  <a:lnTo>
                    <a:pt x="331" y="191"/>
                  </a:lnTo>
                  <a:lnTo>
                    <a:pt x="331" y="127"/>
                  </a:lnTo>
                  <a:lnTo>
                    <a:pt x="309" y="127"/>
                  </a:lnTo>
                  <a:lnTo>
                    <a:pt x="309" y="145"/>
                  </a:lnTo>
                  <a:lnTo>
                    <a:pt x="294" y="145"/>
                  </a:lnTo>
                  <a:lnTo>
                    <a:pt x="294" y="127"/>
                  </a:lnTo>
                  <a:lnTo>
                    <a:pt x="232" y="127"/>
                  </a:lnTo>
                  <a:lnTo>
                    <a:pt x="232" y="290"/>
                  </a:lnTo>
                  <a:lnTo>
                    <a:pt x="171" y="290"/>
                  </a:lnTo>
                  <a:lnTo>
                    <a:pt x="171" y="334"/>
                  </a:lnTo>
                  <a:lnTo>
                    <a:pt x="148" y="334"/>
                  </a:lnTo>
                  <a:lnTo>
                    <a:pt x="148" y="138"/>
                  </a:lnTo>
                  <a:lnTo>
                    <a:pt x="97" y="138"/>
                  </a:lnTo>
                  <a:lnTo>
                    <a:pt x="97" y="298"/>
                  </a:lnTo>
                  <a:lnTo>
                    <a:pt x="35" y="298"/>
                  </a:lnTo>
                  <a:lnTo>
                    <a:pt x="35" y="123"/>
                  </a:lnTo>
                  <a:lnTo>
                    <a:pt x="0" y="123"/>
                  </a:lnTo>
                  <a:lnTo>
                    <a:pt x="0" y="125"/>
                  </a:lnTo>
                  <a:lnTo>
                    <a:pt x="0" y="373"/>
                  </a:lnTo>
                  <a:lnTo>
                    <a:pt x="744" y="373"/>
                  </a:lnTo>
                  <a:lnTo>
                    <a:pt x="744" y="97"/>
                  </a:lnTo>
                  <a:lnTo>
                    <a:pt x="682" y="95"/>
                  </a:lnTo>
                  <a:lnTo>
                    <a:pt x="658" y="108"/>
                  </a:lnTo>
                  <a:lnTo>
                    <a:pt x="658" y="155"/>
                  </a:lnTo>
                  <a:lnTo>
                    <a:pt x="646" y="155"/>
                  </a:lnTo>
                  <a:lnTo>
                    <a:pt x="646" y="303"/>
                  </a:lnTo>
                  <a:lnTo>
                    <a:pt x="595" y="303"/>
                  </a:lnTo>
                  <a:lnTo>
                    <a:pt x="595" y="95"/>
                  </a:lnTo>
                  <a:lnTo>
                    <a:pt x="499" y="95"/>
                  </a:lnTo>
                  <a:lnTo>
                    <a:pt x="499" y="16"/>
                  </a:lnTo>
                  <a:lnTo>
                    <a:pt x="485" y="16"/>
                  </a:lnTo>
                  <a:lnTo>
                    <a:pt x="485" y="118"/>
                  </a:lnTo>
                  <a:lnTo>
                    <a:pt x="477" y="123"/>
                  </a:lnTo>
                  <a:lnTo>
                    <a:pt x="47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1" name="Rectangle 160"/>
            <p:cNvSpPr>
              <a:spLocks noChangeArrowheads="1"/>
            </p:cNvSpPr>
            <p:nvPr/>
          </p:nvSpPr>
          <p:spPr bwMode="auto">
            <a:xfrm>
              <a:off x="8493125" y="3419476"/>
              <a:ext cx="271463" cy="700088"/>
            </a:xfrm>
            <a:prstGeom prst="rect">
              <a:avLst/>
            </a:prstGeom>
            <a:solidFill>
              <a:srgbClr val="CBCD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2" name="Rectangle 161"/>
            <p:cNvSpPr>
              <a:spLocks noChangeArrowheads="1"/>
            </p:cNvSpPr>
            <p:nvPr/>
          </p:nvSpPr>
          <p:spPr bwMode="auto">
            <a:xfrm>
              <a:off x="8493125" y="3419476"/>
              <a:ext cx="271463"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3" name="Rectangle 162"/>
            <p:cNvSpPr>
              <a:spLocks noChangeArrowheads="1"/>
            </p:cNvSpPr>
            <p:nvPr/>
          </p:nvSpPr>
          <p:spPr bwMode="auto">
            <a:xfrm>
              <a:off x="8764588" y="3419476"/>
              <a:ext cx="206375" cy="700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4" name="Rectangle 163"/>
            <p:cNvSpPr>
              <a:spLocks noChangeArrowheads="1"/>
            </p:cNvSpPr>
            <p:nvPr/>
          </p:nvSpPr>
          <p:spPr bwMode="auto">
            <a:xfrm>
              <a:off x="8696325" y="3492501"/>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5" name="Rectangle 164"/>
            <p:cNvSpPr>
              <a:spLocks noChangeArrowheads="1"/>
            </p:cNvSpPr>
            <p:nvPr/>
          </p:nvSpPr>
          <p:spPr bwMode="auto">
            <a:xfrm>
              <a:off x="8636000" y="3492501"/>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6" name="Rectangle 165"/>
            <p:cNvSpPr>
              <a:spLocks noChangeArrowheads="1"/>
            </p:cNvSpPr>
            <p:nvPr/>
          </p:nvSpPr>
          <p:spPr bwMode="auto">
            <a:xfrm>
              <a:off x="8577263" y="3492501"/>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7" name="Rectangle 166"/>
            <p:cNvSpPr>
              <a:spLocks noChangeArrowheads="1"/>
            </p:cNvSpPr>
            <p:nvPr/>
          </p:nvSpPr>
          <p:spPr bwMode="auto">
            <a:xfrm>
              <a:off x="8518525" y="3492501"/>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8" name="Rectangle 167"/>
            <p:cNvSpPr>
              <a:spLocks noChangeArrowheads="1"/>
            </p:cNvSpPr>
            <p:nvPr/>
          </p:nvSpPr>
          <p:spPr bwMode="auto">
            <a:xfrm>
              <a:off x="8696325" y="3554414"/>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9" name="Rectangle 168"/>
            <p:cNvSpPr>
              <a:spLocks noChangeArrowheads="1"/>
            </p:cNvSpPr>
            <p:nvPr/>
          </p:nvSpPr>
          <p:spPr bwMode="auto">
            <a:xfrm>
              <a:off x="8636000" y="3554414"/>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0" name="Rectangle 169"/>
            <p:cNvSpPr>
              <a:spLocks noChangeArrowheads="1"/>
            </p:cNvSpPr>
            <p:nvPr/>
          </p:nvSpPr>
          <p:spPr bwMode="auto">
            <a:xfrm>
              <a:off x="8577263" y="3554414"/>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1" name="Rectangle 170"/>
            <p:cNvSpPr>
              <a:spLocks noChangeArrowheads="1"/>
            </p:cNvSpPr>
            <p:nvPr/>
          </p:nvSpPr>
          <p:spPr bwMode="auto">
            <a:xfrm>
              <a:off x="8518525" y="3554414"/>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2" name="Rectangle 171"/>
            <p:cNvSpPr>
              <a:spLocks noChangeArrowheads="1"/>
            </p:cNvSpPr>
            <p:nvPr/>
          </p:nvSpPr>
          <p:spPr bwMode="auto">
            <a:xfrm>
              <a:off x="8696325" y="3616326"/>
              <a:ext cx="46038" cy="476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3" name="Rectangle 172"/>
            <p:cNvSpPr>
              <a:spLocks noChangeArrowheads="1"/>
            </p:cNvSpPr>
            <p:nvPr/>
          </p:nvSpPr>
          <p:spPr bwMode="auto">
            <a:xfrm>
              <a:off x="8636000" y="3616326"/>
              <a:ext cx="46038" cy="476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4" name="Rectangle 173"/>
            <p:cNvSpPr>
              <a:spLocks noChangeArrowheads="1"/>
            </p:cNvSpPr>
            <p:nvPr/>
          </p:nvSpPr>
          <p:spPr bwMode="auto">
            <a:xfrm>
              <a:off x="8577263" y="3616326"/>
              <a:ext cx="46038" cy="476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5" name="Rectangle 174"/>
            <p:cNvSpPr>
              <a:spLocks noChangeArrowheads="1"/>
            </p:cNvSpPr>
            <p:nvPr/>
          </p:nvSpPr>
          <p:spPr bwMode="auto">
            <a:xfrm>
              <a:off x="8518525" y="3616326"/>
              <a:ext cx="46038" cy="476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6" name="Rectangle 175"/>
            <p:cNvSpPr>
              <a:spLocks noChangeArrowheads="1"/>
            </p:cNvSpPr>
            <p:nvPr/>
          </p:nvSpPr>
          <p:spPr bwMode="auto">
            <a:xfrm>
              <a:off x="8696325" y="3676651"/>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7" name="Rectangle 176"/>
            <p:cNvSpPr>
              <a:spLocks noChangeArrowheads="1"/>
            </p:cNvSpPr>
            <p:nvPr/>
          </p:nvSpPr>
          <p:spPr bwMode="auto">
            <a:xfrm>
              <a:off x="8636000" y="3676651"/>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8" name="Rectangle 177"/>
            <p:cNvSpPr>
              <a:spLocks noChangeArrowheads="1"/>
            </p:cNvSpPr>
            <p:nvPr/>
          </p:nvSpPr>
          <p:spPr bwMode="auto">
            <a:xfrm>
              <a:off x="8577263" y="3676651"/>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9" name="Rectangle 178"/>
            <p:cNvSpPr>
              <a:spLocks noChangeArrowheads="1"/>
            </p:cNvSpPr>
            <p:nvPr/>
          </p:nvSpPr>
          <p:spPr bwMode="auto">
            <a:xfrm>
              <a:off x="8518525" y="3676651"/>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0" name="Rectangle 179"/>
            <p:cNvSpPr>
              <a:spLocks noChangeArrowheads="1"/>
            </p:cNvSpPr>
            <p:nvPr/>
          </p:nvSpPr>
          <p:spPr bwMode="auto">
            <a:xfrm>
              <a:off x="8696325" y="3741739"/>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1" name="Rectangle 180"/>
            <p:cNvSpPr>
              <a:spLocks noChangeArrowheads="1"/>
            </p:cNvSpPr>
            <p:nvPr/>
          </p:nvSpPr>
          <p:spPr bwMode="auto">
            <a:xfrm>
              <a:off x="8636000" y="3741739"/>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2" name="Rectangle 181"/>
            <p:cNvSpPr>
              <a:spLocks noChangeArrowheads="1"/>
            </p:cNvSpPr>
            <p:nvPr/>
          </p:nvSpPr>
          <p:spPr bwMode="auto">
            <a:xfrm>
              <a:off x="8577263" y="3741739"/>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3" name="Rectangle 182"/>
            <p:cNvSpPr>
              <a:spLocks noChangeArrowheads="1"/>
            </p:cNvSpPr>
            <p:nvPr/>
          </p:nvSpPr>
          <p:spPr bwMode="auto">
            <a:xfrm>
              <a:off x="8518525" y="3741739"/>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4" name="Rectangle 183"/>
            <p:cNvSpPr>
              <a:spLocks noChangeArrowheads="1"/>
            </p:cNvSpPr>
            <p:nvPr/>
          </p:nvSpPr>
          <p:spPr bwMode="auto">
            <a:xfrm>
              <a:off x="8696325" y="3803651"/>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5" name="Rectangle 184"/>
            <p:cNvSpPr>
              <a:spLocks noChangeArrowheads="1"/>
            </p:cNvSpPr>
            <p:nvPr/>
          </p:nvSpPr>
          <p:spPr bwMode="auto">
            <a:xfrm>
              <a:off x="8636000" y="3803651"/>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6" name="Rectangle 185"/>
            <p:cNvSpPr>
              <a:spLocks noChangeArrowheads="1"/>
            </p:cNvSpPr>
            <p:nvPr/>
          </p:nvSpPr>
          <p:spPr bwMode="auto">
            <a:xfrm>
              <a:off x="8577263" y="3803651"/>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7" name="Rectangle 186"/>
            <p:cNvSpPr>
              <a:spLocks noChangeArrowheads="1"/>
            </p:cNvSpPr>
            <p:nvPr/>
          </p:nvSpPr>
          <p:spPr bwMode="auto">
            <a:xfrm>
              <a:off x="8518525" y="3803651"/>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8" name="Rectangle 187"/>
            <p:cNvSpPr>
              <a:spLocks noChangeArrowheads="1"/>
            </p:cNvSpPr>
            <p:nvPr/>
          </p:nvSpPr>
          <p:spPr bwMode="auto">
            <a:xfrm>
              <a:off x="8696325" y="3863976"/>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9" name="Rectangle 188"/>
            <p:cNvSpPr>
              <a:spLocks noChangeArrowheads="1"/>
            </p:cNvSpPr>
            <p:nvPr/>
          </p:nvSpPr>
          <p:spPr bwMode="auto">
            <a:xfrm>
              <a:off x="8636000" y="3863976"/>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0" name="Rectangle 189"/>
            <p:cNvSpPr>
              <a:spLocks noChangeArrowheads="1"/>
            </p:cNvSpPr>
            <p:nvPr/>
          </p:nvSpPr>
          <p:spPr bwMode="auto">
            <a:xfrm>
              <a:off x="8577263" y="3863976"/>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1" name="Rectangle 190"/>
            <p:cNvSpPr>
              <a:spLocks noChangeArrowheads="1"/>
            </p:cNvSpPr>
            <p:nvPr/>
          </p:nvSpPr>
          <p:spPr bwMode="auto">
            <a:xfrm>
              <a:off x="8518525" y="3863976"/>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2" name="Rectangle 191"/>
            <p:cNvSpPr>
              <a:spLocks noChangeArrowheads="1"/>
            </p:cNvSpPr>
            <p:nvPr/>
          </p:nvSpPr>
          <p:spPr bwMode="auto">
            <a:xfrm>
              <a:off x="8696325" y="3925889"/>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3" name="Rectangle 192"/>
            <p:cNvSpPr>
              <a:spLocks noChangeArrowheads="1"/>
            </p:cNvSpPr>
            <p:nvPr/>
          </p:nvSpPr>
          <p:spPr bwMode="auto">
            <a:xfrm>
              <a:off x="8636000" y="3925889"/>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4" name="Rectangle 193"/>
            <p:cNvSpPr>
              <a:spLocks noChangeArrowheads="1"/>
            </p:cNvSpPr>
            <p:nvPr/>
          </p:nvSpPr>
          <p:spPr bwMode="auto">
            <a:xfrm>
              <a:off x="8577263" y="3925889"/>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5" name="Rectangle 194"/>
            <p:cNvSpPr>
              <a:spLocks noChangeArrowheads="1"/>
            </p:cNvSpPr>
            <p:nvPr/>
          </p:nvSpPr>
          <p:spPr bwMode="auto">
            <a:xfrm>
              <a:off x="8518525" y="3925889"/>
              <a:ext cx="4603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6" name="Rectangle 195"/>
            <p:cNvSpPr>
              <a:spLocks noChangeArrowheads="1"/>
            </p:cNvSpPr>
            <p:nvPr/>
          </p:nvSpPr>
          <p:spPr bwMode="auto">
            <a:xfrm>
              <a:off x="8696325" y="3989389"/>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7" name="Rectangle 196"/>
            <p:cNvSpPr>
              <a:spLocks noChangeArrowheads="1"/>
            </p:cNvSpPr>
            <p:nvPr/>
          </p:nvSpPr>
          <p:spPr bwMode="auto">
            <a:xfrm>
              <a:off x="8636000" y="3989389"/>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8" name="Rectangle 197"/>
            <p:cNvSpPr>
              <a:spLocks noChangeArrowheads="1"/>
            </p:cNvSpPr>
            <p:nvPr/>
          </p:nvSpPr>
          <p:spPr bwMode="auto">
            <a:xfrm>
              <a:off x="8577263" y="3989389"/>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9" name="Rectangle 198"/>
            <p:cNvSpPr>
              <a:spLocks noChangeArrowheads="1"/>
            </p:cNvSpPr>
            <p:nvPr/>
          </p:nvSpPr>
          <p:spPr bwMode="auto">
            <a:xfrm>
              <a:off x="8518525" y="3989389"/>
              <a:ext cx="4603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90" name="Rectangle 199"/>
            <p:cNvSpPr>
              <a:spLocks noChangeArrowheads="1"/>
            </p:cNvSpPr>
            <p:nvPr/>
          </p:nvSpPr>
          <p:spPr bwMode="auto">
            <a:xfrm>
              <a:off x="8913813" y="3492501"/>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91" name="Rectangle 200"/>
            <p:cNvSpPr>
              <a:spLocks noChangeArrowheads="1"/>
            </p:cNvSpPr>
            <p:nvPr/>
          </p:nvSpPr>
          <p:spPr bwMode="auto">
            <a:xfrm>
              <a:off x="8872538" y="3492501"/>
              <a:ext cx="31750"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92" name="Rectangle 201"/>
            <p:cNvSpPr>
              <a:spLocks noChangeArrowheads="1"/>
            </p:cNvSpPr>
            <p:nvPr/>
          </p:nvSpPr>
          <p:spPr bwMode="auto">
            <a:xfrm>
              <a:off x="8829675" y="3492501"/>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93" name="Rectangle 202"/>
            <p:cNvSpPr>
              <a:spLocks noChangeArrowheads="1"/>
            </p:cNvSpPr>
            <p:nvPr/>
          </p:nvSpPr>
          <p:spPr bwMode="auto">
            <a:xfrm>
              <a:off x="8788400" y="3492501"/>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94" name="Rectangle 203"/>
            <p:cNvSpPr>
              <a:spLocks noChangeArrowheads="1"/>
            </p:cNvSpPr>
            <p:nvPr/>
          </p:nvSpPr>
          <p:spPr bwMode="auto">
            <a:xfrm>
              <a:off x="8913813" y="3554414"/>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95" name="Rectangle 204"/>
            <p:cNvSpPr>
              <a:spLocks noChangeArrowheads="1"/>
            </p:cNvSpPr>
            <p:nvPr/>
          </p:nvSpPr>
          <p:spPr bwMode="auto">
            <a:xfrm>
              <a:off x="8872538" y="3554414"/>
              <a:ext cx="31750"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Rectangle 206"/>
            <p:cNvSpPr>
              <a:spLocks noChangeArrowheads="1"/>
            </p:cNvSpPr>
            <p:nvPr/>
          </p:nvSpPr>
          <p:spPr bwMode="auto">
            <a:xfrm>
              <a:off x="8829675" y="3554414"/>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Rectangle 207"/>
            <p:cNvSpPr>
              <a:spLocks noChangeArrowheads="1"/>
            </p:cNvSpPr>
            <p:nvPr/>
          </p:nvSpPr>
          <p:spPr bwMode="auto">
            <a:xfrm>
              <a:off x="8788400" y="3554414"/>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Rectangle 208"/>
            <p:cNvSpPr>
              <a:spLocks noChangeArrowheads="1"/>
            </p:cNvSpPr>
            <p:nvPr/>
          </p:nvSpPr>
          <p:spPr bwMode="auto">
            <a:xfrm>
              <a:off x="8913812" y="3616326"/>
              <a:ext cx="33338" cy="47625"/>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Rectangle 209"/>
            <p:cNvSpPr>
              <a:spLocks noChangeArrowheads="1"/>
            </p:cNvSpPr>
            <p:nvPr/>
          </p:nvSpPr>
          <p:spPr bwMode="auto">
            <a:xfrm>
              <a:off x="8872537" y="3616326"/>
              <a:ext cx="31750" cy="47625"/>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Rectangle 210"/>
            <p:cNvSpPr>
              <a:spLocks noChangeArrowheads="1"/>
            </p:cNvSpPr>
            <p:nvPr/>
          </p:nvSpPr>
          <p:spPr bwMode="auto">
            <a:xfrm>
              <a:off x="8829675" y="3616326"/>
              <a:ext cx="33338" cy="47625"/>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Rectangle 211"/>
            <p:cNvSpPr>
              <a:spLocks noChangeArrowheads="1"/>
            </p:cNvSpPr>
            <p:nvPr/>
          </p:nvSpPr>
          <p:spPr bwMode="auto">
            <a:xfrm>
              <a:off x="8788400" y="3616326"/>
              <a:ext cx="33338" cy="47625"/>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Rectangle 212"/>
            <p:cNvSpPr>
              <a:spLocks noChangeArrowheads="1"/>
            </p:cNvSpPr>
            <p:nvPr/>
          </p:nvSpPr>
          <p:spPr bwMode="auto">
            <a:xfrm>
              <a:off x="8913812" y="3676651"/>
              <a:ext cx="33338"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Rectangle 213"/>
            <p:cNvSpPr>
              <a:spLocks noChangeArrowheads="1"/>
            </p:cNvSpPr>
            <p:nvPr/>
          </p:nvSpPr>
          <p:spPr bwMode="auto">
            <a:xfrm>
              <a:off x="8872537" y="3676651"/>
              <a:ext cx="31750"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Rectangle 214"/>
            <p:cNvSpPr>
              <a:spLocks noChangeArrowheads="1"/>
            </p:cNvSpPr>
            <p:nvPr/>
          </p:nvSpPr>
          <p:spPr bwMode="auto">
            <a:xfrm>
              <a:off x="8829675" y="3676651"/>
              <a:ext cx="33338"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Rectangle 215"/>
            <p:cNvSpPr>
              <a:spLocks noChangeArrowheads="1"/>
            </p:cNvSpPr>
            <p:nvPr/>
          </p:nvSpPr>
          <p:spPr bwMode="auto">
            <a:xfrm>
              <a:off x="8788400" y="3676651"/>
              <a:ext cx="33338"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Rectangle 216"/>
            <p:cNvSpPr>
              <a:spLocks noChangeArrowheads="1"/>
            </p:cNvSpPr>
            <p:nvPr/>
          </p:nvSpPr>
          <p:spPr bwMode="auto">
            <a:xfrm>
              <a:off x="8913812" y="3741739"/>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Rectangle 217"/>
            <p:cNvSpPr>
              <a:spLocks noChangeArrowheads="1"/>
            </p:cNvSpPr>
            <p:nvPr/>
          </p:nvSpPr>
          <p:spPr bwMode="auto">
            <a:xfrm>
              <a:off x="8872537" y="3741739"/>
              <a:ext cx="31750"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Rectangle 218"/>
            <p:cNvSpPr>
              <a:spLocks noChangeArrowheads="1"/>
            </p:cNvSpPr>
            <p:nvPr/>
          </p:nvSpPr>
          <p:spPr bwMode="auto">
            <a:xfrm>
              <a:off x="8829675" y="3741739"/>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Rectangle 219"/>
            <p:cNvSpPr>
              <a:spLocks noChangeArrowheads="1"/>
            </p:cNvSpPr>
            <p:nvPr/>
          </p:nvSpPr>
          <p:spPr bwMode="auto">
            <a:xfrm>
              <a:off x="8788400" y="3741739"/>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Rectangle 220"/>
            <p:cNvSpPr>
              <a:spLocks noChangeArrowheads="1"/>
            </p:cNvSpPr>
            <p:nvPr/>
          </p:nvSpPr>
          <p:spPr bwMode="auto">
            <a:xfrm>
              <a:off x="8913812" y="3803651"/>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Rectangle 221"/>
            <p:cNvSpPr>
              <a:spLocks noChangeArrowheads="1"/>
            </p:cNvSpPr>
            <p:nvPr/>
          </p:nvSpPr>
          <p:spPr bwMode="auto">
            <a:xfrm>
              <a:off x="8872537" y="3803651"/>
              <a:ext cx="31750"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6" name="Rectangle 222"/>
            <p:cNvSpPr>
              <a:spLocks noChangeArrowheads="1"/>
            </p:cNvSpPr>
            <p:nvPr/>
          </p:nvSpPr>
          <p:spPr bwMode="auto">
            <a:xfrm>
              <a:off x="8829675" y="3803651"/>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7" name="Rectangle 223"/>
            <p:cNvSpPr>
              <a:spLocks noChangeArrowheads="1"/>
            </p:cNvSpPr>
            <p:nvPr/>
          </p:nvSpPr>
          <p:spPr bwMode="auto">
            <a:xfrm>
              <a:off x="8788400" y="3803651"/>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8" name="Rectangle 224"/>
            <p:cNvSpPr>
              <a:spLocks noChangeArrowheads="1"/>
            </p:cNvSpPr>
            <p:nvPr/>
          </p:nvSpPr>
          <p:spPr bwMode="auto">
            <a:xfrm>
              <a:off x="8913812" y="3863976"/>
              <a:ext cx="33338"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9" name="Rectangle 225"/>
            <p:cNvSpPr>
              <a:spLocks noChangeArrowheads="1"/>
            </p:cNvSpPr>
            <p:nvPr/>
          </p:nvSpPr>
          <p:spPr bwMode="auto">
            <a:xfrm>
              <a:off x="8872537" y="3863976"/>
              <a:ext cx="31750"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0" name="Rectangle 226"/>
            <p:cNvSpPr>
              <a:spLocks noChangeArrowheads="1"/>
            </p:cNvSpPr>
            <p:nvPr/>
          </p:nvSpPr>
          <p:spPr bwMode="auto">
            <a:xfrm>
              <a:off x="8829675" y="3863976"/>
              <a:ext cx="33338"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1" name="Rectangle 227"/>
            <p:cNvSpPr>
              <a:spLocks noChangeArrowheads="1"/>
            </p:cNvSpPr>
            <p:nvPr/>
          </p:nvSpPr>
          <p:spPr bwMode="auto">
            <a:xfrm>
              <a:off x="8788400" y="3863976"/>
              <a:ext cx="33338"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2" name="Rectangle 228"/>
            <p:cNvSpPr>
              <a:spLocks noChangeArrowheads="1"/>
            </p:cNvSpPr>
            <p:nvPr/>
          </p:nvSpPr>
          <p:spPr bwMode="auto">
            <a:xfrm>
              <a:off x="8913812" y="3925889"/>
              <a:ext cx="33338"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3" name="Rectangle 229"/>
            <p:cNvSpPr>
              <a:spLocks noChangeArrowheads="1"/>
            </p:cNvSpPr>
            <p:nvPr/>
          </p:nvSpPr>
          <p:spPr bwMode="auto">
            <a:xfrm>
              <a:off x="8872537" y="3925889"/>
              <a:ext cx="31750"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4" name="Rectangle 230"/>
            <p:cNvSpPr>
              <a:spLocks noChangeArrowheads="1"/>
            </p:cNvSpPr>
            <p:nvPr/>
          </p:nvSpPr>
          <p:spPr bwMode="auto">
            <a:xfrm>
              <a:off x="8829675" y="3925889"/>
              <a:ext cx="33338"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5" name="Rectangle 231"/>
            <p:cNvSpPr>
              <a:spLocks noChangeArrowheads="1"/>
            </p:cNvSpPr>
            <p:nvPr/>
          </p:nvSpPr>
          <p:spPr bwMode="auto">
            <a:xfrm>
              <a:off x="8788400" y="3925889"/>
              <a:ext cx="33338" cy="49213"/>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6" name="Rectangle 232"/>
            <p:cNvSpPr>
              <a:spLocks noChangeArrowheads="1"/>
            </p:cNvSpPr>
            <p:nvPr/>
          </p:nvSpPr>
          <p:spPr bwMode="auto">
            <a:xfrm>
              <a:off x="8913812" y="3989389"/>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7" name="Rectangle 233"/>
            <p:cNvSpPr>
              <a:spLocks noChangeArrowheads="1"/>
            </p:cNvSpPr>
            <p:nvPr/>
          </p:nvSpPr>
          <p:spPr bwMode="auto">
            <a:xfrm>
              <a:off x="8872537" y="3989389"/>
              <a:ext cx="31750"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8" name="Rectangle 234"/>
            <p:cNvSpPr>
              <a:spLocks noChangeArrowheads="1"/>
            </p:cNvSpPr>
            <p:nvPr/>
          </p:nvSpPr>
          <p:spPr bwMode="auto">
            <a:xfrm>
              <a:off x="8829675" y="3989389"/>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9" name="Rectangle 235"/>
            <p:cNvSpPr>
              <a:spLocks noChangeArrowheads="1"/>
            </p:cNvSpPr>
            <p:nvPr/>
          </p:nvSpPr>
          <p:spPr bwMode="auto">
            <a:xfrm>
              <a:off x="8829675" y="4060826"/>
              <a:ext cx="74613" cy="58738"/>
            </a:xfrm>
            <a:prstGeom prst="rect">
              <a:avLst/>
            </a:prstGeom>
            <a:solidFill>
              <a:srgbClr val="B4BDC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0" name="Freeform 236"/>
            <p:cNvSpPr>
              <a:spLocks/>
            </p:cNvSpPr>
            <p:nvPr/>
          </p:nvSpPr>
          <p:spPr bwMode="auto">
            <a:xfrm>
              <a:off x="8829675" y="4075114"/>
              <a:ext cx="74613" cy="44450"/>
            </a:xfrm>
            <a:custGeom>
              <a:avLst/>
              <a:gdLst>
                <a:gd name="T0" fmla="*/ 0 w 47"/>
                <a:gd name="T1" fmla="*/ 28 h 28"/>
                <a:gd name="T2" fmla="*/ 47 w 47"/>
                <a:gd name="T3" fmla="*/ 28 h 28"/>
                <a:gd name="T4" fmla="*/ 47 w 47"/>
                <a:gd name="T5" fmla="*/ 16 h 28"/>
                <a:gd name="T6" fmla="*/ 0 w 47"/>
                <a:gd name="T7" fmla="*/ 0 h 28"/>
                <a:gd name="T8" fmla="*/ 0 w 47"/>
                <a:gd name="T9" fmla="*/ 28 h 28"/>
              </a:gdLst>
              <a:ahLst/>
              <a:cxnLst>
                <a:cxn ang="0">
                  <a:pos x="T0" y="T1"/>
                </a:cxn>
                <a:cxn ang="0">
                  <a:pos x="T2" y="T3"/>
                </a:cxn>
                <a:cxn ang="0">
                  <a:pos x="T4" y="T5"/>
                </a:cxn>
                <a:cxn ang="0">
                  <a:pos x="T6" y="T7"/>
                </a:cxn>
                <a:cxn ang="0">
                  <a:pos x="T8" y="T9"/>
                </a:cxn>
              </a:cxnLst>
              <a:rect l="0" t="0" r="r" b="b"/>
              <a:pathLst>
                <a:path w="47" h="28">
                  <a:moveTo>
                    <a:pt x="0" y="28"/>
                  </a:moveTo>
                  <a:lnTo>
                    <a:pt x="47" y="28"/>
                  </a:lnTo>
                  <a:lnTo>
                    <a:pt x="47" y="16"/>
                  </a:lnTo>
                  <a:lnTo>
                    <a:pt x="0" y="0"/>
                  </a:lnTo>
                  <a:lnTo>
                    <a:pt x="0" y="28"/>
                  </a:lnTo>
                  <a:close/>
                </a:path>
              </a:pathLst>
            </a:custGeom>
            <a:solidFill>
              <a:srgbClr val="CCD0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1" name="Freeform 237"/>
            <p:cNvSpPr>
              <a:spLocks/>
            </p:cNvSpPr>
            <p:nvPr/>
          </p:nvSpPr>
          <p:spPr bwMode="auto">
            <a:xfrm>
              <a:off x="8875712" y="4044951"/>
              <a:ext cx="61913" cy="17463"/>
            </a:xfrm>
            <a:custGeom>
              <a:avLst/>
              <a:gdLst>
                <a:gd name="T0" fmla="*/ 28 w 28"/>
                <a:gd name="T1" fmla="*/ 8 h 8"/>
                <a:gd name="T2" fmla="*/ 14 w 28"/>
                <a:gd name="T3" fmla="*/ 0 h 8"/>
                <a:gd name="T4" fmla="*/ 0 w 28"/>
                <a:gd name="T5" fmla="*/ 8 h 8"/>
                <a:gd name="T6" fmla="*/ 28 w 28"/>
                <a:gd name="T7" fmla="*/ 8 h 8"/>
              </a:gdLst>
              <a:ahLst/>
              <a:cxnLst>
                <a:cxn ang="0">
                  <a:pos x="T0" y="T1"/>
                </a:cxn>
                <a:cxn ang="0">
                  <a:pos x="T2" y="T3"/>
                </a:cxn>
                <a:cxn ang="0">
                  <a:pos x="T4" y="T5"/>
                </a:cxn>
                <a:cxn ang="0">
                  <a:pos x="T6" y="T7"/>
                </a:cxn>
              </a:cxnLst>
              <a:rect l="0" t="0" r="r" b="b"/>
              <a:pathLst>
                <a:path w="28" h="8">
                  <a:moveTo>
                    <a:pt x="28" y="8"/>
                  </a:moveTo>
                  <a:cubicBezTo>
                    <a:pt x="28" y="4"/>
                    <a:pt x="22" y="0"/>
                    <a:pt x="14" y="0"/>
                  </a:cubicBezTo>
                  <a:cubicBezTo>
                    <a:pt x="6" y="0"/>
                    <a:pt x="0" y="4"/>
                    <a:pt x="0" y="8"/>
                  </a:cubicBezTo>
                  <a:lnTo>
                    <a:pt x="28" y="8"/>
                  </a:lnTo>
                  <a:close/>
                </a:path>
              </a:pathLst>
            </a:custGeom>
            <a:solidFill>
              <a:srgbClr val="B4BD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2" name="Freeform 238"/>
            <p:cNvSpPr>
              <a:spLocks/>
            </p:cNvSpPr>
            <p:nvPr/>
          </p:nvSpPr>
          <p:spPr bwMode="auto">
            <a:xfrm>
              <a:off x="8829675" y="4044951"/>
              <a:ext cx="61913" cy="17463"/>
            </a:xfrm>
            <a:custGeom>
              <a:avLst/>
              <a:gdLst>
                <a:gd name="T0" fmla="*/ 28 w 28"/>
                <a:gd name="T1" fmla="*/ 8 h 8"/>
                <a:gd name="T2" fmla="*/ 14 w 28"/>
                <a:gd name="T3" fmla="*/ 0 h 8"/>
                <a:gd name="T4" fmla="*/ 0 w 28"/>
                <a:gd name="T5" fmla="*/ 8 h 8"/>
                <a:gd name="T6" fmla="*/ 28 w 28"/>
                <a:gd name="T7" fmla="*/ 8 h 8"/>
              </a:gdLst>
              <a:ahLst/>
              <a:cxnLst>
                <a:cxn ang="0">
                  <a:pos x="T0" y="T1"/>
                </a:cxn>
                <a:cxn ang="0">
                  <a:pos x="T2" y="T3"/>
                </a:cxn>
                <a:cxn ang="0">
                  <a:pos x="T4" y="T5"/>
                </a:cxn>
                <a:cxn ang="0">
                  <a:pos x="T6" y="T7"/>
                </a:cxn>
              </a:cxnLst>
              <a:rect l="0" t="0" r="r" b="b"/>
              <a:pathLst>
                <a:path w="28" h="8">
                  <a:moveTo>
                    <a:pt x="28" y="8"/>
                  </a:moveTo>
                  <a:cubicBezTo>
                    <a:pt x="28" y="4"/>
                    <a:pt x="21" y="0"/>
                    <a:pt x="14" y="0"/>
                  </a:cubicBezTo>
                  <a:cubicBezTo>
                    <a:pt x="6" y="0"/>
                    <a:pt x="0" y="4"/>
                    <a:pt x="0" y="8"/>
                  </a:cubicBezTo>
                  <a:lnTo>
                    <a:pt x="28" y="8"/>
                  </a:lnTo>
                  <a:close/>
                </a:path>
              </a:pathLst>
            </a:custGeom>
            <a:solidFill>
              <a:srgbClr val="B4BD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3" name="Rectangle 239"/>
            <p:cNvSpPr>
              <a:spLocks noChangeArrowheads="1"/>
            </p:cNvSpPr>
            <p:nvPr/>
          </p:nvSpPr>
          <p:spPr bwMode="auto">
            <a:xfrm>
              <a:off x="8788400" y="3989389"/>
              <a:ext cx="33338" cy="460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4" name="Rectangle 240"/>
            <p:cNvSpPr>
              <a:spLocks noChangeArrowheads="1"/>
            </p:cNvSpPr>
            <p:nvPr/>
          </p:nvSpPr>
          <p:spPr bwMode="auto">
            <a:xfrm>
              <a:off x="8674100" y="3379789"/>
              <a:ext cx="50800" cy="39688"/>
            </a:xfrm>
            <a:prstGeom prst="rect">
              <a:avLst/>
            </a:prstGeom>
            <a:solidFill>
              <a:srgbClr val="7C80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5" name="Rectangle 241"/>
            <p:cNvSpPr>
              <a:spLocks noChangeArrowheads="1"/>
            </p:cNvSpPr>
            <p:nvPr/>
          </p:nvSpPr>
          <p:spPr bwMode="auto">
            <a:xfrm>
              <a:off x="8724900" y="3379789"/>
              <a:ext cx="50800" cy="39688"/>
            </a:xfrm>
            <a:prstGeom prst="rect">
              <a:avLst/>
            </a:prstGeom>
            <a:solidFill>
              <a:srgbClr val="B4BDC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6" name="Rectangle 242"/>
            <p:cNvSpPr>
              <a:spLocks noChangeArrowheads="1"/>
            </p:cNvSpPr>
            <p:nvPr/>
          </p:nvSpPr>
          <p:spPr bwMode="auto">
            <a:xfrm>
              <a:off x="8729662" y="3390901"/>
              <a:ext cx="23813" cy="28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7" name="Rectangle 243"/>
            <p:cNvSpPr>
              <a:spLocks noChangeArrowheads="1"/>
            </p:cNvSpPr>
            <p:nvPr/>
          </p:nvSpPr>
          <p:spPr bwMode="auto">
            <a:xfrm>
              <a:off x="8696325" y="3390901"/>
              <a:ext cx="14288" cy="174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8" name="Rectangle 244"/>
            <p:cNvSpPr>
              <a:spLocks noChangeArrowheads="1"/>
            </p:cNvSpPr>
            <p:nvPr/>
          </p:nvSpPr>
          <p:spPr bwMode="auto">
            <a:xfrm>
              <a:off x="8658225" y="3327401"/>
              <a:ext cx="9525" cy="92075"/>
            </a:xfrm>
            <a:prstGeom prst="rect">
              <a:avLst/>
            </a:prstGeom>
            <a:solidFill>
              <a:srgbClr val="7C80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9" name="Rectangle 245"/>
            <p:cNvSpPr>
              <a:spLocks noChangeArrowheads="1"/>
            </p:cNvSpPr>
            <p:nvPr/>
          </p:nvSpPr>
          <p:spPr bwMode="auto">
            <a:xfrm>
              <a:off x="8636000" y="3394076"/>
              <a:ext cx="15875" cy="25400"/>
            </a:xfrm>
            <a:prstGeom prst="rect">
              <a:avLst/>
            </a:prstGeom>
            <a:solidFill>
              <a:srgbClr val="7C80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0" name="Rectangle 246"/>
            <p:cNvSpPr>
              <a:spLocks noChangeArrowheads="1"/>
            </p:cNvSpPr>
            <p:nvPr/>
          </p:nvSpPr>
          <p:spPr bwMode="auto">
            <a:xfrm>
              <a:off x="8493125" y="3441701"/>
              <a:ext cx="477838" cy="3175"/>
            </a:xfrm>
            <a:prstGeom prst="rect">
              <a:avLst/>
            </a:prstGeom>
            <a:solidFill>
              <a:srgbClr val="B4BDC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1" name="Freeform 247"/>
            <p:cNvSpPr>
              <a:spLocks/>
            </p:cNvSpPr>
            <p:nvPr/>
          </p:nvSpPr>
          <p:spPr bwMode="auto">
            <a:xfrm>
              <a:off x="8493125" y="3441701"/>
              <a:ext cx="477838" cy="3175"/>
            </a:xfrm>
            <a:custGeom>
              <a:avLst/>
              <a:gdLst>
                <a:gd name="T0" fmla="*/ 301 w 301"/>
                <a:gd name="T1" fmla="*/ 0 h 2"/>
                <a:gd name="T2" fmla="*/ 0 w 301"/>
                <a:gd name="T3" fmla="*/ 0 h 2"/>
                <a:gd name="T4" fmla="*/ 0 w 301"/>
                <a:gd name="T5" fmla="*/ 2 h 2"/>
                <a:gd name="T6" fmla="*/ 301 w 301"/>
                <a:gd name="T7" fmla="*/ 2 h 2"/>
              </a:gdLst>
              <a:ahLst/>
              <a:cxnLst>
                <a:cxn ang="0">
                  <a:pos x="T0" y="T1"/>
                </a:cxn>
                <a:cxn ang="0">
                  <a:pos x="T2" y="T3"/>
                </a:cxn>
                <a:cxn ang="0">
                  <a:pos x="T4" y="T5"/>
                </a:cxn>
                <a:cxn ang="0">
                  <a:pos x="T6" y="T7"/>
                </a:cxn>
              </a:cxnLst>
              <a:rect l="0" t="0" r="r" b="b"/>
              <a:pathLst>
                <a:path w="301" h="2">
                  <a:moveTo>
                    <a:pt x="301" y="0"/>
                  </a:moveTo>
                  <a:lnTo>
                    <a:pt x="0" y="0"/>
                  </a:lnTo>
                  <a:lnTo>
                    <a:pt x="0" y="2"/>
                  </a:lnTo>
                  <a:lnTo>
                    <a:pt x="301"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2" name="Rectangle 248"/>
            <p:cNvSpPr>
              <a:spLocks noChangeArrowheads="1"/>
            </p:cNvSpPr>
            <p:nvPr/>
          </p:nvSpPr>
          <p:spPr bwMode="auto">
            <a:xfrm>
              <a:off x="8670925" y="3373439"/>
              <a:ext cx="106363" cy="6350"/>
            </a:xfrm>
            <a:prstGeom prst="rect">
              <a:avLst/>
            </a:prstGeom>
            <a:solidFill>
              <a:srgbClr val="7C80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3" name="Freeform 249"/>
            <p:cNvSpPr>
              <a:spLocks/>
            </p:cNvSpPr>
            <p:nvPr/>
          </p:nvSpPr>
          <p:spPr bwMode="auto">
            <a:xfrm>
              <a:off x="8697912" y="4056064"/>
              <a:ext cx="44450" cy="38100"/>
            </a:xfrm>
            <a:custGeom>
              <a:avLst/>
              <a:gdLst>
                <a:gd name="T0" fmla="*/ 10 w 20"/>
                <a:gd name="T1" fmla="*/ 0 h 17"/>
                <a:gd name="T2" fmla="*/ 3 w 20"/>
                <a:gd name="T3" fmla="*/ 2 h 17"/>
                <a:gd name="T4" fmla="*/ 0 w 20"/>
                <a:gd name="T5" fmla="*/ 7 h 17"/>
                <a:gd name="T6" fmla="*/ 0 w 20"/>
                <a:gd name="T7" fmla="*/ 9 h 17"/>
                <a:gd name="T8" fmla="*/ 20 w 20"/>
                <a:gd name="T9" fmla="*/ 17 h 17"/>
                <a:gd name="T10" fmla="*/ 20 w 20"/>
                <a:gd name="T11" fmla="*/ 7 h 17"/>
                <a:gd name="T12" fmla="*/ 17 w 20"/>
                <a:gd name="T13" fmla="*/ 2 h 17"/>
                <a:gd name="T14" fmla="*/ 10 w 20"/>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7">
                  <a:moveTo>
                    <a:pt x="10" y="0"/>
                  </a:moveTo>
                  <a:cubicBezTo>
                    <a:pt x="7" y="0"/>
                    <a:pt x="5" y="1"/>
                    <a:pt x="3" y="2"/>
                  </a:cubicBezTo>
                  <a:cubicBezTo>
                    <a:pt x="1" y="3"/>
                    <a:pt x="0" y="5"/>
                    <a:pt x="0" y="7"/>
                  </a:cubicBezTo>
                  <a:cubicBezTo>
                    <a:pt x="0" y="9"/>
                    <a:pt x="0" y="9"/>
                    <a:pt x="0" y="9"/>
                  </a:cubicBezTo>
                  <a:cubicBezTo>
                    <a:pt x="20" y="17"/>
                    <a:pt x="20" y="17"/>
                    <a:pt x="20" y="17"/>
                  </a:cubicBezTo>
                  <a:cubicBezTo>
                    <a:pt x="20" y="7"/>
                    <a:pt x="20" y="7"/>
                    <a:pt x="20" y="7"/>
                  </a:cubicBezTo>
                  <a:cubicBezTo>
                    <a:pt x="20" y="5"/>
                    <a:pt x="19" y="3"/>
                    <a:pt x="17" y="2"/>
                  </a:cubicBezTo>
                  <a:cubicBezTo>
                    <a:pt x="15" y="1"/>
                    <a:pt x="13" y="0"/>
                    <a:pt x="10" y="0"/>
                  </a:cubicBezTo>
                </a:path>
              </a:pathLst>
            </a:custGeom>
            <a:solidFill>
              <a:srgbClr val="B9BC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4" name="Freeform 250"/>
            <p:cNvSpPr>
              <a:spLocks/>
            </p:cNvSpPr>
            <p:nvPr/>
          </p:nvSpPr>
          <p:spPr bwMode="auto">
            <a:xfrm>
              <a:off x="8639175" y="4056064"/>
              <a:ext cx="42863" cy="38100"/>
            </a:xfrm>
            <a:custGeom>
              <a:avLst/>
              <a:gdLst>
                <a:gd name="T0" fmla="*/ 10 w 20"/>
                <a:gd name="T1" fmla="*/ 0 h 17"/>
                <a:gd name="T2" fmla="*/ 3 w 20"/>
                <a:gd name="T3" fmla="*/ 2 h 17"/>
                <a:gd name="T4" fmla="*/ 0 w 20"/>
                <a:gd name="T5" fmla="*/ 7 h 17"/>
                <a:gd name="T6" fmla="*/ 0 w 20"/>
                <a:gd name="T7" fmla="*/ 9 h 17"/>
                <a:gd name="T8" fmla="*/ 20 w 20"/>
                <a:gd name="T9" fmla="*/ 17 h 17"/>
                <a:gd name="T10" fmla="*/ 20 w 20"/>
                <a:gd name="T11" fmla="*/ 7 h 17"/>
                <a:gd name="T12" fmla="*/ 17 w 20"/>
                <a:gd name="T13" fmla="*/ 2 h 17"/>
                <a:gd name="T14" fmla="*/ 10 w 20"/>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7">
                  <a:moveTo>
                    <a:pt x="10" y="0"/>
                  </a:moveTo>
                  <a:cubicBezTo>
                    <a:pt x="7" y="0"/>
                    <a:pt x="5" y="1"/>
                    <a:pt x="3" y="2"/>
                  </a:cubicBezTo>
                  <a:cubicBezTo>
                    <a:pt x="1" y="3"/>
                    <a:pt x="0" y="5"/>
                    <a:pt x="0" y="7"/>
                  </a:cubicBezTo>
                  <a:cubicBezTo>
                    <a:pt x="0" y="9"/>
                    <a:pt x="0" y="9"/>
                    <a:pt x="0" y="9"/>
                  </a:cubicBezTo>
                  <a:cubicBezTo>
                    <a:pt x="20" y="17"/>
                    <a:pt x="20" y="17"/>
                    <a:pt x="20" y="17"/>
                  </a:cubicBezTo>
                  <a:cubicBezTo>
                    <a:pt x="20" y="7"/>
                    <a:pt x="20" y="7"/>
                    <a:pt x="20" y="7"/>
                  </a:cubicBezTo>
                  <a:cubicBezTo>
                    <a:pt x="20" y="5"/>
                    <a:pt x="19" y="3"/>
                    <a:pt x="17" y="2"/>
                  </a:cubicBezTo>
                  <a:cubicBezTo>
                    <a:pt x="15" y="1"/>
                    <a:pt x="13" y="0"/>
                    <a:pt x="10" y="0"/>
                  </a:cubicBezTo>
                </a:path>
              </a:pathLst>
            </a:custGeom>
            <a:solidFill>
              <a:srgbClr val="B9BC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5" name="Freeform 251"/>
            <p:cNvSpPr>
              <a:spLocks/>
            </p:cNvSpPr>
            <p:nvPr/>
          </p:nvSpPr>
          <p:spPr bwMode="auto">
            <a:xfrm>
              <a:off x="8578850" y="4056064"/>
              <a:ext cx="44450" cy="38100"/>
            </a:xfrm>
            <a:custGeom>
              <a:avLst/>
              <a:gdLst>
                <a:gd name="T0" fmla="*/ 10 w 20"/>
                <a:gd name="T1" fmla="*/ 0 h 17"/>
                <a:gd name="T2" fmla="*/ 3 w 20"/>
                <a:gd name="T3" fmla="*/ 2 h 17"/>
                <a:gd name="T4" fmla="*/ 0 w 20"/>
                <a:gd name="T5" fmla="*/ 7 h 17"/>
                <a:gd name="T6" fmla="*/ 0 w 20"/>
                <a:gd name="T7" fmla="*/ 9 h 17"/>
                <a:gd name="T8" fmla="*/ 20 w 20"/>
                <a:gd name="T9" fmla="*/ 17 h 17"/>
                <a:gd name="T10" fmla="*/ 20 w 20"/>
                <a:gd name="T11" fmla="*/ 7 h 17"/>
                <a:gd name="T12" fmla="*/ 20 w 20"/>
                <a:gd name="T13" fmla="*/ 6 h 17"/>
                <a:gd name="T14" fmla="*/ 19 w 20"/>
                <a:gd name="T15" fmla="*/ 4 h 17"/>
                <a:gd name="T16" fmla="*/ 17 w 20"/>
                <a:gd name="T17" fmla="*/ 2 h 17"/>
                <a:gd name="T18" fmla="*/ 10 w 20"/>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7">
                  <a:moveTo>
                    <a:pt x="10" y="0"/>
                  </a:moveTo>
                  <a:cubicBezTo>
                    <a:pt x="7" y="0"/>
                    <a:pt x="5" y="1"/>
                    <a:pt x="3" y="2"/>
                  </a:cubicBezTo>
                  <a:cubicBezTo>
                    <a:pt x="1" y="3"/>
                    <a:pt x="0" y="5"/>
                    <a:pt x="0" y="7"/>
                  </a:cubicBezTo>
                  <a:cubicBezTo>
                    <a:pt x="0" y="9"/>
                    <a:pt x="0" y="9"/>
                    <a:pt x="0" y="9"/>
                  </a:cubicBezTo>
                  <a:cubicBezTo>
                    <a:pt x="20" y="17"/>
                    <a:pt x="20" y="17"/>
                    <a:pt x="20" y="17"/>
                  </a:cubicBezTo>
                  <a:cubicBezTo>
                    <a:pt x="20" y="7"/>
                    <a:pt x="20" y="7"/>
                    <a:pt x="20" y="7"/>
                  </a:cubicBezTo>
                  <a:cubicBezTo>
                    <a:pt x="20" y="7"/>
                    <a:pt x="20" y="6"/>
                    <a:pt x="20" y="6"/>
                  </a:cubicBezTo>
                  <a:cubicBezTo>
                    <a:pt x="20" y="5"/>
                    <a:pt x="19" y="5"/>
                    <a:pt x="19" y="4"/>
                  </a:cubicBezTo>
                  <a:cubicBezTo>
                    <a:pt x="19" y="4"/>
                    <a:pt x="18" y="3"/>
                    <a:pt x="17" y="2"/>
                  </a:cubicBezTo>
                  <a:cubicBezTo>
                    <a:pt x="15" y="1"/>
                    <a:pt x="13" y="0"/>
                    <a:pt x="10" y="0"/>
                  </a:cubicBezTo>
                </a:path>
              </a:pathLst>
            </a:custGeom>
            <a:solidFill>
              <a:srgbClr val="B9BC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6" name="Freeform 252"/>
            <p:cNvSpPr>
              <a:spLocks/>
            </p:cNvSpPr>
            <p:nvPr/>
          </p:nvSpPr>
          <p:spPr bwMode="auto">
            <a:xfrm>
              <a:off x="8520112" y="4056064"/>
              <a:ext cx="44450" cy="38100"/>
            </a:xfrm>
            <a:custGeom>
              <a:avLst/>
              <a:gdLst>
                <a:gd name="T0" fmla="*/ 10 w 20"/>
                <a:gd name="T1" fmla="*/ 0 h 17"/>
                <a:gd name="T2" fmla="*/ 3 w 20"/>
                <a:gd name="T3" fmla="*/ 2 h 17"/>
                <a:gd name="T4" fmla="*/ 0 w 20"/>
                <a:gd name="T5" fmla="*/ 7 h 17"/>
                <a:gd name="T6" fmla="*/ 0 w 20"/>
                <a:gd name="T7" fmla="*/ 9 h 17"/>
                <a:gd name="T8" fmla="*/ 20 w 20"/>
                <a:gd name="T9" fmla="*/ 17 h 17"/>
                <a:gd name="T10" fmla="*/ 20 w 20"/>
                <a:gd name="T11" fmla="*/ 7 h 17"/>
                <a:gd name="T12" fmla="*/ 20 w 20"/>
                <a:gd name="T13" fmla="*/ 6 h 17"/>
                <a:gd name="T14" fmla="*/ 19 w 20"/>
                <a:gd name="T15" fmla="*/ 4 h 17"/>
                <a:gd name="T16" fmla="*/ 17 w 20"/>
                <a:gd name="T17" fmla="*/ 2 h 17"/>
                <a:gd name="T18" fmla="*/ 10 w 20"/>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7">
                  <a:moveTo>
                    <a:pt x="10" y="0"/>
                  </a:moveTo>
                  <a:cubicBezTo>
                    <a:pt x="7" y="0"/>
                    <a:pt x="5" y="1"/>
                    <a:pt x="3" y="2"/>
                  </a:cubicBezTo>
                  <a:cubicBezTo>
                    <a:pt x="1" y="3"/>
                    <a:pt x="0" y="5"/>
                    <a:pt x="0" y="7"/>
                  </a:cubicBezTo>
                  <a:cubicBezTo>
                    <a:pt x="0" y="9"/>
                    <a:pt x="0" y="9"/>
                    <a:pt x="0" y="9"/>
                  </a:cubicBezTo>
                  <a:cubicBezTo>
                    <a:pt x="20" y="17"/>
                    <a:pt x="20" y="17"/>
                    <a:pt x="20" y="17"/>
                  </a:cubicBezTo>
                  <a:cubicBezTo>
                    <a:pt x="20" y="7"/>
                    <a:pt x="20" y="7"/>
                    <a:pt x="20" y="7"/>
                  </a:cubicBezTo>
                  <a:cubicBezTo>
                    <a:pt x="20" y="7"/>
                    <a:pt x="20" y="7"/>
                    <a:pt x="20" y="6"/>
                  </a:cubicBezTo>
                  <a:cubicBezTo>
                    <a:pt x="20" y="5"/>
                    <a:pt x="19" y="5"/>
                    <a:pt x="19" y="4"/>
                  </a:cubicBezTo>
                  <a:cubicBezTo>
                    <a:pt x="19" y="3"/>
                    <a:pt x="18" y="3"/>
                    <a:pt x="17" y="2"/>
                  </a:cubicBezTo>
                  <a:cubicBezTo>
                    <a:pt x="15" y="1"/>
                    <a:pt x="13" y="0"/>
                    <a:pt x="10" y="0"/>
                  </a:cubicBezTo>
                </a:path>
              </a:pathLst>
            </a:custGeom>
            <a:solidFill>
              <a:srgbClr val="B9BC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7" name="Freeform 253"/>
            <p:cNvSpPr>
              <a:spLocks/>
            </p:cNvSpPr>
            <p:nvPr/>
          </p:nvSpPr>
          <p:spPr bwMode="auto">
            <a:xfrm>
              <a:off x="8693150" y="4054476"/>
              <a:ext cx="57150" cy="65088"/>
            </a:xfrm>
            <a:custGeom>
              <a:avLst/>
              <a:gdLst>
                <a:gd name="T0" fmla="*/ 12 w 26"/>
                <a:gd name="T1" fmla="*/ 0 h 30"/>
                <a:gd name="T2" fmla="*/ 4 w 26"/>
                <a:gd name="T3" fmla="*/ 2 h 30"/>
                <a:gd name="T4" fmla="*/ 1 w 26"/>
                <a:gd name="T5" fmla="*/ 8 h 30"/>
                <a:gd name="T6" fmla="*/ 1 w 26"/>
                <a:gd name="T7" fmla="*/ 30 h 30"/>
                <a:gd name="T8" fmla="*/ 2 w 26"/>
                <a:gd name="T9" fmla="*/ 30 h 30"/>
                <a:gd name="T10" fmla="*/ 2 w 26"/>
                <a:gd name="T11" fmla="*/ 10 h 30"/>
                <a:gd name="T12" fmla="*/ 1 w 26"/>
                <a:gd name="T13" fmla="*/ 10 h 30"/>
                <a:gd name="T14" fmla="*/ 13 w 26"/>
                <a:gd name="T15" fmla="*/ 0 h 30"/>
                <a:gd name="T16" fmla="*/ 22 w 26"/>
                <a:gd name="T17" fmla="*/ 18 h 30"/>
                <a:gd name="T18" fmla="*/ 22 w 26"/>
                <a:gd name="T19" fmla="*/ 18 h 30"/>
                <a:gd name="T20" fmla="*/ 22 w 26"/>
                <a:gd name="T21" fmla="*/ 30 h 30"/>
                <a:gd name="T22" fmla="*/ 23 w 26"/>
                <a:gd name="T23" fmla="*/ 30 h 30"/>
                <a:gd name="T24" fmla="*/ 23 w 26"/>
                <a:gd name="T25" fmla="*/ 8 h 30"/>
                <a:gd name="T26" fmla="*/ 20 w 26"/>
                <a:gd name="T27" fmla="*/ 2 h 30"/>
                <a:gd name="T28" fmla="*/ 12 w 26"/>
                <a:gd name="T2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0">
                  <a:moveTo>
                    <a:pt x="12" y="0"/>
                  </a:moveTo>
                  <a:cubicBezTo>
                    <a:pt x="9" y="0"/>
                    <a:pt x="6" y="0"/>
                    <a:pt x="4" y="2"/>
                  </a:cubicBezTo>
                  <a:cubicBezTo>
                    <a:pt x="2" y="3"/>
                    <a:pt x="1" y="6"/>
                    <a:pt x="1" y="8"/>
                  </a:cubicBezTo>
                  <a:cubicBezTo>
                    <a:pt x="1" y="30"/>
                    <a:pt x="1" y="30"/>
                    <a:pt x="1" y="30"/>
                  </a:cubicBezTo>
                  <a:cubicBezTo>
                    <a:pt x="2" y="30"/>
                    <a:pt x="2" y="30"/>
                    <a:pt x="2" y="30"/>
                  </a:cubicBezTo>
                  <a:cubicBezTo>
                    <a:pt x="2" y="10"/>
                    <a:pt x="2" y="10"/>
                    <a:pt x="2" y="10"/>
                  </a:cubicBezTo>
                  <a:cubicBezTo>
                    <a:pt x="1" y="10"/>
                    <a:pt x="1" y="10"/>
                    <a:pt x="1" y="10"/>
                  </a:cubicBezTo>
                  <a:cubicBezTo>
                    <a:pt x="1" y="10"/>
                    <a:pt x="0" y="0"/>
                    <a:pt x="13" y="0"/>
                  </a:cubicBezTo>
                  <a:cubicBezTo>
                    <a:pt x="26" y="0"/>
                    <a:pt x="22" y="18"/>
                    <a:pt x="22" y="18"/>
                  </a:cubicBezTo>
                  <a:cubicBezTo>
                    <a:pt x="22" y="18"/>
                    <a:pt x="22" y="18"/>
                    <a:pt x="22" y="18"/>
                  </a:cubicBezTo>
                  <a:cubicBezTo>
                    <a:pt x="22" y="30"/>
                    <a:pt x="22" y="30"/>
                    <a:pt x="22" y="30"/>
                  </a:cubicBezTo>
                  <a:cubicBezTo>
                    <a:pt x="23" y="30"/>
                    <a:pt x="23" y="30"/>
                    <a:pt x="23" y="30"/>
                  </a:cubicBezTo>
                  <a:cubicBezTo>
                    <a:pt x="23" y="8"/>
                    <a:pt x="23" y="8"/>
                    <a:pt x="23" y="8"/>
                  </a:cubicBezTo>
                  <a:cubicBezTo>
                    <a:pt x="23" y="6"/>
                    <a:pt x="22" y="3"/>
                    <a:pt x="20" y="2"/>
                  </a:cubicBezTo>
                  <a:cubicBezTo>
                    <a:pt x="18" y="0"/>
                    <a:pt x="15" y="0"/>
                    <a:pt x="12" y="0"/>
                  </a:cubicBezTo>
                </a:path>
              </a:pathLst>
            </a:custGeom>
            <a:solidFill>
              <a:srgbClr val="BFC5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8" name="Freeform 254"/>
            <p:cNvSpPr>
              <a:spLocks/>
            </p:cNvSpPr>
            <p:nvPr/>
          </p:nvSpPr>
          <p:spPr bwMode="auto">
            <a:xfrm>
              <a:off x="8693150" y="4054476"/>
              <a:ext cx="57150" cy="39688"/>
            </a:xfrm>
            <a:custGeom>
              <a:avLst/>
              <a:gdLst>
                <a:gd name="T0" fmla="*/ 13 w 26"/>
                <a:gd name="T1" fmla="*/ 0 h 18"/>
                <a:gd name="T2" fmla="*/ 1 w 26"/>
                <a:gd name="T3" fmla="*/ 10 h 18"/>
                <a:gd name="T4" fmla="*/ 2 w 26"/>
                <a:gd name="T5" fmla="*/ 10 h 18"/>
                <a:gd name="T6" fmla="*/ 2 w 26"/>
                <a:gd name="T7" fmla="*/ 8 h 18"/>
                <a:gd name="T8" fmla="*/ 5 w 26"/>
                <a:gd name="T9" fmla="*/ 3 h 18"/>
                <a:gd name="T10" fmla="*/ 12 w 26"/>
                <a:gd name="T11" fmla="*/ 1 h 18"/>
                <a:gd name="T12" fmla="*/ 19 w 26"/>
                <a:gd name="T13" fmla="*/ 3 h 18"/>
                <a:gd name="T14" fmla="*/ 22 w 26"/>
                <a:gd name="T15" fmla="*/ 8 h 18"/>
                <a:gd name="T16" fmla="*/ 22 w 26"/>
                <a:gd name="T17" fmla="*/ 18 h 18"/>
                <a:gd name="T18" fmla="*/ 22 w 26"/>
                <a:gd name="T19" fmla="*/ 18 h 18"/>
                <a:gd name="T20" fmla="*/ 13 w 26"/>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18">
                  <a:moveTo>
                    <a:pt x="13" y="0"/>
                  </a:moveTo>
                  <a:cubicBezTo>
                    <a:pt x="0" y="0"/>
                    <a:pt x="1" y="10"/>
                    <a:pt x="1" y="10"/>
                  </a:cubicBezTo>
                  <a:cubicBezTo>
                    <a:pt x="2" y="10"/>
                    <a:pt x="2" y="10"/>
                    <a:pt x="2" y="10"/>
                  </a:cubicBezTo>
                  <a:cubicBezTo>
                    <a:pt x="2" y="8"/>
                    <a:pt x="2" y="8"/>
                    <a:pt x="2" y="8"/>
                  </a:cubicBezTo>
                  <a:cubicBezTo>
                    <a:pt x="2" y="6"/>
                    <a:pt x="3" y="4"/>
                    <a:pt x="5" y="3"/>
                  </a:cubicBezTo>
                  <a:cubicBezTo>
                    <a:pt x="7" y="2"/>
                    <a:pt x="9" y="1"/>
                    <a:pt x="12" y="1"/>
                  </a:cubicBezTo>
                  <a:cubicBezTo>
                    <a:pt x="15" y="1"/>
                    <a:pt x="17" y="2"/>
                    <a:pt x="19" y="3"/>
                  </a:cubicBezTo>
                  <a:cubicBezTo>
                    <a:pt x="21" y="4"/>
                    <a:pt x="22" y="6"/>
                    <a:pt x="22" y="8"/>
                  </a:cubicBezTo>
                  <a:cubicBezTo>
                    <a:pt x="22" y="18"/>
                    <a:pt x="22" y="18"/>
                    <a:pt x="22" y="18"/>
                  </a:cubicBezTo>
                  <a:cubicBezTo>
                    <a:pt x="22" y="18"/>
                    <a:pt x="22" y="18"/>
                    <a:pt x="22" y="18"/>
                  </a:cubicBezTo>
                  <a:cubicBezTo>
                    <a:pt x="22" y="18"/>
                    <a:pt x="26" y="0"/>
                    <a:pt x="13" y="0"/>
                  </a:cubicBezTo>
                </a:path>
              </a:pathLst>
            </a:custGeom>
            <a:solidFill>
              <a:srgbClr val="B6BD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9" name="Freeform 255"/>
            <p:cNvSpPr>
              <a:spLocks/>
            </p:cNvSpPr>
            <p:nvPr/>
          </p:nvSpPr>
          <p:spPr bwMode="auto">
            <a:xfrm>
              <a:off x="8634412" y="4054476"/>
              <a:ext cx="57150" cy="65088"/>
            </a:xfrm>
            <a:custGeom>
              <a:avLst/>
              <a:gdLst>
                <a:gd name="T0" fmla="*/ 12 w 26"/>
                <a:gd name="T1" fmla="*/ 0 h 30"/>
                <a:gd name="T2" fmla="*/ 4 w 26"/>
                <a:gd name="T3" fmla="*/ 2 h 30"/>
                <a:gd name="T4" fmla="*/ 1 w 26"/>
                <a:gd name="T5" fmla="*/ 8 h 30"/>
                <a:gd name="T6" fmla="*/ 1 w 26"/>
                <a:gd name="T7" fmla="*/ 30 h 30"/>
                <a:gd name="T8" fmla="*/ 2 w 26"/>
                <a:gd name="T9" fmla="*/ 30 h 30"/>
                <a:gd name="T10" fmla="*/ 2 w 26"/>
                <a:gd name="T11" fmla="*/ 10 h 30"/>
                <a:gd name="T12" fmla="*/ 1 w 26"/>
                <a:gd name="T13" fmla="*/ 10 h 30"/>
                <a:gd name="T14" fmla="*/ 13 w 26"/>
                <a:gd name="T15" fmla="*/ 0 h 30"/>
                <a:gd name="T16" fmla="*/ 22 w 26"/>
                <a:gd name="T17" fmla="*/ 18 h 30"/>
                <a:gd name="T18" fmla="*/ 22 w 26"/>
                <a:gd name="T19" fmla="*/ 18 h 30"/>
                <a:gd name="T20" fmla="*/ 22 w 26"/>
                <a:gd name="T21" fmla="*/ 30 h 30"/>
                <a:gd name="T22" fmla="*/ 23 w 26"/>
                <a:gd name="T23" fmla="*/ 30 h 30"/>
                <a:gd name="T24" fmla="*/ 23 w 26"/>
                <a:gd name="T25" fmla="*/ 8 h 30"/>
                <a:gd name="T26" fmla="*/ 20 w 26"/>
                <a:gd name="T27" fmla="*/ 2 h 30"/>
                <a:gd name="T28" fmla="*/ 12 w 26"/>
                <a:gd name="T2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0">
                  <a:moveTo>
                    <a:pt x="12" y="0"/>
                  </a:moveTo>
                  <a:cubicBezTo>
                    <a:pt x="9" y="0"/>
                    <a:pt x="6" y="0"/>
                    <a:pt x="4" y="2"/>
                  </a:cubicBezTo>
                  <a:cubicBezTo>
                    <a:pt x="2" y="3"/>
                    <a:pt x="1" y="6"/>
                    <a:pt x="1" y="8"/>
                  </a:cubicBezTo>
                  <a:cubicBezTo>
                    <a:pt x="1" y="30"/>
                    <a:pt x="1" y="30"/>
                    <a:pt x="1" y="30"/>
                  </a:cubicBezTo>
                  <a:cubicBezTo>
                    <a:pt x="2" y="30"/>
                    <a:pt x="2" y="30"/>
                    <a:pt x="2" y="30"/>
                  </a:cubicBezTo>
                  <a:cubicBezTo>
                    <a:pt x="2" y="10"/>
                    <a:pt x="2" y="10"/>
                    <a:pt x="2" y="10"/>
                  </a:cubicBezTo>
                  <a:cubicBezTo>
                    <a:pt x="1" y="10"/>
                    <a:pt x="1" y="10"/>
                    <a:pt x="1" y="10"/>
                  </a:cubicBezTo>
                  <a:cubicBezTo>
                    <a:pt x="1" y="10"/>
                    <a:pt x="0" y="0"/>
                    <a:pt x="13" y="0"/>
                  </a:cubicBezTo>
                  <a:cubicBezTo>
                    <a:pt x="26" y="0"/>
                    <a:pt x="22" y="18"/>
                    <a:pt x="22" y="18"/>
                  </a:cubicBezTo>
                  <a:cubicBezTo>
                    <a:pt x="22" y="18"/>
                    <a:pt x="22" y="18"/>
                    <a:pt x="22" y="18"/>
                  </a:cubicBezTo>
                  <a:cubicBezTo>
                    <a:pt x="22" y="30"/>
                    <a:pt x="22" y="30"/>
                    <a:pt x="22" y="30"/>
                  </a:cubicBezTo>
                  <a:cubicBezTo>
                    <a:pt x="23" y="30"/>
                    <a:pt x="23" y="30"/>
                    <a:pt x="23" y="30"/>
                  </a:cubicBezTo>
                  <a:cubicBezTo>
                    <a:pt x="23" y="8"/>
                    <a:pt x="23" y="8"/>
                    <a:pt x="23" y="8"/>
                  </a:cubicBezTo>
                  <a:cubicBezTo>
                    <a:pt x="23" y="6"/>
                    <a:pt x="22" y="3"/>
                    <a:pt x="20" y="2"/>
                  </a:cubicBezTo>
                  <a:cubicBezTo>
                    <a:pt x="18" y="0"/>
                    <a:pt x="15" y="0"/>
                    <a:pt x="12" y="0"/>
                  </a:cubicBezTo>
                </a:path>
              </a:pathLst>
            </a:custGeom>
            <a:solidFill>
              <a:srgbClr val="BFC5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0" name="Freeform 256"/>
            <p:cNvSpPr>
              <a:spLocks/>
            </p:cNvSpPr>
            <p:nvPr/>
          </p:nvSpPr>
          <p:spPr bwMode="auto">
            <a:xfrm>
              <a:off x="8634412" y="4054476"/>
              <a:ext cx="57150" cy="39688"/>
            </a:xfrm>
            <a:custGeom>
              <a:avLst/>
              <a:gdLst>
                <a:gd name="T0" fmla="*/ 13 w 26"/>
                <a:gd name="T1" fmla="*/ 0 h 18"/>
                <a:gd name="T2" fmla="*/ 1 w 26"/>
                <a:gd name="T3" fmla="*/ 10 h 18"/>
                <a:gd name="T4" fmla="*/ 2 w 26"/>
                <a:gd name="T5" fmla="*/ 10 h 18"/>
                <a:gd name="T6" fmla="*/ 2 w 26"/>
                <a:gd name="T7" fmla="*/ 8 h 18"/>
                <a:gd name="T8" fmla="*/ 5 w 26"/>
                <a:gd name="T9" fmla="*/ 3 h 18"/>
                <a:gd name="T10" fmla="*/ 12 w 26"/>
                <a:gd name="T11" fmla="*/ 1 h 18"/>
                <a:gd name="T12" fmla="*/ 19 w 26"/>
                <a:gd name="T13" fmla="*/ 3 h 18"/>
                <a:gd name="T14" fmla="*/ 22 w 26"/>
                <a:gd name="T15" fmla="*/ 8 h 18"/>
                <a:gd name="T16" fmla="*/ 22 w 26"/>
                <a:gd name="T17" fmla="*/ 18 h 18"/>
                <a:gd name="T18" fmla="*/ 22 w 26"/>
                <a:gd name="T19" fmla="*/ 18 h 18"/>
                <a:gd name="T20" fmla="*/ 13 w 26"/>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18">
                  <a:moveTo>
                    <a:pt x="13" y="0"/>
                  </a:moveTo>
                  <a:cubicBezTo>
                    <a:pt x="0" y="0"/>
                    <a:pt x="1" y="10"/>
                    <a:pt x="1" y="10"/>
                  </a:cubicBezTo>
                  <a:cubicBezTo>
                    <a:pt x="2" y="10"/>
                    <a:pt x="2" y="10"/>
                    <a:pt x="2" y="10"/>
                  </a:cubicBezTo>
                  <a:cubicBezTo>
                    <a:pt x="2" y="8"/>
                    <a:pt x="2" y="8"/>
                    <a:pt x="2" y="8"/>
                  </a:cubicBezTo>
                  <a:cubicBezTo>
                    <a:pt x="2" y="6"/>
                    <a:pt x="3" y="4"/>
                    <a:pt x="5" y="3"/>
                  </a:cubicBezTo>
                  <a:cubicBezTo>
                    <a:pt x="7" y="2"/>
                    <a:pt x="9" y="1"/>
                    <a:pt x="12" y="1"/>
                  </a:cubicBezTo>
                  <a:cubicBezTo>
                    <a:pt x="15" y="1"/>
                    <a:pt x="17" y="2"/>
                    <a:pt x="19" y="3"/>
                  </a:cubicBezTo>
                  <a:cubicBezTo>
                    <a:pt x="21" y="4"/>
                    <a:pt x="22" y="6"/>
                    <a:pt x="22" y="8"/>
                  </a:cubicBezTo>
                  <a:cubicBezTo>
                    <a:pt x="22" y="18"/>
                    <a:pt x="22" y="18"/>
                    <a:pt x="22" y="18"/>
                  </a:cubicBezTo>
                  <a:cubicBezTo>
                    <a:pt x="22" y="18"/>
                    <a:pt x="22" y="18"/>
                    <a:pt x="22" y="18"/>
                  </a:cubicBezTo>
                  <a:cubicBezTo>
                    <a:pt x="22" y="18"/>
                    <a:pt x="26" y="0"/>
                    <a:pt x="13" y="0"/>
                  </a:cubicBezTo>
                </a:path>
              </a:pathLst>
            </a:custGeom>
            <a:solidFill>
              <a:srgbClr val="B6BD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1" name="Freeform 257"/>
            <p:cNvSpPr>
              <a:spLocks/>
            </p:cNvSpPr>
            <p:nvPr/>
          </p:nvSpPr>
          <p:spPr bwMode="auto">
            <a:xfrm>
              <a:off x="8575675" y="4054476"/>
              <a:ext cx="49213" cy="65088"/>
            </a:xfrm>
            <a:custGeom>
              <a:avLst/>
              <a:gdLst>
                <a:gd name="T0" fmla="*/ 12 w 23"/>
                <a:gd name="T1" fmla="*/ 0 h 30"/>
                <a:gd name="T2" fmla="*/ 4 w 23"/>
                <a:gd name="T3" fmla="*/ 2 h 30"/>
                <a:gd name="T4" fmla="*/ 1 w 23"/>
                <a:gd name="T5" fmla="*/ 8 h 30"/>
                <a:gd name="T6" fmla="*/ 1 w 23"/>
                <a:gd name="T7" fmla="*/ 30 h 30"/>
                <a:gd name="T8" fmla="*/ 2 w 23"/>
                <a:gd name="T9" fmla="*/ 30 h 30"/>
                <a:gd name="T10" fmla="*/ 2 w 23"/>
                <a:gd name="T11" fmla="*/ 10 h 30"/>
                <a:gd name="T12" fmla="*/ 1 w 23"/>
                <a:gd name="T13" fmla="*/ 10 h 30"/>
                <a:gd name="T14" fmla="*/ 13 w 23"/>
                <a:gd name="T15" fmla="*/ 0 h 30"/>
                <a:gd name="T16" fmla="*/ 21 w 23"/>
                <a:gd name="T17" fmla="*/ 5 h 30"/>
                <a:gd name="T18" fmla="*/ 22 w 23"/>
                <a:gd name="T19" fmla="*/ 7 h 30"/>
                <a:gd name="T20" fmla="*/ 22 w 23"/>
                <a:gd name="T21" fmla="*/ 18 h 30"/>
                <a:gd name="T22" fmla="*/ 22 w 23"/>
                <a:gd name="T23" fmla="*/ 18 h 30"/>
                <a:gd name="T24" fmla="*/ 22 w 23"/>
                <a:gd name="T25" fmla="*/ 30 h 30"/>
                <a:gd name="T26" fmla="*/ 23 w 23"/>
                <a:gd name="T27" fmla="*/ 30 h 30"/>
                <a:gd name="T28" fmla="*/ 23 w 23"/>
                <a:gd name="T29" fmla="*/ 8 h 30"/>
                <a:gd name="T30" fmla="*/ 20 w 23"/>
                <a:gd name="T31" fmla="*/ 2 h 30"/>
                <a:gd name="T32" fmla="*/ 12 w 23"/>
                <a:gd name="T3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0">
                  <a:moveTo>
                    <a:pt x="12" y="0"/>
                  </a:moveTo>
                  <a:cubicBezTo>
                    <a:pt x="9" y="0"/>
                    <a:pt x="6" y="0"/>
                    <a:pt x="4" y="2"/>
                  </a:cubicBezTo>
                  <a:cubicBezTo>
                    <a:pt x="2" y="3"/>
                    <a:pt x="1" y="6"/>
                    <a:pt x="1" y="8"/>
                  </a:cubicBezTo>
                  <a:cubicBezTo>
                    <a:pt x="1" y="30"/>
                    <a:pt x="1" y="30"/>
                    <a:pt x="1" y="30"/>
                  </a:cubicBezTo>
                  <a:cubicBezTo>
                    <a:pt x="2" y="30"/>
                    <a:pt x="2" y="30"/>
                    <a:pt x="2" y="30"/>
                  </a:cubicBezTo>
                  <a:cubicBezTo>
                    <a:pt x="2" y="10"/>
                    <a:pt x="2" y="10"/>
                    <a:pt x="2" y="10"/>
                  </a:cubicBezTo>
                  <a:cubicBezTo>
                    <a:pt x="1" y="10"/>
                    <a:pt x="1" y="10"/>
                    <a:pt x="1" y="10"/>
                  </a:cubicBezTo>
                  <a:cubicBezTo>
                    <a:pt x="1" y="10"/>
                    <a:pt x="0" y="0"/>
                    <a:pt x="13" y="0"/>
                  </a:cubicBezTo>
                  <a:cubicBezTo>
                    <a:pt x="17" y="0"/>
                    <a:pt x="20" y="2"/>
                    <a:pt x="21" y="5"/>
                  </a:cubicBezTo>
                  <a:cubicBezTo>
                    <a:pt x="21" y="6"/>
                    <a:pt x="22" y="6"/>
                    <a:pt x="22" y="7"/>
                  </a:cubicBezTo>
                  <a:cubicBezTo>
                    <a:pt x="23" y="12"/>
                    <a:pt x="22" y="18"/>
                    <a:pt x="22" y="18"/>
                  </a:cubicBezTo>
                  <a:cubicBezTo>
                    <a:pt x="22" y="18"/>
                    <a:pt x="22" y="18"/>
                    <a:pt x="22" y="18"/>
                  </a:cubicBezTo>
                  <a:cubicBezTo>
                    <a:pt x="22" y="30"/>
                    <a:pt x="22" y="30"/>
                    <a:pt x="22" y="30"/>
                  </a:cubicBezTo>
                  <a:cubicBezTo>
                    <a:pt x="23" y="30"/>
                    <a:pt x="23" y="30"/>
                    <a:pt x="23" y="30"/>
                  </a:cubicBezTo>
                  <a:cubicBezTo>
                    <a:pt x="23" y="8"/>
                    <a:pt x="23" y="8"/>
                    <a:pt x="23" y="8"/>
                  </a:cubicBezTo>
                  <a:cubicBezTo>
                    <a:pt x="23" y="6"/>
                    <a:pt x="22" y="3"/>
                    <a:pt x="20" y="2"/>
                  </a:cubicBezTo>
                  <a:cubicBezTo>
                    <a:pt x="18" y="0"/>
                    <a:pt x="15" y="0"/>
                    <a:pt x="12" y="0"/>
                  </a:cubicBezTo>
                </a:path>
              </a:pathLst>
            </a:custGeom>
            <a:solidFill>
              <a:srgbClr val="BFC5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2" name="Freeform 258"/>
            <p:cNvSpPr>
              <a:spLocks noEditPoints="1"/>
            </p:cNvSpPr>
            <p:nvPr/>
          </p:nvSpPr>
          <p:spPr bwMode="auto">
            <a:xfrm>
              <a:off x="8575675" y="4054476"/>
              <a:ext cx="49213" cy="39688"/>
            </a:xfrm>
            <a:custGeom>
              <a:avLst/>
              <a:gdLst>
                <a:gd name="T0" fmla="*/ 22 w 23"/>
                <a:gd name="T1" fmla="*/ 7 h 18"/>
                <a:gd name="T2" fmla="*/ 22 w 23"/>
                <a:gd name="T3" fmla="*/ 8 h 18"/>
                <a:gd name="T4" fmla="*/ 22 w 23"/>
                <a:gd name="T5" fmla="*/ 18 h 18"/>
                <a:gd name="T6" fmla="*/ 22 w 23"/>
                <a:gd name="T7" fmla="*/ 18 h 18"/>
                <a:gd name="T8" fmla="*/ 22 w 23"/>
                <a:gd name="T9" fmla="*/ 7 h 18"/>
                <a:gd name="T10" fmla="*/ 13 w 23"/>
                <a:gd name="T11" fmla="*/ 0 h 18"/>
                <a:gd name="T12" fmla="*/ 1 w 23"/>
                <a:gd name="T13" fmla="*/ 10 h 18"/>
                <a:gd name="T14" fmla="*/ 2 w 23"/>
                <a:gd name="T15" fmla="*/ 10 h 18"/>
                <a:gd name="T16" fmla="*/ 2 w 23"/>
                <a:gd name="T17" fmla="*/ 8 h 18"/>
                <a:gd name="T18" fmla="*/ 5 w 23"/>
                <a:gd name="T19" fmla="*/ 3 h 18"/>
                <a:gd name="T20" fmla="*/ 12 w 23"/>
                <a:gd name="T21" fmla="*/ 1 h 18"/>
                <a:gd name="T22" fmla="*/ 19 w 23"/>
                <a:gd name="T23" fmla="*/ 3 h 18"/>
                <a:gd name="T24" fmla="*/ 21 w 23"/>
                <a:gd name="T25" fmla="*/ 5 h 18"/>
                <a:gd name="T26" fmla="*/ 13 w 23"/>
                <a:gd name="T2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18">
                  <a:moveTo>
                    <a:pt x="22" y="7"/>
                  </a:moveTo>
                  <a:cubicBezTo>
                    <a:pt x="22" y="7"/>
                    <a:pt x="22" y="8"/>
                    <a:pt x="22" y="8"/>
                  </a:cubicBezTo>
                  <a:cubicBezTo>
                    <a:pt x="22" y="18"/>
                    <a:pt x="22" y="18"/>
                    <a:pt x="22" y="18"/>
                  </a:cubicBezTo>
                  <a:cubicBezTo>
                    <a:pt x="22" y="18"/>
                    <a:pt x="22" y="18"/>
                    <a:pt x="22" y="18"/>
                  </a:cubicBezTo>
                  <a:cubicBezTo>
                    <a:pt x="22" y="18"/>
                    <a:pt x="23" y="12"/>
                    <a:pt x="22" y="7"/>
                  </a:cubicBezTo>
                  <a:moveTo>
                    <a:pt x="13" y="0"/>
                  </a:moveTo>
                  <a:cubicBezTo>
                    <a:pt x="0" y="0"/>
                    <a:pt x="1" y="10"/>
                    <a:pt x="1" y="10"/>
                  </a:cubicBezTo>
                  <a:cubicBezTo>
                    <a:pt x="2" y="10"/>
                    <a:pt x="2" y="10"/>
                    <a:pt x="2" y="10"/>
                  </a:cubicBezTo>
                  <a:cubicBezTo>
                    <a:pt x="2" y="8"/>
                    <a:pt x="2" y="8"/>
                    <a:pt x="2" y="8"/>
                  </a:cubicBezTo>
                  <a:cubicBezTo>
                    <a:pt x="2" y="6"/>
                    <a:pt x="3" y="4"/>
                    <a:pt x="5" y="3"/>
                  </a:cubicBezTo>
                  <a:cubicBezTo>
                    <a:pt x="7" y="2"/>
                    <a:pt x="9" y="1"/>
                    <a:pt x="12" y="1"/>
                  </a:cubicBezTo>
                  <a:cubicBezTo>
                    <a:pt x="15" y="1"/>
                    <a:pt x="17" y="2"/>
                    <a:pt x="19" y="3"/>
                  </a:cubicBezTo>
                  <a:cubicBezTo>
                    <a:pt x="20" y="4"/>
                    <a:pt x="21" y="5"/>
                    <a:pt x="21" y="5"/>
                  </a:cubicBezTo>
                  <a:cubicBezTo>
                    <a:pt x="20" y="2"/>
                    <a:pt x="17" y="0"/>
                    <a:pt x="13" y="0"/>
                  </a:cubicBezTo>
                </a:path>
              </a:pathLst>
            </a:custGeom>
            <a:solidFill>
              <a:srgbClr val="B6BD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3" name="Freeform 259"/>
            <p:cNvSpPr>
              <a:spLocks/>
            </p:cNvSpPr>
            <p:nvPr/>
          </p:nvSpPr>
          <p:spPr bwMode="auto">
            <a:xfrm>
              <a:off x="8515350" y="4054476"/>
              <a:ext cx="50800" cy="65088"/>
            </a:xfrm>
            <a:custGeom>
              <a:avLst/>
              <a:gdLst>
                <a:gd name="T0" fmla="*/ 12 w 23"/>
                <a:gd name="T1" fmla="*/ 0 h 30"/>
                <a:gd name="T2" fmla="*/ 4 w 23"/>
                <a:gd name="T3" fmla="*/ 2 h 30"/>
                <a:gd name="T4" fmla="*/ 1 w 23"/>
                <a:gd name="T5" fmla="*/ 8 h 30"/>
                <a:gd name="T6" fmla="*/ 1 w 23"/>
                <a:gd name="T7" fmla="*/ 30 h 30"/>
                <a:gd name="T8" fmla="*/ 2 w 23"/>
                <a:gd name="T9" fmla="*/ 30 h 30"/>
                <a:gd name="T10" fmla="*/ 2 w 23"/>
                <a:gd name="T11" fmla="*/ 10 h 30"/>
                <a:gd name="T12" fmla="*/ 1 w 23"/>
                <a:gd name="T13" fmla="*/ 10 h 30"/>
                <a:gd name="T14" fmla="*/ 13 w 23"/>
                <a:gd name="T15" fmla="*/ 0 h 30"/>
                <a:gd name="T16" fmla="*/ 21 w 23"/>
                <a:gd name="T17" fmla="*/ 5 h 30"/>
                <a:gd name="T18" fmla="*/ 22 w 23"/>
                <a:gd name="T19" fmla="*/ 7 h 30"/>
                <a:gd name="T20" fmla="*/ 22 w 23"/>
                <a:gd name="T21" fmla="*/ 18 h 30"/>
                <a:gd name="T22" fmla="*/ 22 w 23"/>
                <a:gd name="T23" fmla="*/ 18 h 30"/>
                <a:gd name="T24" fmla="*/ 22 w 23"/>
                <a:gd name="T25" fmla="*/ 30 h 30"/>
                <a:gd name="T26" fmla="*/ 23 w 23"/>
                <a:gd name="T27" fmla="*/ 30 h 30"/>
                <a:gd name="T28" fmla="*/ 23 w 23"/>
                <a:gd name="T29" fmla="*/ 8 h 30"/>
                <a:gd name="T30" fmla="*/ 20 w 23"/>
                <a:gd name="T31" fmla="*/ 2 h 30"/>
                <a:gd name="T32" fmla="*/ 12 w 23"/>
                <a:gd name="T3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0">
                  <a:moveTo>
                    <a:pt x="12" y="0"/>
                  </a:moveTo>
                  <a:cubicBezTo>
                    <a:pt x="9" y="0"/>
                    <a:pt x="6" y="0"/>
                    <a:pt x="4" y="2"/>
                  </a:cubicBezTo>
                  <a:cubicBezTo>
                    <a:pt x="2" y="3"/>
                    <a:pt x="1" y="6"/>
                    <a:pt x="1" y="8"/>
                  </a:cubicBezTo>
                  <a:cubicBezTo>
                    <a:pt x="1" y="30"/>
                    <a:pt x="1" y="30"/>
                    <a:pt x="1" y="30"/>
                  </a:cubicBezTo>
                  <a:cubicBezTo>
                    <a:pt x="2" y="30"/>
                    <a:pt x="2" y="30"/>
                    <a:pt x="2" y="30"/>
                  </a:cubicBezTo>
                  <a:cubicBezTo>
                    <a:pt x="2" y="10"/>
                    <a:pt x="2" y="10"/>
                    <a:pt x="2" y="10"/>
                  </a:cubicBezTo>
                  <a:cubicBezTo>
                    <a:pt x="1" y="10"/>
                    <a:pt x="1" y="10"/>
                    <a:pt x="1" y="10"/>
                  </a:cubicBezTo>
                  <a:cubicBezTo>
                    <a:pt x="1" y="10"/>
                    <a:pt x="0" y="0"/>
                    <a:pt x="13" y="0"/>
                  </a:cubicBezTo>
                  <a:cubicBezTo>
                    <a:pt x="17" y="0"/>
                    <a:pt x="20" y="2"/>
                    <a:pt x="21" y="5"/>
                  </a:cubicBezTo>
                  <a:cubicBezTo>
                    <a:pt x="21" y="6"/>
                    <a:pt x="22" y="6"/>
                    <a:pt x="22" y="7"/>
                  </a:cubicBezTo>
                  <a:cubicBezTo>
                    <a:pt x="23" y="12"/>
                    <a:pt x="22" y="18"/>
                    <a:pt x="22" y="18"/>
                  </a:cubicBezTo>
                  <a:cubicBezTo>
                    <a:pt x="22" y="18"/>
                    <a:pt x="22" y="18"/>
                    <a:pt x="22" y="18"/>
                  </a:cubicBezTo>
                  <a:cubicBezTo>
                    <a:pt x="22" y="30"/>
                    <a:pt x="22" y="30"/>
                    <a:pt x="22" y="30"/>
                  </a:cubicBezTo>
                  <a:cubicBezTo>
                    <a:pt x="23" y="30"/>
                    <a:pt x="23" y="30"/>
                    <a:pt x="23" y="30"/>
                  </a:cubicBezTo>
                  <a:cubicBezTo>
                    <a:pt x="23" y="8"/>
                    <a:pt x="23" y="8"/>
                    <a:pt x="23" y="8"/>
                  </a:cubicBezTo>
                  <a:cubicBezTo>
                    <a:pt x="23" y="6"/>
                    <a:pt x="22" y="3"/>
                    <a:pt x="20" y="2"/>
                  </a:cubicBezTo>
                  <a:cubicBezTo>
                    <a:pt x="18" y="0"/>
                    <a:pt x="15" y="0"/>
                    <a:pt x="12" y="0"/>
                  </a:cubicBezTo>
                </a:path>
              </a:pathLst>
            </a:custGeom>
            <a:solidFill>
              <a:srgbClr val="BFC5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4" name="Freeform 260"/>
            <p:cNvSpPr>
              <a:spLocks noEditPoints="1"/>
            </p:cNvSpPr>
            <p:nvPr/>
          </p:nvSpPr>
          <p:spPr bwMode="auto">
            <a:xfrm>
              <a:off x="8515350" y="4054476"/>
              <a:ext cx="50800" cy="39688"/>
            </a:xfrm>
            <a:custGeom>
              <a:avLst/>
              <a:gdLst>
                <a:gd name="T0" fmla="*/ 22 w 23"/>
                <a:gd name="T1" fmla="*/ 7 h 18"/>
                <a:gd name="T2" fmla="*/ 22 w 23"/>
                <a:gd name="T3" fmla="*/ 8 h 18"/>
                <a:gd name="T4" fmla="*/ 22 w 23"/>
                <a:gd name="T5" fmla="*/ 18 h 18"/>
                <a:gd name="T6" fmla="*/ 22 w 23"/>
                <a:gd name="T7" fmla="*/ 18 h 18"/>
                <a:gd name="T8" fmla="*/ 22 w 23"/>
                <a:gd name="T9" fmla="*/ 7 h 18"/>
                <a:gd name="T10" fmla="*/ 13 w 23"/>
                <a:gd name="T11" fmla="*/ 0 h 18"/>
                <a:gd name="T12" fmla="*/ 1 w 23"/>
                <a:gd name="T13" fmla="*/ 10 h 18"/>
                <a:gd name="T14" fmla="*/ 2 w 23"/>
                <a:gd name="T15" fmla="*/ 10 h 18"/>
                <a:gd name="T16" fmla="*/ 2 w 23"/>
                <a:gd name="T17" fmla="*/ 8 h 18"/>
                <a:gd name="T18" fmla="*/ 5 w 23"/>
                <a:gd name="T19" fmla="*/ 3 h 18"/>
                <a:gd name="T20" fmla="*/ 12 w 23"/>
                <a:gd name="T21" fmla="*/ 1 h 18"/>
                <a:gd name="T22" fmla="*/ 19 w 23"/>
                <a:gd name="T23" fmla="*/ 3 h 18"/>
                <a:gd name="T24" fmla="*/ 21 w 23"/>
                <a:gd name="T25" fmla="*/ 5 h 18"/>
                <a:gd name="T26" fmla="*/ 13 w 23"/>
                <a:gd name="T2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18">
                  <a:moveTo>
                    <a:pt x="22" y="7"/>
                  </a:moveTo>
                  <a:cubicBezTo>
                    <a:pt x="22" y="8"/>
                    <a:pt x="22" y="8"/>
                    <a:pt x="22" y="8"/>
                  </a:cubicBezTo>
                  <a:cubicBezTo>
                    <a:pt x="22" y="18"/>
                    <a:pt x="22" y="18"/>
                    <a:pt x="22" y="18"/>
                  </a:cubicBezTo>
                  <a:cubicBezTo>
                    <a:pt x="22" y="18"/>
                    <a:pt x="22" y="18"/>
                    <a:pt x="22" y="18"/>
                  </a:cubicBezTo>
                  <a:cubicBezTo>
                    <a:pt x="22" y="18"/>
                    <a:pt x="23" y="12"/>
                    <a:pt x="22" y="7"/>
                  </a:cubicBezTo>
                  <a:moveTo>
                    <a:pt x="13" y="0"/>
                  </a:moveTo>
                  <a:cubicBezTo>
                    <a:pt x="0" y="0"/>
                    <a:pt x="1" y="10"/>
                    <a:pt x="1" y="10"/>
                  </a:cubicBezTo>
                  <a:cubicBezTo>
                    <a:pt x="2" y="10"/>
                    <a:pt x="2" y="10"/>
                    <a:pt x="2" y="10"/>
                  </a:cubicBezTo>
                  <a:cubicBezTo>
                    <a:pt x="2" y="8"/>
                    <a:pt x="2" y="8"/>
                    <a:pt x="2" y="8"/>
                  </a:cubicBezTo>
                  <a:cubicBezTo>
                    <a:pt x="2" y="6"/>
                    <a:pt x="3" y="4"/>
                    <a:pt x="5" y="3"/>
                  </a:cubicBezTo>
                  <a:cubicBezTo>
                    <a:pt x="7" y="2"/>
                    <a:pt x="9" y="1"/>
                    <a:pt x="12" y="1"/>
                  </a:cubicBezTo>
                  <a:cubicBezTo>
                    <a:pt x="15" y="1"/>
                    <a:pt x="17" y="2"/>
                    <a:pt x="19" y="3"/>
                  </a:cubicBezTo>
                  <a:cubicBezTo>
                    <a:pt x="20" y="4"/>
                    <a:pt x="21" y="4"/>
                    <a:pt x="21" y="5"/>
                  </a:cubicBezTo>
                  <a:cubicBezTo>
                    <a:pt x="20" y="2"/>
                    <a:pt x="17" y="0"/>
                    <a:pt x="13" y="0"/>
                  </a:cubicBezTo>
                </a:path>
              </a:pathLst>
            </a:custGeom>
            <a:solidFill>
              <a:srgbClr val="B6BD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 name="Freeform 261"/>
            <p:cNvSpPr>
              <a:spLocks/>
            </p:cNvSpPr>
            <p:nvPr/>
          </p:nvSpPr>
          <p:spPr bwMode="auto">
            <a:xfrm>
              <a:off x="8829675" y="4044951"/>
              <a:ext cx="107950" cy="17463"/>
            </a:xfrm>
            <a:custGeom>
              <a:avLst/>
              <a:gdLst>
                <a:gd name="T0" fmla="*/ 14 w 49"/>
                <a:gd name="T1" fmla="*/ 0 h 8"/>
                <a:gd name="T2" fmla="*/ 35 w 49"/>
                <a:gd name="T3" fmla="*/ 0 h 8"/>
                <a:gd name="T4" fmla="*/ 49 w 49"/>
                <a:gd name="T5" fmla="*/ 8 h 8"/>
                <a:gd name="T6" fmla="*/ 28 w 49"/>
                <a:gd name="T7" fmla="*/ 8 h 8"/>
                <a:gd name="T8" fmla="*/ 21 w 49"/>
                <a:gd name="T9" fmla="*/ 8 h 8"/>
                <a:gd name="T10" fmla="*/ 0 w 49"/>
                <a:gd name="T11" fmla="*/ 8 h 8"/>
                <a:gd name="T12" fmla="*/ 14 w 49"/>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49" h="8">
                  <a:moveTo>
                    <a:pt x="14" y="0"/>
                  </a:moveTo>
                  <a:cubicBezTo>
                    <a:pt x="18" y="0"/>
                    <a:pt x="31" y="0"/>
                    <a:pt x="35" y="0"/>
                  </a:cubicBezTo>
                  <a:cubicBezTo>
                    <a:pt x="43" y="0"/>
                    <a:pt x="49" y="4"/>
                    <a:pt x="49" y="8"/>
                  </a:cubicBezTo>
                  <a:cubicBezTo>
                    <a:pt x="28" y="8"/>
                    <a:pt x="28" y="8"/>
                    <a:pt x="28" y="8"/>
                  </a:cubicBezTo>
                  <a:cubicBezTo>
                    <a:pt x="21" y="8"/>
                    <a:pt x="21" y="8"/>
                    <a:pt x="21" y="8"/>
                  </a:cubicBezTo>
                  <a:cubicBezTo>
                    <a:pt x="0" y="8"/>
                    <a:pt x="0" y="8"/>
                    <a:pt x="0" y="8"/>
                  </a:cubicBezTo>
                  <a:cubicBezTo>
                    <a:pt x="0" y="4"/>
                    <a:pt x="6" y="0"/>
                    <a:pt x="14" y="0"/>
                  </a:cubicBezTo>
                  <a:close/>
                </a:path>
              </a:pathLst>
            </a:custGeom>
            <a:solidFill>
              <a:srgbClr val="B4BD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 name="Freeform 262"/>
            <p:cNvSpPr>
              <a:spLocks/>
            </p:cNvSpPr>
            <p:nvPr/>
          </p:nvSpPr>
          <p:spPr bwMode="auto">
            <a:xfrm>
              <a:off x="8875712" y="4044951"/>
              <a:ext cx="61913" cy="17463"/>
            </a:xfrm>
            <a:custGeom>
              <a:avLst/>
              <a:gdLst>
                <a:gd name="T0" fmla="*/ 28 w 28"/>
                <a:gd name="T1" fmla="*/ 8 h 8"/>
                <a:gd name="T2" fmla="*/ 14 w 28"/>
                <a:gd name="T3" fmla="*/ 0 h 8"/>
                <a:gd name="T4" fmla="*/ 0 w 28"/>
                <a:gd name="T5" fmla="*/ 8 h 8"/>
                <a:gd name="T6" fmla="*/ 28 w 28"/>
                <a:gd name="T7" fmla="*/ 8 h 8"/>
              </a:gdLst>
              <a:ahLst/>
              <a:cxnLst>
                <a:cxn ang="0">
                  <a:pos x="T0" y="T1"/>
                </a:cxn>
                <a:cxn ang="0">
                  <a:pos x="T2" y="T3"/>
                </a:cxn>
                <a:cxn ang="0">
                  <a:pos x="T4" y="T5"/>
                </a:cxn>
                <a:cxn ang="0">
                  <a:pos x="T6" y="T7"/>
                </a:cxn>
              </a:cxnLst>
              <a:rect l="0" t="0" r="r" b="b"/>
              <a:pathLst>
                <a:path w="28" h="8">
                  <a:moveTo>
                    <a:pt x="28" y="8"/>
                  </a:moveTo>
                  <a:cubicBezTo>
                    <a:pt x="28" y="4"/>
                    <a:pt x="22" y="0"/>
                    <a:pt x="14" y="0"/>
                  </a:cubicBezTo>
                  <a:cubicBezTo>
                    <a:pt x="6" y="0"/>
                    <a:pt x="0" y="4"/>
                    <a:pt x="0" y="8"/>
                  </a:cubicBezTo>
                  <a:lnTo>
                    <a:pt x="28" y="8"/>
                  </a:lnTo>
                  <a:close/>
                </a:path>
              </a:pathLst>
            </a:custGeom>
            <a:solidFill>
              <a:srgbClr val="E9E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 name="Rectangle 263"/>
            <p:cNvSpPr>
              <a:spLocks noChangeArrowheads="1"/>
            </p:cNvSpPr>
            <p:nvPr/>
          </p:nvSpPr>
          <p:spPr bwMode="auto">
            <a:xfrm>
              <a:off x="8878887" y="4062414"/>
              <a:ext cx="4763" cy="57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 name="Rectangle 264"/>
            <p:cNvSpPr>
              <a:spLocks noChangeArrowheads="1"/>
            </p:cNvSpPr>
            <p:nvPr/>
          </p:nvSpPr>
          <p:spPr bwMode="auto">
            <a:xfrm>
              <a:off x="8931275" y="4062414"/>
              <a:ext cx="1588" cy="57150"/>
            </a:xfrm>
            <a:prstGeom prst="rect">
              <a:avLst/>
            </a:prstGeom>
            <a:solidFill>
              <a:srgbClr val="CCD0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9" name="Freeform 265"/>
            <p:cNvSpPr>
              <a:spLocks/>
            </p:cNvSpPr>
            <p:nvPr/>
          </p:nvSpPr>
          <p:spPr bwMode="auto">
            <a:xfrm>
              <a:off x="8805862" y="3060701"/>
              <a:ext cx="87313" cy="68263"/>
            </a:xfrm>
            <a:custGeom>
              <a:avLst/>
              <a:gdLst>
                <a:gd name="T0" fmla="*/ 55 w 55"/>
                <a:gd name="T1" fmla="*/ 43 h 43"/>
                <a:gd name="T2" fmla="*/ 0 w 55"/>
                <a:gd name="T3" fmla="*/ 43 h 43"/>
                <a:gd name="T4" fmla="*/ 0 w 55"/>
                <a:gd name="T5" fmla="*/ 0 h 43"/>
                <a:gd name="T6" fmla="*/ 55 w 55"/>
                <a:gd name="T7" fmla="*/ 0 h 43"/>
                <a:gd name="T8" fmla="*/ 40 w 55"/>
                <a:gd name="T9" fmla="*/ 21 h 43"/>
                <a:gd name="T10" fmla="*/ 55 w 55"/>
                <a:gd name="T11" fmla="*/ 43 h 43"/>
              </a:gdLst>
              <a:ahLst/>
              <a:cxnLst>
                <a:cxn ang="0">
                  <a:pos x="T0" y="T1"/>
                </a:cxn>
                <a:cxn ang="0">
                  <a:pos x="T2" y="T3"/>
                </a:cxn>
                <a:cxn ang="0">
                  <a:pos x="T4" y="T5"/>
                </a:cxn>
                <a:cxn ang="0">
                  <a:pos x="T6" y="T7"/>
                </a:cxn>
                <a:cxn ang="0">
                  <a:pos x="T8" y="T9"/>
                </a:cxn>
                <a:cxn ang="0">
                  <a:pos x="T10" y="T11"/>
                </a:cxn>
              </a:cxnLst>
              <a:rect l="0" t="0" r="r" b="b"/>
              <a:pathLst>
                <a:path w="55" h="43">
                  <a:moveTo>
                    <a:pt x="55" y="43"/>
                  </a:moveTo>
                  <a:lnTo>
                    <a:pt x="0" y="43"/>
                  </a:lnTo>
                  <a:lnTo>
                    <a:pt x="0" y="0"/>
                  </a:lnTo>
                  <a:lnTo>
                    <a:pt x="55" y="0"/>
                  </a:lnTo>
                  <a:lnTo>
                    <a:pt x="40" y="21"/>
                  </a:lnTo>
                  <a:lnTo>
                    <a:pt x="55" y="43"/>
                  </a:lnTo>
                  <a:close/>
                </a:path>
              </a:pathLst>
            </a:custGeom>
            <a:solidFill>
              <a:srgbClr val="F3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0" name="Freeform 266"/>
            <p:cNvSpPr>
              <a:spLocks/>
            </p:cNvSpPr>
            <p:nvPr/>
          </p:nvSpPr>
          <p:spPr bwMode="auto">
            <a:xfrm>
              <a:off x="8805862" y="3032126"/>
              <a:ext cx="44450" cy="96838"/>
            </a:xfrm>
            <a:custGeom>
              <a:avLst/>
              <a:gdLst>
                <a:gd name="T0" fmla="*/ 28 w 28"/>
                <a:gd name="T1" fmla="*/ 43 h 61"/>
                <a:gd name="T2" fmla="*/ 0 w 28"/>
                <a:gd name="T3" fmla="*/ 61 h 61"/>
                <a:gd name="T4" fmla="*/ 0 w 28"/>
                <a:gd name="T5" fmla="*/ 18 h 61"/>
                <a:gd name="T6" fmla="*/ 28 w 28"/>
                <a:gd name="T7" fmla="*/ 0 h 61"/>
                <a:gd name="T8" fmla="*/ 28 w 28"/>
                <a:gd name="T9" fmla="*/ 43 h 61"/>
              </a:gdLst>
              <a:ahLst/>
              <a:cxnLst>
                <a:cxn ang="0">
                  <a:pos x="T0" y="T1"/>
                </a:cxn>
                <a:cxn ang="0">
                  <a:pos x="T2" y="T3"/>
                </a:cxn>
                <a:cxn ang="0">
                  <a:pos x="T4" y="T5"/>
                </a:cxn>
                <a:cxn ang="0">
                  <a:pos x="T6" y="T7"/>
                </a:cxn>
                <a:cxn ang="0">
                  <a:pos x="T8" y="T9"/>
                </a:cxn>
              </a:cxnLst>
              <a:rect l="0" t="0" r="r" b="b"/>
              <a:pathLst>
                <a:path w="28" h="61">
                  <a:moveTo>
                    <a:pt x="28" y="43"/>
                  </a:moveTo>
                  <a:lnTo>
                    <a:pt x="0" y="61"/>
                  </a:lnTo>
                  <a:lnTo>
                    <a:pt x="0" y="18"/>
                  </a:lnTo>
                  <a:lnTo>
                    <a:pt x="28" y="0"/>
                  </a:lnTo>
                  <a:lnTo>
                    <a:pt x="28" y="43"/>
                  </a:lnTo>
                  <a:close/>
                </a:path>
              </a:pathLst>
            </a:custGeom>
            <a:solidFill>
              <a:srgbClr val="FDC2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1" name="Rectangle 267"/>
            <p:cNvSpPr>
              <a:spLocks noChangeArrowheads="1"/>
            </p:cNvSpPr>
            <p:nvPr/>
          </p:nvSpPr>
          <p:spPr bwMode="auto">
            <a:xfrm>
              <a:off x="8593137" y="3032126"/>
              <a:ext cx="257175" cy="68263"/>
            </a:xfrm>
            <a:prstGeom prst="rect">
              <a:avLst/>
            </a:prstGeom>
            <a:solidFill>
              <a:srgbClr val="F38B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2" name="Freeform 268"/>
            <p:cNvSpPr>
              <a:spLocks/>
            </p:cNvSpPr>
            <p:nvPr/>
          </p:nvSpPr>
          <p:spPr bwMode="auto">
            <a:xfrm>
              <a:off x="8640762" y="3054351"/>
              <a:ext cx="17463" cy="22225"/>
            </a:xfrm>
            <a:custGeom>
              <a:avLst/>
              <a:gdLst>
                <a:gd name="T0" fmla="*/ 8 w 8"/>
                <a:gd name="T1" fmla="*/ 10 h 10"/>
                <a:gd name="T2" fmla="*/ 5 w 8"/>
                <a:gd name="T3" fmla="*/ 10 h 10"/>
                <a:gd name="T4" fmla="*/ 2 w 8"/>
                <a:gd name="T5" fmla="*/ 10 h 10"/>
                <a:gd name="T6" fmla="*/ 1 w 8"/>
                <a:gd name="T7" fmla="*/ 8 h 10"/>
                <a:gd name="T8" fmla="*/ 0 w 8"/>
                <a:gd name="T9" fmla="*/ 5 h 10"/>
                <a:gd name="T10" fmla="*/ 1 w 8"/>
                <a:gd name="T11" fmla="*/ 2 h 10"/>
                <a:gd name="T12" fmla="*/ 3 w 8"/>
                <a:gd name="T13" fmla="*/ 0 h 10"/>
                <a:gd name="T14" fmla="*/ 6 w 8"/>
                <a:gd name="T15" fmla="*/ 0 h 10"/>
                <a:gd name="T16" fmla="*/ 8 w 8"/>
                <a:gd name="T17" fmla="*/ 0 h 10"/>
                <a:gd name="T18" fmla="*/ 8 w 8"/>
                <a:gd name="T19" fmla="*/ 2 h 10"/>
                <a:gd name="T20" fmla="*/ 6 w 8"/>
                <a:gd name="T21" fmla="*/ 2 h 10"/>
                <a:gd name="T22" fmla="*/ 3 w 8"/>
                <a:gd name="T23" fmla="*/ 3 h 10"/>
                <a:gd name="T24" fmla="*/ 3 w 8"/>
                <a:gd name="T25" fmla="*/ 5 h 10"/>
                <a:gd name="T26" fmla="*/ 3 w 8"/>
                <a:gd name="T27" fmla="*/ 8 h 10"/>
                <a:gd name="T28" fmla="*/ 6 w 8"/>
                <a:gd name="T29" fmla="*/ 8 h 10"/>
                <a:gd name="T30" fmla="*/ 8 w 8"/>
                <a:gd name="T31" fmla="*/ 8 h 10"/>
                <a:gd name="T32" fmla="*/ 8 w 8"/>
                <a:gd name="T3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10">
                  <a:moveTo>
                    <a:pt x="8" y="10"/>
                  </a:moveTo>
                  <a:cubicBezTo>
                    <a:pt x="7" y="10"/>
                    <a:pt x="6" y="10"/>
                    <a:pt x="5" y="10"/>
                  </a:cubicBezTo>
                  <a:cubicBezTo>
                    <a:pt x="4" y="10"/>
                    <a:pt x="3" y="10"/>
                    <a:pt x="2" y="10"/>
                  </a:cubicBezTo>
                  <a:cubicBezTo>
                    <a:pt x="2" y="9"/>
                    <a:pt x="1" y="9"/>
                    <a:pt x="1" y="8"/>
                  </a:cubicBezTo>
                  <a:cubicBezTo>
                    <a:pt x="0" y="7"/>
                    <a:pt x="0" y="6"/>
                    <a:pt x="0" y="5"/>
                  </a:cubicBezTo>
                  <a:cubicBezTo>
                    <a:pt x="0" y="4"/>
                    <a:pt x="0" y="3"/>
                    <a:pt x="1" y="2"/>
                  </a:cubicBezTo>
                  <a:cubicBezTo>
                    <a:pt x="1" y="2"/>
                    <a:pt x="2" y="1"/>
                    <a:pt x="3" y="0"/>
                  </a:cubicBezTo>
                  <a:cubicBezTo>
                    <a:pt x="4" y="0"/>
                    <a:pt x="5" y="0"/>
                    <a:pt x="6" y="0"/>
                  </a:cubicBezTo>
                  <a:cubicBezTo>
                    <a:pt x="7" y="0"/>
                    <a:pt x="7" y="0"/>
                    <a:pt x="8" y="0"/>
                  </a:cubicBezTo>
                  <a:cubicBezTo>
                    <a:pt x="8" y="2"/>
                    <a:pt x="8" y="2"/>
                    <a:pt x="8" y="2"/>
                  </a:cubicBezTo>
                  <a:cubicBezTo>
                    <a:pt x="7" y="2"/>
                    <a:pt x="7" y="2"/>
                    <a:pt x="6" y="2"/>
                  </a:cubicBezTo>
                  <a:cubicBezTo>
                    <a:pt x="5" y="2"/>
                    <a:pt x="4" y="2"/>
                    <a:pt x="3" y="3"/>
                  </a:cubicBezTo>
                  <a:cubicBezTo>
                    <a:pt x="3" y="3"/>
                    <a:pt x="3" y="4"/>
                    <a:pt x="3" y="5"/>
                  </a:cubicBezTo>
                  <a:cubicBezTo>
                    <a:pt x="3" y="6"/>
                    <a:pt x="3" y="7"/>
                    <a:pt x="3" y="8"/>
                  </a:cubicBezTo>
                  <a:cubicBezTo>
                    <a:pt x="4" y="8"/>
                    <a:pt x="5" y="8"/>
                    <a:pt x="6" y="8"/>
                  </a:cubicBezTo>
                  <a:cubicBezTo>
                    <a:pt x="7" y="8"/>
                    <a:pt x="7" y="8"/>
                    <a:pt x="8" y="8"/>
                  </a:cubicBezTo>
                  <a:lnTo>
                    <a:pt x="8"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3" name="Freeform 269"/>
            <p:cNvSpPr>
              <a:spLocks noEditPoints="1"/>
            </p:cNvSpPr>
            <p:nvPr/>
          </p:nvSpPr>
          <p:spPr bwMode="auto">
            <a:xfrm>
              <a:off x="8662987" y="3054351"/>
              <a:ext cx="22225" cy="22225"/>
            </a:xfrm>
            <a:custGeom>
              <a:avLst/>
              <a:gdLst>
                <a:gd name="T0" fmla="*/ 10 w 10"/>
                <a:gd name="T1" fmla="*/ 5 h 10"/>
                <a:gd name="T2" fmla="*/ 9 w 10"/>
                <a:gd name="T3" fmla="*/ 8 h 10"/>
                <a:gd name="T4" fmla="*/ 7 w 10"/>
                <a:gd name="T5" fmla="*/ 10 h 10"/>
                <a:gd name="T6" fmla="*/ 5 w 10"/>
                <a:gd name="T7" fmla="*/ 10 h 10"/>
                <a:gd name="T8" fmla="*/ 2 w 10"/>
                <a:gd name="T9" fmla="*/ 10 h 10"/>
                <a:gd name="T10" fmla="*/ 0 w 10"/>
                <a:gd name="T11" fmla="*/ 8 h 10"/>
                <a:gd name="T12" fmla="*/ 0 w 10"/>
                <a:gd name="T13" fmla="*/ 5 h 10"/>
                <a:gd name="T14" fmla="*/ 0 w 10"/>
                <a:gd name="T15" fmla="*/ 2 h 10"/>
                <a:gd name="T16" fmla="*/ 2 w 10"/>
                <a:gd name="T17" fmla="*/ 0 h 10"/>
                <a:gd name="T18" fmla="*/ 5 w 10"/>
                <a:gd name="T19" fmla="*/ 0 h 10"/>
                <a:gd name="T20" fmla="*/ 7 w 10"/>
                <a:gd name="T21" fmla="*/ 0 h 10"/>
                <a:gd name="T22" fmla="*/ 9 w 10"/>
                <a:gd name="T23" fmla="*/ 2 h 10"/>
                <a:gd name="T24" fmla="*/ 10 w 10"/>
                <a:gd name="T25" fmla="*/ 5 h 10"/>
                <a:gd name="T26" fmla="*/ 7 w 10"/>
                <a:gd name="T27" fmla="*/ 5 h 10"/>
                <a:gd name="T28" fmla="*/ 7 w 10"/>
                <a:gd name="T29" fmla="*/ 3 h 10"/>
                <a:gd name="T30" fmla="*/ 5 w 10"/>
                <a:gd name="T31" fmla="*/ 2 h 10"/>
                <a:gd name="T32" fmla="*/ 3 w 10"/>
                <a:gd name="T33" fmla="*/ 3 h 10"/>
                <a:gd name="T34" fmla="*/ 2 w 10"/>
                <a:gd name="T35" fmla="*/ 5 h 10"/>
                <a:gd name="T36" fmla="*/ 3 w 10"/>
                <a:gd name="T37" fmla="*/ 8 h 10"/>
                <a:gd name="T38" fmla="*/ 5 w 10"/>
                <a:gd name="T39" fmla="*/ 8 h 10"/>
                <a:gd name="T40" fmla="*/ 7 w 10"/>
                <a:gd name="T41" fmla="*/ 8 h 10"/>
                <a:gd name="T42" fmla="*/ 7 w 10"/>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5"/>
                  </a:moveTo>
                  <a:cubicBezTo>
                    <a:pt x="10" y="6"/>
                    <a:pt x="9" y="7"/>
                    <a:pt x="9" y="8"/>
                  </a:cubicBezTo>
                  <a:cubicBezTo>
                    <a:pt x="9" y="9"/>
                    <a:pt x="8" y="9"/>
                    <a:pt x="7" y="10"/>
                  </a:cubicBezTo>
                  <a:cubicBezTo>
                    <a:pt x="6" y="10"/>
                    <a:pt x="6" y="10"/>
                    <a:pt x="5" y="10"/>
                  </a:cubicBezTo>
                  <a:cubicBezTo>
                    <a:pt x="4" y="10"/>
                    <a:pt x="3" y="10"/>
                    <a:pt x="2" y="10"/>
                  </a:cubicBezTo>
                  <a:cubicBezTo>
                    <a:pt x="1" y="9"/>
                    <a:pt x="1" y="9"/>
                    <a:pt x="0" y="8"/>
                  </a:cubicBezTo>
                  <a:cubicBezTo>
                    <a:pt x="0" y="7"/>
                    <a:pt x="0" y="6"/>
                    <a:pt x="0" y="5"/>
                  </a:cubicBezTo>
                  <a:cubicBezTo>
                    <a:pt x="0" y="4"/>
                    <a:pt x="0" y="3"/>
                    <a:pt x="0" y="2"/>
                  </a:cubicBezTo>
                  <a:cubicBezTo>
                    <a:pt x="1" y="1"/>
                    <a:pt x="1" y="1"/>
                    <a:pt x="2" y="0"/>
                  </a:cubicBezTo>
                  <a:cubicBezTo>
                    <a:pt x="3" y="0"/>
                    <a:pt x="4" y="0"/>
                    <a:pt x="5" y="0"/>
                  </a:cubicBezTo>
                  <a:cubicBezTo>
                    <a:pt x="6" y="0"/>
                    <a:pt x="7" y="0"/>
                    <a:pt x="7" y="0"/>
                  </a:cubicBezTo>
                  <a:cubicBezTo>
                    <a:pt x="8" y="1"/>
                    <a:pt x="9" y="1"/>
                    <a:pt x="9" y="2"/>
                  </a:cubicBezTo>
                  <a:cubicBezTo>
                    <a:pt x="9" y="3"/>
                    <a:pt x="10" y="4"/>
                    <a:pt x="10" y="5"/>
                  </a:cubicBezTo>
                  <a:close/>
                  <a:moveTo>
                    <a:pt x="7" y="5"/>
                  </a:moveTo>
                  <a:cubicBezTo>
                    <a:pt x="7" y="4"/>
                    <a:pt x="7" y="3"/>
                    <a:pt x="7" y="3"/>
                  </a:cubicBezTo>
                  <a:cubicBezTo>
                    <a:pt x="6" y="2"/>
                    <a:pt x="5" y="2"/>
                    <a:pt x="5" y="2"/>
                  </a:cubicBezTo>
                  <a:cubicBezTo>
                    <a:pt x="4" y="2"/>
                    <a:pt x="3" y="2"/>
                    <a:pt x="3" y="3"/>
                  </a:cubicBezTo>
                  <a:cubicBezTo>
                    <a:pt x="2" y="3"/>
                    <a:pt x="2" y="4"/>
                    <a:pt x="2" y="5"/>
                  </a:cubicBezTo>
                  <a:cubicBezTo>
                    <a:pt x="2" y="6"/>
                    <a:pt x="2" y="7"/>
                    <a:pt x="3" y="8"/>
                  </a:cubicBezTo>
                  <a:cubicBezTo>
                    <a:pt x="3" y="8"/>
                    <a:pt x="4" y="8"/>
                    <a:pt x="5" y="8"/>
                  </a:cubicBezTo>
                  <a:cubicBezTo>
                    <a:pt x="5" y="8"/>
                    <a:pt x="6" y="8"/>
                    <a:pt x="7" y="8"/>
                  </a:cubicBezTo>
                  <a:cubicBezTo>
                    <a:pt x="7" y="7"/>
                    <a:pt x="7" y="6"/>
                    <a:pt x="7"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4" name="Freeform 270"/>
            <p:cNvSpPr>
              <a:spLocks/>
            </p:cNvSpPr>
            <p:nvPr/>
          </p:nvSpPr>
          <p:spPr bwMode="auto">
            <a:xfrm>
              <a:off x="8689975" y="3054351"/>
              <a:ext cx="19050" cy="22225"/>
            </a:xfrm>
            <a:custGeom>
              <a:avLst/>
              <a:gdLst>
                <a:gd name="T0" fmla="*/ 9 w 9"/>
                <a:gd name="T1" fmla="*/ 10 h 10"/>
                <a:gd name="T2" fmla="*/ 7 w 9"/>
                <a:gd name="T3" fmla="*/ 10 h 10"/>
                <a:gd name="T4" fmla="*/ 2 w 9"/>
                <a:gd name="T5" fmla="*/ 4 h 10"/>
                <a:gd name="T6" fmla="*/ 2 w 9"/>
                <a:gd name="T7" fmla="*/ 3 h 10"/>
                <a:gd name="T8" fmla="*/ 2 w 9"/>
                <a:gd name="T9" fmla="*/ 3 h 10"/>
                <a:gd name="T10" fmla="*/ 2 w 9"/>
                <a:gd name="T11" fmla="*/ 5 h 10"/>
                <a:gd name="T12" fmla="*/ 2 w 9"/>
                <a:gd name="T13" fmla="*/ 10 h 10"/>
                <a:gd name="T14" fmla="*/ 0 w 9"/>
                <a:gd name="T15" fmla="*/ 10 h 10"/>
                <a:gd name="T16" fmla="*/ 0 w 9"/>
                <a:gd name="T17" fmla="*/ 0 h 10"/>
                <a:gd name="T18" fmla="*/ 2 w 9"/>
                <a:gd name="T19" fmla="*/ 0 h 10"/>
                <a:gd name="T20" fmla="*/ 6 w 9"/>
                <a:gd name="T21" fmla="*/ 6 h 10"/>
                <a:gd name="T22" fmla="*/ 7 w 9"/>
                <a:gd name="T23" fmla="*/ 7 h 10"/>
                <a:gd name="T24" fmla="*/ 7 w 9"/>
                <a:gd name="T25" fmla="*/ 7 h 10"/>
                <a:gd name="T26" fmla="*/ 7 w 9"/>
                <a:gd name="T27" fmla="*/ 6 h 10"/>
                <a:gd name="T28" fmla="*/ 7 w 9"/>
                <a:gd name="T29" fmla="*/ 0 h 10"/>
                <a:gd name="T30" fmla="*/ 9 w 9"/>
                <a:gd name="T31" fmla="*/ 0 h 10"/>
                <a:gd name="T32" fmla="*/ 9 w 9"/>
                <a:gd name="T3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0">
                  <a:moveTo>
                    <a:pt x="9" y="10"/>
                  </a:moveTo>
                  <a:cubicBezTo>
                    <a:pt x="7" y="10"/>
                    <a:pt x="7" y="10"/>
                    <a:pt x="7" y="10"/>
                  </a:cubicBezTo>
                  <a:cubicBezTo>
                    <a:pt x="2" y="4"/>
                    <a:pt x="2" y="4"/>
                    <a:pt x="2" y="4"/>
                  </a:cubicBezTo>
                  <a:cubicBezTo>
                    <a:pt x="2" y="3"/>
                    <a:pt x="2" y="3"/>
                    <a:pt x="2" y="3"/>
                  </a:cubicBezTo>
                  <a:cubicBezTo>
                    <a:pt x="2" y="3"/>
                    <a:pt x="2" y="3"/>
                    <a:pt x="2" y="3"/>
                  </a:cubicBezTo>
                  <a:cubicBezTo>
                    <a:pt x="2" y="3"/>
                    <a:pt x="2" y="4"/>
                    <a:pt x="2" y="5"/>
                  </a:cubicBezTo>
                  <a:cubicBezTo>
                    <a:pt x="2" y="10"/>
                    <a:pt x="2" y="10"/>
                    <a:pt x="2" y="10"/>
                  </a:cubicBezTo>
                  <a:cubicBezTo>
                    <a:pt x="0" y="10"/>
                    <a:pt x="0" y="10"/>
                    <a:pt x="0" y="10"/>
                  </a:cubicBezTo>
                  <a:cubicBezTo>
                    <a:pt x="0" y="0"/>
                    <a:pt x="0" y="0"/>
                    <a:pt x="0" y="0"/>
                  </a:cubicBezTo>
                  <a:cubicBezTo>
                    <a:pt x="2" y="0"/>
                    <a:pt x="2" y="0"/>
                    <a:pt x="2" y="0"/>
                  </a:cubicBezTo>
                  <a:cubicBezTo>
                    <a:pt x="6" y="6"/>
                    <a:pt x="6" y="6"/>
                    <a:pt x="6" y="6"/>
                  </a:cubicBezTo>
                  <a:cubicBezTo>
                    <a:pt x="7" y="7"/>
                    <a:pt x="7" y="7"/>
                    <a:pt x="7" y="7"/>
                  </a:cubicBezTo>
                  <a:cubicBezTo>
                    <a:pt x="7" y="7"/>
                    <a:pt x="7" y="7"/>
                    <a:pt x="7" y="7"/>
                  </a:cubicBezTo>
                  <a:cubicBezTo>
                    <a:pt x="7" y="7"/>
                    <a:pt x="7" y="6"/>
                    <a:pt x="7" y="6"/>
                  </a:cubicBezTo>
                  <a:cubicBezTo>
                    <a:pt x="7" y="0"/>
                    <a:pt x="7" y="0"/>
                    <a:pt x="7" y="0"/>
                  </a:cubicBezTo>
                  <a:cubicBezTo>
                    <a:pt x="9" y="0"/>
                    <a:pt x="9" y="0"/>
                    <a:pt x="9" y="0"/>
                  </a:cubicBezTo>
                  <a:lnTo>
                    <a:pt x="9"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5" name="Freeform 271"/>
            <p:cNvSpPr>
              <a:spLocks/>
            </p:cNvSpPr>
            <p:nvPr/>
          </p:nvSpPr>
          <p:spPr bwMode="auto">
            <a:xfrm>
              <a:off x="8713787" y="3054351"/>
              <a:ext cx="17463" cy="22225"/>
            </a:xfrm>
            <a:custGeom>
              <a:avLst/>
              <a:gdLst>
                <a:gd name="T0" fmla="*/ 11 w 11"/>
                <a:gd name="T1" fmla="*/ 3 h 14"/>
                <a:gd name="T2" fmla="*/ 7 w 11"/>
                <a:gd name="T3" fmla="*/ 3 h 14"/>
                <a:gd name="T4" fmla="*/ 7 w 11"/>
                <a:gd name="T5" fmla="*/ 14 h 14"/>
                <a:gd name="T6" fmla="*/ 4 w 11"/>
                <a:gd name="T7" fmla="*/ 14 h 14"/>
                <a:gd name="T8" fmla="*/ 4 w 11"/>
                <a:gd name="T9" fmla="*/ 3 h 14"/>
                <a:gd name="T10" fmla="*/ 0 w 11"/>
                <a:gd name="T11" fmla="*/ 3 h 14"/>
                <a:gd name="T12" fmla="*/ 0 w 11"/>
                <a:gd name="T13" fmla="*/ 0 h 14"/>
                <a:gd name="T14" fmla="*/ 11 w 11"/>
                <a:gd name="T15" fmla="*/ 0 h 14"/>
                <a:gd name="T16" fmla="*/ 11 w 11"/>
                <a:gd name="T1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4">
                  <a:moveTo>
                    <a:pt x="11" y="3"/>
                  </a:moveTo>
                  <a:lnTo>
                    <a:pt x="7" y="3"/>
                  </a:lnTo>
                  <a:lnTo>
                    <a:pt x="7" y="14"/>
                  </a:lnTo>
                  <a:lnTo>
                    <a:pt x="4" y="14"/>
                  </a:lnTo>
                  <a:lnTo>
                    <a:pt x="4" y="3"/>
                  </a:lnTo>
                  <a:lnTo>
                    <a:pt x="0" y="3"/>
                  </a:lnTo>
                  <a:lnTo>
                    <a:pt x="0" y="0"/>
                  </a:lnTo>
                  <a:lnTo>
                    <a:pt x="11" y="0"/>
                  </a:lnTo>
                  <a:lnTo>
                    <a:pt x="1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6" name="Freeform 272"/>
            <p:cNvSpPr>
              <a:spLocks noEditPoints="1"/>
            </p:cNvSpPr>
            <p:nvPr/>
          </p:nvSpPr>
          <p:spPr bwMode="auto">
            <a:xfrm>
              <a:off x="8732837" y="3054351"/>
              <a:ext cx="22225" cy="22225"/>
            </a:xfrm>
            <a:custGeom>
              <a:avLst/>
              <a:gdLst>
                <a:gd name="T0" fmla="*/ 10 w 10"/>
                <a:gd name="T1" fmla="*/ 5 h 10"/>
                <a:gd name="T2" fmla="*/ 9 w 10"/>
                <a:gd name="T3" fmla="*/ 8 h 10"/>
                <a:gd name="T4" fmla="*/ 7 w 10"/>
                <a:gd name="T5" fmla="*/ 10 h 10"/>
                <a:gd name="T6" fmla="*/ 5 w 10"/>
                <a:gd name="T7" fmla="*/ 10 h 10"/>
                <a:gd name="T8" fmla="*/ 2 w 10"/>
                <a:gd name="T9" fmla="*/ 10 h 10"/>
                <a:gd name="T10" fmla="*/ 0 w 10"/>
                <a:gd name="T11" fmla="*/ 8 h 10"/>
                <a:gd name="T12" fmla="*/ 0 w 10"/>
                <a:gd name="T13" fmla="*/ 5 h 10"/>
                <a:gd name="T14" fmla="*/ 0 w 10"/>
                <a:gd name="T15" fmla="*/ 2 h 10"/>
                <a:gd name="T16" fmla="*/ 2 w 10"/>
                <a:gd name="T17" fmla="*/ 0 h 10"/>
                <a:gd name="T18" fmla="*/ 5 w 10"/>
                <a:gd name="T19" fmla="*/ 0 h 10"/>
                <a:gd name="T20" fmla="*/ 8 w 10"/>
                <a:gd name="T21" fmla="*/ 0 h 10"/>
                <a:gd name="T22" fmla="*/ 9 w 10"/>
                <a:gd name="T23" fmla="*/ 2 h 10"/>
                <a:gd name="T24" fmla="*/ 10 w 10"/>
                <a:gd name="T25" fmla="*/ 5 h 10"/>
                <a:gd name="T26" fmla="*/ 7 w 10"/>
                <a:gd name="T27" fmla="*/ 5 h 10"/>
                <a:gd name="T28" fmla="*/ 7 w 10"/>
                <a:gd name="T29" fmla="*/ 3 h 10"/>
                <a:gd name="T30" fmla="*/ 5 w 10"/>
                <a:gd name="T31" fmla="*/ 2 h 10"/>
                <a:gd name="T32" fmla="*/ 3 w 10"/>
                <a:gd name="T33" fmla="*/ 3 h 10"/>
                <a:gd name="T34" fmla="*/ 2 w 10"/>
                <a:gd name="T35" fmla="*/ 5 h 10"/>
                <a:gd name="T36" fmla="*/ 3 w 10"/>
                <a:gd name="T37" fmla="*/ 8 h 10"/>
                <a:gd name="T38" fmla="*/ 5 w 10"/>
                <a:gd name="T39" fmla="*/ 8 h 10"/>
                <a:gd name="T40" fmla="*/ 7 w 10"/>
                <a:gd name="T41" fmla="*/ 8 h 10"/>
                <a:gd name="T42" fmla="*/ 7 w 10"/>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5"/>
                  </a:moveTo>
                  <a:cubicBezTo>
                    <a:pt x="10" y="6"/>
                    <a:pt x="10" y="7"/>
                    <a:pt x="9" y="8"/>
                  </a:cubicBezTo>
                  <a:cubicBezTo>
                    <a:pt x="9" y="9"/>
                    <a:pt x="8" y="9"/>
                    <a:pt x="7" y="10"/>
                  </a:cubicBezTo>
                  <a:cubicBezTo>
                    <a:pt x="7" y="10"/>
                    <a:pt x="6" y="10"/>
                    <a:pt x="5" y="10"/>
                  </a:cubicBezTo>
                  <a:cubicBezTo>
                    <a:pt x="4" y="10"/>
                    <a:pt x="3" y="10"/>
                    <a:pt x="2" y="10"/>
                  </a:cubicBezTo>
                  <a:cubicBezTo>
                    <a:pt x="1" y="9"/>
                    <a:pt x="1" y="9"/>
                    <a:pt x="0" y="8"/>
                  </a:cubicBezTo>
                  <a:cubicBezTo>
                    <a:pt x="0" y="7"/>
                    <a:pt x="0" y="6"/>
                    <a:pt x="0" y="5"/>
                  </a:cubicBezTo>
                  <a:cubicBezTo>
                    <a:pt x="0" y="4"/>
                    <a:pt x="0" y="3"/>
                    <a:pt x="0" y="2"/>
                  </a:cubicBezTo>
                  <a:cubicBezTo>
                    <a:pt x="1" y="1"/>
                    <a:pt x="1" y="1"/>
                    <a:pt x="2" y="0"/>
                  </a:cubicBezTo>
                  <a:cubicBezTo>
                    <a:pt x="3" y="0"/>
                    <a:pt x="4" y="0"/>
                    <a:pt x="5" y="0"/>
                  </a:cubicBezTo>
                  <a:cubicBezTo>
                    <a:pt x="6" y="0"/>
                    <a:pt x="7" y="0"/>
                    <a:pt x="8" y="0"/>
                  </a:cubicBezTo>
                  <a:cubicBezTo>
                    <a:pt x="8" y="1"/>
                    <a:pt x="9" y="1"/>
                    <a:pt x="9" y="2"/>
                  </a:cubicBezTo>
                  <a:cubicBezTo>
                    <a:pt x="10" y="3"/>
                    <a:pt x="10" y="4"/>
                    <a:pt x="10" y="5"/>
                  </a:cubicBezTo>
                  <a:close/>
                  <a:moveTo>
                    <a:pt x="7" y="5"/>
                  </a:moveTo>
                  <a:cubicBezTo>
                    <a:pt x="7" y="4"/>
                    <a:pt x="7" y="3"/>
                    <a:pt x="7" y="3"/>
                  </a:cubicBezTo>
                  <a:cubicBezTo>
                    <a:pt x="6" y="2"/>
                    <a:pt x="6" y="2"/>
                    <a:pt x="5" y="2"/>
                  </a:cubicBezTo>
                  <a:cubicBezTo>
                    <a:pt x="4" y="2"/>
                    <a:pt x="3" y="2"/>
                    <a:pt x="3" y="3"/>
                  </a:cubicBezTo>
                  <a:cubicBezTo>
                    <a:pt x="2" y="3"/>
                    <a:pt x="2" y="4"/>
                    <a:pt x="2" y="5"/>
                  </a:cubicBezTo>
                  <a:cubicBezTo>
                    <a:pt x="2" y="6"/>
                    <a:pt x="2" y="7"/>
                    <a:pt x="3" y="8"/>
                  </a:cubicBezTo>
                  <a:cubicBezTo>
                    <a:pt x="3" y="8"/>
                    <a:pt x="4" y="8"/>
                    <a:pt x="5" y="8"/>
                  </a:cubicBezTo>
                  <a:cubicBezTo>
                    <a:pt x="6" y="8"/>
                    <a:pt x="6" y="8"/>
                    <a:pt x="7" y="8"/>
                  </a:cubicBezTo>
                  <a:cubicBezTo>
                    <a:pt x="7" y="7"/>
                    <a:pt x="7" y="6"/>
                    <a:pt x="7"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7" name="Freeform 273"/>
            <p:cNvSpPr>
              <a:spLocks/>
            </p:cNvSpPr>
            <p:nvPr/>
          </p:nvSpPr>
          <p:spPr bwMode="auto">
            <a:xfrm>
              <a:off x="8759825" y="3054351"/>
              <a:ext cx="12700" cy="22225"/>
            </a:xfrm>
            <a:custGeom>
              <a:avLst/>
              <a:gdLst>
                <a:gd name="T0" fmla="*/ 6 w 6"/>
                <a:gd name="T1" fmla="*/ 7 h 10"/>
                <a:gd name="T2" fmla="*/ 5 w 6"/>
                <a:gd name="T3" fmla="*/ 10 h 10"/>
                <a:gd name="T4" fmla="*/ 2 w 6"/>
                <a:gd name="T5" fmla="*/ 10 h 10"/>
                <a:gd name="T6" fmla="*/ 0 w 6"/>
                <a:gd name="T7" fmla="*/ 10 h 10"/>
                <a:gd name="T8" fmla="*/ 0 w 6"/>
                <a:gd name="T9" fmla="*/ 8 h 10"/>
                <a:gd name="T10" fmla="*/ 2 w 6"/>
                <a:gd name="T11" fmla="*/ 9 h 10"/>
                <a:gd name="T12" fmla="*/ 3 w 6"/>
                <a:gd name="T13" fmla="*/ 8 h 10"/>
                <a:gd name="T14" fmla="*/ 4 w 6"/>
                <a:gd name="T15" fmla="*/ 8 h 10"/>
                <a:gd name="T16" fmla="*/ 3 w 6"/>
                <a:gd name="T17" fmla="*/ 7 h 10"/>
                <a:gd name="T18" fmla="*/ 2 w 6"/>
                <a:gd name="T19" fmla="*/ 6 h 10"/>
                <a:gd name="T20" fmla="*/ 0 w 6"/>
                <a:gd name="T21" fmla="*/ 3 h 10"/>
                <a:gd name="T22" fmla="*/ 1 w 6"/>
                <a:gd name="T23" fmla="*/ 1 h 10"/>
                <a:gd name="T24" fmla="*/ 3 w 6"/>
                <a:gd name="T25" fmla="*/ 0 h 10"/>
                <a:gd name="T26" fmla="*/ 6 w 6"/>
                <a:gd name="T27" fmla="*/ 0 h 10"/>
                <a:gd name="T28" fmla="*/ 6 w 6"/>
                <a:gd name="T29" fmla="*/ 2 h 10"/>
                <a:gd name="T30" fmla="*/ 3 w 6"/>
                <a:gd name="T31" fmla="*/ 2 h 10"/>
                <a:gd name="T32" fmla="*/ 2 w 6"/>
                <a:gd name="T33" fmla="*/ 2 h 10"/>
                <a:gd name="T34" fmla="*/ 2 w 6"/>
                <a:gd name="T35" fmla="*/ 3 h 10"/>
                <a:gd name="T36" fmla="*/ 2 w 6"/>
                <a:gd name="T37" fmla="*/ 3 h 10"/>
                <a:gd name="T38" fmla="*/ 4 w 6"/>
                <a:gd name="T39" fmla="*/ 4 h 10"/>
                <a:gd name="T40" fmla="*/ 6 w 6"/>
                <a:gd name="T41" fmla="*/ 6 h 10"/>
                <a:gd name="T42" fmla="*/ 6 w 6"/>
                <a:gd name="T43"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 h="10">
                  <a:moveTo>
                    <a:pt x="6" y="7"/>
                  </a:moveTo>
                  <a:cubicBezTo>
                    <a:pt x="6" y="8"/>
                    <a:pt x="6" y="9"/>
                    <a:pt x="5" y="10"/>
                  </a:cubicBezTo>
                  <a:cubicBezTo>
                    <a:pt x="5" y="10"/>
                    <a:pt x="4" y="10"/>
                    <a:pt x="2" y="10"/>
                  </a:cubicBezTo>
                  <a:cubicBezTo>
                    <a:pt x="1" y="10"/>
                    <a:pt x="0" y="10"/>
                    <a:pt x="0" y="10"/>
                  </a:cubicBezTo>
                  <a:cubicBezTo>
                    <a:pt x="0" y="8"/>
                    <a:pt x="0" y="8"/>
                    <a:pt x="0" y="8"/>
                  </a:cubicBezTo>
                  <a:cubicBezTo>
                    <a:pt x="0" y="8"/>
                    <a:pt x="1" y="9"/>
                    <a:pt x="2" y="9"/>
                  </a:cubicBezTo>
                  <a:cubicBezTo>
                    <a:pt x="3" y="9"/>
                    <a:pt x="3" y="8"/>
                    <a:pt x="3" y="8"/>
                  </a:cubicBezTo>
                  <a:cubicBezTo>
                    <a:pt x="4" y="8"/>
                    <a:pt x="4" y="8"/>
                    <a:pt x="4" y="8"/>
                  </a:cubicBezTo>
                  <a:cubicBezTo>
                    <a:pt x="3" y="7"/>
                    <a:pt x="3" y="7"/>
                    <a:pt x="3" y="7"/>
                  </a:cubicBezTo>
                  <a:cubicBezTo>
                    <a:pt x="3" y="6"/>
                    <a:pt x="3" y="6"/>
                    <a:pt x="2" y="6"/>
                  </a:cubicBezTo>
                  <a:cubicBezTo>
                    <a:pt x="0" y="5"/>
                    <a:pt x="0" y="4"/>
                    <a:pt x="0" y="3"/>
                  </a:cubicBezTo>
                  <a:cubicBezTo>
                    <a:pt x="0" y="2"/>
                    <a:pt x="0" y="1"/>
                    <a:pt x="1" y="1"/>
                  </a:cubicBezTo>
                  <a:cubicBezTo>
                    <a:pt x="1" y="0"/>
                    <a:pt x="2" y="0"/>
                    <a:pt x="3" y="0"/>
                  </a:cubicBezTo>
                  <a:cubicBezTo>
                    <a:pt x="4" y="0"/>
                    <a:pt x="5" y="0"/>
                    <a:pt x="6" y="0"/>
                  </a:cubicBezTo>
                  <a:cubicBezTo>
                    <a:pt x="6" y="2"/>
                    <a:pt x="6" y="2"/>
                    <a:pt x="6" y="2"/>
                  </a:cubicBezTo>
                  <a:cubicBezTo>
                    <a:pt x="5" y="2"/>
                    <a:pt x="4" y="2"/>
                    <a:pt x="3" y="2"/>
                  </a:cubicBezTo>
                  <a:cubicBezTo>
                    <a:pt x="3" y="2"/>
                    <a:pt x="3" y="2"/>
                    <a:pt x="2" y="2"/>
                  </a:cubicBezTo>
                  <a:cubicBezTo>
                    <a:pt x="2" y="3"/>
                    <a:pt x="2" y="3"/>
                    <a:pt x="2" y="3"/>
                  </a:cubicBezTo>
                  <a:cubicBezTo>
                    <a:pt x="2" y="3"/>
                    <a:pt x="2" y="3"/>
                    <a:pt x="2" y="3"/>
                  </a:cubicBezTo>
                  <a:cubicBezTo>
                    <a:pt x="3" y="4"/>
                    <a:pt x="3" y="4"/>
                    <a:pt x="4" y="4"/>
                  </a:cubicBezTo>
                  <a:cubicBezTo>
                    <a:pt x="5" y="5"/>
                    <a:pt x="5" y="5"/>
                    <a:pt x="6" y="6"/>
                  </a:cubicBezTo>
                  <a:cubicBezTo>
                    <a:pt x="6" y="6"/>
                    <a:pt x="6" y="7"/>
                    <a:pt x="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8" name="Freeform 274"/>
            <p:cNvSpPr>
              <a:spLocks noEditPoints="1"/>
            </p:cNvSpPr>
            <p:nvPr/>
          </p:nvSpPr>
          <p:spPr bwMode="auto">
            <a:xfrm>
              <a:off x="8777287" y="3054351"/>
              <a:ext cx="22225" cy="22225"/>
            </a:xfrm>
            <a:custGeom>
              <a:avLst/>
              <a:gdLst>
                <a:gd name="T0" fmla="*/ 10 w 10"/>
                <a:gd name="T1" fmla="*/ 5 h 10"/>
                <a:gd name="T2" fmla="*/ 9 w 10"/>
                <a:gd name="T3" fmla="*/ 8 h 10"/>
                <a:gd name="T4" fmla="*/ 7 w 10"/>
                <a:gd name="T5" fmla="*/ 10 h 10"/>
                <a:gd name="T6" fmla="*/ 5 w 10"/>
                <a:gd name="T7" fmla="*/ 10 h 10"/>
                <a:gd name="T8" fmla="*/ 2 w 10"/>
                <a:gd name="T9" fmla="*/ 10 h 10"/>
                <a:gd name="T10" fmla="*/ 0 w 10"/>
                <a:gd name="T11" fmla="*/ 8 h 10"/>
                <a:gd name="T12" fmla="*/ 0 w 10"/>
                <a:gd name="T13" fmla="*/ 5 h 10"/>
                <a:gd name="T14" fmla="*/ 0 w 10"/>
                <a:gd name="T15" fmla="*/ 2 h 10"/>
                <a:gd name="T16" fmla="*/ 2 w 10"/>
                <a:gd name="T17" fmla="*/ 0 h 10"/>
                <a:gd name="T18" fmla="*/ 5 w 10"/>
                <a:gd name="T19" fmla="*/ 0 h 10"/>
                <a:gd name="T20" fmla="*/ 7 w 10"/>
                <a:gd name="T21" fmla="*/ 0 h 10"/>
                <a:gd name="T22" fmla="*/ 9 w 10"/>
                <a:gd name="T23" fmla="*/ 2 h 10"/>
                <a:gd name="T24" fmla="*/ 10 w 10"/>
                <a:gd name="T25" fmla="*/ 5 h 10"/>
                <a:gd name="T26" fmla="*/ 7 w 10"/>
                <a:gd name="T27" fmla="*/ 5 h 10"/>
                <a:gd name="T28" fmla="*/ 7 w 10"/>
                <a:gd name="T29" fmla="*/ 3 h 10"/>
                <a:gd name="T30" fmla="*/ 5 w 10"/>
                <a:gd name="T31" fmla="*/ 2 h 10"/>
                <a:gd name="T32" fmla="*/ 3 w 10"/>
                <a:gd name="T33" fmla="*/ 3 h 10"/>
                <a:gd name="T34" fmla="*/ 2 w 10"/>
                <a:gd name="T35" fmla="*/ 5 h 10"/>
                <a:gd name="T36" fmla="*/ 3 w 10"/>
                <a:gd name="T37" fmla="*/ 8 h 10"/>
                <a:gd name="T38" fmla="*/ 5 w 10"/>
                <a:gd name="T39" fmla="*/ 8 h 10"/>
                <a:gd name="T40" fmla="*/ 7 w 10"/>
                <a:gd name="T41" fmla="*/ 8 h 10"/>
                <a:gd name="T42" fmla="*/ 7 w 10"/>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5"/>
                  </a:moveTo>
                  <a:cubicBezTo>
                    <a:pt x="10" y="6"/>
                    <a:pt x="10" y="7"/>
                    <a:pt x="9" y="8"/>
                  </a:cubicBezTo>
                  <a:cubicBezTo>
                    <a:pt x="9" y="9"/>
                    <a:pt x="8" y="9"/>
                    <a:pt x="7" y="10"/>
                  </a:cubicBezTo>
                  <a:cubicBezTo>
                    <a:pt x="7" y="10"/>
                    <a:pt x="6" y="10"/>
                    <a:pt x="5" y="10"/>
                  </a:cubicBezTo>
                  <a:cubicBezTo>
                    <a:pt x="4" y="10"/>
                    <a:pt x="3" y="10"/>
                    <a:pt x="2" y="10"/>
                  </a:cubicBezTo>
                  <a:cubicBezTo>
                    <a:pt x="1" y="9"/>
                    <a:pt x="1" y="9"/>
                    <a:pt x="0" y="8"/>
                  </a:cubicBezTo>
                  <a:cubicBezTo>
                    <a:pt x="0" y="7"/>
                    <a:pt x="0" y="6"/>
                    <a:pt x="0" y="5"/>
                  </a:cubicBezTo>
                  <a:cubicBezTo>
                    <a:pt x="0" y="4"/>
                    <a:pt x="0" y="3"/>
                    <a:pt x="0" y="2"/>
                  </a:cubicBezTo>
                  <a:cubicBezTo>
                    <a:pt x="1" y="1"/>
                    <a:pt x="1" y="1"/>
                    <a:pt x="2" y="0"/>
                  </a:cubicBezTo>
                  <a:cubicBezTo>
                    <a:pt x="3" y="0"/>
                    <a:pt x="4" y="0"/>
                    <a:pt x="5" y="0"/>
                  </a:cubicBezTo>
                  <a:cubicBezTo>
                    <a:pt x="6" y="0"/>
                    <a:pt x="7" y="0"/>
                    <a:pt x="7" y="0"/>
                  </a:cubicBezTo>
                  <a:cubicBezTo>
                    <a:pt x="8" y="1"/>
                    <a:pt x="9" y="1"/>
                    <a:pt x="9" y="2"/>
                  </a:cubicBezTo>
                  <a:cubicBezTo>
                    <a:pt x="10" y="3"/>
                    <a:pt x="10" y="4"/>
                    <a:pt x="10" y="5"/>
                  </a:cubicBezTo>
                  <a:close/>
                  <a:moveTo>
                    <a:pt x="7" y="5"/>
                  </a:moveTo>
                  <a:cubicBezTo>
                    <a:pt x="7" y="4"/>
                    <a:pt x="7" y="3"/>
                    <a:pt x="7" y="3"/>
                  </a:cubicBezTo>
                  <a:cubicBezTo>
                    <a:pt x="6" y="2"/>
                    <a:pt x="6" y="2"/>
                    <a:pt x="5" y="2"/>
                  </a:cubicBezTo>
                  <a:cubicBezTo>
                    <a:pt x="4" y="2"/>
                    <a:pt x="3" y="2"/>
                    <a:pt x="3" y="3"/>
                  </a:cubicBezTo>
                  <a:cubicBezTo>
                    <a:pt x="2" y="3"/>
                    <a:pt x="2" y="4"/>
                    <a:pt x="2" y="5"/>
                  </a:cubicBezTo>
                  <a:cubicBezTo>
                    <a:pt x="2" y="6"/>
                    <a:pt x="2" y="7"/>
                    <a:pt x="3" y="8"/>
                  </a:cubicBezTo>
                  <a:cubicBezTo>
                    <a:pt x="3" y="8"/>
                    <a:pt x="4" y="8"/>
                    <a:pt x="5" y="8"/>
                  </a:cubicBezTo>
                  <a:cubicBezTo>
                    <a:pt x="6" y="8"/>
                    <a:pt x="6" y="8"/>
                    <a:pt x="7" y="8"/>
                  </a:cubicBezTo>
                  <a:cubicBezTo>
                    <a:pt x="7" y="7"/>
                    <a:pt x="7" y="6"/>
                    <a:pt x="7"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9" name="Rectangle 275"/>
            <p:cNvSpPr>
              <a:spLocks noChangeArrowheads="1"/>
            </p:cNvSpPr>
            <p:nvPr/>
          </p:nvSpPr>
          <p:spPr bwMode="auto">
            <a:xfrm>
              <a:off x="8593137" y="3100389"/>
              <a:ext cx="11113" cy="31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4" name="Group 3"/>
          <p:cNvGrpSpPr/>
          <p:nvPr/>
        </p:nvGrpSpPr>
        <p:grpSpPr>
          <a:xfrm>
            <a:off x="6817477" y="4164014"/>
            <a:ext cx="2662237" cy="893763"/>
            <a:chOff x="6324600" y="4164014"/>
            <a:chExt cx="2662237" cy="893763"/>
          </a:xfrm>
        </p:grpSpPr>
        <p:sp>
          <p:nvSpPr>
            <p:cNvPr id="130" name="Rectangle 276"/>
            <p:cNvSpPr>
              <a:spLocks noChangeArrowheads="1"/>
            </p:cNvSpPr>
            <p:nvPr/>
          </p:nvSpPr>
          <p:spPr bwMode="auto">
            <a:xfrm>
              <a:off x="6346825" y="4262439"/>
              <a:ext cx="63500"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1" name="Rectangle 277"/>
            <p:cNvSpPr>
              <a:spLocks noChangeArrowheads="1"/>
            </p:cNvSpPr>
            <p:nvPr/>
          </p:nvSpPr>
          <p:spPr bwMode="auto">
            <a:xfrm>
              <a:off x="6346825" y="4495801"/>
              <a:ext cx="63500" cy="82550"/>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2" name="Rectangle 278"/>
            <p:cNvSpPr>
              <a:spLocks noChangeArrowheads="1"/>
            </p:cNvSpPr>
            <p:nvPr/>
          </p:nvSpPr>
          <p:spPr bwMode="auto">
            <a:xfrm>
              <a:off x="6346825" y="4727576"/>
              <a:ext cx="63500"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3" name="Rectangle 279"/>
            <p:cNvSpPr>
              <a:spLocks noChangeArrowheads="1"/>
            </p:cNvSpPr>
            <p:nvPr/>
          </p:nvSpPr>
          <p:spPr bwMode="auto">
            <a:xfrm>
              <a:off x="6346825" y="4957764"/>
              <a:ext cx="63500"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4" name="Rectangle 280"/>
            <p:cNvSpPr>
              <a:spLocks noChangeArrowheads="1"/>
            </p:cNvSpPr>
            <p:nvPr/>
          </p:nvSpPr>
          <p:spPr bwMode="auto">
            <a:xfrm>
              <a:off x="7015162" y="4262439"/>
              <a:ext cx="66675"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5" name="Rectangle 281"/>
            <p:cNvSpPr>
              <a:spLocks noChangeArrowheads="1"/>
            </p:cNvSpPr>
            <p:nvPr/>
          </p:nvSpPr>
          <p:spPr bwMode="auto">
            <a:xfrm>
              <a:off x="7015162" y="4495801"/>
              <a:ext cx="66675" cy="82550"/>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6" name="Rectangle 282"/>
            <p:cNvSpPr>
              <a:spLocks noChangeArrowheads="1"/>
            </p:cNvSpPr>
            <p:nvPr/>
          </p:nvSpPr>
          <p:spPr bwMode="auto">
            <a:xfrm>
              <a:off x="7015162" y="4727576"/>
              <a:ext cx="66675"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7" name="Rectangle 283"/>
            <p:cNvSpPr>
              <a:spLocks noChangeArrowheads="1"/>
            </p:cNvSpPr>
            <p:nvPr/>
          </p:nvSpPr>
          <p:spPr bwMode="auto">
            <a:xfrm>
              <a:off x="7015162" y="4957764"/>
              <a:ext cx="66675"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8" name="Rectangle 284"/>
            <p:cNvSpPr>
              <a:spLocks noChangeArrowheads="1"/>
            </p:cNvSpPr>
            <p:nvPr/>
          </p:nvSpPr>
          <p:spPr bwMode="auto">
            <a:xfrm>
              <a:off x="7700962" y="4262439"/>
              <a:ext cx="65088"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9" name="Rectangle 285"/>
            <p:cNvSpPr>
              <a:spLocks noChangeArrowheads="1"/>
            </p:cNvSpPr>
            <p:nvPr/>
          </p:nvSpPr>
          <p:spPr bwMode="auto">
            <a:xfrm>
              <a:off x="7700962" y="4495801"/>
              <a:ext cx="65088" cy="82550"/>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0" name="Rectangle 286"/>
            <p:cNvSpPr>
              <a:spLocks noChangeArrowheads="1"/>
            </p:cNvSpPr>
            <p:nvPr/>
          </p:nvSpPr>
          <p:spPr bwMode="auto">
            <a:xfrm>
              <a:off x="7700962" y="4727576"/>
              <a:ext cx="65088"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1" name="Rectangle 287"/>
            <p:cNvSpPr>
              <a:spLocks noChangeArrowheads="1"/>
            </p:cNvSpPr>
            <p:nvPr/>
          </p:nvSpPr>
          <p:spPr bwMode="auto">
            <a:xfrm>
              <a:off x="7700962" y="4957764"/>
              <a:ext cx="65088"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2" name="Rectangle 288"/>
            <p:cNvSpPr>
              <a:spLocks noChangeArrowheads="1"/>
            </p:cNvSpPr>
            <p:nvPr/>
          </p:nvSpPr>
          <p:spPr bwMode="auto">
            <a:xfrm>
              <a:off x="8370887" y="4262439"/>
              <a:ext cx="65088"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3" name="Rectangle 289"/>
            <p:cNvSpPr>
              <a:spLocks noChangeArrowheads="1"/>
            </p:cNvSpPr>
            <p:nvPr/>
          </p:nvSpPr>
          <p:spPr bwMode="auto">
            <a:xfrm>
              <a:off x="8370887" y="4495801"/>
              <a:ext cx="65088" cy="82550"/>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4" name="Rectangle 290"/>
            <p:cNvSpPr>
              <a:spLocks noChangeArrowheads="1"/>
            </p:cNvSpPr>
            <p:nvPr/>
          </p:nvSpPr>
          <p:spPr bwMode="auto">
            <a:xfrm>
              <a:off x="8370887" y="4727576"/>
              <a:ext cx="65088"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5" name="Rectangle 291"/>
            <p:cNvSpPr>
              <a:spLocks noChangeArrowheads="1"/>
            </p:cNvSpPr>
            <p:nvPr/>
          </p:nvSpPr>
          <p:spPr bwMode="auto">
            <a:xfrm>
              <a:off x="8370887" y="4957764"/>
              <a:ext cx="65088" cy="8413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6" name="Rectangle 292"/>
            <p:cNvSpPr>
              <a:spLocks noChangeArrowheads="1"/>
            </p:cNvSpPr>
            <p:nvPr/>
          </p:nvSpPr>
          <p:spPr bwMode="auto">
            <a:xfrm>
              <a:off x="6734175" y="4225926"/>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7" name="Rectangle 293"/>
            <p:cNvSpPr>
              <a:spLocks noChangeArrowheads="1"/>
            </p:cNvSpPr>
            <p:nvPr/>
          </p:nvSpPr>
          <p:spPr bwMode="auto">
            <a:xfrm>
              <a:off x="6734175" y="4460876"/>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8" name="Rectangle 294"/>
            <p:cNvSpPr>
              <a:spLocks noChangeArrowheads="1"/>
            </p:cNvSpPr>
            <p:nvPr/>
          </p:nvSpPr>
          <p:spPr bwMode="auto">
            <a:xfrm>
              <a:off x="6734175" y="4692651"/>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9" name="Rectangle 295"/>
            <p:cNvSpPr>
              <a:spLocks noChangeArrowheads="1"/>
            </p:cNvSpPr>
            <p:nvPr/>
          </p:nvSpPr>
          <p:spPr bwMode="auto">
            <a:xfrm>
              <a:off x="6734175" y="4927601"/>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0" name="Rectangle 296"/>
            <p:cNvSpPr>
              <a:spLocks noChangeArrowheads="1"/>
            </p:cNvSpPr>
            <p:nvPr/>
          </p:nvSpPr>
          <p:spPr bwMode="auto">
            <a:xfrm>
              <a:off x="7404100" y="4225926"/>
              <a:ext cx="214313"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1" name="Rectangle 297"/>
            <p:cNvSpPr>
              <a:spLocks noChangeArrowheads="1"/>
            </p:cNvSpPr>
            <p:nvPr/>
          </p:nvSpPr>
          <p:spPr bwMode="auto">
            <a:xfrm>
              <a:off x="7404100" y="4460876"/>
              <a:ext cx="214313"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2" name="Rectangle 298"/>
            <p:cNvSpPr>
              <a:spLocks noChangeArrowheads="1"/>
            </p:cNvSpPr>
            <p:nvPr/>
          </p:nvSpPr>
          <p:spPr bwMode="auto">
            <a:xfrm>
              <a:off x="7404100" y="4692651"/>
              <a:ext cx="214313"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3" name="Rectangle 299"/>
            <p:cNvSpPr>
              <a:spLocks noChangeArrowheads="1"/>
            </p:cNvSpPr>
            <p:nvPr/>
          </p:nvSpPr>
          <p:spPr bwMode="auto">
            <a:xfrm>
              <a:off x="7404100" y="4927601"/>
              <a:ext cx="214313"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4" name="Rectangle 300"/>
            <p:cNvSpPr>
              <a:spLocks noChangeArrowheads="1"/>
            </p:cNvSpPr>
            <p:nvPr/>
          </p:nvSpPr>
          <p:spPr bwMode="auto">
            <a:xfrm>
              <a:off x="8075612" y="4225926"/>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5" name="Rectangle 301"/>
            <p:cNvSpPr>
              <a:spLocks noChangeArrowheads="1"/>
            </p:cNvSpPr>
            <p:nvPr/>
          </p:nvSpPr>
          <p:spPr bwMode="auto">
            <a:xfrm>
              <a:off x="8075612" y="4460876"/>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6" name="Rectangle 302"/>
            <p:cNvSpPr>
              <a:spLocks noChangeArrowheads="1"/>
            </p:cNvSpPr>
            <p:nvPr/>
          </p:nvSpPr>
          <p:spPr bwMode="auto">
            <a:xfrm>
              <a:off x="8075612" y="4692651"/>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7" name="Rectangle 303"/>
            <p:cNvSpPr>
              <a:spLocks noChangeArrowheads="1"/>
            </p:cNvSpPr>
            <p:nvPr/>
          </p:nvSpPr>
          <p:spPr bwMode="auto">
            <a:xfrm>
              <a:off x="8075612" y="4927601"/>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8" name="Rectangle 304"/>
            <p:cNvSpPr>
              <a:spLocks noChangeArrowheads="1"/>
            </p:cNvSpPr>
            <p:nvPr/>
          </p:nvSpPr>
          <p:spPr bwMode="auto">
            <a:xfrm>
              <a:off x="8747125" y="4225926"/>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9" name="Rectangle 305"/>
            <p:cNvSpPr>
              <a:spLocks noChangeArrowheads="1"/>
            </p:cNvSpPr>
            <p:nvPr/>
          </p:nvSpPr>
          <p:spPr bwMode="auto">
            <a:xfrm>
              <a:off x="8747125" y="4460876"/>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0" name="Rectangle 306"/>
            <p:cNvSpPr>
              <a:spLocks noChangeArrowheads="1"/>
            </p:cNvSpPr>
            <p:nvPr/>
          </p:nvSpPr>
          <p:spPr bwMode="auto">
            <a:xfrm>
              <a:off x="8747125" y="4692651"/>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1" name="Rectangle 307"/>
            <p:cNvSpPr>
              <a:spLocks noChangeArrowheads="1"/>
            </p:cNvSpPr>
            <p:nvPr/>
          </p:nvSpPr>
          <p:spPr bwMode="auto">
            <a:xfrm>
              <a:off x="8747125" y="4927601"/>
              <a:ext cx="212725" cy="120650"/>
            </a:xfrm>
            <a:prstGeom prst="rect">
              <a:avLst/>
            </a:prstGeom>
            <a:solidFill>
              <a:srgbClr val="3C4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2" name="Freeform 308"/>
            <p:cNvSpPr>
              <a:spLocks noEditPoints="1"/>
            </p:cNvSpPr>
            <p:nvPr/>
          </p:nvSpPr>
          <p:spPr bwMode="auto">
            <a:xfrm>
              <a:off x="6324600" y="4164014"/>
              <a:ext cx="638175" cy="200025"/>
            </a:xfrm>
            <a:custGeom>
              <a:avLst/>
              <a:gdLst>
                <a:gd name="T0" fmla="*/ 279 w 290"/>
                <a:gd name="T1" fmla="*/ 0 h 91"/>
                <a:gd name="T2" fmla="*/ 11 w 290"/>
                <a:gd name="T3" fmla="*/ 0 h 91"/>
                <a:gd name="T4" fmla="*/ 0 w 290"/>
                <a:gd name="T5" fmla="*/ 11 h 91"/>
                <a:gd name="T6" fmla="*/ 0 w 290"/>
                <a:gd name="T7" fmla="*/ 79 h 91"/>
                <a:gd name="T8" fmla="*/ 11 w 290"/>
                <a:gd name="T9" fmla="*/ 91 h 91"/>
                <a:gd name="T10" fmla="*/ 279 w 290"/>
                <a:gd name="T11" fmla="*/ 91 h 91"/>
                <a:gd name="T12" fmla="*/ 290 w 290"/>
                <a:gd name="T13" fmla="*/ 79 h 91"/>
                <a:gd name="T14" fmla="*/ 290 w 290"/>
                <a:gd name="T15" fmla="*/ 11 h 91"/>
                <a:gd name="T16" fmla="*/ 279 w 290"/>
                <a:gd name="T17" fmla="*/ 0 h 91"/>
                <a:gd name="T18" fmla="*/ 25 w 290"/>
                <a:gd name="T19" fmla="*/ 79 h 91"/>
                <a:gd name="T20" fmla="*/ 14 w 290"/>
                <a:gd name="T21" fmla="*/ 69 h 91"/>
                <a:gd name="T22" fmla="*/ 25 w 290"/>
                <a:gd name="T23" fmla="*/ 59 h 91"/>
                <a:gd name="T24" fmla="*/ 35 w 290"/>
                <a:gd name="T25" fmla="*/ 69 h 91"/>
                <a:gd name="T26" fmla="*/ 25 w 290"/>
                <a:gd name="T27" fmla="*/ 79 h 91"/>
                <a:gd name="T28" fmla="*/ 269 w 290"/>
                <a:gd name="T29" fmla="*/ 75 h 91"/>
                <a:gd name="T30" fmla="*/ 210 w 290"/>
                <a:gd name="T31" fmla="*/ 75 h 91"/>
                <a:gd name="T32" fmla="*/ 207 w 290"/>
                <a:gd name="T33" fmla="*/ 72 h 91"/>
                <a:gd name="T34" fmla="*/ 210 w 290"/>
                <a:gd name="T35" fmla="*/ 69 h 91"/>
                <a:gd name="T36" fmla="*/ 269 w 290"/>
                <a:gd name="T37" fmla="*/ 69 h 91"/>
                <a:gd name="T38" fmla="*/ 272 w 290"/>
                <a:gd name="T39" fmla="*/ 72 h 91"/>
                <a:gd name="T40" fmla="*/ 269 w 290"/>
                <a:gd name="T41" fmla="*/ 75 h 91"/>
                <a:gd name="T42" fmla="*/ 269 w 290"/>
                <a:gd name="T43" fmla="*/ 64 h 91"/>
                <a:gd name="T44" fmla="*/ 210 w 290"/>
                <a:gd name="T45" fmla="*/ 64 h 91"/>
                <a:gd name="T46" fmla="*/ 207 w 290"/>
                <a:gd name="T47" fmla="*/ 61 h 91"/>
                <a:gd name="T48" fmla="*/ 210 w 290"/>
                <a:gd name="T49" fmla="*/ 57 h 91"/>
                <a:gd name="T50" fmla="*/ 269 w 290"/>
                <a:gd name="T51" fmla="*/ 57 h 91"/>
                <a:gd name="T52" fmla="*/ 272 w 290"/>
                <a:gd name="T53" fmla="*/ 61 h 91"/>
                <a:gd name="T54" fmla="*/ 269 w 290"/>
                <a:gd name="T55" fmla="*/ 64 h 91"/>
                <a:gd name="T56" fmla="*/ 269 w 290"/>
                <a:gd name="T57" fmla="*/ 52 h 91"/>
                <a:gd name="T58" fmla="*/ 210 w 290"/>
                <a:gd name="T59" fmla="*/ 52 h 91"/>
                <a:gd name="T60" fmla="*/ 207 w 290"/>
                <a:gd name="T61" fmla="*/ 49 h 91"/>
                <a:gd name="T62" fmla="*/ 210 w 290"/>
                <a:gd name="T63" fmla="*/ 46 h 91"/>
                <a:gd name="T64" fmla="*/ 269 w 290"/>
                <a:gd name="T65" fmla="*/ 46 h 91"/>
                <a:gd name="T66" fmla="*/ 272 w 290"/>
                <a:gd name="T67" fmla="*/ 49 h 91"/>
                <a:gd name="T68" fmla="*/ 269 w 290"/>
                <a:gd name="T69" fmla="*/ 5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1">
                  <a:moveTo>
                    <a:pt x="279" y="0"/>
                  </a:moveTo>
                  <a:cubicBezTo>
                    <a:pt x="11" y="0"/>
                    <a:pt x="11" y="0"/>
                    <a:pt x="11" y="0"/>
                  </a:cubicBezTo>
                  <a:cubicBezTo>
                    <a:pt x="5" y="0"/>
                    <a:pt x="0" y="5"/>
                    <a:pt x="0" y="11"/>
                  </a:cubicBezTo>
                  <a:cubicBezTo>
                    <a:pt x="0" y="79"/>
                    <a:pt x="0" y="79"/>
                    <a:pt x="0" y="79"/>
                  </a:cubicBezTo>
                  <a:cubicBezTo>
                    <a:pt x="0" y="86"/>
                    <a:pt x="5" y="91"/>
                    <a:pt x="11" y="91"/>
                  </a:cubicBezTo>
                  <a:cubicBezTo>
                    <a:pt x="279" y="91"/>
                    <a:pt x="279" y="91"/>
                    <a:pt x="279" y="91"/>
                  </a:cubicBezTo>
                  <a:cubicBezTo>
                    <a:pt x="285" y="91"/>
                    <a:pt x="290" y="86"/>
                    <a:pt x="290" y="79"/>
                  </a:cubicBezTo>
                  <a:cubicBezTo>
                    <a:pt x="290" y="11"/>
                    <a:pt x="290" y="11"/>
                    <a:pt x="290" y="11"/>
                  </a:cubicBezTo>
                  <a:cubicBezTo>
                    <a:pt x="290" y="5"/>
                    <a:pt x="285" y="0"/>
                    <a:pt x="279" y="0"/>
                  </a:cubicBezTo>
                  <a:close/>
                  <a:moveTo>
                    <a:pt x="25" y="79"/>
                  </a:moveTo>
                  <a:cubicBezTo>
                    <a:pt x="19" y="79"/>
                    <a:pt x="14" y="75"/>
                    <a:pt x="14" y="69"/>
                  </a:cubicBezTo>
                  <a:cubicBezTo>
                    <a:pt x="14" y="63"/>
                    <a:pt x="19" y="59"/>
                    <a:pt x="25" y="59"/>
                  </a:cubicBezTo>
                  <a:cubicBezTo>
                    <a:pt x="30" y="59"/>
                    <a:pt x="35" y="63"/>
                    <a:pt x="35" y="69"/>
                  </a:cubicBezTo>
                  <a:cubicBezTo>
                    <a:pt x="35" y="75"/>
                    <a:pt x="30" y="79"/>
                    <a:pt x="25" y="79"/>
                  </a:cubicBezTo>
                  <a:close/>
                  <a:moveTo>
                    <a:pt x="269" y="75"/>
                  </a:moveTo>
                  <a:cubicBezTo>
                    <a:pt x="210" y="75"/>
                    <a:pt x="210" y="75"/>
                    <a:pt x="210" y="75"/>
                  </a:cubicBezTo>
                  <a:cubicBezTo>
                    <a:pt x="209" y="75"/>
                    <a:pt x="207" y="74"/>
                    <a:pt x="207" y="72"/>
                  </a:cubicBezTo>
                  <a:cubicBezTo>
                    <a:pt x="207" y="70"/>
                    <a:pt x="209" y="69"/>
                    <a:pt x="210" y="69"/>
                  </a:cubicBezTo>
                  <a:cubicBezTo>
                    <a:pt x="269" y="69"/>
                    <a:pt x="269" y="69"/>
                    <a:pt x="269" y="69"/>
                  </a:cubicBezTo>
                  <a:cubicBezTo>
                    <a:pt x="271" y="69"/>
                    <a:pt x="272" y="70"/>
                    <a:pt x="272" y="72"/>
                  </a:cubicBezTo>
                  <a:cubicBezTo>
                    <a:pt x="272" y="74"/>
                    <a:pt x="271" y="75"/>
                    <a:pt x="269" y="75"/>
                  </a:cubicBezTo>
                  <a:close/>
                  <a:moveTo>
                    <a:pt x="269" y="64"/>
                  </a:moveTo>
                  <a:cubicBezTo>
                    <a:pt x="210" y="64"/>
                    <a:pt x="210" y="64"/>
                    <a:pt x="210" y="64"/>
                  </a:cubicBezTo>
                  <a:cubicBezTo>
                    <a:pt x="209" y="64"/>
                    <a:pt x="207" y="62"/>
                    <a:pt x="207" y="61"/>
                  </a:cubicBezTo>
                  <a:cubicBezTo>
                    <a:pt x="207" y="59"/>
                    <a:pt x="209" y="57"/>
                    <a:pt x="210" y="57"/>
                  </a:cubicBezTo>
                  <a:cubicBezTo>
                    <a:pt x="269" y="57"/>
                    <a:pt x="269" y="57"/>
                    <a:pt x="269" y="57"/>
                  </a:cubicBezTo>
                  <a:cubicBezTo>
                    <a:pt x="271" y="57"/>
                    <a:pt x="272" y="59"/>
                    <a:pt x="272" y="61"/>
                  </a:cubicBezTo>
                  <a:cubicBezTo>
                    <a:pt x="272" y="62"/>
                    <a:pt x="271" y="64"/>
                    <a:pt x="269" y="64"/>
                  </a:cubicBezTo>
                  <a:close/>
                  <a:moveTo>
                    <a:pt x="269" y="52"/>
                  </a:moveTo>
                  <a:cubicBezTo>
                    <a:pt x="210" y="52"/>
                    <a:pt x="210" y="52"/>
                    <a:pt x="210" y="52"/>
                  </a:cubicBezTo>
                  <a:cubicBezTo>
                    <a:pt x="209" y="52"/>
                    <a:pt x="207" y="51"/>
                    <a:pt x="207" y="49"/>
                  </a:cubicBezTo>
                  <a:cubicBezTo>
                    <a:pt x="207" y="47"/>
                    <a:pt x="209" y="46"/>
                    <a:pt x="210" y="46"/>
                  </a:cubicBezTo>
                  <a:cubicBezTo>
                    <a:pt x="269" y="46"/>
                    <a:pt x="269" y="46"/>
                    <a:pt x="269" y="46"/>
                  </a:cubicBezTo>
                  <a:cubicBezTo>
                    <a:pt x="271" y="46"/>
                    <a:pt x="272" y="47"/>
                    <a:pt x="272" y="49"/>
                  </a:cubicBezTo>
                  <a:cubicBezTo>
                    <a:pt x="272" y="51"/>
                    <a:pt x="271" y="52"/>
                    <a:pt x="269"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3" name="Freeform 309"/>
            <p:cNvSpPr>
              <a:spLocks noEditPoints="1"/>
            </p:cNvSpPr>
            <p:nvPr/>
          </p:nvSpPr>
          <p:spPr bwMode="auto">
            <a:xfrm>
              <a:off x="6997700" y="4164014"/>
              <a:ext cx="639763" cy="200025"/>
            </a:xfrm>
            <a:custGeom>
              <a:avLst/>
              <a:gdLst>
                <a:gd name="T0" fmla="*/ 279 w 291"/>
                <a:gd name="T1" fmla="*/ 0 h 91"/>
                <a:gd name="T2" fmla="*/ 12 w 291"/>
                <a:gd name="T3" fmla="*/ 0 h 91"/>
                <a:gd name="T4" fmla="*/ 0 w 291"/>
                <a:gd name="T5" fmla="*/ 11 h 91"/>
                <a:gd name="T6" fmla="*/ 0 w 291"/>
                <a:gd name="T7" fmla="*/ 79 h 91"/>
                <a:gd name="T8" fmla="*/ 12 w 291"/>
                <a:gd name="T9" fmla="*/ 91 h 91"/>
                <a:gd name="T10" fmla="*/ 279 w 291"/>
                <a:gd name="T11" fmla="*/ 91 h 91"/>
                <a:gd name="T12" fmla="*/ 291 w 291"/>
                <a:gd name="T13" fmla="*/ 79 h 91"/>
                <a:gd name="T14" fmla="*/ 291 w 291"/>
                <a:gd name="T15" fmla="*/ 11 h 91"/>
                <a:gd name="T16" fmla="*/ 279 w 291"/>
                <a:gd name="T17" fmla="*/ 0 h 91"/>
                <a:gd name="T18" fmla="*/ 25 w 291"/>
                <a:gd name="T19" fmla="*/ 79 h 91"/>
                <a:gd name="T20" fmla="*/ 15 w 291"/>
                <a:gd name="T21" fmla="*/ 69 h 91"/>
                <a:gd name="T22" fmla="*/ 25 w 291"/>
                <a:gd name="T23" fmla="*/ 59 h 91"/>
                <a:gd name="T24" fmla="*/ 35 w 291"/>
                <a:gd name="T25" fmla="*/ 69 h 91"/>
                <a:gd name="T26" fmla="*/ 25 w 291"/>
                <a:gd name="T27" fmla="*/ 79 h 91"/>
                <a:gd name="T28" fmla="*/ 269 w 291"/>
                <a:gd name="T29" fmla="*/ 75 h 91"/>
                <a:gd name="T30" fmla="*/ 211 w 291"/>
                <a:gd name="T31" fmla="*/ 75 h 91"/>
                <a:gd name="T32" fmla="*/ 208 w 291"/>
                <a:gd name="T33" fmla="*/ 72 h 91"/>
                <a:gd name="T34" fmla="*/ 211 w 291"/>
                <a:gd name="T35" fmla="*/ 69 h 91"/>
                <a:gd name="T36" fmla="*/ 269 w 291"/>
                <a:gd name="T37" fmla="*/ 69 h 91"/>
                <a:gd name="T38" fmla="*/ 273 w 291"/>
                <a:gd name="T39" fmla="*/ 72 h 91"/>
                <a:gd name="T40" fmla="*/ 269 w 291"/>
                <a:gd name="T41" fmla="*/ 75 h 91"/>
                <a:gd name="T42" fmla="*/ 269 w 291"/>
                <a:gd name="T43" fmla="*/ 64 h 91"/>
                <a:gd name="T44" fmla="*/ 211 w 291"/>
                <a:gd name="T45" fmla="*/ 64 h 91"/>
                <a:gd name="T46" fmla="*/ 208 w 291"/>
                <a:gd name="T47" fmla="*/ 61 h 91"/>
                <a:gd name="T48" fmla="*/ 211 w 291"/>
                <a:gd name="T49" fmla="*/ 57 h 91"/>
                <a:gd name="T50" fmla="*/ 269 w 291"/>
                <a:gd name="T51" fmla="*/ 57 h 91"/>
                <a:gd name="T52" fmla="*/ 273 w 291"/>
                <a:gd name="T53" fmla="*/ 61 h 91"/>
                <a:gd name="T54" fmla="*/ 269 w 291"/>
                <a:gd name="T55" fmla="*/ 64 h 91"/>
                <a:gd name="T56" fmla="*/ 269 w 291"/>
                <a:gd name="T57" fmla="*/ 52 h 91"/>
                <a:gd name="T58" fmla="*/ 211 w 291"/>
                <a:gd name="T59" fmla="*/ 52 h 91"/>
                <a:gd name="T60" fmla="*/ 208 w 291"/>
                <a:gd name="T61" fmla="*/ 49 h 91"/>
                <a:gd name="T62" fmla="*/ 211 w 291"/>
                <a:gd name="T63" fmla="*/ 46 h 91"/>
                <a:gd name="T64" fmla="*/ 269 w 291"/>
                <a:gd name="T65" fmla="*/ 46 h 91"/>
                <a:gd name="T66" fmla="*/ 273 w 291"/>
                <a:gd name="T67" fmla="*/ 49 h 91"/>
                <a:gd name="T68" fmla="*/ 269 w 291"/>
                <a:gd name="T69" fmla="*/ 5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1" h="91">
                  <a:moveTo>
                    <a:pt x="279" y="0"/>
                  </a:moveTo>
                  <a:cubicBezTo>
                    <a:pt x="12" y="0"/>
                    <a:pt x="12" y="0"/>
                    <a:pt x="12" y="0"/>
                  </a:cubicBezTo>
                  <a:cubicBezTo>
                    <a:pt x="6" y="0"/>
                    <a:pt x="0" y="5"/>
                    <a:pt x="0" y="11"/>
                  </a:cubicBezTo>
                  <a:cubicBezTo>
                    <a:pt x="0" y="79"/>
                    <a:pt x="0" y="79"/>
                    <a:pt x="0" y="79"/>
                  </a:cubicBezTo>
                  <a:cubicBezTo>
                    <a:pt x="0" y="86"/>
                    <a:pt x="6" y="91"/>
                    <a:pt x="12" y="91"/>
                  </a:cubicBezTo>
                  <a:cubicBezTo>
                    <a:pt x="279" y="91"/>
                    <a:pt x="279" y="91"/>
                    <a:pt x="279" y="91"/>
                  </a:cubicBezTo>
                  <a:cubicBezTo>
                    <a:pt x="286" y="91"/>
                    <a:pt x="291" y="86"/>
                    <a:pt x="291" y="79"/>
                  </a:cubicBezTo>
                  <a:cubicBezTo>
                    <a:pt x="291" y="11"/>
                    <a:pt x="291" y="11"/>
                    <a:pt x="291" y="11"/>
                  </a:cubicBezTo>
                  <a:cubicBezTo>
                    <a:pt x="291" y="5"/>
                    <a:pt x="286" y="0"/>
                    <a:pt x="279" y="0"/>
                  </a:cubicBezTo>
                  <a:close/>
                  <a:moveTo>
                    <a:pt x="25" y="79"/>
                  </a:moveTo>
                  <a:cubicBezTo>
                    <a:pt x="20" y="79"/>
                    <a:pt x="15" y="75"/>
                    <a:pt x="15" y="69"/>
                  </a:cubicBezTo>
                  <a:cubicBezTo>
                    <a:pt x="15" y="63"/>
                    <a:pt x="20" y="59"/>
                    <a:pt x="25" y="59"/>
                  </a:cubicBezTo>
                  <a:cubicBezTo>
                    <a:pt x="31" y="59"/>
                    <a:pt x="35" y="63"/>
                    <a:pt x="35" y="69"/>
                  </a:cubicBezTo>
                  <a:cubicBezTo>
                    <a:pt x="35" y="75"/>
                    <a:pt x="31" y="79"/>
                    <a:pt x="25" y="79"/>
                  </a:cubicBezTo>
                  <a:close/>
                  <a:moveTo>
                    <a:pt x="269" y="75"/>
                  </a:moveTo>
                  <a:cubicBezTo>
                    <a:pt x="211" y="75"/>
                    <a:pt x="211" y="75"/>
                    <a:pt x="211" y="75"/>
                  </a:cubicBezTo>
                  <a:cubicBezTo>
                    <a:pt x="209" y="75"/>
                    <a:pt x="208" y="74"/>
                    <a:pt x="208" y="72"/>
                  </a:cubicBezTo>
                  <a:cubicBezTo>
                    <a:pt x="208" y="70"/>
                    <a:pt x="209" y="69"/>
                    <a:pt x="211" y="69"/>
                  </a:cubicBezTo>
                  <a:cubicBezTo>
                    <a:pt x="269" y="69"/>
                    <a:pt x="269" y="69"/>
                    <a:pt x="269" y="69"/>
                  </a:cubicBezTo>
                  <a:cubicBezTo>
                    <a:pt x="271" y="69"/>
                    <a:pt x="273" y="70"/>
                    <a:pt x="273" y="72"/>
                  </a:cubicBezTo>
                  <a:cubicBezTo>
                    <a:pt x="273" y="74"/>
                    <a:pt x="271" y="75"/>
                    <a:pt x="269" y="75"/>
                  </a:cubicBezTo>
                  <a:close/>
                  <a:moveTo>
                    <a:pt x="269" y="64"/>
                  </a:moveTo>
                  <a:cubicBezTo>
                    <a:pt x="211" y="64"/>
                    <a:pt x="211" y="64"/>
                    <a:pt x="211" y="64"/>
                  </a:cubicBezTo>
                  <a:cubicBezTo>
                    <a:pt x="209" y="64"/>
                    <a:pt x="208" y="62"/>
                    <a:pt x="208" y="61"/>
                  </a:cubicBezTo>
                  <a:cubicBezTo>
                    <a:pt x="208" y="59"/>
                    <a:pt x="209" y="57"/>
                    <a:pt x="211" y="57"/>
                  </a:cubicBezTo>
                  <a:cubicBezTo>
                    <a:pt x="269" y="57"/>
                    <a:pt x="269" y="57"/>
                    <a:pt x="269" y="57"/>
                  </a:cubicBezTo>
                  <a:cubicBezTo>
                    <a:pt x="271" y="57"/>
                    <a:pt x="273" y="59"/>
                    <a:pt x="273" y="61"/>
                  </a:cubicBezTo>
                  <a:cubicBezTo>
                    <a:pt x="273" y="62"/>
                    <a:pt x="271" y="64"/>
                    <a:pt x="269" y="64"/>
                  </a:cubicBezTo>
                  <a:close/>
                  <a:moveTo>
                    <a:pt x="269" y="52"/>
                  </a:moveTo>
                  <a:cubicBezTo>
                    <a:pt x="211" y="52"/>
                    <a:pt x="211" y="52"/>
                    <a:pt x="211" y="52"/>
                  </a:cubicBezTo>
                  <a:cubicBezTo>
                    <a:pt x="209" y="52"/>
                    <a:pt x="208" y="51"/>
                    <a:pt x="208" y="49"/>
                  </a:cubicBezTo>
                  <a:cubicBezTo>
                    <a:pt x="208" y="47"/>
                    <a:pt x="209" y="46"/>
                    <a:pt x="211" y="46"/>
                  </a:cubicBezTo>
                  <a:cubicBezTo>
                    <a:pt x="269" y="46"/>
                    <a:pt x="269" y="46"/>
                    <a:pt x="269" y="46"/>
                  </a:cubicBezTo>
                  <a:cubicBezTo>
                    <a:pt x="271" y="46"/>
                    <a:pt x="273" y="47"/>
                    <a:pt x="273" y="49"/>
                  </a:cubicBezTo>
                  <a:cubicBezTo>
                    <a:pt x="273" y="51"/>
                    <a:pt x="271" y="52"/>
                    <a:pt x="269"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4" name="Freeform 310"/>
            <p:cNvSpPr>
              <a:spLocks noEditPoints="1"/>
            </p:cNvSpPr>
            <p:nvPr/>
          </p:nvSpPr>
          <p:spPr bwMode="auto">
            <a:xfrm>
              <a:off x="7672387" y="4164014"/>
              <a:ext cx="638175" cy="200025"/>
            </a:xfrm>
            <a:custGeom>
              <a:avLst/>
              <a:gdLst>
                <a:gd name="T0" fmla="*/ 279 w 290"/>
                <a:gd name="T1" fmla="*/ 0 h 91"/>
                <a:gd name="T2" fmla="*/ 11 w 290"/>
                <a:gd name="T3" fmla="*/ 0 h 91"/>
                <a:gd name="T4" fmla="*/ 0 w 290"/>
                <a:gd name="T5" fmla="*/ 11 h 91"/>
                <a:gd name="T6" fmla="*/ 0 w 290"/>
                <a:gd name="T7" fmla="*/ 79 h 91"/>
                <a:gd name="T8" fmla="*/ 11 w 290"/>
                <a:gd name="T9" fmla="*/ 91 h 91"/>
                <a:gd name="T10" fmla="*/ 279 w 290"/>
                <a:gd name="T11" fmla="*/ 91 h 91"/>
                <a:gd name="T12" fmla="*/ 290 w 290"/>
                <a:gd name="T13" fmla="*/ 79 h 91"/>
                <a:gd name="T14" fmla="*/ 290 w 290"/>
                <a:gd name="T15" fmla="*/ 11 h 91"/>
                <a:gd name="T16" fmla="*/ 279 w 290"/>
                <a:gd name="T17" fmla="*/ 0 h 91"/>
                <a:gd name="T18" fmla="*/ 25 w 290"/>
                <a:gd name="T19" fmla="*/ 79 h 91"/>
                <a:gd name="T20" fmla="*/ 14 w 290"/>
                <a:gd name="T21" fmla="*/ 69 h 91"/>
                <a:gd name="T22" fmla="*/ 25 w 290"/>
                <a:gd name="T23" fmla="*/ 59 h 91"/>
                <a:gd name="T24" fmla="*/ 35 w 290"/>
                <a:gd name="T25" fmla="*/ 69 h 91"/>
                <a:gd name="T26" fmla="*/ 25 w 290"/>
                <a:gd name="T27" fmla="*/ 79 h 91"/>
                <a:gd name="T28" fmla="*/ 269 w 290"/>
                <a:gd name="T29" fmla="*/ 75 h 91"/>
                <a:gd name="T30" fmla="*/ 210 w 290"/>
                <a:gd name="T31" fmla="*/ 75 h 91"/>
                <a:gd name="T32" fmla="*/ 207 w 290"/>
                <a:gd name="T33" fmla="*/ 72 h 91"/>
                <a:gd name="T34" fmla="*/ 210 w 290"/>
                <a:gd name="T35" fmla="*/ 69 h 91"/>
                <a:gd name="T36" fmla="*/ 269 w 290"/>
                <a:gd name="T37" fmla="*/ 69 h 91"/>
                <a:gd name="T38" fmla="*/ 272 w 290"/>
                <a:gd name="T39" fmla="*/ 72 h 91"/>
                <a:gd name="T40" fmla="*/ 269 w 290"/>
                <a:gd name="T41" fmla="*/ 75 h 91"/>
                <a:gd name="T42" fmla="*/ 269 w 290"/>
                <a:gd name="T43" fmla="*/ 64 h 91"/>
                <a:gd name="T44" fmla="*/ 210 w 290"/>
                <a:gd name="T45" fmla="*/ 64 h 91"/>
                <a:gd name="T46" fmla="*/ 207 w 290"/>
                <a:gd name="T47" fmla="*/ 61 h 91"/>
                <a:gd name="T48" fmla="*/ 210 w 290"/>
                <a:gd name="T49" fmla="*/ 57 h 91"/>
                <a:gd name="T50" fmla="*/ 269 w 290"/>
                <a:gd name="T51" fmla="*/ 57 h 91"/>
                <a:gd name="T52" fmla="*/ 272 w 290"/>
                <a:gd name="T53" fmla="*/ 61 h 91"/>
                <a:gd name="T54" fmla="*/ 269 w 290"/>
                <a:gd name="T55" fmla="*/ 64 h 91"/>
                <a:gd name="T56" fmla="*/ 269 w 290"/>
                <a:gd name="T57" fmla="*/ 52 h 91"/>
                <a:gd name="T58" fmla="*/ 210 w 290"/>
                <a:gd name="T59" fmla="*/ 52 h 91"/>
                <a:gd name="T60" fmla="*/ 207 w 290"/>
                <a:gd name="T61" fmla="*/ 49 h 91"/>
                <a:gd name="T62" fmla="*/ 210 w 290"/>
                <a:gd name="T63" fmla="*/ 46 h 91"/>
                <a:gd name="T64" fmla="*/ 269 w 290"/>
                <a:gd name="T65" fmla="*/ 46 h 91"/>
                <a:gd name="T66" fmla="*/ 272 w 290"/>
                <a:gd name="T67" fmla="*/ 49 h 91"/>
                <a:gd name="T68" fmla="*/ 269 w 290"/>
                <a:gd name="T69" fmla="*/ 5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1">
                  <a:moveTo>
                    <a:pt x="279" y="0"/>
                  </a:moveTo>
                  <a:cubicBezTo>
                    <a:pt x="11" y="0"/>
                    <a:pt x="11" y="0"/>
                    <a:pt x="11" y="0"/>
                  </a:cubicBezTo>
                  <a:cubicBezTo>
                    <a:pt x="5" y="0"/>
                    <a:pt x="0" y="5"/>
                    <a:pt x="0" y="11"/>
                  </a:cubicBezTo>
                  <a:cubicBezTo>
                    <a:pt x="0" y="79"/>
                    <a:pt x="0" y="79"/>
                    <a:pt x="0" y="79"/>
                  </a:cubicBezTo>
                  <a:cubicBezTo>
                    <a:pt x="0" y="86"/>
                    <a:pt x="5" y="91"/>
                    <a:pt x="11" y="91"/>
                  </a:cubicBezTo>
                  <a:cubicBezTo>
                    <a:pt x="279" y="91"/>
                    <a:pt x="279" y="91"/>
                    <a:pt x="279" y="91"/>
                  </a:cubicBezTo>
                  <a:cubicBezTo>
                    <a:pt x="285" y="91"/>
                    <a:pt x="290" y="86"/>
                    <a:pt x="290" y="79"/>
                  </a:cubicBezTo>
                  <a:cubicBezTo>
                    <a:pt x="290" y="11"/>
                    <a:pt x="290" y="11"/>
                    <a:pt x="290" y="11"/>
                  </a:cubicBezTo>
                  <a:cubicBezTo>
                    <a:pt x="290" y="5"/>
                    <a:pt x="285" y="0"/>
                    <a:pt x="279" y="0"/>
                  </a:cubicBezTo>
                  <a:close/>
                  <a:moveTo>
                    <a:pt x="25" y="79"/>
                  </a:moveTo>
                  <a:cubicBezTo>
                    <a:pt x="19" y="79"/>
                    <a:pt x="14" y="75"/>
                    <a:pt x="14" y="69"/>
                  </a:cubicBezTo>
                  <a:cubicBezTo>
                    <a:pt x="14" y="63"/>
                    <a:pt x="19" y="59"/>
                    <a:pt x="25" y="59"/>
                  </a:cubicBezTo>
                  <a:cubicBezTo>
                    <a:pt x="30" y="59"/>
                    <a:pt x="35" y="63"/>
                    <a:pt x="35" y="69"/>
                  </a:cubicBezTo>
                  <a:cubicBezTo>
                    <a:pt x="35" y="75"/>
                    <a:pt x="30" y="79"/>
                    <a:pt x="25" y="79"/>
                  </a:cubicBezTo>
                  <a:close/>
                  <a:moveTo>
                    <a:pt x="269" y="75"/>
                  </a:moveTo>
                  <a:cubicBezTo>
                    <a:pt x="210" y="75"/>
                    <a:pt x="210" y="75"/>
                    <a:pt x="210" y="75"/>
                  </a:cubicBezTo>
                  <a:cubicBezTo>
                    <a:pt x="209" y="75"/>
                    <a:pt x="207" y="74"/>
                    <a:pt x="207" y="72"/>
                  </a:cubicBezTo>
                  <a:cubicBezTo>
                    <a:pt x="207" y="70"/>
                    <a:pt x="209" y="69"/>
                    <a:pt x="210" y="69"/>
                  </a:cubicBezTo>
                  <a:cubicBezTo>
                    <a:pt x="269" y="69"/>
                    <a:pt x="269" y="69"/>
                    <a:pt x="269" y="69"/>
                  </a:cubicBezTo>
                  <a:cubicBezTo>
                    <a:pt x="271" y="69"/>
                    <a:pt x="272" y="70"/>
                    <a:pt x="272" y="72"/>
                  </a:cubicBezTo>
                  <a:cubicBezTo>
                    <a:pt x="272" y="74"/>
                    <a:pt x="271" y="75"/>
                    <a:pt x="269" y="75"/>
                  </a:cubicBezTo>
                  <a:close/>
                  <a:moveTo>
                    <a:pt x="269" y="64"/>
                  </a:moveTo>
                  <a:cubicBezTo>
                    <a:pt x="210" y="64"/>
                    <a:pt x="210" y="64"/>
                    <a:pt x="210" y="64"/>
                  </a:cubicBezTo>
                  <a:cubicBezTo>
                    <a:pt x="209" y="64"/>
                    <a:pt x="207" y="62"/>
                    <a:pt x="207" y="61"/>
                  </a:cubicBezTo>
                  <a:cubicBezTo>
                    <a:pt x="207" y="59"/>
                    <a:pt x="209" y="57"/>
                    <a:pt x="210" y="57"/>
                  </a:cubicBezTo>
                  <a:cubicBezTo>
                    <a:pt x="269" y="57"/>
                    <a:pt x="269" y="57"/>
                    <a:pt x="269" y="57"/>
                  </a:cubicBezTo>
                  <a:cubicBezTo>
                    <a:pt x="271" y="57"/>
                    <a:pt x="272" y="59"/>
                    <a:pt x="272" y="61"/>
                  </a:cubicBezTo>
                  <a:cubicBezTo>
                    <a:pt x="272" y="62"/>
                    <a:pt x="271" y="64"/>
                    <a:pt x="269" y="64"/>
                  </a:cubicBezTo>
                  <a:close/>
                  <a:moveTo>
                    <a:pt x="269" y="52"/>
                  </a:moveTo>
                  <a:cubicBezTo>
                    <a:pt x="210" y="52"/>
                    <a:pt x="210" y="52"/>
                    <a:pt x="210" y="52"/>
                  </a:cubicBezTo>
                  <a:cubicBezTo>
                    <a:pt x="209" y="52"/>
                    <a:pt x="207" y="51"/>
                    <a:pt x="207" y="49"/>
                  </a:cubicBezTo>
                  <a:cubicBezTo>
                    <a:pt x="207" y="47"/>
                    <a:pt x="209" y="46"/>
                    <a:pt x="210" y="46"/>
                  </a:cubicBezTo>
                  <a:cubicBezTo>
                    <a:pt x="269" y="46"/>
                    <a:pt x="269" y="46"/>
                    <a:pt x="269" y="46"/>
                  </a:cubicBezTo>
                  <a:cubicBezTo>
                    <a:pt x="271" y="46"/>
                    <a:pt x="272" y="47"/>
                    <a:pt x="272" y="49"/>
                  </a:cubicBezTo>
                  <a:cubicBezTo>
                    <a:pt x="272" y="51"/>
                    <a:pt x="271" y="52"/>
                    <a:pt x="269"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5" name="Freeform 311"/>
            <p:cNvSpPr>
              <a:spLocks noEditPoints="1"/>
            </p:cNvSpPr>
            <p:nvPr/>
          </p:nvSpPr>
          <p:spPr bwMode="auto">
            <a:xfrm>
              <a:off x="8348662" y="4164014"/>
              <a:ext cx="638175" cy="200025"/>
            </a:xfrm>
            <a:custGeom>
              <a:avLst/>
              <a:gdLst>
                <a:gd name="T0" fmla="*/ 279 w 290"/>
                <a:gd name="T1" fmla="*/ 0 h 91"/>
                <a:gd name="T2" fmla="*/ 11 w 290"/>
                <a:gd name="T3" fmla="*/ 0 h 91"/>
                <a:gd name="T4" fmla="*/ 0 w 290"/>
                <a:gd name="T5" fmla="*/ 11 h 91"/>
                <a:gd name="T6" fmla="*/ 0 w 290"/>
                <a:gd name="T7" fmla="*/ 79 h 91"/>
                <a:gd name="T8" fmla="*/ 11 w 290"/>
                <a:gd name="T9" fmla="*/ 91 h 91"/>
                <a:gd name="T10" fmla="*/ 279 w 290"/>
                <a:gd name="T11" fmla="*/ 91 h 91"/>
                <a:gd name="T12" fmla="*/ 290 w 290"/>
                <a:gd name="T13" fmla="*/ 79 h 91"/>
                <a:gd name="T14" fmla="*/ 290 w 290"/>
                <a:gd name="T15" fmla="*/ 11 h 91"/>
                <a:gd name="T16" fmla="*/ 279 w 290"/>
                <a:gd name="T17" fmla="*/ 0 h 91"/>
                <a:gd name="T18" fmla="*/ 24 w 290"/>
                <a:gd name="T19" fmla="*/ 79 h 91"/>
                <a:gd name="T20" fmla="*/ 14 w 290"/>
                <a:gd name="T21" fmla="*/ 69 h 91"/>
                <a:gd name="T22" fmla="*/ 24 w 290"/>
                <a:gd name="T23" fmla="*/ 59 h 91"/>
                <a:gd name="T24" fmla="*/ 35 w 290"/>
                <a:gd name="T25" fmla="*/ 69 h 91"/>
                <a:gd name="T26" fmla="*/ 24 w 290"/>
                <a:gd name="T27" fmla="*/ 79 h 91"/>
                <a:gd name="T28" fmla="*/ 268 w 290"/>
                <a:gd name="T29" fmla="*/ 75 h 91"/>
                <a:gd name="T30" fmla="*/ 210 w 290"/>
                <a:gd name="T31" fmla="*/ 75 h 91"/>
                <a:gd name="T32" fmla="*/ 207 w 290"/>
                <a:gd name="T33" fmla="*/ 72 h 91"/>
                <a:gd name="T34" fmla="*/ 210 w 290"/>
                <a:gd name="T35" fmla="*/ 69 h 91"/>
                <a:gd name="T36" fmla="*/ 268 w 290"/>
                <a:gd name="T37" fmla="*/ 69 h 91"/>
                <a:gd name="T38" fmla="*/ 272 w 290"/>
                <a:gd name="T39" fmla="*/ 72 h 91"/>
                <a:gd name="T40" fmla="*/ 268 w 290"/>
                <a:gd name="T41" fmla="*/ 75 h 91"/>
                <a:gd name="T42" fmla="*/ 268 w 290"/>
                <a:gd name="T43" fmla="*/ 64 h 91"/>
                <a:gd name="T44" fmla="*/ 210 w 290"/>
                <a:gd name="T45" fmla="*/ 64 h 91"/>
                <a:gd name="T46" fmla="*/ 207 w 290"/>
                <a:gd name="T47" fmla="*/ 61 h 91"/>
                <a:gd name="T48" fmla="*/ 210 w 290"/>
                <a:gd name="T49" fmla="*/ 57 h 91"/>
                <a:gd name="T50" fmla="*/ 268 w 290"/>
                <a:gd name="T51" fmla="*/ 57 h 91"/>
                <a:gd name="T52" fmla="*/ 272 w 290"/>
                <a:gd name="T53" fmla="*/ 61 h 91"/>
                <a:gd name="T54" fmla="*/ 268 w 290"/>
                <a:gd name="T55" fmla="*/ 64 h 91"/>
                <a:gd name="T56" fmla="*/ 268 w 290"/>
                <a:gd name="T57" fmla="*/ 52 h 91"/>
                <a:gd name="T58" fmla="*/ 210 w 290"/>
                <a:gd name="T59" fmla="*/ 52 h 91"/>
                <a:gd name="T60" fmla="*/ 207 w 290"/>
                <a:gd name="T61" fmla="*/ 49 h 91"/>
                <a:gd name="T62" fmla="*/ 210 w 290"/>
                <a:gd name="T63" fmla="*/ 46 h 91"/>
                <a:gd name="T64" fmla="*/ 268 w 290"/>
                <a:gd name="T65" fmla="*/ 46 h 91"/>
                <a:gd name="T66" fmla="*/ 272 w 290"/>
                <a:gd name="T67" fmla="*/ 49 h 91"/>
                <a:gd name="T68" fmla="*/ 268 w 290"/>
                <a:gd name="T69" fmla="*/ 5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1">
                  <a:moveTo>
                    <a:pt x="279" y="0"/>
                  </a:moveTo>
                  <a:cubicBezTo>
                    <a:pt x="11" y="0"/>
                    <a:pt x="11" y="0"/>
                    <a:pt x="11" y="0"/>
                  </a:cubicBezTo>
                  <a:cubicBezTo>
                    <a:pt x="5" y="0"/>
                    <a:pt x="0" y="5"/>
                    <a:pt x="0" y="11"/>
                  </a:cubicBezTo>
                  <a:cubicBezTo>
                    <a:pt x="0" y="79"/>
                    <a:pt x="0" y="79"/>
                    <a:pt x="0" y="79"/>
                  </a:cubicBezTo>
                  <a:cubicBezTo>
                    <a:pt x="0" y="86"/>
                    <a:pt x="5" y="91"/>
                    <a:pt x="11" y="91"/>
                  </a:cubicBezTo>
                  <a:cubicBezTo>
                    <a:pt x="279" y="91"/>
                    <a:pt x="279" y="91"/>
                    <a:pt x="279" y="91"/>
                  </a:cubicBezTo>
                  <a:cubicBezTo>
                    <a:pt x="285" y="91"/>
                    <a:pt x="290" y="86"/>
                    <a:pt x="290" y="79"/>
                  </a:cubicBezTo>
                  <a:cubicBezTo>
                    <a:pt x="290" y="11"/>
                    <a:pt x="290" y="11"/>
                    <a:pt x="290" y="11"/>
                  </a:cubicBezTo>
                  <a:cubicBezTo>
                    <a:pt x="290" y="5"/>
                    <a:pt x="285" y="0"/>
                    <a:pt x="279" y="0"/>
                  </a:cubicBezTo>
                  <a:close/>
                  <a:moveTo>
                    <a:pt x="24" y="79"/>
                  </a:moveTo>
                  <a:cubicBezTo>
                    <a:pt x="19" y="79"/>
                    <a:pt x="14" y="75"/>
                    <a:pt x="14" y="69"/>
                  </a:cubicBezTo>
                  <a:cubicBezTo>
                    <a:pt x="14" y="63"/>
                    <a:pt x="19" y="59"/>
                    <a:pt x="24" y="59"/>
                  </a:cubicBezTo>
                  <a:cubicBezTo>
                    <a:pt x="30" y="59"/>
                    <a:pt x="35" y="63"/>
                    <a:pt x="35" y="69"/>
                  </a:cubicBezTo>
                  <a:cubicBezTo>
                    <a:pt x="35" y="75"/>
                    <a:pt x="30" y="79"/>
                    <a:pt x="24" y="79"/>
                  </a:cubicBezTo>
                  <a:close/>
                  <a:moveTo>
                    <a:pt x="268" y="75"/>
                  </a:moveTo>
                  <a:cubicBezTo>
                    <a:pt x="210" y="75"/>
                    <a:pt x="210" y="75"/>
                    <a:pt x="210" y="75"/>
                  </a:cubicBezTo>
                  <a:cubicBezTo>
                    <a:pt x="208" y="75"/>
                    <a:pt x="207" y="74"/>
                    <a:pt x="207" y="72"/>
                  </a:cubicBezTo>
                  <a:cubicBezTo>
                    <a:pt x="207" y="70"/>
                    <a:pt x="208" y="69"/>
                    <a:pt x="210" y="69"/>
                  </a:cubicBezTo>
                  <a:cubicBezTo>
                    <a:pt x="268" y="69"/>
                    <a:pt x="268" y="69"/>
                    <a:pt x="268" y="69"/>
                  </a:cubicBezTo>
                  <a:cubicBezTo>
                    <a:pt x="270" y="69"/>
                    <a:pt x="272" y="70"/>
                    <a:pt x="272" y="72"/>
                  </a:cubicBezTo>
                  <a:cubicBezTo>
                    <a:pt x="272" y="74"/>
                    <a:pt x="270" y="75"/>
                    <a:pt x="268" y="75"/>
                  </a:cubicBezTo>
                  <a:close/>
                  <a:moveTo>
                    <a:pt x="268" y="64"/>
                  </a:moveTo>
                  <a:cubicBezTo>
                    <a:pt x="210" y="64"/>
                    <a:pt x="210" y="64"/>
                    <a:pt x="210" y="64"/>
                  </a:cubicBezTo>
                  <a:cubicBezTo>
                    <a:pt x="208" y="64"/>
                    <a:pt x="207" y="62"/>
                    <a:pt x="207" y="61"/>
                  </a:cubicBezTo>
                  <a:cubicBezTo>
                    <a:pt x="207" y="59"/>
                    <a:pt x="208" y="57"/>
                    <a:pt x="210" y="57"/>
                  </a:cubicBezTo>
                  <a:cubicBezTo>
                    <a:pt x="268" y="57"/>
                    <a:pt x="268" y="57"/>
                    <a:pt x="268" y="57"/>
                  </a:cubicBezTo>
                  <a:cubicBezTo>
                    <a:pt x="270" y="57"/>
                    <a:pt x="272" y="59"/>
                    <a:pt x="272" y="61"/>
                  </a:cubicBezTo>
                  <a:cubicBezTo>
                    <a:pt x="272" y="62"/>
                    <a:pt x="270" y="64"/>
                    <a:pt x="268" y="64"/>
                  </a:cubicBezTo>
                  <a:close/>
                  <a:moveTo>
                    <a:pt x="268" y="52"/>
                  </a:moveTo>
                  <a:cubicBezTo>
                    <a:pt x="210" y="52"/>
                    <a:pt x="210" y="52"/>
                    <a:pt x="210" y="52"/>
                  </a:cubicBezTo>
                  <a:cubicBezTo>
                    <a:pt x="208" y="52"/>
                    <a:pt x="207" y="51"/>
                    <a:pt x="207" y="49"/>
                  </a:cubicBezTo>
                  <a:cubicBezTo>
                    <a:pt x="207" y="47"/>
                    <a:pt x="208" y="46"/>
                    <a:pt x="210" y="46"/>
                  </a:cubicBezTo>
                  <a:cubicBezTo>
                    <a:pt x="268" y="46"/>
                    <a:pt x="268" y="46"/>
                    <a:pt x="268" y="46"/>
                  </a:cubicBezTo>
                  <a:cubicBezTo>
                    <a:pt x="270" y="46"/>
                    <a:pt x="272" y="47"/>
                    <a:pt x="272" y="49"/>
                  </a:cubicBezTo>
                  <a:cubicBezTo>
                    <a:pt x="272" y="51"/>
                    <a:pt x="270" y="52"/>
                    <a:pt x="268"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6" name="Freeform 312"/>
            <p:cNvSpPr>
              <a:spLocks noEditPoints="1"/>
            </p:cNvSpPr>
            <p:nvPr/>
          </p:nvSpPr>
          <p:spPr bwMode="auto">
            <a:xfrm>
              <a:off x="6324600" y="4394201"/>
              <a:ext cx="638175" cy="201613"/>
            </a:xfrm>
            <a:custGeom>
              <a:avLst/>
              <a:gdLst>
                <a:gd name="T0" fmla="*/ 279 w 290"/>
                <a:gd name="T1" fmla="*/ 0 h 91"/>
                <a:gd name="T2" fmla="*/ 11 w 290"/>
                <a:gd name="T3" fmla="*/ 0 h 91"/>
                <a:gd name="T4" fmla="*/ 0 w 290"/>
                <a:gd name="T5" fmla="*/ 12 h 91"/>
                <a:gd name="T6" fmla="*/ 0 w 290"/>
                <a:gd name="T7" fmla="*/ 80 h 91"/>
                <a:gd name="T8" fmla="*/ 11 w 290"/>
                <a:gd name="T9" fmla="*/ 91 h 91"/>
                <a:gd name="T10" fmla="*/ 279 w 290"/>
                <a:gd name="T11" fmla="*/ 91 h 91"/>
                <a:gd name="T12" fmla="*/ 290 w 290"/>
                <a:gd name="T13" fmla="*/ 80 h 91"/>
                <a:gd name="T14" fmla="*/ 290 w 290"/>
                <a:gd name="T15" fmla="*/ 12 h 91"/>
                <a:gd name="T16" fmla="*/ 279 w 290"/>
                <a:gd name="T17" fmla="*/ 0 h 91"/>
                <a:gd name="T18" fmla="*/ 25 w 290"/>
                <a:gd name="T19" fmla="*/ 79 h 91"/>
                <a:gd name="T20" fmla="*/ 14 w 290"/>
                <a:gd name="T21" fmla="*/ 69 h 91"/>
                <a:gd name="T22" fmla="*/ 25 w 290"/>
                <a:gd name="T23" fmla="*/ 59 h 91"/>
                <a:gd name="T24" fmla="*/ 35 w 290"/>
                <a:gd name="T25" fmla="*/ 69 h 91"/>
                <a:gd name="T26" fmla="*/ 25 w 290"/>
                <a:gd name="T27" fmla="*/ 79 h 91"/>
                <a:gd name="T28" fmla="*/ 269 w 290"/>
                <a:gd name="T29" fmla="*/ 75 h 91"/>
                <a:gd name="T30" fmla="*/ 210 w 290"/>
                <a:gd name="T31" fmla="*/ 75 h 91"/>
                <a:gd name="T32" fmla="*/ 207 w 290"/>
                <a:gd name="T33" fmla="*/ 72 h 91"/>
                <a:gd name="T34" fmla="*/ 210 w 290"/>
                <a:gd name="T35" fmla="*/ 69 h 91"/>
                <a:gd name="T36" fmla="*/ 269 w 290"/>
                <a:gd name="T37" fmla="*/ 69 h 91"/>
                <a:gd name="T38" fmla="*/ 272 w 290"/>
                <a:gd name="T39" fmla="*/ 72 h 91"/>
                <a:gd name="T40" fmla="*/ 269 w 290"/>
                <a:gd name="T41" fmla="*/ 75 h 91"/>
                <a:gd name="T42" fmla="*/ 269 w 290"/>
                <a:gd name="T43" fmla="*/ 64 h 91"/>
                <a:gd name="T44" fmla="*/ 210 w 290"/>
                <a:gd name="T45" fmla="*/ 64 h 91"/>
                <a:gd name="T46" fmla="*/ 207 w 290"/>
                <a:gd name="T47" fmla="*/ 61 h 91"/>
                <a:gd name="T48" fmla="*/ 210 w 290"/>
                <a:gd name="T49" fmla="*/ 57 h 91"/>
                <a:gd name="T50" fmla="*/ 269 w 290"/>
                <a:gd name="T51" fmla="*/ 57 h 91"/>
                <a:gd name="T52" fmla="*/ 272 w 290"/>
                <a:gd name="T53" fmla="*/ 61 h 91"/>
                <a:gd name="T54" fmla="*/ 269 w 290"/>
                <a:gd name="T55" fmla="*/ 64 h 91"/>
                <a:gd name="T56" fmla="*/ 269 w 290"/>
                <a:gd name="T57" fmla="*/ 53 h 91"/>
                <a:gd name="T58" fmla="*/ 210 w 290"/>
                <a:gd name="T59" fmla="*/ 53 h 91"/>
                <a:gd name="T60" fmla="*/ 207 w 290"/>
                <a:gd name="T61" fmla="*/ 49 h 91"/>
                <a:gd name="T62" fmla="*/ 210 w 290"/>
                <a:gd name="T63" fmla="*/ 46 h 91"/>
                <a:gd name="T64" fmla="*/ 269 w 290"/>
                <a:gd name="T65" fmla="*/ 46 h 91"/>
                <a:gd name="T66" fmla="*/ 272 w 290"/>
                <a:gd name="T67" fmla="*/ 49 h 91"/>
                <a:gd name="T68" fmla="*/ 269 w 290"/>
                <a:gd name="T69" fmla="*/ 5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1">
                  <a:moveTo>
                    <a:pt x="279" y="0"/>
                  </a:moveTo>
                  <a:cubicBezTo>
                    <a:pt x="11" y="0"/>
                    <a:pt x="11" y="0"/>
                    <a:pt x="11" y="0"/>
                  </a:cubicBezTo>
                  <a:cubicBezTo>
                    <a:pt x="5" y="0"/>
                    <a:pt x="0" y="5"/>
                    <a:pt x="0" y="12"/>
                  </a:cubicBezTo>
                  <a:cubicBezTo>
                    <a:pt x="0" y="80"/>
                    <a:pt x="0" y="80"/>
                    <a:pt x="0" y="80"/>
                  </a:cubicBezTo>
                  <a:cubicBezTo>
                    <a:pt x="0" y="86"/>
                    <a:pt x="5" y="91"/>
                    <a:pt x="11" y="91"/>
                  </a:cubicBezTo>
                  <a:cubicBezTo>
                    <a:pt x="279" y="91"/>
                    <a:pt x="279" y="91"/>
                    <a:pt x="279" y="91"/>
                  </a:cubicBezTo>
                  <a:cubicBezTo>
                    <a:pt x="285" y="91"/>
                    <a:pt x="290" y="86"/>
                    <a:pt x="290" y="80"/>
                  </a:cubicBezTo>
                  <a:cubicBezTo>
                    <a:pt x="290" y="12"/>
                    <a:pt x="290" y="12"/>
                    <a:pt x="290" y="12"/>
                  </a:cubicBezTo>
                  <a:cubicBezTo>
                    <a:pt x="290" y="5"/>
                    <a:pt x="285" y="0"/>
                    <a:pt x="279" y="0"/>
                  </a:cubicBezTo>
                  <a:close/>
                  <a:moveTo>
                    <a:pt x="25" y="79"/>
                  </a:moveTo>
                  <a:cubicBezTo>
                    <a:pt x="19" y="79"/>
                    <a:pt x="14" y="75"/>
                    <a:pt x="14" y="69"/>
                  </a:cubicBezTo>
                  <a:cubicBezTo>
                    <a:pt x="14" y="63"/>
                    <a:pt x="19" y="59"/>
                    <a:pt x="25" y="59"/>
                  </a:cubicBezTo>
                  <a:cubicBezTo>
                    <a:pt x="30" y="59"/>
                    <a:pt x="35" y="63"/>
                    <a:pt x="35" y="69"/>
                  </a:cubicBezTo>
                  <a:cubicBezTo>
                    <a:pt x="35" y="75"/>
                    <a:pt x="30" y="79"/>
                    <a:pt x="25" y="79"/>
                  </a:cubicBezTo>
                  <a:close/>
                  <a:moveTo>
                    <a:pt x="269" y="75"/>
                  </a:moveTo>
                  <a:cubicBezTo>
                    <a:pt x="210" y="75"/>
                    <a:pt x="210" y="75"/>
                    <a:pt x="210" y="75"/>
                  </a:cubicBezTo>
                  <a:cubicBezTo>
                    <a:pt x="209" y="75"/>
                    <a:pt x="207" y="74"/>
                    <a:pt x="207" y="72"/>
                  </a:cubicBezTo>
                  <a:cubicBezTo>
                    <a:pt x="207" y="70"/>
                    <a:pt x="209" y="69"/>
                    <a:pt x="210" y="69"/>
                  </a:cubicBezTo>
                  <a:cubicBezTo>
                    <a:pt x="269" y="69"/>
                    <a:pt x="269" y="69"/>
                    <a:pt x="269" y="69"/>
                  </a:cubicBezTo>
                  <a:cubicBezTo>
                    <a:pt x="271" y="69"/>
                    <a:pt x="272" y="70"/>
                    <a:pt x="272" y="72"/>
                  </a:cubicBezTo>
                  <a:cubicBezTo>
                    <a:pt x="272" y="74"/>
                    <a:pt x="271" y="75"/>
                    <a:pt x="269" y="75"/>
                  </a:cubicBezTo>
                  <a:close/>
                  <a:moveTo>
                    <a:pt x="269" y="64"/>
                  </a:moveTo>
                  <a:cubicBezTo>
                    <a:pt x="210" y="64"/>
                    <a:pt x="210" y="64"/>
                    <a:pt x="210" y="64"/>
                  </a:cubicBezTo>
                  <a:cubicBezTo>
                    <a:pt x="209" y="64"/>
                    <a:pt x="207" y="62"/>
                    <a:pt x="207" y="61"/>
                  </a:cubicBezTo>
                  <a:cubicBezTo>
                    <a:pt x="207" y="59"/>
                    <a:pt x="209" y="57"/>
                    <a:pt x="210" y="57"/>
                  </a:cubicBezTo>
                  <a:cubicBezTo>
                    <a:pt x="269" y="57"/>
                    <a:pt x="269" y="57"/>
                    <a:pt x="269" y="57"/>
                  </a:cubicBezTo>
                  <a:cubicBezTo>
                    <a:pt x="271" y="57"/>
                    <a:pt x="272" y="59"/>
                    <a:pt x="272" y="61"/>
                  </a:cubicBezTo>
                  <a:cubicBezTo>
                    <a:pt x="272" y="62"/>
                    <a:pt x="271" y="64"/>
                    <a:pt x="269" y="64"/>
                  </a:cubicBezTo>
                  <a:close/>
                  <a:moveTo>
                    <a:pt x="269" y="53"/>
                  </a:moveTo>
                  <a:cubicBezTo>
                    <a:pt x="210" y="53"/>
                    <a:pt x="210" y="53"/>
                    <a:pt x="210" y="53"/>
                  </a:cubicBezTo>
                  <a:cubicBezTo>
                    <a:pt x="209" y="53"/>
                    <a:pt x="207" y="51"/>
                    <a:pt x="207" y="49"/>
                  </a:cubicBezTo>
                  <a:cubicBezTo>
                    <a:pt x="207" y="48"/>
                    <a:pt x="209" y="46"/>
                    <a:pt x="210" y="46"/>
                  </a:cubicBezTo>
                  <a:cubicBezTo>
                    <a:pt x="269" y="46"/>
                    <a:pt x="269" y="46"/>
                    <a:pt x="269" y="46"/>
                  </a:cubicBezTo>
                  <a:cubicBezTo>
                    <a:pt x="271" y="46"/>
                    <a:pt x="272" y="48"/>
                    <a:pt x="272" y="49"/>
                  </a:cubicBezTo>
                  <a:cubicBezTo>
                    <a:pt x="272" y="51"/>
                    <a:pt x="271" y="53"/>
                    <a:pt x="269"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7" name="Freeform 313"/>
            <p:cNvSpPr>
              <a:spLocks noEditPoints="1"/>
            </p:cNvSpPr>
            <p:nvPr/>
          </p:nvSpPr>
          <p:spPr bwMode="auto">
            <a:xfrm>
              <a:off x="6997700" y="4394201"/>
              <a:ext cx="639763" cy="201613"/>
            </a:xfrm>
            <a:custGeom>
              <a:avLst/>
              <a:gdLst>
                <a:gd name="T0" fmla="*/ 279 w 291"/>
                <a:gd name="T1" fmla="*/ 0 h 91"/>
                <a:gd name="T2" fmla="*/ 12 w 291"/>
                <a:gd name="T3" fmla="*/ 0 h 91"/>
                <a:gd name="T4" fmla="*/ 0 w 291"/>
                <a:gd name="T5" fmla="*/ 12 h 91"/>
                <a:gd name="T6" fmla="*/ 0 w 291"/>
                <a:gd name="T7" fmla="*/ 80 h 91"/>
                <a:gd name="T8" fmla="*/ 12 w 291"/>
                <a:gd name="T9" fmla="*/ 91 h 91"/>
                <a:gd name="T10" fmla="*/ 279 w 291"/>
                <a:gd name="T11" fmla="*/ 91 h 91"/>
                <a:gd name="T12" fmla="*/ 291 w 291"/>
                <a:gd name="T13" fmla="*/ 80 h 91"/>
                <a:gd name="T14" fmla="*/ 291 w 291"/>
                <a:gd name="T15" fmla="*/ 12 h 91"/>
                <a:gd name="T16" fmla="*/ 279 w 291"/>
                <a:gd name="T17" fmla="*/ 0 h 91"/>
                <a:gd name="T18" fmla="*/ 25 w 291"/>
                <a:gd name="T19" fmla="*/ 79 h 91"/>
                <a:gd name="T20" fmla="*/ 15 w 291"/>
                <a:gd name="T21" fmla="*/ 69 h 91"/>
                <a:gd name="T22" fmla="*/ 25 w 291"/>
                <a:gd name="T23" fmla="*/ 59 h 91"/>
                <a:gd name="T24" fmla="*/ 35 w 291"/>
                <a:gd name="T25" fmla="*/ 69 h 91"/>
                <a:gd name="T26" fmla="*/ 25 w 291"/>
                <a:gd name="T27" fmla="*/ 79 h 91"/>
                <a:gd name="T28" fmla="*/ 269 w 291"/>
                <a:gd name="T29" fmla="*/ 75 h 91"/>
                <a:gd name="T30" fmla="*/ 211 w 291"/>
                <a:gd name="T31" fmla="*/ 75 h 91"/>
                <a:gd name="T32" fmla="*/ 208 w 291"/>
                <a:gd name="T33" fmla="*/ 72 h 91"/>
                <a:gd name="T34" fmla="*/ 211 w 291"/>
                <a:gd name="T35" fmla="*/ 69 h 91"/>
                <a:gd name="T36" fmla="*/ 269 w 291"/>
                <a:gd name="T37" fmla="*/ 69 h 91"/>
                <a:gd name="T38" fmla="*/ 273 w 291"/>
                <a:gd name="T39" fmla="*/ 72 h 91"/>
                <a:gd name="T40" fmla="*/ 269 w 291"/>
                <a:gd name="T41" fmla="*/ 75 h 91"/>
                <a:gd name="T42" fmla="*/ 269 w 291"/>
                <a:gd name="T43" fmla="*/ 64 h 91"/>
                <a:gd name="T44" fmla="*/ 211 w 291"/>
                <a:gd name="T45" fmla="*/ 64 h 91"/>
                <a:gd name="T46" fmla="*/ 208 w 291"/>
                <a:gd name="T47" fmla="*/ 61 h 91"/>
                <a:gd name="T48" fmla="*/ 211 w 291"/>
                <a:gd name="T49" fmla="*/ 57 h 91"/>
                <a:gd name="T50" fmla="*/ 269 w 291"/>
                <a:gd name="T51" fmla="*/ 57 h 91"/>
                <a:gd name="T52" fmla="*/ 273 w 291"/>
                <a:gd name="T53" fmla="*/ 61 h 91"/>
                <a:gd name="T54" fmla="*/ 269 w 291"/>
                <a:gd name="T55" fmla="*/ 64 h 91"/>
                <a:gd name="T56" fmla="*/ 269 w 291"/>
                <a:gd name="T57" fmla="*/ 53 h 91"/>
                <a:gd name="T58" fmla="*/ 211 w 291"/>
                <a:gd name="T59" fmla="*/ 53 h 91"/>
                <a:gd name="T60" fmla="*/ 208 w 291"/>
                <a:gd name="T61" fmla="*/ 49 h 91"/>
                <a:gd name="T62" fmla="*/ 211 w 291"/>
                <a:gd name="T63" fmla="*/ 46 h 91"/>
                <a:gd name="T64" fmla="*/ 269 w 291"/>
                <a:gd name="T65" fmla="*/ 46 h 91"/>
                <a:gd name="T66" fmla="*/ 273 w 291"/>
                <a:gd name="T67" fmla="*/ 49 h 91"/>
                <a:gd name="T68" fmla="*/ 269 w 291"/>
                <a:gd name="T69" fmla="*/ 5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1" h="91">
                  <a:moveTo>
                    <a:pt x="279" y="0"/>
                  </a:moveTo>
                  <a:cubicBezTo>
                    <a:pt x="12" y="0"/>
                    <a:pt x="12" y="0"/>
                    <a:pt x="12" y="0"/>
                  </a:cubicBezTo>
                  <a:cubicBezTo>
                    <a:pt x="6" y="0"/>
                    <a:pt x="0" y="5"/>
                    <a:pt x="0" y="12"/>
                  </a:cubicBezTo>
                  <a:cubicBezTo>
                    <a:pt x="0" y="80"/>
                    <a:pt x="0" y="80"/>
                    <a:pt x="0" y="80"/>
                  </a:cubicBezTo>
                  <a:cubicBezTo>
                    <a:pt x="0" y="86"/>
                    <a:pt x="6" y="91"/>
                    <a:pt x="12" y="91"/>
                  </a:cubicBezTo>
                  <a:cubicBezTo>
                    <a:pt x="279" y="91"/>
                    <a:pt x="279" y="91"/>
                    <a:pt x="279" y="91"/>
                  </a:cubicBezTo>
                  <a:cubicBezTo>
                    <a:pt x="286" y="91"/>
                    <a:pt x="291" y="86"/>
                    <a:pt x="291" y="80"/>
                  </a:cubicBezTo>
                  <a:cubicBezTo>
                    <a:pt x="291" y="12"/>
                    <a:pt x="291" y="12"/>
                    <a:pt x="291" y="12"/>
                  </a:cubicBezTo>
                  <a:cubicBezTo>
                    <a:pt x="291" y="5"/>
                    <a:pt x="286" y="0"/>
                    <a:pt x="279" y="0"/>
                  </a:cubicBezTo>
                  <a:close/>
                  <a:moveTo>
                    <a:pt x="25" y="79"/>
                  </a:moveTo>
                  <a:cubicBezTo>
                    <a:pt x="20" y="79"/>
                    <a:pt x="15" y="75"/>
                    <a:pt x="15" y="69"/>
                  </a:cubicBezTo>
                  <a:cubicBezTo>
                    <a:pt x="15" y="63"/>
                    <a:pt x="20" y="59"/>
                    <a:pt x="25" y="59"/>
                  </a:cubicBezTo>
                  <a:cubicBezTo>
                    <a:pt x="31" y="59"/>
                    <a:pt x="35" y="63"/>
                    <a:pt x="35" y="69"/>
                  </a:cubicBezTo>
                  <a:cubicBezTo>
                    <a:pt x="35" y="75"/>
                    <a:pt x="31" y="79"/>
                    <a:pt x="25" y="79"/>
                  </a:cubicBezTo>
                  <a:close/>
                  <a:moveTo>
                    <a:pt x="269" y="75"/>
                  </a:moveTo>
                  <a:cubicBezTo>
                    <a:pt x="211" y="75"/>
                    <a:pt x="211" y="75"/>
                    <a:pt x="211" y="75"/>
                  </a:cubicBezTo>
                  <a:cubicBezTo>
                    <a:pt x="209" y="75"/>
                    <a:pt x="208" y="74"/>
                    <a:pt x="208" y="72"/>
                  </a:cubicBezTo>
                  <a:cubicBezTo>
                    <a:pt x="208" y="70"/>
                    <a:pt x="209" y="69"/>
                    <a:pt x="211" y="69"/>
                  </a:cubicBezTo>
                  <a:cubicBezTo>
                    <a:pt x="269" y="69"/>
                    <a:pt x="269" y="69"/>
                    <a:pt x="269" y="69"/>
                  </a:cubicBezTo>
                  <a:cubicBezTo>
                    <a:pt x="271" y="69"/>
                    <a:pt x="273" y="70"/>
                    <a:pt x="273" y="72"/>
                  </a:cubicBezTo>
                  <a:cubicBezTo>
                    <a:pt x="273" y="74"/>
                    <a:pt x="271" y="75"/>
                    <a:pt x="269" y="75"/>
                  </a:cubicBezTo>
                  <a:close/>
                  <a:moveTo>
                    <a:pt x="269" y="64"/>
                  </a:moveTo>
                  <a:cubicBezTo>
                    <a:pt x="211" y="64"/>
                    <a:pt x="211" y="64"/>
                    <a:pt x="211" y="64"/>
                  </a:cubicBezTo>
                  <a:cubicBezTo>
                    <a:pt x="209" y="64"/>
                    <a:pt x="208" y="62"/>
                    <a:pt x="208" y="61"/>
                  </a:cubicBezTo>
                  <a:cubicBezTo>
                    <a:pt x="208" y="59"/>
                    <a:pt x="209" y="57"/>
                    <a:pt x="211" y="57"/>
                  </a:cubicBezTo>
                  <a:cubicBezTo>
                    <a:pt x="269" y="57"/>
                    <a:pt x="269" y="57"/>
                    <a:pt x="269" y="57"/>
                  </a:cubicBezTo>
                  <a:cubicBezTo>
                    <a:pt x="271" y="57"/>
                    <a:pt x="273" y="59"/>
                    <a:pt x="273" y="61"/>
                  </a:cubicBezTo>
                  <a:cubicBezTo>
                    <a:pt x="273" y="62"/>
                    <a:pt x="271" y="64"/>
                    <a:pt x="269" y="64"/>
                  </a:cubicBezTo>
                  <a:close/>
                  <a:moveTo>
                    <a:pt x="269" y="53"/>
                  </a:moveTo>
                  <a:cubicBezTo>
                    <a:pt x="211" y="53"/>
                    <a:pt x="211" y="53"/>
                    <a:pt x="211" y="53"/>
                  </a:cubicBezTo>
                  <a:cubicBezTo>
                    <a:pt x="209" y="53"/>
                    <a:pt x="208" y="51"/>
                    <a:pt x="208" y="49"/>
                  </a:cubicBezTo>
                  <a:cubicBezTo>
                    <a:pt x="208" y="48"/>
                    <a:pt x="209" y="46"/>
                    <a:pt x="211" y="46"/>
                  </a:cubicBezTo>
                  <a:cubicBezTo>
                    <a:pt x="269" y="46"/>
                    <a:pt x="269" y="46"/>
                    <a:pt x="269" y="46"/>
                  </a:cubicBezTo>
                  <a:cubicBezTo>
                    <a:pt x="271" y="46"/>
                    <a:pt x="273" y="48"/>
                    <a:pt x="273" y="49"/>
                  </a:cubicBezTo>
                  <a:cubicBezTo>
                    <a:pt x="273" y="51"/>
                    <a:pt x="271" y="53"/>
                    <a:pt x="269"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8" name="Freeform 314"/>
            <p:cNvSpPr>
              <a:spLocks noEditPoints="1"/>
            </p:cNvSpPr>
            <p:nvPr/>
          </p:nvSpPr>
          <p:spPr bwMode="auto">
            <a:xfrm>
              <a:off x="7672387" y="4394201"/>
              <a:ext cx="638175" cy="201613"/>
            </a:xfrm>
            <a:custGeom>
              <a:avLst/>
              <a:gdLst>
                <a:gd name="T0" fmla="*/ 279 w 290"/>
                <a:gd name="T1" fmla="*/ 0 h 91"/>
                <a:gd name="T2" fmla="*/ 11 w 290"/>
                <a:gd name="T3" fmla="*/ 0 h 91"/>
                <a:gd name="T4" fmla="*/ 0 w 290"/>
                <a:gd name="T5" fmla="*/ 12 h 91"/>
                <a:gd name="T6" fmla="*/ 0 w 290"/>
                <a:gd name="T7" fmla="*/ 80 h 91"/>
                <a:gd name="T8" fmla="*/ 11 w 290"/>
                <a:gd name="T9" fmla="*/ 91 h 91"/>
                <a:gd name="T10" fmla="*/ 279 w 290"/>
                <a:gd name="T11" fmla="*/ 91 h 91"/>
                <a:gd name="T12" fmla="*/ 290 w 290"/>
                <a:gd name="T13" fmla="*/ 80 h 91"/>
                <a:gd name="T14" fmla="*/ 290 w 290"/>
                <a:gd name="T15" fmla="*/ 12 h 91"/>
                <a:gd name="T16" fmla="*/ 279 w 290"/>
                <a:gd name="T17" fmla="*/ 0 h 91"/>
                <a:gd name="T18" fmla="*/ 25 w 290"/>
                <a:gd name="T19" fmla="*/ 79 h 91"/>
                <a:gd name="T20" fmla="*/ 14 w 290"/>
                <a:gd name="T21" fmla="*/ 69 h 91"/>
                <a:gd name="T22" fmla="*/ 25 w 290"/>
                <a:gd name="T23" fmla="*/ 59 h 91"/>
                <a:gd name="T24" fmla="*/ 35 w 290"/>
                <a:gd name="T25" fmla="*/ 69 h 91"/>
                <a:gd name="T26" fmla="*/ 25 w 290"/>
                <a:gd name="T27" fmla="*/ 79 h 91"/>
                <a:gd name="T28" fmla="*/ 269 w 290"/>
                <a:gd name="T29" fmla="*/ 75 h 91"/>
                <a:gd name="T30" fmla="*/ 210 w 290"/>
                <a:gd name="T31" fmla="*/ 75 h 91"/>
                <a:gd name="T32" fmla="*/ 207 w 290"/>
                <a:gd name="T33" fmla="*/ 72 h 91"/>
                <a:gd name="T34" fmla="*/ 210 w 290"/>
                <a:gd name="T35" fmla="*/ 69 h 91"/>
                <a:gd name="T36" fmla="*/ 269 w 290"/>
                <a:gd name="T37" fmla="*/ 69 h 91"/>
                <a:gd name="T38" fmla="*/ 272 w 290"/>
                <a:gd name="T39" fmla="*/ 72 h 91"/>
                <a:gd name="T40" fmla="*/ 269 w 290"/>
                <a:gd name="T41" fmla="*/ 75 h 91"/>
                <a:gd name="T42" fmla="*/ 269 w 290"/>
                <a:gd name="T43" fmla="*/ 64 h 91"/>
                <a:gd name="T44" fmla="*/ 210 w 290"/>
                <a:gd name="T45" fmla="*/ 64 h 91"/>
                <a:gd name="T46" fmla="*/ 207 w 290"/>
                <a:gd name="T47" fmla="*/ 61 h 91"/>
                <a:gd name="T48" fmla="*/ 210 w 290"/>
                <a:gd name="T49" fmla="*/ 57 h 91"/>
                <a:gd name="T50" fmla="*/ 269 w 290"/>
                <a:gd name="T51" fmla="*/ 57 h 91"/>
                <a:gd name="T52" fmla="*/ 272 w 290"/>
                <a:gd name="T53" fmla="*/ 61 h 91"/>
                <a:gd name="T54" fmla="*/ 269 w 290"/>
                <a:gd name="T55" fmla="*/ 64 h 91"/>
                <a:gd name="T56" fmla="*/ 269 w 290"/>
                <a:gd name="T57" fmla="*/ 53 h 91"/>
                <a:gd name="T58" fmla="*/ 210 w 290"/>
                <a:gd name="T59" fmla="*/ 53 h 91"/>
                <a:gd name="T60" fmla="*/ 207 w 290"/>
                <a:gd name="T61" fmla="*/ 49 h 91"/>
                <a:gd name="T62" fmla="*/ 210 w 290"/>
                <a:gd name="T63" fmla="*/ 46 h 91"/>
                <a:gd name="T64" fmla="*/ 269 w 290"/>
                <a:gd name="T65" fmla="*/ 46 h 91"/>
                <a:gd name="T66" fmla="*/ 272 w 290"/>
                <a:gd name="T67" fmla="*/ 49 h 91"/>
                <a:gd name="T68" fmla="*/ 269 w 290"/>
                <a:gd name="T69" fmla="*/ 5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1">
                  <a:moveTo>
                    <a:pt x="279" y="0"/>
                  </a:moveTo>
                  <a:cubicBezTo>
                    <a:pt x="11" y="0"/>
                    <a:pt x="11" y="0"/>
                    <a:pt x="11" y="0"/>
                  </a:cubicBezTo>
                  <a:cubicBezTo>
                    <a:pt x="5" y="0"/>
                    <a:pt x="0" y="5"/>
                    <a:pt x="0" y="12"/>
                  </a:cubicBezTo>
                  <a:cubicBezTo>
                    <a:pt x="0" y="80"/>
                    <a:pt x="0" y="80"/>
                    <a:pt x="0" y="80"/>
                  </a:cubicBezTo>
                  <a:cubicBezTo>
                    <a:pt x="0" y="86"/>
                    <a:pt x="5" y="91"/>
                    <a:pt x="11" y="91"/>
                  </a:cubicBezTo>
                  <a:cubicBezTo>
                    <a:pt x="279" y="91"/>
                    <a:pt x="279" y="91"/>
                    <a:pt x="279" y="91"/>
                  </a:cubicBezTo>
                  <a:cubicBezTo>
                    <a:pt x="285" y="91"/>
                    <a:pt x="290" y="86"/>
                    <a:pt x="290" y="80"/>
                  </a:cubicBezTo>
                  <a:cubicBezTo>
                    <a:pt x="290" y="12"/>
                    <a:pt x="290" y="12"/>
                    <a:pt x="290" y="12"/>
                  </a:cubicBezTo>
                  <a:cubicBezTo>
                    <a:pt x="290" y="5"/>
                    <a:pt x="285" y="0"/>
                    <a:pt x="279" y="0"/>
                  </a:cubicBezTo>
                  <a:close/>
                  <a:moveTo>
                    <a:pt x="25" y="79"/>
                  </a:moveTo>
                  <a:cubicBezTo>
                    <a:pt x="19" y="79"/>
                    <a:pt x="14" y="75"/>
                    <a:pt x="14" y="69"/>
                  </a:cubicBezTo>
                  <a:cubicBezTo>
                    <a:pt x="14" y="63"/>
                    <a:pt x="19" y="59"/>
                    <a:pt x="25" y="59"/>
                  </a:cubicBezTo>
                  <a:cubicBezTo>
                    <a:pt x="30" y="59"/>
                    <a:pt x="35" y="63"/>
                    <a:pt x="35" y="69"/>
                  </a:cubicBezTo>
                  <a:cubicBezTo>
                    <a:pt x="35" y="75"/>
                    <a:pt x="30" y="79"/>
                    <a:pt x="25" y="79"/>
                  </a:cubicBezTo>
                  <a:close/>
                  <a:moveTo>
                    <a:pt x="269" y="75"/>
                  </a:moveTo>
                  <a:cubicBezTo>
                    <a:pt x="210" y="75"/>
                    <a:pt x="210" y="75"/>
                    <a:pt x="210" y="75"/>
                  </a:cubicBezTo>
                  <a:cubicBezTo>
                    <a:pt x="209" y="75"/>
                    <a:pt x="207" y="74"/>
                    <a:pt x="207" y="72"/>
                  </a:cubicBezTo>
                  <a:cubicBezTo>
                    <a:pt x="207" y="70"/>
                    <a:pt x="209" y="69"/>
                    <a:pt x="210" y="69"/>
                  </a:cubicBezTo>
                  <a:cubicBezTo>
                    <a:pt x="269" y="69"/>
                    <a:pt x="269" y="69"/>
                    <a:pt x="269" y="69"/>
                  </a:cubicBezTo>
                  <a:cubicBezTo>
                    <a:pt x="271" y="69"/>
                    <a:pt x="272" y="70"/>
                    <a:pt x="272" y="72"/>
                  </a:cubicBezTo>
                  <a:cubicBezTo>
                    <a:pt x="272" y="74"/>
                    <a:pt x="271" y="75"/>
                    <a:pt x="269" y="75"/>
                  </a:cubicBezTo>
                  <a:close/>
                  <a:moveTo>
                    <a:pt x="269" y="64"/>
                  </a:moveTo>
                  <a:cubicBezTo>
                    <a:pt x="210" y="64"/>
                    <a:pt x="210" y="64"/>
                    <a:pt x="210" y="64"/>
                  </a:cubicBezTo>
                  <a:cubicBezTo>
                    <a:pt x="209" y="64"/>
                    <a:pt x="207" y="62"/>
                    <a:pt x="207" y="61"/>
                  </a:cubicBezTo>
                  <a:cubicBezTo>
                    <a:pt x="207" y="59"/>
                    <a:pt x="209" y="57"/>
                    <a:pt x="210" y="57"/>
                  </a:cubicBezTo>
                  <a:cubicBezTo>
                    <a:pt x="269" y="57"/>
                    <a:pt x="269" y="57"/>
                    <a:pt x="269" y="57"/>
                  </a:cubicBezTo>
                  <a:cubicBezTo>
                    <a:pt x="271" y="57"/>
                    <a:pt x="272" y="59"/>
                    <a:pt x="272" y="61"/>
                  </a:cubicBezTo>
                  <a:cubicBezTo>
                    <a:pt x="272" y="62"/>
                    <a:pt x="271" y="64"/>
                    <a:pt x="269" y="64"/>
                  </a:cubicBezTo>
                  <a:close/>
                  <a:moveTo>
                    <a:pt x="269" y="53"/>
                  </a:moveTo>
                  <a:cubicBezTo>
                    <a:pt x="210" y="53"/>
                    <a:pt x="210" y="53"/>
                    <a:pt x="210" y="53"/>
                  </a:cubicBezTo>
                  <a:cubicBezTo>
                    <a:pt x="209" y="53"/>
                    <a:pt x="207" y="51"/>
                    <a:pt x="207" y="49"/>
                  </a:cubicBezTo>
                  <a:cubicBezTo>
                    <a:pt x="207" y="48"/>
                    <a:pt x="209" y="46"/>
                    <a:pt x="210" y="46"/>
                  </a:cubicBezTo>
                  <a:cubicBezTo>
                    <a:pt x="269" y="46"/>
                    <a:pt x="269" y="46"/>
                    <a:pt x="269" y="46"/>
                  </a:cubicBezTo>
                  <a:cubicBezTo>
                    <a:pt x="271" y="46"/>
                    <a:pt x="272" y="48"/>
                    <a:pt x="272" y="49"/>
                  </a:cubicBezTo>
                  <a:cubicBezTo>
                    <a:pt x="272" y="51"/>
                    <a:pt x="271" y="53"/>
                    <a:pt x="269"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9" name="Freeform 315"/>
            <p:cNvSpPr>
              <a:spLocks noEditPoints="1"/>
            </p:cNvSpPr>
            <p:nvPr/>
          </p:nvSpPr>
          <p:spPr bwMode="auto">
            <a:xfrm>
              <a:off x="8348662" y="4394201"/>
              <a:ext cx="638175" cy="201613"/>
            </a:xfrm>
            <a:custGeom>
              <a:avLst/>
              <a:gdLst>
                <a:gd name="T0" fmla="*/ 279 w 290"/>
                <a:gd name="T1" fmla="*/ 0 h 91"/>
                <a:gd name="T2" fmla="*/ 11 w 290"/>
                <a:gd name="T3" fmla="*/ 0 h 91"/>
                <a:gd name="T4" fmla="*/ 0 w 290"/>
                <a:gd name="T5" fmla="*/ 12 h 91"/>
                <a:gd name="T6" fmla="*/ 0 w 290"/>
                <a:gd name="T7" fmla="*/ 80 h 91"/>
                <a:gd name="T8" fmla="*/ 11 w 290"/>
                <a:gd name="T9" fmla="*/ 91 h 91"/>
                <a:gd name="T10" fmla="*/ 279 w 290"/>
                <a:gd name="T11" fmla="*/ 91 h 91"/>
                <a:gd name="T12" fmla="*/ 290 w 290"/>
                <a:gd name="T13" fmla="*/ 80 h 91"/>
                <a:gd name="T14" fmla="*/ 290 w 290"/>
                <a:gd name="T15" fmla="*/ 12 h 91"/>
                <a:gd name="T16" fmla="*/ 279 w 290"/>
                <a:gd name="T17" fmla="*/ 0 h 91"/>
                <a:gd name="T18" fmla="*/ 24 w 290"/>
                <a:gd name="T19" fmla="*/ 79 h 91"/>
                <a:gd name="T20" fmla="*/ 14 w 290"/>
                <a:gd name="T21" fmla="*/ 69 h 91"/>
                <a:gd name="T22" fmla="*/ 24 w 290"/>
                <a:gd name="T23" fmla="*/ 59 h 91"/>
                <a:gd name="T24" fmla="*/ 35 w 290"/>
                <a:gd name="T25" fmla="*/ 69 h 91"/>
                <a:gd name="T26" fmla="*/ 24 w 290"/>
                <a:gd name="T27" fmla="*/ 79 h 91"/>
                <a:gd name="T28" fmla="*/ 268 w 290"/>
                <a:gd name="T29" fmla="*/ 75 h 91"/>
                <a:gd name="T30" fmla="*/ 210 w 290"/>
                <a:gd name="T31" fmla="*/ 75 h 91"/>
                <a:gd name="T32" fmla="*/ 207 w 290"/>
                <a:gd name="T33" fmla="*/ 72 h 91"/>
                <a:gd name="T34" fmla="*/ 210 w 290"/>
                <a:gd name="T35" fmla="*/ 69 h 91"/>
                <a:gd name="T36" fmla="*/ 268 w 290"/>
                <a:gd name="T37" fmla="*/ 69 h 91"/>
                <a:gd name="T38" fmla="*/ 272 w 290"/>
                <a:gd name="T39" fmla="*/ 72 h 91"/>
                <a:gd name="T40" fmla="*/ 268 w 290"/>
                <a:gd name="T41" fmla="*/ 75 h 91"/>
                <a:gd name="T42" fmla="*/ 268 w 290"/>
                <a:gd name="T43" fmla="*/ 64 h 91"/>
                <a:gd name="T44" fmla="*/ 210 w 290"/>
                <a:gd name="T45" fmla="*/ 64 h 91"/>
                <a:gd name="T46" fmla="*/ 207 w 290"/>
                <a:gd name="T47" fmla="*/ 61 h 91"/>
                <a:gd name="T48" fmla="*/ 210 w 290"/>
                <a:gd name="T49" fmla="*/ 57 h 91"/>
                <a:gd name="T50" fmla="*/ 268 w 290"/>
                <a:gd name="T51" fmla="*/ 57 h 91"/>
                <a:gd name="T52" fmla="*/ 272 w 290"/>
                <a:gd name="T53" fmla="*/ 61 h 91"/>
                <a:gd name="T54" fmla="*/ 268 w 290"/>
                <a:gd name="T55" fmla="*/ 64 h 91"/>
                <a:gd name="T56" fmla="*/ 268 w 290"/>
                <a:gd name="T57" fmla="*/ 53 h 91"/>
                <a:gd name="T58" fmla="*/ 210 w 290"/>
                <a:gd name="T59" fmla="*/ 53 h 91"/>
                <a:gd name="T60" fmla="*/ 207 w 290"/>
                <a:gd name="T61" fmla="*/ 49 h 91"/>
                <a:gd name="T62" fmla="*/ 210 w 290"/>
                <a:gd name="T63" fmla="*/ 46 h 91"/>
                <a:gd name="T64" fmla="*/ 268 w 290"/>
                <a:gd name="T65" fmla="*/ 46 h 91"/>
                <a:gd name="T66" fmla="*/ 272 w 290"/>
                <a:gd name="T67" fmla="*/ 49 h 91"/>
                <a:gd name="T68" fmla="*/ 268 w 290"/>
                <a:gd name="T69" fmla="*/ 5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1">
                  <a:moveTo>
                    <a:pt x="279" y="0"/>
                  </a:moveTo>
                  <a:cubicBezTo>
                    <a:pt x="11" y="0"/>
                    <a:pt x="11" y="0"/>
                    <a:pt x="11" y="0"/>
                  </a:cubicBezTo>
                  <a:cubicBezTo>
                    <a:pt x="5" y="0"/>
                    <a:pt x="0" y="5"/>
                    <a:pt x="0" y="12"/>
                  </a:cubicBezTo>
                  <a:cubicBezTo>
                    <a:pt x="0" y="80"/>
                    <a:pt x="0" y="80"/>
                    <a:pt x="0" y="80"/>
                  </a:cubicBezTo>
                  <a:cubicBezTo>
                    <a:pt x="0" y="86"/>
                    <a:pt x="5" y="91"/>
                    <a:pt x="11" y="91"/>
                  </a:cubicBezTo>
                  <a:cubicBezTo>
                    <a:pt x="279" y="91"/>
                    <a:pt x="279" y="91"/>
                    <a:pt x="279" y="91"/>
                  </a:cubicBezTo>
                  <a:cubicBezTo>
                    <a:pt x="285" y="91"/>
                    <a:pt x="290" y="86"/>
                    <a:pt x="290" y="80"/>
                  </a:cubicBezTo>
                  <a:cubicBezTo>
                    <a:pt x="290" y="12"/>
                    <a:pt x="290" y="12"/>
                    <a:pt x="290" y="12"/>
                  </a:cubicBezTo>
                  <a:cubicBezTo>
                    <a:pt x="290" y="5"/>
                    <a:pt x="285" y="0"/>
                    <a:pt x="279" y="0"/>
                  </a:cubicBezTo>
                  <a:close/>
                  <a:moveTo>
                    <a:pt x="24" y="79"/>
                  </a:moveTo>
                  <a:cubicBezTo>
                    <a:pt x="19" y="79"/>
                    <a:pt x="14" y="75"/>
                    <a:pt x="14" y="69"/>
                  </a:cubicBezTo>
                  <a:cubicBezTo>
                    <a:pt x="14" y="63"/>
                    <a:pt x="19" y="59"/>
                    <a:pt x="24" y="59"/>
                  </a:cubicBezTo>
                  <a:cubicBezTo>
                    <a:pt x="30" y="59"/>
                    <a:pt x="35" y="63"/>
                    <a:pt x="35" y="69"/>
                  </a:cubicBezTo>
                  <a:cubicBezTo>
                    <a:pt x="35" y="75"/>
                    <a:pt x="30" y="79"/>
                    <a:pt x="24" y="79"/>
                  </a:cubicBezTo>
                  <a:close/>
                  <a:moveTo>
                    <a:pt x="268" y="75"/>
                  </a:moveTo>
                  <a:cubicBezTo>
                    <a:pt x="210" y="75"/>
                    <a:pt x="210" y="75"/>
                    <a:pt x="210" y="75"/>
                  </a:cubicBezTo>
                  <a:cubicBezTo>
                    <a:pt x="208" y="75"/>
                    <a:pt x="207" y="74"/>
                    <a:pt x="207" y="72"/>
                  </a:cubicBezTo>
                  <a:cubicBezTo>
                    <a:pt x="207" y="70"/>
                    <a:pt x="208" y="69"/>
                    <a:pt x="210" y="69"/>
                  </a:cubicBezTo>
                  <a:cubicBezTo>
                    <a:pt x="268" y="69"/>
                    <a:pt x="268" y="69"/>
                    <a:pt x="268" y="69"/>
                  </a:cubicBezTo>
                  <a:cubicBezTo>
                    <a:pt x="270" y="69"/>
                    <a:pt x="272" y="70"/>
                    <a:pt x="272" y="72"/>
                  </a:cubicBezTo>
                  <a:cubicBezTo>
                    <a:pt x="272" y="74"/>
                    <a:pt x="270" y="75"/>
                    <a:pt x="268" y="75"/>
                  </a:cubicBezTo>
                  <a:close/>
                  <a:moveTo>
                    <a:pt x="268" y="64"/>
                  </a:moveTo>
                  <a:cubicBezTo>
                    <a:pt x="210" y="64"/>
                    <a:pt x="210" y="64"/>
                    <a:pt x="210" y="64"/>
                  </a:cubicBezTo>
                  <a:cubicBezTo>
                    <a:pt x="208" y="64"/>
                    <a:pt x="207" y="62"/>
                    <a:pt x="207" y="61"/>
                  </a:cubicBezTo>
                  <a:cubicBezTo>
                    <a:pt x="207" y="59"/>
                    <a:pt x="208" y="57"/>
                    <a:pt x="210" y="57"/>
                  </a:cubicBezTo>
                  <a:cubicBezTo>
                    <a:pt x="268" y="57"/>
                    <a:pt x="268" y="57"/>
                    <a:pt x="268" y="57"/>
                  </a:cubicBezTo>
                  <a:cubicBezTo>
                    <a:pt x="270" y="57"/>
                    <a:pt x="272" y="59"/>
                    <a:pt x="272" y="61"/>
                  </a:cubicBezTo>
                  <a:cubicBezTo>
                    <a:pt x="272" y="62"/>
                    <a:pt x="270" y="64"/>
                    <a:pt x="268" y="64"/>
                  </a:cubicBezTo>
                  <a:close/>
                  <a:moveTo>
                    <a:pt x="268" y="53"/>
                  </a:moveTo>
                  <a:cubicBezTo>
                    <a:pt x="210" y="53"/>
                    <a:pt x="210" y="53"/>
                    <a:pt x="210" y="53"/>
                  </a:cubicBezTo>
                  <a:cubicBezTo>
                    <a:pt x="208" y="53"/>
                    <a:pt x="207" y="51"/>
                    <a:pt x="207" y="49"/>
                  </a:cubicBezTo>
                  <a:cubicBezTo>
                    <a:pt x="207" y="48"/>
                    <a:pt x="208" y="46"/>
                    <a:pt x="210" y="46"/>
                  </a:cubicBezTo>
                  <a:cubicBezTo>
                    <a:pt x="268" y="46"/>
                    <a:pt x="268" y="46"/>
                    <a:pt x="268" y="46"/>
                  </a:cubicBezTo>
                  <a:cubicBezTo>
                    <a:pt x="270" y="46"/>
                    <a:pt x="272" y="48"/>
                    <a:pt x="272" y="49"/>
                  </a:cubicBezTo>
                  <a:cubicBezTo>
                    <a:pt x="272" y="51"/>
                    <a:pt x="270" y="53"/>
                    <a:pt x="268"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0" name="Freeform 316"/>
            <p:cNvSpPr>
              <a:spLocks noEditPoints="1"/>
            </p:cNvSpPr>
            <p:nvPr/>
          </p:nvSpPr>
          <p:spPr bwMode="auto">
            <a:xfrm>
              <a:off x="6324600" y="4625976"/>
              <a:ext cx="638175" cy="200025"/>
            </a:xfrm>
            <a:custGeom>
              <a:avLst/>
              <a:gdLst>
                <a:gd name="T0" fmla="*/ 279 w 290"/>
                <a:gd name="T1" fmla="*/ 0 h 91"/>
                <a:gd name="T2" fmla="*/ 11 w 290"/>
                <a:gd name="T3" fmla="*/ 0 h 91"/>
                <a:gd name="T4" fmla="*/ 0 w 290"/>
                <a:gd name="T5" fmla="*/ 12 h 91"/>
                <a:gd name="T6" fmla="*/ 0 w 290"/>
                <a:gd name="T7" fmla="*/ 80 h 91"/>
                <a:gd name="T8" fmla="*/ 11 w 290"/>
                <a:gd name="T9" fmla="*/ 91 h 91"/>
                <a:gd name="T10" fmla="*/ 279 w 290"/>
                <a:gd name="T11" fmla="*/ 91 h 91"/>
                <a:gd name="T12" fmla="*/ 290 w 290"/>
                <a:gd name="T13" fmla="*/ 80 h 91"/>
                <a:gd name="T14" fmla="*/ 290 w 290"/>
                <a:gd name="T15" fmla="*/ 12 h 91"/>
                <a:gd name="T16" fmla="*/ 279 w 290"/>
                <a:gd name="T17" fmla="*/ 0 h 91"/>
                <a:gd name="T18" fmla="*/ 25 w 290"/>
                <a:gd name="T19" fmla="*/ 80 h 91"/>
                <a:gd name="T20" fmla="*/ 14 w 290"/>
                <a:gd name="T21" fmla="*/ 69 h 91"/>
                <a:gd name="T22" fmla="*/ 25 w 290"/>
                <a:gd name="T23" fmla="*/ 59 h 91"/>
                <a:gd name="T24" fmla="*/ 35 w 290"/>
                <a:gd name="T25" fmla="*/ 69 h 91"/>
                <a:gd name="T26" fmla="*/ 25 w 290"/>
                <a:gd name="T27" fmla="*/ 80 h 91"/>
                <a:gd name="T28" fmla="*/ 269 w 290"/>
                <a:gd name="T29" fmla="*/ 75 h 91"/>
                <a:gd name="T30" fmla="*/ 210 w 290"/>
                <a:gd name="T31" fmla="*/ 75 h 91"/>
                <a:gd name="T32" fmla="*/ 207 w 290"/>
                <a:gd name="T33" fmla="*/ 72 h 91"/>
                <a:gd name="T34" fmla="*/ 210 w 290"/>
                <a:gd name="T35" fmla="*/ 69 h 91"/>
                <a:gd name="T36" fmla="*/ 269 w 290"/>
                <a:gd name="T37" fmla="*/ 69 h 91"/>
                <a:gd name="T38" fmla="*/ 272 w 290"/>
                <a:gd name="T39" fmla="*/ 72 h 91"/>
                <a:gd name="T40" fmla="*/ 269 w 290"/>
                <a:gd name="T41" fmla="*/ 75 h 91"/>
                <a:gd name="T42" fmla="*/ 269 w 290"/>
                <a:gd name="T43" fmla="*/ 64 h 91"/>
                <a:gd name="T44" fmla="*/ 210 w 290"/>
                <a:gd name="T45" fmla="*/ 64 h 91"/>
                <a:gd name="T46" fmla="*/ 207 w 290"/>
                <a:gd name="T47" fmla="*/ 61 h 91"/>
                <a:gd name="T48" fmla="*/ 210 w 290"/>
                <a:gd name="T49" fmla="*/ 58 h 91"/>
                <a:gd name="T50" fmla="*/ 269 w 290"/>
                <a:gd name="T51" fmla="*/ 58 h 91"/>
                <a:gd name="T52" fmla="*/ 272 w 290"/>
                <a:gd name="T53" fmla="*/ 61 h 91"/>
                <a:gd name="T54" fmla="*/ 269 w 290"/>
                <a:gd name="T55" fmla="*/ 64 h 91"/>
                <a:gd name="T56" fmla="*/ 269 w 290"/>
                <a:gd name="T57" fmla="*/ 53 h 91"/>
                <a:gd name="T58" fmla="*/ 210 w 290"/>
                <a:gd name="T59" fmla="*/ 53 h 91"/>
                <a:gd name="T60" fmla="*/ 207 w 290"/>
                <a:gd name="T61" fmla="*/ 49 h 91"/>
                <a:gd name="T62" fmla="*/ 210 w 290"/>
                <a:gd name="T63" fmla="*/ 46 h 91"/>
                <a:gd name="T64" fmla="*/ 269 w 290"/>
                <a:gd name="T65" fmla="*/ 46 h 91"/>
                <a:gd name="T66" fmla="*/ 272 w 290"/>
                <a:gd name="T67" fmla="*/ 49 h 91"/>
                <a:gd name="T68" fmla="*/ 269 w 290"/>
                <a:gd name="T69" fmla="*/ 5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1">
                  <a:moveTo>
                    <a:pt x="279" y="0"/>
                  </a:moveTo>
                  <a:cubicBezTo>
                    <a:pt x="11" y="0"/>
                    <a:pt x="11" y="0"/>
                    <a:pt x="11" y="0"/>
                  </a:cubicBezTo>
                  <a:cubicBezTo>
                    <a:pt x="5" y="0"/>
                    <a:pt x="0" y="5"/>
                    <a:pt x="0" y="12"/>
                  </a:cubicBezTo>
                  <a:cubicBezTo>
                    <a:pt x="0" y="80"/>
                    <a:pt x="0" y="80"/>
                    <a:pt x="0" y="80"/>
                  </a:cubicBezTo>
                  <a:cubicBezTo>
                    <a:pt x="0" y="86"/>
                    <a:pt x="5" y="91"/>
                    <a:pt x="11" y="91"/>
                  </a:cubicBezTo>
                  <a:cubicBezTo>
                    <a:pt x="279" y="91"/>
                    <a:pt x="279" y="91"/>
                    <a:pt x="279" y="91"/>
                  </a:cubicBezTo>
                  <a:cubicBezTo>
                    <a:pt x="285" y="91"/>
                    <a:pt x="290" y="86"/>
                    <a:pt x="290" y="80"/>
                  </a:cubicBezTo>
                  <a:cubicBezTo>
                    <a:pt x="290" y="12"/>
                    <a:pt x="290" y="12"/>
                    <a:pt x="290" y="12"/>
                  </a:cubicBezTo>
                  <a:cubicBezTo>
                    <a:pt x="290" y="5"/>
                    <a:pt x="285" y="0"/>
                    <a:pt x="279" y="0"/>
                  </a:cubicBezTo>
                  <a:close/>
                  <a:moveTo>
                    <a:pt x="25" y="80"/>
                  </a:moveTo>
                  <a:cubicBezTo>
                    <a:pt x="19" y="80"/>
                    <a:pt x="14" y="75"/>
                    <a:pt x="14" y="69"/>
                  </a:cubicBezTo>
                  <a:cubicBezTo>
                    <a:pt x="14" y="64"/>
                    <a:pt x="19" y="59"/>
                    <a:pt x="25" y="59"/>
                  </a:cubicBezTo>
                  <a:cubicBezTo>
                    <a:pt x="30" y="59"/>
                    <a:pt x="35" y="64"/>
                    <a:pt x="35" y="69"/>
                  </a:cubicBezTo>
                  <a:cubicBezTo>
                    <a:pt x="35" y="75"/>
                    <a:pt x="30" y="80"/>
                    <a:pt x="25" y="80"/>
                  </a:cubicBezTo>
                  <a:close/>
                  <a:moveTo>
                    <a:pt x="269" y="75"/>
                  </a:moveTo>
                  <a:cubicBezTo>
                    <a:pt x="210" y="75"/>
                    <a:pt x="210" y="75"/>
                    <a:pt x="210" y="75"/>
                  </a:cubicBezTo>
                  <a:cubicBezTo>
                    <a:pt x="209" y="75"/>
                    <a:pt x="207" y="74"/>
                    <a:pt x="207" y="72"/>
                  </a:cubicBezTo>
                  <a:cubicBezTo>
                    <a:pt x="207" y="70"/>
                    <a:pt x="209" y="69"/>
                    <a:pt x="210" y="69"/>
                  </a:cubicBezTo>
                  <a:cubicBezTo>
                    <a:pt x="269" y="69"/>
                    <a:pt x="269" y="69"/>
                    <a:pt x="269" y="69"/>
                  </a:cubicBezTo>
                  <a:cubicBezTo>
                    <a:pt x="271" y="69"/>
                    <a:pt x="272" y="70"/>
                    <a:pt x="272" y="72"/>
                  </a:cubicBezTo>
                  <a:cubicBezTo>
                    <a:pt x="272" y="74"/>
                    <a:pt x="271" y="75"/>
                    <a:pt x="269" y="75"/>
                  </a:cubicBezTo>
                  <a:close/>
                  <a:moveTo>
                    <a:pt x="269" y="64"/>
                  </a:moveTo>
                  <a:cubicBezTo>
                    <a:pt x="210" y="64"/>
                    <a:pt x="210" y="64"/>
                    <a:pt x="210" y="64"/>
                  </a:cubicBezTo>
                  <a:cubicBezTo>
                    <a:pt x="209" y="64"/>
                    <a:pt x="207" y="63"/>
                    <a:pt x="207" y="61"/>
                  </a:cubicBezTo>
                  <a:cubicBezTo>
                    <a:pt x="207" y="59"/>
                    <a:pt x="209" y="58"/>
                    <a:pt x="210" y="58"/>
                  </a:cubicBezTo>
                  <a:cubicBezTo>
                    <a:pt x="269" y="58"/>
                    <a:pt x="269" y="58"/>
                    <a:pt x="269" y="58"/>
                  </a:cubicBezTo>
                  <a:cubicBezTo>
                    <a:pt x="271" y="58"/>
                    <a:pt x="272" y="59"/>
                    <a:pt x="272" y="61"/>
                  </a:cubicBezTo>
                  <a:cubicBezTo>
                    <a:pt x="272" y="63"/>
                    <a:pt x="271" y="64"/>
                    <a:pt x="269" y="64"/>
                  </a:cubicBezTo>
                  <a:close/>
                  <a:moveTo>
                    <a:pt x="269" y="53"/>
                  </a:moveTo>
                  <a:cubicBezTo>
                    <a:pt x="210" y="53"/>
                    <a:pt x="210" y="53"/>
                    <a:pt x="210" y="53"/>
                  </a:cubicBezTo>
                  <a:cubicBezTo>
                    <a:pt x="209" y="53"/>
                    <a:pt x="207" y="51"/>
                    <a:pt x="207" y="49"/>
                  </a:cubicBezTo>
                  <a:cubicBezTo>
                    <a:pt x="207" y="48"/>
                    <a:pt x="209" y="46"/>
                    <a:pt x="210" y="46"/>
                  </a:cubicBezTo>
                  <a:cubicBezTo>
                    <a:pt x="269" y="46"/>
                    <a:pt x="269" y="46"/>
                    <a:pt x="269" y="46"/>
                  </a:cubicBezTo>
                  <a:cubicBezTo>
                    <a:pt x="271" y="46"/>
                    <a:pt x="272" y="48"/>
                    <a:pt x="272" y="49"/>
                  </a:cubicBezTo>
                  <a:cubicBezTo>
                    <a:pt x="272" y="51"/>
                    <a:pt x="271" y="53"/>
                    <a:pt x="269"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1" name="Freeform 317"/>
            <p:cNvSpPr>
              <a:spLocks noEditPoints="1"/>
            </p:cNvSpPr>
            <p:nvPr/>
          </p:nvSpPr>
          <p:spPr bwMode="auto">
            <a:xfrm>
              <a:off x="6997700" y="4625976"/>
              <a:ext cx="639763" cy="200025"/>
            </a:xfrm>
            <a:custGeom>
              <a:avLst/>
              <a:gdLst>
                <a:gd name="T0" fmla="*/ 279 w 291"/>
                <a:gd name="T1" fmla="*/ 0 h 91"/>
                <a:gd name="T2" fmla="*/ 12 w 291"/>
                <a:gd name="T3" fmla="*/ 0 h 91"/>
                <a:gd name="T4" fmla="*/ 0 w 291"/>
                <a:gd name="T5" fmla="*/ 12 h 91"/>
                <a:gd name="T6" fmla="*/ 0 w 291"/>
                <a:gd name="T7" fmla="*/ 80 h 91"/>
                <a:gd name="T8" fmla="*/ 12 w 291"/>
                <a:gd name="T9" fmla="*/ 91 h 91"/>
                <a:gd name="T10" fmla="*/ 279 w 291"/>
                <a:gd name="T11" fmla="*/ 91 h 91"/>
                <a:gd name="T12" fmla="*/ 291 w 291"/>
                <a:gd name="T13" fmla="*/ 80 h 91"/>
                <a:gd name="T14" fmla="*/ 291 w 291"/>
                <a:gd name="T15" fmla="*/ 12 h 91"/>
                <a:gd name="T16" fmla="*/ 279 w 291"/>
                <a:gd name="T17" fmla="*/ 0 h 91"/>
                <a:gd name="T18" fmla="*/ 25 w 291"/>
                <a:gd name="T19" fmla="*/ 80 h 91"/>
                <a:gd name="T20" fmla="*/ 15 w 291"/>
                <a:gd name="T21" fmla="*/ 69 h 91"/>
                <a:gd name="T22" fmla="*/ 25 w 291"/>
                <a:gd name="T23" fmla="*/ 59 h 91"/>
                <a:gd name="T24" fmla="*/ 35 w 291"/>
                <a:gd name="T25" fmla="*/ 69 h 91"/>
                <a:gd name="T26" fmla="*/ 25 w 291"/>
                <a:gd name="T27" fmla="*/ 80 h 91"/>
                <a:gd name="T28" fmla="*/ 269 w 291"/>
                <a:gd name="T29" fmla="*/ 75 h 91"/>
                <a:gd name="T30" fmla="*/ 211 w 291"/>
                <a:gd name="T31" fmla="*/ 75 h 91"/>
                <a:gd name="T32" fmla="*/ 208 w 291"/>
                <a:gd name="T33" fmla="*/ 72 h 91"/>
                <a:gd name="T34" fmla="*/ 211 w 291"/>
                <a:gd name="T35" fmla="*/ 69 h 91"/>
                <a:gd name="T36" fmla="*/ 269 w 291"/>
                <a:gd name="T37" fmla="*/ 69 h 91"/>
                <a:gd name="T38" fmla="*/ 273 w 291"/>
                <a:gd name="T39" fmla="*/ 72 h 91"/>
                <a:gd name="T40" fmla="*/ 269 w 291"/>
                <a:gd name="T41" fmla="*/ 75 h 91"/>
                <a:gd name="T42" fmla="*/ 269 w 291"/>
                <a:gd name="T43" fmla="*/ 64 h 91"/>
                <a:gd name="T44" fmla="*/ 211 w 291"/>
                <a:gd name="T45" fmla="*/ 64 h 91"/>
                <a:gd name="T46" fmla="*/ 208 w 291"/>
                <a:gd name="T47" fmla="*/ 61 h 91"/>
                <a:gd name="T48" fmla="*/ 211 w 291"/>
                <a:gd name="T49" fmla="*/ 58 h 91"/>
                <a:gd name="T50" fmla="*/ 269 w 291"/>
                <a:gd name="T51" fmla="*/ 58 h 91"/>
                <a:gd name="T52" fmla="*/ 273 w 291"/>
                <a:gd name="T53" fmla="*/ 61 h 91"/>
                <a:gd name="T54" fmla="*/ 269 w 291"/>
                <a:gd name="T55" fmla="*/ 64 h 91"/>
                <a:gd name="T56" fmla="*/ 269 w 291"/>
                <a:gd name="T57" fmla="*/ 53 h 91"/>
                <a:gd name="T58" fmla="*/ 211 w 291"/>
                <a:gd name="T59" fmla="*/ 53 h 91"/>
                <a:gd name="T60" fmla="*/ 208 w 291"/>
                <a:gd name="T61" fmla="*/ 49 h 91"/>
                <a:gd name="T62" fmla="*/ 211 w 291"/>
                <a:gd name="T63" fmla="*/ 46 h 91"/>
                <a:gd name="T64" fmla="*/ 269 w 291"/>
                <a:gd name="T65" fmla="*/ 46 h 91"/>
                <a:gd name="T66" fmla="*/ 273 w 291"/>
                <a:gd name="T67" fmla="*/ 49 h 91"/>
                <a:gd name="T68" fmla="*/ 269 w 291"/>
                <a:gd name="T69" fmla="*/ 5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1" h="91">
                  <a:moveTo>
                    <a:pt x="279" y="0"/>
                  </a:moveTo>
                  <a:cubicBezTo>
                    <a:pt x="12" y="0"/>
                    <a:pt x="12" y="0"/>
                    <a:pt x="12" y="0"/>
                  </a:cubicBezTo>
                  <a:cubicBezTo>
                    <a:pt x="6" y="0"/>
                    <a:pt x="0" y="5"/>
                    <a:pt x="0" y="12"/>
                  </a:cubicBezTo>
                  <a:cubicBezTo>
                    <a:pt x="0" y="80"/>
                    <a:pt x="0" y="80"/>
                    <a:pt x="0" y="80"/>
                  </a:cubicBezTo>
                  <a:cubicBezTo>
                    <a:pt x="0" y="86"/>
                    <a:pt x="6" y="91"/>
                    <a:pt x="12" y="91"/>
                  </a:cubicBezTo>
                  <a:cubicBezTo>
                    <a:pt x="279" y="91"/>
                    <a:pt x="279" y="91"/>
                    <a:pt x="279" y="91"/>
                  </a:cubicBezTo>
                  <a:cubicBezTo>
                    <a:pt x="286" y="91"/>
                    <a:pt x="291" y="86"/>
                    <a:pt x="291" y="80"/>
                  </a:cubicBezTo>
                  <a:cubicBezTo>
                    <a:pt x="291" y="12"/>
                    <a:pt x="291" y="12"/>
                    <a:pt x="291" y="12"/>
                  </a:cubicBezTo>
                  <a:cubicBezTo>
                    <a:pt x="291" y="5"/>
                    <a:pt x="286" y="0"/>
                    <a:pt x="279" y="0"/>
                  </a:cubicBezTo>
                  <a:close/>
                  <a:moveTo>
                    <a:pt x="25" y="80"/>
                  </a:moveTo>
                  <a:cubicBezTo>
                    <a:pt x="20" y="80"/>
                    <a:pt x="15" y="75"/>
                    <a:pt x="15" y="69"/>
                  </a:cubicBezTo>
                  <a:cubicBezTo>
                    <a:pt x="15" y="64"/>
                    <a:pt x="20" y="59"/>
                    <a:pt x="25" y="59"/>
                  </a:cubicBezTo>
                  <a:cubicBezTo>
                    <a:pt x="31" y="59"/>
                    <a:pt x="35" y="64"/>
                    <a:pt x="35" y="69"/>
                  </a:cubicBezTo>
                  <a:cubicBezTo>
                    <a:pt x="35" y="75"/>
                    <a:pt x="31" y="80"/>
                    <a:pt x="25" y="80"/>
                  </a:cubicBezTo>
                  <a:close/>
                  <a:moveTo>
                    <a:pt x="269" y="75"/>
                  </a:moveTo>
                  <a:cubicBezTo>
                    <a:pt x="211" y="75"/>
                    <a:pt x="211" y="75"/>
                    <a:pt x="211" y="75"/>
                  </a:cubicBezTo>
                  <a:cubicBezTo>
                    <a:pt x="209" y="75"/>
                    <a:pt x="208" y="74"/>
                    <a:pt x="208" y="72"/>
                  </a:cubicBezTo>
                  <a:cubicBezTo>
                    <a:pt x="208" y="70"/>
                    <a:pt x="209" y="69"/>
                    <a:pt x="211" y="69"/>
                  </a:cubicBezTo>
                  <a:cubicBezTo>
                    <a:pt x="269" y="69"/>
                    <a:pt x="269" y="69"/>
                    <a:pt x="269" y="69"/>
                  </a:cubicBezTo>
                  <a:cubicBezTo>
                    <a:pt x="271" y="69"/>
                    <a:pt x="273" y="70"/>
                    <a:pt x="273" y="72"/>
                  </a:cubicBezTo>
                  <a:cubicBezTo>
                    <a:pt x="273" y="74"/>
                    <a:pt x="271" y="75"/>
                    <a:pt x="269" y="75"/>
                  </a:cubicBezTo>
                  <a:close/>
                  <a:moveTo>
                    <a:pt x="269" y="64"/>
                  </a:moveTo>
                  <a:cubicBezTo>
                    <a:pt x="211" y="64"/>
                    <a:pt x="211" y="64"/>
                    <a:pt x="211" y="64"/>
                  </a:cubicBezTo>
                  <a:cubicBezTo>
                    <a:pt x="209" y="64"/>
                    <a:pt x="208" y="63"/>
                    <a:pt x="208" y="61"/>
                  </a:cubicBezTo>
                  <a:cubicBezTo>
                    <a:pt x="208" y="59"/>
                    <a:pt x="209" y="58"/>
                    <a:pt x="211" y="58"/>
                  </a:cubicBezTo>
                  <a:cubicBezTo>
                    <a:pt x="269" y="58"/>
                    <a:pt x="269" y="58"/>
                    <a:pt x="269" y="58"/>
                  </a:cubicBezTo>
                  <a:cubicBezTo>
                    <a:pt x="271" y="58"/>
                    <a:pt x="273" y="59"/>
                    <a:pt x="273" y="61"/>
                  </a:cubicBezTo>
                  <a:cubicBezTo>
                    <a:pt x="273" y="63"/>
                    <a:pt x="271" y="64"/>
                    <a:pt x="269" y="64"/>
                  </a:cubicBezTo>
                  <a:close/>
                  <a:moveTo>
                    <a:pt x="269" y="53"/>
                  </a:moveTo>
                  <a:cubicBezTo>
                    <a:pt x="211" y="53"/>
                    <a:pt x="211" y="53"/>
                    <a:pt x="211" y="53"/>
                  </a:cubicBezTo>
                  <a:cubicBezTo>
                    <a:pt x="209" y="53"/>
                    <a:pt x="208" y="51"/>
                    <a:pt x="208" y="49"/>
                  </a:cubicBezTo>
                  <a:cubicBezTo>
                    <a:pt x="208" y="48"/>
                    <a:pt x="209" y="46"/>
                    <a:pt x="211" y="46"/>
                  </a:cubicBezTo>
                  <a:cubicBezTo>
                    <a:pt x="269" y="46"/>
                    <a:pt x="269" y="46"/>
                    <a:pt x="269" y="46"/>
                  </a:cubicBezTo>
                  <a:cubicBezTo>
                    <a:pt x="271" y="46"/>
                    <a:pt x="273" y="48"/>
                    <a:pt x="273" y="49"/>
                  </a:cubicBezTo>
                  <a:cubicBezTo>
                    <a:pt x="273" y="51"/>
                    <a:pt x="271" y="53"/>
                    <a:pt x="269"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2" name="Freeform 318"/>
            <p:cNvSpPr>
              <a:spLocks noEditPoints="1"/>
            </p:cNvSpPr>
            <p:nvPr/>
          </p:nvSpPr>
          <p:spPr bwMode="auto">
            <a:xfrm>
              <a:off x="7672387" y="4625976"/>
              <a:ext cx="638175" cy="200025"/>
            </a:xfrm>
            <a:custGeom>
              <a:avLst/>
              <a:gdLst>
                <a:gd name="T0" fmla="*/ 279 w 290"/>
                <a:gd name="T1" fmla="*/ 0 h 91"/>
                <a:gd name="T2" fmla="*/ 11 w 290"/>
                <a:gd name="T3" fmla="*/ 0 h 91"/>
                <a:gd name="T4" fmla="*/ 0 w 290"/>
                <a:gd name="T5" fmla="*/ 12 h 91"/>
                <a:gd name="T6" fmla="*/ 0 w 290"/>
                <a:gd name="T7" fmla="*/ 80 h 91"/>
                <a:gd name="T8" fmla="*/ 11 w 290"/>
                <a:gd name="T9" fmla="*/ 91 h 91"/>
                <a:gd name="T10" fmla="*/ 279 w 290"/>
                <a:gd name="T11" fmla="*/ 91 h 91"/>
                <a:gd name="T12" fmla="*/ 290 w 290"/>
                <a:gd name="T13" fmla="*/ 80 h 91"/>
                <a:gd name="T14" fmla="*/ 290 w 290"/>
                <a:gd name="T15" fmla="*/ 12 h 91"/>
                <a:gd name="T16" fmla="*/ 279 w 290"/>
                <a:gd name="T17" fmla="*/ 0 h 91"/>
                <a:gd name="T18" fmla="*/ 25 w 290"/>
                <a:gd name="T19" fmla="*/ 80 h 91"/>
                <a:gd name="T20" fmla="*/ 14 w 290"/>
                <a:gd name="T21" fmla="*/ 69 h 91"/>
                <a:gd name="T22" fmla="*/ 25 w 290"/>
                <a:gd name="T23" fmla="*/ 59 h 91"/>
                <a:gd name="T24" fmla="*/ 35 w 290"/>
                <a:gd name="T25" fmla="*/ 69 h 91"/>
                <a:gd name="T26" fmla="*/ 25 w 290"/>
                <a:gd name="T27" fmla="*/ 80 h 91"/>
                <a:gd name="T28" fmla="*/ 269 w 290"/>
                <a:gd name="T29" fmla="*/ 75 h 91"/>
                <a:gd name="T30" fmla="*/ 210 w 290"/>
                <a:gd name="T31" fmla="*/ 75 h 91"/>
                <a:gd name="T32" fmla="*/ 207 w 290"/>
                <a:gd name="T33" fmla="*/ 72 h 91"/>
                <a:gd name="T34" fmla="*/ 210 w 290"/>
                <a:gd name="T35" fmla="*/ 69 h 91"/>
                <a:gd name="T36" fmla="*/ 269 w 290"/>
                <a:gd name="T37" fmla="*/ 69 h 91"/>
                <a:gd name="T38" fmla="*/ 272 w 290"/>
                <a:gd name="T39" fmla="*/ 72 h 91"/>
                <a:gd name="T40" fmla="*/ 269 w 290"/>
                <a:gd name="T41" fmla="*/ 75 h 91"/>
                <a:gd name="T42" fmla="*/ 269 w 290"/>
                <a:gd name="T43" fmla="*/ 64 h 91"/>
                <a:gd name="T44" fmla="*/ 210 w 290"/>
                <a:gd name="T45" fmla="*/ 64 h 91"/>
                <a:gd name="T46" fmla="*/ 207 w 290"/>
                <a:gd name="T47" fmla="*/ 61 h 91"/>
                <a:gd name="T48" fmla="*/ 210 w 290"/>
                <a:gd name="T49" fmla="*/ 58 h 91"/>
                <a:gd name="T50" fmla="*/ 269 w 290"/>
                <a:gd name="T51" fmla="*/ 58 h 91"/>
                <a:gd name="T52" fmla="*/ 272 w 290"/>
                <a:gd name="T53" fmla="*/ 61 h 91"/>
                <a:gd name="T54" fmla="*/ 269 w 290"/>
                <a:gd name="T55" fmla="*/ 64 h 91"/>
                <a:gd name="T56" fmla="*/ 269 w 290"/>
                <a:gd name="T57" fmla="*/ 53 h 91"/>
                <a:gd name="T58" fmla="*/ 210 w 290"/>
                <a:gd name="T59" fmla="*/ 53 h 91"/>
                <a:gd name="T60" fmla="*/ 207 w 290"/>
                <a:gd name="T61" fmla="*/ 49 h 91"/>
                <a:gd name="T62" fmla="*/ 210 w 290"/>
                <a:gd name="T63" fmla="*/ 46 h 91"/>
                <a:gd name="T64" fmla="*/ 269 w 290"/>
                <a:gd name="T65" fmla="*/ 46 h 91"/>
                <a:gd name="T66" fmla="*/ 272 w 290"/>
                <a:gd name="T67" fmla="*/ 49 h 91"/>
                <a:gd name="T68" fmla="*/ 269 w 290"/>
                <a:gd name="T69" fmla="*/ 5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1">
                  <a:moveTo>
                    <a:pt x="279" y="0"/>
                  </a:moveTo>
                  <a:cubicBezTo>
                    <a:pt x="11" y="0"/>
                    <a:pt x="11" y="0"/>
                    <a:pt x="11" y="0"/>
                  </a:cubicBezTo>
                  <a:cubicBezTo>
                    <a:pt x="5" y="0"/>
                    <a:pt x="0" y="5"/>
                    <a:pt x="0" y="12"/>
                  </a:cubicBezTo>
                  <a:cubicBezTo>
                    <a:pt x="0" y="80"/>
                    <a:pt x="0" y="80"/>
                    <a:pt x="0" y="80"/>
                  </a:cubicBezTo>
                  <a:cubicBezTo>
                    <a:pt x="0" y="86"/>
                    <a:pt x="5" y="91"/>
                    <a:pt x="11" y="91"/>
                  </a:cubicBezTo>
                  <a:cubicBezTo>
                    <a:pt x="279" y="91"/>
                    <a:pt x="279" y="91"/>
                    <a:pt x="279" y="91"/>
                  </a:cubicBezTo>
                  <a:cubicBezTo>
                    <a:pt x="285" y="91"/>
                    <a:pt x="290" y="86"/>
                    <a:pt x="290" y="80"/>
                  </a:cubicBezTo>
                  <a:cubicBezTo>
                    <a:pt x="290" y="12"/>
                    <a:pt x="290" y="12"/>
                    <a:pt x="290" y="12"/>
                  </a:cubicBezTo>
                  <a:cubicBezTo>
                    <a:pt x="290" y="5"/>
                    <a:pt x="285" y="0"/>
                    <a:pt x="279" y="0"/>
                  </a:cubicBezTo>
                  <a:close/>
                  <a:moveTo>
                    <a:pt x="25" y="80"/>
                  </a:moveTo>
                  <a:cubicBezTo>
                    <a:pt x="19" y="80"/>
                    <a:pt x="14" y="75"/>
                    <a:pt x="14" y="69"/>
                  </a:cubicBezTo>
                  <a:cubicBezTo>
                    <a:pt x="14" y="64"/>
                    <a:pt x="19" y="59"/>
                    <a:pt x="25" y="59"/>
                  </a:cubicBezTo>
                  <a:cubicBezTo>
                    <a:pt x="30" y="59"/>
                    <a:pt x="35" y="64"/>
                    <a:pt x="35" y="69"/>
                  </a:cubicBezTo>
                  <a:cubicBezTo>
                    <a:pt x="35" y="75"/>
                    <a:pt x="30" y="80"/>
                    <a:pt x="25" y="80"/>
                  </a:cubicBezTo>
                  <a:close/>
                  <a:moveTo>
                    <a:pt x="269" y="75"/>
                  </a:moveTo>
                  <a:cubicBezTo>
                    <a:pt x="210" y="75"/>
                    <a:pt x="210" y="75"/>
                    <a:pt x="210" y="75"/>
                  </a:cubicBezTo>
                  <a:cubicBezTo>
                    <a:pt x="209" y="75"/>
                    <a:pt x="207" y="74"/>
                    <a:pt x="207" y="72"/>
                  </a:cubicBezTo>
                  <a:cubicBezTo>
                    <a:pt x="207" y="70"/>
                    <a:pt x="209" y="69"/>
                    <a:pt x="210" y="69"/>
                  </a:cubicBezTo>
                  <a:cubicBezTo>
                    <a:pt x="269" y="69"/>
                    <a:pt x="269" y="69"/>
                    <a:pt x="269" y="69"/>
                  </a:cubicBezTo>
                  <a:cubicBezTo>
                    <a:pt x="271" y="69"/>
                    <a:pt x="272" y="70"/>
                    <a:pt x="272" y="72"/>
                  </a:cubicBezTo>
                  <a:cubicBezTo>
                    <a:pt x="272" y="74"/>
                    <a:pt x="271" y="75"/>
                    <a:pt x="269" y="75"/>
                  </a:cubicBezTo>
                  <a:close/>
                  <a:moveTo>
                    <a:pt x="269" y="64"/>
                  </a:moveTo>
                  <a:cubicBezTo>
                    <a:pt x="210" y="64"/>
                    <a:pt x="210" y="64"/>
                    <a:pt x="210" y="64"/>
                  </a:cubicBezTo>
                  <a:cubicBezTo>
                    <a:pt x="209" y="64"/>
                    <a:pt x="207" y="63"/>
                    <a:pt x="207" y="61"/>
                  </a:cubicBezTo>
                  <a:cubicBezTo>
                    <a:pt x="207" y="59"/>
                    <a:pt x="209" y="58"/>
                    <a:pt x="210" y="58"/>
                  </a:cubicBezTo>
                  <a:cubicBezTo>
                    <a:pt x="269" y="58"/>
                    <a:pt x="269" y="58"/>
                    <a:pt x="269" y="58"/>
                  </a:cubicBezTo>
                  <a:cubicBezTo>
                    <a:pt x="271" y="58"/>
                    <a:pt x="272" y="59"/>
                    <a:pt x="272" y="61"/>
                  </a:cubicBezTo>
                  <a:cubicBezTo>
                    <a:pt x="272" y="63"/>
                    <a:pt x="271" y="64"/>
                    <a:pt x="269" y="64"/>
                  </a:cubicBezTo>
                  <a:close/>
                  <a:moveTo>
                    <a:pt x="269" y="53"/>
                  </a:moveTo>
                  <a:cubicBezTo>
                    <a:pt x="210" y="53"/>
                    <a:pt x="210" y="53"/>
                    <a:pt x="210" y="53"/>
                  </a:cubicBezTo>
                  <a:cubicBezTo>
                    <a:pt x="209" y="53"/>
                    <a:pt x="207" y="51"/>
                    <a:pt x="207" y="49"/>
                  </a:cubicBezTo>
                  <a:cubicBezTo>
                    <a:pt x="207" y="48"/>
                    <a:pt x="209" y="46"/>
                    <a:pt x="210" y="46"/>
                  </a:cubicBezTo>
                  <a:cubicBezTo>
                    <a:pt x="269" y="46"/>
                    <a:pt x="269" y="46"/>
                    <a:pt x="269" y="46"/>
                  </a:cubicBezTo>
                  <a:cubicBezTo>
                    <a:pt x="271" y="46"/>
                    <a:pt x="272" y="48"/>
                    <a:pt x="272" y="49"/>
                  </a:cubicBezTo>
                  <a:cubicBezTo>
                    <a:pt x="272" y="51"/>
                    <a:pt x="271" y="53"/>
                    <a:pt x="269"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3" name="Freeform 319"/>
            <p:cNvSpPr>
              <a:spLocks noEditPoints="1"/>
            </p:cNvSpPr>
            <p:nvPr/>
          </p:nvSpPr>
          <p:spPr bwMode="auto">
            <a:xfrm>
              <a:off x="8348662" y="4625976"/>
              <a:ext cx="638175" cy="200025"/>
            </a:xfrm>
            <a:custGeom>
              <a:avLst/>
              <a:gdLst>
                <a:gd name="T0" fmla="*/ 279 w 290"/>
                <a:gd name="T1" fmla="*/ 0 h 91"/>
                <a:gd name="T2" fmla="*/ 11 w 290"/>
                <a:gd name="T3" fmla="*/ 0 h 91"/>
                <a:gd name="T4" fmla="*/ 0 w 290"/>
                <a:gd name="T5" fmla="*/ 12 h 91"/>
                <a:gd name="T6" fmla="*/ 0 w 290"/>
                <a:gd name="T7" fmla="*/ 80 h 91"/>
                <a:gd name="T8" fmla="*/ 11 w 290"/>
                <a:gd name="T9" fmla="*/ 91 h 91"/>
                <a:gd name="T10" fmla="*/ 279 w 290"/>
                <a:gd name="T11" fmla="*/ 91 h 91"/>
                <a:gd name="T12" fmla="*/ 290 w 290"/>
                <a:gd name="T13" fmla="*/ 80 h 91"/>
                <a:gd name="T14" fmla="*/ 290 w 290"/>
                <a:gd name="T15" fmla="*/ 12 h 91"/>
                <a:gd name="T16" fmla="*/ 279 w 290"/>
                <a:gd name="T17" fmla="*/ 0 h 91"/>
                <a:gd name="T18" fmla="*/ 24 w 290"/>
                <a:gd name="T19" fmla="*/ 80 h 91"/>
                <a:gd name="T20" fmla="*/ 14 w 290"/>
                <a:gd name="T21" fmla="*/ 69 h 91"/>
                <a:gd name="T22" fmla="*/ 24 w 290"/>
                <a:gd name="T23" fmla="*/ 59 h 91"/>
                <a:gd name="T24" fmla="*/ 35 w 290"/>
                <a:gd name="T25" fmla="*/ 69 h 91"/>
                <a:gd name="T26" fmla="*/ 24 w 290"/>
                <a:gd name="T27" fmla="*/ 80 h 91"/>
                <a:gd name="T28" fmla="*/ 268 w 290"/>
                <a:gd name="T29" fmla="*/ 75 h 91"/>
                <a:gd name="T30" fmla="*/ 210 w 290"/>
                <a:gd name="T31" fmla="*/ 75 h 91"/>
                <a:gd name="T32" fmla="*/ 207 w 290"/>
                <a:gd name="T33" fmla="*/ 72 h 91"/>
                <a:gd name="T34" fmla="*/ 210 w 290"/>
                <a:gd name="T35" fmla="*/ 69 h 91"/>
                <a:gd name="T36" fmla="*/ 268 w 290"/>
                <a:gd name="T37" fmla="*/ 69 h 91"/>
                <a:gd name="T38" fmla="*/ 272 w 290"/>
                <a:gd name="T39" fmla="*/ 72 h 91"/>
                <a:gd name="T40" fmla="*/ 268 w 290"/>
                <a:gd name="T41" fmla="*/ 75 h 91"/>
                <a:gd name="T42" fmla="*/ 268 w 290"/>
                <a:gd name="T43" fmla="*/ 64 h 91"/>
                <a:gd name="T44" fmla="*/ 210 w 290"/>
                <a:gd name="T45" fmla="*/ 64 h 91"/>
                <a:gd name="T46" fmla="*/ 207 w 290"/>
                <a:gd name="T47" fmla="*/ 61 h 91"/>
                <a:gd name="T48" fmla="*/ 210 w 290"/>
                <a:gd name="T49" fmla="*/ 58 h 91"/>
                <a:gd name="T50" fmla="*/ 268 w 290"/>
                <a:gd name="T51" fmla="*/ 58 h 91"/>
                <a:gd name="T52" fmla="*/ 272 w 290"/>
                <a:gd name="T53" fmla="*/ 61 h 91"/>
                <a:gd name="T54" fmla="*/ 268 w 290"/>
                <a:gd name="T55" fmla="*/ 64 h 91"/>
                <a:gd name="T56" fmla="*/ 268 w 290"/>
                <a:gd name="T57" fmla="*/ 53 h 91"/>
                <a:gd name="T58" fmla="*/ 210 w 290"/>
                <a:gd name="T59" fmla="*/ 53 h 91"/>
                <a:gd name="T60" fmla="*/ 207 w 290"/>
                <a:gd name="T61" fmla="*/ 49 h 91"/>
                <a:gd name="T62" fmla="*/ 210 w 290"/>
                <a:gd name="T63" fmla="*/ 46 h 91"/>
                <a:gd name="T64" fmla="*/ 268 w 290"/>
                <a:gd name="T65" fmla="*/ 46 h 91"/>
                <a:gd name="T66" fmla="*/ 272 w 290"/>
                <a:gd name="T67" fmla="*/ 49 h 91"/>
                <a:gd name="T68" fmla="*/ 268 w 290"/>
                <a:gd name="T69" fmla="*/ 5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1">
                  <a:moveTo>
                    <a:pt x="279" y="0"/>
                  </a:moveTo>
                  <a:cubicBezTo>
                    <a:pt x="11" y="0"/>
                    <a:pt x="11" y="0"/>
                    <a:pt x="11" y="0"/>
                  </a:cubicBezTo>
                  <a:cubicBezTo>
                    <a:pt x="5" y="0"/>
                    <a:pt x="0" y="5"/>
                    <a:pt x="0" y="12"/>
                  </a:cubicBezTo>
                  <a:cubicBezTo>
                    <a:pt x="0" y="80"/>
                    <a:pt x="0" y="80"/>
                    <a:pt x="0" y="80"/>
                  </a:cubicBezTo>
                  <a:cubicBezTo>
                    <a:pt x="0" y="86"/>
                    <a:pt x="5" y="91"/>
                    <a:pt x="11" y="91"/>
                  </a:cubicBezTo>
                  <a:cubicBezTo>
                    <a:pt x="279" y="91"/>
                    <a:pt x="279" y="91"/>
                    <a:pt x="279" y="91"/>
                  </a:cubicBezTo>
                  <a:cubicBezTo>
                    <a:pt x="285" y="91"/>
                    <a:pt x="290" y="86"/>
                    <a:pt x="290" y="80"/>
                  </a:cubicBezTo>
                  <a:cubicBezTo>
                    <a:pt x="290" y="12"/>
                    <a:pt x="290" y="12"/>
                    <a:pt x="290" y="12"/>
                  </a:cubicBezTo>
                  <a:cubicBezTo>
                    <a:pt x="290" y="5"/>
                    <a:pt x="285" y="0"/>
                    <a:pt x="279" y="0"/>
                  </a:cubicBezTo>
                  <a:close/>
                  <a:moveTo>
                    <a:pt x="24" y="80"/>
                  </a:moveTo>
                  <a:cubicBezTo>
                    <a:pt x="19" y="80"/>
                    <a:pt x="14" y="75"/>
                    <a:pt x="14" y="69"/>
                  </a:cubicBezTo>
                  <a:cubicBezTo>
                    <a:pt x="14" y="64"/>
                    <a:pt x="19" y="59"/>
                    <a:pt x="24" y="59"/>
                  </a:cubicBezTo>
                  <a:cubicBezTo>
                    <a:pt x="30" y="59"/>
                    <a:pt x="35" y="64"/>
                    <a:pt x="35" y="69"/>
                  </a:cubicBezTo>
                  <a:cubicBezTo>
                    <a:pt x="35" y="75"/>
                    <a:pt x="30" y="80"/>
                    <a:pt x="24" y="80"/>
                  </a:cubicBezTo>
                  <a:close/>
                  <a:moveTo>
                    <a:pt x="268" y="75"/>
                  </a:moveTo>
                  <a:cubicBezTo>
                    <a:pt x="210" y="75"/>
                    <a:pt x="210" y="75"/>
                    <a:pt x="210" y="75"/>
                  </a:cubicBezTo>
                  <a:cubicBezTo>
                    <a:pt x="208" y="75"/>
                    <a:pt x="207" y="74"/>
                    <a:pt x="207" y="72"/>
                  </a:cubicBezTo>
                  <a:cubicBezTo>
                    <a:pt x="207" y="70"/>
                    <a:pt x="208" y="69"/>
                    <a:pt x="210" y="69"/>
                  </a:cubicBezTo>
                  <a:cubicBezTo>
                    <a:pt x="268" y="69"/>
                    <a:pt x="268" y="69"/>
                    <a:pt x="268" y="69"/>
                  </a:cubicBezTo>
                  <a:cubicBezTo>
                    <a:pt x="270" y="69"/>
                    <a:pt x="272" y="70"/>
                    <a:pt x="272" y="72"/>
                  </a:cubicBezTo>
                  <a:cubicBezTo>
                    <a:pt x="272" y="74"/>
                    <a:pt x="270" y="75"/>
                    <a:pt x="268" y="75"/>
                  </a:cubicBezTo>
                  <a:close/>
                  <a:moveTo>
                    <a:pt x="268" y="64"/>
                  </a:moveTo>
                  <a:cubicBezTo>
                    <a:pt x="210" y="64"/>
                    <a:pt x="210" y="64"/>
                    <a:pt x="210" y="64"/>
                  </a:cubicBezTo>
                  <a:cubicBezTo>
                    <a:pt x="208" y="64"/>
                    <a:pt x="207" y="63"/>
                    <a:pt x="207" y="61"/>
                  </a:cubicBezTo>
                  <a:cubicBezTo>
                    <a:pt x="207" y="59"/>
                    <a:pt x="208" y="58"/>
                    <a:pt x="210" y="58"/>
                  </a:cubicBezTo>
                  <a:cubicBezTo>
                    <a:pt x="268" y="58"/>
                    <a:pt x="268" y="58"/>
                    <a:pt x="268" y="58"/>
                  </a:cubicBezTo>
                  <a:cubicBezTo>
                    <a:pt x="270" y="58"/>
                    <a:pt x="272" y="59"/>
                    <a:pt x="272" y="61"/>
                  </a:cubicBezTo>
                  <a:cubicBezTo>
                    <a:pt x="272" y="63"/>
                    <a:pt x="270" y="64"/>
                    <a:pt x="268" y="64"/>
                  </a:cubicBezTo>
                  <a:close/>
                  <a:moveTo>
                    <a:pt x="268" y="53"/>
                  </a:moveTo>
                  <a:cubicBezTo>
                    <a:pt x="210" y="53"/>
                    <a:pt x="210" y="53"/>
                    <a:pt x="210" y="53"/>
                  </a:cubicBezTo>
                  <a:cubicBezTo>
                    <a:pt x="208" y="53"/>
                    <a:pt x="207" y="51"/>
                    <a:pt x="207" y="49"/>
                  </a:cubicBezTo>
                  <a:cubicBezTo>
                    <a:pt x="207" y="48"/>
                    <a:pt x="208" y="46"/>
                    <a:pt x="210" y="46"/>
                  </a:cubicBezTo>
                  <a:cubicBezTo>
                    <a:pt x="268" y="46"/>
                    <a:pt x="268" y="46"/>
                    <a:pt x="268" y="46"/>
                  </a:cubicBezTo>
                  <a:cubicBezTo>
                    <a:pt x="270" y="46"/>
                    <a:pt x="272" y="48"/>
                    <a:pt x="272" y="49"/>
                  </a:cubicBezTo>
                  <a:cubicBezTo>
                    <a:pt x="272" y="51"/>
                    <a:pt x="270" y="53"/>
                    <a:pt x="268"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4" name="Freeform 320"/>
            <p:cNvSpPr>
              <a:spLocks noEditPoints="1"/>
            </p:cNvSpPr>
            <p:nvPr/>
          </p:nvSpPr>
          <p:spPr bwMode="auto">
            <a:xfrm>
              <a:off x="6324600" y="4859339"/>
              <a:ext cx="638175" cy="198438"/>
            </a:xfrm>
            <a:custGeom>
              <a:avLst/>
              <a:gdLst>
                <a:gd name="T0" fmla="*/ 279 w 290"/>
                <a:gd name="T1" fmla="*/ 0 h 90"/>
                <a:gd name="T2" fmla="*/ 11 w 290"/>
                <a:gd name="T3" fmla="*/ 0 h 90"/>
                <a:gd name="T4" fmla="*/ 0 w 290"/>
                <a:gd name="T5" fmla="*/ 11 h 90"/>
                <a:gd name="T6" fmla="*/ 0 w 290"/>
                <a:gd name="T7" fmla="*/ 79 h 90"/>
                <a:gd name="T8" fmla="*/ 11 w 290"/>
                <a:gd name="T9" fmla="*/ 90 h 90"/>
                <a:gd name="T10" fmla="*/ 279 w 290"/>
                <a:gd name="T11" fmla="*/ 90 h 90"/>
                <a:gd name="T12" fmla="*/ 290 w 290"/>
                <a:gd name="T13" fmla="*/ 79 h 90"/>
                <a:gd name="T14" fmla="*/ 290 w 290"/>
                <a:gd name="T15" fmla="*/ 11 h 90"/>
                <a:gd name="T16" fmla="*/ 279 w 290"/>
                <a:gd name="T17" fmla="*/ 0 h 90"/>
                <a:gd name="T18" fmla="*/ 25 w 290"/>
                <a:gd name="T19" fmla="*/ 79 h 90"/>
                <a:gd name="T20" fmla="*/ 14 w 290"/>
                <a:gd name="T21" fmla="*/ 68 h 90"/>
                <a:gd name="T22" fmla="*/ 25 w 290"/>
                <a:gd name="T23" fmla="*/ 58 h 90"/>
                <a:gd name="T24" fmla="*/ 35 w 290"/>
                <a:gd name="T25" fmla="*/ 68 h 90"/>
                <a:gd name="T26" fmla="*/ 25 w 290"/>
                <a:gd name="T27" fmla="*/ 79 h 90"/>
                <a:gd name="T28" fmla="*/ 269 w 290"/>
                <a:gd name="T29" fmla="*/ 74 h 90"/>
                <a:gd name="T30" fmla="*/ 210 w 290"/>
                <a:gd name="T31" fmla="*/ 74 h 90"/>
                <a:gd name="T32" fmla="*/ 207 w 290"/>
                <a:gd name="T33" fmla="*/ 71 h 90"/>
                <a:gd name="T34" fmla="*/ 210 w 290"/>
                <a:gd name="T35" fmla="*/ 68 h 90"/>
                <a:gd name="T36" fmla="*/ 269 w 290"/>
                <a:gd name="T37" fmla="*/ 68 h 90"/>
                <a:gd name="T38" fmla="*/ 272 w 290"/>
                <a:gd name="T39" fmla="*/ 71 h 90"/>
                <a:gd name="T40" fmla="*/ 269 w 290"/>
                <a:gd name="T41" fmla="*/ 74 h 90"/>
                <a:gd name="T42" fmla="*/ 269 w 290"/>
                <a:gd name="T43" fmla="*/ 63 h 90"/>
                <a:gd name="T44" fmla="*/ 210 w 290"/>
                <a:gd name="T45" fmla="*/ 63 h 90"/>
                <a:gd name="T46" fmla="*/ 207 w 290"/>
                <a:gd name="T47" fmla="*/ 60 h 90"/>
                <a:gd name="T48" fmla="*/ 210 w 290"/>
                <a:gd name="T49" fmla="*/ 57 h 90"/>
                <a:gd name="T50" fmla="*/ 269 w 290"/>
                <a:gd name="T51" fmla="*/ 57 h 90"/>
                <a:gd name="T52" fmla="*/ 272 w 290"/>
                <a:gd name="T53" fmla="*/ 60 h 90"/>
                <a:gd name="T54" fmla="*/ 269 w 290"/>
                <a:gd name="T55" fmla="*/ 63 h 90"/>
                <a:gd name="T56" fmla="*/ 269 w 290"/>
                <a:gd name="T57" fmla="*/ 52 h 90"/>
                <a:gd name="T58" fmla="*/ 210 w 290"/>
                <a:gd name="T59" fmla="*/ 52 h 90"/>
                <a:gd name="T60" fmla="*/ 207 w 290"/>
                <a:gd name="T61" fmla="*/ 49 h 90"/>
                <a:gd name="T62" fmla="*/ 210 w 290"/>
                <a:gd name="T63" fmla="*/ 45 h 90"/>
                <a:gd name="T64" fmla="*/ 269 w 290"/>
                <a:gd name="T65" fmla="*/ 45 h 90"/>
                <a:gd name="T66" fmla="*/ 272 w 290"/>
                <a:gd name="T67" fmla="*/ 49 h 90"/>
                <a:gd name="T68" fmla="*/ 269 w 290"/>
                <a:gd name="T69" fmla="*/ 5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0">
                  <a:moveTo>
                    <a:pt x="279" y="0"/>
                  </a:moveTo>
                  <a:cubicBezTo>
                    <a:pt x="11" y="0"/>
                    <a:pt x="11" y="0"/>
                    <a:pt x="11" y="0"/>
                  </a:cubicBezTo>
                  <a:cubicBezTo>
                    <a:pt x="5" y="0"/>
                    <a:pt x="0" y="5"/>
                    <a:pt x="0" y="11"/>
                  </a:cubicBezTo>
                  <a:cubicBezTo>
                    <a:pt x="0" y="79"/>
                    <a:pt x="0" y="79"/>
                    <a:pt x="0" y="79"/>
                  </a:cubicBezTo>
                  <a:cubicBezTo>
                    <a:pt x="0" y="85"/>
                    <a:pt x="5" y="90"/>
                    <a:pt x="11" y="90"/>
                  </a:cubicBezTo>
                  <a:cubicBezTo>
                    <a:pt x="279" y="90"/>
                    <a:pt x="279" y="90"/>
                    <a:pt x="279" y="90"/>
                  </a:cubicBezTo>
                  <a:cubicBezTo>
                    <a:pt x="285" y="90"/>
                    <a:pt x="290" y="85"/>
                    <a:pt x="290" y="79"/>
                  </a:cubicBezTo>
                  <a:cubicBezTo>
                    <a:pt x="290" y="11"/>
                    <a:pt x="290" y="11"/>
                    <a:pt x="290" y="11"/>
                  </a:cubicBezTo>
                  <a:cubicBezTo>
                    <a:pt x="290" y="5"/>
                    <a:pt x="285" y="0"/>
                    <a:pt x="279" y="0"/>
                  </a:cubicBezTo>
                  <a:close/>
                  <a:moveTo>
                    <a:pt x="25" y="79"/>
                  </a:moveTo>
                  <a:cubicBezTo>
                    <a:pt x="19" y="79"/>
                    <a:pt x="14" y="74"/>
                    <a:pt x="14" y="68"/>
                  </a:cubicBezTo>
                  <a:cubicBezTo>
                    <a:pt x="14" y="63"/>
                    <a:pt x="19" y="58"/>
                    <a:pt x="25" y="58"/>
                  </a:cubicBezTo>
                  <a:cubicBezTo>
                    <a:pt x="30" y="58"/>
                    <a:pt x="35" y="63"/>
                    <a:pt x="35" y="68"/>
                  </a:cubicBezTo>
                  <a:cubicBezTo>
                    <a:pt x="35" y="74"/>
                    <a:pt x="30" y="79"/>
                    <a:pt x="25" y="79"/>
                  </a:cubicBezTo>
                  <a:close/>
                  <a:moveTo>
                    <a:pt x="269" y="74"/>
                  </a:moveTo>
                  <a:cubicBezTo>
                    <a:pt x="210" y="74"/>
                    <a:pt x="210" y="74"/>
                    <a:pt x="210" y="74"/>
                  </a:cubicBezTo>
                  <a:cubicBezTo>
                    <a:pt x="209" y="74"/>
                    <a:pt x="207" y="73"/>
                    <a:pt x="207" y="71"/>
                  </a:cubicBezTo>
                  <a:cubicBezTo>
                    <a:pt x="207" y="70"/>
                    <a:pt x="209" y="68"/>
                    <a:pt x="210" y="68"/>
                  </a:cubicBezTo>
                  <a:cubicBezTo>
                    <a:pt x="269" y="68"/>
                    <a:pt x="269" y="68"/>
                    <a:pt x="269" y="68"/>
                  </a:cubicBezTo>
                  <a:cubicBezTo>
                    <a:pt x="271" y="68"/>
                    <a:pt x="272" y="70"/>
                    <a:pt x="272" y="71"/>
                  </a:cubicBezTo>
                  <a:cubicBezTo>
                    <a:pt x="272" y="73"/>
                    <a:pt x="271" y="74"/>
                    <a:pt x="269" y="74"/>
                  </a:cubicBezTo>
                  <a:close/>
                  <a:moveTo>
                    <a:pt x="269" y="63"/>
                  </a:moveTo>
                  <a:cubicBezTo>
                    <a:pt x="210" y="63"/>
                    <a:pt x="210" y="63"/>
                    <a:pt x="210" y="63"/>
                  </a:cubicBezTo>
                  <a:cubicBezTo>
                    <a:pt x="209" y="63"/>
                    <a:pt x="207" y="62"/>
                    <a:pt x="207" y="60"/>
                  </a:cubicBezTo>
                  <a:cubicBezTo>
                    <a:pt x="207" y="58"/>
                    <a:pt x="209" y="57"/>
                    <a:pt x="210" y="57"/>
                  </a:cubicBezTo>
                  <a:cubicBezTo>
                    <a:pt x="269" y="57"/>
                    <a:pt x="269" y="57"/>
                    <a:pt x="269" y="57"/>
                  </a:cubicBezTo>
                  <a:cubicBezTo>
                    <a:pt x="271" y="57"/>
                    <a:pt x="272" y="58"/>
                    <a:pt x="272" y="60"/>
                  </a:cubicBezTo>
                  <a:cubicBezTo>
                    <a:pt x="272" y="62"/>
                    <a:pt x="271" y="63"/>
                    <a:pt x="269" y="63"/>
                  </a:cubicBezTo>
                  <a:close/>
                  <a:moveTo>
                    <a:pt x="269" y="52"/>
                  </a:moveTo>
                  <a:cubicBezTo>
                    <a:pt x="210" y="52"/>
                    <a:pt x="210" y="52"/>
                    <a:pt x="210" y="52"/>
                  </a:cubicBezTo>
                  <a:cubicBezTo>
                    <a:pt x="209" y="52"/>
                    <a:pt x="207" y="50"/>
                    <a:pt x="207" y="49"/>
                  </a:cubicBezTo>
                  <a:cubicBezTo>
                    <a:pt x="207" y="47"/>
                    <a:pt x="209" y="45"/>
                    <a:pt x="210" y="45"/>
                  </a:cubicBezTo>
                  <a:cubicBezTo>
                    <a:pt x="269" y="45"/>
                    <a:pt x="269" y="45"/>
                    <a:pt x="269" y="45"/>
                  </a:cubicBezTo>
                  <a:cubicBezTo>
                    <a:pt x="271" y="45"/>
                    <a:pt x="272" y="47"/>
                    <a:pt x="272" y="49"/>
                  </a:cubicBezTo>
                  <a:cubicBezTo>
                    <a:pt x="272" y="50"/>
                    <a:pt x="271" y="52"/>
                    <a:pt x="269"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5" name="Freeform 321"/>
            <p:cNvSpPr>
              <a:spLocks noEditPoints="1"/>
            </p:cNvSpPr>
            <p:nvPr/>
          </p:nvSpPr>
          <p:spPr bwMode="auto">
            <a:xfrm>
              <a:off x="6997700" y="4859339"/>
              <a:ext cx="639763" cy="198438"/>
            </a:xfrm>
            <a:custGeom>
              <a:avLst/>
              <a:gdLst>
                <a:gd name="T0" fmla="*/ 279 w 291"/>
                <a:gd name="T1" fmla="*/ 0 h 90"/>
                <a:gd name="T2" fmla="*/ 12 w 291"/>
                <a:gd name="T3" fmla="*/ 0 h 90"/>
                <a:gd name="T4" fmla="*/ 0 w 291"/>
                <a:gd name="T5" fmla="*/ 11 h 90"/>
                <a:gd name="T6" fmla="*/ 0 w 291"/>
                <a:gd name="T7" fmla="*/ 79 h 90"/>
                <a:gd name="T8" fmla="*/ 12 w 291"/>
                <a:gd name="T9" fmla="*/ 90 h 90"/>
                <a:gd name="T10" fmla="*/ 279 w 291"/>
                <a:gd name="T11" fmla="*/ 90 h 90"/>
                <a:gd name="T12" fmla="*/ 291 w 291"/>
                <a:gd name="T13" fmla="*/ 79 h 90"/>
                <a:gd name="T14" fmla="*/ 291 w 291"/>
                <a:gd name="T15" fmla="*/ 11 h 90"/>
                <a:gd name="T16" fmla="*/ 279 w 291"/>
                <a:gd name="T17" fmla="*/ 0 h 90"/>
                <a:gd name="T18" fmla="*/ 25 w 291"/>
                <a:gd name="T19" fmla="*/ 79 h 90"/>
                <a:gd name="T20" fmla="*/ 15 w 291"/>
                <a:gd name="T21" fmla="*/ 68 h 90"/>
                <a:gd name="T22" fmla="*/ 25 w 291"/>
                <a:gd name="T23" fmla="*/ 58 h 90"/>
                <a:gd name="T24" fmla="*/ 35 w 291"/>
                <a:gd name="T25" fmla="*/ 68 h 90"/>
                <a:gd name="T26" fmla="*/ 25 w 291"/>
                <a:gd name="T27" fmla="*/ 79 h 90"/>
                <a:gd name="T28" fmla="*/ 269 w 291"/>
                <a:gd name="T29" fmla="*/ 74 h 90"/>
                <a:gd name="T30" fmla="*/ 211 w 291"/>
                <a:gd name="T31" fmla="*/ 74 h 90"/>
                <a:gd name="T32" fmla="*/ 208 w 291"/>
                <a:gd name="T33" fmla="*/ 71 h 90"/>
                <a:gd name="T34" fmla="*/ 211 w 291"/>
                <a:gd name="T35" fmla="*/ 68 h 90"/>
                <a:gd name="T36" fmla="*/ 269 w 291"/>
                <a:gd name="T37" fmla="*/ 68 h 90"/>
                <a:gd name="T38" fmla="*/ 273 w 291"/>
                <a:gd name="T39" fmla="*/ 71 h 90"/>
                <a:gd name="T40" fmla="*/ 269 w 291"/>
                <a:gd name="T41" fmla="*/ 74 h 90"/>
                <a:gd name="T42" fmla="*/ 269 w 291"/>
                <a:gd name="T43" fmla="*/ 63 h 90"/>
                <a:gd name="T44" fmla="*/ 211 w 291"/>
                <a:gd name="T45" fmla="*/ 63 h 90"/>
                <a:gd name="T46" fmla="*/ 208 w 291"/>
                <a:gd name="T47" fmla="*/ 60 h 90"/>
                <a:gd name="T48" fmla="*/ 211 w 291"/>
                <a:gd name="T49" fmla="*/ 57 h 90"/>
                <a:gd name="T50" fmla="*/ 269 w 291"/>
                <a:gd name="T51" fmla="*/ 57 h 90"/>
                <a:gd name="T52" fmla="*/ 273 w 291"/>
                <a:gd name="T53" fmla="*/ 60 h 90"/>
                <a:gd name="T54" fmla="*/ 269 w 291"/>
                <a:gd name="T55" fmla="*/ 63 h 90"/>
                <a:gd name="T56" fmla="*/ 269 w 291"/>
                <a:gd name="T57" fmla="*/ 52 h 90"/>
                <a:gd name="T58" fmla="*/ 211 w 291"/>
                <a:gd name="T59" fmla="*/ 52 h 90"/>
                <a:gd name="T60" fmla="*/ 208 w 291"/>
                <a:gd name="T61" fmla="*/ 49 h 90"/>
                <a:gd name="T62" fmla="*/ 211 w 291"/>
                <a:gd name="T63" fmla="*/ 45 h 90"/>
                <a:gd name="T64" fmla="*/ 269 w 291"/>
                <a:gd name="T65" fmla="*/ 45 h 90"/>
                <a:gd name="T66" fmla="*/ 273 w 291"/>
                <a:gd name="T67" fmla="*/ 49 h 90"/>
                <a:gd name="T68" fmla="*/ 269 w 291"/>
                <a:gd name="T69" fmla="*/ 5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1" h="90">
                  <a:moveTo>
                    <a:pt x="279" y="0"/>
                  </a:moveTo>
                  <a:cubicBezTo>
                    <a:pt x="12" y="0"/>
                    <a:pt x="12" y="0"/>
                    <a:pt x="12" y="0"/>
                  </a:cubicBezTo>
                  <a:cubicBezTo>
                    <a:pt x="6" y="0"/>
                    <a:pt x="0" y="5"/>
                    <a:pt x="0" y="11"/>
                  </a:cubicBezTo>
                  <a:cubicBezTo>
                    <a:pt x="0" y="79"/>
                    <a:pt x="0" y="79"/>
                    <a:pt x="0" y="79"/>
                  </a:cubicBezTo>
                  <a:cubicBezTo>
                    <a:pt x="0" y="85"/>
                    <a:pt x="6" y="90"/>
                    <a:pt x="12" y="90"/>
                  </a:cubicBezTo>
                  <a:cubicBezTo>
                    <a:pt x="279" y="90"/>
                    <a:pt x="279" y="90"/>
                    <a:pt x="279" y="90"/>
                  </a:cubicBezTo>
                  <a:cubicBezTo>
                    <a:pt x="286" y="90"/>
                    <a:pt x="291" y="85"/>
                    <a:pt x="291" y="79"/>
                  </a:cubicBezTo>
                  <a:cubicBezTo>
                    <a:pt x="291" y="11"/>
                    <a:pt x="291" y="11"/>
                    <a:pt x="291" y="11"/>
                  </a:cubicBezTo>
                  <a:cubicBezTo>
                    <a:pt x="291" y="5"/>
                    <a:pt x="286" y="0"/>
                    <a:pt x="279" y="0"/>
                  </a:cubicBezTo>
                  <a:close/>
                  <a:moveTo>
                    <a:pt x="25" y="79"/>
                  </a:moveTo>
                  <a:cubicBezTo>
                    <a:pt x="20" y="79"/>
                    <a:pt x="15" y="74"/>
                    <a:pt x="15" y="68"/>
                  </a:cubicBezTo>
                  <a:cubicBezTo>
                    <a:pt x="15" y="63"/>
                    <a:pt x="20" y="58"/>
                    <a:pt x="25" y="58"/>
                  </a:cubicBezTo>
                  <a:cubicBezTo>
                    <a:pt x="31" y="58"/>
                    <a:pt x="35" y="63"/>
                    <a:pt x="35" y="68"/>
                  </a:cubicBezTo>
                  <a:cubicBezTo>
                    <a:pt x="35" y="74"/>
                    <a:pt x="31" y="79"/>
                    <a:pt x="25" y="79"/>
                  </a:cubicBezTo>
                  <a:close/>
                  <a:moveTo>
                    <a:pt x="269" y="74"/>
                  </a:moveTo>
                  <a:cubicBezTo>
                    <a:pt x="211" y="74"/>
                    <a:pt x="211" y="74"/>
                    <a:pt x="211" y="74"/>
                  </a:cubicBezTo>
                  <a:cubicBezTo>
                    <a:pt x="209" y="74"/>
                    <a:pt x="208" y="73"/>
                    <a:pt x="208" y="71"/>
                  </a:cubicBezTo>
                  <a:cubicBezTo>
                    <a:pt x="208" y="70"/>
                    <a:pt x="209" y="68"/>
                    <a:pt x="211" y="68"/>
                  </a:cubicBezTo>
                  <a:cubicBezTo>
                    <a:pt x="269" y="68"/>
                    <a:pt x="269" y="68"/>
                    <a:pt x="269" y="68"/>
                  </a:cubicBezTo>
                  <a:cubicBezTo>
                    <a:pt x="271" y="68"/>
                    <a:pt x="273" y="70"/>
                    <a:pt x="273" y="71"/>
                  </a:cubicBezTo>
                  <a:cubicBezTo>
                    <a:pt x="273" y="73"/>
                    <a:pt x="271" y="74"/>
                    <a:pt x="269" y="74"/>
                  </a:cubicBezTo>
                  <a:close/>
                  <a:moveTo>
                    <a:pt x="269" y="63"/>
                  </a:moveTo>
                  <a:cubicBezTo>
                    <a:pt x="211" y="63"/>
                    <a:pt x="211" y="63"/>
                    <a:pt x="211" y="63"/>
                  </a:cubicBezTo>
                  <a:cubicBezTo>
                    <a:pt x="209" y="63"/>
                    <a:pt x="208" y="62"/>
                    <a:pt x="208" y="60"/>
                  </a:cubicBezTo>
                  <a:cubicBezTo>
                    <a:pt x="208" y="58"/>
                    <a:pt x="209" y="57"/>
                    <a:pt x="211" y="57"/>
                  </a:cubicBezTo>
                  <a:cubicBezTo>
                    <a:pt x="269" y="57"/>
                    <a:pt x="269" y="57"/>
                    <a:pt x="269" y="57"/>
                  </a:cubicBezTo>
                  <a:cubicBezTo>
                    <a:pt x="271" y="57"/>
                    <a:pt x="273" y="58"/>
                    <a:pt x="273" y="60"/>
                  </a:cubicBezTo>
                  <a:cubicBezTo>
                    <a:pt x="273" y="62"/>
                    <a:pt x="271" y="63"/>
                    <a:pt x="269" y="63"/>
                  </a:cubicBezTo>
                  <a:close/>
                  <a:moveTo>
                    <a:pt x="269" y="52"/>
                  </a:moveTo>
                  <a:cubicBezTo>
                    <a:pt x="211" y="52"/>
                    <a:pt x="211" y="52"/>
                    <a:pt x="211" y="52"/>
                  </a:cubicBezTo>
                  <a:cubicBezTo>
                    <a:pt x="209" y="52"/>
                    <a:pt x="208" y="50"/>
                    <a:pt x="208" y="49"/>
                  </a:cubicBezTo>
                  <a:cubicBezTo>
                    <a:pt x="208" y="47"/>
                    <a:pt x="209" y="45"/>
                    <a:pt x="211" y="45"/>
                  </a:cubicBezTo>
                  <a:cubicBezTo>
                    <a:pt x="269" y="45"/>
                    <a:pt x="269" y="45"/>
                    <a:pt x="269" y="45"/>
                  </a:cubicBezTo>
                  <a:cubicBezTo>
                    <a:pt x="271" y="45"/>
                    <a:pt x="273" y="47"/>
                    <a:pt x="273" y="49"/>
                  </a:cubicBezTo>
                  <a:cubicBezTo>
                    <a:pt x="273" y="50"/>
                    <a:pt x="271" y="52"/>
                    <a:pt x="269"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6" name="Freeform 322"/>
            <p:cNvSpPr>
              <a:spLocks noEditPoints="1"/>
            </p:cNvSpPr>
            <p:nvPr/>
          </p:nvSpPr>
          <p:spPr bwMode="auto">
            <a:xfrm>
              <a:off x="7672387" y="4859339"/>
              <a:ext cx="638175" cy="198438"/>
            </a:xfrm>
            <a:custGeom>
              <a:avLst/>
              <a:gdLst>
                <a:gd name="T0" fmla="*/ 279 w 290"/>
                <a:gd name="T1" fmla="*/ 0 h 90"/>
                <a:gd name="T2" fmla="*/ 11 w 290"/>
                <a:gd name="T3" fmla="*/ 0 h 90"/>
                <a:gd name="T4" fmla="*/ 0 w 290"/>
                <a:gd name="T5" fmla="*/ 11 h 90"/>
                <a:gd name="T6" fmla="*/ 0 w 290"/>
                <a:gd name="T7" fmla="*/ 79 h 90"/>
                <a:gd name="T8" fmla="*/ 11 w 290"/>
                <a:gd name="T9" fmla="*/ 90 h 90"/>
                <a:gd name="T10" fmla="*/ 279 w 290"/>
                <a:gd name="T11" fmla="*/ 90 h 90"/>
                <a:gd name="T12" fmla="*/ 290 w 290"/>
                <a:gd name="T13" fmla="*/ 79 h 90"/>
                <a:gd name="T14" fmla="*/ 290 w 290"/>
                <a:gd name="T15" fmla="*/ 11 h 90"/>
                <a:gd name="T16" fmla="*/ 279 w 290"/>
                <a:gd name="T17" fmla="*/ 0 h 90"/>
                <a:gd name="T18" fmla="*/ 25 w 290"/>
                <a:gd name="T19" fmla="*/ 79 h 90"/>
                <a:gd name="T20" fmla="*/ 14 w 290"/>
                <a:gd name="T21" fmla="*/ 68 h 90"/>
                <a:gd name="T22" fmla="*/ 25 w 290"/>
                <a:gd name="T23" fmla="*/ 58 h 90"/>
                <a:gd name="T24" fmla="*/ 35 w 290"/>
                <a:gd name="T25" fmla="*/ 68 h 90"/>
                <a:gd name="T26" fmla="*/ 25 w 290"/>
                <a:gd name="T27" fmla="*/ 79 h 90"/>
                <a:gd name="T28" fmla="*/ 269 w 290"/>
                <a:gd name="T29" fmla="*/ 74 h 90"/>
                <a:gd name="T30" fmla="*/ 210 w 290"/>
                <a:gd name="T31" fmla="*/ 74 h 90"/>
                <a:gd name="T32" fmla="*/ 207 w 290"/>
                <a:gd name="T33" fmla="*/ 71 h 90"/>
                <a:gd name="T34" fmla="*/ 210 w 290"/>
                <a:gd name="T35" fmla="*/ 68 h 90"/>
                <a:gd name="T36" fmla="*/ 269 w 290"/>
                <a:gd name="T37" fmla="*/ 68 h 90"/>
                <a:gd name="T38" fmla="*/ 272 w 290"/>
                <a:gd name="T39" fmla="*/ 71 h 90"/>
                <a:gd name="T40" fmla="*/ 269 w 290"/>
                <a:gd name="T41" fmla="*/ 74 h 90"/>
                <a:gd name="T42" fmla="*/ 269 w 290"/>
                <a:gd name="T43" fmla="*/ 63 h 90"/>
                <a:gd name="T44" fmla="*/ 210 w 290"/>
                <a:gd name="T45" fmla="*/ 63 h 90"/>
                <a:gd name="T46" fmla="*/ 207 w 290"/>
                <a:gd name="T47" fmla="*/ 60 h 90"/>
                <a:gd name="T48" fmla="*/ 210 w 290"/>
                <a:gd name="T49" fmla="*/ 57 h 90"/>
                <a:gd name="T50" fmla="*/ 269 w 290"/>
                <a:gd name="T51" fmla="*/ 57 h 90"/>
                <a:gd name="T52" fmla="*/ 272 w 290"/>
                <a:gd name="T53" fmla="*/ 60 h 90"/>
                <a:gd name="T54" fmla="*/ 269 w 290"/>
                <a:gd name="T55" fmla="*/ 63 h 90"/>
                <a:gd name="T56" fmla="*/ 269 w 290"/>
                <a:gd name="T57" fmla="*/ 52 h 90"/>
                <a:gd name="T58" fmla="*/ 210 w 290"/>
                <a:gd name="T59" fmla="*/ 52 h 90"/>
                <a:gd name="T60" fmla="*/ 207 w 290"/>
                <a:gd name="T61" fmla="*/ 49 h 90"/>
                <a:gd name="T62" fmla="*/ 210 w 290"/>
                <a:gd name="T63" fmla="*/ 45 h 90"/>
                <a:gd name="T64" fmla="*/ 269 w 290"/>
                <a:gd name="T65" fmla="*/ 45 h 90"/>
                <a:gd name="T66" fmla="*/ 272 w 290"/>
                <a:gd name="T67" fmla="*/ 49 h 90"/>
                <a:gd name="T68" fmla="*/ 269 w 290"/>
                <a:gd name="T69" fmla="*/ 5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0">
                  <a:moveTo>
                    <a:pt x="279" y="0"/>
                  </a:moveTo>
                  <a:cubicBezTo>
                    <a:pt x="11" y="0"/>
                    <a:pt x="11" y="0"/>
                    <a:pt x="11" y="0"/>
                  </a:cubicBezTo>
                  <a:cubicBezTo>
                    <a:pt x="5" y="0"/>
                    <a:pt x="0" y="5"/>
                    <a:pt x="0" y="11"/>
                  </a:cubicBezTo>
                  <a:cubicBezTo>
                    <a:pt x="0" y="79"/>
                    <a:pt x="0" y="79"/>
                    <a:pt x="0" y="79"/>
                  </a:cubicBezTo>
                  <a:cubicBezTo>
                    <a:pt x="0" y="85"/>
                    <a:pt x="5" y="90"/>
                    <a:pt x="11" y="90"/>
                  </a:cubicBezTo>
                  <a:cubicBezTo>
                    <a:pt x="279" y="90"/>
                    <a:pt x="279" y="90"/>
                    <a:pt x="279" y="90"/>
                  </a:cubicBezTo>
                  <a:cubicBezTo>
                    <a:pt x="285" y="90"/>
                    <a:pt x="290" y="85"/>
                    <a:pt x="290" y="79"/>
                  </a:cubicBezTo>
                  <a:cubicBezTo>
                    <a:pt x="290" y="11"/>
                    <a:pt x="290" y="11"/>
                    <a:pt x="290" y="11"/>
                  </a:cubicBezTo>
                  <a:cubicBezTo>
                    <a:pt x="290" y="5"/>
                    <a:pt x="285" y="0"/>
                    <a:pt x="279" y="0"/>
                  </a:cubicBezTo>
                  <a:close/>
                  <a:moveTo>
                    <a:pt x="25" y="79"/>
                  </a:moveTo>
                  <a:cubicBezTo>
                    <a:pt x="19" y="79"/>
                    <a:pt x="14" y="74"/>
                    <a:pt x="14" y="68"/>
                  </a:cubicBezTo>
                  <a:cubicBezTo>
                    <a:pt x="14" y="63"/>
                    <a:pt x="19" y="58"/>
                    <a:pt x="25" y="58"/>
                  </a:cubicBezTo>
                  <a:cubicBezTo>
                    <a:pt x="30" y="58"/>
                    <a:pt x="35" y="63"/>
                    <a:pt x="35" y="68"/>
                  </a:cubicBezTo>
                  <a:cubicBezTo>
                    <a:pt x="35" y="74"/>
                    <a:pt x="30" y="79"/>
                    <a:pt x="25" y="79"/>
                  </a:cubicBezTo>
                  <a:close/>
                  <a:moveTo>
                    <a:pt x="269" y="74"/>
                  </a:moveTo>
                  <a:cubicBezTo>
                    <a:pt x="210" y="74"/>
                    <a:pt x="210" y="74"/>
                    <a:pt x="210" y="74"/>
                  </a:cubicBezTo>
                  <a:cubicBezTo>
                    <a:pt x="209" y="74"/>
                    <a:pt x="207" y="73"/>
                    <a:pt x="207" y="71"/>
                  </a:cubicBezTo>
                  <a:cubicBezTo>
                    <a:pt x="207" y="70"/>
                    <a:pt x="209" y="68"/>
                    <a:pt x="210" y="68"/>
                  </a:cubicBezTo>
                  <a:cubicBezTo>
                    <a:pt x="269" y="68"/>
                    <a:pt x="269" y="68"/>
                    <a:pt x="269" y="68"/>
                  </a:cubicBezTo>
                  <a:cubicBezTo>
                    <a:pt x="271" y="68"/>
                    <a:pt x="272" y="70"/>
                    <a:pt x="272" y="71"/>
                  </a:cubicBezTo>
                  <a:cubicBezTo>
                    <a:pt x="272" y="73"/>
                    <a:pt x="271" y="74"/>
                    <a:pt x="269" y="74"/>
                  </a:cubicBezTo>
                  <a:close/>
                  <a:moveTo>
                    <a:pt x="269" y="63"/>
                  </a:moveTo>
                  <a:cubicBezTo>
                    <a:pt x="210" y="63"/>
                    <a:pt x="210" y="63"/>
                    <a:pt x="210" y="63"/>
                  </a:cubicBezTo>
                  <a:cubicBezTo>
                    <a:pt x="209" y="63"/>
                    <a:pt x="207" y="62"/>
                    <a:pt x="207" y="60"/>
                  </a:cubicBezTo>
                  <a:cubicBezTo>
                    <a:pt x="207" y="58"/>
                    <a:pt x="209" y="57"/>
                    <a:pt x="210" y="57"/>
                  </a:cubicBezTo>
                  <a:cubicBezTo>
                    <a:pt x="269" y="57"/>
                    <a:pt x="269" y="57"/>
                    <a:pt x="269" y="57"/>
                  </a:cubicBezTo>
                  <a:cubicBezTo>
                    <a:pt x="271" y="57"/>
                    <a:pt x="272" y="58"/>
                    <a:pt x="272" y="60"/>
                  </a:cubicBezTo>
                  <a:cubicBezTo>
                    <a:pt x="272" y="62"/>
                    <a:pt x="271" y="63"/>
                    <a:pt x="269" y="63"/>
                  </a:cubicBezTo>
                  <a:close/>
                  <a:moveTo>
                    <a:pt x="269" y="52"/>
                  </a:moveTo>
                  <a:cubicBezTo>
                    <a:pt x="210" y="52"/>
                    <a:pt x="210" y="52"/>
                    <a:pt x="210" y="52"/>
                  </a:cubicBezTo>
                  <a:cubicBezTo>
                    <a:pt x="209" y="52"/>
                    <a:pt x="207" y="50"/>
                    <a:pt x="207" y="49"/>
                  </a:cubicBezTo>
                  <a:cubicBezTo>
                    <a:pt x="207" y="47"/>
                    <a:pt x="209" y="45"/>
                    <a:pt x="210" y="45"/>
                  </a:cubicBezTo>
                  <a:cubicBezTo>
                    <a:pt x="269" y="45"/>
                    <a:pt x="269" y="45"/>
                    <a:pt x="269" y="45"/>
                  </a:cubicBezTo>
                  <a:cubicBezTo>
                    <a:pt x="271" y="45"/>
                    <a:pt x="272" y="47"/>
                    <a:pt x="272" y="49"/>
                  </a:cubicBezTo>
                  <a:cubicBezTo>
                    <a:pt x="272" y="50"/>
                    <a:pt x="271" y="52"/>
                    <a:pt x="269"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7" name="Freeform 323"/>
            <p:cNvSpPr>
              <a:spLocks noEditPoints="1"/>
            </p:cNvSpPr>
            <p:nvPr/>
          </p:nvSpPr>
          <p:spPr bwMode="auto">
            <a:xfrm>
              <a:off x="8348662" y="4859339"/>
              <a:ext cx="638175" cy="198438"/>
            </a:xfrm>
            <a:custGeom>
              <a:avLst/>
              <a:gdLst>
                <a:gd name="T0" fmla="*/ 279 w 290"/>
                <a:gd name="T1" fmla="*/ 0 h 90"/>
                <a:gd name="T2" fmla="*/ 11 w 290"/>
                <a:gd name="T3" fmla="*/ 0 h 90"/>
                <a:gd name="T4" fmla="*/ 0 w 290"/>
                <a:gd name="T5" fmla="*/ 11 h 90"/>
                <a:gd name="T6" fmla="*/ 0 w 290"/>
                <a:gd name="T7" fmla="*/ 79 h 90"/>
                <a:gd name="T8" fmla="*/ 11 w 290"/>
                <a:gd name="T9" fmla="*/ 90 h 90"/>
                <a:gd name="T10" fmla="*/ 279 w 290"/>
                <a:gd name="T11" fmla="*/ 90 h 90"/>
                <a:gd name="T12" fmla="*/ 290 w 290"/>
                <a:gd name="T13" fmla="*/ 79 h 90"/>
                <a:gd name="T14" fmla="*/ 290 w 290"/>
                <a:gd name="T15" fmla="*/ 11 h 90"/>
                <a:gd name="T16" fmla="*/ 279 w 290"/>
                <a:gd name="T17" fmla="*/ 0 h 90"/>
                <a:gd name="T18" fmla="*/ 24 w 290"/>
                <a:gd name="T19" fmla="*/ 79 h 90"/>
                <a:gd name="T20" fmla="*/ 14 w 290"/>
                <a:gd name="T21" fmla="*/ 68 h 90"/>
                <a:gd name="T22" fmla="*/ 24 w 290"/>
                <a:gd name="T23" fmla="*/ 58 h 90"/>
                <a:gd name="T24" fmla="*/ 35 w 290"/>
                <a:gd name="T25" fmla="*/ 68 h 90"/>
                <a:gd name="T26" fmla="*/ 24 w 290"/>
                <a:gd name="T27" fmla="*/ 79 h 90"/>
                <a:gd name="T28" fmla="*/ 268 w 290"/>
                <a:gd name="T29" fmla="*/ 74 h 90"/>
                <a:gd name="T30" fmla="*/ 210 w 290"/>
                <a:gd name="T31" fmla="*/ 74 h 90"/>
                <a:gd name="T32" fmla="*/ 207 w 290"/>
                <a:gd name="T33" fmla="*/ 71 h 90"/>
                <a:gd name="T34" fmla="*/ 210 w 290"/>
                <a:gd name="T35" fmla="*/ 68 h 90"/>
                <a:gd name="T36" fmla="*/ 268 w 290"/>
                <a:gd name="T37" fmla="*/ 68 h 90"/>
                <a:gd name="T38" fmla="*/ 272 w 290"/>
                <a:gd name="T39" fmla="*/ 71 h 90"/>
                <a:gd name="T40" fmla="*/ 268 w 290"/>
                <a:gd name="T41" fmla="*/ 74 h 90"/>
                <a:gd name="T42" fmla="*/ 268 w 290"/>
                <a:gd name="T43" fmla="*/ 63 h 90"/>
                <a:gd name="T44" fmla="*/ 210 w 290"/>
                <a:gd name="T45" fmla="*/ 63 h 90"/>
                <a:gd name="T46" fmla="*/ 207 w 290"/>
                <a:gd name="T47" fmla="*/ 60 h 90"/>
                <a:gd name="T48" fmla="*/ 210 w 290"/>
                <a:gd name="T49" fmla="*/ 57 h 90"/>
                <a:gd name="T50" fmla="*/ 268 w 290"/>
                <a:gd name="T51" fmla="*/ 57 h 90"/>
                <a:gd name="T52" fmla="*/ 272 w 290"/>
                <a:gd name="T53" fmla="*/ 60 h 90"/>
                <a:gd name="T54" fmla="*/ 268 w 290"/>
                <a:gd name="T55" fmla="*/ 63 h 90"/>
                <a:gd name="T56" fmla="*/ 268 w 290"/>
                <a:gd name="T57" fmla="*/ 52 h 90"/>
                <a:gd name="T58" fmla="*/ 210 w 290"/>
                <a:gd name="T59" fmla="*/ 52 h 90"/>
                <a:gd name="T60" fmla="*/ 207 w 290"/>
                <a:gd name="T61" fmla="*/ 49 h 90"/>
                <a:gd name="T62" fmla="*/ 210 w 290"/>
                <a:gd name="T63" fmla="*/ 45 h 90"/>
                <a:gd name="T64" fmla="*/ 268 w 290"/>
                <a:gd name="T65" fmla="*/ 45 h 90"/>
                <a:gd name="T66" fmla="*/ 272 w 290"/>
                <a:gd name="T67" fmla="*/ 49 h 90"/>
                <a:gd name="T68" fmla="*/ 268 w 290"/>
                <a:gd name="T69" fmla="*/ 5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90">
                  <a:moveTo>
                    <a:pt x="279" y="0"/>
                  </a:moveTo>
                  <a:cubicBezTo>
                    <a:pt x="11" y="0"/>
                    <a:pt x="11" y="0"/>
                    <a:pt x="11" y="0"/>
                  </a:cubicBezTo>
                  <a:cubicBezTo>
                    <a:pt x="5" y="0"/>
                    <a:pt x="0" y="5"/>
                    <a:pt x="0" y="11"/>
                  </a:cubicBezTo>
                  <a:cubicBezTo>
                    <a:pt x="0" y="79"/>
                    <a:pt x="0" y="79"/>
                    <a:pt x="0" y="79"/>
                  </a:cubicBezTo>
                  <a:cubicBezTo>
                    <a:pt x="0" y="85"/>
                    <a:pt x="5" y="90"/>
                    <a:pt x="11" y="90"/>
                  </a:cubicBezTo>
                  <a:cubicBezTo>
                    <a:pt x="279" y="90"/>
                    <a:pt x="279" y="90"/>
                    <a:pt x="279" y="90"/>
                  </a:cubicBezTo>
                  <a:cubicBezTo>
                    <a:pt x="285" y="90"/>
                    <a:pt x="290" y="85"/>
                    <a:pt x="290" y="79"/>
                  </a:cubicBezTo>
                  <a:cubicBezTo>
                    <a:pt x="290" y="11"/>
                    <a:pt x="290" y="11"/>
                    <a:pt x="290" y="11"/>
                  </a:cubicBezTo>
                  <a:cubicBezTo>
                    <a:pt x="290" y="5"/>
                    <a:pt x="285" y="0"/>
                    <a:pt x="279" y="0"/>
                  </a:cubicBezTo>
                  <a:close/>
                  <a:moveTo>
                    <a:pt x="24" y="79"/>
                  </a:moveTo>
                  <a:cubicBezTo>
                    <a:pt x="19" y="79"/>
                    <a:pt x="14" y="74"/>
                    <a:pt x="14" y="68"/>
                  </a:cubicBezTo>
                  <a:cubicBezTo>
                    <a:pt x="14" y="63"/>
                    <a:pt x="19" y="58"/>
                    <a:pt x="24" y="58"/>
                  </a:cubicBezTo>
                  <a:cubicBezTo>
                    <a:pt x="30" y="58"/>
                    <a:pt x="35" y="63"/>
                    <a:pt x="35" y="68"/>
                  </a:cubicBezTo>
                  <a:cubicBezTo>
                    <a:pt x="35" y="74"/>
                    <a:pt x="30" y="79"/>
                    <a:pt x="24" y="79"/>
                  </a:cubicBezTo>
                  <a:close/>
                  <a:moveTo>
                    <a:pt x="268" y="74"/>
                  </a:moveTo>
                  <a:cubicBezTo>
                    <a:pt x="210" y="74"/>
                    <a:pt x="210" y="74"/>
                    <a:pt x="210" y="74"/>
                  </a:cubicBezTo>
                  <a:cubicBezTo>
                    <a:pt x="208" y="74"/>
                    <a:pt x="207" y="73"/>
                    <a:pt x="207" y="71"/>
                  </a:cubicBezTo>
                  <a:cubicBezTo>
                    <a:pt x="207" y="70"/>
                    <a:pt x="208" y="68"/>
                    <a:pt x="210" y="68"/>
                  </a:cubicBezTo>
                  <a:cubicBezTo>
                    <a:pt x="268" y="68"/>
                    <a:pt x="268" y="68"/>
                    <a:pt x="268" y="68"/>
                  </a:cubicBezTo>
                  <a:cubicBezTo>
                    <a:pt x="270" y="68"/>
                    <a:pt x="272" y="70"/>
                    <a:pt x="272" y="71"/>
                  </a:cubicBezTo>
                  <a:cubicBezTo>
                    <a:pt x="272" y="73"/>
                    <a:pt x="270" y="74"/>
                    <a:pt x="268" y="74"/>
                  </a:cubicBezTo>
                  <a:close/>
                  <a:moveTo>
                    <a:pt x="268" y="63"/>
                  </a:moveTo>
                  <a:cubicBezTo>
                    <a:pt x="210" y="63"/>
                    <a:pt x="210" y="63"/>
                    <a:pt x="210" y="63"/>
                  </a:cubicBezTo>
                  <a:cubicBezTo>
                    <a:pt x="208" y="63"/>
                    <a:pt x="207" y="62"/>
                    <a:pt x="207" y="60"/>
                  </a:cubicBezTo>
                  <a:cubicBezTo>
                    <a:pt x="207" y="58"/>
                    <a:pt x="208" y="57"/>
                    <a:pt x="210" y="57"/>
                  </a:cubicBezTo>
                  <a:cubicBezTo>
                    <a:pt x="268" y="57"/>
                    <a:pt x="268" y="57"/>
                    <a:pt x="268" y="57"/>
                  </a:cubicBezTo>
                  <a:cubicBezTo>
                    <a:pt x="270" y="57"/>
                    <a:pt x="272" y="58"/>
                    <a:pt x="272" y="60"/>
                  </a:cubicBezTo>
                  <a:cubicBezTo>
                    <a:pt x="272" y="62"/>
                    <a:pt x="270" y="63"/>
                    <a:pt x="268" y="63"/>
                  </a:cubicBezTo>
                  <a:close/>
                  <a:moveTo>
                    <a:pt x="268" y="52"/>
                  </a:moveTo>
                  <a:cubicBezTo>
                    <a:pt x="210" y="52"/>
                    <a:pt x="210" y="52"/>
                    <a:pt x="210" y="52"/>
                  </a:cubicBezTo>
                  <a:cubicBezTo>
                    <a:pt x="208" y="52"/>
                    <a:pt x="207" y="50"/>
                    <a:pt x="207" y="49"/>
                  </a:cubicBezTo>
                  <a:cubicBezTo>
                    <a:pt x="207" y="47"/>
                    <a:pt x="208" y="45"/>
                    <a:pt x="210" y="45"/>
                  </a:cubicBezTo>
                  <a:cubicBezTo>
                    <a:pt x="268" y="45"/>
                    <a:pt x="268" y="45"/>
                    <a:pt x="268" y="45"/>
                  </a:cubicBezTo>
                  <a:cubicBezTo>
                    <a:pt x="270" y="45"/>
                    <a:pt x="272" y="47"/>
                    <a:pt x="272" y="49"/>
                  </a:cubicBezTo>
                  <a:cubicBezTo>
                    <a:pt x="272" y="50"/>
                    <a:pt x="270" y="52"/>
                    <a:pt x="268"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183" name="Rectangle 329"/>
          <p:cNvSpPr>
            <a:spLocks noChangeArrowheads="1"/>
          </p:cNvSpPr>
          <p:nvPr/>
        </p:nvSpPr>
        <p:spPr bwMode="auto">
          <a:xfrm>
            <a:off x="5668199" y="3765551"/>
            <a:ext cx="63500" cy="330200"/>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4" name="Rectangle 330"/>
          <p:cNvSpPr>
            <a:spLocks noChangeArrowheads="1"/>
          </p:cNvSpPr>
          <p:nvPr/>
        </p:nvSpPr>
        <p:spPr bwMode="auto">
          <a:xfrm>
            <a:off x="5536436" y="3900489"/>
            <a:ext cx="328613" cy="63500"/>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1137" name="Group 1136"/>
          <p:cNvGrpSpPr/>
          <p:nvPr/>
        </p:nvGrpSpPr>
        <p:grpSpPr>
          <a:xfrm>
            <a:off x="4819480" y="1784351"/>
            <a:ext cx="184150" cy="185738"/>
            <a:chOff x="5126037" y="1784351"/>
            <a:chExt cx="184150" cy="185738"/>
          </a:xfrm>
        </p:grpSpPr>
        <p:sp>
          <p:nvSpPr>
            <p:cNvPr id="185" name="Rectangle 331"/>
            <p:cNvSpPr>
              <a:spLocks noChangeArrowheads="1"/>
            </p:cNvSpPr>
            <p:nvPr/>
          </p:nvSpPr>
          <p:spPr bwMode="auto">
            <a:xfrm>
              <a:off x="5200650" y="1784351"/>
              <a:ext cx="34925" cy="185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6" name="Rectangle 332"/>
            <p:cNvSpPr>
              <a:spLocks noChangeArrowheads="1"/>
            </p:cNvSpPr>
            <p:nvPr/>
          </p:nvSpPr>
          <p:spPr bwMode="auto">
            <a:xfrm>
              <a:off x="5126037" y="1858964"/>
              <a:ext cx="184150"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139" name="Group 1138"/>
          <p:cNvGrpSpPr/>
          <p:nvPr/>
        </p:nvGrpSpPr>
        <p:grpSpPr>
          <a:xfrm>
            <a:off x="6778583" y="1784351"/>
            <a:ext cx="185738" cy="185738"/>
            <a:chOff x="6611937" y="1784351"/>
            <a:chExt cx="185738" cy="185738"/>
          </a:xfrm>
        </p:grpSpPr>
        <p:sp>
          <p:nvSpPr>
            <p:cNvPr id="187" name="Rectangle 333"/>
            <p:cNvSpPr>
              <a:spLocks noChangeArrowheads="1"/>
            </p:cNvSpPr>
            <p:nvPr/>
          </p:nvSpPr>
          <p:spPr bwMode="auto">
            <a:xfrm>
              <a:off x="6688137" y="1784351"/>
              <a:ext cx="34925" cy="185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8" name="Rectangle 334"/>
            <p:cNvSpPr>
              <a:spLocks noChangeArrowheads="1"/>
            </p:cNvSpPr>
            <p:nvPr/>
          </p:nvSpPr>
          <p:spPr bwMode="auto">
            <a:xfrm>
              <a:off x="6611937" y="1858964"/>
              <a:ext cx="185738"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200" name="Freeform 346"/>
          <p:cNvSpPr>
            <a:spLocks/>
          </p:cNvSpPr>
          <p:nvPr/>
        </p:nvSpPr>
        <p:spPr bwMode="auto">
          <a:xfrm>
            <a:off x="7723187" y="5780089"/>
            <a:ext cx="715963" cy="714375"/>
          </a:xfrm>
          <a:custGeom>
            <a:avLst/>
            <a:gdLst>
              <a:gd name="T0" fmla="*/ 325 w 325"/>
              <a:gd name="T1" fmla="*/ 307 h 325"/>
              <a:gd name="T2" fmla="*/ 307 w 325"/>
              <a:gd name="T3" fmla="*/ 325 h 325"/>
              <a:gd name="T4" fmla="*/ 18 w 325"/>
              <a:gd name="T5" fmla="*/ 325 h 325"/>
              <a:gd name="T6" fmla="*/ 0 w 325"/>
              <a:gd name="T7" fmla="*/ 307 h 325"/>
              <a:gd name="T8" fmla="*/ 0 w 325"/>
              <a:gd name="T9" fmla="*/ 18 h 325"/>
              <a:gd name="T10" fmla="*/ 18 w 325"/>
              <a:gd name="T11" fmla="*/ 0 h 325"/>
              <a:gd name="T12" fmla="*/ 307 w 325"/>
              <a:gd name="T13" fmla="*/ 0 h 325"/>
              <a:gd name="T14" fmla="*/ 325 w 325"/>
              <a:gd name="T15" fmla="*/ 18 h 325"/>
              <a:gd name="T16" fmla="*/ 325 w 325"/>
              <a:gd name="T17" fmla="*/ 30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25">
                <a:moveTo>
                  <a:pt x="325" y="307"/>
                </a:moveTo>
                <a:cubicBezTo>
                  <a:pt x="325" y="317"/>
                  <a:pt x="317" y="325"/>
                  <a:pt x="307" y="325"/>
                </a:cubicBezTo>
                <a:cubicBezTo>
                  <a:pt x="18" y="325"/>
                  <a:pt x="18" y="325"/>
                  <a:pt x="18" y="325"/>
                </a:cubicBezTo>
                <a:cubicBezTo>
                  <a:pt x="8" y="325"/>
                  <a:pt x="0" y="317"/>
                  <a:pt x="0" y="307"/>
                </a:cubicBezTo>
                <a:cubicBezTo>
                  <a:pt x="0" y="18"/>
                  <a:pt x="0" y="18"/>
                  <a:pt x="0" y="18"/>
                </a:cubicBezTo>
                <a:cubicBezTo>
                  <a:pt x="0" y="8"/>
                  <a:pt x="8" y="0"/>
                  <a:pt x="18" y="0"/>
                </a:cubicBezTo>
                <a:cubicBezTo>
                  <a:pt x="307" y="0"/>
                  <a:pt x="307" y="0"/>
                  <a:pt x="307" y="0"/>
                </a:cubicBezTo>
                <a:cubicBezTo>
                  <a:pt x="317" y="0"/>
                  <a:pt x="325" y="8"/>
                  <a:pt x="325" y="18"/>
                </a:cubicBezTo>
                <a:lnTo>
                  <a:pt x="325" y="307"/>
                </a:lnTo>
                <a:close/>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1" name="Freeform 347"/>
          <p:cNvSpPr>
            <a:spLocks/>
          </p:cNvSpPr>
          <p:nvPr/>
        </p:nvSpPr>
        <p:spPr bwMode="auto">
          <a:xfrm>
            <a:off x="7937500" y="5976939"/>
            <a:ext cx="147638" cy="339725"/>
          </a:xfrm>
          <a:custGeom>
            <a:avLst/>
            <a:gdLst>
              <a:gd name="T0" fmla="*/ 0 w 67"/>
              <a:gd name="T1" fmla="*/ 0 h 154"/>
              <a:gd name="T2" fmla="*/ 0 w 67"/>
              <a:gd name="T3" fmla="*/ 130 h 154"/>
              <a:gd name="T4" fmla="*/ 67 w 67"/>
              <a:gd name="T5" fmla="*/ 154 h 154"/>
              <a:gd name="T6" fmla="*/ 67 w 67"/>
              <a:gd name="T7" fmla="*/ 0 h 154"/>
              <a:gd name="T8" fmla="*/ 0 w 67"/>
              <a:gd name="T9" fmla="*/ 0 h 154"/>
            </a:gdLst>
            <a:ahLst/>
            <a:cxnLst>
              <a:cxn ang="0">
                <a:pos x="T0" y="T1"/>
              </a:cxn>
              <a:cxn ang="0">
                <a:pos x="T2" y="T3"/>
              </a:cxn>
              <a:cxn ang="0">
                <a:pos x="T4" y="T5"/>
              </a:cxn>
              <a:cxn ang="0">
                <a:pos x="T6" y="T7"/>
              </a:cxn>
              <a:cxn ang="0">
                <a:pos x="T8" y="T9"/>
              </a:cxn>
            </a:cxnLst>
            <a:rect l="0" t="0" r="r" b="b"/>
            <a:pathLst>
              <a:path w="67" h="154">
                <a:moveTo>
                  <a:pt x="0" y="0"/>
                </a:moveTo>
                <a:cubicBezTo>
                  <a:pt x="0" y="130"/>
                  <a:pt x="0" y="130"/>
                  <a:pt x="0" y="130"/>
                </a:cubicBezTo>
                <a:cubicBezTo>
                  <a:pt x="0" y="143"/>
                  <a:pt x="30" y="154"/>
                  <a:pt x="67" y="154"/>
                </a:cubicBezTo>
                <a:cubicBezTo>
                  <a:pt x="67" y="0"/>
                  <a:pt x="67" y="0"/>
                  <a:pt x="67" y="0"/>
                </a:cubicBezTo>
                <a:lnTo>
                  <a:pt x="0" y="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2" name="Freeform 348"/>
          <p:cNvSpPr>
            <a:spLocks/>
          </p:cNvSpPr>
          <p:nvPr/>
        </p:nvSpPr>
        <p:spPr bwMode="auto">
          <a:xfrm>
            <a:off x="8081962" y="5976939"/>
            <a:ext cx="152400" cy="339725"/>
          </a:xfrm>
          <a:custGeom>
            <a:avLst/>
            <a:gdLst>
              <a:gd name="T0" fmla="*/ 0 w 69"/>
              <a:gd name="T1" fmla="*/ 154 h 154"/>
              <a:gd name="T2" fmla="*/ 1 w 69"/>
              <a:gd name="T3" fmla="*/ 154 h 154"/>
              <a:gd name="T4" fmla="*/ 69 w 69"/>
              <a:gd name="T5" fmla="*/ 130 h 154"/>
              <a:gd name="T6" fmla="*/ 69 w 69"/>
              <a:gd name="T7" fmla="*/ 0 h 154"/>
              <a:gd name="T8" fmla="*/ 0 w 69"/>
              <a:gd name="T9" fmla="*/ 0 h 154"/>
              <a:gd name="T10" fmla="*/ 0 w 69"/>
              <a:gd name="T11" fmla="*/ 154 h 154"/>
            </a:gdLst>
            <a:ahLst/>
            <a:cxnLst>
              <a:cxn ang="0">
                <a:pos x="T0" y="T1"/>
              </a:cxn>
              <a:cxn ang="0">
                <a:pos x="T2" y="T3"/>
              </a:cxn>
              <a:cxn ang="0">
                <a:pos x="T4" y="T5"/>
              </a:cxn>
              <a:cxn ang="0">
                <a:pos x="T6" y="T7"/>
              </a:cxn>
              <a:cxn ang="0">
                <a:pos x="T8" y="T9"/>
              </a:cxn>
              <a:cxn ang="0">
                <a:pos x="T10" y="T11"/>
              </a:cxn>
            </a:cxnLst>
            <a:rect l="0" t="0" r="r" b="b"/>
            <a:pathLst>
              <a:path w="69" h="154">
                <a:moveTo>
                  <a:pt x="0" y="154"/>
                </a:moveTo>
                <a:cubicBezTo>
                  <a:pt x="1" y="154"/>
                  <a:pt x="1" y="154"/>
                  <a:pt x="1" y="154"/>
                </a:cubicBezTo>
                <a:cubicBezTo>
                  <a:pt x="39" y="154"/>
                  <a:pt x="69" y="143"/>
                  <a:pt x="69" y="130"/>
                </a:cubicBezTo>
                <a:cubicBezTo>
                  <a:pt x="69" y="0"/>
                  <a:pt x="69" y="0"/>
                  <a:pt x="69" y="0"/>
                </a:cubicBezTo>
                <a:cubicBezTo>
                  <a:pt x="0" y="0"/>
                  <a:pt x="0" y="0"/>
                  <a:pt x="0" y="0"/>
                </a:cubicBezTo>
                <a:lnTo>
                  <a:pt x="0" y="154"/>
                </a:ln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3" name="Oval 349"/>
          <p:cNvSpPr>
            <a:spLocks noChangeArrowheads="1"/>
          </p:cNvSpPr>
          <p:nvPr/>
        </p:nvSpPr>
        <p:spPr bwMode="auto">
          <a:xfrm>
            <a:off x="7937500" y="5922964"/>
            <a:ext cx="296863" cy="1079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4" name="Oval 350"/>
          <p:cNvSpPr>
            <a:spLocks noChangeArrowheads="1"/>
          </p:cNvSpPr>
          <p:nvPr/>
        </p:nvSpPr>
        <p:spPr bwMode="auto">
          <a:xfrm>
            <a:off x="7966075" y="5937251"/>
            <a:ext cx="236538" cy="71438"/>
          </a:xfrm>
          <a:prstGeom prst="ellipse">
            <a:avLst/>
          </a:pr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5" name="Freeform 351"/>
          <p:cNvSpPr>
            <a:spLocks/>
          </p:cNvSpPr>
          <p:nvPr/>
        </p:nvSpPr>
        <p:spPr bwMode="auto">
          <a:xfrm>
            <a:off x="7966075" y="5937251"/>
            <a:ext cx="236538" cy="57150"/>
          </a:xfrm>
          <a:custGeom>
            <a:avLst/>
            <a:gdLst>
              <a:gd name="T0" fmla="*/ 97 w 108"/>
              <a:gd name="T1" fmla="*/ 26 h 26"/>
              <a:gd name="T2" fmla="*/ 108 w 108"/>
              <a:gd name="T3" fmla="*/ 16 h 26"/>
              <a:gd name="T4" fmla="*/ 54 w 108"/>
              <a:gd name="T5" fmla="*/ 0 h 26"/>
              <a:gd name="T6" fmla="*/ 0 w 108"/>
              <a:gd name="T7" fmla="*/ 16 h 26"/>
              <a:gd name="T8" fmla="*/ 12 w 108"/>
              <a:gd name="T9" fmla="*/ 26 h 26"/>
              <a:gd name="T10" fmla="*/ 54 w 108"/>
              <a:gd name="T11" fmla="*/ 20 h 26"/>
              <a:gd name="T12" fmla="*/ 97 w 108"/>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108" h="26">
                <a:moveTo>
                  <a:pt x="97" y="26"/>
                </a:moveTo>
                <a:cubicBezTo>
                  <a:pt x="104" y="23"/>
                  <a:pt x="108" y="20"/>
                  <a:pt x="108" y="16"/>
                </a:cubicBezTo>
                <a:cubicBezTo>
                  <a:pt x="108" y="7"/>
                  <a:pt x="84" y="0"/>
                  <a:pt x="54" y="0"/>
                </a:cubicBezTo>
                <a:cubicBezTo>
                  <a:pt x="24" y="0"/>
                  <a:pt x="0" y="7"/>
                  <a:pt x="0" y="16"/>
                </a:cubicBezTo>
                <a:cubicBezTo>
                  <a:pt x="0" y="20"/>
                  <a:pt x="5" y="23"/>
                  <a:pt x="12" y="26"/>
                </a:cubicBezTo>
                <a:cubicBezTo>
                  <a:pt x="21" y="22"/>
                  <a:pt x="37" y="20"/>
                  <a:pt x="54" y="20"/>
                </a:cubicBezTo>
                <a:cubicBezTo>
                  <a:pt x="71" y="20"/>
                  <a:pt x="87" y="22"/>
                  <a:pt x="97" y="26"/>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6" name="Freeform 352"/>
          <p:cNvSpPr>
            <a:spLocks noEditPoints="1"/>
          </p:cNvSpPr>
          <p:nvPr/>
        </p:nvSpPr>
        <p:spPr bwMode="auto">
          <a:xfrm>
            <a:off x="7977187" y="6096001"/>
            <a:ext cx="214313" cy="123825"/>
          </a:xfrm>
          <a:custGeom>
            <a:avLst/>
            <a:gdLst>
              <a:gd name="T0" fmla="*/ 93 w 98"/>
              <a:gd name="T1" fmla="*/ 51 h 56"/>
              <a:gd name="T2" fmla="*/ 78 w 98"/>
              <a:gd name="T3" fmla="*/ 56 h 56"/>
              <a:gd name="T4" fmla="*/ 57 w 98"/>
              <a:gd name="T5" fmla="*/ 56 h 56"/>
              <a:gd name="T6" fmla="*/ 57 w 98"/>
              <a:gd name="T7" fmla="*/ 0 h 56"/>
              <a:gd name="T8" fmla="*/ 77 w 98"/>
              <a:gd name="T9" fmla="*/ 0 h 56"/>
              <a:gd name="T10" fmla="*/ 91 w 98"/>
              <a:gd name="T11" fmla="*/ 4 h 56"/>
              <a:gd name="T12" fmla="*/ 96 w 98"/>
              <a:gd name="T13" fmla="*/ 13 h 56"/>
              <a:gd name="T14" fmla="*/ 93 w 98"/>
              <a:gd name="T15" fmla="*/ 22 h 56"/>
              <a:gd name="T16" fmla="*/ 85 w 98"/>
              <a:gd name="T17" fmla="*/ 26 h 56"/>
              <a:gd name="T18" fmla="*/ 85 w 98"/>
              <a:gd name="T19" fmla="*/ 26 h 56"/>
              <a:gd name="T20" fmla="*/ 95 w 98"/>
              <a:gd name="T21" fmla="*/ 30 h 56"/>
              <a:gd name="T22" fmla="*/ 98 w 98"/>
              <a:gd name="T23" fmla="*/ 39 h 56"/>
              <a:gd name="T24" fmla="*/ 93 w 98"/>
              <a:gd name="T25" fmla="*/ 51 h 56"/>
              <a:gd name="T26" fmla="*/ 41 w 98"/>
              <a:gd name="T27" fmla="*/ 48 h 56"/>
              <a:gd name="T28" fmla="*/ 20 w 98"/>
              <a:gd name="T29" fmla="*/ 56 h 56"/>
              <a:gd name="T30" fmla="*/ 0 w 98"/>
              <a:gd name="T31" fmla="*/ 56 h 56"/>
              <a:gd name="T32" fmla="*/ 0 w 98"/>
              <a:gd name="T33" fmla="*/ 0 h 56"/>
              <a:gd name="T34" fmla="*/ 20 w 98"/>
              <a:gd name="T35" fmla="*/ 0 h 56"/>
              <a:gd name="T36" fmla="*/ 49 w 98"/>
              <a:gd name="T37" fmla="*/ 27 h 56"/>
              <a:gd name="T38" fmla="*/ 41 w 98"/>
              <a:gd name="T39" fmla="*/ 4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8" h="56">
                <a:moveTo>
                  <a:pt x="93" y="51"/>
                </a:moveTo>
                <a:cubicBezTo>
                  <a:pt x="89" y="54"/>
                  <a:pt x="84" y="56"/>
                  <a:pt x="78" y="56"/>
                </a:cubicBezTo>
                <a:cubicBezTo>
                  <a:pt x="57" y="56"/>
                  <a:pt x="57" y="56"/>
                  <a:pt x="57" y="56"/>
                </a:cubicBezTo>
                <a:cubicBezTo>
                  <a:pt x="57" y="0"/>
                  <a:pt x="57" y="0"/>
                  <a:pt x="57" y="0"/>
                </a:cubicBezTo>
                <a:cubicBezTo>
                  <a:pt x="77" y="0"/>
                  <a:pt x="77" y="0"/>
                  <a:pt x="77" y="0"/>
                </a:cubicBezTo>
                <a:cubicBezTo>
                  <a:pt x="83" y="0"/>
                  <a:pt x="88" y="1"/>
                  <a:pt x="91" y="4"/>
                </a:cubicBezTo>
                <a:cubicBezTo>
                  <a:pt x="95" y="6"/>
                  <a:pt x="96" y="9"/>
                  <a:pt x="96" y="13"/>
                </a:cubicBezTo>
                <a:cubicBezTo>
                  <a:pt x="96" y="16"/>
                  <a:pt x="95" y="19"/>
                  <a:pt x="93" y="22"/>
                </a:cubicBezTo>
                <a:cubicBezTo>
                  <a:pt x="91" y="24"/>
                  <a:pt x="88" y="25"/>
                  <a:pt x="85" y="26"/>
                </a:cubicBezTo>
                <a:cubicBezTo>
                  <a:pt x="85" y="26"/>
                  <a:pt x="85" y="26"/>
                  <a:pt x="85" y="26"/>
                </a:cubicBezTo>
                <a:cubicBezTo>
                  <a:pt x="89" y="26"/>
                  <a:pt x="93" y="28"/>
                  <a:pt x="95" y="30"/>
                </a:cubicBezTo>
                <a:cubicBezTo>
                  <a:pt x="97" y="33"/>
                  <a:pt x="98" y="36"/>
                  <a:pt x="98" y="39"/>
                </a:cubicBezTo>
                <a:cubicBezTo>
                  <a:pt x="98" y="44"/>
                  <a:pt x="97" y="48"/>
                  <a:pt x="93" y="51"/>
                </a:cubicBezTo>
                <a:close/>
                <a:moveTo>
                  <a:pt x="41" y="48"/>
                </a:moveTo>
                <a:cubicBezTo>
                  <a:pt x="36" y="53"/>
                  <a:pt x="29" y="56"/>
                  <a:pt x="20" y="56"/>
                </a:cubicBezTo>
                <a:cubicBezTo>
                  <a:pt x="0" y="56"/>
                  <a:pt x="0" y="56"/>
                  <a:pt x="0" y="56"/>
                </a:cubicBezTo>
                <a:cubicBezTo>
                  <a:pt x="0" y="0"/>
                  <a:pt x="0" y="0"/>
                  <a:pt x="0" y="0"/>
                </a:cubicBezTo>
                <a:cubicBezTo>
                  <a:pt x="20" y="0"/>
                  <a:pt x="20" y="0"/>
                  <a:pt x="20" y="0"/>
                </a:cubicBezTo>
                <a:cubicBezTo>
                  <a:pt x="39" y="0"/>
                  <a:pt x="49" y="9"/>
                  <a:pt x="49" y="27"/>
                </a:cubicBezTo>
                <a:cubicBezTo>
                  <a:pt x="49" y="36"/>
                  <a:pt x="46" y="43"/>
                  <a:pt x="41"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7" name="Freeform 353"/>
          <p:cNvSpPr>
            <a:spLocks/>
          </p:cNvSpPr>
          <p:nvPr/>
        </p:nvSpPr>
        <p:spPr bwMode="auto">
          <a:xfrm>
            <a:off x="8002587" y="6118226"/>
            <a:ext cx="53975" cy="79375"/>
          </a:xfrm>
          <a:custGeom>
            <a:avLst/>
            <a:gdLst>
              <a:gd name="T0" fmla="*/ 7 w 24"/>
              <a:gd name="T1" fmla="*/ 0 h 36"/>
              <a:gd name="T2" fmla="*/ 0 w 24"/>
              <a:gd name="T3" fmla="*/ 0 h 36"/>
              <a:gd name="T4" fmla="*/ 0 w 24"/>
              <a:gd name="T5" fmla="*/ 36 h 36"/>
              <a:gd name="T6" fmla="*/ 7 w 24"/>
              <a:gd name="T7" fmla="*/ 36 h 36"/>
              <a:gd name="T8" fmla="*/ 20 w 24"/>
              <a:gd name="T9" fmla="*/ 31 h 36"/>
              <a:gd name="T10" fmla="*/ 24 w 24"/>
              <a:gd name="T11" fmla="*/ 17 h 36"/>
              <a:gd name="T12" fmla="*/ 20 w 24"/>
              <a:gd name="T13" fmla="*/ 5 h 36"/>
              <a:gd name="T14" fmla="*/ 7 w 24"/>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36">
                <a:moveTo>
                  <a:pt x="7" y="0"/>
                </a:moveTo>
                <a:cubicBezTo>
                  <a:pt x="0" y="0"/>
                  <a:pt x="0" y="0"/>
                  <a:pt x="0" y="0"/>
                </a:cubicBezTo>
                <a:cubicBezTo>
                  <a:pt x="0" y="36"/>
                  <a:pt x="0" y="36"/>
                  <a:pt x="0" y="36"/>
                </a:cubicBezTo>
                <a:cubicBezTo>
                  <a:pt x="7" y="36"/>
                  <a:pt x="7" y="36"/>
                  <a:pt x="7" y="36"/>
                </a:cubicBezTo>
                <a:cubicBezTo>
                  <a:pt x="12" y="36"/>
                  <a:pt x="16" y="34"/>
                  <a:pt x="20" y="31"/>
                </a:cubicBezTo>
                <a:cubicBezTo>
                  <a:pt x="23" y="27"/>
                  <a:pt x="24" y="23"/>
                  <a:pt x="24" y="17"/>
                </a:cubicBezTo>
                <a:cubicBezTo>
                  <a:pt x="24" y="12"/>
                  <a:pt x="23" y="8"/>
                  <a:pt x="20" y="5"/>
                </a:cubicBezTo>
                <a:cubicBezTo>
                  <a:pt x="16" y="2"/>
                  <a:pt x="12" y="0"/>
                  <a:pt x="7" y="0"/>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8" name="Freeform 354"/>
          <p:cNvSpPr>
            <a:spLocks/>
          </p:cNvSpPr>
          <p:nvPr/>
        </p:nvSpPr>
        <p:spPr bwMode="auto">
          <a:xfrm>
            <a:off x="8128000" y="6116639"/>
            <a:ext cx="31750" cy="30163"/>
          </a:xfrm>
          <a:custGeom>
            <a:avLst/>
            <a:gdLst>
              <a:gd name="T0" fmla="*/ 12 w 14"/>
              <a:gd name="T1" fmla="*/ 12 h 14"/>
              <a:gd name="T2" fmla="*/ 14 w 14"/>
              <a:gd name="T3" fmla="*/ 7 h 14"/>
              <a:gd name="T4" fmla="*/ 5 w 14"/>
              <a:gd name="T5" fmla="*/ 0 h 14"/>
              <a:gd name="T6" fmla="*/ 0 w 14"/>
              <a:gd name="T7" fmla="*/ 0 h 14"/>
              <a:gd name="T8" fmla="*/ 0 w 14"/>
              <a:gd name="T9" fmla="*/ 14 h 14"/>
              <a:gd name="T10" fmla="*/ 6 w 14"/>
              <a:gd name="T11" fmla="*/ 14 h 14"/>
              <a:gd name="T12" fmla="*/ 12 w 14"/>
              <a:gd name="T13" fmla="*/ 12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2" y="12"/>
                </a:moveTo>
                <a:cubicBezTo>
                  <a:pt x="13" y="10"/>
                  <a:pt x="14" y="9"/>
                  <a:pt x="14" y="7"/>
                </a:cubicBezTo>
                <a:cubicBezTo>
                  <a:pt x="14" y="2"/>
                  <a:pt x="11" y="0"/>
                  <a:pt x="5" y="0"/>
                </a:cubicBezTo>
                <a:cubicBezTo>
                  <a:pt x="0" y="0"/>
                  <a:pt x="0" y="0"/>
                  <a:pt x="0" y="0"/>
                </a:cubicBezTo>
                <a:cubicBezTo>
                  <a:pt x="0" y="14"/>
                  <a:pt x="0" y="14"/>
                  <a:pt x="0" y="14"/>
                </a:cubicBezTo>
                <a:cubicBezTo>
                  <a:pt x="6" y="14"/>
                  <a:pt x="6" y="14"/>
                  <a:pt x="6" y="14"/>
                </a:cubicBezTo>
                <a:cubicBezTo>
                  <a:pt x="8" y="14"/>
                  <a:pt x="10" y="13"/>
                  <a:pt x="12" y="12"/>
                </a:cubicBez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9" name="Freeform 355"/>
          <p:cNvSpPr>
            <a:spLocks/>
          </p:cNvSpPr>
          <p:nvPr/>
        </p:nvSpPr>
        <p:spPr bwMode="auto">
          <a:xfrm>
            <a:off x="8128000" y="6167439"/>
            <a:ext cx="34925" cy="30163"/>
          </a:xfrm>
          <a:custGeom>
            <a:avLst/>
            <a:gdLst>
              <a:gd name="T0" fmla="*/ 14 w 16"/>
              <a:gd name="T1" fmla="*/ 2 h 14"/>
              <a:gd name="T2" fmla="*/ 7 w 16"/>
              <a:gd name="T3" fmla="*/ 0 h 14"/>
              <a:gd name="T4" fmla="*/ 0 w 16"/>
              <a:gd name="T5" fmla="*/ 0 h 14"/>
              <a:gd name="T6" fmla="*/ 0 w 16"/>
              <a:gd name="T7" fmla="*/ 14 h 14"/>
              <a:gd name="T8" fmla="*/ 7 w 16"/>
              <a:gd name="T9" fmla="*/ 14 h 14"/>
              <a:gd name="T10" fmla="*/ 14 w 16"/>
              <a:gd name="T11" fmla="*/ 12 h 14"/>
              <a:gd name="T12" fmla="*/ 16 w 16"/>
              <a:gd name="T13" fmla="*/ 7 h 14"/>
              <a:gd name="T14" fmla="*/ 14 w 16"/>
              <a:gd name="T15" fmla="*/ 2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14" y="2"/>
                </a:moveTo>
                <a:cubicBezTo>
                  <a:pt x="12" y="1"/>
                  <a:pt x="10" y="0"/>
                  <a:pt x="7" y="0"/>
                </a:cubicBezTo>
                <a:cubicBezTo>
                  <a:pt x="0" y="0"/>
                  <a:pt x="0" y="0"/>
                  <a:pt x="0" y="0"/>
                </a:cubicBezTo>
                <a:cubicBezTo>
                  <a:pt x="0" y="14"/>
                  <a:pt x="0" y="14"/>
                  <a:pt x="0" y="14"/>
                </a:cubicBezTo>
                <a:cubicBezTo>
                  <a:pt x="7" y="14"/>
                  <a:pt x="7" y="14"/>
                  <a:pt x="7" y="14"/>
                </a:cubicBezTo>
                <a:cubicBezTo>
                  <a:pt x="10" y="14"/>
                  <a:pt x="12" y="14"/>
                  <a:pt x="14" y="12"/>
                </a:cubicBezTo>
                <a:cubicBezTo>
                  <a:pt x="15" y="11"/>
                  <a:pt x="16" y="9"/>
                  <a:pt x="16" y="7"/>
                </a:cubicBezTo>
                <a:cubicBezTo>
                  <a:pt x="16" y="5"/>
                  <a:pt x="15" y="3"/>
                  <a:pt x="14" y="2"/>
                </a:cubicBez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0" name="Freeform 356"/>
          <p:cNvSpPr>
            <a:spLocks/>
          </p:cNvSpPr>
          <p:nvPr/>
        </p:nvSpPr>
        <p:spPr bwMode="auto">
          <a:xfrm>
            <a:off x="6916737" y="5780089"/>
            <a:ext cx="714375" cy="714375"/>
          </a:xfrm>
          <a:custGeom>
            <a:avLst/>
            <a:gdLst>
              <a:gd name="T0" fmla="*/ 325 w 325"/>
              <a:gd name="T1" fmla="*/ 307 h 325"/>
              <a:gd name="T2" fmla="*/ 307 w 325"/>
              <a:gd name="T3" fmla="*/ 325 h 325"/>
              <a:gd name="T4" fmla="*/ 18 w 325"/>
              <a:gd name="T5" fmla="*/ 325 h 325"/>
              <a:gd name="T6" fmla="*/ 0 w 325"/>
              <a:gd name="T7" fmla="*/ 307 h 325"/>
              <a:gd name="T8" fmla="*/ 0 w 325"/>
              <a:gd name="T9" fmla="*/ 18 h 325"/>
              <a:gd name="T10" fmla="*/ 18 w 325"/>
              <a:gd name="T11" fmla="*/ 0 h 325"/>
              <a:gd name="T12" fmla="*/ 307 w 325"/>
              <a:gd name="T13" fmla="*/ 0 h 325"/>
              <a:gd name="T14" fmla="*/ 325 w 325"/>
              <a:gd name="T15" fmla="*/ 18 h 325"/>
              <a:gd name="T16" fmla="*/ 325 w 325"/>
              <a:gd name="T17" fmla="*/ 30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25">
                <a:moveTo>
                  <a:pt x="325" y="307"/>
                </a:moveTo>
                <a:cubicBezTo>
                  <a:pt x="325" y="317"/>
                  <a:pt x="317" y="325"/>
                  <a:pt x="307" y="325"/>
                </a:cubicBezTo>
                <a:cubicBezTo>
                  <a:pt x="18" y="325"/>
                  <a:pt x="18" y="325"/>
                  <a:pt x="18" y="325"/>
                </a:cubicBezTo>
                <a:cubicBezTo>
                  <a:pt x="8" y="325"/>
                  <a:pt x="0" y="317"/>
                  <a:pt x="0" y="307"/>
                </a:cubicBezTo>
                <a:cubicBezTo>
                  <a:pt x="0" y="18"/>
                  <a:pt x="0" y="18"/>
                  <a:pt x="0" y="18"/>
                </a:cubicBezTo>
                <a:cubicBezTo>
                  <a:pt x="0" y="8"/>
                  <a:pt x="8" y="0"/>
                  <a:pt x="18" y="0"/>
                </a:cubicBezTo>
                <a:cubicBezTo>
                  <a:pt x="307" y="0"/>
                  <a:pt x="307" y="0"/>
                  <a:pt x="307" y="0"/>
                </a:cubicBezTo>
                <a:cubicBezTo>
                  <a:pt x="317" y="0"/>
                  <a:pt x="325" y="8"/>
                  <a:pt x="325" y="18"/>
                </a:cubicBezTo>
                <a:cubicBezTo>
                  <a:pt x="325" y="307"/>
                  <a:pt x="325" y="307"/>
                  <a:pt x="325" y="307"/>
                </a:cubicBezTo>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1" name="Freeform 357"/>
          <p:cNvSpPr>
            <a:spLocks/>
          </p:cNvSpPr>
          <p:nvPr/>
        </p:nvSpPr>
        <p:spPr bwMode="auto">
          <a:xfrm>
            <a:off x="7213600" y="6184901"/>
            <a:ext cx="93663" cy="138113"/>
          </a:xfrm>
          <a:custGeom>
            <a:avLst/>
            <a:gdLst>
              <a:gd name="T0" fmla="*/ 41 w 59"/>
              <a:gd name="T1" fmla="*/ 0 h 87"/>
              <a:gd name="T2" fmla="*/ 19 w 59"/>
              <a:gd name="T3" fmla="*/ 0 h 87"/>
              <a:gd name="T4" fmla="*/ 19 w 59"/>
              <a:gd name="T5" fmla="*/ 45 h 87"/>
              <a:gd name="T6" fmla="*/ 0 w 59"/>
              <a:gd name="T7" fmla="*/ 45 h 87"/>
              <a:gd name="T8" fmla="*/ 30 w 59"/>
              <a:gd name="T9" fmla="*/ 87 h 87"/>
              <a:gd name="T10" fmla="*/ 59 w 59"/>
              <a:gd name="T11" fmla="*/ 45 h 87"/>
              <a:gd name="T12" fmla="*/ 41 w 59"/>
              <a:gd name="T13" fmla="*/ 45 h 87"/>
              <a:gd name="T14" fmla="*/ 41 w 59"/>
              <a:gd name="T15" fmla="*/ 0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87">
                <a:moveTo>
                  <a:pt x="41" y="0"/>
                </a:moveTo>
                <a:lnTo>
                  <a:pt x="19" y="0"/>
                </a:lnTo>
                <a:lnTo>
                  <a:pt x="19" y="45"/>
                </a:lnTo>
                <a:lnTo>
                  <a:pt x="0" y="45"/>
                </a:lnTo>
                <a:lnTo>
                  <a:pt x="30" y="87"/>
                </a:lnTo>
                <a:lnTo>
                  <a:pt x="59" y="45"/>
                </a:lnTo>
                <a:lnTo>
                  <a:pt x="41" y="45"/>
                </a:lnTo>
                <a:lnTo>
                  <a:pt x="41" y="0"/>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2" name="Rectangle 358"/>
          <p:cNvSpPr>
            <a:spLocks noChangeArrowheads="1"/>
          </p:cNvSpPr>
          <p:nvPr/>
        </p:nvSpPr>
        <p:spPr bwMode="auto">
          <a:xfrm>
            <a:off x="7218362" y="6073776"/>
            <a:ext cx="85725" cy="25400"/>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3" name="Rectangle 359"/>
          <p:cNvSpPr>
            <a:spLocks noChangeArrowheads="1"/>
          </p:cNvSpPr>
          <p:nvPr/>
        </p:nvSpPr>
        <p:spPr bwMode="auto">
          <a:xfrm>
            <a:off x="7218362" y="6111876"/>
            <a:ext cx="85725" cy="23813"/>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4" name="Rectangle 360"/>
          <p:cNvSpPr>
            <a:spLocks noChangeArrowheads="1"/>
          </p:cNvSpPr>
          <p:nvPr/>
        </p:nvSpPr>
        <p:spPr bwMode="auto">
          <a:xfrm>
            <a:off x="7218362" y="6146801"/>
            <a:ext cx="85725" cy="23813"/>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5" name="Freeform 361"/>
          <p:cNvSpPr>
            <a:spLocks/>
          </p:cNvSpPr>
          <p:nvPr/>
        </p:nvSpPr>
        <p:spPr bwMode="auto">
          <a:xfrm>
            <a:off x="7158037" y="5976939"/>
            <a:ext cx="120650" cy="203200"/>
          </a:xfrm>
          <a:custGeom>
            <a:avLst/>
            <a:gdLst>
              <a:gd name="T0" fmla="*/ 49 w 55"/>
              <a:gd name="T1" fmla="*/ 0 h 92"/>
              <a:gd name="T2" fmla="*/ 41 w 55"/>
              <a:gd name="T3" fmla="*/ 0 h 92"/>
              <a:gd name="T4" fmla="*/ 14 w 55"/>
              <a:gd name="T5" fmla="*/ 0 h 92"/>
              <a:gd name="T6" fmla="*/ 8 w 55"/>
              <a:gd name="T7" fmla="*/ 0 h 92"/>
              <a:gd name="T8" fmla="*/ 5 w 55"/>
              <a:gd name="T9" fmla="*/ 0 h 92"/>
              <a:gd name="T10" fmla="*/ 0 w 55"/>
              <a:gd name="T11" fmla="*/ 5 h 92"/>
              <a:gd name="T12" fmla="*/ 0 w 55"/>
              <a:gd name="T13" fmla="*/ 92 h 92"/>
              <a:gd name="T14" fmla="*/ 16 w 55"/>
              <a:gd name="T15" fmla="*/ 92 h 92"/>
              <a:gd name="T16" fmla="*/ 16 w 55"/>
              <a:gd name="T17" fmla="*/ 17 h 92"/>
              <a:gd name="T18" fmla="*/ 38 w 55"/>
              <a:gd name="T19" fmla="*/ 17 h 92"/>
              <a:gd name="T20" fmla="*/ 38 w 55"/>
              <a:gd name="T21" fmla="*/ 39 h 92"/>
              <a:gd name="T22" fmla="*/ 55 w 55"/>
              <a:gd name="T23" fmla="*/ 39 h 92"/>
              <a:gd name="T24" fmla="*/ 55 w 55"/>
              <a:gd name="T25" fmla="*/ 6 h 92"/>
              <a:gd name="T26" fmla="*/ 49 w 55"/>
              <a:gd name="T2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92">
                <a:moveTo>
                  <a:pt x="49" y="0"/>
                </a:moveTo>
                <a:cubicBezTo>
                  <a:pt x="41" y="0"/>
                  <a:pt x="41" y="0"/>
                  <a:pt x="41" y="0"/>
                </a:cubicBezTo>
                <a:cubicBezTo>
                  <a:pt x="14" y="0"/>
                  <a:pt x="14" y="0"/>
                  <a:pt x="14" y="0"/>
                </a:cubicBezTo>
                <a:cubicBezTo>
                  <a:pt x="8" y="0"/>
                  <a:pt x="8" y="0"/>
                  <a:pt x="8" y="0"/>
                </a:cubicBezTo>
                <a:cubicBezTo>
                  <a:pt x="5" y="0"/>
                  <a:pt x="5" y="0"/>
                  <a:pt x="5" y="0"/>
                </a:cubicBezTo>
                <a:cubicBezTo>
                  <a:pt x="4" y="0"/>
                  <a:pt x="0" y="0"/>
                  <a:pt x="0" y="5"/>
                </a:cubicBezTo>
                <a:cubicBezTo>
                  <a:pt x="0" y="92"/>
                  <a:pt x="0" y="92"/>
                  <a:pt x="0" y="92"/>
                </a:cubicBezTo>
                <a:cubicBezTo>
                  <a:pt x="16" y="92"/>
                  <a:pt x="16" y="92"/>
                  <a:pt x="16" y="92"/>
                </a:cubicBezTo>
                <a:cubicBezTo>
                  <a:pt x="16" y="17"/>
                  <a:pt x="16" y="17"/>
                  <a:pt x="16" y="17"/>
                </a:cubicBezTo>
                <a:cubicBezTo>
                  <a:pt x="38" y="17"/>
                  <a:pt x="38" y="17"/>
                  <a:pt x="38" y="17"/>
                </a:cubicBezTo>
                <a:cubicBezTo>
                  <a:pt x="38" y="39"/>
                  <a:pt x="38" y="39"/>
                  <a:pt x="38" y="39"/>
                </a:cubicBezTo>
                <a:cubicBezTo>
                  <a:pt x="55" y="39"/>
                  <a:pt x="55" y="39"/>
                  <a:pt x="55" y="39"/>
                </a:cubicBezTo>
                <a:cubicBezTo>
                  <a:pt x="55" y="6"/>
                  <a:pt x="55" y="6"/>
                  <a:pt x="55" y="6"/>
                </a:cubicBezTo>
                <a:cubicBezTo>
                  <a:pt x="55" y="1"/>
                  <a:pt x="50" y="0"/>
                  <a:pt x="49" y="0"/>
                </a:cubicBezTo>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6" name="Freeform 362"/>
          <p:cNvSpPr>
            <a:spLocks/>
          </p:cNvSpPr>
          <p:nvPr/>
        </p:nvSpPr>
        <p:spPr bwMode="auto">
          <a:xfrm>
            <a:off x="7158037" y="5976939"/>
            <a:ext cx="120650" cy="266700"/>
          </a:xfrm>
          <a:custGeom>
            <a:avLst/>
            <a:gdLst>
              <a:gd name="T0" fmla="*/ 49 w 55"/>
              <a:gd name="T1" fmla="*/ 0 h 121"/>
              <a:gd name="T2" fmla="*/ 41 w 55"/>
              <a:gd name="T3" fmla="*/ 0 h 121"/>
              <a:gd name="T4" fmla="*/ 14 w 55"/>
              <a:gd name="T5" fmla="*/ 0 h 121"/>
              <a:gd name="T6" fmla="*/ 8 w 55"/>
              <a:gd name="T7" fmla="*/ 0 h 121"/>
              <a:gd name="T8" fmla="*/ 5 w 55"/>
              <a:gd name="T9" fmla="*/ 0 h 121"/>
              <a:gd name="T10" fmla="*/ 0 w 55"/>
              <a:gd name="T11" fmla="*/ 5 h 121"/>
              <a:gd name="T12" fmla="*/ 0 w 55"/>
              <a:gd name="T13" fmla="*/ 77 h 121"/>
              <a:gd name="T14" fmla="*/ 0 w 55"/>
              <a:gd name="T15" fmla="*/ 77 h 121"/>
              <a:gd name="T16" fmla="*/ 0 w 55"/>
              <a:gd name="T17" fmla="*/ 116 h 121"/>
              <a:gd name="T18" fmla="*/ 5 w 55"/>
              <a:gd name="T19" fmla="*/ 121 h 121"/>
              <a:gd name="T20" fmla="*/ 11 w 55"/>
              <a:gd name="T21" fmla="*/ 121 h 121"/>
              <a:gd name="T22" fmla="*/ 33 w 55"/>
              <a:gd name="T23" fmla="*/ 121 h 121"/>
              <a:gd name="T24" fmla="*/ 33 w 55"/>
              <a:gd name="T25" fmla="*/ 105 h 121"/>
              <a:gd name="T26" fmla="*/ 16 w 55"/>
              <a:gd name="T27" fmla="*/ 105 h 121"/>
              <a:gd name="T28" fmla="*/ 16 w 55"/>
              <a:gd name="T29" fmla="*/ 92 h 121"/>
              <a:gd name="T30" fmla="*/ 16 w 55"/>
              <a:gd name="T31" fmla="*/ 92 h 121"/>
              <a:gd name="T32" fmla="*/ 16 w 55"/>
              <a:gd name="T33" fmla="*/ 17 h 121"/>
              <a:gd name="T34" fmla="*/ 38 w 55"/>
              <a:gd name="T35" fmla="*/ 17 h 121"/>
              <a:gd name="T36" fmla="*/ 38 w 55"/>
              <a:gd name="T37" fmla="*/ 39 h 121"/>
              <a:gd name="T38" fmla="*/ 55 w 55"/>
              <a:gd name="T39" fmla="*/ 39 h 121"/>
              <a:gd name="T40" fmla="*/ 55 w 55"/>
              <a:gd name="T41" fmla="*/ 6 h 121"/>
              <a:gd name="T42" fmla="*/ 49 w 55"/>
              <a:gd name="T43"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121">
                <a:moveTo>
                  <a:pt x="49" y="0"/>
                </a:moveTo>
                <a:cubicBezTo>
                  <a:pt x="41" y="0"/>
                  <a:pt x="41" y="0"/>
                  <a:pt x="41" y="0"/>
                </a:cubicBezTo>
                <a:cubicBezTo>
                  <a:pt x="14" y="0"/>
                  <a:pt x="14" y="0"/>
                  <a:pt x="14" y="0"/>
                </a:cubicBezTo>
                <a:cubicBezTo>
                  <a:pt x="8" y="0"/>
                  <a:pt x="8" y="0"/>
                  <a:pt x="8" y="0"/>
                </a:cubicBezTo>
                <a:cubicBezTo>
                  <a:pt x="5" y="0"/>
                  <a:pt x="5" y="0"/>
                  <a:pt x="5" y="0"/>
                </a:cubicBezTo>
                <a:cubicBezTo>
                  <a:pt x="4" y="0"/>
                  <a:pt x="0" y="0"/>
                  <a:pt x="0" y="5"/>
                </a:cubicBezTo>
                <a:cubicBezTo>
                  <a:pt x="0" y="77"/>
                  <a:pt x="0" y="77"/>
                  <a:pt x="0" y="77"/>
                </a:cubicBezTo>
                <a:cubicBezTo>
                  <a:pt x="0" y="77"/>
                  <a:pt x="0" y="77"/>
                  <a:pt x="0" y="77"/>
                </a:cubicBezTo>
                <a:cubicBezTo>
                  <a:pt x="0" y="116"/>
                  <a:pt x="0" y="116"/>
                  <a:pt x="0" y="116"/>
                </a:cubicBezTo>
                <a:cubicBezTo>
                  <a:pt x="0" y="120"/>
                  <a:pt x="1" y="121"/>
                  <a:pt x="5" y="121"/>
                </a:cubicBezTo>
                <a:cubicBezTo>
                  <a:pt x="11" y="121"/>
                  <a:pt x="11" y="121"/>
                  <a:pt x="11" y="121"/>
                </a:cubicBezTo>
                <a:cubicBezTo>
                  <a:pt x="33" y="121"/>
                  <a:pt x="33" y="121"/>
                  <a:pt x="33" y="121"/>
                </a:cubicBezTo>
                <a:cubicBezTo>
                  <a:pt x="33" y="105"/>
                  <a:pt x="33" y="105"/>
                  <a:pt x="33" y="105"/>
                </a:cubicBezTo>
                <a:cubicBezTo>
                  <a:pt x="16" y="105"/>
                  <a:pt x="16" y="105"/>
                  <a:pt x="16" y="105"/>
                </a:cubicBezTo>
                <a:cubicBezTo>
                  <a:pt x="16" y="92"/>
                  <a:pt x="16" y="92"/>
                  <a:pt x="16" y="92"/>
                </a:cubicBezTo>
                <a:cubicBezTo>
                  <a:pt x="16" y="92"/>
                  <a:pt x="16" y="92"/>
                  <a:pt x="16" y="92"/>
                </a:cubicBezTo>
                <a:cubicBezTo>
                  <a:pt x="16" y="17"/>
                  <a:pt x="16" y="17"/>
                  <a:pt x="16" y="17"/>
                </a:cubicBezTo>
                <a:cubicBezTo>
                  <a:pt x="38" y="17"/>
                  <a:pt x="38" y="17"/>
                  <a:pt x="38" y="17"/>
                </a:cubicBezTo>
                <a:cubicBezTo>
                  <a:pt x="38" y="39"/>
                  <a:pt x="38" y="39"/>
                  <a:pt x="38" y="39"/>
                </a:cubicBezTo>
                <a:cubicBezTo>
                  <a:pt x="55" y="39"/>
                  <a:pt x="55" y="39"/>
                  <a:pt x="55" y="39"/>
                </a:cubicBezTo>
                <a:cubicBezTo>
                  <a:pt x="55" y="6"/>
                  <a:pt x="55" y="6"/>
                  <a:pt x="55" y="6"/>
                </a:cubicBezTo>
                <a:cubicBezTo>
                  <a:pt x="55" y="1"/>
                  <a:pt x="50" y="0"/>
                  <a:pt x="49" y="0"/>
                </a:cubicBezTo>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7" name="Freeform 363"/>
          <p:cNvSpPr>
            <a:spLocks/>
          </p:cNvSpPr>
          <p:nvPr/>
        </p:nvSpPr>
        <p:spPr bwMode="auto">
          <a:xfrm>
            <a:off x="7289800" y="6016626"/>
            <a:ext cx="158750" cy="227013"/>
          </a:xfrm>
          <a:custGeom>
            <a:avLst/>
            <a:gdLst>
              <a:gd name="T0" fmla="*/ 46 w 72"/>
              <a:gd name="T1" fmla="*/ 54 h 103"/>
              <a:gd name="T2" fmla="*/ 41 w 72"/>
              <a:gd name="T3" fmla="*/ 54 h 103"/>
              <a:gd name="T4" fmla="*/ 0 w 72"/>
              <a:gd name="T5" fmla="*/ 0 h 103"/>
              <a:gd name="T6" fmla="*/ 0 w 72"/>
              <a:gd name="T7" fmla="*/ 16 h 103"/>
              <a:gd name="T8" fmla="*/ 23 w 72"/>
              <a:gd name="T9" fmla="*/ 59 h 103"/>
              <a:gd name="T10" fmla="*/ 23 w 72"/>
              <a:gd name="T11" fmla="*/ 70 h 103"/>
              <a:gd name="T12" fmla="*/ 45 w 72"/>
              <a:gd name="T13" fmla="*/ 69 h 103"/>
              <a:gd name="T14" fmla="*/ 55 w 72"/>
              <a:gd name="T15" fmla="*/ 77 h 103"/>
              <a:gd name="T16" fmla="*/ 55 w 72"/>
              <a:gd name="T17" fmla="*/ 87 h 103"/>
              <a:gd name="T18" fmla="*/ 0 w 72"/>
              <a:gd name="T19" fmla="*/ 87 h 103"/>
              <a:gd name="T20" fmla="*/ 0 w 72"/>
              <a:gd name="T21" fmla="*/ 103 h 103"/>
              <a:gd name="T22" fmla="*/ 65 w 72"/>
              <a:gd name="T23" fmla="*/ 103 h 103"/>
              <a:gd name="T24" fmla="*/ 72 w 72"/>
              <a:gd name="T25" fmla="*/ 98 h 103"/>
              <a:gd name="T26" fmla="*/ 72 w 72"/>
              <a:gd name="T27" fmla="*/ 94 h 103"/>
              <a:gd name="T28" fmla="*/ 72 w 72"/>
              <a:gd name="T29" fmla="*/ 87 h 103"/>
              <a:gd name="T30" fmla="*/ 72 w 72"/>
              <a:gd name="T31" fmla="*/ 77 h 103"/>
              <a:gd name="T32" fmla="*/ 46 w 72"/>
              <a:gd name="T33" fmla="*/ 5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103">
                <a:moveTo>
                  <a:pt x="46" y="54"/>
                </a:moveTo>
                <a:cubicBezTo>
                  <a:pt x="41" y="54"/>
                  <a:pt x="41" y="54"/>
                  <a:pt x="41" y="54"/>
                </a:cubicBezTo>
                <a:cubicBezTo>
                  <a:pt x="38" y="21"/>
                  <a:pt x="22" y="4"/>
                  <a:pt x="0" y="0"/>
                </a:cubicBezTo>
                <a:cubicBezTo>
                  <a:pt x="0" y="16"/>
                  <a:pt x="0" y="16"/>
                  <a:pt x="0" y="16"/>
                </a:cubicBezTo>
                <a:cubicBezTo>
                  <a:pt x="17" y="21"/>
                  <a:pt x="23" y="37"/>
                  <a:pt x="23" y="59"/>
                </a:cubicBezTo>
                <a:cubicBezTo>
                  <a:pt x="23" y="70"/>
                  <a:pt x="23" y="70"/>
                  <a:pt x="23" y="70"/>
                </a:cubicBezTo>
                <a:cubicBezTo>
                  <a:pt x="45" y="69"/>
                  <a:pt x="45" y="69"/>
                  <a:pt x="45" y="69"/>
                </a:cubicBezTo>
                <a:cubicBezTo>
                  <a:pt x="51" y="69"/>
                  <a:pt x="55" y="71"/>
                  <a:pt x="55" y="77"/>
                </a:cubicBezTo>
                <a:cubicBezTo>
                  <a:pt x="55" y="87"/>
                  <a:pt x="55" y="87"/>
                  <a:pt x="55" y="87"/>
                </a:cubicBezTo>
                <a:cubicBezTo>
                  <a:pt x="0" y="87"/>
                  <a:pt x="0" y="87"/>
                  <a:pt x="0" y="87"/>
                </a:cubicBezTo>
                <a:cubicBezTo>
                  <a:pt x="0" y="103"/>
                  <a:pt x="0" y="103"/>
                  <a:pt x="0" y="103"/>
                </a:cubicBezTo>
                <a:cubicBezTo>
                  <a:pt x="65" y="103"/>
                  <a:pt x="65" y="103"/>
                  <a:pt x="65" y="103"/>
                </a:cubicBezTo>
                <a:cubicBezTo>
                  <a:pt x="70" y="103"/>
                  <a:pt x="72" y="102"/>
                  <a:pt x="72" y="98"/>
                </a:cubicBezTo>
                <a:cubicBezTo>
                  <a:pt x="72" y="94"/>
                  <a:pt x="72" y="94"/>
                  <a:pt x="72" y="94"/>
                </a:cubicBezTo>
                <a:cubicBezTo>
                  <a:pt x="72" y="87"/>
                  <a:pt x="72" y="87"/>
                  <a:pt x="72" y="87"/>
                </a:cubicBezTo>
                <a:cubicBezTo>
                  <a:pt x="72" y="77"/>
                  <a:pt x="72" y="77"/>
                  <a:pt x="72" y="77"/>
                </a:cubicBezTo>
                <a:cubicBezTo>
                  <a:pt x="72" y="63"/>
                  <a:pt x="60" y="54"/>
                  <a:pt x="46" y="54"/>
                </a:cubicBezTo>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9" name="Freeform 365"/>
          <p:cNvSpPr>
            <a:spLocks noEditPoints="1"/>
          </p:cNvSpPr>
          <p:nvPr/>
        </p:nvSpPr>
        <p:spPr bwMode="auto">
          <a:xfrm>
            <a:off x="7289800" y="6016626"/>
            <a:ext cx="46038" cy="92075"/>
          </a:xfrm>
          <a:custGeom>
            <a:avLst/>
            <a:gdLst>
              <a:gd name="T0" fmla="*/ 2 w 21"/>
              <a:gd name="T1" fmla="*/ 16 h 42"/>
              <a:gd name="T2" fmla="*/ 21 w 21"/>
              <a:gd name="T3" fmla="*/ 42 h 42"/>
              <a:gd name="T4" fmla="*/ 21 w 21"/>
              <a:gd name="T5" fmla="*/ 42 h 42"/>
              <a:gd name="T6" fmla="*/ 2 w 21"/>
              <a:gd name="T7" fmla="*/ 16 h 42"/>
              <a:gd name="T8" fmla="*/ 2 w 21"/>
              <a:gd name="T9" fmla="*/ 16 h 42"/>
              <a:gd name="T10" fmla="*/ 2 w 21"/>
              <a:gd name="T11" fmla="*/ 16 h 42"/>
              <a:gd name="T12" fmla="*/ 2 w 21"/>
              <a:gd name="T13" fmla="*/ 16 h 42"/>
              <a:gd name="T14" fmla="*/ 1 w 21"/>
              <a:gd name="T15" fmla="*/ 16 h 42"/>
              <a:gd name="T16" fmla="*/ 1 w 21"/>
              <a:gd name="T17" fmla="*/ 16 h 42"/>
              <a:gd name="T18" fmla="*/ 1 w 21"/>
              <a:gd name="T19" fmla="*/ 16 h 42"/>
              <a:gd name="T20" fmla="*/ 1 w 21"/>
              <a:gd name="T21" fmla="*/ 16 h 42"/>
              <a:gd name="T22" fmla="*/ 1 w 21"/>
              <a:gd name="T23" fmla="*/ 16 h 42"/>
              <a:gd name="T24" fmla="*/ 1 w 21"/>
              <a:gd name="T25" fmla="*/ 16 h 42"/>
              <a:gd name="T26" fmla="*/ 0 w 21"/>
              <a:gd name="T27" fmla="*/ 16 h 42"/>
              <a:gd name="T28" fmla="*/ 1 w 21"/>
              <a:gd name="T29" fmla="*/ 16 h 42"/>
              <a:gd name="T30" fmla="*/ 0 w 21"/>
              <a:gd name="T31" fmla="*/ 16 h 42"/>
              <a:gd name="T32" fmla="*/ 6 w 21"/>
              <a:gd name="T33" fmla="*/ 1 h 42"/>
              <a:gd name="T34" fmla="*/ 6 w 21"/>
              <a:gd name="T35" fmla="*/ 1 h 42"/>
              <a:gd name="T36" fmla="*/ 6 w 21"/>
              <a:gd name="T37" fmla="*/ 1 h 42"/>
              <a:gd name="T38" fmla="*/ 5 w 21"/>
              <a:gd name="T39" fmla="*/ 1 h 42"/>
              <a:gd name="T40" fmla="*/ 5 w 21"/>
              <a:gd name="T41" fmla="*/ 1 h 42"/>
              <a:gd name="T42" fmla="*/ 5 w 21"/>
              <a:gd name="T43" fmla="*/ 1 h 42"/>
              <a:gd name="T44" fmla="*/ 4 w 21"/>
              <a:gd name="T45" fmla="*/ 1 h 42"/>
              <a:gd name="T46" fmla="*/ 4 w 21"/>
              <a:gd name="T47" fmla="*/ 1 h 42"/>
              <a:gd name="T48" fmla="*/ 4 w 21"/>
              <a:gd name="T49" fmla="*/ 1 h 42"/>
              <a:gd name="T50" fmla="*/ 4 w 21"/>
              <a:gd name="T51" fmla="*/ 1 h 42"/>
              <a:gd name="T52" fmla="*/ 4 w 21"/>
              <a:gd name="T53" fmla="*/ 1 h 42"/>
              <a:gd name="T54" fmla="*/ 4 w 21"/>
              <a:gd name="T55" fmla="*/ 1 h 42"/>
              <a:gd name="T56" fmla="*/ 3 w 21"/>
              <a:gd name="T57" fmla="*/ 1 h 42"/>
              <a:gd name="T58" fmla="*/ 3 w 21"/>
              <a:gd name="T59" fmla="*/ 1 h 42"/>
              <a:gd name="T60" fmla="*/ 3 w 21"/>
              <a:gd name="T61" fmla="*/ 1 h 42"/>
              <a:gd name="T62" fmla="*/ 3 w 21"/>
              <a:gd name="T63" fmla="*/ 1 h 42"/>
              <a:gd name="T64" fmla="*/ 3 w 21"/>
              <a:gd name="T65" fmla="*/ 1 h 42"/>
              <a:gd name="T66" fmla="*/ 3 w 21"/>
              <a:gd name="T67" fmla="*/ 1 h 42"/>
              <a:gd name="T68" fmla="*/ 2 w 21"/>
              <a:gd name="T69" fmla="*/ 0 h 42"/>
              <a:gd name="T70" fmla="*/ 2 w 21"/>
              <a:gd name="T71" fmla="*/ 0 h 42"/>
              <a:gd name="T72" fmla="*/ 2 w 21"/>
              <a:gd name="T73" fmla="*/ 0 h 42"/>
              <a:gd name="T74" fmla="*/ 2 w 21"/>
              <a:gd name="T75" fmla="*/ 0 h 42"/>
              <a:gd name="T76" fmla="*/ 2 w 21"/>
              <a:gd name="T77" fmla="*/ 0 h 42"/>
              <a:gd name="T78" fmla="*/ 2 w 21"/>
              <a:gd name="T79" fmla="*/ 0 h 42"/>
              <a:gd name="T80" fmla="*/ 2 w 21"/>
              <a:gd name="T81" fmla="*/ 0 h 42"/>
              <a:gd name="T82" fmla="*/ 2 w 21"/>
              <a:gd name="T83" fmla="*/ 0 h 42"/>
              <a:gd name="T84" fmla="*/ 2 w 21"/>
              <a:gd name="T85" fmla="*/ 0 h 42"/>
              <a:gd name="T86" fmla="*/ 1 w 21"/>
              <a:gd name="T87" fmla="*/ 0 h 42"/>
              <a:gd name="T88" fmla="*/ 1 w 21"/>
              <a:gd name="T89" fmla="*/ 0 h 42"/>
              <a:gd name="T90" fmla="*/ 1 w 21"/>
              <a:gd name="T91" fmla="*/ 0 h 42"/>
              <a:gd name="T92" fmla="*/ 1 w 21"/>
              <a:gd name="T93" fmla="*/ 0 h 42"/>
              <a:gd name="T94" fmla="*/ 1 w 21"/>
              <a:gd name="T95" fmla="*/ 0 h 42"/>
              <a:gd name="T96" fmla="*/ 1 w 21"/>
              <a:gd name="T97" fmla="*/ 0 h 42"/>
              <a:gd name="T98" fmla="*/ 1 w 21"/>
              <a:gd name="T99" fmla="*/ 0 h 42"/>
              <a:gd name="T100" fmla="*/ 1 w 21"/>
              <a:gd name="T101" fmla="*/ 0 h 42"/>
              <a:gd name="T102" fmla="*/ 1 w 21"/>
              <a:gd name="T10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 h="42">
                <a:moveTo>
                  <a:pt x="2" y="16"/>
                </a:moveTo>
                <a:cubicBezTo>
                  <a:pt x="13" y="21"/>
                  <a:pt x="19" y="30"/>
                  <a:pt x="21" y="42"/>
                </a:cubicBezTo>
                <a:cubicBezTo>
                  <a:pt x="21" y="42"/>
                  <a:pt x="21" y="42"/>
                  <a:pt x="21" y="42"/>
                </a:cubicBezTo>
                <a:cubicBezTo>
                  <a:pt x="19" y="30"/>
                  <a:pt x="13" y="21"/>
                  <a:pt x="2" y="16"/>
                </a:cubicBezTo>
                <a:moveTo>
                  <a:pt x="2" y="16"/>
                </a:moveTo>
                <a:cubicBezTo>
                  <a:pt x="2" y="16"/>
                  <a:pt x="2" y="16"/>
                  <a:pt x="2" y="16"/>
                </a:cubicBezTo>
                <a:cubicBezTo>
                  <a:pt x="2" y="16"/>
                  <a:pt x="2" y="16"/>
                  <a:pt x="2" y="16"/>
                </a:cubicBezTo>
                <a:moveTo>
                  <a:pt x="1" y="16"/>
                </a:moveTo>
                <a:cubicBezTo>
                  <a:pt x="1" y="16"/>
                  <a:pt x="1" y="16"/>
                  <a:pt x="1" y="16"/>
                </a:cubicBezTo>
                <a:cubicBezTo>
                  <a:pt x="1" y="16"/>
                  <a:pt x="1" y="16"/>
                  <a:pt x="1" y="16"/>
                </a:cubicBezTo>
                <a:moveTo>
                  <a:pt x="1" y="16"/>
                </a:moveTo>
                <a:cubicBezTo>
                  <a:pt x="1" y="16"/>
                  <a:pt x="1" y="16"/>
                  <a:pt x="1" y="16"/>
                </a:cubicBezTo>
                <a:cubicBezTo>
                  <a:pt x="1" y="16"/>
                  <a:pt x="1" y="16"/>
                  <a:pt x="1" y="16"/>
                </a:cubicBezTo>
                <a:moveTo>
                  <a:pt x="0" y="16"/>
                </a:moveTo>
                <a:cubicBezTo>
                  <a:pt x="1" y="16"/>
                  <a:pt x="1" y="16"/>
                  <a:pt x="1" y="16"/>
                </a:cubicBezTo>
                <a:cubicBezTo>
                  <a:pt x="1" y="16"/>
                  <a:pt x="1" y="16"/>
                  <a:pt x="0" y="16"/>
                </a:cubicBezTo>
                <a:moveTo>
                  <a:pt x="6" y="1"/>
                </a:moveTo>
                <a:cubicBezTo>
                  <a:pt x="6" y="1"/>
                  <a:pt x="6" y="1"/>
                  <a:pt x="6" y="1"/>
                </a:cubicBezTo>
                <a:cubicBezTo>
                  <a:pt x="6" y="1"/>
                  <a:pt x="6" y="1"/>
                  <a:pt x="6" y="1"/>
                </a:cubicBezTo>
                <a:moveTo>
                  <a:pt x="5" y="1"/>
                </a:moveTo>
                <a:cubicBezTo>
                  <a:pt x="5" y="1"/>
                  <a:pt x="5" y="1"/>
                  <a:pt x="5" y="1"/>
                </a:cubicBezTo>
                <a:cubicBezTo>
                  <a:pt x="5" y="1"/>
                  <a:pt x="5" y="1"/>
                  <a:pt x="5" y="1"/>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3" y="1"/>
                </a:moveTo>
                <a:cubicBezTo>
                  <a:pt x="3" y="1"/>
                  <a:pt x="3" y="1"/>
                  <a:pt x="3" y="1"/>
                </a:cubicBezTo>
                <a:cubicBezTo>
                  <a:pt x="3" y="1"/>
                  <a:pt x="3" y="1"/>
                  <a:pt x="3" y="1"/>
                </a:cubicBezTo>
                <a:moveTo>
                  <a:pt x="3" y="1"/>
                </a:moveTo>
                <a:cubicBezTo>
                  <a:pt x="3" y="1"/>
                  <a:pt x="3" y="1"/>
                  <a:pt x="3" y="1"/>
                </a:cubicBezTo>
                <a:cubicBezTo>
                  <a:pt x="3" y="1"/>
                  <a:pt x="3" y="1"/>
                  <a:pt x="3" y="1"/>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path>
            </a:pathLst>
          </a:custGeom>
          <a:solidFill>
            <a:srgbClr val="4E6C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0" name="Freeform 366"/>
          <p:cNvSpPr>
            <a:spLocks/>
          </p:cNvSpPr>
          <p:nvPr/>
        </p:nvSpPr>
        <p:spPr bwMode="auto">
          <a:xfrm>
            <a:off x="7289800" y="6016626"/>
            <a:ext cx="79375" cy="92075"/>
          </a:xfrm>
          <a:custGeom>
            <a:avLst/>
            <a:gdLst>
              <a:gd name="T0" fmla="*/ 0 w 36"/>
              <a:gd name="T1" fmla="*/ 0 h 42"/>
              <a:gd name="T2" fmla="*/ 0 w 36"/>
              <a:gd name="T3" fmla="*/ 16 h 42"/>
              <a:gd name="T4" fmla="*/ 0 w 36"/>
              <a:gd name="T5" fmla="*/ 16 h 42"/>
              <a:gd name="T6" fmla="*/ 1 w 36"/>
              <a:gd name="T7" fmla="*/ 16 h 42"/>
              <a:gd name="T8" fmla="*/ 1 w 36"/>
              <a:gd name="T9" fmla="*/ 16 h 42"/>
              <a:gd name="T10" fmla="*/ 1 w 36"/>
              <a:gd name="T11" fmla="*/ 16 h 42"/>
              <a:gd name="T12" fmla="*/ 1 w 36"/>
              <a:gd name="T13" fmla="*/ 16 h 42"/>
              <a:gd name="T14" fmla="*/ 1 w 36"/>
              <a:gd name="T15" fmla="*/ 16 h 42"/>
              <a:gd name="T16" fmla="*/ 2 w 36"/>
              <a:gd name="T17" fmla="*/ 16 h 42"/>
              <a:gd name="T18" fmla="*/ 2 w 36"/>
              <a:gd name="T19" fmla="*/ 16 h 42"/>
              <a:gd name="T20" fmla="*/ 2 w 36"/>
              <a:gd name="T21" fmla="*/ 16 h 42"/>
              <a:gd name="T22" fmla="*/ 21 w 36"/>
              <a:gd name="T23" fmla="*/ 42 h 42"/>
              <a:gd name="T24" fmla="*/ 36 w 36"/>
              <a:gd name="T25" fmla="*/ 32 h 42"/>
              <a:gd name="T26" fmla="*/ 6 w 36"/>
              <a:gd name="T27" fmla="*/ 1 h 42"/>
              <a:gd name="T28" fmla="*/ 6 w 36"/>
              <a:gd name="T29" fmla="*/ 1 h 42"/>
              <a:gd name="T30" fmla="*/ 5 w 36"/>
              <a:gd name="T31" fmla="*/ 1 h 42"/>
              <a:gd name="T32" fmla="*/ 5 w 36"/>
              <a:gd name="T33" fmla="*/ 1 h 42"/>
              <a:gd name="T34" fmla="*/ 4 w 36"/>
              <a:gd name="T35" fmla="*/ 1 h 42"/>
              <a:gd name="T36" fmla="*/ 4 w 36"/>
              <a:gd name="T37" fmla="*/ 1 h 42"/>
              <a:gd name="T38" fmla="*/ 4 w 36"/>
              <a:gd name="T39" fmla="*/ 1 h 42"/>
              <a:gd name="T40" fmla="*/ 4 w 36"/>
              <a:gd name="T41" fmla="*/ 1 h 42"/>
              <a:gd name="T42" fmla="*/ 3 w 36"/>
              <a:gd name="T43" fmla="*/ 1 h 42"/>
              <a:gd name="T44" fmla="*/ 3 w 36"/>
              <a:gd name="T45" fmla="*/ 1 h 42"/>
              <a:gd name="T46" fmla="*/ 3 w 36"/>
              <a:gd name="T47" fmla="*/ 1 h 42"/>
              <a:gd name="T48" fmla="*/ 3 w 36"/>
              <a:gd name="T49" fmla="*/ 1 h 42"/>
              <a:gd name="T50" fmla="*/ 2 w 36"/>
              <a:gd name="T51" fmla="*/ 0 h 42"/>
              <a:gd name="T52" fmla="*/ 2 w 36"/>
              <a:gd name="T53" fmla="*/ 0 h 42"/>
              <a:gd name="T54" fmla="*/ 2 w 36"/>
              <a:gd name="T55" fmla="*/ 0 h 42"/>
              <a:gd name="T56" fmla="*/ 2 w 36"/>
              <a:gd name="T57" fmla="*/ 0 h 42"/>
              <a:gd name="T58" fmla="*/ 2 w 36"/>
              <a:gd name="T59" fmla="*/ 0 h 42"/>
              <a:gd name="T60" fmla="*/ 2 w 36"/>
              <a:gd name="T61" fmla="*/ 0 h 42"/>
              <a:gd name="T62" fmla="*/ 1 w 36"/>
              <a:gd name="T63" fmla="*/ 0 h 42"/>
              <a:gd name="T64" fmla="*/ 1 w 36"/>
              <a:gd name="T65" fmla="*/ 0 h 42"/>
              <a:gd name="T66" fmla="*/ 1 w 36"/>
              <a:gd name="T67" fmla="*/ 0 h 42"/>
              <a:gd name="T68" fmla="*/ 1 w 36"/>
              <a:gd name="T69" fmla="*/ 0 h 42"/>
              <a:gd name="T70" fmla="*/ 1 w 36"/>
              <a:gd name="T71" fmla="*/ 0 h 42"/>
              <a:gd name="T72" fmla="*/ 1 w 36"/>
              <a:gd name="T73" fmla="*/ 0 h 42"/>
              <a:gd name="T74" fmla="*/ 0 w 36"/>
              <a:gd name="T75" fmla="*/ 0 h 42"/>
              <a:gd name="T76" fmla="*/ 0 w 36"/>
              <a:gd name="T7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 h="42">
                <a:moveTo>
                  <a:pt x="0" y="0"/>
                </a:moveTo>
                <a:cubicBezTo>
                  <a:pt x="0" y="16"/>
                  <a:pt x="0" y="16"/>
                  <a:pt x="0" y="16"/>
                </a:cubicBezTo>
                <a:cubicBezTo>
                  <a:pt x="0" y="16"/>
                  <a:pt x="0" y="16"/>
                  <a:pt x="0" y="16"/>
                </a:cubicBezTo>
                <a:cubicBezTo>
                  <a:pt x="1" y="16"/>
                  <a:pt x="1" y="16"/>
                  <a:pt x="1" y="16"/>
                </a:cubicBezTo>
                <a:cubicBezTo>
                  <a:pt x="1" y="16"/>
                  <a:pt x="1" y="16"/>
                  <a:pt x="1" y="16"/>
                </a:cubicBezTo>
                <a:cubicBezTo>
                  <a:pt x="1" y="16"/>
                  <a:pt x="1" y="16"/>
                  <a:pt x="1" y="16"/>
                </a:cubicBezTo>
                <a:cubicBezTo>
                  <a:pt x="1" y="16"/>
                  <a:pt x="1" y="16"/>
                  <a:pt x="1" y="16"/>
                </a:cubicBezTo>
                <a:cubicBezTo>
                  <a:pt x="1" y="16"/>
                  <a:pt x="1" y="16"/>
                  <a:pt x="1" y="16"/>
                </a:cubicBezTo>
                <a:cubicBezTo>
                  <a:pt x="1" y="16"/>
                  <a:pt x="2" y="16"/>
                  <a:pt x="2" y="16"/>
                </a:cubicBezTo>
                <a:cubicBezTo>
                  <a:pt x="2" y="16"/>
                  <a:pt x="2" y="16"/>
                  <a:pt x="2" y="16"/>
                </a:cubicBezTo>
                <a:cubicBezTo>
                  <a:pt x="2" y="16"/>
                  <a:pt x="2" y="16"/>
                  <a:pt x="2" y="16"/>
                </a:cubicBezTo>
                <a:cubicBezTo>
                  <a:pt x="13" y="21"/>
                  <a:pt x="19" y="30"/>
                  <a:pt x="21" y="42"/>
                </a:cubicBezTo>
                <a:cubicBezTo>
                  <a:pt x="36" y="32"/>
                  <a:pt x="36" y="32"/>
                  <a:pt x="36" y="32"/>
                </a:cubicBezTo>
                <a:cubicBezTo>
                  <a:pt x="30" y="15"/>
                  <a:pt x="20" y="6"/>
                  <a:pt x="6" y="1"/>
                </a:cubicBezTo>
                <a:cubicBezTo>
                  <a:pt x="6" y="1"/>
                  <a:pt x="6" y="1"/>
                  <a:pt x="6" y="1"/>
                </a:cubicBezTo>
                <a:cubicBezTo>
                  <a:pt x="6" y="1"/>
                  <a:pt x="5" y="1"/>
                  <a:pt x="5" y="1"/>
                </a:cubicBezTo>
                <a:cubicBezTo>
                  <a:pt x="5" y="1"/>
                  <a:pt x="5" y="1"/>
                  <a:pt x="5" y="1"/>
                </a:cubicBezTo>
                <a:cubicBezTo>
                  <a:pt x="5" y="1"/>
                  <a:pt x="5" y="1"/>
                  <a:pt x="4" y="1"/>
                </a:cubicBezTo>
                <a:cubicBezTo>
                  <a:pt x="4" y="1"/>
                  <a:pt x="4" y="1"/>
                  <a:pt x="4" y="1"/>
                </a:cubicBezTo>
                <a:cubicBezTo>
                  <a:pt x="4" y="1"/>
                  <a:pt x="4" y="1"/>
                  <a:pt x="4" y="1"/>
                </a:cubicBezTo>
                <a:cubicBezTo>
                  <a:pt x="4" y="1"/>
                  <a:pt x="4" y="1"/>
                  <a:pt x="4" y="1"/>
                </a:cubicBezTo>
                <a:cubicBezTo>
                  <a:pt x="3" y="1"/>
                  <a:pt x="3" y="1"/>
                  <a:pt x="3" y="1"/>
                </a:cubicBezTo>
                <a:cubicBezTo>
                  <a:pt x="3" y="1"/>
                  <a:pt x="3" y="1"/>
                  <a:pt x="3" y="1"/>
                </a:cubicBezTo>
                <a:cubicBezTo>
                  <a:pt x="3" y="1"/>
                  <a:pt x="3" y="1"/>
                  <a:pt x="3" y="1"/>
                </a:cubicBezTo>
                <a:cubicBezTo>
                  <a:pt x="3" y="1"/>
                  <a:pt x="3" y="1"/>
                  <a:pt x="3" y="1"/>
                </a:cubicBezTo>
                <a:cubicBezTo>
                  <a:pt x="3" y="1"/>
                  <a:pt x="3" y="1"/>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path>
            </a:pathLst>
          </a:custGeom>
          <a:solidFill>
            <a:srgbClr val="6AD8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1" name="Freeform 367"/>
          <p:cNvSpPr>
            <a:spLocks/>
          </p:cNvSpPr>
          <p:nvPr/>
        </p:nvSpPr>
        <p:spPr bwMode="auto">
          <a:xfrm>
            <a:off x="5299075" y="5780089"/>
            <a:ext cx="715963" cy="714375"/>
          </a:xfrm>
          <a:custGeom>
            <a:avLst/>
            <a:gdLst>
              <a:gd name="T0" fmla="*/ 325 w 325"/>
              <a:gd name="T1" fmla="*/ 307 h 325"/>
              <a:gd name="T2" fmla="*/ 307 w 325"/>
              <a:gd name="T3" fmla="*/ 325 h 325"/>
              <a:gd name="T4" fmla="*/ 18 w 325"/>
              <a:gd name="T5" fmla="*/ 325 h 325"/>
              <a:gd name="T6" fmla="*/ 0 w 325"/>
              <a:gd name="T7" fmla="*/ 307 h 325"/>
              <a:gd name="T8" fmla="*/ 0 w 325"/>
              <a:gd name="T9" fmla="*/ 18 h 325"/>
              <a:gd name="T10" fmla="*/ 18 w 325"/>
              <a:gd name="T11" fmla="*/ 0 h 325"/>
              <a:gd name="T12" fmla="*/ 307 w 325"/>
              <a:gd name="T13" fmla="*/ 0 h 325"/>
              <a:gd name="T14" fmla="*/ 325 w 325"/>
              <a:gd name="T15" fmla="*/ 18 h 325"/>
              <a:gd name="T16" fmla="*/ 325 w 325"/>
              <a:gd name="T17" fmla="*/ 30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25">
                <a:moveTo>
                  <a:pt x="325" y="307"/>
                </a:moveTo>
                <a:cubicBezTo>
                  <a:pt x="325" y="317"/>
                  <a:pt x="317" y="325"/>
                  <a:pt x="307" y="325"/>
                </a:cubicBezTo>
                <a:cubicBezTo>
                  <a:pt x="18" y="325"/>
                  <a:pt x="18" y="325"/>
                  <a:pt x="18" y="325"/>
                </a:cubicBezTo>
                <a:cubicBezTo>
                  <a:pt x="8" y="325"/>
                  <a:pt x="0" y="317"/>
                  <a:pt x="0" y="307"/>
                </a:cubicBezTo>
                <a:cubicBezTo>
                  <a:pt x="0" y="18"/>
                  <a:pt x="0" y="18"/>
                  <a:pt x="0" y="18"/>
                </a:cubicBezTo>
                <a:cubicBezTo>
                  <a:pt x="0" y="8"/>
                  <a:pt x="8" y="0"/>
                  <a:pt x="18" y="0"/>
                </a:cubicBezTo>
                <a:cubicBezTo>
                  <a:pt x="307" y="0"/>
                  <a:pt x="307" y="0"/>
                  <a:pt x="307" y="0"/>
                </a:cubicBezTo>
                <a:cubicBezTo>
                  <a:pt x="317" y="0"/>
                  <a:pt x="325" y="8"/>
                  <a:pt x="325" y="18"/>
                </a:cubicBezTo>
                <a:lnTo>
                  <a:pt x="325" y="307"/>
                </a:lnTo>
                <a:close/>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2" name="Oval 368"/>
          <p:cNvSpPr>
            <a:spLocks noChangeArrowheads="1"/>
          </p:cNvSpPr>
          <p:nvPr/>
        </p:nvSpPr>
        <p:spPr bwMode="auto">
          <a:xfrm>
            <a:off x="5572125" y="6099176"/>
            <a:ext cx="46038"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3" name="Oval 369"/>
          <p:cNvSpPr>
            <a:spLocks noChangeArrowheads="1"/>
          </p:cNvSpPr>
          <p:nvPr/>
        </p:nvSpPr>
        <p:spPr bwMode="auto">
          <a:xfrm>
            <a:off x="5640387" y="6099176"/>
            <a:ext cx="44450"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4" name="Oval 370"/>
          <p:cNvSpPr>
            <a:spLocks noChangeArrowheads="1"/>
          </p:cNvSpPr>
          <p:nvPr/>
        </p:nvSpPr>
        <p:spPr bwMode="auto">
          <a:xfrm>
            <a:off x="5707062" y="6099176"/>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5" name="Oval 371"/>
          <p:cNvSpPr>
            <a:spLocks noChangeArrowheads="1"/>
          </p:cNvSpPr>
          <p:nvPr/>
        </p:nvSpPr>
        <p:spPr bwMode="auto">
          <a:xfrm>
            <a:off x="5572125" y="6099176"/>
            <a:ext cx="46038"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6" name="Oval 372"/>
          <p:cNvSpPr>
            <a:spLocks noChangeArrowheads="1"/>
          </p:cNvSpPr>
          <p:nvPr/>
        </p:nvSpPr>
        <p:spPr bwMode="auto">
          <a:xfrm>
            <a:off x="5640387" y="6099176"/>
            <a:ext cx="44450"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7" name="Oval 373"/>
          <p:cNvSpPr>
            <a:spLocks noChangeArrowheads="1"/>
          </p:cNvSpPr>
          <p:nvPr/>
        </p:nvSpPr>
        <p:spPr bwMode="auto">
          <a:xfrm>
            <a:off x="5707062" y="6099176"/>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8" name="Freeform 374"/>
          <p:cNvSpPr>
            <a:spLocks noEditPoints="1"/>
          </p:cNvSpPr>
          <p:nvPr/>
        </p:nvSpPr>
        <p:spPr bwMode="auto">
          <a:xfrm>
            <a:off x="5503862" y="5959476"/>
            <a:ext cx="317500" cy="319088"/>
          </a:xfrm>
          <a:custGeom>
            <a:avLst/>
            <a:gdLst>
              <a:gd name="T0" fmla="*/ 87 w 144"/>
              <a:gd name="T1" fmla="*/ 16 h 145"/>
              <a:gd name="T2" fmla="*/ 79 w 144"/>
              <a:gd name="T3" fmla="*/ 14 h 145"/>
              <a:gd name="T4" fmla="*/ 60 w 144"/>
              <a:gd name="T5" fmla="*/ 15 h 145"/>
              <a:gd name="T6" fmla="*/ 58 w 144"/>
              <a:gd name="T7" fmla="*/ 2 h 145"/>
              <a:gd name="T8" fmla="*/ 80 w 144"/>
              <a:gd name="T9" fmla="*/ 1 h 145"/>
              <a:gd name="T10" fmla="*/ 90 w 144"/>
              <a:gd name="T11" fmla="*/ 3 h 145"/>
              <a:gd name="T12" fmla="*/ 87 w 144"/>
              <a:gd name="T13" fmla="*/ 16 h 145"/>
              <a:gd name="T14" fmla="*/ 29 w 144"/>
              <a:gd name="T15" fmla="*/ 33 h 145"/>
              <a:gd name="T16" fmla="*/ 19 w 144"/>
              <a:gd name="T17" fmla="*/ 24 h 145"/>
              <a:gd name="T18" fmla="*/ 46 w 144"/>
              <a:gd name="T19" fmla="*/ 6 h 145"/>
              <a:gd name="T20" fmla="*/ 51 w 144"/>
              <a:gd name="T21" fmla="*/ 18 h 145"/>
              <a:gd name="T22" fmla="*/ 29 w 144"/>
              <a:gd name="T23" fmla="*/ 33 h 145"/>
              <a:gd name="T24" fmla="*/ 117 w 144"/>
              <a:gd name="T25" fmla="*/ 35 h 145"/>
              <a:gd name="T26" fmla="*/ 96 w 144"/>
              <a:gd name="T27" fmla="*/ 19 h 145"/>
              <a:gd name="T28" fmla="*/ 102 w 144"/>
              <a:gd name="T29" fmla="*/ 7 h 145"/>
              <a:gd name="T30" fmla="*/ 128 w 144"/>
              <a:gd name="T31" fmla="*/ 27 h 145"/>
              <a:gd name="T32" fmla="*/ 117 w 144"/>
              <a:gd name="T33" fmla="*/ 35 h 145"/>
              <a:gd name="T34" fmla="*/ 13 w 144"/>
              <a:gd name="T35" fmla="*/ 66 h 145"/>
              <a:gd name="T36" fmla="*/ 0 w 144"/>
              <a:gd name="T37" fmla="*/ 64 h 145"/>
              <a:gd name="T38" fmla="*/ 0 w 144"/>
              <a:gd name="T39" fmla="*/ 64 h 145"/>
              <a:gd name="T40" fmla="*/ 11 w 144"/>
              <a:gd name="T41" fmla="*/ 34 h 145"/>
              <a:gd name="T42" fmla="*/ 22 w 144"/>
              <a:gd name="T43" fmla="*/ 41 h 145"/>
              <a:gd name="T44" fmla="*/ 13 w 144"/>
              <a:gd name="T45" fmla="*/ 66 h 145"/>
              <a:gd name="T46" fmla="*/ 131 w 144"/>
              <a:gd name="T47" fmla="*/ 69 h 145"/>
              <a:gd name="T48" fmla="*/ 123 w 144"/>
              <a:gd name="T49" fmla="*/ 44 h 145"/>
              <a:gd name="T50" fmla="*/ 135 w 144"/>
              <a:gd name="T51" fmla="*/ 37 h 145"/>
              <a:gd name="T52" fmla="*/ 144 w 144"/>
              <a:gd name="T53" fmla="*/ 69 h 145"/>
              <a:gd name="T54" fmla="*/ 131 w 144"/>
              <a:gd name="T55" fmla="*/ 69 h 145"/>
              <a:gd name="T56" fmla="*/ 9 w 144"/>
              <a:gd name="T57" fmla="*/ 108 h 145"/>
              <a:gd name="T58" fmla="*/ 0 w 144"/>
              <a:gd name="T59" fmla="*/ 77 h 145"/>
              <a:gd name="T60" fmla="*/ 13 w 144"/>
              <a:gd name="T61" fmla="*/ 76 h 145"/>
              <a:gd name="T62" fmla="*/ 21 w 144"/>
              <a:gd name="T63" fmla="*/ 102 h 145"/>
              <a:gd name="T64" fmla="*/ 9 w 144"/>
              <a:gd name="T65" fmla="*/ 108 h 145"/>
              <a:gd name="T66" fmla="*/ 132 w 144"/>
              <a:gd name="T67" fmla="*/ 112 h 145"/>
              <a:gd name="T68" fmla="*/ 121 w 144"/>
              <a:gd name="T69" fmla="*/ 105 h 145"/>
              <a:gd name="T70" fmla="*/ 130 w 144"/>
              <a:gd name="T71" fmla="*/ 80 h 145"/>
              <a:gd name="T72" fmla="*/ 143 w 144"/>
              <a:gd name="T73" fmla="*/ 81 h 145"/>
              <a:gd name="T74" fmla="*/ 132 w 144"/>
              <a:gd name="T75" fmla="*/ 112 h 145"/>
              <a:gd name="T76" fmla="*/ 42 w 144"/>
              <a:gd name="T77" fmla="*/ 138 h 145"/>
              <a:gd name="T78" fmla="*/ 16 w 144"/>
              <a:gd name="T79" fmla="*/ 118 h 145"/>
              <a:gd name="T80" fmla="*/ 26 w 144"/>
              <a:gd name="T81" fmla="*/ 110 h 145"/>
              <a:gd name="T82" fmla="*/ 47 w 144"/>
              <a:gd name="T83" fmla="*/ 126 h 145"/>
              <a:gd name="T84" fmla="*/ 42 w 144"/>
              <a:gd name="T85" fmla="*/ 138 h 145"/>
              <a:gd name="T86" fmla="*/ 98 w 144"/>
              <a:gd name="T87" fmla="*/ 140 h 145"/>
              <a:gd name="T88" fmla="*/ 93 w 144"/>
              <a:gd name="T89" fmla="*/ 127 h 145"/>
              <a:gd name="T90" fmla="*/ 115 w 144"/>
              <a:gd name="T91" fmla="*/ 113 h 145"/>
              <a:gd name="T92" fmla="*/ 125 w 144"/>
              <a:gd name="T93" fmla="*/ 121 h 145"/>
              <a:gd name="T94" fmla="*/ 98 w 144"/>
              <a:gd name="T95" fmla="*/ 140 h 145"/>
              <a:gd name="T96" fmla="*/ 72 w 144"/>
              <a:gd name="T97" fmla="*/ 145 h 145"/>
              <a:gd name="T98" fmla="*/ 63 w 144"/>
              <a:gd name="T99" fmla="*/ 144 h 145"/>
              <a:gd name="T100" fmla="*/ 54 w 144"/>
              <a:gd name="T101" fmla="*/ 142 h 145"/>
              <a:gd name="T102" fmla="*/ 57 w 144"/>
              <a:gd name="T103" fmla="*/ 130 h 145"/>
              <a:gd name="T104" fmla="*/ 65 w 144"/>
              <a:gd name="T105" fmla="*/ 131 h 145"/>
              <a:gd name="T106" fmla="*/ 72 w 144"/>
              <a:gd name="T107" fmla="*/ 131 h 145"/>
              <a:gd name="T108" fmla="*/ 72 w 144"/>
              <a:gd name="T109" fmla="*/ 131 h 145"/>
              <a:gd name="T110" fmla="*/ 83 w 144"/>
              <a:gd name="T111" fmla="*/ 130 h 145"/>
              <a:gd name="T112" fmla="*/ 86 w 144"/>
              <a:gd name="T113" fmla="*/ 143 h 145"/>
              <a:gd name="T114" fmla="*/ 72 w 144"/>
              <a:gd name="T115"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4" h="145">
                <a:moveTo>
                  <a:pt x="87" y="16"/>
                </a:moveTo>
                <a:cubicBezTo>
                  <a:pt x="84" y="15"/>
                  <a:pt x="82" y="15"/>
                  <a:pt x="79" y="14"/>
                </a:cubicBezTo>
                <a:cubicBezTo>
                  <a:pt x="73" y="14"/>
                  <a:pt x="66" y="14"/>
                  <a:pt x="60" y="15"/>
                </a:cubicBezTo>
                <a:cubicBezTo>
                  <a:pt x="58" y="2"/>
                  <a:pt x="58" y="2"/>
                  <a:pt x="58" y="2"/>
                </a:cubicBezTo>
                <a:cubicBezTo>
                  <a:pt x="65" y="1"/>
                  <a:pt x="73" y="0"/>
                  <a:pt x="80" y="1"/>
                </a:cubicBezTo>
                <a:cubicBezTo>
                  <a:pt x="84" y="2"/>
                  <a:pt x="87" y="2"/>
                  <a:pt x="90" y="3"/>
                </a:cubicBezTo>
                <a:lnTo>
                  <a:pt x="87" y="16"/>
                </a:lnTo>
                <a:close/>
                <a:moveTo>
                  <a:pt x="29" y="33"/>
                </a:moveTo>
                <a:cubicBezTo>
                  <a:pt x="19" y="24"/>
                  <a:pt x="19" y="24"/>
                  <a:pt x="19" y="24"/>
                </a:cubicBezTo>
                <a:cubicBezTo>
                  <a:pt x="26" y="16"/>
                  <a:pt x="36" y="10"/>
                  <a:pt x="46" y="6"/>
                </a:cubicBezTo>
                <a:cubicBezTo>
                  <a:pt x="51" y="18"/>
                  <a:pt x="51" y="18"/>
                  <a:pt x="51" y="18"/>
                </a:cubicBezTo>
                <a:cubicBezTo>
                  <a:pt x="42" y="21"/>
                  <a:pt x="35" y="26"/>
                  <a:pt x="29" y="33"/>
                </a:cubicBezTo>
                <a:close/>
                <a:moveTo>
                  <a:pt x="117" y="35"/>
                </a:moveTo>
                <a:cubicBezTo>
                  <a:pt x="112" y="28"/>
                  <a:pt x="104" y="23"/>
                  <a:pt x="96" y="19"/>
                </a:cubicBezTo>
                <a:cubicBezTo>
                  <a:pt x="102" y="7"/>
                  <a:pt x="102" y="7"/>
                  <a:pt x="102" y="7"/>
                </a:cubicBezTo>
                <a:cubicBezTo>
                  <a:pt x="112" y="12"/>
                  <a:pt x="121" y="19"/>
                  <a:pt x="128" y="27"/>
                </a:cubicBezTo>
                <a:lnTo>
                  <a:pt x="117" y="35"/>
                </a:lnTo>
                <a:close/>
                <a:moveTo>
                  <a:pt x="13" y="66"/>
                </a:moveTo>
                <a:cubicBezTo>
                  <a:pt x="0" y="64"/>
                  <a:pt x="0" y="64"/>
                  <a:pt x="0" y="64"/>
                </a:cubicBezTo>
                <a:cubicBezTo>
                  <a:pt x="0" y="64"/>
                  <a:pt x="0" y="64"/>
                  <a:pt x="0" y="64"/>
                </a:cubicBezTo>
                <a:cubicBezTo>
                  <a:pt x="2" y="53"/>
                  <a:pt x="5" y="43"/>
                  <a:pt x="11" y="34"/>
                </a:cubicBezTo>
                <a:cubicBezTo>
                  <a:pt x="22" y="41"/>
                  <a:pt x="22" y="41"/>
                  <a:pt x="22" y="41"/>
                </a:cubicBezTo>
                <a:cubicBezTo>
                  <a:pt x="18" y="48"/>
                  <a:pt x="15" y="57"/>
                  <a:pt x="13" y="66"/>
                </a:cubicBezTo>
                <a:close/>
                <a:moveTo>
                  <a:pt x="131" y="69"/>
                </a:moveTo>
                <a:cubicBezTo>
                  <a:pt x="130" y="60"/>
                  <a:pt x="128" y="52"/>
                  <a:pt x="123" y="44"/>
                </a:cubicBezTo>
                <a:cubicBezTo>
                  <a:pt x="135" y="37"/>
                  <a:pt x="135" y="37"/>
                  <a:pt x="135" y="37"/>
                </a:cubicBezTo>
                <a:cubicBezTo>
                  <a:pt x="140" y="47"/>
                  <a:pt x="143" y="58"/>
                  <a:pt x="144" y="69"/>
                </a:cubicBezTo>
                <a:lnTo>
                  <a:pt x="131" y="69"/>
                </a:lnTo>
                <a:close/>
                <a:moveTo>
                  <a:pt x="9" y="108"/>
                </a:moveTo>
                <a:cubicBezTo>
                  <a:pt x="4" y="98"/>
                  <a:pt x="1" y="88"/>
                  <a:pt x="0" y="77"/>
                </a:cubicBezTo>
                <a:cubicBezTo>
                  <a:pt x="13" y="76"/>
                  <a:pt x="13" y="76"/>
                  <a:pt x="13" y="76"/>
                </a:cubicBezTo>
                <a:cubicBezTo>
                  <a:pt x="14" y="85"/>
                  <a:pt x="16" y="94"/>
                  <a:pt x="21" y="102"/>
                </a:cubicBezTo>
                <a:lnTo>
                  <a:pt x="9" y="108"/>
                </a:lnTo>
                <a:close/>
                <a:moveTo>
                  <a:pt x="132" y="112"/>
                </a:moveTo>
                <a:cubicBezTo>
                  <a:pt x="121" y="105"/>
                  <a:pt x="121" y="105"/>
                  <a:pt x="121" y="105"/>
                </a:cubicBezTo>
                <a:cubicBezTo>
                  <a:pt x="126" y="97"/>
                  <a:pt x="129" y="89"/>
                  <a:pt x="130" y="80"/>
                </a:cubicBezTo>
                <a:cubicBezTo>
                  <a:pt x="143" y="81"/>
                  <a:pt x="143" y="81"/>
                  <a:pt x="143" y="81"/>
                </a:cubicBezTo>
                <a:cubicBezTo>
                  <a:pt x="142" y="92"/>
                  <a:pt x="138" y="102"/>
                  <a:pt x="132" y="112"/>
                </a:cubicBezTo>
                <a:close/>
                <a:moveTo>
                  <a:pt x="42" y="138"/>
                </a:moveTo>
                <a:cubicBezTo>
                  <a:pt x="32" y="134"/>
                  <a:pt x="23" y="127"/>
                  <a:pt x="16" y="118"/>
                </a:cubicBezTo>
                <a:cubicBezTo>
                  <a:pt x="26" y="110"/>
                  <a:pt x="26" y="110"/>
                  <a:pt x="26" y="110"/>
                </a:cubicBezTo>
                <a:cubicBezTo>
                  <a:pt x="32" y="117"/>
                  <a:pt x="39" y="122"/>
                  <a:pt x="47" y="126"/>
                </a:cubicBezTo>
                <a:lnTo>
                  <a:pt x="42" y="138"/>
                </a:lnTo>
                <a:close/>
                <a:moveTo>
                  <a:pt x="98" y="140"/>
                </a:moveTo>
                <a:cubicBezTo>
                  <a:pt x="93" y="127"/>
                  <a:pt x="93" y="127"/>
                  <a:pt x="93" y="127"/>
                </a:cubicBezTo>
                <a:cubicBezTo>
                  <a:pt x="101" y="124"/>
                  <a:pt x="109" y="119"/>
                  <a:pt x="115" y="113"/>
                </a:cubicBezTo>
                <a:cubicBezTo>
                  <a:pt x="125" y="121"/>
                  <a:pt x="125" y="121"/>
                  <a:pt x="125" y="121"/>
                </a:cubicBezTo>
                <a:cubicBezTo>
                  <a:pt x="117" y="129"/>
                  <a:pt x="108" y="136"/>
                  <a:pt x="98" y="140"/>
                </a:cubicBezTo>
                <a:close/>
                <a:moveTo>
                  <a:pt x="72" y="145"/>
                </a:moveTo>
                <a:cubicBezTo>
                  <a:pt x="69" y="145"/>
                  <a:pt x="66" y="145"/>
                  <a:pt x="63" y="144"/>
                </a:cubicBezTo>
                <a:cubicBezTo>
                  <a:pt x="60" y="144"/>
                  <a:pt x="57" y="143"/>
                  <a:pt x="54" y="142"/>
                </a:cubicBezTo>
                <a:cubicBezTo>
                  <a:pt x="57" y="130"/>
                  <a:pt x="57" y="130"/>
                  <a:pt x="57" y="130"/>
                </a:cubicBezTo>
                <a:cubicBezTo>
                  <a:pt x="60" y="130"/>
                  <a:pt x="62" y="131"/>
                  <a:pt x="65" y="131"/>
                </a:cubicBezTo>
                <a:cubicBezTo>
                  <a:pt x="67" y="131"/>
                  <a:pt x="70" y="131"/>
                  <a:pt x="72" y="131"/>
                </a:cubicBezTo>
                <a:cubicBezTo>
                  <a:pt x="72" y="131"/>
                  <a:pt x="72" y="131"/>
                  <a:pt x="72" y="131"/>
                </a:cubicBezTo>
                <a:cubicBezTo>
                  <a:pt x="76" y="131"/>
                  <a:pt x="80" y="131"/>
                  <a:pt x="83" y="130"/>
                </a:cubicBezTo>
                <a:cubicBezTo>
                  <a:pt x="86" y="143"/>
                  <a:pt x="86" y="143"/>
                  <a:pt x="86" y="143"/>
                </a:cubicBezTo>
                <a:cubicBezTo>
                  <a:pt x="81" y="144"/>
                  <a:pt x="77" y="145"/>
                  <a:pt x="72" y="145"/>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9" name="Freeform 375"/>
          <p:cNvSpPr>
            <a:spLocks/>
          </p:cNvSpPr>
          <p:nvPr/>
        </p:nvSpPr>
        <p:spPr bwMode="auto">
          <a:xfrm>
            <a:off x="3684587" y="5780089"/>
            <a:ext cx="715963" cy="714375"/>
          </a:xfrm>
          <a:custGeom>
            <a:avLst/>
            <a:gdLst>
              <a:gd name="T0" fmla="*/ 325 w 325"/>
              <a:gd name="T1" fmla="*/ 307 h 325"/>
              <a:gd name="T2" fmla="*/ 307 w 325"/>
              <a:gd name="T3" fmla="*/ 325 h 325"/>
              <a:gd name="T4" fmla="*/ 18 w 325"/>
              <a:gd name="T5" fmla="*/ 325 h 325"/>
              <a:gd name="T6" fmla="*/ 0 w 325"/>
              <a:gd name="T7" fmla="*/ 307 h 325"/>
              <a:gd name="T8" fmla="*/ 0 w 325"/>
              <a:gd name="T9" fmla="*/ 18 h 325"/>
              <a:gd name="T10" fmla="*/ 18 w 325"/>
              <a:gd name="T11" fmla="*/ 0 h 325"/>
              <a:gd name="T12" fmla="*/ 307 w 325"/>
              <a:gd name="T13" fmla="*/ 0 h 325"/>
              <a:gd name="T14" fmla="*/ 325 w 325"/>
              <a:gd name="T15" fmla="*/ 18 h 325"/>
              <a:gd name="T16" fmla="*/ 325 w 325"/>
              <a:gd name="T17" fmla="*/ 30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25">
                <a:moveTo>
                  <a:pt x="325" y="307"/>
                </a:moveTo>
                <a:cubicBezTo>
                  <a:pt x="325" y="317"/>
                  <a:pt x="317" y="325"/>
                  <a:pt x="307" y="325"/>
                </a:cubicBezTo>
                <a:cubicBezTo>
                  <a:pt x="18" y="325"/>
                  <a:pt x="18" y="325"/>
                  <a:pt x="18" y="325"/>
                </a:cubicBezTo>
                <a:cubicBezTo>
                  <a:pt x="8" y="325"/>
                  <a:pt x="0" y="317"/>
                  <a:pt x="0" y="307"/>
                </a:cubicBezTo>
                <a:cubicBezTo>
                  <a:pt x="0" y="18"/>
                  <a:pt x="0" y="18"/>
                  <a:pt x="0" y="18"/>
                </a:cubicBezTo>
                <a:cubicBezTo>
                  <a:pt x="0" y="8"/>
                  <a:pt x="8" y="0"/>
                  <a:pt x="18" y="0"/>
                </a:cubicBezTo>
                <a:cubicBezTo>
                  <a:pt x="307" y="0"/>
                  <a:pt x="307" y="0"/>
                  <a:pt x="307" y="0"/>
                </a:cubicBezTo>
                <a:cubicBezTo>
                  <a:pt x="317" y="0"/>
                  <a:pt x="325" y="8"/>
                  <a:pt x="325" y="18"/>
                </a:cubicBezTo>
                <a:lnTo>
                  <a:pt x="325" y="307"/>
                </a:lnTo>
                <a:close/>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0" name="Freeform 376"/>
          <p:cNvSpPr>
            <a:spLocks/>
          </p:cNvSpPr>
          <p:nvPr/>
        </p:nvSpPr>
        <p:spPr bwMode="auto">
          <a:xfrm>
            <a:off x="3843337" y="5948364"/>
            <a:ext cx="417513" cy="369888"/>
          </a:xfrm>
          <a:custGeom>
            <a:avLst/>
            <a:gdLst>
              <a:gd name="T0" fmla="*/ 146 w 190"/>
              <a:gd name="T1" fmla="*/ 151 h 168"/>
              <a:gd name="T2" fmla="*/ 95 w 190"/>
              <a:gd name="T3" fmla="*/ 168 h 168"/>
              <a:gd name="T4" fmla="*/ 28 w 190"/>
              <a:gd name="T5" fmla="*/ 135 h 168"/>
              <a:gd name="T6" fmla="*/ 44 w 190"/>
              <a:gd name="T7" fmla="*/ 17 h 168"/>
              <a:gd name="T8" fmla="*/ 95 w 190"/>
              <a:gd name="T9" fmla="*/ 0 h 168"/>
              <a:gd name="T10" fmla="*/ 162 w 190"/>
              <a:gd name="T11" fmla="*/ 33 h 168"/>
              <a:gd name="T12" fmla="*/ 146 w 190"/>
              <a:gd name="T13" fmla="*/ 151 h 168"/>
            </a:gdLst>
            <a:ahLst/>
            <a:cxnLst>
              <a:cxn ang="0">
                <a:pos x="T0" y="T1"/>
              </a:cxn>
              <a:cxn ang="0">
                <a:pos x="T2" y="T3"/>
              </a:cxn>
              <a:cxn ang="0">
                <a:pos x="T4" y="T5"/>
              </a:cxn>
              <a:cxn ang="0">
                <a:pos x="T6" y="T7"/>
              </a:cxn>
              <a:cxn ang="0">
                <a:pos x="T8" y="T9"/>
              </a:cxn>
              <a:cxn ang="0">
                <a:pos x="T10" y="T11"/>
              </a:cxn>
              <a:cxn ang="0">
                <a:pos x="T12" y="T13"/>
              </a:cxn>
            </a:cxnLst>
            <a:rect l="0" t="0" r="r" b="b"/>
            <a:pathLst>
              <a:path w="190" h="168">
                <a:moveTo>
                  <a:pt x="146" y="151"/>
                </a:moveTo>
                <a:cubicBezTo>
                  <a:pt x="131" y="163"/>
                  <a:pt x="113" y="168"/>
                  <a:pt x="95" y="168"/>
                </a:cubicBezTo>
                <a:cubicBezTo>
                  <a:pt x="70" y="168"/>
                  <a:pt x="45" y="157"/>
                  <a:pt x="28" y="135"/>
                </a:cubicBezTo>
                <a:cubicBezTo>
                  <a:pt x="0" y="98"/>
                  <a:pt x="7" y="45"/>
                  <a:pt x="44" y="17"/>
                </a:cubicBezTo>
                <a:cubicBezTo>
                  <a:pt x="59" y="5"/>
                  <a:pt x="77" y="0"/>
                  <a:pt x="95" y="0"/>
                </a:cubicBezTo>
                <a:cubicBezTo>
                  <a:pt x="120" y="0"/>
                  <a:pt x="145" y="11"/>
                  <a:pt x="162" y="33"/>
                </a:cubicBezTo>
                <a:cubicBezTo>
                  <a:pt x="190" y="70"/>
                  <a:pt x="183" y="123"/>
                  <a:pt x="146" y="151"/>
                </a:cubicBez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1" name="Freeform 377"/>
          <p:cNvSpPr>
            <a:spLocks/>
          </p:cNvSpPr>
          <p:nvPr/>
        </p:nvSpPr>
        <p:spPr bwMode="auto">
          <a:xfrm>
            <a:off x="3843337" y="5948364"/>
            <a:ext cx="417513" cy="369888"/>
          </a:xfrm>
          <a:custGeom>
            <a:avLst/>
            <a:gdLst>
              <a:gd name="T0" fmla="*/ 146 w 190"/>
              <a:gd name="T1" fmla="*/ 151 h 168"/>
              <a:gd name="T2" fmla="*/ 95 w 190"/>
              <a:gd name="T3" fmla="*/ 168 h 168"/>
              <a:gd name="T4" fmla="*/ 28 w 190"/>
              <a:gd name="T5" fmla="*/ 135 h 168"/>
              <a:gd name="T6" fmla="*/ 44 w 190"/>
              <a:gd name="T7" fmla="*/ 17 h 168"/>
              <a:gd name="T8" fmla="*/ 95 w 190"/>
              <a:gd name="T9" fmla="*/ 0 h 168"/>
              <a:gd name="T10" fmla="*/ 162 w 190"/>
              <a:gd name="T11" fmla="*/ 33 h 168"/>
              <a:gd name="T12" fmla="*/ 146 w 190"/>
              <a:gd name="T13" fmla="*/ 151 h 168"/>
            </a:gdLst>
            <a:ahLst/>
            <a:cxnLst>
              <a:cxn ang="0">
                <a:pos x="T0" y="T1"/>
              </a:cxn>
              <a:cxn ang="0">
                <a:pos x="T2" y="T3"/>
              </a:cxn>
              <a:cxn ang="0">
                <a:pos x="T4" y="T5"/>
              </a:cxn>
              <a:cxn ang="0">
                <a:pos x="T6" y="T7"/>
              </a:cxn>
              <a:cxn ang="0">
                <a:pos x="T8" y="T9"/>
              </a:cxn>
              <a:cxn ang="0">
                <a:pos x="T10" y="T11"/>
              </a:cxn>
              <a:cxn ang="0">
                <a:pos x="T12" y="T13"/>
              </a:cxn>
            </a:cxnLst>
            <a:rect l="0" t="0" r="r" b="b"/>
            <a:pathLst>
              <a:path w="190" h="168">
                <a:moveTo>
                  <a:pt x="146" y="151"/>
                </a:moveTo>
                <a:cubicBezTo>
                  <a:pt x="131" y="163"/>
                  <a:pt x="113" y="168"/>
                  <a:pt x="95" y="168"/>
                </a:cubicBezTo>
                <a:cubicBezTo>
                  <a:pt x="70" y="168"/>
                  <a:pt x="45" y="157"/>
                  <a:pt x="28" y="135"/>
                </a:cubicBezTo>
                <a:cubicBezTo>
                  <a:pt x="0" y="98"/>
                  <a:pt x="7" y="45"/>
                  <a:pt x="44" y="17"/>
                </a:cubicBezTo>
                <a:cubicBezTo>
                  <a:pt x="59" y="5"/>
                  <a:pt x="77" y="0"/>
                  <a:pt x="95" y="0"/>
                </a:cubicBezTo>
                <a:cubicBezTo>
                  <a:pt x="120" y="0"/>
                  <a:pt x="145" y="11"/>
                  <a:pt x="162" y="33"/>
                </a:cubicBezTo>
                <a:cubicBezTo>
                  <a:pt x="190" y="70"/>
                  <a:pt x="183" y="123"/>
                  <a:pt x="146" y="151"/>
                </a:cubicBez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2" name="Freeform 378"/>
          <p:cNvSpPr>
            <a:spLocks/>
          </p:cNvSpPr>
          <p:nvPr/>
        </p:nvSpPr>
        <p:spPr bwMode="auto">
          <a:xfrm>
            <a:off x="3894137" y="6003926"/>
            <a:ext cx="50800" cy="134938"/>
          </a:xfrm>
          <a:custGeom>
            <a:avLst/>
            <a:gdLst>
              <a:gd name="T0" fmla="*/ 15 w 23"/>
              <a:gd name="T1" fmla="*/ 61 h 61"/>
              <a:gd name="T2" fmla="*/ 23 w 23"/>
              <a:gd name="T3" fmla="*/ 46 h 61"/>
              <a:gd name="T4" fmla="*/ 12 w 23"/>
              <a:gd name="T5" fmla="*/ 0 h 61"/>
              <a:gd name="T6" fmla="*/ 3 w 23"/>
              <a:gd name="T7" fmla="*/ 11 h 61"/>
              <a:gd name="T8" fmla="*/ 15 w 23"/>
              <a:gd name="T9" fmla="*/ 61 h 61"/>
            </a:gdLst>
            <a:ahLst/>
            <a:cxnLst>
              <a:cxn ang="0">
                <a:pos x="T0" y="T1"/>
              </a:cxn>
              <a:cxn ang="0">
                <a:pos x="T2" y="T3"/>
              </a:cxn>
              <a:cxn ang="0">
                <a:pos x="T4" y="T5"/>
              </a:cxn>
              <a:cxn ang="0">
                <a:pos x="T6" y="T7"/>
              </a:cxn>
              <a:cxn ang="0">
                <a:pos x="T8" y="T9"/>
              </a:cxn>
            </a:cxnLst>
            <a:rect l="0" t="0" r="r" b="b"/>
            <a:pathLst>
              <a:path w="23" h="61">
                <a:moveTo>
                  <a:pt x="15" y="61"/>
                </a:moveTo>
                <a:cubicBezTo>
                  <a:pt x="17" y="56"/>
                  <a:pt x="20" y="51"/>
                  <a:pt x="23" y="46"/>
                </a:cubicBezTo>
                <a:cubicBezTo>
                  <a:pt x="10" y="25"/>
                  <a:pt x="10" y="8"/>
                  <a:pt x="12" y="0"/>
                </a:cubicBezTo>
                <a:cubicBezTo>
                  <a:pt x="8" y="3"/>
                  <a:pt x="5" y="7"/>
                  <a:pt x="3" y="11"/>
                </a:cubicBezTo>
                <a:cubicBezTo>
                  <a:pt x="0" y="22"/>
                  <a:pt x="0" y="39"/>
                  <a:pt x="15"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3" name="Freeform 379"/>
          <p:cNvSpPr>
            <a:spLocks/>
          </p:cNvSpPr>
          <p:nvPr/>
        </p:nvSpPr>
        <p:spPr bwMode="auto">
          <a:xfrm>
            <a:off x="3956050" y="6142039"/>
            <a:ext cx="250825" cy="125413"/>
          </a:xfrm>
          <a:custGeom>
            <a:avLst/>
            <a:gdLst>
              <a:gd name="T0" fmla="*/ 24 w 114"/>
              <a:gd name="T1" fmla="*/ 15 h 57"/>
              <a:gd name="T2" fmla="*/ 8 w 114"/>
              <a:gd name="T3" fmla="*/ 0 h 57"/>
              <a:gd name="T4" fmla="*/ 0 w 114"/>
              <a:gd name="T5" fmla="*/ 14 h 57"/>
              <a:gd name="T6" fmla="*/ 15 w 114"/>
              <a:gd name="T7" fmla="*/ 27 h 57"/>
              <a:gd name="T8" fmla="*/ 103 w 114"/>
              <a:gd name="T9" fmla="*/ 57 h 57"/>
              <a:gd name="T10" fmla="*/ 114 w 114"/>
              <a:gd name="T11" fmla="*/ 43 h 57"/>
              <a:gd name="T12" fmla="*/ 24 w 114"/>
              <a:gd name="T13" fmla="*/ 15 h 57"/>
            </a:gdLst>
            <a:ahLst/>
            <a:cxnLst>
              <a:cxn ang="0">
                <a:pos x="T0" y="T1"/>
              </a:cxn>
              <a:cxn ang="0">
                <a:pos x="T2" y="T3"/>
              </a:cxn>
              <a:cxn ang="0">
                <a:pos x="T4" y="T5"/>
              </a:cxn>
              <a:cxn ang="0">
                <a:pos x="T6" y="T7"/>
              </a:cxn>
              <a:cxn ang="0">
                <a:pos x="T8" y="T9"/>
              </a:cxn>
              <a:cxn ang="0">
                <a:pos x="T10" y="T11"/>
              </a:cxn>
              <a:cxn ang="0">
                <a:pos x="T12" y="T13"/>
              </a:cxn>
            </a:cxnLst>
            <a:rect l="0" t="0" r="r" b="b"/>
            <a:pathLst>
              <a:path w="114" h="57">
                <a:moveTo>
                  <a:pt x="24" y="15"/>
                </a:moveTo>
                <a:cubicBezTo>
                  <a:pt x="18" y="10"/>
                  <a:pt x="13" y="5"/>
                  <a:pt x="8" y="0"/>
                </a:cubicBezTo>
                <a:cubicBezTo>
                  <a:pt x="5" y="5"/>
                  <a:pt x="2" y="9"/>
                  <a:pt x="0" y="14"/>
                </a:cubicBezTo>
                <a:cubicBezTo>
                  <a:pt x="4" y="18"/>
                  <a:pt x="9" y="22"/>
                  <a:pt x="15" y="27"/>
                </a:cubicBezTo>
                <a:cubicBezTo>
                  <a:pt x="49" y="54"/>
                  <a:pt x="84" y="57"/>
                  <a:pt x="103" y="57"/>
                </a:cubicBezTo>
                <a:cubicBezTo>
                  <a:pt x="104" y="57"/>
                  <a:pt x="110" y="48"/>
                  <a:pt x="114" y="43"/>
                </a:cubicBezTo>
                <a:cubicBezTo>
                  <a:pt x="105" y="45"/>
                  <a:pt x="68" y="50"/>
                  <a:pt x="24"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4" name="Freeform 380"/>
          <p:cNvSpPr>
            <a:spLocks/>
          </p:cNvSpPr>
          <p:nvPr/>
        </p:nvSpPr>
        <p:spPr bwMode="auto">
          <a:xfrm>
            <a:off x="4057650" y="6049964"/>
            <a:ext cx="174625" cy="147638"/>
          </a:xfrm>
          <a:custGeom>
            <a:avLst/>
            <a:gdLst>
              <a:gd name="T0" fmla="*/ 0 w 80"/>
              <a:gd name="T1" fmla="*/ 7 h 67"/>
              <a:gd name="T2" fmla="*/ 78 w 80"/>
              <a:gd name="T3" fmla="*/ 67 h 67"/>
              <a:gd name="T4" fmla="*/ 80 w 80"/>
              <a:gd name="T5" fmla="*/ 60 h 67"/>
              <a:gd name="T6" fmla="*/ 11 w 80"/>
              <a:gd name="T7" fmla="*/ 0 h 67"/>
              <a:gd name="T8" fmla="*/ 0 w 80"/>
              <a:gd name="T9" fmla="*/ 7 h 67"/>
            </a:gdLst>
            <a:ahLst/>
            <a:cxnLst>
              <a:cxn ang="0">
                <a:pos x="T0" y="T1"/>
              </a:cxn>
              <a:cxn ang="0">
                <a:pos x="T2" y="T3"/>
              </a:cxn>
              <a:cxn ang="0">
                <a:pos x="T4" y="T5"/>
              </a:cxn>
              <a:cxn ang="0">
                <a:pos x="T6" y="T7"/>
              </a:cxn>
              <a:cxn ang="0">
                <a:pos x="T8" y="T9"/>
              </a:cxn>
            </a:cxnLst>
            <a:rect l="0" t="0" r="r" b="b"/>
            <a:pathLst>
              <a:path w="80" h="67">
                <a:moveTo>
                  <a:pt x="0" y="7"/>
                </a:moveTo>
                <a:cubicBezTo>
                  <a:pt x="31" y="36"/>
                  <a:pt x="68" y="61"/>
                  <a:pt x="78" y="67"/>
                </a:cubicBezTo>
                <a:cubicBezTo>
                  <a:pt x="79" y="65"/>
                  <a:pt x="79" y="63"/>
                  <a:pt x="80" y="60"/>
                </a:cubicBezTo>
                <a:cubicBezTo>
                  <a:pt x="70" y="53"/>
                  <a:pt x="43" y="32"/>
                  <a:pt x="11" y="0"/>
                </a:cubicBezTo>
                <a:cubicBezTo>
                  <a:pt x="8" y="2"/>
                  <a:pt x="4" y="4"/>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5" name="Freeform 381"/>
          <p:cNvSpPr>
            <a:spLocks/>
          </p:cNvSpPr>
          <p:nvPr/>
        </p:nvSpPr>
        <p:spPr bwMode="auto">
          <a:xfrm>
            <a:off x="3970337" y="5957889"/>
            <a:ext cx="77788" cy="73025"/>
          </a:xfrm>
          <a:custGeom>
            <a:avLst/>
            <a:gdLst>
              <a:gd name="T0" fmla="*/ 35 w 35"/>
              <a:gd name="T1" fmla="*/ 26 h 33"/>
              <a:gd name="T2" fmla="*/ 11 w 35"/>
              <a:gd name="T3" fmla="*/ 0 h 33"/>
              <a:gd name="T4" fmla="*/ 0 w 35"/>
              <a:gd name="T5" fmla="*/ 4 h 33"/>
              <a:gd name="T6" fmla="*/ 23 w 35"/>
              <a:gd name="T7" fmla="*/ 33 h 33"/>
              <a:gd name="T8" fmla="*/ 35 w 35"/>
              <a:gd name="T9" fmla="*/ 26 h 33"/>
            </a:gdLst>
            <a:ahLst/>
            <a:cxnLst>
              <a:cxn ang="0">
                <a:pos x="T0" y="T1"/>
              </a:cxn>
              <a:cxn ang="0">
                <a:pos x="T2" y="T3"/>
              </a:cxn>
              <a:cxn ang="0">
                <a:pos x="T4" y="T5"/>
              </a:cxn>
              <a:cxn ang="0">
                <a:pos x="T6" y="T7"/>
              </a:cxn>
              <a:cxn ang="0">
                <a:pos x="T8" y="T9"/>
              </a:cxn>
            </a:cxnLst>
            <a:rect l="0" t="0" r="r" b="b"/>
            <a:pathLst>
              <a:path w="35" h="33">
                <a:moveTo>
                  <a:pt x="35" y="26"/>
                </a:moveTo>
                <a:cubicBezTo>
                  <a:pt x="27" y="18"/>
                  <a:pt x="19" y="9"/>
                  <a:pt x="11" y="0"/>
                </a:cubicBezTo>
                <a:cubicBezTo>
                  <a:pt x="7" y="1"/>
                  <a:pt x="3" y="2"/>
                  <a:pt x="0" y="4"/>
                </a:cubicBezTo>
                <a:cubicBezTo>
                  <a:pt x="6" y="14"/>
                  <a:pt x="14" y="24"/>
                  <a:pt x="23" y="33"/>
                </a:cubicBezTo>
                <a:cubicBezTo>
                  <a:pt x="27" y="30"/>
                  <a:pt x="31" y="28"/>
                  <a:pt x="35"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6" name="Freeform 382"/>
          <p:cNvSpPr>
            <a:spLocks/>
          </p:cNvSpPr>
          <p:nvPr/>
        </p:nvSpPr>
        <p:spPr bwMode="auto">
          <a:xfrm>
            <a:off x="3900487" y="6138864"/>
            <a:ext cx="55563" cy="139700"/>
          </a:xfrm>
          <a:custGeom>
            <a:avLst/>
            <a:gdLst>
              <a:gd name="T0" fmla="*/ 12 w 25"/>
              <a:gd name="T1" fmla="*/ 0 h 64"/>
              <a:gd name="T2" fmla="*/ 0 w 25"/>
              <a:gd name="T3" fmla="*/ 47 h 64"/>
              <a:gd name="T4" fmla="*/ 1 w 25"/>
              <a:gd name="T5" fmla="*/ 50 h 64"/>
              <a:gd name="T6" fmla="*/ 16 w 25"/>
              <a:gd name="T7" fmla="*/ 64 h 64"/>
              <a:gd name="T8" fmla="*/ 25 w 25"/>
              <a:gd name="T9" fmla="*/ 16 h 64"/>
              <a:gd name="T10" fmla="*/ 12 w 25"/>
              <a:gd name="T11" fmla="*/ 0 h 64"/>
            </a:gdLst>
            <a:ahLst/>
            <a:cxnLst>
              <a:cxn ang="0">
                <a:pos x="T0" y="T1"/>
              </a:cxn>
              <a:cxn ang="0">
                <a:pos x="T2" y="T3"/>
              </a:cxn>
              <a:cxn ang="0">
                <a:pos x="T4" y="T5"/>
              </a:cxn>
              <a:cxn ang="0">
                <a:pos x="T6" y="T7"/>
              </a:cxn>
              <a:cxn ang="0">
                <a:pos x="T8" y="T9"/>
              </a:cxn>
              <a:cxn ang="0">
                <a:pos x="T10" y="T11"/>
              </a:cxn>
            </a:cxnLst>
            <a:rect l="0" t="0" r="r" b="b"/>
            <a:pathLst>
              <a:path w="25" h="64">
                <a:moveTo>
                  <a:pt x="12" y="0"/>
                </a:moveTo>
                <a:cubicBezTo>
                  <a:pt x="3" y="16"/>
                  <a:pt x="1" y="33"/>
                  <a:pt x="0" y="47"/>
                </a:cubicBezTo>
                <a:cubicBezTo>
                  <a:pt x="1" y="48"/>
                  <a:pt x="1" y="49"/>
                  <a:pt x="1" y="50"/>
                </a:cubicBezTo>
                <a:cubicBezTo>
                  <a:pt x="6" y="55"/>
                  <a:pt x="11" y="60"/>
                  <a:pt x="16" y="64"/>
                </a:cubicBezTo>
                <a:cubicBezTo>
                  <a:pt x="15" y="53"/>
                  <a:pt x="16" y="34"/>
                  <a:pt x="25" y="16"/>
                </a:cubicBezTo>
                <a:cubicBezTo>
                  <a:pt x="20" y="10"/>
                  <a:pt x="15" y="5"/>
                  <a:pt x="1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7" name="Freeform 383"/>
          <p:cNvSpPr>
            <a:spLocks/>
          </p:cNvSpPr>
          <p:nvPr/>
        </p:nvSpPr>
        <p:spPr bwMode="auto">
          <a:xfrm>
            <a:off x="3927475" y="6030914"/>
            <a:ext cx="130175" cy="142875"/>
          </a:xfrm>
          <a:custGeom>
            <a:avLst/>
            <a:gdLst>
              <a:gd name="T0" fmla="*/ 43 w 59"/>
              <a:gd name="T1" fmla="*/ 0 h 65"/>
              <a:gd name="T2" fmla="*/ 19 w 59"/>
              <a:gd name="T3" fmla="*/ 20 h 65"/>
              <a:gd name="T4" fmla="*/ 8 w 59"/>
              <a:gd name="T5" fmla="*/ 34 h 65"/>
              <a:gd name="T6" fmla="*/ 8 w 59"/>
              <a:gd name="T7" fmla="*/ 34 h 65"/>
              <a:gd name="T8" fmla="*/ 0 w 59"/>
              <a:gd name="T9" fmla="*/ 49 h 65"/>
              <a:gd name="T10" fmla="*/ 13 w 59"/>
              <a:gd name="T11" fmla="*/ 65 h 65"/>
              <a:gd name="T12" fmla="*/ 21 w 59"/>
              <a:gd name="T13" fmla="*/ 51 h 65"/>
              <a:gd name="T14" fmla="*/ 21 w 59"/>
              <a:gd name="T15" fmla="*/ 51 h 65"/>
              <a:gd name="T16" fmla="*/ 37 w 59"/>
              <a:gd name="T17" fmla="*/ 34 h 65"/>
              <a:gd name="T18" fmla="*/ 59 w 59"/>
              <a:gd name="T19" fmla="*/ 16 h 65"/>
              <a:gd name="T20" fmla="*/ 43 w 59"/>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65">
                <a:moveTo>
                  <a:pt x="43" y="0"/>
                </a:moveTo>
                <a:cubicBezTo>
                  <a:pt x="35" y="5"/>
                  <a:pt x="27" y="12"/>
                  <a:pt x="19" y="20"/>
                </a:cubicBezTo>
                <a:cubicBezTo>
                  <a:pt x="15" y="25"/>
                  <a:pt x="11" y="30"/>
                  <a:pt x="8" y="34"/>
                </a:cubicBezTo>
                <a:cubicBezTo>
                  <a:pt x="8" y="34"/>
                  <a:pt x="8" y="34"/>
                  <a:pt x="8" y="34"/>
                </a:cubicBezTo>
                <a:cubicBezTo>
                  <a:pt x="5" y="39"/>
                  <a:pt x="2" y="44"/>
                  <a:pt x="0" y="49"/>
                </a:cubicBezTo>
                <a:cubicBezTo>
                  <a:pt x="3" y="54"/>
                  <a:pt x="8" y="59"/>
                  <a:pt x="13" y="65"/>
                </a:cubicBezTo>
                <a:cubicBezTo>
                  <a:pt x="15" y="60"/>
                  <a:pt x="18" y="56"/>
                  <a:pt x="21" y="51"/>
                </a:cubicBezTo>
                <a:cubicBezTo>
                  <a:pt x="21" y="51"/>
                  <a:pt x="21" y="51"/>
                  <a:pt x="21" y="51"/>
                </a:cubicBezTo>
                <a:cubicBezTo>
                  <a:pt x="25" y="45"/>
                  <a:pt x="30" y="40"/>
                  <a:pt x="37" y="34"/>
                </a:cubicBezTo>
                <a:cubicBezTo>
                  <a:pt x="44" y="26"/>
                  <a:pt x="52" y="21"/>
                  <a:pt x="59" y="16"/>
                </a:cubicBezTo>
                <a:cubicBezTo>
                  <a:pt x="53" y="11"/>
                  <a:pt x="48" y="6"/>
                  <a:pt x="4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8" name="Freeform 384"/>
          <p:cNvSpPr>
            <a:spLocks/>
          </p:cNvSpPr>
          <p:nvPr/>
        </p:nvSpPr>
        <p:spPr bwMode="auto">
          <a:xfrm>
            <a:off x="4021137" y="5986464"/>
            <a:ext cx="176213" cy="79375"/>
          </a:xfrm>
          <a:custGeom>
            <a:avLst/>
            <a:gdLst>
              <a:gd name="T0" fmla="*/ 68 w 80"/>
              <a:gd name="T1" fmla="*/ 2 h 36"/>
              <a:gd name="T2" fmla="*/ 12 w 80"/>
              <a:gd name="T3" fmla="*/ 13 h 36"/>
              <a:gd name="T4" fmla="*/ 12 w 80"/>
              <a:gd name="T5" fmla="*/ 13 h 36"/>
              <a:gd name="T6" fmla="*/ 0 w 80"/>
              <a:gd name="T7" fmla="*/ 20 h 36"/>
              <a:gd name="T8" fmla="*/ 16 w 80"/>
              <a:gd name="T9" fmla="*/ 36 h 36"/>
              <a:gd name="T10" fmla="*/ 27 w 80"/>
              <a:gd name="T11" fmla="*/ 29 h 36"/>
              <a:gd name="T12" fmla="*/ 27 w 80"/>
              <a:gd name="T13" fmla="*/ 29 h 36"/>
              <a:gd name="T14" fmla="*/ 80 w 80"/>
              <a:gd name="T15" fmla="*/ 15 h 36"/>
              <a:gd name="T16" fmla="*/ 68 w 80"/>
              <a:gd name="T17"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36">
                <a:moveTo>
                  <a:pt x="68" y="2"/>
                </a:moveTo>
                <a:cubicBezTo>
                  <a:pt x="55" y="0"/>
                  <a:pt x="35" y="0"/>
                  <a:pt x="12" y="13"/>
                </a:cubicBezTo>
                <a:cubicBezTo>
                  <a:pt x="12" y="13"/>
                  <a:pt x="12" y="13"/>
                  <a:pt x="12" y="13"/>
                </a:cubicBezTo>
                <a:cubicBezTo>
                  <a:pt x="8" y="15"/>
                  <a:pt x="4" y="17"/>
                  <a:pt x="0" y="20"/>
                </a:cubicBezTo>
                <a:cubicBezTo>
                  <a:pt x="5" y="25"/>
                  <a:pt x="10" y="31"/>
                  <a:pt x="16" y="36"/>
                </a:cubicBezTo>
                <a:cubicBezTo>
                  <a:pt x="20" y="33"/>
                  <a:pt x="24" y="31"/>
                  <a:pt x="27" y="29"/>
                </a:cubicBezTo>
                <a:cubicBezTo>
                  <a:pt x="27" y="29"/>
                  <a:pt x="27" y="29"/>
                  <a:pt x="27" y="29"/>
                </a:cubicBezTo>
                <a:cubicBezTo>
                  <a:pt x="58" y="12"/>
                  <a:pt x="80" y="15"/>
                  <a:pt x="80" y="15"/>
                </a:cubicBezTo>
                <a:cubicBezTo>
                  <a:pt x="76" y="10"/>
                  <a:pt x="72" y="6"/>
                  <a:pt x="68"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9" name="Freeform 385"/>
          <p:cNvSpPr>
            <a:spLocks/>
          </p:cNvSpPr>
          <p:nvPr/>
        </p:nvSpPr>
        <p:spPr bwMode="auto">
          <a:xfrm>
            <a:off x="4117975" y="6096001"/>
            <a:ext cx="90488" cy="90488"/>
          </a:xfrm>
          <a:custGeom>
            <a:avLst/>
            <a:gdLst>
              <a:gd name="T0" fmla="*/ 9 w 41"/>
              <a:gd name="T1" fmla="*/ 6 h 41"/>
              <a:gd name="T2" fmla="*/ 6 w 41"/>
              <a:gd name="T3" fmla="*/ 32 h 41"/>
              <a:gd name="T4" fmla="*/ 31 w 41"/>
              <a:gd name="T5" fmla="*/ 35 h 41"/>
              <a:gd name="T6" fmla="*/ 35 w 41"/>
              <a:gd name="T7" fmla="*/ 10 h 41"/>
              <a:gd name="T8" fmla="*/ 9 w 41"/>
              <a:gd name="T9" fmla="*/ 6 h 41"/>
            </a:gdLst>
            <a:ahLst/>
            <a:cxnLst>
              <a:cxn ang="0">
                <a:pos x="T0" y="T1"/>
              </a:cxn>
              <a:cxn ang="0">
                <a:pos x="T2" y="T3"/>
              </a:cxn>
              <a:cxn ang="0">
                <a:pos x="T4" y="T5"/>
              </a:cxn>
              <a:cxn ang="0">
                <a:pos x="T6" y="T7"/>
              </a:cxn>
              <a:cxn ang="0">
                <a:pos x="T8" y="T9"/>
              </a:cxn>
            </a:cxnLst>
            <a:rect l="0" t="0" r="r" b="b"/>
            <a:pathLst>
              <a:path w="41" h="41">
                <a:moveTo>
                  <a:pt x="9" y="6"/>
                </a:moveTo>
                <a:cubicBezTo>
                  <a:pt x="1" y="13"/>
                  <a:pt x="0" y="24"/>
                  <a:pt x="6" y="32"/>
                </a:cubicBezTo>
                <a:cubicBezTo>
                  <a:pt x="12" y="40"/>
                  <a:pt x="23" y="41"/>
                  <a:pt x="31" y="35"/>
                </a:cubicBezTo>
                <a:cubicBezTo>
                  <a:pt x="39" y="29"/>
                  <a:pt x="41" y="18"/>
                  <a:pt x="35" y="10"/>
                </a:cubicBezTo>
                <a:cubicBezTo>
                  <a:pt x="28" y="2"/>
                  <a:pt x="17" y="0"/>
                  <a:pt x="9"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0" name="Freeform 386"/>
          <p:cNvSpPr>
            <a:spLocks/>
          </p:cNvSpPr>
          <p:nvPr/>
        </p:nvSpPr>
        <p:spPr bwMode="auto">
          <a:xfrm>
            <a:off x="4037012" y="6197601"/>
            <a:ext cx="84138" cy="84138"/>
          </a:xfrm>
          <a:custGeom>
            <a:avLst/>
            <a:gdLst>
              <a:gd name="T0" fmla="*/ 9 w 38"/>
              <a:gd name="T1" fmla="*/ 6 h 38"/>
              <a:gd name="T2" fmla="*/ 6 w 38"/>
              <a:gd name="T3" fmla="*/ 29 h 38"/>
              <a:gd name="T4" fmla="*/ 29 w 38"/>
              <a:gd name="T5" fmla="*/ 32 h 38"/>
              <a:gd name="T6" fmla="*/ 32 w 38"/>
              <a:gd name="T7" fmla="*/ 9 h 38"/>
              <a:gd name="T8" fmla="*/ 9 w 38"/>
              <a:gd name="T9" fmla="*/ 6 h 38"/>
            </a:gdLst>
            <a:ahLst/>
            <a:cxnLst>
              <a:cxn ang="0">
                <a:pos x="T0" y="T1"/>
              </a:cxn>
              <a:cxn ang="0">
                <a:pos x="T2" y="T3"/>
              </a:cxn>
              <a:cxn ang="0">
                <a:pos x="T4" y="T5"/>
              </a:cxn>
              <a:cxn ang="0">
                <a:pos x="T6" y="T7"/>
              </a:cxn>
              <a:cxn ang="0">
                <a:pos x="T8" y="T9"/>
              </a:cxn>
            </a:cxnLst>
            <a:rect l="0" t="0" r="r" b="b"/>
            <a:pathLst>
              <a:path w="38" h="38">
                <a:moveTo>
                  <a:pt x="9" y="6"/>
                </a:moveTo>
                <a:cubicBezTo>
                  <a:pt x="2" y="11"/>
                  <a:pt x="0" y="22"/>
                  <a:pt x="6" y="29"/>
                </a:cubicBezTo>
                <a:cubicBezTo>
                  <a:pt x="11" y="36"/>
                  <a:pt x="22" y="38"/>
                  <a:pt x="29" y="32"/>
                </a:cubicBezTo>
                <a:cubicBezTo>
                  <a:pt x="37" y="27"/>
                  <a:pt x="38" y="16"/>
                  <a:pt x="32" y="9"/>
                </a:cubicBezTo>
                <a:cubicBezTo>
                  <a:pt x="27" y="1"/>
                  <a:pt x="16" y="0"/>
                  <a:pt x="9"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1" name="Freeform 387"/>
          <p:cNvSpPr>
            <a:spLocks/>
          </p:cNvSpPr>
          <p:nvPr/>
        </p:nvSpPr>
        <p:spPr bwMode="auto">
          <a:xfrm>
            <a:off x="3887787" y="6073776"/>
            <a:ext cx="127000" cy="125413"/>
          </a:xfrm>
          <a:custGeom>
            <a:avLst/>
            <a:gdLst>
              <a:gd name="T0" fmla="*/ 14 w 58"/>
              <a:gd name="T1" fmla="*/ 8 h 57"/>
              <a:gd name="T2" fmla="*/ 9 w 58"/>
              <a:gd name="T3" fmla="*/ 44 h 57"/>
              <a:gd name="T4" fmla="*/ 45 w 58"/>
              <a:gd name="T5" fmla="*/ 49 h 57"/>
              <a:gd name="T6" fmla="*/ 49 w 58"/>
              <a:gd name="T7" fmla="*/ 13 h 57"/>
              <a:gd name="T8" fmla="*/ 14 w 58"/>
              <a:gd name="T9" fmla="*/ 8 h 57"/>
            </a:gdLst>
            <a:ahLst/>
            <a:cxnLst>
              <a:cxn ang="0">
                <a:pos x="T0" y="T1"/>
              </a:cxn>
              <a:cxn ang="0">
                <a:pos x="T2" y="T3"/>
              </a:cxn>
              <a:cxn ang="0">
                <a:pos x="T4" y="T5"/>
              </a:cxn>
              <a:cxn ang="0">
                <a:pos x="T6" y="T7"/>
              </a:cxn>
              <a:cxn ang="0">
                <a:pos x="T8" y="T9"/>
              </a:cxn>
            </a:cxnLst>
            <a:rect l="0" t="0" r="r" b="b"/>
            <a:pathLst>
              <a:path w="58" h="57">
                <a:moveTo>
                  <a:pt x="14" y="8"/>
                </a:moveTo>
                <a:cubicBezTo>
                  <a:pt x="3" y="17"/>
                  <a:pt x="0" y="33"/>
                  <a:pt x="9" y="44"/>
                </a:cubicBezTo>
                <a:cubicBezTo>
                  <a:pt x="18" y="55"/>
                  <a:pt x="34" y="57"/>
                  <a:pt x="45" y="49"/>
                </a:cubicBezTo>
                <a:cubicBezTo>
                  <a:pt x="56" y="40"/>
                  <a:pt x="58" y="24"/>
                  <a:pt x="49" y="13"/>
                </a:cubicBezTo>
                <a:cubicBezTo>
                  <a:pt x="41" y="2"/>
                  <a:pt x="25" y="0"/>
                  <a:pt x="14"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2" name="Freeform 388"/>
          <p:cNvSpPr>
            <a:spLocks/>
          </p:cNvSpPr>
          <p:nvPr/>
        </p:nvSpPr>
        <p:spPr bwMode="auto">
          <a:xfrm>
            <a:off x="4492625" y="5780089"/>
            <a:ext cx="714375" cy="714375"/>
          </a:xfrm>
          <a:custGeom>
            <a:avLst/>
            <a:gdLst>
              <a:gd name="T0" fmla="*/ 325 w 325"/>
              <a:gd name="T1" fmla="*/ 307 h 325"/>
              <a:gd name="T2" fmla="*/ 307 w 325"/>
              <a:gd name="T3" fmla="*/ 325 h 325"/>
              <a:gd name="T4" fmla="*/ 18 w 325"/>
              <a:gd name="T5" fmla="*/ 325 h 325"/>
              <a:gd name="T6" fmla="*/ 0 w 325"/>
              <a:gd name="T7" fmla="*/ 307 h 325"/>
              <a:gd name="T8" fmla="*/ 0 w 325"/>
              <a:gd name="T9" fmla="*/ 18 h 325"/>
              <a:gd name="T10" fmla="*/ 18 w 325"/>
              <a:gd name="T11" fmla="*/ 0 h 325"/>
              <a:gd name="T12" fmla="*/ 307 w 325"/>
              <a:gd name="T13" fmla="*/ 0 h 325"/>
              <a:gd name="T14" fmla="*/ 325 w 325"/>
              <a:gd name="T15" fmla="*/ 18 h 325"/>
              <a:gd name="T16" fmla="*/ 325 w 325"/>
              <a:gd name="T17" fmla="*/ 30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25">
                <a:moveTo>
                  <a:pt x="325" y="307"/>
                </a:moveTo>
                <a:cubicBezTo>
                  <a:pt x="325" y="317"/>
                  <a:pt x="317" y="325"/>
                  <a:pt x="307" y="325"/>
                </a:cubicBezTo>
                <a:cubicBezTo>
                  <a:pt x="18" y="325"/>
                  <a:pt x="18" y="325"/>
                  <a:pt x="18" y="325"/>
                </a:cubicBezTo>
                <a:cubicBezTo>
                  <a:pt x="8" y="325"/>
                  <a:pt x="0" y="317"/>
                  <a:pt x="0" y="307"/>
                </a:cubicBezTo>
                <a:cubicBezTo>
                  <a:pt x="0" y="18"/>
                  <a:pt x="0" y="18"/>
                  <a:pt x="0" y="18"/>
                </a:cubicBezTo>
                <a:cubicBezTo>
                  <a:pt x="0" y="8"/>
                  <a:pt x="8" y="0"/>
                  <a:pt x="18" y="0"/>
                </a:cubicBezTo>
                <a:cubicBezTo>
                  <a:pt x="307" y="0"/>
                  <a:pt x="307" y="0"/>
                  <a:pt x="307" y="0"/>
                </a:cubicBezTo>
                <a:cubicBezTo>
                  <a:pt x="317" y="0"/>
                  <a:pt x="325" y="8"/>
                  <a:pt x="325" y="18"/>
                </a:cubicBezTo>
                <a:cubicBezTo>
                  <a:pt x="325" y="307"/>
                  <a:pt x="325" y="307"/>
                  <a:pt x="325" y="307"/>
                </a:cubicBezTo>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3" name="Freeform 389"/>
          <p:cNvSpPr>
            <a:spLocks/>
          </p:cNvSpPr>
          <p:nvPr/>
        </p:nvSpPr>
        <p:spPr bwMode="auto">
          <a:xfrm>
            <a:off x="4749800" y="6216651"/>
            <a:ext cx="238125" cy="71438"/>
          </a:xfrm>
          <a:custGeom>
            <a:avLst/>
            <a:gdLst>
              <a:gd name="T0" fmla="*/ 78 w 108"/>
              <a:gd name="T1" fmla="*/ 0 h 32"/>
              <a:gd name="T2" fmla="*/ 74 w 108"/>
              <a:gd name="T3" fmla="*/ 0 h 32"/>
              <a:gd name="T4" fmla="*/ 36 w 108"/>
              <a:gd name="T5" fmla="*/ 0 h 32"/>
              <a:gd name="T6" fmla="*/ 34 w 108"/>
              <a:gd name="T7" fmla="*/ 0 h 32"/>
              <a:gd name="T8" fmla="*/ 0 w 108"/>
              <a:gd name="T9" fmla="*/ 22 h 32"/>
              <a:gd name="T10" fmla="*/ 0 w 108"/>
              <a:gd name="T11" fmla="*/ 32 h 32"/>
              <a:gd name="T12" fmla="*/ 41 w 108"/>
              <a:gd name="T13" fmla="*/ 32 h 32"/>
              <a:gd name="T14" fmla="*/ 70 w 108"/>
              <a:gd name="T15" fmla="*/ 32 h 32"/>
              <a:gd name="T16" fmla="*/ 108 w 108"/>
              <a:gd name="T17" fmla="*/ 32 h 32"/>
              <a:gd name="T18" fmla="*/ 108 w 108"/>
              <a:gd name="T19" fmla="*/ 22 h 32"/>
              <a:gd name="T20" fmla="*/ 78 w 108"/>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32">
                <a:moveTo>
                  <a:pt x="78" y="0"/>
                </a:moveTo>
                <a:cubicBezTo>
                  <a:pt x="74" y="0"/>
                  <a:pt x="74" y="0"/>
                  <a:pt x="74" y="0"/>
                </a:cubicBezTo>
                <a:cubicBezTo>
                  <a:pt x="36" y="0"/>
                  <a:pt x="36" y="0"/>
                  <a:pt x="36" y="0"/>
                </a:cubicBezTo>
                <a:cubicBezTo>
                  <a:pt x="34" y="0"/>
                  <a:pt x="34" y="0"/>
                  <a:pt x="34" y="0"/>
                </a:cubicBezTo>
                <a:cubicBezTo>
                  <a:pt x="39" y="19"/>
                  <a:pt x="32" y="22"/>
                  <a:pt x="0" y="22"/>
                </a:cubicBezTo>
                <a:cubicBezTo>
                  <a:pt x="0" y="32"/>
                  <a:pt x="0" y="32"/>
                  <a:pt x="0" y="32"/>
                </a:cubicBezTo>
                <a:cubicBezTo>
                  <a:pt x="41" y="32"/>
                  <a:pt x="41" y="32"/>
                  <a:pt x="41" y="32"/>
                </a:cubicBezTo>
                <a:cubicBezTo>
                  <a:pt x="70" y="32"/>
                  <a:pt x="70" y="32"/>
                  <a:pt x="70" y="32"/>
                </a:cubicBezTo>
                <a:cubicBezTo>
                  <a:pt x="108" y="32"/>
                  <a:pt x="108" y="32"/>
                  <a:pt x="108" y="32"/>
                </a:cubicBezTo>
                <a:cubicBezTo>
                  <a:pt x="108" y="22"/>
                  <a:pt x="108" y="22"/>
                  <a:pt x="108" y="22"/>
                </a:cubicBezTo>
                <a:cubicBezTo>
                  <a:pt x="76" y="22"/>
                  <a:pt x="73" y="19"/>
                  <a:pt x="78" y="0"/>
                </a:cubicBez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4" name="Freeform 390"/>
          <p:cNvSpPr>
            <a:spLocks noEditPoints="1"/>
          </p:cNvSpPr>
          <p:nvPr/>
        </p:nvSpPr>
        <p:spPr bwMode="auto">
          <a:xfrm>
            <a:off x="4687887" y="5954714"/>
            <a:ext cx="360363" cy="261938"/>
          </a:xfrm>
          <a:custGeom>
            <a:avLst/>
            <a:gdLst>
              <a:gd name="T0" fmla="*/ 154 w 164"/>
              <a:gd name="T1" fmla="*/ 0 h 119"/>
              <a:gd name="T2" fmla="*/ 9 w 164"/>
              <a:gd name="T3" fmla="*/ 0 h 119"/>
              <a:gd name="T4" fmla="*/ 0 w 164"/>
              <a:gd name="T5" fmla="*/ 9 h 119"/>
              <a:gd name="T6" fmla="*/ 0 w 164"/>
              <a:gd name="T7" fmla="*/ 110 h 119"/>
              <a:gd name="T8" fmla="*/ 9 w 164"/>
              <a:gd name="T9" fmla="*/ 119 h 119"/>
              <a:gd name="T10" fmla="*/ 154 w 164"/>
              <a:gd name="T11" fmla="*/ 119 h 119"/>
              <a:gd name="T12" fmla="*/ 164 w 164"/>
              <a:gd name="T13" fmla="*/ 110 h 119"/>
              <a:gd name="T14" fmla="*/ 164 w 164"/>
              <a:gd name="T15" fmla="*/ 9 h 119"/>
              <a:gd name="T16" fmla="*/ 154 w 164"/>
              <a:gd name="T17" fmla="*/ 0 h 119"/>
              <a:gd name="T18" fmla="*/ 151 w 164"/>
              <a:gd name="T19" fmla="*/ 12 h 119"/>
              <a:gd name="T20" fmla="*/ 151 w 164"/>
              <a:gd name="T21" fmla="*/ 107 h 119"/>
              <a:gd name="T22" fmla="*/ 13 w 164"/>
              <a:gd name="T23" fmla="*/ 107 h 119"/>
              <a:gd name="T24" fmla="*/ 13 w 164"/>
              <a:gd name="T25" fmla="*/ 12 h 119"/>
              <a:gd name="T26" fmla="*/ 152 w 164"/>
              <a:gd name="T27" fmla="*/ 12 h 119"/>
              <a:gd name="T28" fmla="*/ 151 w 164"/>
              <a:gd name="T29" fmla="*/ 1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4" h="119">
                <a:moveTo>
                  <a:pt x="154" y="0"/>
                </a:moveTo>
                <a:cubicBezTo>
                  <a:pt x="9" y="0"/>
                  <a:pt x="9" y="0"/>
                  <a:pt x="9" y="0"/>
                </a:cubicBezTo>
                <a:cubicBezTo>
                  <a:pt x="4" y="0"/>
                  <a:pt x="0" y="4"/>
                  <a:pt x="0" y="9"/>
                </a:cubicBezTo>
                <a:cubicBezTo>
                  <a:pt x="0" y="110"/>
                  <a:pt x="0" y="110"/>
                  <a:pt x="0" y="110"/>
                </a:cubicBezTo>
                <a:cubicBezTo>
                  <a:pt x="0" y="115"/>
                  <a:pt x="4" y="119"/>
                  <a:pt x="9" y="119"/>
                </a:cubicBezTo>
                <a:cubicBezTo>
                  <a:pt x="154" y="119"/>
                  <a:pt x="154" y="119"/>
                  <a:pt x="154" y="119"/>
                </a:cubicBezTo>
                <a:cubicBezTo>
                  <a:pt x="159" y="119"/>
                  <a:pt x="164" y="115"/>
                  <a:pt x="164" y="110"/>
                </a:cubicBezTo>
                <a:cubicBezTo>
                  <a:pt x="164" y="9"/>
                  <a:pt x="164" y="9"/>
                  <a:pt x="164" y="9"/>
                </a:cubicBezTo>
                <a:cubicBezTo>
                  <a:pt x="164" y="4"/>
                  <a:pt x="159" y="0"/>
                  <a:pt x="154" y="0"/>
                </a:cubicBezTo>
                <a:close/>
                <a:moveTo>
                  <a:pt x="151" y="12"/>
                </a:moveTo>
                <a:cubicBezTo>
                  <a:pt x="151" y="107"/>
                  <a:pt x="151" y="107"/>
                  <a:pt x="151" y="107"/>
                </a:cubicBezTo>
                <a:cubicBezTo>
                  <a:pt x="13" y="107"/>
                  <a:pt x="13" y="107"/>
                  <a:pt x="13" y="107"/>
                </a:cubicBezTo>
                <a:cubicBezTo>
                  <a:pt x="13" y="12"/>
                  <a:pt x="13" y="12"/>
                  <a:pt x="13" y="12"/>
                </a:cubicBezTo>
                <a:cubicBezTo>
                  <a:pt x="152" y="12"/>
                  <a:pt x="152" y="12"/>
                  <a:pt x="152" y="12"/>
                </a:cubicBezTo>
                <a:lnTo>
                  <a:pt x="151" y="12"/>
                </a:lnTo>
                <a:close/>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5" name="Freeform 391"/>
          <p:cNvSpPr>
            <a:spLocks/>
          </p:cNvSpPr>
          <p:nvPr/>
        </p:nvSpPr>
        <p:spPr bwMode="auto">
          <a:xfrm>
            <a:off x="4716462" y="5981701"/>
            <a:ext cx="303213" cy="209550"/>
          </a:xfrm>
          <a:custGeom>
            <a:avLst/>
            <a:gdLst>
              <a:gd name="T0" fmla="*/ 191 w 191"/>
              <a:gd name="T1" fmla="*/ 0 h 132"/>
              <a:gd name="T2" fmla="*/ 191 w 191"/>
              <a:gd name="T3" fmla="*/ 132 h 132"/>
              <a:gd name="T4" fmla="*/ 0 w 191"/>
              <a:gd name="T5" fmla="*/ 132 h 132"/>
              <a:gd name="T6" fmla="*/ 0 w 191"/>
              <a:gd name="T7" fmla="*/ 0 h 132"/>
              <a:gd name="T8" fmla="*/ 191 w 191"/>
              <a:gd name="T9" fmla="*/ 0 h 132"/>
              <a:gd name="T10" fmla="*/ 191 w 191"/>
              <a:gd name="T11" fmla="*/ 0 h 132"/>
            </a:gdLst>
            <a:ahLst/>
            <a:cxnLst>
              <a:cxn ang="0">
                <a:pos x="T0" y="T1"/>
              </a:cxn>
              <a:cxn ang="0">
                <a:pos x="T2" y="T3"/>
              </a:cxn>
              <a:cxn ang="0">
                <a:pos x="T4" y="T5"/>
              </a:cxn>
              <a:cxn ang="0">
                <a:pos x="T6" y="T7"/>
              </a:cxn>
              <a:cxn ang="0">
                <a:pos x="T8" y="T9"/>
              </a:cxn>
              <a:cxn ang="0">
                <a:pos x="T10" y="T11"/>
              </a:cxn>
            </a:cxnLst>
            <a:rect l="0" t="0" r="r" b="b"/>
            <a:pathLst>
              <a:path w="191" h="132">
                <a:moveTo>
                  <a:pt x="191" y="0"/>
                </a:moveTo>
                <a:lnTo>
                  <a:pt x="191" y="132"/>
                </a:lnTo>
                <a:lnTo>
                  <a:pt x="0" y="132"/>
                </a:lnTo>
                <a:lnTo>
                  <a:pt x="0" y="0"/>
                </a:lnTo>
                <a:lnTo>
                  <a:pt x="191" y="0"/>
                </a:lnTo>
                <a:lnTo>
                  <a:pt x="191" y="0"/>
                </a:lnTo>
                <a:close/>
              </a:path>
            </a:pathLst>
          </a:custGeom>
          <a:solidFill>
            <a:srgbClr val="00BB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6" name="Freeform 392"/>
          <p:cNvSpPr>
            <a:spLocks/>
          </p:cNvSpPr>
          <p:nvPr/>
        </p:nvSpPr>
        <p:spPr bwMode="auto">
          <a:xfrm>
            <a:off x="4716462" y="5981701"/>
            <a:ext cx="303213" cy="209550"/>
          </a:xfrm>
          <a:custGeom>
            <a:avLst/>
            <a:gdLst>
              <a:gd name="T0" fmla="*/ 191 w 191"/>
              <a:gd name="T1" fmla="*/ 0 h 132"/>
              <a:gd name="T2" fmla="*/ 191 w 191"/>
              <a:gd name="T3" fmla="*/ 132 h 132"/>
              <a:gd name="T4" fmla="*/ 0 w 191"/>
              <a:gd name="T5" fmla="*/ 132 h 132"/>
              <a:gd name="T6" fmla="*/ 0 w 191"/>
              <a:gd name="T7" fmla="*/ 0 h 132"/>
              <a:gd name="T8" fmla="*/ 191 w 191"/>
              <a:gd name="T9" fmla="*/ 0 h 132"/>
              <a:gd name="T10" fmla="*/ 191 w 191"/>
              <a:gd name="T11" fmla="*/ 0 h 132"/>
            </a:gdLst>
            <a:ahLst/>
            <a:cxnLst>
              <a:cxn ang="0">
                <a:pos x="T0" y="T1"/>
              </a:cxn>
              <a:cxn ang="0">
                <a:pos x="T2" y="T3"/>
              </a:cxn>
              <a:cxn ang="0">
                <a:pos x="T4" y="T5"/>
              </a:cxn>
              <a:cxn ang="0">
                <a:pos x="T6" y="T7"/>
              </a:cxn>
              <a:cxn ang="0">
                <a:pos x="T8" y="T9"/>
              </a:cxn>
              <a:cxn ang="0">
                <a:pos x="T10" y="T11"/>
              </a:cxn>
            </a:cxnLst>
            <a:rect l="0" t="0" r="r" b="b"/>
            <a:pathLst>
              <a:path w="191" h="132">
                <a:moveTo>
                  <a:pt x="191" y="0"/>
                </a:moveTo>
                <a:lnTo>
                  <a:pt x="191" y="132"/>
                </a:lnTo>
                <a:lnTo>
                  <a:pt x="0" y="132"/>
                </a:lnTo>
                <a:lnTo>
                  <a:pt x="0" y="0"/>
                </a:lnTo>
                <a:lnTo>
                  <a:pt x="191" y="0"/>
                </a:lnTo>
                <a:lnTo>
                  <a:pt x="19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7" name="Freeform 393"/>
          <p:cNvSpPr>
            <a:spLocks/>
          </p:cNvSpPr>
          <p:nvPr/>
        </p:nvSpPr>
        <p:spPr bwMode="auto">
          <a:xfrm>
            <a:off x="4687887" y="5954714"/>
            <a:ext cx="339725" cy="261938"/>
          </a:xfrm>
          <a:custGeom>
            <a:avLst/>
            <a:gdLst>
              <a:gd name="T0" fmla="*/ 13 w 154"/>
              <a:gd name="T1" fmla="*/ 107 h 119"/>
              <a:gd name="T2" fmla="*/ 13 w 154"/>
              <a:gd name="T3" fmla="*/ 107 h 119"/>
              <a:gd name="T4" fmla="*/ 13 w 154"/>
              <a:gd name="T5" fmla="*/ 12 h 119"/>
              <a:gd name="T6" fmla="*/ 139 w 154"/>
              <a:gd name="T7" fmla="*/ 12 h 119"/>
              <a:gd name="T8" fmla="*/ 154 w 154"/>
              <a:gd name="T9" fmla="*/ 0 h 119"/>
              <a:gd name="T10" fmla="*/ 154 w 154"/>
              <a:gd name="T11" fmla="*/ 0 h 119"/>
              <a:gd name="T12" fmla="*/ 9 w 154"/>
              <a:gd name="T13" fmla="*/ 0 h 119"/>
              <a:gd name="T14" fmla="*/ 0 w 154"/>
              <a:gd name="T15" fmla="*/ 9 h 119"/>
              <a:gd name="T16" fmla="*/ 0 w 154"/>
              <a:gd name="T17" fmla="*/ 110 h 119"/>
              <a:gd name="T18" fmla="*/ 9 w 154"/>
              <a:gd name="T19" fmla="*/ 119 h 119"/>
              <a:gd name="T20" fmla="*/ 12 w 154"/>
              <a:gd name="T21" fmla="*/ 119 h 119"/>
              <a:gd name="T22" fmla="*/ 27 w 154"/>
              <a:gd name="T23" fmla="*/ 107 h 119"/>
              <a:gd name="T24" fmla="*/ 13 w 154"/>
              <a:gd name="T25" fmla="*/ 10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119">
                <a:moveTo>
                  <a:pt x="13" y="107"/>
                </a:moveTo>
                <a:cubicBezTo>
                  <a:pt x="13" y="107"/>
                  <a:pt x="13" y="107"/>
                  <a:pt x="13" y="107"/>
                </a:cubicBezTo>
                <a:cubicBezTo>
                  <a:pt x="13" y="12"/>
                  <a:pt x="13" y="12"/>
                  <a:pt x="13" y="12"/>
                </a:cubicBezTo>
                <a:cubicBezTo>
                  <a:pt x="139" y="12"/>
                  <a:pt x="139" y="12"/>
                  <a:pt x="139" y="12"/>
                </a:cubicBezTo>
                <a:cubicBezTo>
                  <a:pt x="154" y="0"/>
                  <a:pt x="154" y="0"/>
                  <a:pt x="154" y="0"/>
                </a:cubicBezTo>
                <a:cubicBezTo>
                  <a:pt x="154" y="0"/>
                  <a:pt x="154" y="0"/>
                  <a:pt x="154" y="0"/>
                </a:cubicBezTo>
                <a:cubicBezTo>
                  <a:pt x="9" y="0"/>
                  <a:pt x="9" y="0"/>
                  <a:pt x="9" y="0"/>
                </a:cubicBezTo>
                <a:cubicBezTo>
                  <a:pt x="4" y="0"/>
                  <a:pt x="0" y="4"/>
                  <a:pt x="0" y="9"/>
                </a:cubicBezTo>
                <a:cubicBezTo>
                  <a:pt x="0" y="110"/>
                  <a:pt x="0" y="110"/>
                  <a:pt x="0" y="110"/>
                </a:cubicBezTo>
                <a:cubicBezTo>
                  <a:pt x="0" y="115"/>
                  <a:pt x="4" y="119"/>
                  <a:pt x="9" y="119"/>
                </a:cubicBezTo>
                <a:cubicBezTo>
                  <a:pt x="12" y="119"/>
                  <a:pt x="12" y="119"/>
                  <a:pt x="12" y="119"/>
                </a:cubicBezTo>
                <a:cubicBezTo>
                  <a:pt x="27" y="107"/>
                  <a:pt x="27" y="107"/>
                  <a:pt x="27" y="107"/>
                </a:cubicBezTo>
                <a:lnTo>
                  <a:pt x="13" y="107"/>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8" name="Freeform 394"/>
          <p:cNvSpPr>
            <a:spLocks/>
          </p:cNvSpPr>
          <p:nvPr/>
        </p:nvSpPr>
        <p:spPr bwMode="auto">
          <a:xfrm>
            <a:off x="4716462" y="5981701"/>
            <a:ext cx="277813" cy="209550"/>
          </a:xfrm>
          <a:custGeom>
            <a:avLst/>
            <a:gdLst>
              <a:gd name="T0" fmla="*/ 0 w 175"/>
              <a:gd name="T1" fmla="*/ 132 h 132"/>
              <a:gd name="T2" fmla="*/ 0 w 175"/>
              <a:gd name="T3" fmla="*/ 132 h 132"/>
              <a:gd name="T4" fmla="*/ 0 w 175"/>
              <a:gd name="T5" fmla="*/ 0 h 132"/>
              <a:gd name="T6" fmla="*/ 175 w 175"/>
              <a:gd name="T7" fmla="*/ 0 h 132"/>
              <a:gd name="T8" fmla="*/ 175 w 175"/>
              <a:gd name="T9" fmla="*/ 0 h 132"/>
              <a:gd name="T10" fmla="*/ 0 w 175"/>
              <a:gd name="T11" fmla="*/ 0 h 132"/>
              <a:gd name="T12" fmla="*/ 0 w 175"/>
              <a:gd name="T13" fmla="*/ 132 h 132"/>
            </a:gdLst>
            <a:ahLst/>
            <a:cxnLst>
              <a:cxn ang="0">
                <a:pos x="T0" y="T1"/>
              </a:cxn>
              <a:cxn ang="0">
                <a:pos x="T2" y="T3"/>
              </a:cxn>
              <a:cxn ang="0">
                <a:pos x="T4" y="T5"/>
              </a:cxn>
              <a:cxn ang="0">
                <a:pos x="T6" y="T7"/>
              </a:cxn>
              <a:cxn ang="0">
                <a:pos x="T8" y="T9"/>
              </a:cxn>
              <a:cxn ang="0">
                <a:pos x="T10" y="T11"/>
              </a:cxn>
              <a:cxn ang="0">
                <a:pos x="T12" y="T13"/>
              </a:cxn>
            </a:cxnLst>
            <a:rect l="0" t="0" r="r" b="b"/>
            <a:pathLst>
              <a:path w="175" h="132">
                <a:moveTo>
                  <a:pt x="0" y="132"/>
                </a:moveTo>
                <a:lnTo>
                  <a:pt x="0" y="132"/>
                </a:lnTo>
                <a:lnTo>
                  <a:pt x="0" y="0"/>
                </a:lnTo>
                <a:lnTo>
                  <a:pt x="175" y="0"/>
                </a:lnTo>
                <a:lnTo>
                  <a:pt x="175" y="0"/>
                </a:lnTo>
                <a:lnTo>
                  <a:pt x="0" y="0"/>
                </a:lnTo>
                <a:lnTo>
                  <a:pt x="0" y="132"/>
                </a:ln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9" name="Rectangle 395"/>
          <p:cNvSpPr>
            <a:spLocks noChangeArrowheads="1"/>
          </p:cNvSpPr>
          <p:nvPr/>
        </p:nvSpPr>
        <p:spPr bwMode="auto">
          <a:xfrm>
            <a:off x="4749800" y="6265864"/>
            <a:ext cx="238125" cy="22225"/>
          </a:xfrm>
          <a:prstGeom prst="rect">
            <a:avLst/>
          </a:prstGeom>
          <a:solidFill>
            <a:srgbClr val="B0B0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0" name="Oval 396"/>
          <p:cNvSpPr>
            <a:spLocks noChangeArrowheads="1"/>
          </p:cNvSpPr>
          <p:nvPr/>
        </p:nvSpPr>
        <p:spPr bwMode="auto">
          <a:xfrm>
            <a:off x="4862512" y="5964239"/>
            <a:ext cx="11113" cy="11113"/>
          </a:xfrm>
          <a:prstGeom prst="ellipse">
            <a:avLst/>
          </a:prstGeom>
          <a:solidFill>
            <a:srgbClr val="BAC8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1" name="Freeform 397"/>
          <p:cNvSpPr>
            <a:spLocks/>
          </p:cNvSpPr>
          <p:nvPr/>
        </p:nvSpPr>
        <p:spPr bwMode="auto">
          <a:xfrm>
            <a:off x="4802187" y="6005514"/>
            <a:ext cx="130175" cy="77788"/>
          </a:xfrm>
          <a:custGeom>
            <a:avLst/>
            <a:gdLst>
              <a:gd name="T0" fmla="*/ 42 w 82"/>
              <a:gd name="T1" fmla="*/ 0 h 49"/>
              <a:gd name="T2" fmla="*/ 40 w 82"/>
              <a:gd name="T3" fmla="*/ 0 h 49"/>
              <a:gd name="T4" fmla="*/ 2 w 82"/>
              <a:gd name="T5" fmla="*/ 24 h 49"/>
              <a:gd name="T6" fmla="*/ 0 w 82"/>
              <a:gd name="T7" fmla="*/ 24 h 49"/>
              <a:gd name="T8" fmla="*/ 2 w 82"/>
              <a:gd name="T9" fmla="*/ 25 h 49"/>
              <a:gd name="T10" fmla="*/ 40 w 82"/>
              <a:gd name="T11" fmla="*/ 49 h 49"/>
              <a:gd name="T12" fmla="*/ 42 w 82"/>
              <a:gd name="T13" fmla="*/ 49 h 49"/>
              <a:gd name="T14" fmla="*/ 42 w 82"/>
              <a:gd name="T15" fmla="*/ 49 h 49"/>
              <a:gd name="T16" fmla="*/ 82 w 82"/>
              <a:gd name="T17" fmla="*/ 25 h 49"/>
              <a:gd name="T18" fmla="*/ 82 w 82"/>
              <a:gd name="T19" fmla="*/ 24 h 49"/>
              <a:gd name="T20" fmla="*/ 82 w 82"/>
              <a:gd name="T21" fmla="*/ 24 h 49"/>
              <a:gd name="T22" fmla="*/ 42 w 82"/>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49">
                <a:moveTo>
                  <a:pt x="42" y="0"/>
                </a:moveTo>
                <a:lnTo>
                  <a:pt x="40" y="0"/>
                </a:lnTo>
                <a:lnTo>
                  <a:pt x="2" y="24"/>
                </a:lnTo>
                <a:lnTo>
                  <a:pt x="0" y="24"/>
                </a:lnTo>
                <a:lnTo>
                  <a:pt x="2" y="25"/>
                </a:lnTo>
                <a:lnTo>
                  <a:pt x="40" y="49"/>
                </a:lnTo>
                <a:lnTo>
                  <a:pt x="42" y="49"/>
                </a:lnTo>
                <a:lnTo>
                  <a:pt x="42" y="49"/>
                </a:lnTo>
                <a:lnTo>
                  <a:pt x="82" y="25"/>
                </a:lnTo>
                <a:lnTo>
                  <a:pt x="82" y="24"/>
                </a:lnTo>
                <a:lnTo>
                  <a:pt x="82" y="24"/>
                </a:lnTo>
                <a:lnTo>
                  <a:pt x="42" y="0"/>
                </a:lnTo>
                <a:close/>
              </a:path>
            </a:pathLst>
          </a:custGeom>
          <a:solidFill>
            <a:srgbClr val="E6F8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2" name="Freeform 398"/>
          <p:cNvSpPr>
            <a:spLocks/>
          </p:cNvSpPr>
          <p:nvPr/>
        </p:nvSpPr>
        <p:spPr bwMode="auto">
          <a:xfrm>
            <a:off x="4802187" y="6005514"/>
            <a:ext cx="130175" cy="77788"/>
          </a:xfrm>
          <a:custGeom>
            <a:avLst/>
            <a:gdLst>
              <a:gd name="T0" fmla="*/ 42 w 82"/>
              <a:gd name="T1" fmla="*/ 0 h 49"/>
              <a:gd name="T2" fmla="*/ 40 w 82"/>
              <a:gd name="T3" fmla="*/ 0 h 49"/>
              <a:gd name="T4" fmla="*/ 2 w 82"/>
              <a:gd name="T5" fmla="*/ 24 h 49"/>
              <a:gd name="T6" fmla="*/ 0 w 82"/>
              <a:gd name="T7" fmla="*/ 24 h 49"/>
              <a:gd name="T8" fmla="*/ 2 w 82"/>
              <a:gd name="T9" fmla="*/ 25 h 49"/>
              <a:gd name="T10" fmla="*/ 40 w 82"/>
              <a:gd name="T11" fmla="*/ 49 h 49"/>
              <a:gd name="T12" fmla="*/ 42 w 82"/>
              <a:gd name="T13" fmla="*/ 49 h 49"/>
              <a:gd name="T14" fmla="*/ 42 w 82"/>
              <a:gd name="T15" fmla="*/ 49 h 49"/>
              <a:gd name="T16" fmla="*/ 82 w 82"/>
              <a:gd name="T17" fmla="*/ 25 h 49"/>
              <a:gd name="T18" fmla="*/ 82 w 82"/>
              <a:gd name="T19" fmla="*/ 24 h 49"/>
              <a:gd name="T20" fmla="*/ 82 w 82"/>
              <a:gd name="T21" fmla="*/ 24 h 49"/>
              <a:gd name="T22" fmla="*/ 42 w 82"/>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49">
                <a:moveTo>
                  <a:pt x="42" y="0"/>
                </a:moveTo>
                <a:lnTo>
                  <a:pt x="40" y="0"/>
                </a:lnTo>
                <a:lnTo>
                  <a:pt x="2" y="24"/>
                </a:lnTo>
                <a:lnTo>
                  <a:pt x="0" y="24"/>
                </a:lnTo>
                <a:lnTo>
                  <a:pt x="2" y="25"/>
                </a:lnTo>
                <a:lnTo>
                  <a:pt x="40" y="49"/>
                </a:lnTo>
                <a:lnTo>
                  <a:pt x="42" y="49"/>
                </a:lnTo>
                <a:lnTo>
                  <a:pt x="42" y="49"/>
                </a:lnTo>
                <a:lnTo>
                  <a:pt x="82" y="25"/>
                </a:lnTo>
                <a:lnTo>
                  <a:pt x="82" y="24"/>
                </a:lnTo>
                <a:lnTo>
                  <a:pt x="82" y="24"/>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3" name="Freeform 399"/>
          <p:cNvSpPr>
            <a:spLocks/>
          </p:cNvSpPr>
          <p:nvPr/>
        </p:nvSpPr>
        <p:spPr bwMode="auto">
          <a:xfrm>
            <a:off x="4794250" y="6059489"/>
            <a:ext cx="68263" cy="111125"/>
          </a:xfrm>
          <a:custGeom>
            <a:avLst/>
            <a:gdLst>
              <a:gd name="T0" fmla="*/ 1 w 43"/>
              <a:gd name="T1" fmla="*/ 0 h 70"/>
              <a:gd name="T2" fmla="*/ 1 w 43"/>
              <a:gd name="T3" fmla="*/ 0 h 70"/>
              <a:gd name="T4" fmla="*/ 0 w 43"/>
              <a:gd name="T5" fmla="*/ 1 h 70"/>
              <a:gd name="T6" fmla="*/ 0 w 43"/>
              <a:gd name="T7" fmla="*/ 47 h 70"/>
              <a:gd name="T8" fmla="*/ 1 w 43"/>
              <a:gd name="T9" fmla="*/ 48 h 70"/>
              <a:gd name="T10" fmla="*/ 40 w 43"/>
              <a:gd name="T11" fmla="*/ 70 h 70"/>
              <a:gd name="T12" fmla="*/ 41 w 43"/>
              <a:gd name="T13" fmla="*/ 70 h 70"/>
              <a:gd name="T14" fmla="*/ 41 w 43"/>
              <a:gd name="T15" fmla="*/ 70 h 70"/>
              <a:gd name="T16" fmla="*/ 43 w 43"/>
              <a:gd name="T17" fmla="*/ 69 h 70"/>
              <a:gd name="T18" fmla="*/ 43 w 43"/>
              <a:gd name="T19" fmla="*/ 23 h 70"/>
              <a:gd name="T20" fmla="*/ 41 w 43"/>
              <a:gd name="T21" fmla="*/ 22 h 70"/>
              <a:gd name="T22" fmla="*/ 1 w 4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70">
                <a:moveTo>
                  <a:pt x="1" y="0"/>
                </a:moveTo>
                <a:lnTo>
                  <a:pt x="1" y="0"/>
                </a:lnTo>
                <a:lnTo>
                  <a:pt x="0" y="1"/>
                </a:lnTo>
                <a:lnTo>
                  <a:pt x="0" y="47"/>
                </a:lnTo>
                <a:lnTo>
                  <a:pt x="1" y="48"/>
                </a:lnTo>
                <a:lnTo>
                  <a:pt x="40" y="70"/>
                </a:lnTo>
                <a:lnTo>
                  <a:pt x="41" y="70"/>
                </a:lnTo>
                <a:lnTo>
                  <a:pt x="41" y="70"/>
                </a:lnTo>
                <a:lnTo>
                  <a:pt x="43" y="69"/>
                </a:lnTo>
                <a:lnTo>
                  <a:pt x="43" y="23"/>
                </a:lnTo>
                <a:lnTo>
                  <a:pt x="41" y="22"/>
                </a:lnTo>
                <a:lnTo>
                  <a:pt x="1" y="0"/>
                </a:lnTo>
                <a:close/>
              </a:path>
            </a:pathLst>
          </a:custGeom>
          <a:solidFill>
            <a:srgbClr val="CCF1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4" name="Freeform 400"/>
          <p:cNvSpPr>
            <a:spLocks/>
          </p:cNvSpPr>
          <p:nvPr/>
        </p:nvSpPr>
        <p:spPr bwMode="auto">
          <a:xfrm>
            <a:off x="4794250" y="6059489"/>
            <a:ext cx="68263" cy="111125"/>
          </a:xfrm>
          <a:custGeom>
            <a:avLst/>
            <a:gdLst>
              <a:gd name="T0" fmla="*/ 1 w 43"/>
              <a:gd name="T1" fmla="*/ 0 h 70"/>
              <a:gd name="T2" fmla="*/ 1 w 43"/>
              <a:gd name="T3" fmla="*/ 0 h 70"/>
              <a:gd name="T4" fmla="*/ 0 w 43"/>
              <a:gd name="T5" fmla="*/ 1 h 70"/>
              <a:gd name="T6" fmla="*/ 0 w 43"/>
              <a:gd name="T7" fmla="*/ 47 h 70"/>
              <a:gd name="T8" fmla="*/ 1 w 43"/>
              <a:gd name="T9" fmla="*/ 48 h 70"/>
              <a:gd name="T10" fmla="*/ 40 w 43"/>
              <a:gd name="T11" fmla="*/ 70 h 70"/>
              <a:gd name="T12" fmla="*/ 41 w 43"/>
              <a:gd name="T13" fmla="*/ 70 h 70"/>
              <a:gd name="T14" fmla="*/ 41 w 43"/>
              <a:gd name="T15" fmla="*/ 70 h 70"/>
              <a:gd name="T16" fmla="*/ 43 w 43"/>
              <a:gd name="T17" fmla="*/ 69 h 70"/>
              <a:gd name="T18" fmla="*/ 43 w 43"/>
              <a:gd name="T19" fmla="*/ 23 h 70"/>
              <a:gd name="T20" fmla="*/ 41 w 43"/>
              <a:gd name="T21" fmla="*/ 22 h 70"/>
              <a:gd name="T22" fmla="*/ 1 w 4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70">
                <a:moveTo>
                  <a:pt x="1" y="0"/>
                </a:moveTo>
                <a:lnTo>
                  <a:pt x="1" y="0"/>
                </a:lnTo>
                <a:lnTo>
                  <a:pt x="0" y="1"/>
                </a:lnTo>
                <a:lnTo>
                  <a:pt x="0" y="47"/>
                </a:lnTo>
                <a:lnTo>
                  <a:pt x="1" y="48"/>
                </a:lnTo>
                <a:lnTo>
                  <a:pt x="40" y="70"/>
                </a:lnTo>
                <a:lnTo>
                  <a:pt x="41" y="70"/>
                </a:lnTo>
                <a:lnTo>
                  <a:pt x="41" y="70"/>
                </a:lnTo>
                <a:lnTo>
                  <a:pt x="43" y="69"/>
                </a:lnTo>
                <a:lnTo>
                  <a:pt x="43" y="23"/>
                </a:lnTo>
                <a:lnTo>
                  <a:pt x="41" y="22"/>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5" name="Freeform 401"/>
          <p:cNvSpPr>
            <a:spLocks/>
          </p:cNvSpPr>
          <p:nvPr/>
        </p:nvSpPr>
        <p:spPr bwMode="auto">
          <a:xfrm>
            <a:off x="4875212" y="6059489"/>
            <a:ext cx="68263" cy="111125"/>
          </a:xfrm>
          <a:custGeom>
            <a:avLst/>
            <a:gdLst>
              <a:gd name="T0" fmla="*/ 42 w 43"/>
              <a:gd name="T1" fmla="*/ 0 h 70"/>
              <a:gd name="T2" fmla="*/ 40 w 43"/>
              <a:gd name="T3" fmla="*/ 0 h 70"/>
              <a:gd name="T4" fmla="*/ 0 w 43"/>
              <a:gd name="T5" fmla="*/ 23 h 70"/>
              <a:gd name="T6" fmla="*/ 0 w 43"/>
              <a:gd name="T7" fmla="*/ 23 h 70"/>
              <a:gd name="T8" fmla="*/ 0 w 43"/>
              <a:gd name="T9" fmla="*/ 69 h 70"/>
              <a:gd name="T10" fmla="*/ 0 w 43"/>
              <a:gd name="T11" fmla="*/ 70 h 70"/>
              <a:gd name="T12" fmla="*/ 1 w 43"/>
              <a:gd name="T13" fmla="*/ 70 h 70"/>
              <a:gd name="T14" fmla="*/ 1 w 43"/>
              <a:gd name="T15" fmla="*/ 70 h 70"/>
              <a:gd name="T16" fmla="*/ 42 w 43"/>
              <a:gd name="T17" fmla="*/ 48 h 70"/>
              <a:gd name="T18" fmla="*/ 43 w 43"/>
              <a:gd name="T19" fmla="*/ 47 h 70"/>
              <a:gd name="T20" fmla="*/ 43 w 43"/>
              <a:gd name="T21" fmla="*/ 1 h 70"/>
              <a:gd name="T22" fmla="*/ 42 w 4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70">
                <a:moveTo>
                  <a:pt x="42" y="0"/>
                </a:moveTo>
                <a:lnTo>
                  <a:pt x="40" y="0"/>
                </a:lnTo>
                <a:lnTo>
                  <a:pt x="0" y="23"/>
                </a:lnTo>
                <a:lnTo>
                  <a:pt x="0" y="23"/>
                </a:lnTo>
                <a:lnTo>
                  <a:pt x="0" y="69"/>
                </a:lnTo>
                <a:lnTo>
                  <a:pt x="0" y="70"/>
                </a:lnTo>
                <a:lnTo>
                  <a:pt x="1" y="70"/>
                </a:lnTo>
                <a:lnTo>
                  <a:pt x="1" y="70"/>
                </a:lnTo>
                <a:lnTo>
                  <a:pt x="42" y="48"/>
                </a:lnTo>
                <a:lnTo>
                  <a:pt x="43" y="47"/>
                </a:lnTo>
                <a:lnTo>
                  <a:pt x="43" y="1"/>
                </a:lnTo>
                <a:lnTo>
                  <a:pt x="42" y="0"/>
                </a:lnTo>
                <a:close/>
              </a:path>
            </a:pathLst>
          </a:custGeom>
          <a:solidFill>
            <a:srgbClr val="80DD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6" name="Freeform 402"/>
          <p:cNvSpPr>
            <a:spLocks/>
          </p:cNvSpPr>
          <p:nvPr/>
        </p:nvSpPr>
        <p:spPr bwMode="auto">
          <a:xfrm>
            <a:off x="4875212" y="6059489"/>
            <a:ext cx="68263" cy="111125"/>
          </a:xfrm>
          <a:custGeom>
            <a:avLst/>
            <a:gdLst>
              <a:gd name="T0" fmla="*/ 42 w 43"/>
              <a:gd name="T1" fmla="*/ 0 h 70"/>
              <a:gd name="T2" fmla="*/ 40 w 43"/>
              <a:gd name="T3" fmla="*/ 0 h 70"/>
              <a:gd name="T4" fmla="*/ 0 w 43"/>
              <a:gd name="T5" fmla="*/ 23 h 70"/>
              <a:gd name="T6" fmla="*/ 0 w 43"/>
              <a:gd name="T7" fmla="*/ 23 h 70"/>
              <a:gd name="T8" fmla="*/ 0 w 43"/>
              <a:gd name="T9" fmla="*/ 69 h 70"/>
              <a:gd name="T10" fmla="*/ 0 w 43"/>
              <a:gd name="T11" fmla="*/ 70 h 70"/>
              <a:gd name="T12" fmla="*/ 1 w 43"/>
              <a:gd name="T13" fmla="*/ 70 h 70"/>
              <a:gd name="T14" fmla="*/ 1 w 43"/>
              <a:gd name="T15" fmla="*/ 70 h 70"/>
              <a:gd name="T16" fmla="*/ 42 w 43"/>
              <a:gd name="T17" fmla="*/ 48 h 70"/>
              <a:gd name="T18" fmla="*/ 43 w 43"/>
              <a:gd name="T19" fmla="*/ 47 h 70"/>
              <a:gd name="T20" fmla="*/ 43 w 43"/>
              <a:gd name="T21" fmla="*/ 1 h 70"/>
              <a:gd name="T22" fmla="*/ 42 w 4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70">
                <a:moveTo>
                  <a:pt x="42" y="0"/>
                </a:moveTo>
                <a:lnTo>
                  <a:pt x="40" y="0"/>
                </a:lnTo>
                <a:lnTo>
                  <a:pt x="0" y="23"/>
                </a:lnTo>
                <a:lnTo>
                  <a:pt x="0" y="23"/>
                </a:lnTo>
                <a:lnTo>
                  <a:pt x="0" y="69"/>
                </a:lnTo>
                <a:lnTo>
                  <a:pt x="0" y="70"/>
                </a:lnTo>
                <a:lnTo>
                  <a:pt x="1" y="70"/>
                </a:lnTo>
                <a:lnTo>
                  <a:pt x="1" y="70"/>
                </a:lnTo>
                <a:lnTo>
                  <a:pt x="42" y="48"/>
                </a:lnTo>
                <a:lnTo>
                  <a:pt x="43" y="47"/>
                </a:lnTo>
                <a:lnTo>
                  <a:pt x="43" y="1"/>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7" name="Freeform 403"/>
          <p:cNvSpPr>
            <a:spLocks/>
          </p:cNvSpPr>
          <p:nvPr/>
        </p:nvSpPr>
        <p:spPr bwMode="auto">
          <a:xfrm>
            <a:off x="6107112" y="5780089"/>
            <a:ext cx="717550" cy="714375"/>
          </a:xfrm>
          <a:custGeom>
            <a:avLst/>
            <a:gdLst>
              <a:gd name="T0" fmla="*/ 326 w 326"/>
              <a:gd name="T1" fmla="*/ 307 h 325"/>
              <a:gd name="T2" fmla="*/ 308 w 326"/>
              <a:gd name="T3" fmla="*/ 325 h 325"/>
              <a:gd name="T4" fmla="*/ 19 w 326"/>
              <a:gd name="T5" fmla="*/ 325 h 325"/>
              <a:gd name="T6" fmla="*/ 0 w 326"/>
              <a:gd name="T7" fmla="*/ 307 h 325"/>
              <a:gd name="T8" fmla="*/ 0 w 326"/>
              <a:gd name="T9" fmla="*/ 18 h 325"/>
              <a:gd name="T10" fmla="*/ 19 w 326"/>
              <a:gd name="T11" fmla="*/ 0 h 325"/>
              <a:gd name="T12" fmla="*/ 308 w 326"/>
              <a:gd name="T13" fmla="*/ 0 h 325"/>
              <a:gd name="T14" fmla="*/ 326 w 326"/>
              <a:gd name="T15" fmla="*/ 18 h 325"/>
              <a:gd name="T16" fmla="*/ 326 w 326"/>
              <a:gd name="T17" fmla="*/ 30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 h="325">
                <a:moveTo>
                  <a:pt x="326" y="307"/>
                </a:moveTo>
                <a:cubicBezTo>
                  <a:pt x="326" y="317"/>
                  <a:pt x="318" y="325"/>
                  <a:pt x="308" y="325"/>
                </a:cubicBezTo>
                <a:cubicBezTo>
                  <a:pt x="19" y="325"/>
                  <a:pt x="19" y="325"/>
                  <a:pt x="19" y="325"/>
                </a:cubicBezTo>
                <a:cubicBezTo>
                  <a:pt x="9" y="325"/>
                  <a:pt x="0" y="317"/>
                  <a:pt x="0" y="307"/>
                </a:cubicBezTo>
                <a:cubicBezTo>
                  <a:pt x="0" y="18"/>
                  <a:pt x="0" y="18"/>
                  <a:pt x="0" y="18"/>
                </a:cubicBezTo>
                <a:cubicBezTo>
                  <a:pt x="0" y="8"/>
                  <a:pt x="9" y="0"/>
                  <a:pt x="19" y="0"/>
                </a:cubicBezTo>
                <a:cubicBezTo>
                  <a:pt x="308" y="0"/>
                  <a:pt x="308" y="0"/>
                  <a:pt x="308" y="0"/>
                </a:cubicBezTo>
                <a:cubicBezTo>
                  <a:pt x="318" y="0"/>
                  <a:pt x="326" y="8"/>
                  <a:pt x="326" y="18"/>
                </a:cubicBezTo>
                <a:cubicBezTo>
                  <a:pt x="326" y="307"/>
                  <a:pt x="326" y="307"/>
                  <a:pt x="326" y="307"/>
                </a:cubicBezTo>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8" name="Freeform 404"/>
          <p:cNvSpPr>
            <a:spLocks/>
          </p:cNvSpPr>
          <p:nvPr/>
        </p:nvSpPr>
        <p:spPr bwMode="auto">
          <a:xfrm>
            <a:off x="6280150" y="6019801"/>
            <a:ext cx="387350" cy="269875"/>
          </a:xfrm>
          <a:custGeom>
            <a:avLst/>
            <a:gdLst>
              <a:gd name="T0" fmla="*/ 0 w 176"/>
              <a:gd name="T1" fmla="*/ 117 h 123"/>
              <a:gd name="T2" fmla="*/ 7 w 176"/>
              <a:gd name="T3" fmla="*/ 123 h 123"/>
              <a:gd name="T4" fmla="*/ 169 w 176"/>
              <a:gd name="T5" fmla="*/ 123 h 123"/>
              <a:gd name="T6" fmla="*/ 176 w 176"/>
              <a:gd name="T7" fmla="*/ 117 h 123"/>
              <a:gd name="T8" fmla="*/ 176 w 176"/>
              <a:gd name="T9" fmla="*/ 0 h 123"/>
              <a:gd name="T10" fmla="*/ 0 w 176"/>
              <a:gd name="T11" fmla="*/ 0 h 123"/>
              <a:gd name="T12" fmla="*/ 0 w 176"/>
              <a:gd name="T13" fmla="*/ 117 h 123"/>
            </a:gdLst>
            <a:ahLst/>
            <a:cxnLst>
              <a:cxn ang="0">
                <a:pos x="T0" y="T1"/>
              </a:cxn>
              <a:cxn ang="0">
                <a:pos x="T2" y="T3"/>
              </a:cxn>
              <a:cxn ang="0">
                <a:pos x="T4" y="T5"/>
              </a:cxn>
              <a:cxn ang="0">
                <a:pos x="T6" y="T7"/>
              </a:cxn>
              <a:cxn ang="0">
                <a:pos x="T8" y="T9"/>
              </a:cxn>
              <a:cxn ang="0">
                <a:pos x="T10" y="T11"/>
              </a:cxn>
              <a:cxn ang="0">
                <a:pos x="T12" y="T13"/>
              </a:cxn>
            </a:cxnLst>
            <a:rect l="0" t="0" r="r" b="b"/>
            <a:pathLst>
              <a:path w="176" h="123">
                <a:moveTo>
                  <a:pt x="0" y="117"/>
                </a:moveTo>
                <a:cubicBezTo>
                  <a:pt x="0" y="120"/>
                  <a:pt x="3" y="123"/>
                  <a:pt x="7" y="123"/>
                </a:cubicBezTo>
                <a:cubicBezTo>
                  <a:pt x="169" y="123"/>
                  <a:pt x="169" y="123"/>
                  <a:pt x="169" y="123"/>
                </a:cubicBezTo>
                <a:cubicBezTo>
                  <a:pt x="173" y="123"/>
                  <a:pt x="176" y="120"/>
                  <a:pt x="176" y="117"/>
                </a:cubicBezTo>
                <a:cubicBezTo>
                  <a:pt x="176" y="0"/>
                  <a:pt x="176" y="0"/>
                  <a:pt x="176" y="0"/>
                </a:cubicBezTo>
                <a:cubicBezTo>
                  <a:pt x="0" y="0"/>
                  <a:pt x="0" y="0"/>
                  <a:pt x="0" y="0"/>
                </a:cubicBezTo>
                <a:cubicBezTo>
                  <a:pt x="0" y="117"/>
                  <a:pt x="0" y="117"/>
                  <a:pt x="0" y="117"/>
                </a:cubicBezTo>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9" name="Freeform 405"/>
          <p:cNvSpPr>
            <a:spLocks/>
          </p:cNvSpPr>
          <p:nvPr/>
        </p:nvSpPr>
        <p:spPr bwMode="auto">
          <a:xfrm>
            <a:off x="6280150" y="5962651"/>
            <a:ext cx="387350" cy="57150"/>
          </a:xfrm>
          <a:custGeom>
            <a:avLst/>
            <a:gdLst>
              <a:gd name="T0" fmla="*/ 169 w 176"/>
              <a:gd name="T1" fmla="*/ 0 h 26"/>
              <a:gd name="T2" fmla="*/ 7 w 176"/>
              <a:gd name="T3" fmla="*/ 0 h 26"/>
              <a:gd name="T4" fmla="*/ 0 w 176"/>
              <a:gd name="T5" fmla="*/ 6 h 26"/>
              <a:gd name="T6" fmla="*/ 0 w 176"/>
              <a:gd name="T7" fmla="*/ 26 h 26"/>
              <a:gd name="T8" fmla="*/ 176 w 176"/>
              <a:gd name="T9" fmla="*/ 26 h 26"/>
              <a:gd name="T10" fmla="*/ 176 w 176"/>
              <a:gd name="T11" fmla="*/ 6 h 26"/>
              <a:gd name="T12" fmla="*/ 169 w 17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76" h="26">
                <a:moveTo>
                  <a:pt x="169" y="0"/>
                </a:moveTo>
                <a:cubicBezTo>
                  <a:pt x="7" y="0"/>
                  <a:pt x="7" y="0"/>
                  <a:pt x="7" y="0"/>
                </a:cubicBezTo>
                <a:cubicBezTo>
                  <a:pt x="3" y="0"/>
                  <a:pt x="0" y="3"/>
                  <a:pt x="0" y="6"/>
                </a:cubicBezTo>
                <a:cubicBezTo>
                  <a:pt x="0" y="26"/>
                  <a:pt x="0" y="26"/>
                  <a:pt x="0" y="26"/>
                </a:cubicBezTo>
                <a:cubicBezTo>
                  <a:pt x="176" y="26"/>
                  <a:pt x="176" y="26"/>
                  <a:pt x="176" y="26"/>
                </a:cubicBezTo>
                <a:cubicBezTo>
                  <a:pt x="176" y="6"/>
                  <a:pt x="176" y="6"/>
                  <a:pt x="176" y="6"/>
                </a:cubicBezTo>
                <a:cubicBezTo>
                  <a:pt x="176" y="3"/>
                  <a:pt x="173" y="0"/>
                  <a:pt x="169" y="0"/>
                </a:cubicBezTo>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 name="Rectangle 407"/>
          <p:cNvSpPr>
            <a:spLocks noChangeArrowheads="1"/>
          </p:cNvSpPr>
          <p:nvPr/>
        </p:nvSpPr>
        <p:spPr bwMode="auto">
          <a:xfrm>
            <a:off x="6394450" y="610552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 name="Rectangle 408"/>
          <p:cNvSpPr>
            <a:spLocks noChangeArrowheads="1"/>
          </p:cNvSpPr>
          <p:nvPr/>
        </p:nvSpPr>
        <p:spPr bwMode="auto">
          <a:xfrm>
            <a:off x="6394450" y="610552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 name="Rectangle 409"/>
          <p:cNvSpPr>
            <a:spLocks noChangeArrowheads="1"/>
          </p:cNvSpPr>
          <p:nvPr/>
        </p:nvSpPr>
        <p:spPr bwMode="auto">
          <a:xfrm>
            <a:off x="6394450" y="604837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 name="Rectangle 410"/>
          <p:cNvSpPr>
            <a:spLocks noChangeArrowheads="1"/>
          </p:cNvSpPr>
          <p:nvPr/>
        </p:nvSpPr>
        <p:spPr bwMode="auto">
          <a:xfrm>
            <a:off x="6394450" y="604837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Rectangle 411"/>
          <p:cNvSpPr>
            <a:spLocks noChangeArrowheads="1"/>
          </p:cNvSpPr>
          <p:nvPr/>
        </p:nvSpPr>
        <p:spPr bwMode="auto">
          <a:xfrm>
            <a:off x="6394450" y="6162676"/>
            <a:ext cx="73025" cy="41275"/>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Rectangle 412"/>
          <p:cNvSpPr>
            <a:spLocks noChangeArrowheads="1"/>
          </p:cNvSpPr>
          <p:nvPr/>
        </p:nvSpPr>
        <p:spPr bwMode="auto">
          <a:xfrm>
            <a:off x="6394450" y="616267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Rectangle 413"/>
          <p:cNvSpPr>
            <a:spLocks noChangeArrowheads="1"/>
          </p:cNvSpPr>
          <p:nvPr/>
        </p:nvSpPr>
        <p:spPr bwMode="auto">
          <a:xfrm>
            <a:off x="6480175" y="6162676"/>
            <a:ext cx="73025" cy="41275"/>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Rectangle 414"/>
          <p:cNvSpPr>
            <a:spLocks noChangeArrowheads="1"/>
          </p:cNvSpPr>
          <p:nvPr/>
        </p:nvSpPr>
        <p:spPr bwMode="auto">
          <a:xfrm>
            <a:off x="6480175" y="610552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Rectangle 415"/>
          <p:cNvSpPr>
            <a:spLocks noChangeArrowheads="1"/>
          </p:cNvSpPr>
          <p:nvPr/>
        </p:nvSpPr>
        <p:spPr bwMode="auto">
          <a:xfrm>
            <a:off x="6480175" y="610552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Rectangle 416"/>
          <p:cNvSpPr>
            <a:spLocks noChangeArrowheads="1"/>
          </p:cNvSpPr>
          <p:nvPr/>
        </p:nvSpPr>
        <p:spPr bwMode="auto">
          <a:xfrm>
            <a:off x="6480175" y="604837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Rectangle 417"/>
          <p:cNvSpPr>
            <a:spLocks noChangeArrowheads="1"/>
          </p:cNvSpPr>
          <p:nvPr/>
        </p:nvSpPr>
        <p:spPr bwMode="auto">
          <a:xfrm>
            <a:off x="6480175" y="604837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Rectangle 418"/>
          <p:cNvSpPr>
            <a:spLocks noChangeArrowheads="1"/>
          </p:cNvSpPr>
          <p:nvPr/>
        </p:nvSpPr>
        <p:spPr bwMode="auto">
          <a:xfrm>
            <a:off x="6308725" y="604837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Rectangle 419"/>
          <p:cNvSpPr>
            <a:spLocks noChangeArrowheads="1"/>
          </p:cNvSpPr>
          <p:nvPr/>
        </p:nvSpPr>
        <p:spPr bwMode="auto">
          <a:xfrm>
            <a:off x="6308725" y="604837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Rectangle 420"/>
          <p:cNvSpPr>
            <a:spLocks noChangeArrowheads="1"/>
          </p:cNvSpPr>
          <p:nvPr/>
        </p:nvSpPr>
        <p:spPr bwMode="auto">
          <a:xfrm>
            <a:off x="6308725" y="610552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Rectangle 421"/>
          <p:cNvSpPr>
            <a:spLocks noChangeArrowheads="1"/>
          </p:cNvSpPr>
          <p:nvPr/>
        </p:nvSpPr>
        <p:spPr bwMode="auto">
          <a:xfrm>
            <a:off x="6308725" y="610552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Rectangle 422"/>
          <p:cNvSpPr>
            <a:spLocks noChangeArrowheads="1"/>
          </p:cNvSpPr>
          <p:nvPr/>
        </p:nvSpPr>
        <p:spPr bwMode="auto">
          <a:xfrm>
            <a:off x="6308725" y="6162676"/>
            <a:ext cx="73025" cy="41275"/>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Rectangle 423"/>
          <p:cNvSpPr>
            <a:spLocks noChangeArrowheads="1"/>
          </p:cNvSpPr>
          <p:nvPr/>
        </p:nvSpPr>
        <p:spPr bwMode="auto">
          <a:xfrm>
            <a:off x="6308725" y="616267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Rectangle 424"/>
          <p:cNvSpPr>
            <a:spLocks noChangeArrowheads="1"/>
          </p:cNvSpPr>
          <p:nvPr/>
        </p:nvSpPr>
        <p:spPr bwMode="auto">
          <a:xfrm>
            <a:off x="6308725" y="6219826"/>
            <a:ext cx="73025" cy="41275"/>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Rectangle 425"/>
          <p:cNvSpPr>
            <a:spLocks noChangeArrowheads="1"/>
          </p:cNvSpPr>
          <p:nvPr/>
        </p:nvSpPr>
        <p:spPr bwMode="auto">
          <a:xfrm>
            <a:off x="6308725" y="621982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Rectangle 426"/>
          <p:cNvSpPr>
            <a:spLocks noChangeArrowheads="1"/>
          </p:cNvSpPr>
          <p:nvPr/>
        </p:nvSpPr>
        <p:spPr bwMode="auto">
          <a:xfrm>
            <a:off x="6394450" y="6219826"/>
            <a:ext cx="73025" cy="41275"/>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Rectangle 427"/>
          <p:cNvSpPr>
            <a:spLocks noChangeArrowheads="1"/>
          </p:cNvSpPr>
          <p:nvPr/>
        </p:nvSpPr>
        <p:spPr bwMode="auto">
          <a:xfrm>
            <a:off x="6480175" y="6219826"/>
            <a:ext cx="73025" cy="41275"/>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Rectangle 428"/>
          <p:cNvSpPr>
            <a:spLocks noChangeArrowheads="1"/>
          </p:cNvSpPr>
          <p:nvPr/>
        </p:nvSpPr>
        <p:spPr bwMode="auto">
          <a:xfrm>
            <a:off x="6565900" y="6162676"/>
            <a:ext cx="73025" cy="41275"/>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Rectangle 429"/>
          <p:cNvSpPr>
            <a:spLocks noChangeArrowheads="1"/>
          </p:cNvSpPr>
          <p:nvPr/>
        </p:nvSpPr>
        <p:spPr bwMode="auto">
          <a:xfrm>
            <a:off x="6565900" y="610552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Rectangle 430"/>
          <p:cNvSpPr>
            <a:spLocks noChangeArrowheads="1"/>
          </p:cNvSpPr>
          <p:nvPr/>
        </p:nvSpPr>
        <p:spPr bwMode="auto">
          <a:xfrm>
            <a:off x="6565900" y="604837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Rectangle 431"/>
          <p:cNvSpPr>
            <a:spLocks noChangeArrowheads="1"/>
          </p:cNvSpPr>
          <p:nvPr/>
        </p:nvSpPr>
        <p:spPr bwMode="auto">
          <a:xfrm>
            <a:off x="6565900" y="6219826"/>
            <a:ext cx="73025" cy="41275"/>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433"/>
          <p:cNvSpPr>
            <a:spLocks noEditPoints="1"/>
          </p:cNvSpPr>
          <p:nvPr/>
        </p:nvSpPr>
        <p:spPr bwMode="auto">
          <a:xfrm>
            <a:off x="6280150" y="6019801"/>
            <a:ext cx="284163" cy="269875"/>
          </a:xfrm>
          <a:custGeom>
            <a:avLst/>
            <a:gdLst>
              <a:gd name="T0" fmla="*/ 13 w 129"/>
              <a:gd name="T1" fmla="*/ 84 h 123"/>
              <a:gd name="T2" fmla="*/ 13 w 129"/>
              <a:gd name="T3" fmla="*/ 65 h 123"/>
              <a:gd name="T4" fmla="*/ 46 w 129"/>
              <a:gd name="T5" fmla="*/ 65 h 123"/>
              <a:gd name="T6" fmla="*/ 46 w 129"/>
              <a:gd name="T7" fmla="*/ 84 h 123"/>
              <a:gd name="T8" fmla="*/ 13 w 129"/>
              <a:gd name="T9" fmla="*/ 84 h 123"/>
              <a:gd name="T10" fmla="*/ 13 w 129"/>
              <a:gd name="T11" fmla="*/ 58 h 123"/>
              <a:gd name="T12" fmla="*/ 13 w 129"/>
              <a:gd name="T13" fmla="*/ 39 h 123"/>
              <a:gd name="T14" fmla="*/ 46 w 129"/>
              <a:gd name="T15" fmla="*/ 39 h 123"/>
              <a:gd name="T16" fmla="*/ 46 w 129"/>
              <a:gd name="T17" fmla="*/ 58 h 123"/>
              <a:gd name="T18" fmla="*/ 13 w 129"/>
              <a:gd name="T19" fmla="*/ 58 h 123"/>
              <a:gd name="T20" fmla="*/ 13 w 129"/>
              <a:gd name="T21" fmla="*/ 32 h 123"/>
              <a:gd name="T22" fmla="*/ 13 w 129"/>
              <a:gd name="T23" fmla="*/ 13 h 123"/>
              <a:gd name="T24" fmla="*/ 46 w 129"/>
              <a:gd name="T25" fmla="*/ 13 h 123"/>
              <a:gd name="T26" fmla="*/ 46 w 129"/>
              <a:gd name="T27" fmla="*/ 32 h 123"/>
              <a:gd name="T28" fmla="*/ 13 w 129"/>
              <a:gd name="T29" fmla="*/ 32 h 123"/>
              <a:gd name="T30" fmla="*/ 52 w 129"/>
              <a:gd name="T31" fmla="*/ 32 h 123"/>
              <a:gd name="T32" fmla="*/ 52 w 129"/>
              <a:gd name="T33" fmla="*/ 13 h 123"/>
              <a:gd name="T34" fmla="*/ 85 w 129"/>
              <a:gd name="T35" fmla="*/ 13 h 123"/>
              <a:gd name="T36" fmla="*/ 85 w 129"/>
              <a:gd name="T37" fmla="*/ 32 h 123"/>
              <a:gd name="T38" fmla="*/ 52 w 129"/>
              <a:gd name="T39" fmla="*/ 32 h 123"/>
              <a:gd name="T40" fmla="*/ 129 w 129"/>
              <a:gd name="T41" fmla="*/ 0 h 123"/>
              <a:gd name="T42" fmla="*/ 0 w 129"/>
              <a:gd name="T43" fmla="*/ 0 h 123"/>
              <a:gd name="T44" fmla="*/ 0 w 129"/>
              <a:gd name="T45" fmla="*/ 6 h 123"/>
              <a:gd name="T46" fmla="*/ 0 w 129"/>
              <a:gd name="T47" fmla="*/ 18 h 123"/>
              <a:gd name="T48" fmla="*/ 0 w 129"/>
              <a:gd name="T49" fmla="*/ 116 h 123"/>
              <a:gd name="T50" fmla="*/ 6 w 129"/>
              <a:gd name="T51" fmla="*/ 123 h 123"/>
              <a:gd name="T52" fmla="*/ 7 w 129"/>
              <a:gd name="T53" fmla="*/ 123 h 123"/>
              <a:gd name="T54" fmla="*/ 15 w 129"/>
              <a:gd name="T55" fmla="*/ 123 h 123"/>
              <a:gd name="T56" fmla="*/ 27 w 129"/>
              <a:gd name="T57" fmla="*/ 110 h 123"/>
              <a:gd name="T58" fmla="*/ 13 w 129"/>
              <a:gd name="T59" fmla="*/ 110 h 123"/>
              <a:gd name="T60" fmla="*/ 13 w 129"/>
              <a:gd name="T61" fmla="*/ 91 h 123"/>
              <a:gd name="T62" fmla="*/ 45 w 129"/>
              <a:gd name="T63" fmla="*/ 91 h 123"/>
              <a:gd name="T64" fmla="*/ 52 w 129"/>
              <a:gd name="T65" fmla="*/ 83 h 123"/>
              <a:gd name="T66" fmla="*/ 52 w 129"/>
              <a:gd name="T67" fmla="*/ 65 h 123"/>
              <a:gd name="T68" fmla="*/ 69 w 129"/>
              <a:gd name="T69" fmla="*/ 65 h 123"/>
              <a:gd name="T70" fmla="*/ 75 w 129"/>
              <a:gd name="T71" fmla="*/ 58 h 123"/>
              <a:gd name="T72" fmla="*/ 52 w 129"/>
              <a:gd name="T73" fmla="*/ 58 h 123"/>
              <a:gd name="T74" fmla="*/ 52 w 129"/>
              <a:gd name="T75" fmla="*/ 39 h 123"/>
              <a:gd name="T76" fmla="*/ 85 w 129"/>
              <a:gd name="T77" fmla="*/ 39 h 123"/>
              <a:gd name="T78" fmla="*/ 85 w 129"/>
              <a:gd name="T79" fmla="*/ 48 h 123"/>
              <a:gd name="T80" fmla="*/ 91 w 129"/>
              <a:gd name="T81" fmla="*/ 41 h 123"/>
              <a:gd name="T82" fmla="*/ 91 w 129"/>
              <a:gd name="T83" fmla="*/ 39 h 123"/>
              <a:gd name="T84" fmla="*/ 93 w 129"/>
              <a:gd name="T85" fmla="*/ 39 h 123"/>
              <a:gd name="T86" fmla="*/ 99 w 129"/>
              <a:gd name="T87" fmla="*/ 32 h 123"/>
              <a:gd name="T88" fmla="*/ 91 w 129"/>
              <a:gd name="T89" fmla="*/ 32 h 123"/>
              <a:gd name="T90" fmla="*/ 91 w 129"/>
              <a:gd name="T91" fmla="*/ 13 h 123"/>
              <a:gd name="T92" fmla="*/ 117 w 129"/>
              <a:gd name="T93" fmla="*/ 13 h 123"/>
              <a:gd name="T94" fmla="*/ 129 w 129"/>
              <a:gd name="T9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9" h="123">
                <a:moveTo>
                  <a:pt x="13" y="84"/>
                </a:moveTo>
                <a:cubicBezTo>
                  <a:pt x="13" y="65"/>
                  <a:pt x="13" y="65"/>
                  <a:pt x="13" y="65"/>
                </a:cubicBezTo>
                <a:cubicBezTo>
                  <a:pt x="46" y="65"/>
                  <a:pt x="46" y="65"/>
                  <a:pt x="46" y="65"/>
                </a:cubicBezTo>
                <a:cubicBezTo>
                  <a:pt x="46" y="84"/>
                  <a:pt x="46" y="84"/>
                  <a:pt x="46" y="84"/>
                </a:cubicBezTo>
                <a:cubicBezTo>
                  <a:pt x="13" y="84"/>
                  <a:pt x="13" y="84"/>
                  <a:pt x="13" y="84"/>
                </a:cubicBezTo>
                <a:moveTo>
                  <a:pt x="13" y="58"/>
                </a:moveTo>
                <a:cubicBezTo>
                  <a:pt x="13" y="39"/>
                  <a:pt x="13" y="39"/>
                  <a:pt x="13" y="39"/>
                </a:cubicBezTo>
                <a:cubicBezTo>
                  <a:pt x="46" y="39"/>
                  <a:pt x="46" y="39"/>
                  <a:pt x="46" y="39"/>
                </a:cubicBezTo>
                <a:cubicBezTo>
                  <a:pt x="46" y="58"/>
                  <a:pt x="46" y="58"/>
                  <a:pt x="46" y="58"/>
                </a:cubicBezTo>
                <a:cubicBezTo>
                  <a:pt x="13" y="58"/>
                  <a:pt x="13" y="58"/>
                  <a:pt x="13" y="58"/>
                </a:cubicBezTo>
                <a:moveTo>
                  <a:pt x="13" y="32"/>
                </a:moveTo>
                <a:cubicBezTo>
                  <a:pt x="13" y="13"/>
                  <a:pt x="13" y="13"/>
                  <a:pt x="13" y="13"/>
                </a:cubicBezTo>
                <a:cubicBezTo>
                  <a:pt x="46" y="13"/>
                  <a:pt x="46" y="13"/>
                  <a:pt x="46" y="13"/>
                </a:cubicBezTo>
                <a:cubicBezTo>
                  <a:pt x="46" y="32"/>
                  <a:pt x="46" y="32"/>
                  <a:pt x="46" y="32"/>
                </a:cubicBezTo>
                <a:cubicBezTo>
                  <a:pt x="13" y="32"/>
                  <a:pt x="13" y="32"/>
                  <a:pt x="13" y="32"/>
                </a:cubicBezTo>
                <a:moveTo>
                  <a:pt x="52" y="32"/>
                </a:moveTo>
                <a:cubicBezTo>
                  <a:pt x="52" y="13"/>
                  <a:pt x="52" y="13"/>
                  <a:pt x="52" y="13"/>
                </a:cubicBezTo>
                <a:cubicBezTo>
                  <a:pt x="85" y="13"/>
                  <a:pt x="85" y="13"/>
                  <a:pt x="85" y="13"/>
                </a:cubicBezTo>
                <a:cubicBezTo>
                  <a:pt x="85" y="32"/>
                  <a:pt x="85" y="32"/>
                  <a:pt x="85" y="32"/>
                </a:cubicBezTo>
                <a:cubicBezTo>
                  <a:pt x="52" y="32"/>
                  <a:pt x="52" y="32"/>
                  <a:pt x="52" y="32"/>
                </a:cubicBezTo>
                <a:moveTo>
                  <a:pt x="129" y="0"/>
                </a:moveTo>
                <a:cubicBezTo>
                  <a:pt x="0" y="0"/>
                  <a:pt x="0" y="0"/>
                  <a:pt x="0" y="0"/>
                </a:cubicBezTo>
                <a:cubicBezTo>
                  <a:pt x="0" y="6"/>
                  <a:pt x="0" y="6"/>
                  <a:pt x="0" y="6"/>
                </a:cubicBezTo>
                <a:cubicBezTo>
                  <a:pt x="0" y="18"/>
                  <a:pt x="0" y="18"/>
                  <a:pt x="0" y="18"/>
                </a:cubicBezTo>
                <a:cubicBezTo>
                  <a:pt x="0" y="116"/>
                  <a:pt x="0" y="116"/>
                  <a:pt x="0" y="116"/>
                </a:cubicBezTo>
                <a:cubicBezTo>
                  <a:pt x="0" y="120"/>
                  <a:pt x="3" y="123"/>
                  <a:pt x="6" y="123"/>
                </a:cubicBezTo>
                <a:cubicBezTo>
                  <a:pt x="6" y="123"/>
                  <a:pt x="6" y="123"/>
                  <a:pt x="7" y="123"/>
                </a:cubicBezTo>
                <a:cubicBezTo>
                  <a:pt x="15" y="123"/>
                  <a:pt x="15" y="123"/>
                  <a:pt x="15" y="123"/>
                </a:cubicBezTo>
                <a:cubicBezTo>
                  <a:pt x="27" y="110"/>
                  <a:pt x="27" y="110"/>
                  <a:pt x="27" y="110"/>
                </a:cubicBezTo>
                <a:cubicBezTo>
                  <a:pt x="13" y="110"/>
                  <a:pt x="13" y="110"/>
                  <a:pt x="13" y="110"/>
                </a:cubicBezTo>
                <a:cubicBezTo>
                  <a:pt x="13" y="91"/>
                  <a:pt x="13" y="91"/>
                  <a:pt x="13" y="91"/>
                </a:cubicBezTo>
                <a:cubicBezTo>
                  <a:pt x="45" y="91"/>
                  <a:pt x="45" y="91"/>
                  <a:pt x="45" y="91"/>
                </a:cubicBezTo>
                <a:cubicBezTo>
                  <a:pt x="52" y="83"/>
                  <a:pt x="52" y="83"/>
                  <a:pt x="52" y="83"/>
                </a:cubicBezTo>
                <a:cubicBezTo>
                  <a:pt x="52" y="65"/>
                  <a:pt x="52" y="65"/>
                  <a:pt x="52" y="65"/>
                </a:cubicBezTo>
                <a:cubicBezTo>
                  <a:pt x="69" y="65"/>
                  <a:pt x="69" y="65"/>
                  <a:pt x="69" y="65"/>
                </a:cubicBezTo>
                <a:cubicBezTo>
                  <a:pt x="75" y="58"/>
                  <a:pt x="75" y="58"/>
                  <a:pt x="75" y="58"/>
                </a:cubicBezTo>
                <a:cubicBezTo>
                  <a:pt x="52" y="58"/>
                  <a:pt x="52" y="58"/>
                  <a:pt x="52" y="58"/>
                </a:cubicBezTo>
                <a:cubicBezTo>
                  <a:pt x="52" y="39"/>
                  <a:pt x="52" y="39"/>
                  <a:pt x="52" y="39"/>
                </a:cubicBezTo>
                <a:cubicBezTo>
                  <a:pt x="85" y="39"/>
                  <a:pt x="85" y="39"/>
                  <a:pt x="85" y="39"/>
                </a:cubicBezTo>
                <a:cubicBezTo>
                  <a:pt x="85" y="48"/>
                  <a:pt x="85" y="48"/>
                  <a:pt x="85" y="48"/>
                </a:cubicBezTo>
                <a:cubicBezTo>
                  <a:pt x="91" y="41"/>
                  <a:pt x="91" y="41"/>
                  <a:pt x="91" y="41"/>
                </a:cubicBezTo>
                <a:cubicBezTo>
                  <a:pt x="91" y="39"/>
                  <a:pt x="91" y="39"/>
                  <a:pt x="91" y="39"/>
                </a:cubicBezTo>
                <a:cubicBezTo>
                  <a:pt x="93" y="39"/>
                  <a:pt x="93" y="39"/>
                  <a:pt x="93" y="39"/>
                </a:cubicBezTo>
                <a:cubicBezTo>
                  <a:pt x="99" y="32"/>
                  <a:pt x="99" y="32"/>
                  <a:pt x="99" y="32"/>
                </a:cubicBezTo>
                <a:cubicBezTo>
                  <a:pt x="91" y="32"/>
                  <a:pt x="91" y="32"/>
                  <a:pt x="91" y="32"/>
                </a:cubicBezTo>
                <a:cubicBezTo>
                  <a:pt x="91" y="13"/>
                  <a:pt x="91" y="13"/>
                  <a:pt x="91" y="13"/>
                </a:cubicBezTo>
                <a:cubicBezTo>
                  <a:pt x="117" y="13"/>
                  <a:pt x="117" y="13"/>
                  <a:pt x="117" y="13"/>
                </a:cubicBezTo>
                <a:cubicBezTo>
                  <a:pt x="129" y="0"/>
                  <a:pt x="129" y="0"/>
                  <a:pt x="129"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434"/>
          <p:cNvSpPr>
            <a:spLocks/>
          </p:cNvSpPr>
          <p:nvPr/>
        </p:nvSpPr>
        <p:spPr bwMode="auto">
          <a:xfrm>
            <a:off x="6280150" y="5962651"/>
            <a:ext cx="336550" cy="57150"/>
          </a:xfrm>
          <a:custGeom>
            <a:avLst/>
            <a:gdLst>
              <a:gd name="T0" fmla="*/ 153 w 153"/>
              <a:gd name="T1" fmla="*/ 0 h 26"/>
              <a:gd name="T2" fmla="*/ 7 w 153"/>
              <a:gd name="T3" fmla="*/ 0 h 26"/>
              <a:gd name="T4" fmla="*/ 6 w 153"/>
              <a:gd name="T5" fmla="*/ 0 h 26"/>
              <a:gd name="T6" fmla="*/ 0 w 153"/>
              <a:gd name="T7" fmla="*/ 7 h 26"/>
              <a:gd name="T8" fmla="*/ 0 w 153"/>
              <a:gd name="T9" fmla="*/ 26 h 26"/>
              <a:gd name="T10" fmla="*/ 129 w 153"/>
              <a:gd name="T11" fmla="*/ 26 h 26"/>
              <a:gd name="T12" fmla="*/ 153 w 15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53" h="26">
                <a:moveTo>
                  <a:pt x="153" y="0"/>
                </a:moveTo>
                <a:cubicBezTo>
                  <a:pt x="7" y="0"/>
                  <a:pt x="7" y="0"/>
                  <a:pt x="7" y="0"/>
                </a:cubicBezTo>
                <a:cubicBezTo>
                  <a:pt x="6" y="0"/>
                  <a:pt x="6" y="0"/>
                  <a:pt x="6" y="0"/>
                </a:cubicBezTo>
                <a:cubicBezTo>
                  <a:pt x="3" y="0"/>
                  <a:pt x="0" y="3"/>
                  <a:pt x="0" y="7"/>
                </a:cubicBezTo>
                <a:cubicBezTo>
                  <a:pt x="0" y="26"/>
                  <a:pt x="0" y="26"/>
                  <a:pt x="0" y="26"/>
                </a:cubicBezTo>
                <a:cubicBezTo>
                  <a:pt x="129" y="26"/>
                  <a:pt x="129" y="26"/>
                  <a:pt x="129" y="26"/>
                </a:cubicBezTo>
                <a:cubicBezTo>
                  <a:pt x="153" y="0"/>
                  <a:pt x="153" y="0"/>
                  <a:pt x="153" y="0"/>
                </a:cubicBezTo>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435"/>
          <p:cNvSpPr>
            <a:spLocks/>
          </p:cNvSpPr>
          <p:nvPr/>
        </p:nvSpPr>
        <p:spPr bwMode="auto">
          <a:xfrm>
            <a:off x="6394450" y="6105526"/>
            <a:ext cx="73025" cy="41275"/>
          </a:xfrm>
          <a:custGeom>
            <a:avLst/>
            <a:gdLst>
              <a:gd name="T0" fmla="*/ 46 w 46"/>
              <a:gd name="T1" fmla="*/ 0 h 26"/>
              <a:gd name="T2" fmla="*/ 0 w 46"/>
              <a:gd name="T3" fmla="*/ 0 h 26"/>
              <a:gd name="T4" fmla="*/ 0 w 46"/>
              <a:gd name="T5" fmla="*/ 26 h 26"/>
              <a:gd name="T6" fmla="*/ 32 w 46"/>
              <a:gd name="T7" fmla="*/ 26 h 26"/>
              <a:gd name="T8" fmla="*/ 46 w 46"/>
              <a:gd name="T9" fmla="*/ 12 h 26"/>
              <a:gd name="T10" fmla="*/ 46 w 46"/>
              <a:gd name="T11" fmla="*/ 0 h 26"/>
            </a:gdLst>
            <a:ahLst/>
            <a:cxnLst>
              <a:cxn ang="0">
                <a:pos x="T0" y="T1"/>
              </a:cxn>
              <a:cxn ang="0">
                <a:pos x="T2" y="T3"/>
              </a:cxn>
              <a:cxn ang="0">
                <a:pos x="T4" y="T5"/>
              </a:cxn>
              <a:cxn ang="0">
                <a:pos x="T6" y="T7"/>
              </a:cxn>
              <a:cxn ang="0">
                <a:pos x="T8" y="T9"/>
              </a:cxn>
              <a:cxn ang="0">
                <a:pos x="T10" y="T11"/>
              </a:cxn>
            </a:cxnLst>
            <a:rect l="0" t="0" r="r" b="b"/>
            <a:pathLst>
              <a:path w="46" h="26">
                <a:moveTo>
                  <a:pt x="46" y="0"/>
                </a:moveTo>
                <a:lnTo>
                  <a:pt x="0" y="0"/>
                </a:lnTo>
                <a:lnTo>
                  <a:pt x="0" y="26"/>
                </a:lnTo>
                <a:lnTo>
                  <a:pt x="32" y="26"/>
                </a:lnTo>
                <a:lnTo>
                  <a:pt x="46" y="12"/>
                </a:lnTo>
                <a:lnTo>
                  <a:pt x="4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436"/>
          <p:cNvSpPr>
            <a:spLocks/>
          </p:cNvSpPr>
          <p:nvPr/>
        </p:nvSpPr>
        <p:spPr bwMode="auto">
          <a:xfrm>
            <a:off x="6394450" y="6105526"/>
            <a:ext cx="73025" cy="41275"/>
          </a:xfrm>
          <a:custGeom>
            <a:avLst/>
            <a:gdLst>
              <a:gd name="T0" fmla="*/ 46 w 46"/>
              <a:gd name="T1" fmla="*/ 0 h 26"/>
              <a:gd name="T2" fmla="*/ 0 w 46"/>
              <a:gd name="T3" fmla="*/ 0 h 26"/>
              <a:gd name="T4" fmla="*/ 0 w 46"/>
              <a:gd name="T5" fmla="*/ 26 h 26"/>
              <a:gd name="T6" fmla="*/ 32 w 46"/>
              <a:gd name="T7" fmla="*/ 26 h 26"/>
              <a:gd name="T8" fmla="*/ 46 w 46"/>
              <a:gd name="T9" fmla="*/ 12 h 26"/>
              <a:gd name="T10" fmla="*/ 46 w 46"/>
              <a:gd name="T11" fmla="*/ 0 h 26"/>
            </a:gdLst>
            <a:ahLst/>
            <a:cxnLst>
              <a:cxn ang="0">
                <a:pos x="T0" y="T1"/>
              </a:cxn>
              <a:cxn ang="0">
                <a:pos x="T2" y="T3"/>
              </a:cxn>
              <a:cxn ang="0">
                <a:pos x="T4" y="T5"/>
              </a:cxn>
              <a:cxn ang="0">
                <a:pos x="T6" y="T7"/>
              </a:cxn>
              <a:cxn ang="0">
                <a:pos x="T8" y="T9"/>
              </a:cxn>
              <a:cxn ang="0">
                <a:pos x="T10" y="T11"/>
              </a:cxn>
            </a:cxnLst>
            <a:rect l="0" t="0" r="r" b="b"/>
            <a:pathLst>
              <a:path w="46" h="26">
                <a:moveTo>
                  <a:pt x="46" y="0"/>
                </a:moveTo>
                <a:lnTo>
                  <a:pt x="0" y="0"/>
                </a:lnTo>
                <a:lnTo>
                  <a:pt x="0" y="26"/>
                </a:lnTo>
                <a:lnTo>
                  <a:pt x="32" y="26"/>
                </a:lnTo>
                <a:lnTo>
                  <a:pt x="46" y="12"/>
                </a:lnTo>
                <a:lnTo>
                  <a:pt x="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Rectangle 437"/>
          <p:cNvSpPr>
            <a:spLocks noChangeArrowheads="1"/>
          </p:cNvSpPr>
          <p:nvPr/>
        </p:nvSpPr>
        <p:spPr bwMode="auto">
          <a:xfrm>
            <a:off x="6394450" y="604837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Rectangle 438"/>
          <p:cNvSpPr>
            <a:spLocks noChangeArrowheads="1"/>
          </p:cNvSpPr>
          <p:nvPr/>
        </p:nvSpPr>
        <p:spPr bwMode="auto">
          <a:xfrm>
            <a:off x="6394450" y="604837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439"/>
          <p:cNvSpPr>
            <a:spLocks/>
          </p:cNvSpPr>
          <p:nvPr/>
        </p:nvSpPr>
        <p:spPr bwMode="auto">
          <a:xfrm>
            <a:off x="6394450" y="6162676"/>
            <a:ext cx="38100" cy="39688"/>
          </a:xfrm>
          <a:custGeom>
            <a:avLst/>
            <a:gdLst>
              <a:gd name="T0" fmla="*/ 24 w 24"/>
              <a:gd name="T1" fmla="*/ 0 h 25"/>
              <a:gd name="T2" fmla="*/ 0 w 24"/>
              <a:gd name="T3" fmla="*/ 0 h 25"/>
              <a:gd name="T4" fmla="*/ 0 w 24"/>
              <a:gd name="T5" fmla="*/ 25 h 25"/>
              <a:gd name="T6" fmla="*/ 24 w 24"/>
              <a:gd name="T7" fmla="*/ 0 h 25"/>
            </a:gdLst>
            <a:ahLst/>
            <a:cxnLst>
              <a:cxn ang="0">
                <a:pos x="T0" y="T1"/>
              </a:cxn>
              <a:cxn ang="0">
                <a:pos x="T2" y="T3"/>
              </a:cxn>
              <a:cxn ang="0">
                <a:pos x="T4" y="T5"/>
              </a:cxn>
              <a:cxn ang="0">
                <a:pos x="T6" y="T7"/>
              </a:cxn>
            </a:cxnLst>
            <a:rect l="0" t="0" r="r" b="b"/>
            <a:pathLst>
              <a:path w="24" h="25">
                <a:moveTo>
                  <a:pt x="24" y="0"/>
                </a:moveTo>
                <a:lnTo>
                  <a:pt x="0" y="0"/>
                </a:lnTo>
                <a:lnTo>
                  <a:pt x="0" y="25"/>
                </a:lnTo>
                <a:lnTo>
                  <a:pt x="24" y="0"/>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440"/>
          <p:cNvSpPr>
            <a:spLocks/>
          </p:cNvSpPr>
          <p:nvPr/>
        </p:nvSpPr>
        <p:spPr bwMode="auto">
          <a:xfrm>
            <a:off x="6394450" y="6162676"/>
            <a:ext cx="38100" cy="39688"/>
          </a:xfrm>
          <a:custGeom>
            <a:avLst/>
            <a:gdLst>
              <a:gd name="T0" fmla="*/ 24 w 24"/>
              <a:gd name="T1" fmla="*/ 0 h 25"/>
              <a:gd name="T2" fmla="*/ 0 w 24"/>
              <a:gd name="T3" fmla="*/ 0 h 25"/>
              <a:gd name="T4" fmla="*/ 0 w 24"/>
              <a:gd name="T5" fmla="*/ 25 h 25"/>
              <a:gd name="T6" fmla="*/ 24 w 24"/>
              <a:gd name="T7" fmla="*/ 0 h 25"/>
            </a:gdLst>
            <a:ahLst/>
            <a:cxnLst>
              <a:cxn ang="0">
                <a:pos x="T0" y="T1"/>
              </a:cxn>
              <a:cxn ang="0">
                <a:pos x="T2" y="T3"/>
              </a:cxn>
              <a:cxn ang="0">
                <a:pos x="T4" y="T5"/>
              </a:cxn>
              <a:cxn ang="0">
                <a:pos x="T6" y="T7"/>
              </a:cxn>
            </a:cxnLst>
            <a:rect l="0" t="0" r="r" b="b"/>
            <a:pathLst>
              <a:path w="24" h="25">
                <a:moveTo>
                  <a:pt x="24" y="0"/>
                </a:moveTo>
                <a:lnTo>
                  <a:pt x="0" y="0"/>
                </a:lnTo>
                <a:lnTo>
                  <a:pt x="0" y="25"/>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441"/>
          <p:cNvSpPr>
            <a:spLocks/>
          </p:cNvSpPr>
          <p:nvPr/>
        </p:nvSpPr>
        <p:spPr bwMode="auto">
          <a:xfrm>
            <a:off x="6480175" y="6105526"/>
            <a:ext cx="4763" cy="3175"/>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442"/>
          <p:cNvSpPr>
            <a:spLocks/>
          </p:cNvSpPr>
          <p:nvPr/>
        </p:nvSpPr>
        <p:spPr bwMode="auto">
          <a:xfrm>
            <a:off x="6480175" y="6105526"/>
            <a:ext cx="4763" cy="3175"/>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443"/>
          <p:cNvSpPr>
            <a:spLocks/>
          </p:cNvSpPr>
          <p:nvPr/>
        </p:nvSpPr>
        <p:spPr bwMode="auto">
          <a:xfrm>
            <a:off x="6480175" y="6048376"/>
            <a:ext cx="57150" cy="41275"/>
          </a:xfrm>
          <a:custGeom>
            <a:avLst/>
            <a:gdLst>
              <a:gd name="T0" fmla="*/ 36 w 36"/>
              <a:gd name="T1" fmla="*/ 0 h 26"/>
              <a:gd name="T2" fmla="*/ 0 w 36"/>
              <a:gd name="T3" fmla="*/ 0 h 26"/>
              <a:gd name="T4" fmla="*/ 0 w 36"/>
              <a:gd name="T5" fmla="*/ 26 h 26"/>
              <a:gd name="T6" fmla="*/ 12 w 36"/>
              <a:gd name="T7" fmla="*/ 26 h 26"/>
              <a:gd name="T8" fmla="*/ 36 w 36"/>
              <a:gd name="T9" fmla="*/ 0 h 26"/>
            </a:gdLst>
            <a:ahLst/>
            <a:cxnLst>
              <a:cxn ang="0">
                <a:pos x="T0" y="T1"/>
              </a:cxn>
              <a:cxn ang="0">
                <a:pos x="T2" y="T3"/>
              </a:cxn>
              <a:cxn ang="0">
                <a:pos x="T4" y="T5"/>
              </a:cxn>
              <a:cxn ang="0">
                <a:pos x="T6" y="T7"/>
              </a:cxn>
              <a:cxn ang="0">
                <a:pos x="T8" y="T9"/>
              </a:cxn>
            </a:cxnLst>
            <a:rect l="0" t="0" r="r" b="b"/>
            <a:pathLst>
              <a:path w="36" h="26">
                <a:moveTo>
                  <a:pt x="36" y="0"/>
                </a:moveTo>
                <a:lnTo>
                  <a:pt x="0" y="0"/>
                </a:lnTo>
                <a:lnTo>
                  <a:pt x="0" y="26"/>
                </a:lnTo>
                <a:lnTo>
                  <a:pt x="12" y="26"/>
                </a:lnTo>
                <a:lnTo>
                  <a:pt x="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444"/>
          <p:cNvSpPr>
            <a:spLocks/>
          </p:cNvSpPr>
          <p:nvPr/>
        </p:nvSpPr>
        <p:spPr bwMode="auto">
          <a:xfrm>
            <a:off x="6480175" y="6048376"/>
            <a:ext cx="57150" cy="41275"/>
          </a:xfrm>
          <a:custGeom>
            <a:avLst/>
            <a:gdLst>
              <a:gd name="T0" fmla="*/ 36 w 36"/>
              <a:gd name="T1" fmla="*/ 0 h 26"/>
              <a:gd name="T2" fmla="*/ 0 w 36"/>
              <a:gd name="T3" fmla="*/ 0 h 26"/>
              <a:gd name="T4" fmla="*/ 0 w 36"/>
              <a:gd name="T5" fmla="*/ 26 h 26"/>
              <a:gd name="T6" fmla="*/ 12 w 36"/>
              <a:gd name="T7" fmla="*/ 26 h 26"/>
              <a:gd name="T8" fmla="*/ 36 w 36"/>
              <a:gd name="T9" fmla="*/ 0 h 26"/>
            </a:gdLst>
            <a:ahLst/>
            <a:cxnLst>
              <a:cxn ang="0">
                <a:pos x="T0" y="T1"/>
              </a:cxn>
              <a:cxn ang="0">
                <a:pos x="T2" y="T3"/>
              </a:cxn>
              <a:cxn ang="0">
                <a:pos x="T4" y="T5"/>
              </a:cxn>
              <a:cxn ang="0">
                <a:pos x="T6" y="T7"/>
              </a:cxn>
              <a:cxn ang="0">
                <a:pos x="T8" y="T9"/>
              </a:cxn>
            </a:cxnLst>
            <a:rect l="0" t="0" r="r" b="b"/>
            <a:pathLst>
              <a:path w="36" h="26">
                <a:moveTo>
                  <a:pt x="36" y="0"/>
                </a:moveTo>
                <a:lnTo>
                  <a:pt x="0" y="0"/>
                </a:lnTo>
                <a:lnTo>
                  <a:pt x="0" y="26"/>
                </a:lnTo>
                <a:lnTo>
                  <a:pt x="12" y="26"/>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Rectangle 445"/>
          <p:cNvSpPr>
            <a:spLocks noChangeArrowheads="1"/>
          </p:cNvSpPr>
          <p:nvPr/>
        </p:nvSpPr>
        <p:spPr bwMode="auto">
          <a:xfrm>
            <a:off x="6308725" y="604837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Rectangle 446"/>
          <p:cNvSpPr>
            <a:spLocks noChangeArrowheads="1"/>
          </p:cNvSpPr>
          <p:nvPr/>
        </p:nvSpPr>
        <p:spPr bwMode="auto">
          <a:xfrm>
            <a:off x="6308725" y="604837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Rectangle 447"/>
          <p:cNvSpPr>
            <a:spLocks noChangeArrowheads="1"/>
          </p:cNvSpPr>
          <p:nvPr/>
        </p:nvSpPr>
        <p:spPr bwMode="auto">
          <a:xfrm>
            <a:off x="6308725" y="6105526"/>
            <a:ext cx="73025"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Rectangle 448"/>
          <p:cNvSpPr>
            <a:spLocks noChangeArrowheads="1"/>
          </p:cNvSpPr>
          <p:nvPr/>
        </p:nvSpPr>
        <p:spPr bwMode="auto">
          <a:xfrm>
            <a:off x="6308725" y="610552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Rectangle 449"/>
          <p:cNvSpPr>
            <a:spLocks noChangeArrowheads="1"/>
          </p:cNvSpPr>
          <p:nvPr/>
        </p:nvSpPr>
        <p:spPr bwMode="auto">
          <a:xfrm>
            <a:off x="6308725" y="6162676"/>
            <a:ext cx="73025" cy="41275"/>
          </a:xfrm>
          <a:prstGeom prst="rect">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Rectangle 450"/>
          <p:cNvSpPr>
            <a:spLocks noChangeArrowheads="1"/>
          </p:cNvSpPr>
          <p:nvPr/>
        </p:nvSpPr>
        <p:spPr bwMode="auto">
          <a:xfrm>
            <a:off x="6308725" y="6162676"/>
            <a:ext cx="73025"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51"/>
          <p:cNvSpPr>
            <a:spLocks/>
          </p:cNvSpPr>
          <p:nvPr/>
        </p:nvSpPr>
        <p:spPr bwMode="auto">
          <a:xfrm>
            <a:off x="6308725" y="6219826"/>
            <a:ext cx="71438" cy="41275"/>
          </a:xfrm>
          <a:custGeom>
            <a:avLst/>
            <a:gdLst>
              <a:gd name="T0" fmla="*/ 45 w 45"/>
              <a:gd name="T1" fmla="*/ 0 h 26"/>
              <a:gd name="T2" fmla="*/ 0 w 45"/>
              <a:gd name="T3" fmla="*/ 0 h 26"/>
              <a:gd name="T4" fmla="*/ 0 w 45"/>
              <a:gd name="T5" fmla="*/ 26 h 26"/>
              <a:gd name="T6" fmla="*/ 20 w 45"/>
              <a:gd name="T7" fmla="*/ 26 h 26"/>
              <a:gd name="T8" fmla="*/ 45 w 45"/>
              <a:gd name="T9" fmla="*/ 0 h 26"/>
            </a:gdLst>
            <a:ahLst/>
            <a:cxnLst>
              <a:cxn ang="0">
                <a:pos x="T0" y="T1"/>
              </a:cxn>
              <a:cxn ang="0">
                <a:pos x="T2" y="T3"/>
              </a:cxn>
              <a:cxn ang="0">
                <a:pos x="T4" y="T5"/>
              </a:cxn>
              <a:cxn ang="0">
                <a:pos x="T6" y="T7"/>
              </a:cxn>
              <a:cxn ang="0">
                <a:pos x="T8" y="T9"/>
              </a:cxn>
            </a:cxnLst>
            <a:rect l="0" t="0" r="r" b="b"/>
            <a:pathLst>
              <a:path w="45" h="26">
                <a:moveTo>
                  <a:pt x="45" y="0"/>
                </a:moveTo>
                <a:lnTo>
                  <a:pt x="0" y="0"/>
                </a:lnTo>
                <a:lnTo>
                  <a:pt x="0" y="26"/>
                </a:lnTo>
                <a:lnTo>
                  <a:pt x="20" y="26"/>
                </a:lnTo>
                <a:lnTo>
                  <a:pt x="45" y="0"/>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52"/>
          <p:cNvSpPr>
            <a:spLocks/>
          </p:cNvSpPr>
          <p:nvPr/>
        </p:nvSpPr>
        <p:spPr bwMode="auto">
          <a:xfrm>
            <a:off x="6308725" y="6219826"/>
            <a:ext cx="71438" cy="41275"/>
          </a:xfrm>
          <a:custGeom>
            <a:avLst/>
            <a:gdLst>
              <a:gd name="T0" fmla="*/ 45 w 45"/>
              <a:gd name="T1" fmla="*/ 0 h 26"/>
              <a:gd name="T2" fmla="*/ 0 w 45"/>
              <a:gd name="T3" fmla="*/ 0 h 26"/>
              <a:gd name="T4" fmla="*/ 0 w 45"/>
              <a:gd name="T5" fmla="*/ 26 h 26"/>
              <a:gd name="T6" fmla="*/ 20 w 45"/>
              <a:gd name="T7" fmla="*/ 26 h 26"/>
              <a:gd name="T8" fmla="*/ 45 w 45"/>
              <a:gd name="T9" fmla="*/ 0 h 26"/>
            </a:gdLst>
            <a:ahLst/>
            <a:cxnLst>
              <a:cxn ang="0">
                <a:pos x="T0" y="T1"/>
              </a:cxn>
              <a:cxn ang="0">
                <a:pos x="T2" y="T3"/>
              </a:cxn>
              <a:cxn ang="0">
                <a:pos x="T4" y="T5"/>
              </a:cxn>
              <a:cxn ang="0">
                <a:pos x="T6" y="T7"/>
              </a:cxn>
              <a:cxn ang="0">
                <a:pos x="T8" y="T9"/>
              </a:cxn>
            </a:cxnLst>
            <a:rect l="0" t="0" r="r" b="b"/>
            <a:pathLst>
              <a:path w="45" h="26">
                <a:moveTo>
                  <a:pt x="45" y="0"/>
                </a:moveTo>
                <a:lnTo>
                  <a:pt x="0" y="0"/>
                </a:lnTo>
                <a:lnTo>
                  <a:pt x="0" y="26"/>
                </a:lnTo>
                <a:lnTo>
                  <a:pt x="20" y="26"/>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53"/>
          <p:cNvSpPr>
            <a:spLocks/>
          </p:cNvSpPr>
          <p:nvPr/>
        </p:nvSpPr>
        <p:spPr bwMode="auto">
          <a:xfrm>
            <a:off x="8531225" y="5780088"/>
            <a:ext cx="717550" cy="714375"/>
          </a:xfrm>
          <a:custGeom>
            <a:avLst/>
            <a:gdLst>
              <a:gd name="T0" fmla="*/ 326 w 326"/>
              <a:gd name="T1" fmla="*/ 307 h 325"/>
              <a:gd name="T2" fmla="*/ 307 w 326"/>
              <a:gd name="T3" fmla="*/ 325 h 325"/>
              <a:gd name="T4" fmla="*/ 19 w 326"/>
              <a:gd name="T5" fmla="*/ 325 h 325"/>
              <a:gd name="T6" fmla="*/ 0 w 326"/>
              <a:gd name="T7" fmla="*/ 307 h 325"/>
              <a:gd name="T8" fmla="*/ 0 w 326"/>
              <a:gd name="T9" fmla="*/ 18 h 325"/>
              <a:gd name="T10" fmla="*/ 19 w 326"/>
              <a:gd name="T11" fmla="*/ 0 h 325"/>
              <a:gd name="T12" fmla="*/ 307 w 326"/>
              <a:gd name="T13" fmla="*/ 0 h 325"/>
              <a:gd name="T14" fmla="*/ 326 w 326"/>
              <a:gd name="T15" fmla="*/ 18 h 325"/>
              <a:gd name="T16" fmla="*/ 326 w 326"/>
              <a:gd name="T17" fmla="*/ 30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 h="325">
                <a:moveTo>
                  <a:pt x="326" y="307"/>
                </a:moveTo>
                <a:cubicBezTo>
                  <a:pt x="326" y="317"/>
                  <a:pt x="318" y="325"/>
                  <a:pt x="307" y="325"/>
                </a:cubicBezTo>
                <a:cubicBezTo>
                  <a:pt x="19" y="325"/>
                  <a:pt x="19" y="325"/>
                  <a:pt x="19" y="325"/>
                </a:cubicBezTo>
                <a:cubicBezTo>
                  <a:pt x="9" y="325"/>
                  <a:pt x="0" y="317"/>
                  <a:pt x="0" y="307"/>
                </a:cubicBezTo>
                <a:cubicBezTo>
                  <a:pt x="0" y="18"/>
                  <a:pt x="0" y="18"/>
                  <a:pt x="0" y="18"/>
                </a:cubicBezTo>
                <a:cubicBezTo>
                  <a:pt x="0" y="8"/>
                  <a:pt x="9" y="0"/>
                  <a:pt x="19" y="0"/>
                </a:cubicBezTo>
                <a:cubicBezTo>
                  <a:pt x="307" y="0"/>
                  <a:pt x="307" y="0"/>
                  <a:pt x="307" y="0"/>
                </a:cubicBezTo>
                <a:cubicBezTo>
                  <a:pt x="318" y="0"/>
                  <a:pt x="326" y="8"/>
                  <a:pt x="326" y="18"/>
                </a:cubicBezTo>
                <a:lnTo>
                  <a:pt x="326" y="307"/>
                </a:lnTo>
                <a:close/>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Oval 454"/>
          <p:cNvSpPr>
            <a:spLocks noChangeArrowheads="1"/>
          </p:cNvSpPr>
          <p:nvPr/>
        </p:nvSpPr>
        <p:spPr bwMode="auto">
          <a:xfrm>
            <a:off x="8993187" y="6373813"/>
            <a:ext cx="46038" cy="444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Oval 455"/>
          <p:cNvSpPr>
            <a:spLocks noChangeArrowheads="1"/>
          </p:cNvSpPr>
          <p:nvPr/>
        </p:nvSpPr>
        <p:spPr bwMode="auto">
          <a:xfrm>
            <a:off x="9061450" y="6373813"/>
            <a:ext cx="42863" cy="444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8" name="Oval 456"/>
          <p:cNvSpPr>
            <a:spLocks noChangeArrowheads="1"/>
          </p:cNvSpPr>
          <p:nvPr/>
        </p:nvSpPr>
        <p:spPr bwMode="auto">
          <a:xfrm>
            <a:off x="9126537" y="6373813"/>
            <a:ext cx="44450" cy="444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Rectangle 457"/>
          <p:cNvSpPr>
            <a:spLocks noChangeArrowheads="1"/>
          </p:cNvSpPr>
          <p:nvPr/>
        </p:nvSpPr>
        <p:spPr bwMode="auto">
          <a:xfrm>
            <a:off x="10304624" y="3554413"/>
            <a:ext cx="633731" cy="839787"/>
          </a:xfrm>
          <a:prstGeom prst="rect">
            <a:avLst/>
          </a:prstGeom>
          <a:solidFill>
            <a:srgbClr val="022D7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 name="TextBox 2"/>
          <p:cNvSpPr txBox="1"/>
          <p:nvPr/>
        </p:nvSpPr>
        <p:spPr>
          <a:xfrm>
            <a:off x="10841039" y="3336125"/>
            <a:ext cx="109465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latin typeface="Segoe UI Light"/>
              </a:rPr>
              <a:t>ADFS</a:t>
            </a:r>
          </a:p>
        </p:txBody>
      </p:sp>
      <p:sp>
        <p:nvSpPr>
          <p:cNvPr id="450" name="TextBox 449"/>
          <p:cNvSpPr txBox="1"/>
          <p:nvPr/>
        </p:nvSpPr>
        <p:spPr>
          <a:xfrm>
            <a:off x="10931525" y="4021531"/>
            <a:ext cx="96404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latin typeface="Segoe UI Light"/>
              </a:rPr>
              <a:t>AAD</a:t>
            </a:r>
          </a:p>
        </p:txBody>
      </p:sp>
      <p:sp>
        <p:nvSpPr>
          <p:cNvPr id="34" name="TextBox 33"/>
          <p:cNvSpPr txBox="1"/>
          <p:nvPr/>
        </p:nvSpPr>
        <p:spPr>
          <a:xfrm>
            <a:off x="4703869" y="3841482"/>
            <a:ext cx="599523" cy="249299"/>
          </a:xfrm>
          <a:prstGeom prst="rect">
            <a:avLst/>
          </a:prstGeom>
          <a:noFill/>
        </p:spPr>
        <p:txBody>
          <a:bodyPr wrap="none" lIns="0" tIns="0" rIns="0" bIns="0" rtlCol="0">
            <a:spAutoFit/>
          </a:bodyPr>
          <a:lstStyle/>
          <a:p>
            <a:pPr>
              <a:lnSpc>
                <a:spcPct val="90000"/>
              </a:lnSpc>
              <a:spcAft>
                <a:spcPts val="600"/>
              </a:spcAft>
            </a:pPr>
            <a:r>
              <a:rPr lang="en-US" dirty="0" smtClean="0">
                <a:gradFill>
                  <a:gsLst>
                    <a:gs pos="2917">
                      <a:srgbClr val="FFFFFF"/>
                    </a:gs>
                    <a:gs pos="30000">
                      <a:srgbClr val="FFFFFF"/>
                    </a:gs>
                  </a:gsLst>
                  <a:lin ang="5400000" scaled="0"/>
                </a:gradFill>
              </a:rPr>
              <a:t>Cloud</a:t>
            </a:r>
          </a:p>
        </p:txBody>
      </p:sp>
      <p:sp>
        <p:nvSpPr>
          <p:cNvPr id="455" name="TextBox 454"/>
          <p:cNvSpPr txBox="1"/>
          <p:nvPr/>
        </p:nvSpPr>
        <p:spPr>
          <a:xfrm>
            <a:off x="6085621" y="3841482"/>
            <a:ext cx="1295419" cy="249299"/>
          </a:xfrm>
          <a:prstGeom prst="rect">
            <a:avLst/>
          </a:prstGeom>
          <a:noFill/>
        </p:spPr>
        <p:txBody>
          <a:bodyPr wrap="none" lIns="0" tIns="0" rIns="0" bIns="0" rtlCol="0">
            <a:spAutoFit/>
          </a:bodyPr>
          <a:lstStyle/>
          <a:p>
            <a:pPr>
              <a:lnSpc>
                <a:spcPct val="90000"/>
              </a:lnSpc>
              <a:spcAft>
                <a:spcPts val="600"/>
              </a:spcAft>
            </a:pPr>
            <a:r>
              <a:rPr lang="en-US" dirty="0" smtClean="0">
                <a:gradFill>
                  <a:gsLst>
                    <a:gs pos="2917">
                      <a:srgbClr val="FFFFFF"/>
                    </a:gs>
                    <a:gs pos="30000">
                      <a:srgbClr val="FFFFFF"/>
                    </a:gs>
                  </a:gsLst>
                  <a:lin ang="5400000" scaled="0"/>
                </a:gradFill>
              </a:rPr>
              <a:t>On-Premises</a:t>
            </a:r>
          </a:p>
        </p:txBody>
      </p:sp>
      <p:sp>
        <p:nvSpPr>
          <p:cNvPr id="457" name="TextBox 456"/>
          <p:cNvSpPr txBox="1"/>
          <p:nvPr/>
        </p:nvSpPr>
        <p:spPr>
          <a:xfrm>
            <a:off x="1724105" y="3097445"/>
            <a:ext cx="1723229" cy="180049"/>
          </a:xfrm>
          <a:prstGeom prst="rect">
            <a:avLst/>
          </a:prstGeom>
          <a:noFill/>
        </p:spPr>
        <p:txBody>
          <a:bodyPr wrap="none" lIns="0" tIns="0" rIns="0" bIns="0" rtlCol="0">
            <a:spAutoFit/>
          </a:bodyPr>
          <a:lstStyle/>
          <a:p>
            <a:pPr>
              <a:lnSpc>
                <a:spcPct val="90000"/>
              </a:lnSpc>
              <a:spcAft>
                <a:spcPts val="600"/>
              </a:spcAft>
            </a:pPr>
            <a:r>
              <a:rPr lang="en-US" sz="1300" b="1" dirty="0" smtClean="0">
                <a:gradFill>
                  <a:gsLst>
                    <a:gs pos="2917">
                      <a:srgbClr val="FFFFFF"/>
                    </a:gs>
                    <a:gs pos="30000">
                      <a:srgbClr val="FFFFFF"/>
                    </a:gs>
                  </a:gsLst>
                  <a:lin ang="5400000" scaled="0"/>
                </a:gradFill>
              </a:rPr>
              <a:t>RESOURCE MANAGER</a:t>
            </a:r>
          </a:p>
        </p:txBody>
      </p:sp>
      <p:sp>
        <p:nvSpPr>
          <p:cNvPr id="458" name="TextBox 457"/>
          <p:cNvSpPr txBox="1"/>
          <p:nvPr/>
        </p:nvSpPr>
        <p:spPr>
          <a:xfrm>
            <a:off x="2259675" y="1434001"/>
            <a:ext cx="637675" cy="332399"/>
          </a:xfrm>
          <a:prstGeom prst="rect">
            <a:avLst/>
          </a:prstGeom>
          <a:noFill/>
        </p:spPr>
        <p:txBody>
          <a:bodyPr wrap="none" lIns="0" tIns="0" rIns="0" bIns="0"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latin typeface="Segoe UI Light"/>
              </a:rPr>
              <a:t>Tools</a:t>
            </a:r>
          </a:p>
        </p:txBody>
      </p:sp>
      <p:sp>
        <p:nvSpPr>
          <p:cNvPr id="459" name="TextBox 458"/>
          <p:cNvSpPr txBox="1"/>
          <p:nvPr/>
        </p:nvSpPr>
        <p:spPr>
          <a:xfrm>
            <a:off x="933323" y="2534805"/>
            <a:ext cx="2220160" cy="180049"/>
          </a:xfrm>
          <a:prstGeom prst="rect">
            <a:avLst/>
          </a:prstGeom>
          <a:noFill/>
        </p:spPr>
        <p:txBody>
          <a:bodyPr wrap="none" lIns="0" tIns="0" rIns="0" bIns="0" rtlCol="0">
            <a:spAutoFit/>
          </a:bodyPr>
          <a:lstStyle/>
          <a:p>
            <a:pPr>
              <a:lnSpc>
                <a:spcPct val="90000"/>
              </a:lnSpc>
              <a:spcAft>
                <a:spcPts val="600"/>
              </a:spcAft>
            </a:pPr>
            <a:r>
              <a:rPr lang="en-US" sz="1300" b="1" dirty="0" smtClean="0">
                <a:gradFill>
                  <a:gsLst>
                    <a:gs pos="2917">
                      <a:srgbClr val="FFFFFF"/>
                    </a:gs>
                    <a:gs pos="30000">
                      <a:srgbClr val="FFFFFF"/>
                    </a:gs>
                  </a:gsLst>
                  <a:lin ang="5400000" scaled="0"/>
                </a:gradFill>
              </a:rPr>
              <a:t>SERVICE MANAGEMENT API</a:t>
            </a:r>
          </a:p>
        </p:txBody>
      </p:sp>
      <p:sp>
        <p:nvSpPr>
          <p:cNvPr id="460" name="TextBox 459"/>
          <p:cNvSpPr txBox="1"/>
          <p:nvPr/>
        </p:nvSpPr>
        <p:spPr>
          <a:xfrm>
            <a:off x="933323" y="5405570"/>
            <a:ext cx="2633991" cy="180049"/>
          </a:xfrm>
          <a:prstGeom prst="rect">
            <a:avLst/>
          </a:prstGeom>
          <a:noFill/>
        </p:spPr>
        <p:txBody>
          <a:bodyPr wrap="none" lIns="0" tIns="0" rIns="0" bIns="0" rtlCol="0">
            <a:spAutoFit/>
          </a:bodyPr>
          <a:lstStyle/>
          <a:p>
            <a:pPr>
              <a:lnSpc>
                <a:spcPct val="90000"/>
              </a:lnSpc>
              <a:spcAft>
                <a:spcPts val="600"/>
              </a:spcAft>
            </a:pPr>
            <a:r>
              <a:rPr lang="en-US" sz="1300" b="1" dirty="0" smtClean="0">
                <a:gradFill>
                  <a:gsLst>
                    <a:gs pos="2917">
                      <a:srgbClr val="FFFFFF"/>
                    </a:gs>
                    <a:gs pos="30000">
                      <a:srgbClr val="FFFFFF"/>
                    </a:gs>
                  </a:gsLst>
                  <a:lin ang="5400000" scaled="0"/>
                </a:gradFill>
              </a:rPr>
              <a:t>RESOURCE PROVIDER CONTRACT</a:t>
            </a:r>
          </a:p>
        </p:txBody>
      </p:sp>
      <p:sp>
        <p:nvSpPr>
          <p:cNvPr id="461" name="TextBox 460"/>
          <p:cNvSpPr txBox="1"/>
          <p:nvPr/>
        </p:nvSpPr>
        <p:spPr>
          <a:xfrm>
            <a:off x="2259675" y="5887183"/>
            <a:ext cx="1155766" cy="553998"/>
          </a:xfrm>
          <a:prstGeom prst="rect">
            <a:avLst/>
          </a:prstGeom>
          <a:noFill/>
        </p:spPr>
        <p:txBody>
          <a:bodyPr wrap="none" lIns="0" tIns="0" rIns="0" bIns="0"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latin typeface="Segoe UI Light"/>
              </a:rPr>
              <a:t>Provider</a:t>
            </a:r>
            <a:br>
              <a:rPr lang="en-US" sz="2000" dirty="0" smtClean="0">
                <a:gradFill>
                  <a:gsLst>
                    <a:gs pos="2917">
                      <a:srgbClr val="FFFFFF"/>
                    </a:gs>
                    <a:gs pos="30000">
                      <a:srgbClr val="FFFFFF"/>
                    </a:gs>
                  </a:gsLst>
                  <a:lin ang="5400000" scaled="0"/>
                </a:gradFill>
                <a:latin typeface="Segoe UI Light"/>
              </a:rPr>
            </a:br>
            <a:r>
              <a:rPr lang="en-US" sz="2000" dirty="0" smtClean="0">
                <a:gradFill>
                  <a:gsLst>
                    <a:gs pos="2917">
                      <a:srgbClr val="FFFFFF"/>
                    </a:gs>
                    <a:gs pos="30000">
                      <a:srgbClr val="FFFFFF"/>
                    </a:gs>
                  </a:gsLst>
                  <a:lin ang="5400000" scaled="0"/>
                </a:gradFill>
                <a:latin typeface="Segoe UI Light"/>
              </a:rPr>
              <a:t>Rest Points</a:t>
            </a:r>
          </a:p>
        </p:txBody>
      </p:sp>
      <p:grpSp>
        <p:nvGrpSpPr>
          <p:cNvPr id="1136" name="Group 1135"/>
          <p:cNvGrpSpPr/>
          <p:nvPr/>
        </p:nvGrpSpPr>
        <p:grpSpPr>
          <a:xfrm>
            <a:off x="3481281" y="1622426"/>
            <a:ext cx="992259" cy="714376"/>
            <a:chOff x="3911601" y="1622426"/>
            <a:chExt cx="992259" cy="714376"/>
          </a:xfrm>
        </p:grpSpPr>
        <p:sp>
          <p:nvSpPr>
            <p:cNvPr id="344" name="Freeform 89"/>
            <p:cNvSpPr>
              <a:spLocks/>
            </p:cNvSpPr>
            <p:nvPr/>
          </p:nvSpPr>
          <p:spPr bwMode="auto">
            <a:xfrm>
              <a:off x="3997325" y="1622426"/>
              <a:ext cx="803275" cy="496888"/>
            </a:xfrm>
            <a:custGeom>
              <a:avLst/>
              <a:gdLst>
                <a:gd name="T0" fmla="*/ 365 w 365"/>
                <a:gd name="T1" fmla="*/ 184 h 226"/>
                <a:gd name="T2" fmla="*/ 322 w 365"/>
                <a:gd name="T3" fmla="*/ 142 h 226"/>
                <a:gd name="T4" fmla="*/ 317 w 365"/>
                <a:gd name="T5" fmla="*/ 142 h 226"/>
                <a:gd name="T6" fmla="*/ 321 w 365"/>
                <a:gd name="T7" fmla="*/ 113 h 226"/>
                <a:gd name="T8" fmla="*/ 209 w 365"/>
                <a:gd name="T9" fmla="*/ 0 h 226"/>
                <a:gd name="T10" fmla="*/ 102 w 365"/>
                <a:gd name="T11" fmla="*/ 77 h 226"/>
                <a:gd name="T12" fmla="*/ 77 w 365"/>
                <a:gd name="T13" fmla="*/ 73 h 226"/>
                <a:gd name="T14" fmla="*/ 0 w 365"/>
                <a:gd name="T15" fmla="*/ 150 h 226"/>
                <a:gd name="T16" fmla="*/ 77 w 365"/>
                <a:gd name="T17" fmla="*/ 226 h 226"/>
                <a:gd name="T18" fmla="*/ 77 w 365"/>
                <a:gd name="T19" fmla="*/ 226 h 226"/>
                <a:gd name="T20" fmla="*/ 77 w 365"/>
                <a:gd name="T21" fmla="*/ 226 h 226"/>
                <a:gd name="T22" fmla="*/ 326 w 365"/>
                <a:gd name="T23" fmla="*/ 226 h 226"/>
                <a:gd name="T24" fmla="*/ 326 w 365"/>
                <a:gd name="T25" fmla="*/ 226 h 226"/>
                <a:gd name="T26" fmla="*/ 365 w 365"/>
                <a:gd name="T27" fmla="*/ 184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5" h="226">
                  <a:moveTo>
                    <a:pt x="365" y="184"/>
                  </a:moveTo>
                  <a:cubicBezTo>
                    <a:pt x="365" y="161"/>
                    <a:pt x="346" y="142"/>
                    <a:pt x="322" y="142"/>
                  </a:cubicBezTo>
                  <a:cubicBezTo>
                    <a:pt x="321" y="142"/>
                    <a:pt x="319" y="142"/>
                    <a:pt x="317" y="142"/>
                  </a:cubicBezTo>
                  <a:cubicBezTo>
                    <a:pt x="320" y="133"/>
                    <a:pt x="321" y="123"/>
                    <a:pt x="321" y="113"/>
                  </a:cubicBezTo>
                  <a:cubicBezTo>
                    <a:pt x="321" y="50"/>
                    <a:pt x="271" y="0"/>
                    <a:pt x="209" y="0"/>
                  </a:cubicBezTo>
                  <a:cubicBezTo>
                    <a:pt x="159" y="0"/>
                    <a:pt x="117" y="32"/>
                    <a:pt x="102" y="77"/>
                  </a:cubicBezTo>
                  <a:cubicBezTo>
                    <a:pt x="94" y="74"/>
                    <a:pt x="86" y="73"/>
                    <a:pt x="77" y="73"/>
                  </a:cubicBezTo>
                  <a:cubicBezTo>
                    <a:pt x="34" y="73"/>
                    <a:pt x="0" y="107"/>
                    <a:pt x="0" y="150"/>
                  </a:cubicBezTo>
                  <a:cubicBezTo>
                    <a:pt x="0" y="192"/>
                    <a:pt x="34" y="226"/>
                    <a:pt x="77" y="226"/>
                  </a:cubicBezTo>
                  <a:cubicBezTo>
                    <a:pt x="77" y="226"/>
                    <a:pt x="77" y="226"/>
                    <a:pt x="77" y="226"/>
                  </a:cubicBezTo>
                  <a:cubicBezTo>
                    <a:pt x="77" y="226"/>
                    <a:pt x="77" y="226"/>
                    <a:pt x="77" y="226"/>
                  </a:cubicBezTo>
                  <a:cubicBezTo>
                    <a:pt x="326" y="226"/>
                    <a:pt x="326" y="226"/>
                    <a:pt x="326" y="226"/>
                  </a:cubicBezTo>
                  <a:cubicBezTo>
                    <a:pt x="326" y="226"/>
                    <a:pt x="326" y="226"/>
                    <a:pt x="326" y="226"/>
                  </a:cubicBezTo>
                  <a:cubicBezTo>
                    <a:pt x="348" y="225"/>
                    <a:pt x="365" y="206"/>
                    <a:pt x="365" y="1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2" name="TextBox 461"/>
            <p:cNvSpPr txBox="1"/>
            <p:nvPr/>
          </p:nvSpPr>
          <p:spPr>
            <a:xfrm>
              <a:off x="3911601" y="2184453"/>
              <a:ext cx="992259" cy="152349"/>
            </a:xfrm>
            <a:prstGeom prst="rect">
              <a:avLst/>
            </a:prstGeom>
            <a:noFill/>
          </p:spPr>
          <p:txBody>
            <a:bodyPr wrap="none" lIns="0" tIns="0" rIns="0" bIns="0" rtlCol="0">
              <a:spAutoFit/>
            </a:bodyPr>
            <a:lstStyle/>
            <a:p>
              <a:pPr>
                <a:lnSpc>
                  <a:spcPct val="90000"/>
                </a:lnSpc>
                <a:spcAft>
                  <a:spcPts val="600"/>
                </a:spcAft>
              </a:pPr>
              <a:r>
                <a:rPr lang="en-US" sz="1100" dirty="0" smtClean="0">
                  <a:gradFill>
                    <a:gsLst>
                      <a:gs pos="2917">
                        <a:srgbClr val="FFFFFF"/>
                      </a:gs>
                      <a:gs pos="30000">
                        <a:srgbClr val="FFFFFF"/>
                      </a:gs>
                    </a:gsLst>
                    <a:lin ang="5400000" scaled="0"/>
                  </a:gradFill>
                </a:rPr>
                <a:t>Microsoft Azure</a:t>
              </a:r>
            </a:p>
          </p:txBody>
        </p:sp>
      </p:grpSp>
      <p:grpSp>
        <p:nvGrpSpPr>
          <p:cNvPr id="1140" name="Group 1139"/>
          <p:cNvGrpSpPr/>
          <p:nvPr/>
        </p:nvGrpSpPr>
        <p:grpSpPr>
          <a:xfrm>
            <a:off x="7260553" y="1600201"/>
            <a:ext cx="809517" cy="736601"/>
            <a:chOff x="7260553" y="1600201"/>
            <a:chExt cx="809517" cy="736601"/>
          </a:xfrm>
        </p:grpSpPr>
        <p:sp>
          <p:nvSpPr>
            <p:cNvPr id="379" name="Freeform 129"/>
            <p:cNvSpPr>
              <a:spLocks noEditPoints="1"/>
            </p:cNvSpPr>
            <p:nvPr/>
          </p:nvSpPr>
          <p:spPr bwMode="auto">
            <a:xfrm>
              <a:off x="7381040" y="1600201"/>
              <a:ext cx="523875" cy="520700"/>
            </a:xfrm>
            <a:custGeom>
              <a:avLst/>
              <a:gdLst>
                <a:gd name="T0" fmla="*/ 251 w 330"/>
                <a:gd name="T1" fmla="*/ 0 h 328"/>
                <a:gd name="T2" fmla="*/ 120 w 330"/>
                <a:gd name="T3" fmla="*/ 130 h 328"/>
                <a:gd name="T4" fmla="*/ 33 w 330"/>
                <a:gd name="T5" fmla="*/ 63 h 328"/>
                <a:gd name="T6" fmla="*/ 0 w 330"/>
                <a:gd name="T7" fmla="*/ 80 h 328"/>
                <a:gd name="T8" fmla="*/ 0 w 330"/>
                <a:gd name="T9" fmla="*/ 241 h 328"/>
                <a:gd name="T10" fmla="*/ 36 w 330"/>
                <a:gd name="T11" fmla="*/ 259 h 328"/>
                <a:gd name="T12" fmla="*/ 120 w 330"/>
                <a:gd name="T13" fmla="*/ 195 h 328"/>
                <a:gd name="T14" fmla="*/ 249 w 330"/>
                <a:gd name="T15" fmla="*/ 328 h 328"/>
                <a:gd name="T16" fmla="*/ 330 w 330"/>
                <a:gd name="T17" fmla="*/ 294 h 328"/>
                <a:gd name="T18" fmla="*/ 330 w 330"/>
                <a:gd name="T19" fmla="*/ 33 h 328"/>
                <a:gd name="T20" fmla="*/ 251 w 330"/>
                <a:gd name="T21" fmla="*/ 0 h 328"/>
                <a:gd name="T22" fmla="*/ 35 w 330"/>
                <a:gd name="T23" fmla="*/ 213 h 328"/>
                <a:gd name="T24" fmla="*/ 35 w 330"/>
                <a:gd name="T25" fmla="*/ 116 h 328"/>
                <a:gd name="T26" fmla="*/ 84 w 330"/>
                <a:gd name="T27" fmla="*/ 165 h 328"/>
                <a:gd name="T28" fmla="*/ 35 w 330"/>
                <a:gd name="T29" fmla="*/ 213 h 328"/>
                <a:gd name="T30" fmla="*/ 251 w 330"/>
                <a:gd name="T31" fmla="*/ 234 h 328"/>
                <a:gd name="T32" fmla="*/ 161 w 330"/>
                <a:gd name="T33" fmla="*/ 162 h 328"/>
                <a:gd name="T34" fmla="*/ 251 w 330"/>
                <a:gd name="T35" fmla="*/ 95 h 328"/>
                <a:gd name="T36" fmla="*/ 251 w 330"/>
                <a:gd name="T37" fmla="*/ 2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8">
                  <a:moveTo>
                    <a:pt x="251" y="0"/>
                  </a:moveTo>
                  <a:lnTo>
                    <a:pt x="120" y="130"/>
                  </a:lnTo>
                  <a:lnTo>
                    <a:pt x="33" y="63"/>
                  </a:lnTo>
                  <a:lnTo>
                    <a:pt x="0" y="80"/>
                  </a:lnTo>
                  <a:lnTo>
                    <a:pt x="0" y="241"/>
                  </a:lnTo>
                  <a:lnTo>
                    <a:pt x="36" y="259"/>
                  </a:lnTo>
                  <a:lnTo>
                    <a:pt x="120" y="195"/>
                  </a:lnTo>
                  <a:lnTo>
                    <a:pt x="249" y="328"/>
                  </a:lnTo>
                  <a:lnTo>
                    <a:pt x="330" y="294"/>
                  </a:lnTo>
                  <a:lnTo>
                    <a:pt x="330" y="33"/>
                  </a:lnTo>
                  <a:lnTo>
                    <a:pt x="251" y="0"/>
                  </a:lnTo>
                  <a:close/>
                  <a:moveTo>
                    <a:pt x="35" y="213"/>
                  </a:moveTo>
                  <a:lnTo>
                    <a:pt x="35" y="116"/>
                  </a:lnTo>
                  <a:lnTo>
                    <a:pt x="84" y="165"/>
                  </a:lnTo>
                  <a:lnTo>
                    <a:pt x="35" y="213"/>
                  </a:lnTo>
                  <a:close/>
                  <a:moveTo>
                    <a:pt x="251" y="234"/>
                  </a:moveTo>
                  <a:lnTo>
                    <a:pt x="161" y="162"/>
                  </a:lnTo>
                  <a:lnTo>
                    <a:pt x="251" y="95"/>
                  </a:lnTo>
                  <a:lnTo>
                    <a:pt x="251" y="2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3" name="TextBox 462"/>
            <p:cNvSpPr txBox="1"/>
            <p:nvPr/>
          </p:nvSpPr>
          <p:spPr>
            <a:xfrm>
              <a:off x="7260553" y="2184453"/>
              <a:ext cx="809517" cy="152349"/>
            </a:xfrm>
            <a:prstGeom prst="rect">
              <a:avLst/>
            </a:prstGeom>
            <a:noFill/>
          </p:spPr>
          <p:txBody>
            <a:bodyPr wrap="none" lIns="0" tIns="0" rIns="0" bIns="0" rtlCol="0">
              <a:spAutoFit/>
            </a:bodyPr>
            <a:lstStyle/>
            <a:p>
              <a:pPr>
                <a:lnSpc>
                  <a:spcPct val="90000"/>
                </a:lnSpc>
                <a:spcAft>
                  <a:spcPts val="600"/>
                </a:spcAft>
              </a:pPr>
              <a:r>
                <a:rPr lang="en-US" sz="1100" dirty="0" smtClean="0">
                  <a:gradFill>
                    <a:gsLst>
                      <a:gs pos="2917">
                        <a:srgbClr val="FFFFFF"/>
                      </a:gs>
                      <a:gs pos="30000">
                        <a:srgbClr val="FFFFFF"/>
                      </a:gs>
                    </a:gsLst>
                    <a:lin ang="5400000" scaled="0"/>
                  </a:gradFill>
                </a:rPr>
                <a:t>Visual Studio</a:t>
              </a:r>
            </a:p>
          </p:txBody>
        </p:sp>
      </p:grpSp>
      <p:grpSp>
        <p:nvGrpSpPr>
          <p:cNvPr id="1138" name="Group 1137"/>
          <p:cNvGrpSpPr/>
          <p:nvPr/>
        </p:nvGrpSpPr>
        <p:grpSpPr>
          <a:xfrm>
            <a:off x="5462177" y="1601789"/>
            <a:ext cx="940963" cy="735013"/>
            <a:chOff x="5462177" y="1601789"/>
            <a:chExt cx="940963" cy="735013"/>
          </a:xfrm>
        </p:grpSpPr>
        <p:sp>
          <p:nvSpPr>
            <p:cNvPr id="358" name="Freeform 103"/>
            <p:cNvSpPr>
              <a:spLocks/>
            </p:cNvSpPr>
            <p:nvPr/>
          </p:nvSpPr>
          <p:spPr bwMode="auto">
            <a:xfrm>
              <a:off x="5618163" y="1601789"/>
              <a:ext cx="608013" cy="153988"/>
            </a:xfrm>
            <a:custGeom>
              <a:avLst/>
              <a:gdLst>
                <a:gd name="T0" fmla="*/ 265 w 276"/>
                <a:gd name="T1" fmla="*/ 0 h 70"/>
                <a:gd name="T2" fmla="*/ 11 w 276"/>
                <a:gd name="T3" fmla="*/ 0 h 70"/>
                <a:gd name="T4" fmla="*/ 0 w 276"/>
                <a:gd name="T5" fmla="*/ 11 h 70"/>
                <a:gd name="T6" fmla="*/ 0 w 276"/>
                <a:gd name="T7" fmla="*/ 70 h 70"/>
                <a:gd name="T8" fmla="*/ 276 w 276"/>
                <a:gd name="T9" fmla="*/ 70 h 70"/>
                <a:gd name="T10" fmla="*/ 276 w 276"/>
                <a:gd name="T11" fmla="*/ 11 h 70"/>
                <a:gd name="T12" fmla="*/ 265 w 276"/>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276" h="70">
                  <a:moveTo>
                    <a:pt x="265" y="0"/>
                  </a:moveTo>
                  <a:cubicBezTo>
                    <a:pt x="11" y="0"/>
                    <a:pt x="11" y="0"/>
                    <a:pt x="11" y="0"/>
                  </a:cubicBezTo>
                  <a:cubicBezTo>
                    <a:pt x="5" y="0"/>
                    <a:pt x="0" y="5"/>
                    <a:pt x="0" y="11"/>
                  </a:cubicBezTo>
                  <a:cubicBezTo>
                    <a:pt x="0" y="70"/>
                    <a:pt x="0" y="70"/>
                    <a:pt x="0" y="70"/>
                  </a:cubicBezTo>
                  <a:cubicBezTo>
                    <a:pt x="276" y="70"/>
                    <a:pt x="276" y="70"/>
                    <a:pt x="276" y="70"/>
                  </a:cubicBezTo>
                  <a:cubicBezTo>
                    <a:pt x="276" y="11"/>
                    <a:pt x="276" y="11"/>
                    <a:pt x="276" y="11"/>
                  </a:cubicBezTo>
                  <a:cubicBezTo>
                    <a:pt x="276" y="5"/>
                    <a:pt x="271" y="0"/>
                    <a:pt x="265" y="0"/>
                  </a:cubicBezTo>
                </a:path>
              </a:pathLst>
            </a:custGeom>
            <a:solidFill>
              <a:srgbClr val="A0A1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9" name="Freeform 104"/>
            <p:cNvSpPr>
              <a:spLocks/>
            </p:cNvSpPr>
            <p:nvPr/>
          </p:nvSpPr>
          <p:spPr bwMode="auto">
            <a:xfrm>
              <a:off x="5618163" y="1714501"/>
              <a:ext cx="608013" cy="404813"/>
            </a:xfrm>
            <a:custGeom>
              <a:avLst/>
              <a:gdLst>
                <a:gd name="T0" fmla="*/ 0 w 276"/>
                <a:gd name="T1" fmla="*/ 173 h 184"/>
                <a:gd name="T2" fmla="*/ 11 w 276"/>
                <a:gd name="T3" fmla="*/ 184 h 184"/>
                <a:gd name="T4" fmla="*/ 265 w 276"/>
                <a:gd name="T5" fmla="*/ 184 h 184"/>
                <a:gd name="T6" fmla="*/ 276 w 276"/>
                <a:gd name="T7" fmla="*/ 173 h 184"/>
                <a:gd name="T8" fmla="*/ 276 w 276"/>
                <a:gd name="T9" fmla="*/ 0 h 184"/>
                <a:gd name="T10" fmla="*/ 0 w 276"/>
                <a:gd name="T11" fmla="*/ 0 h 184"/>
                <a:gd name="T12" fmla="*/ 0 w 276"/>
                <a:gd name="T13" fmla="*/ 173 h 184"/>
              </a:gdLst>
              <a:ahLst/>
              <a:cxnLst>
                <a:cxn ang="0">
                  <a:pos x="T0" y="T1"/>
                </a:cxn>
                <a:cxn ang="0">
                  <a:pos x="T2" y="T3"/>
                </a:cxn>
                <a:cxn ang="0">
                  <a:pos x="T4" y="T5"/>
                </a:cxn>
                <a:cxn ang="0">
                  <a:pos x="T6" y="T7"/>
                </a:cxn>
                <a:cxn ang="0">
                  <a:pos x="T8" y="T9"/>
                </a:cxn>
                <a:cxn ang="0">
                  <a:pos x="T10" y="T11"/>
                </a:cxn>
                <a:cxn ang="0">
                  <a:pos x="T12" y="T13"/>
                </a:cxn>
              </a:cxnLst>
              <a:rect l="0" t="0" r="r" b="b"/>
              <a:pathLst>
                <a:path w="276" h="184">
                  <a:moveTo>
                    <a:pt x="0" y="173"/>
                  </a:moveTo>
                  <a:cubicBezTo>
                    <a:pt x="0" y="179"/>
                    <a:pt x="5" y="184"/>
                    <a:pt x="11" y="184"/>
                  </a:cubicBezTo>
                  <a:cubicBezTo>
                    <a:pt x="265" y="184"/>
                    <a:pt x="265" y="184"/>
                    <a:pt x="265" y="184"/>
                  </a:cubicBezTo>
                  <a:cubicBezTo>
                    <a:pt x="271" y="184"/>
                    <a:pt x="276" y="179"/>
                    <a:pt x="276" y="173"/>
                  </a:cubicBezTo>
                  <a:cubicBezTo>
                    <a:pt x="276" y="0"/>
                    <a:pt x="276" y="0"/>
                    <a:pt x="276" y="0"/>
                  </a:cubicBezTo>
                  <a:cubicBezTo>
                    <a:pt x="0" y="0"/>
                    <a:pt x="0" y="0"/>
                    <a:pt x="0" y="0"/>
                  </a:cubicBezTo>
                  <a:cubicBezTo>
                    <a:pt x="0" y="173"/>
                    <a:pt x="0" y="173"/>
                    <a:pt x="0" y="173"/>
                  </a:cubicBezTo>
                </a:path>
              </a:pathLst>
            </a:custGeom>
            <a:solidFill>
              <a:srgbClr val="458C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2" name="Freeform 107"/>
            <p:cNvSpPr>
              <a:spLocks/>
            </p:cNvSpPr>
            <p:nvPr/>
          </p:nvSpPr>
          <p:spPr bwMode="auto">
            <a:xfrm>
              <a:off x="6045200" y="1714501"/>
              <a:ext cx="180975" cy="41275"/>
            </a:xfrm>
            <a:custGeom>
              <a:avLst/>
              <a:gdLst>
                <a:gd name="T0" fmla="*/ 114 w 114"/>
                <a:gd name="T1" fmla="*/ 0 h 26"/>
                <a:gd name="T2" fmla="*/ 114 w 114"/>
                <a:gd name="T3" fmla="*/ 0 h 26"/>
                <a:gd name="T4" fmla="*/ 15 w 114"/>
                <a:gd name="T5" fmla="*/ 0 h 26"/>
                <a:gd name="T6" fmla="*/ 0 w 114"/>
                <a:gd name="T7" fmla="*/ 26 h 26"/>
                <a:gd name="T8" fmla="*/ 114 w 114"/>
                <a:gd name="T9" fmla="*/ 26 h 26"/>
                <a:gd name="T10" fmla="*/ 114 w 114"/>
                <a:gd name="T11" fmla="*/ 0 h 26"/>
              </a:gdLst>
              <a:ahLst/>
              <a:cxnLst>
                <a:cxn ang="0">
                  <a:pos x="T0" y="T1"/>
                </a:cxn>
                <a:cxn ang="0">
                  <a:pos x="T2" y="T3"/>
                </a:cxn>
                <a:cxn ang="0">
                  <a:pos x="T4" y="T5"/>
                </a:cxn>
                <a:cxn ang="0">
                  <a:pos x="T6" y="T7"/>
                </a:cxn>
                <a:cxn ang="0">
                  <a:pos x="T8" y="T9"/>
                </a:cxn>
                <a:cxn ang="0">
                  <a:pos x="T10" y="T11"/>
                </a:cxn>
              </a:cxnLst>
              <a:rect l="0" t="0" r="r" b="b"/>
              <a:pathLst>
                <a:path w="114" h="26">
                  <a:moveTo>
                    <a:pt x="114" y="0"/>
                  </a:moveTo>
                  <a:lnTo>
                    <a:pt x="114" y="0"/>
                  </a:lnTo>
                  <a:lnTo>
                    <a:pt x="15" y="0"/>
                  </a:lnTo>
                  <a:lnTo>
                    <a:pt x="0" y="26"/>
                  </a:lnTo>
                  <a:lnTo>
                    <a:pt x="114" y="26"/>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3" name="Freeform 108"/>
            <p:cNvSpPr>
              <a:spLocks/>
            </p:cNvSpPr>
            <p:nvPr/>
          </p:nvSpPr>
          <p:spPr bwMode="auto">
            <a:xfrm>
              <a:off x="5707063" y="1828801"/>
              <a:ext cx="133350" cy="144463"/>
            </a:xfrm>
            <a:custGeom>
              <a:avLst/>
              <a:gdLst>
                <a:gd name="T0" fmla="*/ 0 w 84"/>
                <a:gd name="T1" fmla="*/ 91 h 91"/>
                <a:gd name="T2" fmla="*/ 0 w 84"/>
                <a:gd name="T3" fmla="*/ 82 h 91"/>
                <a:gd name="T4" fmla="*/ 69 w 84"/>
                <a:gd name="T5" fmla="*/ 48 h 91"/>
                <a:gd name="T6" fmla="*/ 69 w 84"/>
                <a:gd name="T7" fmla="*/ 48 h 91"/>
                <a:gd name="T8" fmla="*/ 0 w 84"/>
                <a:gd name="T9" fmla="*/ 10 h 91"/>
                <a:gd name="T10" fmla="*/ 0 w 84"/>
                <a:gd name="T11" fmla="*/ 0 h 91"/>
                <a:gd name="T12" fmla="*/ 84 w 84"/>
                <a:gd name="T13" fmla="*/ 47 h 91"/>
                <a:gd name="T14" fmla="*/ 84 w 84"/>
                <a:gd name="T15" fmla="*/ 48 h 91"/>
                <a:gd name="T16" fmla="*/ 0 w 84"/>
                <a:gd name="T1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91">
                  <a:moveTo>
                    <a:pt x="0" y="91"/>
                  </a:moveTo>
                  <a:lnTo>
                    <a:pt x="0" y="82"/>
                  </a:lnTo>
                  <a:lnTo>
                    <a:pt x="69" y="48"/>
                  </a:lnTo>
                  <a:lnTo>
                    <a:pt x="69" y="48"/>
                  </a:lnTo>
                  <a:lnTo>
                    <a:pt x="0" y="10"/>
                  </a:lnTo>
                  <a:lnTo>
                    <a:pt x="0" y="0"/>
                  </a:lnTo>
                  <a:lnTo>
                    <a:pt x="84" y="47"/>
                  </a:lnTo>
                  <a:lnTo>
                    <a:pt x="84" y="48"/>
                  </a:lnTo>
                  <a:lnTo>
                    <a:pt x="0" y="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4" name="Freeform 109"/>
            <p:cNvSpPr>
              <a:spLocks/>
            </p:cNvSpPr>
            <p:nvPr/>
          </p:nvSpPr>
          <p:spPr bwMode="auto">
            <a:xfrm>
              <a:off x="5707063" y="1828801"/>
              <a:ext cx="133350" cy="144463"/>
            </a:xfrm>
            <a:custGeom>
              <a:avLst/>
              <a:gdLst>
                <a:gd name="T0" fmla="*/ 0 w 84"/>
                <a:gd name="T1" fmla="*/ 91 h 91"/>
                <a:gd name="T2" fmla="*/ 0 w 84"/>
                <a:gd name="T3" fmla="*/ 82 h 91"/>
                <a:gd name="T4" fmla="*/ 69 w 84"/>
                <a:gd name="T5" fmla="*/ 48 h 91"/>
                <a:gd name="T6" fmla="*/ 69 w 84"/>
                <a:gd name="T7" fmla="*/ 48 h 91"/>
                <a:gd name="T8" fmla="*/ 0 w 84"/>
                <a:gd name="T9" fmla="*/ 10 h 91"/>
                <a:gd name="T10" fmla="*/ 0 w 84"/>
                <a:gd name="T11" fmla="*/ 0 h 91"/>
                <a:gd name="T12" fmla="*/ 84 w 84"/>
                <a:gd name="T13" fmla="*/ 47 h 91"/>
                <a:gd name="T14" fmla="*/ 84 w 84"/>
                <a:gd name="T15" fmla="*/ 48 h 91"/>
                <a:gd name="T16" fmla="*/ 0 w 84"/>
                <a:gd name="T1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91">
                  <a:moveTo>
                    <a:pt x="0" y="91"/>
                  </a:moveTo>
                  <a:lnTo>
                    <a:pt x="0" y="82"/>
                  </a:lnTo>
                  <a:lnTo>
                    <a:pt x="69" y="48"/>
                  </a:lnTo>
                  <a:lnTo>
                    <a:pt x="69" y="48"/>
                  </a:lnTo>
                  <a:lnTo>
                    <a:pt x="0" y="10"/>
                  </a:lnTo>
                  <a:lnTo>
                    <a:pt x="0" y="0"/>
                  </a:lnTo>
                  <a:lnTo>
                    <a:pt x="84" y="47"/>
                  </a:lnTo>
                  <a:lnTo>
                    <a:pt x="84" y="48"/>
                  </a:lnTo>
                  <a:lnTo>
                    <a:pt x="0" y="9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5" name="Rectangle 110"/>
            <p:cNvSpPr>
              <a:spLocks noChangeArrowheads="1"/>
            </p:cNvSpPr>
            <p:nvPr/>
          </p:nvSpPr>
          <p:spPr bwMode="auto">
            <a:xfrm>
              <a:off x="5832475" y="2028826"/>
              <a:ext cx="134938" cy="206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6" name="Rectangle 111"/>
            <p:cNvSpPr>
              <a:spLocks noChangeArrowheads="1"/>
            </p:cNvSpPr>
            <p:nvPr/>
          </p:nvSpPr>
          <p:spPr bwMode="auto">
            <a:xfrm>
              <a:off x="5832475" y="2028826"/>
              <a:ext cx="134938" cy="2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4" name="TextBox 463"/>
            <p:cNvSpPr txBox="1"/>
            <p:nvPr/>
          </p:nvSpPr>
          <p:spPr>
            <a:xfrm>
              <a:off x="5462177" y="2184453"/>
              <a:ext cx="940963" cy="152349"/>
            </a:xfrm>
            <a:prstGeom prst="rect">
              <a:avLst/>
            </a:prstGeom>
            <a:noFill/>
          </p:spPr>
          <p:txBody>
            <a:bodyPr wrap="none" lIns="0" tIns="0" rIns="0" bIns="0" rtlCol="0">
              <a:spAutoFit/>
            </a:bodyPr>
            <a:lstStyle/>
            <a:p>
              <a:pPr>
                <a:lnSpc>
                  <a:spcPct val="90000"/>
                </a:lnSpc>
                <a:spcAft>
                  <a:spcPts val="600"/>
                </a:spcAft>
              </a:pPr>
              <a:r>
                <a:rPr lang="en-US" sz="1100" dirty="0" smtClean="0">
                  <a:gradFill>
                    <a:gsLst>
                      <a:gs pos="2917">
                        <a:srgbClr val="FFFFFF"/>
                      </a:gs>
                      <a:gs pos="30000">
                        <a:srgbClr val="FFFFFF"/>
                      </a:gs>
                    </a:gsLst>
                    <a:lin ang="5400000" scaled="0"/>
                  </a:gradFill>
                </a:rPr>
                <a:t>Command Line</a:t>
              </a:r>
            </a:p>
          </p:txBody>
        </p:sp>
      </p:grpSp>
      <p:grpSp>
        <p:nvGrpSpPr>
          <p:cNvPr id="321" name="Group 320"/>
          <p:cNvGrpSpPr/>
          <p:nvPr/>
        </p:nvGrpSpPr>
        <p:grpSpPr>
          <a:xfrm>
            <a:off x="11834861" y="6298717"/>
            <a:ext cx="411476" cy="640073"/>
            <a:chOff x="1692006" y="1714201"/>
            <a:chExt cx="411476" cy="640073"/>
          </a:xfrm>
        </p:grpSpPr>
        <p:sp>
          <p:nvSpPr>
            <p:cNvPr id="322" name="TextBox 321"/>
            <p:cNvSpPr txBox="1"/>
            <p:nvPr/>
          </p:nvSpPr>
          <p:spPr>
            <a:xfrm>
              <a:off x="1692006" y="1714201"/>
              <a:ext cx="411476" cy="640073"/>
            </a:xfrm>
            <a:prstGeom prst="rect">
              <a:avLst/>
            </a:prstGeom>
            <a:noFill/>
          </p:spPr>
          <p:txBody>
            <a:bodyPr wrap="square" lIns="182880" tIns="146304" rIns="182880" bIns="146304" rtlCol="0">
              <a:spAutoFit/>
            </a:bodyPr>
            <a:lstStyle/>
            <a:p>
              <a:pPr>
                <a:lnSpc>
                  <a:spcPct val="90000"/>
                </a:lnSpc>
                <a:spcAft>
                  <a:spcPts val="600"/>
                </a:spcAft>
              </a:pPr>
              <a:r>
                <a:rPr lang="en-ZA" sz="2400" b="1" i="1" dirty="0" err="1" smtClean="0">
                  <a:gradFill>
                    <a:gsLst>
                      <a:gs pos="2917">
                        <a:schemeClr val="tx1"/>
                      </a:gs>
                      <a:gs pos="30000">
                        <a:schemeClr val="tx1"/>
                      </a:gs>
                    </a:gsLst>
                    <a:lin ang="5400000" scaled="0"/>
                  </a:gradFill>
                </a:rPr>
                <a:t>i</a:t>
              </a:r>
              <a:endParaRPr lang="en-ZA" sz="2400" b="1" i="1" dirty="0" smtClean="0">
                <a:gradFill>
                  <a:gsLst>
                    <a:gs pos="2917">
                      <a:schemeClr val="tx1"/>
                    </a:gs>
                    <a:gs pos="30000">
                      <a:schemeClr val="tx1"/>
                    </a:gs>
                  </a:gsLst>
                  <a:lin ang="5400000" scaled="0"/>
                </a:gradFill>
              </a:endParaRPr>
            </a:p>
          </p:txBody>
        </p:sp>
        <p:sp>
          <p:nvSpPr>
            <p:cNvPr id="323" name="Oval 322"/>
            <p:cNvSpPr/>
            <p:nvPr/>
          </p:nvSpPr>
          <p:spPr bwMode="auto">
            <a:xfrm>
              <a:off x="1737726" y="1851360"/>
              <a:ext cx="365756" cy="365756"/>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ZA" sz="2400" dirty="0" err="1" smtClean="0">
                <a:ln>
                  <a:solidFill>
                    <a:srgbClr val="FFFFFF"/>
                  </a:solidFill>
                </a:ln>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519219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573645" y="349617"/>
            <a:ext cx="11298790" cy="668735"/>
          </a:xfrm>
        </p:spPr>
        <p:txBody>
          <a:bodyPr>
            <a:noAutofit/>
          </a:bodyPr>
          <a:lstStyle/>
          <a:p>
            <a:r>
              <a:rPr lang="en-US" sz="4000" dirty="0" smtClean="0"/>
              <a:t>Automating Azure Deployment and Configuration</a:t>
            </a:r>
            <a:endParaRPr lang="en-US" sz="4000" dirty="0"/>
          </a:p>
        </p:txBody>
      </p:sp>
      <p:pic>
        <p:nvPicPr>
          <p:cNvPr id="4" name="Picture 3"/>
          <p:cNvPicPr>
            <a:picLocks noChangeAspect="1"/>
          </p:cNvPicPr>
          <p:nvPr/>
        </p:nvPicPr>
        <p:blipFill>
          <a:blip r:embed="rId3"/>
          <a:stretch>
            <a:fillRect/>
          </a:stretch>
        </p:blipFill>
        <p:spPr>
          <a:xfrm>
            <a:off x="797724" y="3602130"/>
            <a:ext cx="3006108" cy="2467502"/>
          </a:xfrm>
          <a:prstGeom prst="rect">
            <a:avLst/>
          </a:prstGeom>
        </p:spPr>
      </p:pic>
      <p:sp>
        <p:nvSpPr>
          <p:cNvPr id="81" name="TextBox 80"/>
          <p:cNvSpPr txBox="1"/>
          <p:nvPr/>
        </p:nvSpPr>
        <p:spPr>
          <a:xfrm>
            <a:off x="1001104" y="1243244"/>
            <a:ext cx="2590565" cy="478376"/>
          </a:xfrm>
          <a:prstGeom prst="rect">
            <a:avLst/>
          </a:prstGeom>
          <a:noFill/>
        </p:spPr>
        <p:txBody>
          <a:bodyPr wrap="square" rtlCol="0">
            <a:spAutoFit/>
          </a:bodyPr>
          <a:lstStyle/>
          <a:p>
            <a:pPr algn="ctr"/>
            <a:r>
              <a:rPr lang="en-US" sz="2448" dirty="0"/>
              <a:t>Level 1</a:t>
            </a:r>
          </a:p>
        </p:txBody>
      </p:sp>
      <p:sp>
        <p:nvSpPr>
          <p:cNvPr id="82" name="TextBox 81"/>
          <p:cNvSpPr txBox="1"/>
          <p:nvPr/>
        </p:nvSpPr>
        <p:spPr>
          <a:xfrm>
            <a:off x="297877" y="1806449"/>
            <a:ext cx="4005802" cy="1438856"/>
          </a:xfrm>
          <a:prstGeom prst="rect">
            <a:avLst/>
          </a:prstGeom>
          <a:noFill/>
        </p:spPr>
        <p:txBody>
          <a:bodyPr wrap="square" rtlCol="0">
            <a:spAutoFit/>
          </a:bodyPr>
          <a:lstStyle/>
          <a:p>
            <a:pPr algn="ctr"/>
            <a:r>
              <a:rPr lang="en-US" sz="1428" dirty="0"/>
              <a:t>Purpose: Application/Service “superstructure” deploy &amp; manage</a:t>
            </a:r>
          </a:p>
          <a:p>
            <a:pPr algn="ctr"/>
            <a:endParaRPr lang="en-US" sz="1428" dirty="0"/>
          </a:p>
          <a:p>
            <a:pPr algn="ctr"/>
            <a:r>
              <a:rPr lang="en-US" sz="1428" dirty="0"/>
              <a:t>Use: Azure Resource Manager</a:t>
            </a:r>
          </a:p>
          <a:p>
            <a:pPr algn="ctr"/>
            <a:endParaRPr lang="en-US" sz="1428" dirty="0"/>
          </a:p>
          <a:p>
            <a:pPr algn="ctr"/>
            <a:r>
              <a:rPr lang="en-US" sz="1428" dirty="0"/>
              <a:t>Consumes: JSON File (gallery template)</a:t>
            </a:r>
          </a:p>
        </p:txBody>
      </p:sp>
      <p:cxnSp>
        <p:nvCxnSpPr>
          <p:cNvPr id="84" name="Straight Connector 83"/>
          <p:cNvCxnSpPr/>
          <p:nvPr/>
        </p:nvCxnSpPr>
        <p:spPr>
          <a:xfrm flipV="1">
            <a:off x="4456653" y="1543749"/>
            <a:ext cx="0" cy="5108821"/>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5317248" y="1243244"/>
            <a:ext cx="2590565" cy="478376"/>
          </a:xfrm>
          <a:prstGeom prst="rect">
            <a:avLst/>
          </a:prstGeom>
          <a:noFill/>
        </p:spPr>
        <p:txBody>
          <a:bodyPr wrap="square" rtlCol="0">
            <a:spAutoFit/>
          </a:bodyPr>
          <a:lstStyle/>
          <a:p>
            <a:pPr algn="ctr"/>
            <a:r>
              <a:rPr lang="en-US" sz="2448" dirty="0"/>
              <a:t>Level 2</a:t>
            </a:r>
          </a:p>
        </p:txBody>
      </p:sp>
      <p:sp>
        <p:nvSpPr>
          <p:cNvPr id="86" name="TextBox 85"/>
          <p:cNvSpPr txBox="1"/>
          <p:nvPr/>
        </p:nvSpPr>
        <p:spPr>
          <a:xfrm>
            <a:off x="4609629" y="1785724"/>
            <a:ext cx="4005802" cy="1438856"/>
          </a:xfrm>
          <a:prstGeom prst="rect">
            <a:avLst/>
          </a:prstGeom>
          <a:noFill/>
        </p:spPr>
        <p:txBody>
          <a:bodyPr wrap="square" rtlCol="0">
            <a:spAutoFit/>
          </a:bodyPr>
          <a:lstStyle/>
          <a:p>
            <a:pPr algn="ctr"/>
            <a:r>
              <a:rPr lang="en-US" sz="1428" dirty="0"/>
              <a:t>Purpose: Repetitive Activities/Activities not supported by Resource Manager</a:t>
            </a:r>
          </a:p>
          <a:p>
            <a:pPr algn="ctr"/>
            <a:endParaRPr lang="en-US" sz="1428" dirty="0"/>
          </a:p>
          <a:p>
            <a:pPr algn="ctr"/>
            <a:r>
              <a:rPr lang="en-US" sz="1428" dirty="0"/>
              <a:t>Use: Azure Automation</a:t>
            </a:r>
          </a:p>
          <a:p>
            <a:pPr algn="ctr"/>
            <a:endParaRPr lang="en-US" sz="1428" dirty="0"/>
          </a:p>
          <a:p>
            <a:pPr algn="ctr"/>
            <a:r>
              <a:rPr lang="en-US" sz="1428" dirty="0"/>
              <a:t>Consumes: PowerShell Runbook</a:t>
            </a:r>
          </a:p>
        </p:txBody>
      </p:sp>
      <p:cxnSp>
        <p:nvCxnSpPr>
          <p:cNvPr id="87" name="Straight Connector 86"/>
          <p:cNvCxnSpPr/>
          <p:nvPr/>
        </p:nvCxnSpPr>
        <p:spPr>
          <a:xfrm flipV="1">
            <a:off x="8615430" y="1488002"/>
            <a:ext cx="0" cy="5108821"/>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9240151" y="1243244"/>
            <a:ext cx="2590565" cy="478376"/>
          </a:xfrm>
          <a:prstGeom prst="rect">
            <a:avLst/>
          </a:prstGeom>
          <a:noFill/>
        </p:spPr>
        <p:txBody>
          <a:bodyPr wrap="square" rtlCol="0">
            <a:spAutoFit/>
          </a:bodyPr>
          <a:lstStyle/>
          <a:p>
            <a:pPr algn="ctr"/>
            <a:r>
              <a:rPr lang="en-US" sz="2448" dirty="0"/>
              <a:t>Level 3</a:t>
            </a:r>
          </a:p>
        </p:txBody>
      </p:sp>
      <p:sp>
        <p:nvSpPr>
          <p:cNvPr id="89" name="TextBox 88"/>
          <p:cNvSpPr txBox="1"/>
          <p:nvPr/>
        </p:nvSpPr>
        <p:spPr>
          <a:xfrm>
            <a:off x="8768406" y="1785724"/>
            <a:ext cx="3594651" cy="1438856"/>
          </a:xfrm>
          <a:prstGeom prst="rect">
            <a:avLst/>
          </a:prstGeom>
          <a:noFill/>
        </p:spPr>
        <p:txBody>
          <a:bodyPr wrap="square" rtlCol="0">
            <a:spAutoFit/>
          </a:bodyPr>
          <a:lstStyle/>
          <a:p>
            <a:pPr algn="ctr"/>
            <a:r>
              <a:rPr lang="en-US" sz="1428" dirty="0"/>
              <a:t>Purpose: Configuration Items and Settings in VMs, Compliance</a:t>
            </a:r>
          </a:p>
          <a:p>
            <a:pPr algn="ctr"/>
            <a:endParaRPr lang="en-US" sz="1428" dirty="0"/>
          </a:p>
          <a:p>
            <a:pPr algn="ctr"/>
            <a:r>
              <a:rPr lang="en-US" sz="1428" dirty="0"/>
              <a:t>Use: PowerShell DSC</a:t>
            </a:r>
          </a:p>
          <a:p>
            <a:pPr algn="ctr"/>
            <a:endParaRPr lang="en-US" sz="1428" dirty="0"/>
          </a:p>
          <a:p>
            <a:pPr algn="ctr"/>
            <a:r>
              <a:rPr lang="en-US" sz="1428" dirty="0"/>
              <a:t>Consumes: MOF File</a:t>
            </a:r>
          </a:p>
        </p:txBody>
      </p:sp>
      <p:pic>
        <p:nvPicPr>
          <p:cNvPr id="131" name="Picture 130"/>
          <p:cNvPicPr>
            <a:picLocks noChangeAspect="1"/>
          </p:cNvPicPr>
          <p:nvPr/>
        </p:nvPicPr>
        <p:blipFill>
          <a:blip r:embed="rId4"/>
          <a:stretch>
            <a:fillRect/>
          </a:stretch>
        </p:blipFill>
        <p:spPr>
          <a:xfrm>
            <a:off x="4800812" y="3723394"/>
            <a:ext cx="3500240" cy="2346238"/>
          </a:xfrm>
          <a:prstGeom prst="rect">
            <a:avLst/>
          </a:prstGeom>
          <a:solidFill>
            <a:schemeClr val="bg2">
              <a:lumMod val="25000"/>
              <a:lumOff val="75000"/>
            </a:schemeClr>
          </a:solidFill>
        </p:spPr>
      </p:pic>
      <p:pic>
        <p:nvPicPr>
          <p:cNvPr id="143" name="Picture 142"/>
          <p:cNvPicPr>
            <a:picLocks noChangeAspect="1"/>
          </p:cNvPicPr>
          <p:nvPr/>
        </p:nvPicPr>
        <p:blipFill>
          <a:blip r:embed="rId5"/>
          <a:stretch>
            <a:fillRect/>
          </a:stretch>
        </p:blipFill>
        <p:spPr>
          <a:xfrm>
            <a:off x="9509570" y="3646599"/>
            <a:ext cx="2111529" cy="2451221"/>
          </a:xfrm>
          <a:prstGeom prst="rect">
            <a:avLst/>
          </a:prstGeom>
        </p:spPr>
      </p:pic>
      <p:sp>
        <p:nvSpPr>
          <p:cNvPr id="144" name="TextBox 143"/>
          <p:cNvSpPr txBox="1"/>
          <p:nvPr/>
        </p:nvSpPr>
        <p:spPr>
          <a:xfrm>
            <a:off x="156316" y="6390781"/>
            <a:ext cx="4300338" cy="594650"/>
          </a:xfrm>
          <a:prstGeom prst="rect">
            <a:avLst/>
          </a:prstGeom>
          <a:noFill/>
        </p:spPr>
        <p:txBody>
          <a:bodyPr wrap="square" rtlCol="0">
            <a:spAutoFit/>
          </a:bodyPr>
          <a:lstStyle/>
          <a:p>
            <a:r>
              <a:rPr lang="en-US" sz="1632" dirty="0" smtClean="0"/>
              <a:t>3</a:t>
            </a:r>
            <a:r>
              <a:rPr lang="en-US" sz="1632" baseline="30000" dirty="0" smtClean="0"/>
              <a:t>rd</a:t>
            </a:r>
            <a:r>
              <a:rPr lang="en-US" sz="1632" dirty="0" smtClean="0"/>
              <a:t> Party: </a:t>
            </a:r>
            <a:r>
              <a:rPr lang="en-US" sz="1632" dirty="0"/>
              <a:t>AWS Cloud Formation, OVF, Vagrant</a:t>
            </a:r>
          </a:p>
        </p:txBody>
      </p:sp>
      <p:sp>
        <p:nvSpPr>
          <p:cNvPr id="145" name="TextBox 144"/>
          <p:cNvSpPr txBox="1"/>
          <p:nvPr/>
        </p:nvSpPr>
        <p:spPr>
          <a:xfrm>
            <a:off x="4475055" y="6370057"/>
            <a:ext cx="4140376" cy="606488"/>
          </a:xfrm>
          <a:prstGeom prst="rect">
            <a:avLst/>
          </a:prstGeom>
          <a:noFill/>
        </p:spPr>
        <p:txBody>
          <a:bodyPr wrap="square" rtlCol="0">
            <a:spAutoFit/>
          </a:bodyPr>
          <a:lstStyle/>
          <a:p>
            <a:r>
              <a:rPr lang="en-US" sz="1632" dirty="0" smtClean="0"/>
              <a:t>3</a:t>
            </a:r>
            <a:r>
              <a:rPr lang="en-US" sz="1632" baseline="30000" dirty="0" smtClean="0"/>
              <a:t>rd</a:t>
            </a:r>
            <a:r>
              <a:rPr lang="en-US" sz="1632" dirty="0" smtClean="0"/>
              <a:t> Party: </a:t>
            </a:r>
            <a:r>
              <a:rPr lang="en-US" sz="1632" dirty="0"/>
              <a:t>Scripts, AWS Simple Workflow, Vagrant, Chef/Puppet</a:t>
            </a:r>
          </a:p>
        </p:txBody>
      </p:sp>
      <p:sp>
        <p:nvSpPr>
          <p:cNvPr id="146" name="TextBox 145"/>
          <p:cNvSpPr txBox="1"/>
          <p:nvPr/>
        </p:nvSpPr>
        <p:spPr>
          <a:xfrm>
            <a:off x="8617756" y="6359694"/>
            <a:ext cx="3766026" cy="350330"/>
          </a:xfrm>
          <a:prstGeom prst="rect">
            <a:avLst/>
          </a:prstGeom>
          <a:noFill/>
        </p:spPr>
        <p:txBody>
          <a:bodyPr wrap="square" rtlCol="0">
            <a:spAutoFit/>
          </a:bodyPr>
          <a:lstStyle/>
          <a:p>
            <a:r>
              <a:rPr lang="en-US" sz="1632" dirty="0" smtClean="0"/>
              <a:t>3</a:t>
            </a:r>
            <a:r>
              <a:rPr lang="en-US" sz="1632" baseline="30000" dirty="0" smtClean="0"/>
              <a:t>rd</a:t>
            </a:r>
            <a:r>
              <a:rPr lang="en-US" sz="1632" dirty="0" smtClean="0"/>
              <a:t> Party: </a:t>
            </a:r>
            <a:r>
              <a:rPr lang="en-US" sz="1632" dirty="0"/>
              <a:t>Scripts, Chef, Puppet</a:t>
            </a:r>
          </a:p>
        </p:txBody>
      </p:sp>
    </p:spTree>
    <p:extLst>
      <p:ext uri="{BB962C8B-B14F-4D97-AF65-F5344CB8AC3E}">
        <p14:creationId xmlns:p14="http://schemas.microsoft.com/office/powerpoint/2010/main" val="436863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573645" y="349617"/>
            <a:ext cx="11298790" cy="668735"/>
          </a:xfrm>
        </p:spPr>
        <p:txBody>
          <a:bodyPr>
            <a:noAutofit/>
          </a:bodyPr>
          <a:lstStyle/>
          <a:p>
            <a:r>
              <a:rPr lang="en-US" sz="3600" dirty="0"/>
              <a:t>Automating Private Cloud Deployment and Operations</a:t>
            </a:r>
          </a:p>
        </p:txBody>
      </p:sp>
      <p:pic>
        <p:nvPicPr>
          <p:cNvPr id="4" name="Picture 3"/>
          <p:cNvPicPr>
            <a:picLocks noChangeAspect="1"/>
          </p:cNvPicPr>
          <p:nvPr/>
        </p:nvPicPr>
        <p:blipFill>
          <a:blip r:embed="rId3"/>
          <a:stretch>
            <a:fillRect/>
          </a:stretch>
        </p:blipFill>
        <p:spPr>
          <a:xfrm>
            <a:off x="797724" y="3602130"/>
            <a:ext cx="3006108" cy="2467502"/>
          </a:xfrm>
          <a:prstGeom prst="rect">
            <a:avLst/>
          </a:prstGeom>
        </p:spPr>
      </p:pic>
      <p:sp>
        <p:nvSpPr>
          <p:cNvPr id="81" name="TextBox 80"/>
          <p:cNvSpPr txBox="1"/>
          <p:nvPr/>
        </p:nvSpPr>
        <p:spPr>
          <a:xfrm>
            <a:off x="1001104" y="1243244"/>
            <a:ext cx="2590565" cy="478376"/>
          </a:xfrm>
          <a:prstGeom prst="rect">
            <a:avLst/>
          </a:prstGeom>
          <a:noFill/>
        </p:spPr>
        <p:txBody>
          <a:bodyPr wrap="square" rtlCol="0">
            <a:spAutoFit/>
          </a:bodyPr>
          <a:lstStyle/>
          <a:p>
            <a:pPr algn="ctr"/>
            <a:r>
              <a:rPr lang="en-US" sz="2448" dirty="0"/>
              <a:t>Level 1</a:t>
            </a:r>
          </a:p>
        </p:txBody>
      </p:sp>
      <p:sp>
        <p:nvSpPr>
          <p:cNvPr id="82" name="TextBox 81"/>
          <p:cNvSpPr txBox="1"/>
          <p:nvPr/>
        </p:nvSpPr>
        <p:spPr>
          <a:xfrm>
            <a:off x="297877" y="1806449"/>
            <a:ext cx="4005802" cy="1662970"/>
          </a:xfrm>
          <a:prstGeom prst="rect">
            <a:avLst/>
          </a:prstGeom>
          <a:noFill/>
        </p:spPr>
        <p:txBody>
          <a:bodyPr wrap="square" rtlCol="0">
            <a:spAutoFit/>
          </a:bodyPr>
          <a:lstStyle/>
          <a:p>
            <a:pPr algn="ctr"/>
            <a:r>
              <a:rPr lang="en-US" sz="1428" dirty="0"/>
              <a:t>Purpose: Application/Service “superstructure” deploy &amp; manage</a:t>
            </a:r>
          </a:p>
          <a:p>
            <a:pPr algn="ctr"/>
            <a:endParaRPr lang="en-US" sz="1428" dirty="0"/>
          </a:p>
          <a:p>
            <a:pPr algn="ctr"/>
            <a:r>
              <a:rPr lang="en-US" sz="1428" dirty="0"/>
              <a:t>Use: Windows Azure Pack &amp; VM Role</a:t>
            </a:r>
          </a:p>
          <a:p>
            <a:pPr algn="ctr"/>
            <a:r>
              <a:rPr lang="en-US" sz="1428" dirty="0"/>
              <a:t>(Legacy: VMM Service Templates)</a:t>
            </a:r>
          </a:p>
          <a:p>
            <a:pPr algn="ctr"/>
            <a:endParaRPr lang="en-US" sz="1428" dirty="0"/>
          </a:p>
          <a:p>
            <a:pPr algn="ctr"/>
            <a:r>
              <a:rPr lang="en-US" sz="1428" dirty="0"/>
              <a:t>Consumes: JSON File (gallery template)</a:t>
            </a:r>
          </a:p>
        </p:txBody>
      </p:sp>
      <p:cxnSp>
        <p:nvCxnSpPr>
          <p:cNvPr id="84" name="Straight Connector 83"/>
          <p:cNvCxnSpPr/>
          <p:nvPr/>
        </p:nvCxnSpPr>
        <p:spPr>
          <a:xfrm flipV="1">
            <a:off x="4456653" y="1543749"/>
            <a:ext cx="0" cy="5108821"/>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5317248" y="1243244"/>
            <a:ext cx="2590565" cy="478376"/>
          </a:xfrm>
          <a:prstGeom prst="rect">
            <a:avLst/>
          </a:prstGeom>
          <a:noFill/>
        </p:spPr>
        <p:txBody>
          <a:bodyPr wrap="square" rtlCol="0">
            <a:spAutoFit/>
          </a:bodyPr>
          <a:lstStyle/>
          <a:p>
            <a:pPr algn="ctr"/>
            <a:r>
              <a:rPr lang="en-US" sz="2448" dirty="0"/>
              <a:t>Level 2</a:t>
            </a:r>
          </a:p>
        </p:txBody>
      </p:sp>
      <p:sp>
        <p:nvSpPr>
          <p:cNvPr id="86" name="TextBox 85"/>
          <p:cNvSpPr txBox="1"/>
          <p:nvPr/>
        </p:nvSpPr>
        <p:spPr>
          <a:xfrm>
            <a:off x="4609629" y="1785724"/>
            <a:ext cx="4005802" cy="1614969"/>
          </a:xfrm>
          <a:prstGeom prst="rect">
            <a:avLst/>
          </a:prstGeom>
          <a:noFill/>
        </p:spPr>
        <p:txBody>
          <a:bodyPr wrap="square" rtlCol="0">
            <a:spAutoFit/>
          </a:bodyPr>
          <a:lstStyle/>
          <a:p>
            <a:pPr algn="ctr"/>
            <a:r>
              <a:rPr lang="en-US" sz="1428" dirty="0"/>
              <a:t>Purpose: Repetitive Activities/Activities not supported by Resource Manager</a:t>
            </a:r>
          </a:p>
          <a:p>
            <a:pPr algn="ctr"/>
            <a:endParaRPr lang="en-US" sz="1428" dirty="0"/>
          </a:p>
          <a:p>
            <a:pPr algn="ctr"/>
            <a:r>
              <a:rPr lang="en-US" sz="1428" dirty="0"/>
              <a:t>Use: Service Management Automation (SMA) </a:t>
            </a:r>
            <a:r>
              <a:rPr lang="en-US" sz="1122" dirty="0"/>
              <a:t>compatible with Azure Automation </a:t>
            </a:r>
          </a:p>
          <a:p>
            <a:pPr algn="ctr"/>
            <a:r>
              <a:rPr lang="en-US" sz="1428" dirty="0"/>
              <a:t>(Legacy: Orchestrator)</a:t>
            </a:r>
            <a:endParaRPr lang="en-US" sz="1071" dirty="0"/>
          </a:p>
          <a:p>
            <a:pPr algn="ctr"/>
            <a:r>
              <a:rPr lang="en-US" sz="1428" dirty="0"/>
              <a:t>Consumes: PowerShell </a:t>
            </a:r>
            <a:r>
              <a:rPr lang="en-US" sz="1428" dirty="0" err="1"/>
              <a:t>Runbook</a:t>
            </a:r>
            <a:r>
              <a:rPr lang="en-US" sz="1428" dirty="0"/>
              <a:t> </a:t>
            </a:r>
          </a:p>
        </p:txBody>
      </p:sp>
      <p:cxnSp>
        <p:nvCxnSpPr>
          <p:cNvPr id="87" name="Straight Connector 86"/>
          <p:cNvCxnSpPr/>
          <p:nvPr/>
        </p:nvCxnSpPr>
        <p:spPr>
          <a:xfrm flipV="1">
            <a:off x="8615430" y="1488002"/>
            <a:ext cx="0" cy="5108821"/>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9240151" y="1243244"/>
            <a:ext cx="2590565" cy="478376"/>
          </a:xfrm>
          <a:prstGeom prst="rect">
            <a:avLst/>
          </a:prstGeom>
          <a:noFill/>
        </p:spPr>
        <p:txBody>
          <a:bodyPr wrap="square" rtlCol="0">
            <a:spAutoFit/>
          </a:bodyPr>
          <a:lstStyle/>
          <a:p>
            <a:pPr algn="ctr"/>
            <a:r>
              <a:rPr lang="en-US" sz="2448" dirty="0"/>
              <a:t>Level 3</a:t>
            </a:r>
          </a:p>
        </p:txBody>
      </p:sp>
      <p:sp>
        <p:nvSpPr>
          <p:cNvPr id="89" name="TextBox 88"/>
          <p:cNvSpPr txBox="1"/>
          <p:nvPr/>
        </p:nvSpPr>
        <p:spPr>
          <a:xfrm>
            <a:off x="8768406" y="1785724"/>
            <a:ext cx="3594651" cy="1662970"/>
          </a:xfrm>
          <a:prstGeom prst="rect">
            <a:avLst/>
          </a:prstGeom>
          <a:noFill/>
        </p:spPr>
        <p:txBody>
          <a:bodyPr wrap="square" rtlCol="0">
            <a:spAutoFit/>
          </a:bodyPr>
          <a:lstStyle/>
          <a:p>
            <a:pPr algn="ctr"/>
            <a:r>
              <a:rPr lang="en-US" sz="1428" dirty="0"/>
              <a:t>Purpose: Configuration Items and Settings in VMs, Compliance</a:t>
            </a:r>
          </a:p>
          <a:p>
            <a:pPr algn="ctr"/>
            <a:endParaRPr lang="en-US" sz="1428" dirty="0"/>
          </a:p>
          <a:p>
            <a:pPr algn="ctr"/>
            <a:r>
              <a:rPr lang="en-US" sz="1428" dirty="0"/>
              <a:t>Use: PowerShell DSC</a:t>
            </a:r>
          </a:p>
          <a:p>
            <a:pPr algn="ctr"/>
            <a:endParaRPr lang="en-US" sz="1428" dirty="0"/>
          </a:p>
          <a:p>
            <a:pPr algn="ctr"/>
            <a:endParaRPr lang="en-US" sz="1428" dirty="0"/>
          </a:p>
          <a:p>
            <a:pPr algn="ctr"/>
            <a:r>
              <a:rPr lang="en-US" sz="1428" dirty="0"/>
              <a:t>Consumes: MOF File</a:t>
            </a:r>
          </a:p>
        </p:txBody>
      </p:sp>
      <p:pic>
        <p:nvPicPr>
          <p:cNvPr id="131" name="Picture 130"/>
          <p:cNvPicPr>
            <a:picLocks noChangeAspect="1"/>
          </p:cNvPicPr>
          <p:nvPr/>
        </p:nvPicPr>
        <p:blipFill>
          <a:blip r:embed="rId4"/>
          <a:stretch>
            <a:fillRect/>
          </a:stretch>
        </p:blipFill>
        <p:spPr>
          <a:xfrm>
            <a:off x="4800812" y="3723394"/>
            <a:ext cx="3500240" cy="2346238"/>
          </a:xfrm>
          <a:prstGeom prst="rect">
            <a:avLst/>
          </a:prstGeom>
          <a:solidFill>
            <a:schemeClr val="bg2">
              <a:lumMod val="25000"/>
              <a:lumOff val="75000"/>
            </a:schemeClr>
          </a:solidFill>
        </p:spPr>
      </p:pic>
      <p:pic>
        <p:nvPicPr>
          <p:cNvPr id="143" name="Picture 142"/>
          <p:cNvPicPr>
            <a:picLocks noChangeAspect="1"/>
          </p:cNvPicPr>
          <p:nvPr/>
        </p:nvPicPr>
        <p:blipFill>
          <a:blip r:embed="rId5"/>
          <a:stretch>
            <a:fillRect/>
          </a:stretch>
        </p:blipFill>
        <p:spPr>
          <a:xfrm>
            <a:off x="9509570" y="3646599"/>
            <a:ext cx="2111529" cy="2451221"/>
          </a:xfrm>
          <a:prstGeom prst="rect">
            <a:avLst/>
          </a:prstGeom>
        </p:spPr>
      </p:pic>
      <p:sp>
        <p:nvSpPr>
          <p:cNvPr id="144" name="TextBox 143"/>
          <p:cNvSpPr txBox="1"/>
          <p:nvPr/>
        </p:nvSpPr>
        <p:spPr>
          <a:xfrm>
            <a:off x="156316" y="6390781"/>
            <a:ext cx="4300338" cy="350330"/>
          </a:xfrm>
          <a:prstGeom prst="rect">
            <a:avLst/>
          </a:prstGeom>
          <a:noFill/>
        </p:spPr>
        <p:txBody>
          <a:bodyPr wrap="square" rtlCol="0">
            <a:spAutoFit/>
          </a:bodyPr>
          <a:lstStyle/>
          <a:p>
            <a:r>
              <a:rPr lang="en-US" sz="1632" dirty="0"/>
              <a:t>3</a:t>
            </a:r>
            <a:r>
              <a:rPr lang="en-US" sz="1632" baseline="30000" dirty="0"/>
              <a:t>rd</a:t>
            </a:r>
            <a:r>
              <a:rPr lang="en-US" sz="1632" dirty="0"/>
              <a:t> Party: </a:t>
            </a:r>
            <a:r>
              <a:rPr lang="en-US" sz="1632" dirty="0" smtClean="0"/>
              <a:t>OVF</a:t>
            </a:r>
            <a:r>
              <a:rPr lang="en-US" sz="1632" dirty="0"/>
              <a:t>, Vagrant</a:t>
            </a:r>
          </a:p>
        </p:txBody>
      </p:sp>
      <p:sp>
        <p:nvSpPr>
          <p:cNvPr id="145" name="TextBox 144"/>
          <p:cNvSpPr txBox="1"/>
          <p:nvPr/>
        </p:nvSpPr>
        <p:spPr>
          <a:xfrm>
            <a:off x="4475055" y="6370057"/>
            <a:ext cx="4140376" cy="606488"/>
          </a:xfrm>
          <a:prstGeom prst="rect">
            <a:avLst/>
          </a:prstGeom>
          <a:noFill/>
        </p:spPr>
        <p:txBody>
          <a:bodyPr wrap="square" rtlCol="0">
            <a:spAutoFit/>
          </a:bodyPr>
          <a:lstStyle/>
          <a:p>
            <a:r>
              <a:rPr lang="en-US" sz="1632" dirty="0"/>
              <a:t>3</a:t>
            </a:r>
            <a:r>
              <a:rPr lang="en-US" sz="1632" baseline="30000" dirty="0"/>
              <a:t>rd</a:t>
            </a:r>
            <a:r>
              <a:rPr lang="en-US" sz="1632" dirty="0"/>
              <a:t> Party:</a:t>
            </a:r>
            <a:r>
              <a:rPr lang="en-US" sz="1632" dirty="0" smtClean="0"/>
              <a:t> </a:t>
            </a:r>
            <a:r>
              <a:rPr lang="en-US" sz="1632" dirty="0"/>
              <a:t>Scripts, </a:t>
            </a:r>
            <a:r>
              <a:rPr lang="en-US" sz="1632" dirty="0" err="1"/>
              <a:t>Vmware</a:t>
            </a:r>
            <a:r>
              <a:rPr lang="en-US" sz="1632" dirty="0"/>
              <a:t> Orchestrator, Vagrant, Chef/Puppet</a:t>
            </a:r>
          </a:p>
        </p:txBody>
      </p:sp>
      <p:sp>
        <p:nvSpPr>
          <p:cNvPr id="146" name="TextBox 145"/>
          <p:cNvSpPr txBox="1"/>
          <p:nvPr/>
        </p:nvSpPr>
        <p:spPr>
          <a:xfrm>
            <a:off x="8617756" y="6359694"/>
            <a:ext cx="3766026" cy="350330"/>
          </a:xfrm>
          <a:prstGeom prst="rect">
            <a:avLst/>
          </a:prstGeom>
          <a:noFill/>
        </p:spPr>
        <p:txBody>
          <a:bodyPr wrap="square" rtlCol="0">
            <a:spAutoFit/>
          </a:bodyPr>
          <a:lstStyle/>
          <a:p>
            <a:r>
              <a:rPr lang="en-US" sz="1632" dirty="0"/>
              <a:t>3</a:t>
            </a:r>
            <a:r>
              <a:rPr lang="en-US" sz="1632" baseline="30000" dirty="0"/>
              <a:t>rd</a:t>
            </a:r>
            <a:r>
              <a:rPr lang="en-US" sz="1632" dirty="0"/>
              <a:t> Party: </a:t>
            </a:r>
            <a:r>
              <a:rPr lang="en-US" sz="1632" dirty="0" smtClean="0"/>
              <a:t>Scripts</a:t>
            </a:r>
            <a:r>
              <a:rPr lang="en-US" sz="1632" dirty="0"/>
              <a:t>, Chef, Puppet</a:t>
            </a:r>
          </a:p>
        </p:txBody>
      </p:sp>
    </p:spTree>
    <p:extLst>
      <p:ext uri="{BB962C8B-B14F-4D97-AF65-F5344CB8AC3E}">
        <p14:creationId xmlns:p14="http://schemas.microsoft.com/office/powerpoint/2010/main" val="1390232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Azure Resource Groups</a:t>
            </a:r>
            <a:endParaRPr lang="en-US" dirty="0"/>
          </a:p>
        </p:txBody>
      </p:sp>
    </p:spTree>
    <p:extLst>
      <p:ext uri="{BB962C8B-B14F-4D97-AF65-F5344CB8AC3E}">
        <p14:creationId xmlns:p14="http://schemas.microsoft.com/office/powerpoint/2010/main" val="2716106857"/>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9124" y="514569"/>
            <a:ext cx="11254112" cy="2435131"/>
          </a:xfrm>
        </p:spPr>
        <p:txBody>
          <a:bodyPr/>
          <a:lstStyle/>
          <a:p>
            <a:r>
              <a:rPr lang="en-US" dirty="0" smtClean="0"/>
              <a:t>Introducing Resource Manager</a:t>
            </a:r>
            <a:endParaRPr lang="en-US" dirty="0"/>
          </a:p>
        </p:txBody>
      </p:sp>
      <p:sp>
        <p:nvSpPr>
          <p:cNvPr id="3" name="Subtitle 2"/>
          <p:cNvSpPr>
            <a:spLocks noGrp="1"/>
          </p:cNvSpPr>
          <p:nvPr>
            <p:ph type="subTitle" idx="1"/>
          </p:nvPr>
        </p:nvSpPr>
        <p:spPr>
          <a:xfrm>
            <a:off x="619124" y="3327126"/>
            <a:ext cx="11254112" cy="2325206"/>
          </a:xfrm>
        </p:spPr>
        <p:txBody>
          <a:bodyPr>
            <a:normAutofit fontScale="85000" lnSpcReduction="20000"/>
          </a:bodyPr>
          <a:lstStyle/>
          <a:p>
            <a:r>
              <a:rPr lang="en-US" dirty="0" smtClean="0">
                <a:latin typeface="Segoe UI Light" panose="020B0502040204020203" pitchFamily="34" charset="0"/>
                <a:cs typeface="Segoe UI Light" panose="020B0502040204020203" pitchFamily="34" charset="0"/>
              </a:rPr>
              <a:t>Application Lifecycle Container</a:t>
            </a:r>
          </a:p>
          <a:p>
            <a:endParaRPr lang="en-US" dirty="0" smtClean="0">
              <a:latin typeface="Segoe UI Light" panose="020B0502040204020203" pitchFamily="34" charset="0"/>
              <a:cs typeface="Segoe UI Light" panose="020B0502040204020203" pitchFamily="34" charset="0"/>
            </a:endParaRPr>
          </a:p>
          <a:p>
            <a:r>
              <a:rPr lang="en-US" dirty="0" smtClean="0">
                <a:latin typeface="Segoe UI Light" panose="020B0502040204020203" pitchFamily="34" charset="0"/>
                <a:cs typeface="Segoe UI Light" panose="020B0502040204020203" pitchFamily="34" charset="0"/>
              </a:rPr>
              <a:t>Declarative solution for Deployment and Configuration</a:t>
            </a:r>
          </a:p>
          <a:p>
            <a:endParaRPr lang="en-US" dirty="0">
              <a:latin typeface="Segoe UI Light" panose="020B0502040204020203" pitchFamily="34" charset="0"/>
              <a:cs typeface="Segoe UI Light" panose="020B0502040204020203" pitchFamily="34" charset="0"/>
            </a:endParaRPr>
          </a:p>
          <a:p>
            <a:r>
              <a:rPr lang="en-US" dirty="0" smtClean="0">
                <a:latin typeface="Segoe UI Light" panose="020B0502040204020203" pitchFamily="34" charset="0"/>
                <a:cs typeface="Segoe UI Light" panose="020B0502040204020203" pitchFamily="34" charset="0"/>
              </a:rPr>
              <a:t>Consistent Management Layer</a:t>
            </a:r>
          </a:p>
          <a:p>
            <a:endParaRPr lang="en-US" dirty="0" smtClean="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477282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692941" y="513967"/>
            <a:ext cx="5180295" cy="2435131"/>
          </a:xfrm>
        </p:spPr>
        <p:txBody>
          <a:bodyPr/>
          <a:lstStyle/>
          <a:p>
            <a:r>
              <a:rPr lang="en-US" dirty="0" smtClean="0"/>
              <a:t>Resource Groups</a:t>
            </a:r>
            <a:endParaRPr lang="en-US" dirty="0"/>
          </a:p>
        </p:txBody>
      </p:sp>
      <p:sp>
        <p:nvSpPr>
          <p:cNvPr id="3" name="Subtitle 2"/>
          <p:cNvSpPr>
            <a:spLocks noGrp="1"/>
          </p:cNvSpPr>
          <p:nvPr>
            <p:ph type="subTitle" idx="1"/>
          </p:nvPr>
        </p:nvSpPr>
        <p:spPr>
          <a:xfrm>
            <a:off x="6692941" y="3133571"/>
            <a:ext cx="5180295" cy="3405372"/>
          </a:xfrm>
        </p:spPr>
        <p:txBody>
          <a:bodyPr>
            <a:normAutofit/>
          </a:bodyPr>
          <a:lstStyle/>
          <a:p>
            <a:pPr marL="408011" indent="-408011">
              <a:buFont typeface="Wingdings" panose="05000000000000000000" pitchFamily="2" charset="2"/>
              <a:buChar char="à"/>
            </a:pPr>
            <a:r>
              <a:rPr lang="en-US" sz="2448" dirty="0">
                <a:latin typeface="Segoe UI Light" panose="020B0502040204020203" pitchFamily="34" charset="0"/>
                <a:cs typeface="Segoe UI Light" panose="020B0502040204020203" pitchFamily="34" charset="0"/>
              </a:rPr>
              <a:t>Tightly coupled containers of multiple resources of similar or different types</a:t>
            </a:r>
          </a:p>
          <a:p>
            <a:pPr marL="408011" indent="-408011">
              <a:buFont typeface="Wingdings" panose="05000000000000000000" pitchFamily="2" charset="2"/>
              <a:buChar char="à"/>
            </a:pPr>
            <a:r>
              <a:rPr lang="en-US" sz="2448" dirty="0">
                <a:latin typeface="Segoe UI Light" panose="020B0502040204020203" pitchFamily="34" charset="0"/>
                <a:cs typeface="Segoe UI Light" panose="020B0502040204020203" pitchFamily="34" charset="0"/>
              </a:rPr>
              <a:t>Every resource *must* exist in one and only one resource group</a:t>
            </a:r>
          </a:p>
          <a:p>
            <a:pPr marL="408011" indent="-408011">
              <a:buFont typeface="Wingdings" panose="05000000000000000000" pitchFamily="2" charset="2"/>
              <a:buChar char="à"/>
            </a:pPr>
            <a:r>
              <a:rPr lang="en-US" sz="2448" dirty="0">
                <a:latin typeface="Segoe UI Light" panose="020B0502040204020203" pitchFamily="34" charset="0"/>
                <a:cs typeface="Segoe UI Light" panose="020B0502040204020203" pitchFamily="34" charset="0"/>
              </a:rPr>
              <a:t>Resource groups can span regions</a:t>
            </a:r>
            <a:endParaRPr lang="en-US" dirty="0"/>
          </a:p>
        </p:txBody>
      </p:sp>
      <p:grpSp>
        <p:nvGrpSpPr>
          <p:cNvPr id="5" name="Group 4"/>
          <p:cNvGrpSpPr>
            <a:grpSpLocks noChangeAspect="1"/>
          </p:cNvGrpSpPr>
          <p:nvPr/>
        </p:nvGrpSpPr>
        <p:grpSpPr bwMode="auto">
          <a:xfrm>
            <a:off x="656618" y="1081560"/>
            <a:ext cx="5046745" cy="4820070"/>
            <a:chOff x="405" y="668"/>
            <a:chExt cx="3117" cy="2977"/>
          </a:xfrm>
        </p:grpSpPr>
        <p:sp>
          <p:nvSpPr>
            <p:cNvPr id="6" name="AutoShape 3"/>
            <p:cNvSpPr>
              <a:spLocks noChangeAspect="1" noChangeArrowheads="1" noTextEdit="1"/>
            </p:cNvSpPr>
            <p:nvPr/>
          </p:nvSpPr>
          <p:spPr bwMode="auto">
            <a:xfrm>
              <a:off x="406" y="668"/>
              <a:ext cx="3116" cy="2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 name="Freeform 5"/>
            <p:cNvSpPr>
              <a:spLocks/>
            </p:cNvSpPr>
            <p:nvPr/>
          </p:nvSpPr>
          <p:spPr bwMode="auto">
            <a:xfrm>
              <a:off x="412" y="676"/>
              <a:ext cx="3102" cy="2962"/>
            </a:xfrm>
            <a:custGeom>
              <a:avLst/>
              <a:gdLst>
                <a:gd name="T0" fmla="*/ 2649 w 2649"/>
                <a:gd name="T1" fmla="*/ 2496 h 2529"/>
                <a:gd name="T2" fmla="*/ 2616 w 2649"/>
                <a:gd name="T3" fmla="*/ 2529 h 2529"/>
                <a:gd name="T4" fmla="*/ 33 w 2649"/>
                <a:gd name="T5" fmla="*/ 2529 h 2529"/>
                <a:gd name="T6" fmla="*/ 0 w 2649"/>
                <a:gd name="T7" fmla="*/ 2496 h 2529"/>
                <a:gd name="T8" fmla="*/ 0 w 2649"/>
                <a:gd name="T9" fmla="*/ 33 h 2529"/>
                <a:gd name="T10" fmla="*/ 33 w 2649"/>
                <a:gd name="T11" fmla="*/ 0 h 2529"/>
                <a:gd name="T12" fmla="*/ 2616 w 2649"/>
                <a:gd name="T13" fmla="*/ 0 h 2529"/>
                <a:gd name="T14" fmla="*/ 2649 w 2649"/>
                <a:gd name="T15" fmla="*/ 33 h 2529"/>
                <a:gd name="T16" fmla="*/ 2649 w 2649"/>
                <a:gd name="T17" fmla="*/ 2496 h 2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9" h="2529">
                  <a:moveTo>
                    <a:pt x="2649" y="2496"/>
                  </a:moveTo>
                  <a:cubicBezTo>
                    <a:pt x="2649" y="2514"/>
                    <a:pt x="2634" y="2529"/>
                    <a:pt x="2616" y="2529"/>
                  </a:cubicBezTo>
                  <a:cubicBezTo>
                    <a:pt x="33" y="2529"/>
                    <a:pt x="33" y="2529"/>
                    <a:pt x="33" y="2529"/>
                  </a:cubicBezTo>
                  <a:cubicBezTo>
                    <a:pt x="15" y="2529"/>
                    <a:pt x="0" y="2514"/>
                    <a:pt x="0" y="2496"/>
                  </a:cubicBezTo>
                  <a:cubicBezTo>
                    <a:pt x="0" y="33"/>
                    <a:pt x="0" y="33"/>
                    <a:pt x="0" y="33"/>
                  </a:cubicBezTo>
                  <a:cubicBezTo>
                    <a:pt x="0" y="14"/>
                    <a:pt x="15" y="0"/>
                    <a:pt x="33" y="0"/>
                  </a:cubicBezTo>
                  <a:cubicBezTo>
                    <a:pt x="2616" y="0"/>
                    <a:pt x="2616" y="0"/>
                    <a:pt x="2616" y="0"/>
                  </a:cubicBezTo>
                  <a:cubicBezTo>
                    <a:pt x="2634" y="0"/>
                    <a:pt x="2649" y="14"/>
                    <a:pt x="2649" y="33"/>
                  </a:cubicBezTo>
                  <a:cubicBezTo>
                    <a:pt x="2649" y="2496"/>
                    <a:pt x="2649" y="2496"/>
                    <a:pt x="2649" y="2496"/>
                  </a:cubicBezTo>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 name="Freeform 6"/>
            <p:cNvSpPr>
              <a:spLocks/>
            </p:cNvSpPr>
            <p:nvPr/>
          </p:nvSpPr>
          <p:spPr bwMode="auto">
            <a:xfrm>
              <a:off x="405" y="669"/>
              <a:ext cx="3116" cy="2976"/>
            </a:xfrm>
            <a:custGeom>
              <a:avLst/>
              <a:gdLst>
                <a:gd name="T0" fmla="*/ 2655 w 2661"/>
                <a:gd name="T1" fmla="*/ 2502 h 2541"/>
                <a:gd name="T2" fmla="*/ 2649 w 2661"/>
                <a:gd name="T3" fmla="*/ 2502 h 2541"/>
                <a:gd name="T4" fmla="*/ 2641 w 2661"/>
                <a:gd name="T5" fmla="*/ 2521 h 2541"/>
                <a:gd name="T6" fmla="*/ 2622 w 2661"/>
                <a:gd name="T7" fmla="*/ 2529 h 2541"/>
                <a:gd name="T8" fmla="*/ 39 w 2661"/>
                <a:gd name="T9" fmla="*/ 2529 h 2541"/>
                <a:gd name="T10" fmla="*/ 20 w 2661"/>
                <a:gd name="T11" fmla="*/ 2521 h 2541"/>
                <a:gd name="T12" fmla="*/ 12 w 2661"/>
                <a:gd name="T13" fmla="*/ 2502 h 2541"/>
                <a:gd name="T14" fmla="*/ 12 w 2661"/>
                <a:gd name="T15" fmla="*/ 39 h 2541"/>
                <a:gd name="T16" fmla="*/ 20 w 2661"/>
                <a:gd name="T17" fmla="*/ 20 h 2541"/>
                <a:gd name="T18" fmla="*/ 39 w 2661"/>
                <a:gd name="T19" fmla="*/ 12 h 2541"/>
                <a:gd name="T20" fmla="*/ 2622 w 2661"/>
                <a:gd name="T21" fmla="*/ 12 h 2541"/>
                <a:gd name="T22" fmla="*/ 2641 w 2661"/>
                <a:gd name="T23" fmla="*/ 20 h 2541"/>
                <a:gd name="T24" fmla="*/ 2649 w 2661"/>
                <a:gd name="T25" fmla="*/ 39 h 2541"/>
                <a:gd name="T26" fmla="*/ 2649 w 2661"/>
                <a:gd name="T27" fmla="*/ 2502 h 2541"/>
                <a:gd name="T28" fmla="*/ 2655 w 2661"/>
                <a:gd name="T29" fmla="*/ 2502 h 2541"/>
                <a:gd name="T30" fmla="*/ 2661 w 2661"/>
                <a:gd name="T31" fmla="*/ 2502 h 2541"/>
                <a:gd name="T32" fmla="*/ 2661 w 2661"/>
                <a:gd name="T33" fmla="*/ 39 h 2541"/>
                <a:gd name="T34" fmla="*/ 2622 w 2661"/>
                <a:gd name="T35" fmla="*/ 0 h 2541"/>
                <a:gd name="T36" fmla="*/ 39 w 2661"/>
                <a:gd name="T37" fmla="*/ 0 h 2541"/>
                <a:gd name="T38" fmla="*/ 0 w 2661"/>
                <a:gd name="T39" fmla="*/ 39 h 2541"/>
                <a:gd name="T40" fmla="*/ 0 w 2661"/>
                <a:gd name="T41" fmla="*/ 2502 h 2541"/>
                <a:gd name="T42" fmla="*/ 39 w 2661"/>
                <a:gd name="T43" fmla="*/ 2541 h 2541"/>
                <a:gd name="T44" fmla="*/ 2622 w 2661"/>
                <a:gd name="T45" fmla="*/ 2541 h 2541"/>
                <a:gd name="T46" fmla="*/ 2661 w 2661"/>
                <a:gd name="T47" fmla="*/ 2502 h 2541"/>
                <a:gd name="T48" fmla="*/ 2655 w 2661"/>
                <a:gd name="T49" fmla="*/ 2502 h 2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61" h="2541">
                  <a:moveTo>
                    <a:pt x="2655" y="2502"/>
                  </a:moveTo>
                  <a:cubicBezTo>
                    <a:pt x="2649" y="2502"/>
                    <a:pt x="2649" y="2502"/>
                    <a:pt x="2649" y="2502"/>
                  </a:cubicBezTo>
                  <a:cubicBezTo>
                    <a:pt x="2649" y="2509"/>
                    <a:pt x="2646" y="2516"/>
                    <a:pt x="2641" y="2521"/>
                  </a:cubicBezTo>
                  <a:cubicBezTo>
                    <a:pt x="2636" y="2526"/>
                    <a:pt x="2629" y="2529"/>
                    <a:pt x="2622" y="2529"/>
                  </a:cubicBezTo>
                  <a:cubicBezTo>
                    <a:pt x="39" y="2529"/>
                    <a:pt x="39" y="2529"/>
                    <a:pt x="39" y="2529"/>
                  </a:cubicBezTo>
                  <a:cubicBezTo>
                    <a:pt x="32" y="2529"/>
                    <a:pt x="25" y="2526"/>
                    <a:pt x="20" y="2521"/>
                  </a:cubicBezTo>
                  <a:cubicBezTo>
                    <a:pt x="15" y="2516"/>
                    <a:pt x="12" y="2509"/>
                    <a:pt x="12" y="2502"/>
                  </a:cubicBezTo>
                  <a:cubicBezTo>
                    <a:pt x="12" y="39"/>
                    <a:pt x="12" y="39"/>
                    <a:pt x="12" y="39"/>
                  </a:cubicBezTo>
                  <a:cubicBezTo>
                    <a:pt x="12" y="31"/>
                    <a:pt x="15" y="25"/>
                    <a:pt x="20" y="20"/>
                  </a:cubicBezTo>
                  <a:cubicBezTo>
                    <a:pt x="25" y="15"/>
                    <a:pt x="32" y="12"/>
                    <a:pt x="39" y="12"/>
                  </a:cubicBezTo>
                  <a:cubicBezTo>
                    <a:pt x="2622" y="12"/>
                    <a:pt x="2622" y="12"/>
                    <a:pt x="2622" y="12"/>
                  </a:cubicBezTo>
                  <a:cubicBezTo>
                    <a:pt x="2629" y="12"/>
                    <a:pt x="2636" y="15"/>
                    <a:pt x="2641" y="20"/>
                  </a:cubicBezTo>
                  <a:cubicBezTo>
                    <a:pt x="2646" y="25"/>
                    <a:pt x="2649" y="31"/>
                    <a:pt x="2649" y="39"/>
                  </a:cubicBezTo>
                  <a:cubicBezTo>
                    <a:pt x="2649" y="2502"/>
                    <a:pt x="2649" y="2502"/>
                    <a:pt x="2649" y="2502"/>
                  </a:cubicBezTo>
                  <a:cubicBezTo>
                    <a:pt x="2655" y="2502"/>
                    <a:pt x="2655" y="2502"/>
                    <a:pt x="2655" y="2502"/>
                  </a:cubicBezTo>
                  <a:cubicBezTo>
                    <a:pt x="2661" y="2502"/>
                    <a:pt x="2661" y="2502"/>
                    <a:pt x="2661" y="2502"/>
                  </a:cubicBezTo>
                  <a:cubicBezTo>
                    <a:pt x="2661" y="39"/>
                    <a:pt x="2661" y="39"/>
                    <a:pt x="2661" y="39"/>
                  </a:cubicBezTo>
                  <a:cubicBezTo>
                    <a:pt x="2661" y="17"/>
                    <a:pt x="2643" y="0"/>
                    <a:pt x="2622" y="0"/>
                  </a:cubicBezTo>
                  <a:cubicBezTo>
                    <a:pt x="39" y="0"/>
                    <a:pt x="39" y="0"/>
                    <a:pt x="39" y="0"/>
                  </a:cubicBezTo>
                  <a:cubicBezTo>
                    <a:pt x="18" y="0"/>
                    <a:pt x="0" y="17"/>
                    <a:pt x="0" y="39"/>
                  </a:cubicBezTo>
                  <a:cubicBezTo>
                    <a:pt x="0" y="2502"/>
                    <a:pt x="0" y="2502"/>
                    <a:pt x="0" y="2502"/>
                  </a:cubicBezTo>
                  <a:cubicBezTo>
                    <a:pt x="0" y="2523"/>
                    <a:pt x="18" y="2541"/>
                    <a:pt x="39" y="2541"/>
                  </a:cubicBezTo>
                  <a:cubicBezTo>
                    <a:pt x="2622" y="2541"/>
                    <a:pt x="2622" y="2541"/>
                    <a:pt x="2622" y="2541"/>
                  </a:cubicBezTo>
                  <a:cubicBezTo>
                    <a:pt x="2643" y="2541"/>
                    <a:pt x="2661" y="2523"/>
                    <a:pt x="2661" y="2502"/>
                  </a:cubicBezTo>
                  <a:lnTo>
                    <a:pt x="2655" y="25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9" name="Freeform 7"/>
            <p:cNvSpPr>
              <a:spLocks/>
            </p:cNvSpPr>
            <p:nvPr/>
          </p:nvSpPr>
          <p:spPr bwMode="auto">
            <a:xfrm>
              <a:off x="999" y="1251"/>
              <a:ext cx="1928" cy="1927"/>
            </a:xfrm>
            <a:custGeom>
              <a:avLst/>
              <a:gdLst>
                <a:gd name="T0" fmla="*/ 878 w 1647"/>
                <a:gd name="T1" fmla="*/ 19 h 1645"/>
                <a:gd name="T2" fmla="*/ 1628 w 1647"/>
                <a:gd name="T3" fmla="*/ 821 h 1645"/>
                <a:gd name="T4" fmla="*/ 1392 w 1647"/>
                <a:gd name="T5" fmla="*/ 1390 h 1645"/>
                <a:gd name="T6" fmla="*/ 823 w 1647"/>
                <a:gd name="T7" fmla="*/ 1626 h 1645"/>
                <a:gd name="T8" fmla="*/ 255 w 1647"/>
                <a:gd name="T9" fmla="*/ 1390 h 1645"/>
                <a:gd name="T10" fmla="*/ 19 w 1647"/>
                <a:gd name="T11" fmla="*/ 821 h 1645"/>
                <a:gd name="T12" fmla="*/ 54 w 1647"/>
                <a:gd name="T13" fmla="*/ 587 h 1645"/>
                <a:gd name="T14" fmla="*/ 35 w 1647"/>
                <a:gd name="T15" fmla="*/ 581 h 1645"/>
                <a:gd name="T16" fmla="*/ 0 w 1647"/>
                <a:gd name="T17" fmla="*/ 821 h 1645"/>
                <a:gd name="T18" fmla="*/ 823 w 1647"/>
                <a:gd name="T19" fmla="*/ 1645 h 1645"/>
                <a:gd name="T20" fmla="*/ 1647 w 1647"/>
                <a:gd name="T21" fmla="*/ 821 h 1645"/>
                <a:gd name="T22" fmla="*/ 879 w 1647"/>
                <a:gd name="T23" fmla="*/ 0 h 1645"/>
                <a:gd name="T24" fmla="*/ 878 w 1647"/>
                <a:gd name="T25" fmla="*/ 19 h 1645"/>
                <a:gd name="T26" fmla="*/ 878 w 1647"/>
                <a:gd name="T27" fmla="*/ 19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47" h="1645">
                  <a:moveTo>
                    <a:pt x="878" y="19"/>
                  </a:moveTo>
                  <a:cubicBezTo>
                    <a:pt x="1297" y="46"/>
                    <a:pt x="1628" y="395"/>
                    <a:pt x="1628" y="821"/>
                  </a:cubicBezTo>
                  <a:cubicBezTo>
                    <a:pt x="1628" y="1043"/>
                    <a:pt x="1538" y="1245"/>
                    <a:pt x="1392" y="1390"/>
                  </a:cubicBezTo>
                  <a:cubicBezTo>
                    <a:pt x="1247" y="1536"/>
                    <a:pt x="1046" y="1626"/>
                    <a:pt x="823" y="1626"/>
                  </a:cubicBezTo>
                  <a:cubicBezTo>
                    <a:pt x="601" y="1626"/>
                    <a:pt x="400" y="1536"/>
                    <a:pt x="255" y="1390"/>
                  </a:cubicBezTo>
                  <a:cubicBezTo>
                    <a:pt x="109" y="1245"/>
                    <a:pt x="19" y="1043"/>
                    <a:pt x="19" y="821"/>
                  </a:cubicBezTo>
                  <a:cubicBezTo>
                    <a:pt x="19" y="740"/>
                    <a:pt x="31" y="661"/>
                    <a:pt x="54" y="587"/>
                  </a:cubicBezTo>
                  <a:cubicBezTo>
                    <a:pt x="35" y="581"/>
                    <a:pt x="35" y="581"/>
                    <a:pt x="35" y="581"/>
                  </a:cubicBezTo>
                  <a:cubicBezTo>
                    <a:pt x="12" y="657"/>
                    <a:pt x="0" y="738"/>
                    <a:pt x="0" y="821"/>
                  </a:cubicBezTo>
                  <a:cubicBezTo>
                    <a:pt x="0" y="1276"/>
                    <a:pt x="369" y="1645"/>
                    <a:pt x="823" y="1645"/>
                  </a:cubicBezTo>
                  <a:cubicBezTo>
                    <a:pt x="1278" y="1645"/>
                    <a:pt x="1647" y="1276"/>
                    <a:pt x="1647" y="821"/>
                  </a:cubicBezTo>
                  <a:cubicBezTo>
                    <a:pt x="1647" y="385"/>
                    <a:pt x="1308" y="28"/>
                    <a:pt x="879" y="0"/>
                  </a:cubicBezTo>
                  <a:cubicBezTo>
                    <a:pt x="878" y="19"/>
                    <a:pt x="878" y="19"/>
                    <a:pt x="878" y="19"/>
                  </a:cubicBezTo>
                  <a:cubicBezTo>
                    <a:pt x="878" y="19"/>
                    <a:pt x="878" y="19"/>
                    <a:pt x="878" y="19"/>
                  </a:cubicBezTo>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 name="Freeform 8"/>
            <p:cNvSpPr>
              <a:spLocks/>
            </p:cNvSpPr>
            <p:nvPr/>
          </p:nvSpPr>
          <p:spPr bwMode="auto">
            <a:xfrm>
              <a:off x="1962" y="1219"/>
              <a:ext cx="80" cy="89"/>
            </a:xfrm>
            <a:custGeom>
              <a:avLst/>
              <a:gdLst>
                <a:gd name="T0" fmla="*/ 76 w 80"/>
                <a:gd name="T1" fmla="*/ 89 h 89"/>
                <a:gd name="T2" fmla="*/ 0 w 80"/>
                <a:gd name="T3" fmla="*/ 41 h 89"/>
                <a:gd name="T4" fmla="*/ 80 w 80"/>
                <a:gd name="T5" fmla="*/ 0 h 89"/>
                <a:gd name="T6" fmla="*/ 76 w 80"/>
                <a:gd name="T7" fmla="*/ 89 h 89"/>
              </a:gdLst>
              <a:ahLst/>
              <a:cxnLst>
                <a:cxn ang="0">
                  <a:pos x="T0" y="T1"/>
                </a:cxn>
                <a:cxn ang="0">
                  <a:pos x="T2" y="T3"/>
                </a:cxn>
                <a:cxn ang="0">
                  <a:pos x="T4" y="T5"/>
                </a:cxn>
                <a:cxn ang="0">
                  <a:pos x="T6" y="T7"/>
                </a:cxn>
              </a:cxnLst>
              <a:rect l="0" t="0" r="r" b="b"/>
              <a:pathLst>
                <a:path w="80" h="89">
                  <a:moveTo>
                    <a:pt x="76" y="89"/>
                  </a:moveTo>
                  <a:lnTo>
                    <a:pt x="0" y="41"/>
                  </a:lnTo>
                  <a:lnTo>
                    <a:pt x="80" y="0"/>
                  </a:lnTo>
                  <a:lnTo>
                    <a:pt x="76" y="89"/>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1" name="Freeform 9"/>
            <p:cNvSpPr>
              <a:spLocks/>
            </p:cNvSpPr>
            <p:nvPr/>
          </p:nvSpPr>
          <p:spPr bwMode="auto">
            <a:xfrm>
              <a:off x="1003" y="1891"/>
              <a:ext cx="94" cy="93"/>
            </a:xfrm>
            <a:custGeom>
              <a:avLst/>
              <a:gdLst>
                <a:gd name="T0" fmla="*/ 74 w 80"/>
                <a:gd name="T1" fmla="*/ 51 h 80"/>
                <a:gd name="T2" fmla="*/ 51 w 80"/>
                <a:gd name="T3" fmla="*/ 6 h 80"/>
                <a:gd name="T4" fmla="*/ 6 w 80"/>
                <a:gd name="T5" fmla="*/ 29 h 80"/>
                <a:gd name="T6" fmla="*/ 29 w 80"/>
                <a:gd name="T7" fmla="*/ 74 h 80"/>
                <a:gd name="T8" fmla="*/ 74 w 80"/>
                <a:gd name="T9" fmla="*/ 51 h 80"/>
              </a:gdLst>
              <a:ahLst/>
              <a:cxnLst>
                <a:cxn ang="0">
                  <a:pos x="T0" y="T1"/>
                </a:cxn>
                <a:cxn ang="0">
                  <a:pos x="T2" y="T3"/>
                </a:cxn>
                <a:cxn ang="0">
                  <a:pos x="T4" y="T5"/>
                </a:cxn>
                <a:cxn ang="0">
                  <a:pos x="T6" y="T7"/>
                </a:cxn>
                <a:cxn ang="0">
                  <a:pos x="T8" y="T9"/>
                </a:cxn>
              </a:cxnLst>
              <a:rect l="0" t="0" r="r" b="b"/>
              <a:pathLst>
                <a:path w="80" h="80">
                  <a:moveTo>
                    <a:pt x="74" y="51"/>
                  </a:moveTo>
                  <a:cubicBezTo>
                    <a:pt x="80" y="32"/>
                    <a:pt x="70" y="12"/>
                    <a:pt x="51" y="6"/>
                  </a:cubicBezTo>
                  <a:cubicBezTo>
                    <a:pt x="32" y="0"/>
                    <a:pt x="12" y="10"/>
                    <a:pt x="6" y="29"/>
                  </a:cubicBezTo>
                  <a:cubicBezTo>
                    <a:pt x="0" y="47"/>
                    <a:pt x="10" y="68"/>
                    <a:pt x="29" y="74"/>
                  </a:cubicBezTo>
                  <a:cubicBezTo>
                    <a:pt x="48" y="80"/>
                    <a:pt x="68" y="70"/>
                    <a:pt x="74" y="51"/>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2" name="Freeform 10"/>
            <p:cNvSpPr>
              <a:spLocks/>
            </p:cNvSpPr>
            <p:nvPr/>
          </p:nvSpPr>
          <p:spPr bwMode="auto">
            <a:xfrm>
              <a:off x="757" y="1125"/>
              <a:ext cx="824" cy="728"/>
            </a:xfrm>
            <a:custGeom>
              <a:avLst/>
              <a:gdLst>
                <a:gd name="T0" fmla="*/ 540 w 703"/>
                <a:gd name="T1" fmla="*/ 558 h 622"/>
                <a:gd name="T2" fmla="*/ 352 w 703"/>
                <a:gd name="T3" fmla="*/ 622 h 622"/>
                <a:gd name="T4" fmla="*/ 104 w 703"/>
                <a:gd name="T5" fmla="*/ 500 h 622"/>
                <a:gd name="T6" fmla="*/ 162 w 703"/>
                <a:gd name="T7" fmla="*/ 64 h 622"/>
                <a:gd name="T8" fmla="*/ 351 w 703"/>
                <a:gd name="T9" fmla="*/ 0 h 622"/>
                <a:gd name="T10" fmla="*/ 598 w 703"/>
                <a:gd name="T11" fmla="*/ 122 h 622"/>
                <a:gd name="T12" fmla="*/ 540 w 703"/>
                <a:gd name="T13" fmla="*/ 558 h 622"/>
              </a:gdLst>
              <a:ahLst/>
              <a:cxnLst>
                <a:cxn ang="0">
                  <a:pos x="T0" y="T1"/>
                </a:cxn>
                <a:cxn ang="0">
                  <a:pos x="T2" y="T3"/>
                </a:cxn>
                <a:cxn ang="0">
                  <a:pos x="T4" y="T5"/>
                </a:cxn>
                <a:cxn ang="0">
                  <a:pos x="T6" y="T7"/>
                </a:cxn>
                <a:cxn ang="0">
                  <a:pos x="T8" y="T9"/>
                </a:cxn>
                <a:cxn ang="0">
                  <a:pos x="T10" y="T11"/>
                </a:cxn>
                <a:cxn ang="0">
                  <a:pos x="T12" y="T13"/>
                </a:cxn>
              </a:cxnLst>
              <a:rect l="0" t="0" r="r" b="b"/>
              <a:pathLst>
                <a:path w="703" h="622">
                  <a:moveTo>
                    <a:pt x="540" y="558"/>
                  </a:moveTo>
                  <a:cubicBezTo>
                    <a:pt x="484" y="601"/>
                    <a:pt x="418" y="622"/>
                    <a:pt x="352" y="622"/>
                  </a:cubicBezTo>
                  <a:cubicBezTo>
                    <a:pt x="258" y="622"/>
                    <a:pt x="166" y="580"/>
                    <a:pt x="104" y="500"/>
                  </a:cubicBezTo>
                  <a:cubicBezTo>
                    <a:pt x="0" y="364"/>
                    <a:pt x="26" y="169"/>
                    <a:pt x="162" y="64"/>
                  </a:cubicBezTo>
                  <a:cubicBezTo>
                    <a:pt x="219" y="21"/>
                    <a:pt x="285" y="0"/>
                    <a:pt x="351" y="0"/>
                  </a:cubicBezTo>
                  <a:cubicBezTo>
                    <a:pt x="445" y="0"/>
                    <a:pt x="537" y="42"/>
                    <a:pt x="598" y="122"/>
                  </a:cubicBezTo>
                  <a:cubicBezTo>
                    <a:pt x="703" y="259"/>
                    <a:pt x="677" y="454"/>
                    <a:pt x="540" y="558"/>
                  </a:cubicBez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3" name="Freeform 11"/>
            <p:cNvSpPr>
              <a:spLocks/>
            </p:cNvSpPr>
            <p:nvPr/>
          </p:nvSpPr>
          <p:spPr bwMode="auto">
            <a:xfrm>
              <a:off x="757" y="1125"/>
              <a:ext cx="824" cy="728"/>
            </a:xfrm>
            <a:custGeom>
              <a:avLst/>
              <a:gdLst>
                <a:gd name="T0" fmla="*/ 540 w 703"/>
                <a:gd name="T1" fmla="*/ 558 h 622"/>
                <a:gd name="T2" fmla="*/ 352 w 703"/>
                <a:gd name="T3" fmla="*/ 622 h 622"/>
                <a:gd name="T4" fmla="*/ 104 w 703"/>
                <a:gd name="T5" fmla="*/ 500 h 622"/>
                <a:gd name="T6" fmla="*/ 162 w 703"/>
                <a:gd name="T7" fmla="*/ 64 h 622"/>
                <a:gd name="T8" fmla="*/ 351 w 703"/>
                <a:gd name="T9" fmla="*/ 0 h 622"/>
                <a:gd name="T10" fmla="*/ 598 w 703"/>
                <a:gd name="T11" fmla="*/ 122 h 622"/>
                <a:gd name="T12" fmla="*/ 540 w 703"/>
                <a:gd name="T13" fmla="*/ 558 h 622"/>
              </a:gdLst>
              <a:ahLst/>
              <a:cxnLst>
                <a:cxn ang="0">
                  <a:pos x="T0" y="T1"/>
                </a:cxn>
                <a:cxn ang="0">
                  <a:pos x="T2" y="T3"/>
                </a:cxn>
                <a:cxn ang="0">
                  <a:pos x="T4" y="T5"/>
                </a:cxn>
                <a:cxn ang="0">
                  <a:pos x="T6" y="T7"/>
                </a:cxn>
                <a:cxn ang="0">
                  <a:pos x="T8" y="T9"/>
                </a:cxn>
                <a:cxn ang="0">
                  <a:pos x="T10" y="T11"/>
                </a:cxn>
                <a:cxn ang="0">
                  <a:pos x="T12" y="T13"/>
                </a:cxn>
              </a:cxnLst>
              <a:rect l="0" t="0" r="r" b="b"/>
              <a:pathLst>
                <a:path w="703" h="622">
                  <a:moveTo>
                    <a:pt x="540" y="558"/>
                  </a:moveTo>
                  <a:cubicBezTo>
                    <a:pt x="484" y="601"/>
                    <a:pt x="418" y="622"/>
                    <a:pt x="352" y="622"/>
                  </a:cubicBezTo>
                  <a:cubicBezTo>
                    <a:pt x="258" y="622"/>
                    <a:pt x="166" y="580"/>
                    <a:pt x="104" y="500"/>
                  </a:cubicBezTo>
                  <a:cubicBezTo>
                    <a:pt x="0" y="364"/>
                    <a:pt x="26" y="169"/>
                    <a:pt x="162" y="64"/>
                  </a:cubicBezTo>
                  <a:cubicBezTo>
                    <a:pt x="219" y="21"/>
                    <a:pt x="285" y="0"/>
                    <a:pt x="351" y="0"/>
                  </a:cubicBezTo>
                  <a:cubicBezTo>
                    <a:pt x="445" y="0"/>
                    <a:pt x="537" y="42"/>
                    <a:pt x="598" y="122"/>
                  </a:cubicBezTo>
                  <a:cubicBezTo>
                    <a:pt x="703" y="259"/>
                    <a:pt x="677" y="454"/>
                    <a:pt x="540" y="558"/>
                  </a:cubicBez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4" name="Freeform 12"/>
            <p:cNvSpPr>
              <a:spLocks/>
            </p:cNvSpPr>
            <p:nvPr/>
          </p:nvSpPr>
          <p:spPr bwMode="auto">
            <a:xfrm>
              <a:off x="857" y="1234"/>
              <a:ext cx="99" cy="262"/>
            </a:xfrm>
            <a:custGeom>
              <a:avLst/>
              <a:gdLst>
                <a:gd name="T0" fmla="*/ 54 w 85"/>
                <a:gd name="T1" fmla="*/ 224 h 224"/>
                <a:gd name="T2" fmla="*/ 85 w 85"/>
                <a:gd name="T3" fmla="*/ 172 h 224"/>
                <a:gd name="T4" fmla="*/ 44 w 85"/>
                <a:gd name="T5" fmla="*/ 0 h 224"/>
                <a:gd name="T6" fmla="*/ 10 w 85"/>
                <a:gd name="T7" fmla="*/ 41 h 224"/>
                <a:gd name="T8" fmla="*/ 54 w 85"/>
                <a:gd name="T9" fmla="*/ 224 h 224"/>
              </a:gdLst>
              <a:ahLst/>
              <a:cxnLst>
                <a:cxn ang="0">
                  <a:pos x="T0" y="T1"/>
                </a:cxn>
                <a:cxn ang="0">
                  <a:pos x="T2" y="T3"/>
                </a:cxn>
                <a:cxn ang="0">
                  <a:pos x="T4" y="T5"/>
                </a:cxn>
                <a:cxn ang="0">
                  <a:pos x="T6" y="T7"/>
                </a:cxn>
                <a:cxn ang="0">
                  <a:pos x="T8" y="T9"/>
                </a:cxn>
              </a:cxnLst>
              <a:rect l="0" t="0" r="r" b="b"/>
              <a:pathLst>
                <a:path w="85" h="224">
                  <a:moveTo>
                    <a:pt x="54" y="224"/>
                  </a:moveTo>
                  <a:cubicBezTo>
                    <a:pt x="63" y="207"/>
                    <a:pt x="73" y="189"/>
                    <a:pt x="85" y="172"/>
                  </a:cubicBezTo>
                  <a:cubicBezTo>
                    <a:pt x="36" y="94"/>
                    <a:pt x="38" y="30"/>
                    <a:pt x="44" y="0"/>
                  </a:cubicBezTo>
                  <a:cubicBezTo>
                    <a:pt x="31" y="13"/>
                    <a:pt x="20" y="27"/>
                    <a:pt x="10" y="41"/>
                  </a:cubicBezTo>
                  <a:cubicBezTo>
                    <a:pt x="0" y="81"/>
                    <a:pt x="0" y="146"/>
                    <a:pt x="54" y="2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5" name="Freeform 13"/>
            <p:cNvSpPr>
              <a:spLocks/>
            </p:cNvSpPr>
            <p:nvPr/>
          </p:nvSpPr>
          <p:spPr bwMode="auto">
            <a:xfrm>
              <a:off x="980" y="1508"/>
              <a:ext cx="490" cy="243"/>
            </a:xfrm>
            <a:custGeom>
              <a:avLst/>
              <a:gdLst>
                <a:gd name="T0" fmla="*/ 88 w 419"/>
                <a:gd name="T1" fmla="*/ 54 h 208"/>
                <a:gd name="T2" fmla="*/ 29 w 419"/>
                <a:gd name="T3" fmla="*/ 0 h 208"/>
                <a:gd name="T4" fmla="*/ 0 w 419"/>
                <a:gd name="T5" fmla="*/ 49 h 208"/>
                <a:gd name="T6" fmla="*/ 54 w 419"/>
                <a:gd name="T7" fmla="*/ 97 h 208"/>
                <a:gd name="T8" fmla="*/ 379 w 419"/>
                <a:gd name="T9" fmla="*/ 208 h 208"/>
                <a:gd name="T10" fmla="*/ 419 w 419"/>
                <a:gd name="T11" fmla="*/ 159 h 208"/>
                <a:gd name="T12" fmla="*/ 88 w 419"/>
                <a:gd name="T13" fmla="*/ 54 h 208"/>
              </a:gdLst>
              <a:ahLst/>
              <a:cxnLst>
                <a:cxn ang="0">
                  <a:pos x="T0" y="T1"/>
                </a:cxn>
                <a:cxn ang="0">
                  <a:pos x="T2" y="T3"/>
                </a:cxn>
                <a:cxn ang="0">
                  <a:pos x="T4" y="T5"/>
                </a:cxn>
                <a:cxn ang="0">
                  <a:pos x="T6" y="T7"/>
                </a:cxn>
                <a:cxn ang="0">
                  <a:pos x="T8" y="T9"/>
                </a:cxn>
                <a:cxn ang="0">
                  <a:pos x="T10" y="T11"/>
                </a:cxn>
                <a:cxn ang="0">
                  <a:pos x="T12" y="T13"/>
                </a:cxn>
              </a:cxnLst>
              <a:rect l="0" t="0" r="r" b="b"/>
              <a:pathLst>
                <a:path w="419" h="208">
                  <a:moveTo>
                    <a:pt x="88" y="54"/>
                  </a:moveTo>
                  <a:cubicBezTo>
                    <a:pt x="65" y="36"/>
                    <a:pt x="46" y="17"/>
                    <a:pt x="29" y="0"/>
                  </a:cubicBezTo>
                  <a:cubicBezTo>
                    <a:pt x="18" y="16"/>
                    <a:pt x="8" y="33"/>
                    <a:pt x="0" y="49"/>
                  </a:cubicBezTo>
                  <a:cubicBezTo>
                    <a:pt x="15" y="65"/>
                    <a:pt x="33" y="81"/>
                    <a:pt x="54" y="97"/>
                  </a:cubicBezTo>
                  <a:cubicBezTo>
                    <a:pt x="181" y="198"/>
                    <a:pt x="308" y="208"/>
                    <a:pt x="379" y="208"/>
                  </a:cubicBezTo>
                  <a:cubicBezTo>
                    <a:pt x="384" y="208"/>
                    <a:pt x="406" y="177"/>
                    <a:pt x="419" y="159"/>
                  </a:cubicBezTo>
                  <a:cubicBezTo>
                    <a:pt x="387" y="165"/>
                    <a:pt x="251" y="183"/>
                    <a:pt x="88"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6" name="Freeform 14"/>
            <p:cNvSpPr>
              <a:spLocks/>
            </p:cNvSpPr>
            <p:nvPr/>
          </p:nvSpPr>
          <p:spPr bwMode="auto">
            <a:xfrm>
              <a:off x="1175" y="1324"/>
              <a:ext cx="348" cy="292"/>
            </a:xfrm>
            <a:custGeom>
              <a:avLst/>
              <a:gdLst>
                <a:gd name="T0" fmla="*/ 0 w 297"/>
                <a:gd name="T1" fmla="*/ 26 h 249"/>
                <a:gd name="T2" fmla="*/ 289 w 297"/>
                <a:gd name="T3" fmla="*/ 249 h 249"/>
                <a:gd name="T4" fmla="*/ 297 w 297"/>
                <a:gd name="T5" fmla="*/ 223 h 249"/>
                <a:gd name="T6" fmla="*/ 43 w 297"/>
                <a:gd name="T7" fmla="*/ 0 h 249"/>
                <a:gd name="T8" fmla="*/ 0 w 297"/>
                <a:gd name="T9" fmla="*/ 26 h 249"/>
              </a:gdLst>
              <a:ahLst/>
              <a:cxnLst>
                <a:cxn ang="0">
                  <a:pos x="T0" y="T1"/>
                </a:cxn>
                <a:cxn ang="0">
                  <a:pos x="T2" y="T3"/>
                </a:cxn>
                <a:cxn ang="0">
                  <a:pos x="T4" y="T5"/>
                </a:cxn>
                <a:cxn ang="0">
                  <a:pos x="T6" y="T7"/>
                </a:cxn>
                <a:cxn ang="0">
                  <a:pos x="T8" y="T9"/>
                </a:cxn>
              </a:cxnLst>
              <a:rect l="0" t="0" r="r" b="b"/>
              <a:pathLst>
                <a:path w="297" h="249">
                  <a:moveTo>
                    <a:pt x="0" y="26"/>
                  </a:moveTo>
                  <a:cubicBezTo>
                    <a:pt x="116" y="134"/>
                    <a:pt x="254" y="225"/>
                    <a:pt x="289" y="249"/>
                  </a:cubicBezTo>
                  <a:cubicBezTo>
                    <a:pt x="293" y="240"/>
                    <a:pt x="295" y="232"/>
                    <a:pt x="297" y="223"/>
                  </a:cubicBezTo>
                  <a:cubicBezTo>
                    <a:pt x="260" y="195"/>
                    <a:pt x="161" y="118"/>
                    <a:pt x="43" y="0"/>
                  </a:cubicBezTo>
                  <a:cubicBezTo>
                    <a:pt x="29" y="8"/>
                    <a:pt x="15" y="16"/>
                    <a:pt x="0"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7" name="Freeform 15"/>
            <p:cNvSpPr>
              <a:spLocks/>
            </p:cNvSpPr>
            <p:nvPr/>
          </p:nvSpPr>
          <p:spPr bwMode="auto">
            <a:xfrm>
              <a:off x="1008" y="1141"/>
              <a:ext cx="150" cy="145"/>
            </a:xfrm>
            <a:custGeom>
              <a:avLst/>
              <a:gdLst>
                <a:gd name="T0" fmla="*/ 128 w 128"/>
                <a:gd name="T1" fmla="*/ 96 h 124"/>
                <a:gd name="T2" fmla="*/ 41 w 128"/>
                <a:gd name="T3" fmla="*/ 0 h 124"/>
                <a:gd name="T4" fmla="*/ 0 w 128"/>
                <a:gd name="T5" fmla="*/ 17 h 124"/>
                <a:gd name="T6" fmla="*/ 84 w 128"/>
                <a:gd name="T7" fmla="*/ 124 h 124"/>
                <a:gd name="T8" fmla="*/ 128 w 128"/>
                <a:gd name="T9" fmla="*/ 96 h 124"/>
              </a:gdLst>
              <a:ahLst/>
              <a:cxnLst>
                <a:cxn ang="0">
                  <a:pos x="T0" y="T1"/>
                </a:cxn>
                <a:cxn ang="0">
                  <a:pos x="T2" y="T3"/>
                </a:cxn>
                <a:cxn ang="0">
                  <a:pos x="T4" y="T5"/>
                </a:cxn>
                <a:cxn ang="0">
                  <a:pos x="T6" y="T7"/>
                </a:cxn>
                <a:cxn ang="0">
                  <a:pos x="T8" y="T9"/>
                </a:cxn>
              </a:cxnLst>
              <a:rect l="0" t="0" r="r" b="b"/>
              <a:pathLst>
                <a:path w="128" h="124">
                  <a:moveTo>
                    <a:pt x="128" y="96"/>
                  </a:moveTo>
                  <a:cubicBezTo>
                    <a:pt x="100" y="67"/>
                    <a:pt x="71" y="35"/>
                    <a:pt x="41" y="0"/>
                  </a:cubicBezTo>
                  <a:cubicBezTo>
                    <a:pt x="27" y="5"/>
                    <a:pt x="13" y="11"/>
                    <a:pt x="0" y="17"/>
                  </a:cubicBezTo>
                  <a:cubicBezTo>
                    <a:pt x="22" y="53"/>
                    <a:pt x="51" y="89"/>
                    <a:pt x="84" y="124"/>
                  </a:cubicBezTo>
                  <a:cubicBezTo>
                    <a:pt x="99" y="113"/>
                    <a:pt x="113" y="104"/>
                    <a:pt x="128" y="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8" name="Freeform 16"/>
            <p:cNvSpPr>
              <a:spLocks/>
            </p:cNvSpPr>
            <p:nvPr/>
          </p:nvSpPr>
          <p:spPr bwMode="auto">
            <a:xfrm>
              <a:off x="870" y="1496"/>
              <a:ext cx="110" cy="277"/>
            </a:xfrm>
            <a:custGeom>
              <a:avLst/>
              <a:gdLst>
                <a:gd name="T0" fmla="*/ 43 w 94"/>
                <a:gd name="T1" fmla="*/ 0 h 236"/>
                <a:gd name="T2" fmla="*/ 0 w 94"/>
                <a:gd name="T3" fmla="*/ 173 h 236"/>
                <a:gd name="T4" fmla="*/ 6 w 94"/>
                <a:gd name="T5" fmla="*/ 185 h 236"/>
                <a:gd name="T6" fmla="*/ 58 w 94"/>
                <a:gd name="T7" fmla="*/ 236 h 236"/>
                <a:gd name="T8" fmla="*/ 94 w 94"/>
                <a:gd name="T9" fmla="*/ 59 h 236"/>
                <a:gd name="T10" fmla="*/ 43 w 94"/>
                <a:gd name="T11" fmla="*/ 0 h 236"/>
              </a:gdLst>
              <a:ahLst/>
              <a:cxnLst>
                <a:cxn ang="0">
                  <a:pos x="T0" y="T1"/>
                </a:cxn>
                <a:cxn ang="0">
                  <a:pos x="T2" y="T3"/>
                </a:cxn>
                <a:cxn ang="0">
                  <a:pos x="T4" y="T5"/>
                </a:cxn>
                <a:cxn ang="0">
                  <a:pos x="T6" y="T7"/>
                </a:cxn>
                <a:cxn ang="0">
                  <a:pos x="T8" y="T9"/>
                </a:cxn>
                <a:cxn ang="0">
                  <a:pos x="T10" y="T11"/>
                </a:cxn>
              </a:cxnLst>
              <a:rect l="0" t="0" r="r" b="b"/>
              <a:pathLst>
                <a:path w="94" h="236">
                  <a:moveTo>
                    <a:pt x="43" y="0"/>
                  </a:moveTo>
                  <a:cubicBezTo>
                    <a:pt x="13" y="61"/>
                    <a:pt x="3" y="123"/>
                    <a:pt x="0" y="173"/>
                  </a:cubicBezTo>
                  <a:cubicBezTo>
                    <a:pt x="3" y="177"/>
                    <a:pt x="3" y="181"/>
                    <a:pt x="6" y="185"/>
                  </a:cubicBezTo>
                  <a:cubicBezTo>
                    <a:pt x="21" y="204"/>
                    <a:pt x="40" y="222"/>
                    <a:pt x="58" y="236"/>
                  </a:cubicBezTo>
                  <a:cubicBezTo>
                    <a:pt x="55" y="195"/>
                    <a:pt x="59" y="129"/>
                    <a:pt x="94" y="59"/>
                  </a:cubicBezTo>
                  <a:cubicBezTo>
                    <a:pt x="73" y="39"/>
                    <a:pt x="57" y="19"/>
                    <a:pt x="4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9" name="Freeform 17"/>
            <p:cNvSpPr>
              <a:spLocks/>
            </p:cNvSpPr>
            <p:nvPr/>
          </p:nvSpPr>
          <p:spPr bwMode="auto">
            <a:xfrm>
              <a:off x="920" y="1286"/>
              <a:ext cx="255" cy="279"/>
            </a:xfrm>
            <a:custGeom>
              <a:avLst/>
              <a:gdLst>
                <a:gd name="T0" fmla="*/ 159 w 218"/>
                <a:gd name="T1" fmla="*/ 0 h 238"/>
                <a:gd name="T2" fmla="*/ 73 w 218"/>
                <a:gd name="T3" fmla="*/ 75 h 238"/>
                <a:gd name="T4" fmla="*/ 31 w 218"/>
                <a:gd name="T5" fmla="*/ 127 h 238"/>
                <a:gd name="T6" fmla="*/ 31 w 218"/>
                <a:gd name="T7" fmla="*/ 127 h 238"/>
                <a:gd name="T8" fmla="*/ 0 w 218"/>
                <a:gd name="T9" fmla="*/ 179 h 238"/>
                <a:gd name="T10" fmla="*/ 51 w 218"/>
                <a:gd name="T11" fmla="*/ 238 h 238"/>
                <a:gd name="T12" fmla="*/ 80 w 218"/>
                <a:gd name="T13" fmla="*/ 189 h 238"/>
                <a:gd name="T14" fmla="*/ 80 w 218"/>
                <a:gd name="T15" fmla="*/ 189 h 238"/>
                <a:gd name="T16" fmla="*/ 137 w 218"/>
                <a:gd name="T17" fmla="*/ 124 h 238"/>
                <a:gd name="T18" fmla="*/ 218 w 218"/>
                <a:gd name="T19" fmla="*/ 58 h 238"/>
                <a:gd name="T20" fmla="*/ 159 w 218"/>
                <a:gd name="T21"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238">
                  <a:moveTo>
                    <a:pt x="159" y="0"/>
                  </a:moveTo>
                  <a:cubicBezTo>
                    <a:pt x="131" y="19"/>
                    <a:pt x="102" y="44"/>
                    <a:pt x="73" y="75"/>
                  </a:cubicBezTo>
                  <a:cubicBezTo>
                    <a:pt x="57" y="92"/>
                    <a:pt x="43" y="109"/>
                    <a:pt x="31" y="127"/>
                  </a:cubicBezTo>
                  <a:cubicBezTo>
                    <a:pt x="31" y="127"/>
                    <a:pt x="31" y="127"/>
                    <a:pt x="31" y="127"/>
                  </a:cubicBezTo>
                  <a:cubicBezTo>
                    <a:pt x="19" y="144"/>
                    <a:pt x="9" y="162"/>
                    <a:pt x="0" y="179"/>
                  </a:cubicBezTo>
                  <a:cubicBezTo>
                    <a:pt x="14" y="198"/>
                    <a:pt x="30" y="218"/>
                    <a:pt x="51" y="238"/>
                  </a:cubicBezTo>
                  <a:cubicBezTo>
                    <a:pt x="59" y="222"/>
                    <a:pt x="69" y="205"/>
                    <a:pt x="80" y="189"/>
                  </a:cubicBezTo>
                  <a:cubicBezTo>
                    <a:pt x="80" y="189"/>
                    <a:pt x="80" y="189"/>
                    <a:pt x="80" y="189"/>
                  </a:cubicBezTo>
                  <a:cubicBezTo>
                    <a:pt x="96" y="167"/>
                    <a:pt x="114" y="145"/>
                    <a:pt x="137" y="124"/>
                  </a:cubicBezTo>
                  <a:cubicBezTo>
                    <a:pt x="166" y="97"/>
                    <a:pt x="193" y="76"/>
                    <a:pt x="218" y="58"/>
                  </a:cubicBezTo>
                  <a:cubicBezTo>
                    <a:pt x="198" y="39"/>
                    <a:pt x="178" y="20"/>
                    <a:pt x="15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0" name="Freeform 18"/>
            <p:cNvSpPr>
              <a:spLocks/>
            </p:cNvSpPr>
            <p:nvPr/>
          </p:nvSpPr>
          <p:spPr bwMode="auto">
            <a:xfrm>
              <a:off x="1106" y="1200"/>
              <a:ext cx="348" cy="154"/>
            </a:xfrm>
            <a:custGeom>
              <a:avLst/>
              <a:gdLst>
                <a:gd name="T0" fmla="*/ 252 w 297"/>
                <a:gd name="T1" fmla="*/ 8 h 132"/>
                <a:gd name="T2" fmla="*/ 44 w 297"/>
                <a:gd name="T3" fmla="*/ 47 h 132"/>
                <a:gd name="T4" fmla="*/ 44 w 297"/>
                <a:gd name="T5" fmla="*/ 46 h 132"/>
                <a:gd name="T6" fmla="*/ 0 w 297"/>
                <a:gd name="T7" fmla="*/ 74 h 132"/>
                <a:gd name="T8" fmla="*/ 59 w 297"/>
                <a:gd name="T9" fmla="*/ 132 h 132"/>
                <a:gd name="T10" fmla="*/ 102 w 297"/>
                <a:gd name="T11" fmla="*/ 106 h 132"/>
                <a:gd name="T12" fmla="*/ 102 w 297"/>
                <a:gd name="T13" fmla="*/ 106 h 132"/>
                <a:gd name="T14" fmla="*/ 297 w 297"/>
                <a:gd name="T15" fmla="*/ 54 h 132"/>
                <a:gd name="T16" fmla="*/ 252 w 297"/>
                <a:gd name="T17"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32">
                  <a:moveTo>
                    <a:pt x="252" y="8"/>
                  </a:moveTo>
                  <a:cubicBezTo>
                    <a:pt x="204" y="0"/>
                    <a:pt x="130" y="1"/>
                    <a:pt x="44" y="47"/>
                  </a:cubicBezTo>
                  <a:cubicBezTo>
                    <a:pt x="44" y="46"/>
                    <a:pt x="44" y="46"/>
                    <a:pt x="44" y="46"/>
                  </a:cubicBezTo>
                  <a:cubicBezTo>
                    <a:pt x="30" y="54"/>
                    <a:pt x="15" y="63"/>
                    <a:pt x="0" y="74"/>
                  </a:cubicBezTo>
                  <a:cubicBezTo>
                    <a:pt x="19" y="94"/>
                    <a:pt x="39" y="113"/>
                    <a:pt x="59" y="132"/>
                  </a:cubicBezTo>
                  <a:cubicBezTo>
                    <a:pt x="74" y="122"/>
                    <a:pt x="88" y="114"/>
                    <a:pt x="102" y="106"/>
                  </a:cubicBezTo>
                  <a:cubicBezTo>
                    <a:pt x="102" y="106"/>
                    <a:pt x="102" y="106"/>
                    <a:pt x="102" y="106"/>
                  </a:cubicBezTo>
                  <a:cubicBezTo>
                    <a:pt x="216" y="45"/>
                    <a:pt x="297" y="54"/>
                    <a:pt x="297" y="54"/>
                  </a:cubicBezTo>
                  <a:cubicBezTo>
                    <a:pt x="284" y="36"/>
                    <a:pt x="268" y="21"/>
                    <a:pt x="252"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1" name="Freeform 19"/>
            <p:cNvSpPr>
              <a:spLocks/>
            </p:cNvSpPr>
            <p:nvPr/>
          </p:nvSpPr>
          <p:spPr bwMode="auto">
            <a:xfrm>
              <a:off x="1297" y="1418"/>
              <a:ext cx="177" cy="176"/>
            </a:xfrm>
            <a:custGeom>
              <a:avLst/>
              <a:gdLst>
                <a:gd name="T0" fmla="*/ 35 w 151"/>
                <a:gd name="T1" fmla="*/ 22 h 151"/>
                <a:gd name="T2" fmla="*/ 22 w 151"/>
                <a:gd name="T3" fmla="*/ 116 h 151"/>
                <a:gd name="T4" fmla="*/ 116 w 151"/>
                <a:gd name="T5" fmla="*/ 128 h 151"/>
                <a:gd name="T6" fmla="*/ 129 w 151"/>
                <a:gd name="T7" fmla="*/ 35 h 151"/>
                <a:gd name="T8" fmla="*/ 35 w 151"/>
                <a:gd name="T9" fmla="*/ 22 h 151"/>
              </a:gdLst>
              <a:ahLst/>
              <a:cxnLst>
                <a:cxn ang="0">
                  <a:pos x="T0" y="T1"/>
                </a:cxn>
                <a:cxn ang="0">
                  <a:pos x="T2" y="T3"/>
                </a:cxn>
                <a:cxn ang="0">
                  <a:pos x="T4" y="T5"/>
                </a:cxn>
                <a:cxn ang="0">
                  <a:pos x="T6" y="T7"/>
                </a:cxn>
                <a:cxn ang="0">
                  <a:pos x="T8" y="T9"/>
                </a:cxn>
              </a:cxnLst>
              <a:rect l="0" t="0" r="r" b="b"/>
              <a:pathLst>
                <a:path w="151" h="151">
                  <a:moveTo>
                    <a:pt x="35" y="22"/>
                  </a:moveTo>
                  <a:cubicBezTo>
                    <a:pt x="6" y="45"/>
                    <a:pt x="0" y="86"/>
                    <a:pt x="22" y="116"/>
                  </a:cubicBezTo>
                  <a:cubicBezTo>
                    <a:pt x="45" y="145"/>
                    <a:pt x="87" y="151"/>
                    <a:pt x="116" y="128"/>
                  </a:cubicBezTo>
                  <a:cubicBezTo>
                    <a:pt x="145" y="106"/>
                    <a:pt x="151" y="64"/>
                    <a:pt x="129" y="35"/>
                  </a:cubicBezTo>
                  <a:cubicBezTo>
                    <a:pt x="106" y="5"/>
                    <a:pt x="64" y="0"/>
                    <a:pt x="35"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2" name="Freeform 20"/>
            <p:cNvSpPr>
              <a:spLocks/>
            </p:cNvSpPr>
            <p:nvPr/>
          </p:nvSpPr>
          <p:spPr bwMode="auto">
            <a:xfrm>
              <a:off x="1139" y="1614"/>
              <a:ext cx="163" cy="164"/>
            </a:xfrm>
            <a:custGeom>
              <a:avLst/>
              <a:gdLst>
                <a:gd name="T0" fmla="*/ 32 w 139"/>
                <a:gd name="T1" fmla="*/ 21 h 140"/>
                <a:gd name="T2" fmla="*/ 20 w 139"/>
                <a:gd name="T3" fmla="*/ 108 h 140"/>
                <a:gd name="T4" fmla="*/ 107 w 139"/>
                <a:gd name="T5" fmla="*/ 119 h 140"/>
                <a:gd name="T6" fmla="*/ 119 w 139"/>
                <a:gd name="T7" fmla="*/ 33 h 140"/>
                <a:gd name="T8" fmla="*/ 32 w 139"/>
                <a:gd name="T9" fmla="*/ 21 h 140"/>
              </a:gdLst>
              <a:ahLst/>
              <a:cxnLst>
                <a:cxn ang="0">
                  <a:pos x="T0" y="T1"/>
                </a:cxn>
                <a:cxn ang="0">
                  <a:pos x="T2" y="T3"/>
                </a:cxn>
                <a:cxn ang="0">
                  <a:pos x="T4" y="T5"/>
                </a:cxn>
                <a:cxn ang="0">
                  <a:pos x="T6" y="T7"/>
                </a:cxn>
                <a:cxn ang="0">
                  <a:pos x="T8" y="T9"/>
                </a:cxn>
              </a:cxnLst>
              <a:rect l="0" t="0" r="r" b="b"/>
              <a:pathLst>
                <a:path w="139" h="140">
                  <a:moveTo>
                    <a:pt x="32" y="21"/>
                  </a:moveTo>
                  <a:cubicBezTo>
                    <a:pt x="5" y="42"/>
                    <a:pt x="0" y="81"/>
                    <a:pt x="20" y="108"/>
                  </a:cubicBezTo>
                  <a:cubicBezTo>
                    <a:pt x="41" y="135"/>
                    <a:pt x="80" y="140"/>
                    <a:pt x="107" y="119"/>
                  </a:cubicBezTo>
                  <a:cubicBezTo>
                    <a:pt x="134" y="98"/>
                    <a:pt x="139" y="60"/>
                    <a:pt x="119" y="33"/>
                  </a:cubicBezTo>
                  <a:cubicBezTo>
                    <a:pt x="98" y="5"/>
                    <a:pt x="59" y="0"/>
                    <a:pt x="32"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3" name="Freeform 21"/>
            <p:cNvSpPr>
              <a:spLocks/>
            </p:cNvSpPr>
            <p:nvPr/>
          </p:nvSpPr>
          <p:spPr bwMode="auto">
            <a:xfrm>
              <a:off x="846" y="1371"/>
              <a:ext cx="249" cy="249"/>
            </a:xfrm>
            <a:custGeom>
              <a:avLst/>
              <a:gdLst>
                <a:gd name="T0" fmla="*/ 49 w 212"/>
                <a:gd name="T1" fmla="*/ 32 h 213"/>
                <a:gd name="T2" fmla="*/ 31 w 212"/>
                <a:gd name="T3" fmla="*/ 163 h 213"/>
                <a:gd name="T4" fmla="*/ 163 w 212"/>
                <a:gd name="T5" fmla="*/ 181 h 213"/>
                <a:gd name="T6" fmla="*/ 181 w 212"/>
                <a:gd name="T7" fmla="*/ 49 h 213"/>
                <a:gd name="T8" fmla="*/ 49 w 212"/>
                <a:gd name="T9" fmla="*/ 32 h 213"/>
              </a:gdLst>
              <a:ahLst/>
              <a:cxnLst>
                <a:cxn ang="0">
                  <a:pos x="T0" y="T1"/>
                </a:cxn>
                <a:cxn ang="0">
                  <a:pos x="T2" y="T3"/>
                </a:cxn>
                <a:cxn ang="0">
                  <a:pos x="T4" y="T5"/>
                </a:cxn>
                <a:cxn ang="0">
                  <a:pos x="T6" y="T7"/>
                </a:cxn>
                <a:cxn ang="0">
                  <a:pos x="T8" y="T9"/>
                </a:cxn>
              </a:cxnLst>
              <a:rect l="0" t="0" r="r" b="b"/>
              <a:pathLst>
                <a:path w="212" h="213">
                  <a:moveTo>
                    <a:pt x="49" y="32"/>
                  </a:moveTo>
                  <a:cubicBezTo>
                    <a:pt x="8" y="63"/>
                    <a:pt x="0" y="122"/>
                    <a:pt x="31" y="163"/>
                  </a:cubicBezTo>
                  <a:cubicBezTo>
                    <a:pt x="63" y="205"/>
                    <a:pt x="122" y="213"/>
                    <a:pt x="163" y="181"/>
                  </a:cubicBezTo>
                  <a:cubicBezTo>
                    <a:pt x="204" y="149"/>
                    <a:pt x="212" y="91"/>
                    <a:pt x="181" y="49"/>
                  </a:cubicBezTo>
                  <a:cubicBezTo>
                    <a:pt x="149" y="8"/>
                    <a:pt x="90" y="0"/>
                    <a:pt x="49"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4" name="Freeform 22"/>
            <p:cNvSpPr>
              <a:spLocks/>
            </p:cNvSpPr>
            <p:nvPr/>
          </p:nvSpPr>
          <p:spPr bwMode="auto">
            <a:xfrm>
              <a:off x="2428" y="1228"/>
              <a:ext cx="272" cy="622"/>
            </a:xfrm>
            <a:custGeom>
              <a:avLst/>
              <a:gdLst>
                <a:gd name="T0" fmla="*/ 0 w 232"/>
                <a:gd name="T1" fmla="*/ 0 h 531"/>
                <a:gd name="T2" fmla="*/ 0 w 232"/>
                <a:gd name="T3" fmla="*/ 447 h 531"/>
                <a:gd name="T4" fmla="*/ 232 w 232"/>
                <a:gd name="T5" fmla="*/ 531 h 531"/>
                <a:gd name="T6" fmla="*/ 232 w 232"/>
                <a:gd name="T7" fmla="*/ 0 h 531"/>
                <a:gd name="T8" fmla="*/ 0 w 232"/>
                <a:gd name="T9" fmla="*/ 0 h 531"/>
              </a:gdLst>
              <a:ahLst/>
              <a:cxnLst>
                <a:cxn ang="0">
                  <a:pos x="T0" y="T1"/>
                </a:cxn>
                <a:cxn ang="0">
                  <a:pos x="T2" y="T3"/>
                </a:cxn>
                <a:cxn ang="0">
                  <a:pos x="T4" y="T5"/>
                </a:cxn>
                <a:cxn ang="0">
                  <a:pos x="T6" y="T7"/>
                </a:cxn>
                <a:cxn ang="0">
                  <a:pos x="T8" y="T9"/>
                </a:cxn>
              </a:cxnLst>
              <a:rect l="0" t="0" r="r" b="b"/>
              <a:pathLst>
                <a:path w="232" h="531">
                  <a:moveTo>
                    <a:pt x="0" y="0"/>
                  </a:moveTo>
                  <a:cubicBezTo>
                    <a:pt x="0" y="447"/>
                    <a:pt x="0" y="447"/>
                    <a:pt x="0" y="447"/>
                  </a:cubicBezTo>
                  <a:cubicBezTo>
                    <a:pt x="0" y="493"/>
                    <a:pt x="104" y="531"/>
                    <a:pt x="232" y="531"/>
                  </a:cubicBezTo>
                  <a:cubicBezTo>
                    <a:pt x="232" y="0"/>
                    <a:pt x="232" y="0"/>
                    <a:pt x="232" y="0"/>
                  </a:cubicBezTo>
                  <a:lnTo>
                    <a:pt x="0" y="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5" name="Freeform 23"/>
            <p:cNvSpPr>
              <a:spLocks/>
            </p:cNvSpPr>
            <p:nvPr/>
          </p:nvSpPr>
          <p:spPr bwMode="auto">
            <a:xfrm>
              <a:off x="2697" y="1228"/>
              <a:ext cx="275" cy="622"/>
            </a:xfrm>
            <a:custGeom>
              <a:avLst/>
              <a:gdLst>
                <a:gd name="T0" fmla="*/ 0 w 235"/>
                <a:gd name="T1" fmla="*/ 531 h 531"/>
                <a:gd name="T2" fmla="*/ 3 w 235"/>
                <a:gd name="T3" fmla="*/ 531 h 531"/>
                <a:gd name="T4" fmla="*/ 235 w 235"/>
                <a:gd name="T5" fmla="*/ 447 h 531"/>
                <a:gd name="T6" fmla="*/ 235 w 235"/>
                <a:gd name="T7" fmla="*/ 0 h 531"/>
                <a:gd name="T8" fmla="*/ 0 w 235"/>
                <a:gd name="T9" fmla="*/ 0 h 531"/>
                <a:gd name="T10" fmla="*/ 0 w 235"/>
                <a:gd name="T11" fmla="*/ 531 h 531"/>
              </a:gdLst>
              <a:ahLst/>
              <a:cxnLst>
                <a:cxn ang="0">
                  <a:pos x="T0" y="T1"/>
                </a:cxn>
                <a:cxn ang="0">
                  <a:pos x="T2" y="T3"/>
                </a:cxn>
                <a:cxn ang="0">
                  <a:pos x="T4" y="T5"/>
                </a:cxn>
                <a:cxn ang="0">
                  <a:pos x="T6" y="T7"/>
                </a:cxn>
                <a:cxn ang="0">
                  <a:pos x="T8" y="T9"/>
                </a:cxn>
                <a:cxn ang="0">
                  <a:pos x="T10" y="T11"/>
                </a:cxn>
              </a:cxnLst>
              <a:rect l="0" t="0" r="r" b="b"/>
              <a:pathLst>
                <a:path w="235" h="531">
                  <a:moveTo>
                    <a:pt x="0" y="531"/>
                  </a:moveTo>
                  <a:cubicBezTo>
                    <a:pt x="3" y="531"/>
                    <a:pt x="3" y="531"/>
                    <a:pt x="3" y="531"/>
                  </a:cubicBezTo>
                  <a:cubicBezTo>
                    <a:pt x="131" y="531"/>
                    <a:pt x="235" y="493"/>
                    <a:pt x="235" y="447"/>
                  </a:cubicBezTo>
                  <a:cubicBezTo>
                    <a:pt x="235" y="0"/>
                    <a:pt x="235" y="0"/>
                    <a:pt x="235" y="0"/>
                  </a:cubicBezTo>
                  <a:cubicBezTo>
                    <a:pt x="0" y="0"/>
                    <a:pt x="0" y="0"/>
                    <a:pt x="0" y="0"/>
                  </a:cubicBezTo>
                  <a:lnTo>
                    <a:pt x="0" y="531"/>
                  </a:ln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6" name="Oval 24"/>
            <p:cNvSpPr>
              <a:spLocks noChangeArrowheads="1"/>
            </p:cNvSpPr>
            <p:nvPr/>
          </p:nvSpPr>
          <p:spPr bwMode="auto">
            <a:xfrm>
              <a:off x="2428" y="1130"/>
              <a:ext cx="544" cy="19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7" name="Oval 25"/>
            <p:cNvSpPr>
              <a:spLocks noChangeArrowheads="1"/>
            </p:cNvSpPr>
            <p:nvPr/>
          </p:nvSpPr>
          <p:spPr bwMode="auto">
            <a:xfrm>
              <a:off x="2483" y="1156"/>
              <a:ext cx="434" cy="130"/>
            </a:xfrm>
            <a:prstGeom prst="ellipse">
              <a:avLst/>
            </a:prstGeom>
            <a:solidFill>
              <a:srgbClr val="85B3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8" name="Freeform 26"/>
            <p:cNvSpPr>
              <a:spLocks/>
            </p:cNvSpPr>
            <p:nvPr/>
          </p:nvSpPr>
          <p:spPr bwMode="auto">
            <a:xfrm>
              <a:off x="2483" y="1156"/>
              <a:ext cx="434" cy="106"/>
            </a:xfrm>
            <a:custGeom>
              <a:avLst/>
              <a:gdLst>
                <a:gd name="T0" fmla="*/ 331 w 370"/>
                <a:gd name="T1" fmla="*/ 90 h 90"/>
                <a:gd name="T2" fmla="*/ 370 w 370"/>
                <a:gd name="T3" fmla="*/ 56 h 90"/>
                <a:gd name="T4" fmla="*/ 185 w 370"/>
                <a:gd name="T5" fmla="*/ 0 h 90"/>
                <a:gd name="T6" fmla="*/ 0 w 370"/>
                <a:gd name="T7" fmla="*/ 56 h 90"/>
                <a:gd name="T8" fmla="*/ 39 w 370"/>
                <a:gd name="T9" fmla="*/ 90 h 90"/>
                <a:gd name="T10" fmla="*/ 185 w 370"/>
                <a:gd name="T11" fmla="*/ 68 h 90"/>
                <a:gd name="T12" fmla="*/ 331 w 370"/>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370" h="90">
                  <a:moveTo>
                    <a:pt x="331" y="90"/>
                  </a:moveTo>
                  <a:cubicBezTo>
                    <a:pt x="355" y="80"/>
                    <a:pt x="370" y="69"/>
                    <a:pt x="370" y="56"/>
                  </a:cubicBezTo>
                  <a:cubicBezTo>
                    <a:pt x="370" y="25"/>
                    <a:pt x="287" y="0"/>
                    <a:pt x="185" y="0"/>
                  </a:cubicBezTo>
                  <a:cubicBezTo>
                    <a:pt x="83" y="0"/>
                    <a:pt x="0" y="25"/>
                    <a:pt x="0" y="56"/>
                  </a:cubicBezTo>
                  <a:cubicBezTo>
                    <a:pt x="0" y="69"/>
                    <a:pt x="15" y="80"/>
                    <a:pt x="39" y="90"/>
                  </a:cubicBezTo>
                  <a:cubicBezTo>
                    <a:pt x="73" y="77"/>
                    <a:pt x="125" y="68"/>
                    <a:pt x="185" y="68"/>
                  </a:cubicBezTo>
                  <a:cubicBezTo>
                    <a:pt x="244" y="68"/>
                    <a:pt x="297" y="77"/>
                    <a:pt x="331" y="90"/>
                  </a:cubicBezTo>
                  <a:close/>
                </a:path>
              </a:pathLst>
            </a:custGeom>
            <a:solidFill>
              <a:srgbClr val="BAC8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9" name="Freeform 27"/>
            <p:cNvSpPr>
              <a:spLocks noEditPoints="1"/>
            </p:cNvSpPr>
            <p:nvPr/>
          </p:nvSpPr>
          <p:spPr bwMode="auto">
            <a:xfrm>
              <a:off x="2502" y="1448"/>
              <a:ext cx="396" cy="223"/>
            </a:xfrm>
            <a:custGeom>
              <a:avLst/>
              <a:gdLst>
                <a:gd name="T0" fmla="*/ 319 w 338"/>
                <a:gd name="T1" fmla="*/ 174 h 190"/>
                <a:gd name="T2" fmla="*/ 268 w 338"/>
                <a:gd name="T3" fmla="*/ 190 h 190"/>
                <a:gd name="T4" fmla="*/ 195 w 338"/>
                <a:gd name="T5" fmla="*/ 190 h 190"/>
                <a:gd name="T6" fmla="*/ 195 w 338"/>
                <a:gd name="T7" fmla="*/ 0 h 190"/>
                <a:gd name="T8" fmla="*/ 264 w 338"/>
                <a:gd name="T9" fmla="*/ 0 h 190"/>
                <a:gd name="T10" fmla="*/ 314 w 338"/>
                <a:gd name="T11" fmla="*/ 12 h 190"/>
                <a:gd name="T12" fmla="*/ 330 w 338"/>
                <a:gd name="T13" fmla="*/ 44 h 190"/>
                <a:gd name="T14" fmla="*/ 318 w 338"/>
                <a:gd name="T15" fmla="*/ 73 h 190"/>
                <a:gd name="T16" fmla="*/ 293 w 338"/>
                <a:gd name="T17" fmla="*/ 87 h 190"/>
                <a:gd name="T18" fmla="*/ 293 w 338"/>
                <a:gd name="T19" fmla="*/ 87 h 190"/>
                <a:gd name="T20" fmla="*/ 326 w 338"/>
                <a:gd name="T21" fmla="*/ 103 h 190"/>
                <a:gd name="T22" fmla="*/ 338 w 338"/>
                <a:gd name="T23" fmla="*/ 133 h 190"/>
                <a:gd name="T24" fmla="*/ 319 w 338"/>
                <a:gd name="T25" fmla="*/ 174 h 190"/>
                <a:gd name="T26" fmla="*/ 141 w 338"/>
                <a:gd name="T27" fmla="*/ 163 h 190"/>
                <a:gd name="T28" fmla="*/ 68 w 338"/>
                <a:gd name="T29" fmla="*/ 190 h 190"/>
                <a:gd name="T30" fmla="*/ 0 w 338"/>
                <a:gd name="T31" fmla="*/ 190 h 190"/>
                <a:gd name="T32" fmla="*/ 0 w 338"/>
                <a:gd name="T33" fmla="*/ 0 h 190"/>
                <a:gd name="T34" fmla="*/ 68 w 338"/>
                <a:gd name="T35" fmla="*/ 0 h 190"/>
                <a:gd name="T36" fmla="*/ 169 w 338"/>
                <a:gd name="T37" fmla="*/ 92 h 190"/>
                <a:gd name="T38" fmla="*/ 141 w 338"/>
                <a:gd name="T39" fmla="*/ 16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8" h="190">
                  <a:moveTo>
                    <a:pt x="319" y="174"/>
                  </a:moveTo>
                  <a:cubicBezTo>
                    <a:pt x="306" y="185"/>
                    <a:pt x="290" y="190"/>
                    <a:pt x="268" y="190"/>
                  </a:cubicBezTo>
                  <a:cubicBezTo>
                    <a:pt x="195" y="190"/>
                    <a:pt x="195" y="190"/>
                    <a:pt x="195" y="190"/>
                  </a:cubicBezTo>
                  <a:cubicBezTo>
                    <a:pt x="195" y="0"/>
                    <a:pt x="195" y="0"/>
                    <a:pt x="195" y="0"/>
                  </a:cubicBezTo>
                  <a:cubicBezTo>
                    <a:pt x="264" y="0"/>
                    <a:pt x="264" y="0"/>
                    <a:pt x="264" y="0"/>
                  </a:cubicBezTo>
                  <a:cubicBezTo>
                    <a:pt x="286" y="0"/>
                    <a:pt x="302" y="3"/>
                    <a:pt x="314" y="12"/>
                  </a:cubicBezTo>
                  <a:cubicBezTo>
                    <a:pt x="325" y="19"/>
                    <a:pt x="330" y="30"/>
                    <a:pt x="330" y="44"/>
                  </a:cubicBezTo>
                  <a:cubicBezTo>
                    <a:pt x="330" y="55"/>
                    <a:pt x="326" y="64"/>
                    <a:pt x="318" y="73"/>
                  </a:cubicBezTo>
                  <a:cubicBezTo>
                    <a:pt x="311" y="79"/>
                    <a:pt x="303" y="84"/>
                    <a:pt x="293" y="87"/>
                  </a:cubicBezTo>
                  <a:cubicBezTo>
                    <a:pt x="293" y="87"/>
                    <a:pt x="293" y="87"/>
                    <a:pt x="293" y="87"/>
                  </a:cubicBezTo>
                  <a:cubicBezTo>
                    <a:pt x="307" y="89"/>
                    <a:pt x="318" y="94"/>
                    <a:pt x="326" y="103"/>
                  </a:cubicBezTo>
                  <a:cubicBezTo>
                    <a:pt x="334" y="111"/>
                    <a:pt x="338" y="121"/>
                    <a:pt x="338" y="133"/>
                  </a:cubicBezTo>
                  <a:cubicBezTo>
                    <a:pt x="338" y="150"/>
                    <a:pt x="331" y="164"/>
                    <a:pt x="319" y="174"/>
                  </a:cubicBezTo>
                  <a:close/>
                  <a:moveTo>
                    <a:pt x="141" y="163"/>
                  </a:moveTo>
                  <a:cubicBezTo>
                    <a:pt x="123" y="181"/>
                    <a:pt x="98" y="190"/>
                    <a:pt x="68" y="190"/>
                  </a:cubicBezTo>
                  <a:cubicBezTo>
                    <a:pt x="0" y="190"/>
                    <a:pt x="0" y="190"/>
                    <a:pt x="0" y="190"/>
                  </a:cubicBezTo>
                  <a:cubicBezTo>
                    <a:pt x="0" y="0"/>
                    <a:pt x="0" y="0"/>
                    <a:pt x="0" y="0"/>
                  </a:cubicBezTo>
                  <a:cubicBezTo>
                    <a:pt x="68" y="0"/>
                    <a:pt x="68" y="0"/>
                    <a:pt x="68" y="0"/>
                  </a:cubicBezTo>
                  <a:cubicBezTo>
                    <a:pt x="135" y="0"/>
                    <a:pt x="169" y="30"/>
                    <a:pt x="169" y="92"/>
                  </a:cubicBezTo>
                  <a:cubicBezTo>
                    <a:pt x="169" y="122"/>
                    <a:pt x="160" y="145"/>
                    <a:pt x="141" y="1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0" name="Freeform 28"/>
            <p:cNvSpPr>
              <a:spLocks/>
            </p:cNvSpPr>
            <p:nvPr/>
          </p:nvSpPr>
          <p:spPr bwMode="auto">
            <a:xfrm>
              <a:off x="2552" y="1488"/>
              <a:ext cx="95" cy="142"/>
            </a:xfrm>
            <a:custGeom>
              <a:avLst/>
              <a:gdLst>
                <a:gd name="T0" fmla="*/ 21 w 81"/>
                <a:gd name="T1" fmla="*/ 0 h 121"/>
                <a:gd name="T2" fmla="*/ 0 w 81"/>
                <a:gd name="T3" fmla="*/ 0 h 121"/>
                <a:gd name="T4" fmla="*/ 0 w 81"/>
                <a:gd name="T5" fmla="*/ 121 h 121"/>
                <a:gd name="T6" fmla="*/ 21 w 81"/>
                <a:gd name="T7" fmla="*/ 121 h 121"/>
                <a:gd name="T8" fmla="*/ 65 w 81"/>
                <a:gd name="T9" fmla="*/ 104 h 121"/>
                <a:gd name="T10" fmla="*/ 81 w 81"/>
                <a:gd name="T11" fmla="*/ 59 h 121"/>
                <a:gd name="T12" fmla="*/ 66 w 81"/>
                <a:gd name="T13" fmla="*/ 16 h 121"/>
                <a:gd name="T14" fmla="*/ 21 w 81"/>
                <a:gd name="T15" fmla="*/ 0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121">
                  <a:moveTo>
                    <a:pt x="21" y="0"/>
                  </a:moveTo>
                  <a:cubicBezTo>
                    <a:pt x="0" y="0"/>
                    <a:pt x="0" y="0"/>
                    <a:pt x="0" y="0"/>
                  </a:cubicBezTo>
                  <a:cubicBezTo>
                    <a:pt x="0" y="121"/>
                    <a:pt x="0" y="121"/>
                    <a:pt x="0" y="121"/>
                  </a:cubicBezTo>
                  <a:cubicBezTo>
                    <a:pt x="21" y="121"/>
                    <a:pt x="21" y="121"/>
                    <a:pt x="21" y="121"/>
                  </a:cubicBezTo>
                  <a:cubicBezTo>
                    <a:pt x="40" y="121"/>
                    <a:pt x="55" y="115"/>
                    <a:pt x="65" y="104"/>
                  </a:cubicBezTo>
                  <a:cubicBezTo>
                    <a:pt x="76" y="93"/>
                    <a:pt x="81" y="78"/>
                    <a:pt x="81" y="59"/>
                  </a:cubicBezTo>
                  <a:cubicBezTo>
                    <a:pt x="81" y="41"/>
                    <a:pt x="76" y="27"/>
                    <a:pt x="66" y="16"/>
                  </a:cubicBezTo>
                  <a:cubicBezTo>
                    <a:pt x="55" y="6"/>
                    <a:pt x="40" y="0"/>
                    <a:pt x="21" y="0"/>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1" name="Freeform 29"/>
            <p:cNvSpPr>
              <a:spLocks/>
            </p:cNvSpPr>
            <p:nvPr/>
          </p:nvSpPr>
          <p:spPr bwMode="auto">
            <a:xfrm>
              <a:off x="2781" y="1484"/>
              <a:ext cx="55" cy="53"/>
            </a:xfrm>
            <a:custGeom>
              <a:avLst/>
              <a:gdLst>
                <a:gd name="T0" fmla="*/ 39 w 47"/>
                <a:gd name="T1" fmla="*/ 39 h 45"/>
                <a:gd name="T2" fmla="*/ 47 w 47"/>
                <a:gd name="T3" fmla="*/ 21 h 45"/>
                <a:gd name="T4" fmla="*/ 16 w 47"/>
                <a:gd name="T5" fmla="*/ 0 h 45"/>
                <a:gd name="T6" fmla="*/ 0 w 47"/>
                <a:gd name="T7" fmla="*/ 0 h 45"/>
                <a:gd name="T8" fmla="*/ 0 w 47"/>
                <a:gd name="T9" fmla="*/ 45 h 45"/>
                <a:gd name="T10" fmla="*/ 19 w 47"/>
                <a:gd name="T11" fmla="*/ 45 h 45"/>
                <a:gd name="T12" fmla="*/ 39 w 47"/>
                <a:gd name="T13" fmla="*/ 39 h 45"/>
              </a:gdLst>
              <a:ahLst/>
              <a:cxnLst>
                <a:cxn ang="0">
                  <a:pos x="T0" y="T1"/>
                </a:cxn>
                <a:cxn ang="0">
                  <a:pos x="T2" y="T3"/>
                </a:cxn>
                <a:cxn ang="0">
                  <a:pos x="T4" y="T5"/>
                </a:cxn>
                <a:cxn ang="0">
                  <a:pos x="T6" y="T7"/>
                </a:cxn>
                <a:cxn ang="0">
                  <a:pos x="T8" y="T9"/>
                </a:cxn>
                <a:cxn ang="0">
                  <a:pos x="T10" y="T11"/>
                </a:cxn>
                <a:cxn ang="0">
                  <a:pos x="T12" y="T13"/>
                </a:cxn>
              </a:cxnLst>
              <a:rect l="0" t="0" r="r" b="b"/>
              <a:pathLst>
                <a:path w="47" h="45">
                  <a:moveTo>
                    <a:pt x="39" y="39"/>
                  </a:moveTo>
                  <a:cubicBezTo>
                    <a:pt x="44" y="34"/>
                    <a:pt x="47" y="28"/>
                    <a:pt x="47" y="21"/>
                  </a:cubicBezTo>
                  <a:cubicBezTo>
                    <a:pt x="47" y="7"/>
                    <a:pt x="37" y="0"/>
                    <a:pt x="16" y="0"/>
                  </a:cubicBezTo>
                  <a:cubicBezTo>
                    <a:pt x="0" y="0"/>
                    <a:pt x="0" y="0"/>
                    <a:pt x="0" y="0"/>
                  </a:cubicBezTo>
                  <a:cubicBezTo>
                    <a:pt x="0" y="45"/>
                    <a:pt x="0" y="45"/>
                    <a:pt x="0" y="45"/>
                  </a:cubicBezTo>
                  <a:cubicBezTo>
                    <a:pt x="19" y="45"/>
                    <a:pt x="19" y="45"/>
                    <a:pt x="19" y="45"/>
                  </a:cubicBezTo>
                  <a:cubicBezTo>
                    <a:pt x="27" y="45"/>
                    <a:pt x="34" y="43"/>
                    <a:pt x="39" y="39"/>
                  </a:cubicBez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2" name="Freeform 30"/>
            <p:cNvSpPr>
              <a:spLocks/>
            </p:cNvSpPr>
            <p:nvPr/>
          </p:nvSpPr>
          <p:spPr bwMode="auto">
            <a:xfrm>
              <a:off x="2780" y="1575"/>
              <a:ext cx="65" cy="58"/>
            </a:xfrm>
            <a:custGeom>
              <a:avLst/>
              <a:gdLst>
                <a:gd name="T0" fmla="*/ 47 w 56"/>
                <a:gd name="T1" fmla="*/ 6 h 50"/>
                <a:gd name="T2" fmla="*/ 24 w 56"/>
                <a:gd name="T3" fmla="*/ 0 h 50"/>
                <a:gd name="T4" fmla="*/ 0 w 56"/>
                <a:gd name="T5" fmla="*/ 0 h 50"/>
                <a:gd name="T6" fmla="*/ 0 w 56"/>
                <a:gd name="T7" fmla="*/ 50 h 50"/>
                <a:gd name="T8" fmla="*/ 24 w 56"/>
                <a:gd name="T9" fmla="*/ 50 h 50"/>
                <a:gd name="T10" fmla="*/ 47 w 56"/>
                <a:gd name="T11" fmla="*/ 43 h 50"/>
                <a:gd name="T12" fmla="*/ 56 w 56"/>
                <a:gd name="T13" fmla="*/ 24 h 50"/>
                <a:gd name="T14" fmla="*/ 47 w 56"/>
                <a:gd name="T15" fmla="*/ 6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0">
                  <a:moveTo>
                    <a:pt x="47" y="6"/>
                  </a:moveTo>
                  <a:cubicBezTo>
                    <a:pt x="42" y="2"/>
                    <a:pt x="34" y="0"/>
                    <a:pt x="24" y="0"/>
                  </a:cubicBezTo>
                  <a:cubicBezTo>
                    <a:pt x="0" y="0"/>
                    <a:pt x="0" y="0"/>
                    <a:pt x="0" y="0"/>
                  </a:cubicBezTo>
                  <a:cubicBezTo>
                    <a:pt x="0" y="50"/>
                    <a:pt x="0" y="50"/>
                    <a:pt x="0" y="50"/>
                  </a:cubicBezTo>
                  <a:cubicBezTo>
                    <a:pt x="24" y="50"/>
                    <a:pt x="24" y="50"/>
                    <a:pt x="24" y="50"/>
                  </a:cubicBezTo>
                  <a:cubicBezTo>
                    <a:pt x="34" y="50"/>
                    <a:pt x="42" y="48"/>
                    <a:pt x="47" y="43"/>
                  </a:cubicBezTo>
                  <a:cubicBezTo>
                    <a:pt x="53" y="38"/>
                    <a:pt x="56" y="32"/>
                    <a:pt x="56" y="24"/>
                  </a:cubicBezTo>
                  <a:cubicBezTo>
                    <a:pt x="56" y="17"/>
                    <a:pt x="53" y="11"/>
                    <a:pt x="47" y="6"/>
                  </a:cubicBez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3" name="Freeform 31"/>
            <p:cNvSpPr>
              <a:spLocks/>
            </p:cNvSpPr>
            <p:nvPr/>
          </p:nvSpPr>
          <p:spPr bwMode="auto">
            <a:xfrm>
              <a:off x="2460" y="2814"/>
              <a:ext cx="479" cy="140"/>
            </a:xfrm>
            <a:custGeom>
              <a:avLst/>
              <a:gdLst>
                <a:gd name="T0" fmla="*/ 298 w 409"/>
                <a:gd name="T1" fmla="*/ 0 h 120"/>
                <a:gd name="T2" fmla="*/ 283 w 409"/>
                <a:gd name="T3" fmla="*/ 0 h 120"/>
                <a:gd name="T4" fmla="*/ 135 w 409"/>
                <a:gd name="T5" fmla="*/ 0 h 120"/>
                <a:gd name="T6" fmla="*/ 128 w 409"/>
                <a:gd name="T7" fmla="*/ 0 h 120"/>
                <a:gd name="T8" fmla="*/ 0 w 409"/>
                <a:gd name="T9" fmla="*/ 82 h 120"/>
                <a:gd name="T10" fmla="*/ 0 w 409"/>
                <a:gd name="T11" fmla="*/ 120 h 120"/>
                <a:gd name="T12" fmla="*/ 153 w 409"/>
                <a:gd name="T13" fmla="*/ 120 h 120"/>
                <a:gd name="T14" fmla="*/ 265 w 409"/>
                <a:gd name="T15" fmla="*/ 120 h 120"/>
                <a:gd name="T16" fmla="*/ 409 w 409"/>
                <a:gd name="T17" fmla="*/ 120 h 120"/>
                <a:gd name="T18" fmla="*/ 409 w 409"/>
                <a:gd name="T19" fmla="*/ 82 h 120"/>
                <a:gd name="T20" fmla="*/ 298 w 409"/>
                <a:gd name="T2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20">
                  <a:moveTo>
                    <a:pt x="298" y="0"/>
                  </a:moveTo>
                  <a:cubicBezTo>
                    <a:pt x="283" y="0"/>
                    <a:pt x="283" y="0"/>
                    <a:pt x="283" y="0"/>
                  </a:cubicBezTo>
                  <a:cubicBezTo>
                    <a:pt x="135" y="0"/>
                    <a:pt x="135" y="0"/>
                    <a:pt x="135" y="0"/>
                  </a:cubicBezTo>
                  <a:cubicBezTo>
                    <a:pt x="128" y="0"/>
                    <a:pt x="128" y="0"/>
                    <a:pt x="128" y="0"/>
                  </a:cubicBezTo>
                  <a:cubicBezTo>
                    <a:pt x="148" y="72"/>
                    <a:pt x="121" y="82"/>
                    <a:pt x="0" y="82"/>
                  </a:cubicBezTo>
                  <a:cubicBezTo>
                    <a:pt x="0" y="120"/>
                    <a:pt x="0" y="120"/>
                    <a:pt x="0" y="120"/>
                  </a:cubicBezTo>
                  <a:cubicBezTo>
                    <a:pt x="153" y="120"/>
                    <a:pt x="153" y="120"/>
                    <a:pt x="153" y="120"/>
                  </a:cubicBezTo>
                  <a:cubicBezTo>
                    <a:pt x="265" y="120"/>
                    <a:pt x="265" y="120"/>
                    <a:pt x="265" y="120"/>
                  </a:cubicBezTo>
                  <a:cubicBezTo>
                    <a:pt x="409" y="120"/>
                    <a:pt x="409" y="120"/>
                    <a:pt x="409" y="120"/>
                  </a:cubicBezTo>
                  <a:cubicBezTo>
                    <a:pt x="409" y="82"/>
                    <a:pt x="409" y="82"/>
                    <a:pt x="409" y="82"/>
                  </a:cubicBezTo>
                  <a:cubicBezTo>
                    <a:pt x="289" y="82"/>
                    <a:pt x="277" y="72"/>
                    <a:pt x="298" y="0"/>
                  </a:cubicBez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4" name="Freeform 32"/>
            <p:cNvSpPr>
              <a:spLocks noEditPoints="1"/>
            </p:cNvSpPr>
            <p:nvPr/>
          </p:nvSpPr>
          <p:spPr bwMode="auto">
            <a:xfrm>
              <a:off x="2334" y="2278"/>
              <a:ext cx="733" cy="536"/>
            </a:xfrm>
            <a:custGeom>
              <a:avLst/>
              <a:gdLst>
                <a:gd name="T0" fmla="*/ 588 w 626"/>
                <a:gd name="T1" fmla="*/ 0 h 457"/>
                <a:gd name="T2" fmla="*/ 34 w 626"/>
                <a:gd name="T3" fmla="*/ 0 h 457"/>
                <a:gd name="T4" fmla="*/ 0 w 626"/>
                <a:gd name="T5" fmla="*/ 35 h 457"/>
                <a:gd name="T6" fmla="*/ 0 w 626"/>
                <a:gd name="T7" fmla="*/ 422 h 457"/>
                <a:gd name="T8" fmla="*/ 34 w 626"/>
                <a:gd name="T9" fmla="*/ 457 h 457"/>
                <a:gd name="T10" fmla="*/ 588 w 626"/>
                <a:gd name="T11" fmla="*/ 457 h 457"/>
                <a:gd name="T12" fmla="*/ 626 w 626"/>
                <a:gd name="T13" fmla="*/ 422 h 457"/>
                <a:gd name="T14" fmla="*/ 626 w 626"/>
                <a:gd name="T15" fmla="*/ 35 h 457"/>
                <a:gd name="T16" fmla="*/ 588 w 626"/>
                <a:gd name="T17" fmla="*/ 0 h 457"/>
                <a:gd name="T18" fmla="*/ 578 w 626"/>
                <a:gd name="T19" fmla="*/ 48 h 457"/>
                <a:gd name="T20" fmla="*/ 578 w 626"/>
                <a:gd name="T21" fmla="*/ 409 h 457"/>
                <a:gd name="T22" fmla="*/ 48 w 626"/>
                <a:gd name="T23" fmla="*/ 409 h 457"/>
                <a:gd name="T24" fmla="*/ 48 w 626"/>
                <a:gd name="T25" fmla="*/ 48 h 457"/>
                <a:gd name="T26" fmla="*/ 579 w 626"/>
                <a:gd name="T27" fmla="*/ 47 h 457"/>
                <a:gd name="T28" fmla="*/ 578 w 626"/>
                <a:gd name="T29" fmla="*/ 48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6" h="457">
                  <a:moveTo>
                    <a:pt x="588" y="0"/>
                  </a:moveTo>
                  <a:cubicBezTo>
                    <a:pt x="34" y="0"/>
                    <a:pt x="34" y="0"/>
                    <a:pt x="34" y="0"/>
                  </a:cubicBezTo>
                  <a:cubicBezTo>
                    <a:pt x="15" y="0"/>
                    <a:pt x="0" y="16"/>
                    <a:pt x="0" y="35"/>
                  </a:cubicBezTo>
                  <a:cubicBezTo>
                    <a:pt x="0" y="422"/>
                    <a:pt x="0" y="422"/>
                    <a:pt x="0" y="422"/>
                  </a:cubicBezTo>
                  <a:cubicBezTo>
                    <a:pt x="0" y="440"/>
                    <a:pt x="15" y="457"/>
                    <a:pt x="34" y="457"/>
                  </a:cubicBezTo>
                  <a:cubicBezTo>
                    <a:pt x="588" y="457"/>
                    <a:pt x="588" y="457"/>
                    <a:pt x="588" y="457"/>
                  </a:cubicBezTo>
                  <a:cubicBezTo>
                    <a:pt x="607" y="457"/>
                    <a:pt x="626" y="440"/>
                    <a:pt x="626" y="422"/>
                  </a:cubicBezTo>
                  <a:cubicBezTo>
                    <a:pt x="626" y="35"/>
                    <a:pt x="626" y="35"/>
                    <a:pt x="626" y="35"/>
                  </a:cubicBezTo>
                  <a:cubicBezTo>
                    <a:pt x="626" y="16"/>
                    <a:pt x="607" y="0"/>
                    <a:pt x="588" y="0"/>
                  </a:cubicBezTo>
                  <a:close/>
                  <a:moveTo>
                    <a:pt x="578" y="48"/>
                  </a:moveTo>
                  <a:cubicBezTo>
                    <a:pt x="578" y="409"/>
                    <a:pt x="578" y="409"/>
                    <a:pt x="578" y="409"/>
                  </a:cubicBezTo>
                  <a:cubicBezTo>
                    <a:pt x="48" y="409"/>
                    <a:pt x="48" y="409"/>
                    <a:pt x="48" y="409"/>
                  </a:cubicBezTo>
                  <a:cubicBezTo>
                    <a:pt x="48" y="48"/>
                    <a:pt x="48" y="48"/>
                    <a:pt x="48" y="48"/>
                  </a:cubicBezTo>
                  <a:cubicBezTo>
                    <a:pt x="579" y="47"/>
                    <a:pt x="579" y="47"/>
                    <a:pt x="579" y="47"/>
                  </a:cubicBezTo>
                  <a:lnTo>
                    <a:pt x="578" y="48"/>
                  </a:lnTo>
                  <a:close/>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5" name="Freeform 33"/>
            <p:cNvSpPr>
              <a:spLocks/>
            </p:cNvSpPr>
            <p:nvPr/>
          </p:nvSpPr>
          <p:spPr bwMode="auto">
            <a:xfrm>
              <a:off x="2389" y="2334"/>
              <a:ext cx="621" cy="423"/>
            </a:xfrm>
            <a:custGeom>
              <a:avLst/>
              <a:gdLst>
                <a:gd name="T0" fmla="*/ 620 w 621"/>
                <a:gd name="T1" fmla="*/ 1 h 423"/>
                <a:gd name="T2" fmla="*/ 620 w 621"/>
                <a:gd name="T3" fmla="*/ 423 h 423"/>
                <a:gd name="T4" fmla="*/ 0 w 621"/>
                <a:gd name="T5" fmla="*/ 423 h 423"/>
                <a:gd name="T6" fmla="*/ 0 w 621"/>
                <a:gd name="T7" fmla="*/ 1 h 423"/>
                <a:gd name="T8" fmla="*/ 621 w 621"/>
                <a:gd name="T9" fmla="*/ 0 h 423"/>
                <a:gd name="T10" fmla="*/ 620 w 621"/>
                <a:gd name="T11" fmla="*/ 1 h 423"/>
              </a:gdLst>
              <a:ahLst/>
              <a:cxnLst>
                <a:cxn ang="0">
                  <a:pos x="T0" y="T1"/>
                </a:cxn>
                <a:cxn ang="0">
                  <a:pos x="T2" y="T3"/>
                </a:cxn>
                <a:cxn ang="0">
                  <a:pos x="T4" y="T5"/>
                </a:cxn>
                <a:cxn ang="0">
                  <a:pos x="T6" y="T7"/>
                </a:cxn>
                <a:cxn ang="0">
                  <a:pos x="T8" y="T9"/>
                </a:cxn>
                <a:cxn ang="0">
                  <a:pos x="T10" y="T11"/>
                </a:cxn>
              </a:cxnLst>
              <a:rect l="0" t="0" r="r" b="b"/>
              <a:pathLst>
                <a:path w="621" h="423">
                  <a:moveTo>
                    <a:pt x="620" y="1"/>
                  </a:moveTo>
                  <a:lnTo>
                    <a:pt x="620" y="423"/>
                  </a:lnTo>
                  <a:lnTo>
                    <a:pt x="0" y="423"/>
                  </a:lnTo>
                  <a:lnTo>
                    <a:pt x="0" y="1"/>
                  </a:lnTo>
                  <a:lnTo>
                    <a:pt x="621" y="0"/>
                  </a:lnTo>
                  <a:lnTo>
                    <a:pt x="620" y="1"/>
                  </a:lnTo>
                  <a:close/>
                </a:path>
              </a:pathLst>
            </a:custGeom>
            <a:solidFill>
              <a:srgbClr val="00BB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6" name="Freeform 34"/>
            <p:cNvSpPr>
              <a:spLocks/>
            </p:cNvSpPr>
            <p:nvPr/>
          </p:nvSpPr>
          <p:spPr bwMode="auto">
            <a:xfrm>
              <a:off x="2389" y="2334"/>
              <a:ext cx="621" cy="423"/>
            </a:xfrm>
            <a:custGeom>
              <a:avLst/>
              <a:gdLst>
                <a:gd name="T0" fmla="*/ 620 w 621"/>
                <a:gd name="T1" fmla="*/ 1 h 423"/>
                <a:gd name="T2" fmla="*/ 620 w 621"/>
                <a:gd name="T3" fmla="*/ 423 h 423"/>
                <a:gd name="T4" fmla="*/ 0 w 621"/>
                <a:gd name="T5" fmla="*/ 423 h 423"/>
                <a:gd name="T6" fmla="*/ 0 w 621"/>
                <a:gd name="T7" fmla="*/ 1 h 423"/>
                <a:gd name="T8" fmla="*/ 621 w 621"/>
                <a:gd name="T9" fmla="*/ 0 h 423"/>
                <a:gd name="T10" fmla="*/ 620 w 621"/>
                <a:gd name="T11" fmla="*/ 1 h 423"/>
              </a:gdLst>
              <a:ahLst/>
              <a:cxnLst>
                <a:cxn ang="0">
                  <a:pos x="T0" y="T1"/>
                </a:cxn>
                <a:cxn ang="0">
                  <a:pos x="T2" y="T3"/>
                </a:cxn>
                <a:cxn ang="0">
                  <a:pos x="T4" y="T5"/>
                </a:cxn>
                <a:cxn ang="0">
                  <a:pos x="T6" y="T7"/>
                </a:cxn>
                <a:cxn ang="0">
                  <a:pos x="T8" y="T9"/>
                </a:cxn>
                <a:cxn ang="0">
                  <a:pos x="T10" y="T11"/>
                </a:cxn>
              </a:cxnLst>
              <a:rect l="0" t="0" r="r" b="b"/>
              <a:pathLst>
                <a:path w="621" h="423">
                  <a:moveTo>
                    <a:pt x="620" y="1"/>
                  </a:moveTo>
                  <a:lnTo>
                    <a:pt x="620" y="423"/>
                  </a:lnTo>
                  <a:lnTo>
                    <a:pt x="0" y="423"/>
                  </a:lnTo>
                  <a:lnTo>
                    <a:pt x="0" y="1"/>
                  </a:lnTo>
                  <a:lnTo>
                    <a:pt x="621" y="0"/>
                  </a:lnTo>
                  <a:lnTo>
                    <a:pt x="620" y="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7" name="Freeform 35"/>
            <p:cNvSpPr>
              <a:spLocks/>
            </p:cNvSpPr>
            <p:nvPr/>
          </p:nvSpPr>
          <p:spPr bwMode="auto">
            <a:xfrm>
              <a:off x="2334" y="2278"/>
              <a:ext cx="688" cy="536"/>
            </a:xfrm>
            <a:custGeom>
              <a:avLst/>
              <a:gdLst>
                <a:gd name="T0" fmla="*/ 48 w 588"/>
                <a:gd name="T1" fmla="*/ 409 h 457"/>
                <a:gd name="T2" fmla="*/ 47 w 588"/>
                <a:gd name="T3" fmla="*/ 409 h 457"/>
                <a:gd name="T4" fmla="*/ 47 w 588"/>
                <a:gd name="T5" fmla="*/ 48 h 457"/>
                <a:gd name="T6" fmla="*/ 532 w 588"/>
                <a:gd name="T7" fmla="*/ 47 h 457"/>
                <a:gd name="T8" fmla="*/ 588 w 588"/>
                <a:gd name="T9" fmla="*/ 0 h 457"/>
                <a:gd name="T10" fmla="*/ 588 w 588"/>
                <a:gd name="T11" fmla="*/ 0 h 457"/>
                <a:gd name="T12" fmla="*/ 34 w 588"/>
                <a:gd name="T13" fmla="*/ 0 h 457"/>
                <a:gd name="T14" fmla="*/ 0 w 588"/>
                <a:gd name="T15" fmla="*/ 35 h 457"/>
                <a:gd name="T16" fmla="*/ 0 w 588"/>
                <a:gd name="T17" fmla="*/ 422 h 457"/>
                <a:gd name="T18" fmla="*/ 34 w 588"/>
                <a:gd name="T19" fmla="*/ 457 h 457"/>
                <a:gd name="T20" fmla="*/ 47 w 588"/>
                <a:gd name="T21" fmla="*/ 457 h 457"/>
                <a:gd name="T22" fmla="*/ 104 w 588"/>
                <a:gd name="T23" fmla="*/ 409 h 457"/>
                <a:gd name="T24" fmla="*/ 48 w 588"/>
                <a:gd name="T25" fmla="*/ 40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8" h="457">
                  <a:moveTo>
                    <a:pt x="48" y="409"/>
                  </a:moveTo>
                  <a:cubicBezTo>
                    <a:pt x="47" y="409"/>
                    <a:pt x="47" y="409"/>
                    <a:pt x="47" y="409"/>
                  </a:cubicBezTo>
                  <a:cubicBezTo>
                    <a:pt x="47" y="48"/>
                    <a:pt x="47" y="48"/>
                    <a:pt x="47" y="48"/>
                  </a:cubicBezTo>
                  <a:cubicBezTo>
                    <a:pt x="532" y="47"/>
                    <a:pt x="532" y="47"/>
                    <a:pt x="532" y="47"/>
                  </a:cubicBezTo>
                  <a:cubicBezTo>
                    <a:pt x="588" y="0"/>
                    <a:pt x="588" y="0"/>
                    <a:pt x="588" y="0"/>
                  </a:cubicBezTo>
                  <a:cubicBezTo>
                    <a:pt x="588" y="0"/>
                    <a:pt x="588" y="0"/>
                    <a:pt x="588" y="0"/>
                  </a:cubicBezTo>
                  <a:cubicBezTo>
                    <a:pt x="34" y="0"/>
                    <a:pt x="34" y="0"/>
                    <a:pt x="34" y="0"/>
                  </a:cubicBezTo>
                  <a:cubicBezTo>
                    <a:pt x="15" y="0"/>
                    <a:pt x="0" y="16"/>
                    <a:pt x="0" y="35"/>
                  </a:cubicBezTo>
                  <a:cubicBezTo>
                    <a:pt x="0" y="422"/>
                    <a:pt x="0" y="422"/>
                    <a:pt x="0" y="422"/>
                  </a:cubicBezTo>
                  <a:cubicBezTo>
                    <a:pt x="0" y="440"/>
                    <a:pt x="15" y="457"/>
                    <a:pt x="34" y="457"/>
                  </a:cubicBezTo>
                  <a:cubicBezTo>
                    <a:pt x="47" y="457"/>
                    <a:pt x="47" y="457"/>
                    <a:pt x="47" y="457"/>
                  </a:cubicBezTo>
                  <a:cubicBezTo>
                    <a:pt x="104" y="409"/>
                    <a:pt x="104" y="409"/>
                    <a:pt x="104" y="409"/>
                  </a:cubicBezTo>
                  <a:lnTo>
                    <a:pt x="48" y="409"/>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8" name="Freeform 36"/>
            <p:cNvSpPr>
              <a:spLocks/>
            </p:cNvSpPr>
            <p:nvPr/>
          </p:nvSpPr>
          <p:spPr bwMode="auto">
            <a:xfrm>
              <a:off x="2389" y="2334"/>
              <a:ext cx="568" cy="423"/>
            </a:xfrm>
            <a:custGeom>
              <a:avLst/>
              <a:gdLst>
                <a:gd name="T0" fmla="*/ 0 w 568"/>
                <a:gd name="T1" fmla="*/ 423 h 423"/>
                <a:gd name="T2" fmla="*/ 1 w 568"/>
                <a:gd name="T3" fmla="*/ 423 h 423"/>
                <a:gd name="T4" fmla="*/ 1 w 568"/>
                <a:gd name="T5" fmla="*/ 1 h 423"/>
                <a:gd name="T6" fmla="*/ 568 w 568"/>
                <a:gd name="T7" fmla="*/ 0 h 423"/>
                <a:gd name="T8" fmla="*/ 568 w 568"/>
                <a:gd name="T9" fmla="*/ 0 h 423"/>
                <a:gd name="T10" fmla="*/ 0 w 568"/>
                <a:gd name="T11" fmla="*/ 1 h 423"/>
                <a:gd name="T12" fmla="*/ 0 w 568"/>
                <a:gd name="T13" fmla="*/ 423 h 423"/>
              </a:gdLst>
              <a:ahLst/>
              <a:cxnLst>
                <a:cxn ang="0">
                  <a:pos x="T0" y="T1"/>
                </a:cxn>
                <a:cxn ang="0">
                  <a:pos x="T2" y="T3"/>
                </a:cxn>
                <a:cxn ang="0">
                  <a:pos x="T4" y="T5"/>
                </a:cxn>
                <a:cxn ang="0">
                  <a:pos x="T6" y="T7"/>
                </a:cxn>
                <a:cxn ang="0">
                  <a:pos x="T8" y="T9"/>
                </a:cxn>
                <a:cxn ang="0">
                  <a:pos x="T10" y="T11"/>
                </a:cxn>
                <a:cxn ang="0">
                  <a:pos x="T12" y="T13"/>
                </a:cxn>
              </a:cxnLst>
              <a:rect l="0" t="0" r="r" b="b"/>
              <a:pathLst>
                <a:path w="568" h="423">
                  <a:moveTo>
                    <a:pt x="0" y="423"/>
                  </a:moveTo>
                  <a:lnTo>
                    <a:pt x="1" y="423"/>
                  </a:lnTo>
                  <a:lnTo>
                    <a:pt x="1" y="1"/>
                  </a:lnTo>
                  <a:lnTo>
                    <a:pt x="568" y="0"/>
                  </a:lnTo>
                  <a:lnTo>
                    <a:pt x="568" y="0"/>
                  </a:lnTo>
                  <a:lnTo>
                    <a:pt x="0" y="1"/>
                  </a:lnTo>
                  <a:lnTo>
                    <a:pt x="0" y="423"/>
                  </a:ln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9" name="Rectangle 37"/>
            <p:cNvSpPr>
              <a:spLocks noChangeArrowheads="1"/>
            </p:cNvSpPr>
            <p:nvPr/>
          </p:nvSpPr>
          <p:spPr bwMode="auto">
            <a:xfrm>
              <a:off x="2460" y="2910"/>
              <a:ext cx="479" cy="44"/>
            </a:xfrm>
            <a:prstGeom prst="rect">
              <a:avLst/>
            </a:prstGeom>
            <a:solidFill>
              <a:srgbClr val="B0B0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0" name="Oval 38"/>
            <p:cNvSpPr>
              <a:spLocks noChangeArrowheads="1"/>
            </p:cNvSpPr>
            <p:nvPr/>
          </p:nvSpPr>
          <p:spPr bwMode="auto">
            <a:xfrm>
              <a:off x="2687" y="2298"/>
              <a:ext cx="20" cy="21"/>
            </a:xfrm>
            <a:prstGeom prst="ellipse">
              <a:avLst/>
            </a:prstGeom>
            <a:solidFill>
              <a:srgbClr val="BAC8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1" name="Freeform 39"/>
            <p:cNvSpPr>
              <a:spLocks/>
            </p:cNvSpPr>
            <p:nvPr/>
          </p:nvSpPr>
          <p:spPr bwMode="auto">
            <a:xfrm>
              <a:off x="2567" y="2383"/>
              <a:ext cx="264" cy="155"/>
            </a:xfrm>
            <a:custGeom>
              <a:avLst/>
              <a:gdLst>
                <a:gd name="T0" fmla="*/ 113 w 226"/>
                <a:gd name="T1" fmla="*/ 0 h 133"/>
                <a:gd name="T2" fmla="*/ 111 w 226"/>
                <a:gd name="T3" fmla="*/ 0 h 133"/>
                <a:gd name="T4" fmla="*/ 2 w 226"/>
                <a:gd name="T5" fmla="*/ 63 h 133"/>
                <a:gd name="T6" fmla="*/ 0 w 226"/>
                <a:gd name="T7" fmla="*/ 66 h 133"/>
                <a:gd name="T8" fmla="*/ 2 w 226"/>
                <a:gd name="T9" fmla="*/ 69 h 133"/>
                <a:gd name="T10" fmla="*/ 112 w 226"/>
                <a:gd name="T11" fmla="*/ 133 h 133"/>
                <a:gd name="T12" fmla="*/ 114 w 226"/>
                <a:gd name="T13" fmla="*/ 133 h 133"/>
                <a:gd name="T14" fmla="*/ 115 w 226"/>
                <a:gd name="T15" fmla="*/ 133 h 133"/>
                <a:gd name="T16" fmla="*/ 225 w 226"/>
                <a:gd name="T17" fmla="*/ 69 h 133"/>
                <a:gd name="T18" fmla="*/ 226 w 226"/>
                <a:gd name="T19" fmla="*/ 67 h 133"/>
                <a:gd name="T20" fmla="*/ 225 w 226"/>
                <a:gd name="T21" fmla="*/ 64 h 133"/>
                <a:gd name="T22" fmla="*/ 115 w 226"/>
                <a:gd name="T23" fmla="*/ 0 h 133"/>
                <a:gd name="T24" fmla="*/ 113 w 226"/>
                <a:gd name="T25"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 h="133">
                  <a:moveTo>
                    <a:pt x="113" y="0"/>
                  </a:moveTo>
                  <a:cubicBezTo>
                    <a:pt x="112" y="0"/>
                    <a:pt x="112" y="0"/>
                    <a:pt x="111" y="0"/>
                  </a:cubicBezTo>
                  <a:cubicBezTo>
                    <a:pt x="2" y="63"/>
                    <a:pt x="2" y="63"/>
                    <a:pt x="2" y="63"/>
                  </a:cubicBezTo>
                  <a:cubicBezTo>
                    <a:pt x="1" y="64"/>
                    <a:pt x="0" y="65"/>
                    <a:pt x="0" y="66"/>
                  </a:cubicBezTo>
                  <a:cubicBezTo>
                    <a:pt x="0" y="67"/>
                    <a:pt x="1" y="68"/>
                    <a:pt x="2" y="69"/>
                  </a:cubicBezTo>
                  <a:cubicBezTo>
                    <a:pt x="112" y="133"/>
                    <a:pt x="112" y="133"/>
                    <a:pt x="112" y="133"/>
                  </a:cubicBezTo>
                  <a:cubicBezTo>
                    <a:pt x="112" y="133"/>
                    <a:pt x="113" y="133"/>
                    <a:pt x="114" y="133"/>
                  </a:cubicBezTo>
                  <a:cubicBezTo>
                    <a:pt x="114" y="133"/>
                    <a:pt x="115" y="133"/>
                    <a:pt x="115" y="133"/>
                  </a:cubicBezTo>
                  <a:cubicBezTo>
                    <a:pt x="225" y="69"/>
                    <a:pt x="225" y="69"/>
                    <a:pt x="225" y="69"/>
                  </a:cubicBezTo>
                  <a:cubicBezTo>
                    <a:pt x="226" y="69"/>
                    <a:pt x="226" y="68"/>
                    <a:pt x="226" y="67"/>
                  </a:cubicBezTo>
                  <a:cubicBezTo>
                    <a:pt x="226" y="65"/>
                    <a:pt x="226" y="64"/>
                    <a:pt x="225" y="64"/>
                  </a:cubicBezTo>
                  <a:cubicBezTo>
                    <a:pt x="115" y="0"/>
                    <a:pt x="115" y="0"/>
                    <a:pt x="115" y="0"/>
                  </a:cubicBezTo>
                  <a:cubicBezTo>
                    <a:pt x="114" y="0"/>
                    <a:pt x="114" y="0"/>
                    <a:pt x="113" y="0"/>
                  </a:cubicBezTo>
                </a:path>
              </a:pathLst>
            </a:custGeom>
            <a:solidFill>
              <a:srgbClr val="E5F8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2" name="Freeform 40"/>
            <p:cNvSpPr>
              <a:spLocks/>
            </p:cNvSpPr>
            <p:nvPr/>
          </p:nvSpPr>
          <p:spPr bwMode="auto">
            <a:xfrm>
              <a:off x="2549" y="2488"/>
              <a:ext cx="136" cy="232"/>
            </a:xfrm>
            <a:custGeom>
              <a:avLst/>
              <a:gdLst>
                <a:gd name="T0" fmla="*/ 3 w 116"/>
                <a:gd name="T1" fmla="*/ 0 h 198"/>
                <a:gd name="T2" fmla="*/ 1 w 116"/>
                <a:gd name="T3" fmla="*/ 1 h 198"/>
                <a:gd name="T4" fmla="*/ 0 w 116"/>
                <a:gd name="T5" fmla="*/ 4 h 198"/>
                <a:gd name="T6" fmla="*/ 0 w 116"/>
                <a:gd name="T7" fmla="*/ 131 h 198"/>
                <a:gd name="T8" fmla="*/ 1 w 116"/>
                <a:gd name="T9" fmla="*/ 134 h 198"/>
                <a:gd name="T10" fmla="*/ 111 w 116"/>
                <a:gd name="T11" fmla="*/ 197 h 198"/>
                <a:gd name="T12" fmla="*/ 113 w 116"/>
                <a:gd name="T13" fmla="*/ 198 h 198"/>
                <a:gd name="T14" fmla="*/ 114 w 116"/>
                <a:gd name="T15" fmla="*/ 197 h 198"/>
                <a:gd name="T16" fmla="*/ 116 w 116"/>
                <a:gd name="T17" fmla="*/ 194 h 198"/>
                <a:gd name="T18" fmla="*/ 116 w 116"/>
                <a:gd name="T19" fmla="*/ 67 h 198"/>
                <a:gd name="T20" fmla="*/ 114 w 116"/>
                <a:gd name="T21" fmla="*/ 64 h 198"/>
                <a:gd name="T22" fmla="*/ 5 w 116"/>
                <a:gd name="T23" fmla="*/ 1 h 198"/>
                <a:gd name="T24" fmla="*/ 3 w 116"/>
                <a:gd name="T25"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198">
                  <a:moveTo>
                    <a:pt x="3" y="0"/>
                  </a:moveTo>
                  <a:cubicBezTo>
                    <a:pt x="2" y="0"/>
                    <a:pt x="2" y="0"/>
                    <a:pt x="1" y="1"/>
                  </a:cubicBezTo>
                  <a:cubicBezTo>
                    <a:pt x="0" y="1"/>
                    <a:pt x="0" y="2"/>
                    <a:pt x="0" y="4"/>
                  </a:cubicBezTo>
                  <a:cubicBezTo>
                    <a:pt x="0" y="131"/>
                    <a:pt x="0" y="131"/>
                    <a:pt x="0" y="131"/>
                  </a:cubicBezTo>
                  <a:cubicBezTo>
                    <a:pt x="0" y="132"/>
                    <a:pt x="0" y="133"/>
                    <a:pt x="1" y="134"/>
                  </a:cubicBezTo>
                  <a:cubicBezTo>
                    <a:pt x="111" y="197"/>
                    <a:pt x="111" y="197"/>
                    <a:pt x="111" y="197"/>
                  </a:cubicBezTo>
                  <a:cubicBezTo>
                    <a:pt x="112" y="197"/>
                    <a:pt x="112" y="198"/>
                    <a:pt x="113" y="198"/>
                  </a:cubicBezTo>
                  <a:cubicBezTo>
                    <a:pt x="113" y="198"/>
                    <a:pt x="114" y="197"/>
                    <a:pt x="114" y="197"/>
                  </a:cubicBezTo>
                  <a:cubicBezTo>
                    <a:pt x="115" y="197"/>
                    <a:pt x="116" y="196"/>
                    <a:pt x="116" y="194"/>
                  </a:cubicBezTo>
                  <a:cubicBezTo>
                    <a:pt x="116" y="67"/>
                    <a:pt x="116" y="67"/>
                    <a:pt x="116" y="67"/>
                  </a:cubicBezTo>
                  <a:cubicBezTo>
                    <a:pt x="116" y="66"/>
                    <a:pt x="115" y="65"/>
                    <a:pt x="114" y="64"/>
                  </a:cubicBezTo>
                  <a:cubicBezTo>
                    <a:pt x="5" y="1"/>
                    <a:pt x="5" y="1"/>
                    <a:pt x="5" y="1"/>
                  </a:cubicBezTo>
                  <a:cubicBezTo>
                    <a:pt x="4" y="0"/>
                    <a:pt x="3" y="0"/>
                    <a:pt x="3" y="0"/>
                  </a:cubicBezTo>
                </a:path>
              </a:pathLst>
            </a:custGeom>
            <a:solidFill>
              <a:srgbClr val="CCF1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3" name="Freeform 41"/>
            <p:cNvSpPr>
              <a:spLocks/>
            </p:cNvSpPr>
            <p:nvPr/>
          </p:nvSpPr>
          <p:spPr bwMode="auto">
            <a:xfrm>
              <a:off x="2714" y="2489"/>
              <a:ext cx="136" cy="231"/>
            </a:xfrm>
            <a:custGeom>
              <a:avLst/>
              <a:gdLst>
                <a:gd name="T0" fmla="*/ 113 w 116"/>
                <a:gd name="T1" fmla="*/ 0 h 197"/>
                <a:gd name="T2" fmla="*/ 111 w 116"/>
                <a:gd name="T3" fmla="*/ 1 h 197"/>
                <a:gd name="T4" fmla="*/ 1 w 116"/>
                <a:gd name="T5" fmla="*/ 64 h 197"/>
                <a:gd name="T6" fmla="*/ 0 w 116"/>
                <a:gd name="T7" fmla="*/ 67 h 197"/>
                <a:gd name="T8" fmla="*/ 0 w 116"/>
                <a:gd name="T9" fmla="*/ 193 h 197"/>
                <a:gd name="T10" fmla="*/ 1 w 116"/>
                <a:gd name="T11" fmla="*/ 196 h 197"/>
                <a:gd name="T12" fmla="*/ 3 w 116"/>
                <a:gd name="T13" fmla="*/ 197 h 197"/>
                <a:gd name="T14" fmla="*/ 5 w 116"/>
                <a:gd name="T15" fmla="*/ 196 h 197"/>
                <a:gd name="T16" fmla="*/ 114 w 116"/>
                <a:gd name="T17" fmla="*/ 133 h 197"/>
                <a:gd name="T18" fmla="*/ 116 w 116"/>
                <a:gd name="T19" fmla="*/ 130 h 197"/>
                <a:gd name="T20" fmla="*/ 116 w 116"/>
                <a:gd name="T21" fmla="*/ 3 h 197"/>
                <a:gd name="T22" fmla="*/ 114 w 116"/>
                <a:gd name="T23" fmla="*/ 1 h 197"/>
                <a:gd name="T24" fmla="*/ 113 w 116"/>
                <a:gd name="T2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197">
                  <a:moveTo>
                    <a:pt x="113" y="0"/>
                  </a:moveTo>
                  <a:cubicBezTo>
                    <a:pt x="112" y="0"/>
                    <a:pt x="112" y="0"/>
                    <a:pt x="111" y="1"/>
                  </a:cubicBezTo>
                  <a:cubicBezTo>
                    <a:pt x="1" y="64"/>
                    <a:pt x="1" y="64"/>
                    <a:pt x="1" y="64"/>
                  </a:cubicBezTo>
                  <a:cubicBezTo>
                    <a:pt x="0" y="65"/>
                    <a:pt x="0" y="66"/>
                    <a:pt x="0" y="67"/>
                  </a:cubicBezTo>
                  <a:cubicBezTo>
                    <a:pt x="0" y="193"/>
                    <a:pt x="0" y="193"/>
                    <a:pt x="0" y="193"/>
                  </a:cubicBezTo>
                  <a:cubicBezTo>
                    <a:pt x="0" y="195"/>
                    <a:pt x="0" y="196"/>
                    <a:pt x="1" y="196"/>
                  </a:cubicBezTo>
                  <a:cubicBezTo>
                    <a:pt x="2" y="196"/>
                    <a:pt x="2" y="197"/>
                    <a:pt x="3" y="197"/>
                  </a:cubicBezTo>
                  <a:cubicBezTo>
                    <a:pt x="3" y="197"/>
                    <a:pt x="4" y="196"/>
                    <a:pt x="5" y="196"/>
                  </a:cubicBezTo>
                  <a:cubicBezTo>
                    <a:pt x="114" y="133"/>
                    <a:pt x="114" y="133"/>
                    <a:pt x="114" y="133"/>
                  </a:cubicBezTo>
                  <a:cubicBezTo>
                    <a:pt x="115" y="132"/>
                    <a:pt x="116" y="131"/>
                    <a:pt x="116" y="130"/>
                  </a:cubicBezTo>
                  <a:cubicBezTo>
                    <a:pt x="116" y="3"/>
                    <a:pt x="116" y="3"/>
                    <a:pt x="116" y="3"/>
                  </a:cubicBezTo>
                  <a:cubicBezTo>
                    <a:pt x="116" y="2"/>
                    <a:pt x="115" y="1"/>
                    <a:pt x="114" y="1"/>
                  </a:cubicBezTo>
                  <a:cubicBezTo>
                    <a:pt x="114" y="0"/>
                    <a:pt x="113" y="0"/>
                    <a:pt x="113" y="0"/>
                  </a:cubicBezTo>
                </a:path>
              </a:pathLst>
            </a:custGeom>
            <a:solidFill>
              <a:srgbClr val="80DD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4" name="Freeform 42"/>
            <p:cNvSpPr>
              <a:spLocks/>
            </p:cNvSpPr>
            <p:nvPr/>
          </p:nvSpPr>
          <p:spPr bwMode="auto">
            <a:xfrm>
              <a:off x="818" y="2424"/>
              <a:ext cx="702" cy="492"/>
            </a:xfrm>
            <a:custGeom>
              <a:avLst/>
              <a:gdLst>
                <a:gd name="T0" fmla="*/ 0 w 599"/>
                <a:gd name="T1" fmla="*/ 398 h 420"/>
                <a:gd name="T2" fmla="*/ 22 w 599"/>
                <a:gd name="T3" fmla="*/ 420 h 420"/>
                <a:gd name="T4" fmla="*/ 577 w 599"/>
                <a:gd name="T5" fmla="*/ 420 h 420"/>
                <a:gd name="T6" fmla="*/ 599 w 599"/>
                <a:gd name="T7" fmla="*/ 398 h 420"/>
                <a:gd name="T8" fmla="*/ 599 w 599"/>
                <a:gd name="T9" fmla="*/ 0 h 420"/>
                <a:gd name="T10" fmla="*/ 0 w 599"/>
                <a:gd name="T11" fmla="*/ 0 h 420"/>
                <a:gd name="T12" fmla="*/ 0 w 599"/>
                <a:gd name="T13" fmla="*/ 398 h 420"/>
              </a:gdLst>
              <a:ahLst/>
              <a:cxnLst>
                <a:cxn ang="0">
                  <a:pos x="T0" y="T1"/>
                </a:cxn>
                <a:cxn ang="0">
                  <a:pos x="T2" y="T3"/>
                </a:cxn>
                <a:cxn ang="0">
                  <a:pos x="T4" y="T5"/>
                </a:cxn>
                <a:cxn ang="0">
                  <a:pos x="T6" y="T7"/>
                </a:cxn>
                <a:cxn ang="0">
                  <a:pos x="T8" y="T9"/>
                </a:cxn>
                <a:cxn ang="0">
                  <a:pos x="T10" y="T11"/>
                </a:cxn>
                <a:cxn ang="0">
                  <a:pos x="T12" y="T13"/>
                </a:cxn>
              </a:cxnLst>
              <a:rect l="0" t="0" r="r" b="b"/>
              <a:pathLst>
                <a:path w="599" h="420">
                  <a:moveTo>
                    <a:pt x="0" y="398"/>
                  </a:moveTo>
                  <a:cubicBezTo>
                    <a:pt x="0" y="410"/>
                    <a:pt x="10" y="420"/>
                    <a:pt x="22" y="420"/>
                  </a:cubicBezTo>
                  <a:cubicBezTo>
                    <a:pt x="577" y="420"/>
                    <a:pt x="577" y="420"/>
                    <a:pt x="577" y="420"/>
                  </a:cubicBezTo>
                  <a:cubicBezTo>
                    <a:pt x="589" y="420"/>
                    <a:pt x="599" y="410"/>
                    <a:pt x="599" y="398"/>
                  </a:cubicBezTo>
                  <a:cubicBezTo>
                    <a:pt x="599" y="0"/>
                    <a:pt x="599" y="0"/>
                    <a:pt x="599" y="0"/>
                  </a:cubicBezTo>
                  <a:cubicBezTo>
                    <a:pt x="0" y="0"/>
                    <a:pt x="0" y="0"/>
                    <a:pt x="0" y="0"/>
                  </a:cubicBezTo>
                  <a:cubicBezTo>
                    <a:pt x="0" y="398"/>
                    <a:pt x="0" y="398"/>
                    <a:pt x="0" y="398"/>
                  </a:cubicBezTo>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5" name="Freeform 43"/>
            <p:cNvSpPr>
              <a:spLocks/>
            </p:cNvSpPr>
            <p:nvPr/>
          </p:nvSpPr>
          <p:spPr bwMode="auto">
            <a:xfrm>
              <a:off x="818" y="2317"/>
              <a:ext cx="702" cy="107"/>
            </a:xfrm>
            <a:custGeom>
              <a:avLst/>
              <a:gdLst>
                <a:gd name="T0" fmla="*/ 577 w 599"/>
                <a:gd name="T1" fmla="*/ 0 h 91"/>
                <a:gd name="T2" fmla="*/ 22 w 599"/>
                <a:gd name="T3" fmla="*/ 0 h 91"/>
                <a:gd name="T4" fmla="*/ 0 w 599"/>
                <a:gd name="T5" fmla="*/ 22 h 91"/>
                <a:gd name="T6" fmla="*/ 0 w 599"/>
                <a:gd name="T7" fmla="*/ 91 h 91"/>
                <a:gd name="T8" fmla="*/ 599 w 599"/>
                <a:gd name="T9" fmla="*/ 91 h 91"/>
                <a:gd name="T10" fmla="*/ 599 w 599"/>
                <a:gd name="T11" fmla="*/ 22 h 91"/>
                <a:gd name="T12" fmla="*/ 577 w 599"/>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599" h="91">
                  <a:moveTo>
                    <a:pt x="577" y="0"/>
                  </a:moveTo>
                  <a:cubicBezTo>
                    <a:pt x="22" y="0"/>
                    <a:pt x="22" y="0"/>
                    <a:pt x="22" y="0"/>
                  </a:cubicBezTo>
                  <a:cubicBezTo>
                    <a:pt x="10" y="0"/>
                    <a:pt x="0" y="10"/>
                    <a:pt x="0" y="22"/>
                  </a:cubicBezTo>
                  <a:cubicBezTo>
                    <a:pt x="0" y="91"/>
                    <a:pt x="0" y="91"/>
                    <a:pt x="0" y="91"/>
                  </a:cubicBezTo>
                  <a:cubicBezTo>
                    <a:pt x="599" y="91"/>
                    <a:pt x="599" y="91"/>
                    <a:pt x="599" y="91"/>
                  </a:cubicBezTo>
                  <a:cubicBezTo>
                    <a:pt x="599" y="22"/>
                    <a:pt x="599" y="22"/>
                    <a:pt x="599" y="22"/>
                  </a:cubicBezTo>
                  <a:cubicBezTo>
                    <a:pt x="599" y="10"/>
                    <a:pt x="589" y="0"/>
                    <a:pt x="577" y="0"/>
                  </a:cubicBezTo>
                </a:path>
              </a:pathLst>
            </a:custGeom>
            <a:solidFill>
              <a:srgbClr val="8D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6" name="Rectangle 44"/>
            <p:cNvSpPr>
              <a:spLocks noChangeArrowheads="1"/>
            </p:cNvSpPr>
            <p:nvPr/>
          </p:nvSpPr>
          <p:spPr bwMode="auto">
            <a:xfrm>
              <a:off x="1025" y="2577"/>
              <a:ext cx="13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7" name="Rectangle 45"/>
            <p:cNvSpPr>
              <a:spLocks noChangeArrowheads="1"/>
            </p:cNvSpPr>
            <p:nvPr/>
          </p:nvSpPr>
          <p:spPr bwMode="auto">
            <a:xfrm>
              <a:off x="1025" y="2577"/>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8" name="Rectangle 46"/>
            <p:cNvSpPr>
              <a:spLocks noChangeArrowheads="1"/>
            </p:cNvSpPr>
            <p:nvPr/>
          </p:nvSpPr>
          <p:spPr bwMode="auto">
            <a:xfrm>
              <a:off x="1025"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9" name="Rectangle 47"/>
            <p:cNvSpPr>
              <a:spLocks noChangeArrowheads="1"/>
            </p:cNvSpPr>
            <p:nvPr/>
          </p:nvSpPr>
          <p:spPr bwMode="auto">
            <a:xfrm>
              <a:off x="1025" y="2473"/>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0" name="Rectangle 48"/>
            <p:cNvSpPr>
              <a:spLocks noChangeArrowheads="1"/>
            </p:cNvSpPr>
            <p:nvPr/>
          </p:nvSpPr>
          <p:spPr bwMode="auto">
            <a:xfrm>
              <a:off x="1025" y="2681"/>
              <a:ext cx="130" cy="79"/>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1" name="Rectangle 49"/>
            <p:cNvSpPr>
              <a:spLocks noChangeArrowheads="1"/>
            </p:cNvSpPr>
            <p:nvPr/>
          </p:nvSpPr>
          <p:spPr bwMode="auto">
            <a:xfrm>
              <a:off x="1025" y="2681"/>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2" name="Rectangle 50"/>
            <p:cNvSpPr>
              <a:spLocks noChangeArrowheads="1"/>
            </p:cNvSpPr>
            <p:nvPr/>
          </p:nvSpPr>
          <p:spPr bwMode="auto">
            <a:xfrm>
              <a:off x="1181" y="2681"/>
              <a:ext cx="130" cy="79"/>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3" name="Rectangle 51"/>
            <p:cNvSpPr>
              <a:spLocks noChangeArrowheads="1"/>
            </p:cNvSpPr>
            <p:nvPr/>
          </p:nvSpPr>
          <p:spPr bwMode="auto">
            <a:xfrm>
              <a:off x="1181" y="2577"/>
              <a:ext cx="13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4" name="Rectangle 52"/>
            <p:cNvSpPr>
              <a:spLocks noChangeArrowheads="1"/>
            </p:cNvSpPr>
            <p:nvPr/>
          </p:nvSpPr>
          <p:spPr bwMode="auto">
            <a:xfrm>
              <a:off x="1181" y="2577"/>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5" name="Rectangle 53"/>
            <p:cNvSpPr>
              <a:spLocks noChangeArrowheads="1"/>
            </p:cNvSpPr>
            <p:nvPr/>
          </p:nvSpPr>
          <p:spPr bwMode="auto">
            <a:xfrm>
              <a:off x="1181"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6" name="Rectangle 54"/>
            <p:cNvSpPr>
              <a:spLocks noChangeArrowheads="1"/>
            </p:cNvSpPr>
            <p:nvPr/>
          </p:nvSpPr>
          <p:spPr bwMode="auto">
            <a:xfrm>
              <a:off x="1181" y="2473"/>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7" name="Rectangle 55"/>
            <p:cNvSpPr>
              <a:spLocks noChangeArrowheads="1"/>
            </p:cNvSpPr>
            <p:nvPr/>
          </p:nvSpPr>
          <p:spPr bwMode="auto">
            <a:xfrm>
              <a:off x="870"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8" name="Rectangle 56"/>
            <p:cNvSpPr>
              <a:spLocks noChangeArrowheads="1"/>
            </p:cNvSpPr>
            <p:nvPr/>
          </p:nvSpPr>
          <p:spPr bwMode="auto">
            <a:xfrm>
              <a:off x="870" y="2473"/>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9" name="Rectangle 57"/>
            <p:cNvSpPr>
              <a:spLocks noChangeArrowheads="1"/>
            </p:cNvSpPr>
            <p:nvPr/>
          </p:nvSpPr>
          <p:spPr bwMode="auto">
            <a:xfrm>
              <a:off x="870" y="2577"/>
              <a:ext cx="13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0" name="Rectangle 58"/>
            <p:cNvSpPr>
              <a:spLocks noChangeArrowheads="1"/>
            </p:cNvSpPr>
            <p:nvPr/>
          </p:nvSpPr>
          <p:spPr bwMode="auto">
            <a:xfrm>
              <a:off x="870" y="2577"/>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1" name="Rectangle 59"/>
            <p:cNvSpPr>
              <a:spLocks noChangeArrowheads="1"/>
            </p:cNvSpPr>
            <p:nvPr/>
          </p:nvSpPr>
          <p:spPr bwMode="auto">
            <a:xfrm>
              <a:off x="870" y="2681"/>
              <a:ext cx="130" cy="79"/>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2" name="Rectangle 60"/>
            <p:cNvSpPr>
              <a:spLocks noChangeArrowheads="1"/>
            </p:cNvSpPr>
            <p:nvPr/>
          </p:nvSpPr>
          <p:spPr bwMode="auto">
            <a:xfrm>
              <a:off x="870" y="2681"/>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3" name="Rectangle 61"/>
            <p:cNvSpPr>
              <a:spLocks noChangeArrowheads="1"/>
            </p:cNvSpPr>
            <p:nvPr/>
          </p:nvSpPr>
          <p:spPr bwMode="auto">
            <a:xfrm>
              <a:off x="870" y="2786"/>
              <a:ext cx="130" cy="77"/>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4" name="Rectangle 62"/>
            <p:cNvSpPr>
              <a:spLocks noChangeArrowheads="1"/>
            </p:cNvSpPr>
            <p:nvPr/>
          </p:nvSpPr>
          <p:spPr bwMode="auto">
            <a:xfrm>
              <a:off x="870" y="2786"/>
              <a:ext cx="130"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5" name="Rectangle 63"/>
            <p:cNvSpPr>
              <a:spLocks noChangeArrowheads="1"/>
            </p:cNvSpPr>
            <p:nvPr/>
          </p:nvSpPr>
          <p:spPr bwMode="auto">
            <a:xfrm>
              <a:off x="1025" y="2786"/>
              <a:ext cx="130" cy="77"/>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6" name="Rectangle 64"/>
            <p:cNvSpPr>
              <a:spLocks noChangeArrowheads="1"/>
            </p:cNvSpPr>
            <p:nvPr/>
          </p:nvSpPr>
          <p:spPr bwMode="auto">
            <a:xfrm>
              <a:off x="1181" y="2786"/>
              <a:ext cx="130" cy="77"/>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7" name="Rectangle 65"/>
            <p:cNvSpPr>
              <a:spLocks noChangeArrowheads="1"/>
            </p:cNvSpPr>
            <p:nvPr/>
          </p:nvSpPr>
          <p:spPr bwMode="auto">
            <a:xfrm>
              <a:off x="1338" y="2681"/>
              <a:ext cx="130" cy="79"/>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8" name="Rectangle 66"/>
            <p:cNvSpPr>
              <a:spLocks noChangeArrowheads="1"/>
            </p:cNvSpPr>
            <p:nvPr/>
          </p:nvSpPr>
          <p:spPr bwMode="auto">
            <a:xfrm>
              <a:off x="1338" y="2577"/>
              <a:ext cx="13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9" name="Rectangle 67"/>
            <p:cNvSpPr>
              <a:spLocks noChangeArrowheads="1"/>
            </p:cNvSpPr>
            <p:nvPr/>
          </p:nvSpPr>
          <p:spPr bwMode="auto">
            <a:xfrm>
              <a:off x="1338"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0" name="Rectangle 68"/>
            <p:cNvSpPr>
              <a:spLocks noChangeArrowheads="1"/>
            </p:cNvSpPr>
            <p:nvPr/>
          </p:nvSpPr>
          <p:spPr bwMode="auto">
            <a:xfrm>
              <a:off x="1338" y="2786"/>
              <a:ext cx="130" cy="77"/>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1" name="Freeform 69"/>
            <p:cNvSpPr>
              <a:spLocks noEditPoints="1"/>
            </p:cNvSpPr>
            <p:nvPr/>
          </p:nvSpPr>
          <p:spPr bwMode="auto">
            <a:xfrm>
              <a:off x="840" y="2317"/>
              <a:ext cx="591" cy="0"/>
            </a:xfrm>
            <a:custGeom>
              <a:avLst/>
              <a:gdLst>
                <a:gd name="T0" fmla="*/ 140 w 504"/>
                <a:gd name="T1" fmla="*/ 5 w 504"/>
                <a:gd name="T2" fmla="*/ 0 w 504"/>
                <a:gd name="T3" fmla="*/ 3 w 504"/>
                <a:gd name="T4" fmla="*/ 140 w 504"/>
                <a:gd name="T5" fmla="*/ 140 w 504"/>
                <a:gd name="T6" fmla="*/ 504 w 504"/>
                <a:gd name="T7" fmla="*/ 159 w 504"/>
                <a:gd name="T8" fmla="*/ 159 w 504"/>
                <a:gd name="T9" fmla="*/ 503 w 504"/>
                <a:gd name="T10" fmla="*/ 504 w 50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Lst>
              <a:rect l="0" t="0" r="r" b="b"/>
              <a:pathLst>
                <a:path w="504">
                  <a:moveTo>
                    <a:pt x="140" y="0"/>
                  </a:moveTo>
                  <a:cubicBezTo>
                    <a:pt x="5" y="0"/>
                    <a:pt x="5" y="0"/>
                    <a:pt x="5" y="0"/>
                  </a:cubicBezTo>
                  <a:cubicBezTo>
                    <a:pt x="3" y="0"/>
                    <a:pt x="1" y="0"/>
                    <a:pt x="0" y="0"/>
                  </a:cubicBezTo>
                  <a:cubicBezTo>
                    <a:pt x="1" y="0"/>
                    <a:pt x="2" y="0"/>
                    <a:pt x="3" y="0"/>
                  </a:cubicBezTo>
                  <a:cubicBezTo>
                    <a:pt x="140" y="0"/>
                    <a:pt x="140" y="0"/>
                    <a:pt x="140" y="0"/>
                  </a:cubicBezTo>
                  <a:cubicBezTo>
                    <a:pt x="140" y="0"/>
                    <a:pt x="140" y="0"/>
                    <a:pt x="140" y="0"/>
                  </a:cubicBezTo>
                  <a:moveTo>
                    <a:pt x="504" y="0"/>
                  </a:moveTo>
                  <a:cubicBezTo>
                    <a:pt x="159" y="0"/>
                    <a:pt x="159" y="0"/>
                    <a:pt x="159" y="0"/>
                  </a:cubicBezTo>
                  <a:cubicBezTo>
                    <a:pt x="159" y="0"/>
                    <a:pt x="159" y="0"/>
                    <a:pt x="159" y="0"/>
                  </a:cubicBezTo>
                  <a:cubicBezTo>
                    <a:pt x="503" y="0"/>
                    <a:pt x="503" y="0"/>
                    <a:pt x="503" y="0"/>
                  </a:cubicBezTo>
                  <a:cubicBezTo>
                    <a:pt x="504" y="0"/>
                    <a:pt x="504" y="0"/>
                    <a:pt x="504" y="0"/>
                  </a:cubicBezTo>
                </a:path>
              </a:pathLst>
            </a:custGeom>
            <a:solidFill>
              <a:srgbClr val="1C4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2" name="Freeform 70"/>
            <p:cNvSpPr>
              <a:spLocks/>
            </p:cNvSpPr>
            <p:nvPr/>
          </p:nvSpPr>
          <p:spPr bwMode="auto">
            <a:xfrm>
              <a:off x="1004" y="2317"/>
              <a:ext cx="23" cy="0"/>
            </a:xfrm>
            <a:custGeom>
              <a:avLst/>
              <a:gdLst>
                <a:gd name="T0" fmla="*/ 19 w 19"/>
                <a:gd name="T1" fmla="*/ 0 w 19"/>
                <a:gd name="T2" fmla="*/ 0 w 19"/>
                <a:gd name="T3" fmla="*/ 19 w 19"/>
                <a:gd name="T4" fmla="*/ 19 w 19"/>
              </a:gdLst>
              <a:ahLst/>
              <a:cxnLst>
                <a:cxn ang="0">
                  <a:pos x="T0" y="0"/>
                </a:cxn>
                <a:cxn ang="0">
                  <a:pos x="T1" y="0"/>
                </a:cxn>
                <a:cxn ang="0">
                  <a:pos x="T2" y="0"/>
                </a:cxn>
                <a:cxn ang="0">
                  <a:pos x="T3" y="0"/>
                </a:cxn>
                <a:cxn ang="0">
                  <a:pos x="T4" y="0"/>
                </a:cxn>
              </a:cxnLst>
              <a:rect l="0" t="0" r="r" b="b"/>
              <a:pathLst>
                <a:path w="19">
                  <a:moveTo>
                    <a:pt x="19" y="0"/>
                  </a:moveTo>
                  <a:cubicBezTo>
                    <a:pt x="0" y="0"/>
                    <a:pt x="0" y="0"/>
                    <a:pt x="0" y="0"/>
                  </a:cubicBezTo>
                  <a:cubicBezTo>
                    <a:pt x="0" y="0"/>
                    <a:pt x="0" y="0"/>
                    <a:pt x="0" y="0"/>
                  </a:cubicBezTo>
                  <a:cubicBezTo>
                    <a:pt x="19" y="0"/>
                    <a:pt x="19" y="0"/>
                    <a:pt x="19" y="0"/>
                  </a:cubicBezTo>
                  <a:cubicBezTo>
                    <a:pt x="19" y="0"/>
                    <a:pt x="19" y="0"/>
                    <a:pt x="19" y="0"/>
                  </a:cubicBezTo>
                </a:path>
              </a:pathLst>
            </a:custGeom>
            <a:solidFill>
              <a:srgbClr val="89CF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3" name="Freeform 71"/>
            <p:cNvSpPr>
              <a:spLocks/>
            </p:cNvSpPr>
            <p:nvPr/>
          </p:nvSpPr>
          <p:spPr bwMode="auto">
            <a:xfrm>
              <a:off x="842" y="2916"/>
              <a:ext cx="35" cy="0"/>
            </a:xfrm>
            <a:custGeom>
              <a:avLst/>
              <a:gdLst>
                <a:gd name="T0" fmla="*/ 0 w 30"/>
                <a:gd name="T1" fmla="*/ 4 w 30"/>
                <a:gd name="T2" fmla="*/ 30 w 30"/>
                <a:gd name="T3" fmla="*/ 30 w 30"/>
                <a:gd name="T4" fmla="*/ 2 w 30"/>
                <a:gd name="T5" fmla="*/ 0 w 30"/>
              </a:gdLst>
              <a:ahLst/>
              <a:cxnLst>
                <a:cxn ang="0">
                  <a:pos x="T0" y="0"/>
                </a:cxn>
                <a:cxn ang="0">
                  <a:pos x="T1" y="0"/>
                </a:cxn>
                <a:cxn ang="0">
                  <a:pos x="T2" y="0"/>
                </a:cxn>
                <a:cxn ang="0">
                  <a:pos x="T3" y="0"/>
                </a:cxn>
                <a:cxn ang="0">
                  <a:pos x="T4" y="0"/>
                </a:cxn>
                <a:cxn ang="0">
                  <a:pos x="T5" y="0"/>
                </a:cxn>
              </a:cxnLst>
              <a:rect l="0" t="0" r="r" b="b"/>
              <a:pathLst>
                <a:path w="30">
                  <a:moveTo>
                    <a:pt x="0" y="0"/>
                  </a:moveTo>
                  <a:cubicBezTo>
                    <a:pt x="1" y="0"/>
                    <a:pt x="2" y="0"/>
                    <a:pt x="4" y="0"/>
                  </a:cubicBezTo>
                  <a:cubicBezTo>
                    <a:pt x="30" y="0"/>
                    <a:pt x="30" y="0"/>
                    <a:pt x="30" y="0"/>
                  </a:cubicBezTo>
                  <a:cubicBezTo>
                    <a:pt x="30" y="0"/>
                    <a:pt x="30" y="0"/>
                    <a:pt x="30" y="0"/>
                  </a:cubicBezTo>
                  <a:cubicBezTo>
                    <a:pt x="2" y="0"/>
                    <a:pt x="2" y="0"/>
                    <a:pt x="2" y="0"/>
                  </a:cubicBezTo>
                  <a:cubicBezTo>
                    <a:pt x="1" y="0"/>
                    <a:pt x="0" y="0"/>
                    <a:pt x="0" y="0"/>
                  </a:cubicBezTo>
                </a:path>
              </a:pathLst>
            </a:custGeom>
            <a:solidFill>
              <a:srgbClr val="1C4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4" name="Freeform 72"/>
            <p:cNvSpPr>
              <a:spLocks noEditPoints="1"/>
            </p:cNvSpPr>
            <p:nvPr/>
          </p:nvSpPr>
          <p:spPr bwMode="auto">
            <a:xfrm>
              <a:off x="818" y="2424"/>
              <a:ext cx="513" cy="492"/>
            </a:xfrm>
            <a:custGeom>
              <a:avLst/>
              <a:gdLst>
                <a:gd name="T0" fmla="*/ 44 w 438"/>
                <a:gd name="T1" fmla="*/ 287 h 420"/>
                <a:gd name="T2" fmla="*/ 44 w 438"/>
                <a:gd name="T3" fmla="*/ 220 h 420"/>
                <a:gd name="T4" fmla="*/ 155 w 438"/>
                <a:gd name="T5" fmla="*/ 220 h 420"/>
                <a:gd name="T6" fmla="*/ 155 w 438"/>
                <a:gd name="T7" fmla="*/ 287 h 420"/>
                <a:gd name="T8" fmla="*/ 44 w 438"/>
                <a:gd name="T9" fmla="*/ 287 h 420"/>
                <a:gd name="T10" fmla="*/ 44 w 438"/>
                <a:gd name="T11" fmla="*/ 198 h 420"/>
                <a:gd name="T12" fmla="*/ 44 w 438"/>
                <a:gd name="T13" fmla="*/ 131 h 420"/>
                <a:gd name="T14" fmla="*/ 155 w 438"/>
                <a:gd name="T15" fmla="*/ 131 h 420"/>
                <a:gd name="T16" fmla="*/ 155 w 438"/>
                <a:gd name="T17" fmla="*/ 198 h 420"/>
                <a:gd name="T18" fmla="*/ 44 w 438"/>
                <a:gd name="T19" fmla="*/ 198 h 420"/>
                <a:gd name="T20" fmla="*/ 44 w 438"/>
                <a:gd name="T21" fmla="*/ 109 h 420"/>
                <a:gd name="T22" fmla="*/ 44 w 438"/>
                <a:gd name="T23" fmla="*/ 42 h 420"/>
                <a:gd name="T24" fmla="*/ 155 w 438"/>
                <a:gd name="T25" fmla="*/ 42 h 420"/>
                <a:gd name="T26" fmla="*/ 155 w 438"/>
                <a:gd name="T27" fmla="*/ 109 h 420"/>
                <a:gd name="T28" fmla="*/ 44 w 438"/>
                <a:gd name="T29" fmla="*/ 109 h 420"/>
                <a:gd name="T30" fmla="*/ 177 w 438"/>
                <a:gd name="T31" fmla="*/ 109 h 420"/>
                <a:gd name="T32" fmla="*/ 177 w 438"/>
                <a:gd name="T33" fmla="*/ 42 h 420"/>
                <a:gd name="T34" fmla="*/ 288 w 438"/>
                <a:gd name="T35" fmla="*/ 42 h 420"/>
                <a:gd name="T36" fmla="*/ 288 w 438"/>
                <a:gd name="T37" fmla="*/ 109 h 420"/>
                <a:gd name="T38" fmla="*/ 177 w 438"/>
                <a:gd name="T39" fmla="*/ 109 h 420"/>
                <a:gd name="T40" fmla="*/ 438 w 438"/>
                <a:gd name="T41" fmla="*/ 0 h 420"/>
                <a:gd name="T42" fmla="*/ 0 w 438"/>
                <a:gd name="T43" fmla="*/ 0 h 420"/>
                <a:gd name="T44" fmla="*/ 0 w 438"/>
                <a:gd name="T45" fmla="*/ 20 h 420"/>
                <a:gd name="T46" fmla="*/ 0 w 438"/>
                <a:gd name="T47" fmla="*/ 60 h 420"/>
                <a:gd name="T48" fmla="*/ 0 w 438"/>
                <a:gd name="T49" fmla="*/ 396 h 420"/>
                <a:gd name="T50" fmla="*/ 20 w 438"/>
                <a:gd name="T51" fmla="*/ 420 h 420"/>
                <a:gd name="T52" fmla="*/ 22 w 438"/>
                <a:gd name="T53" fmla="*/ 420 h 420"/>
                <a:gd name="T54" fmla="*/ 50 w 438"/>
                <a:gd name="T55" fmla="*/ 420 h 420"/>
                <a:gd name="T56" fmla="*/ 91 w 438"/>
                <a:gd name="T57" fmla="*/ 375 h 420"/>
                <a:gd name="T58" fmla="*/ 44 w 438"/>
                <a:gd name="T59" fmla="*/ 375 h 420"/>
                <a:gd name="T60" fmla="*/ 44 w 438"/>
                <a:gd name="T61" fmla="*/ 309 h 420"/>
                <a:gd name="T62" fmla="*/ 153 w 438"/>
                <a:gd name="T63" fmla="*/ 309 h 420"/>
                <a:gd name="T64" fmla="*/ 177 w 438"/>
                <a:gd name="T65" fmla="*/ 282 h 420"/>
                <a:gd name="T66" fmla="*/ 177 w 438"/>
                <a:gd name="T67" fmla="*/ 220 h 420"/>
                <a:gd name="T68" fmla="*/ 235 w 438"/>
                <a:gd name="T69" fmla="*/ 220 h 420"/>
                <a:gd name="T70" fmla="*/ 255 w 438"/>
                <a:gd name="T71" fmla="*/ 198 h 420"/>
                <a:gd name="T72" fmla="*/ 177 w 438"/>
                <a:gd name="T73" fmla="*/ 198 h 420"/>
                <a:gd name="T74" fmla="*/ 177 w 438"/>
                <a:gd name="T75" fmla="*/ 131 h 420"/>
                <a:gd name="T76" fmla="*/ 288 w 438"/>
                <a:gd name="T77" fmla="*/ 131 h 420"/>
                <a:gd name="T78" fmla="*/ 288 w 438"/>
                <a:gd name="T79" fmla="*/ 162 h 420"/>
                <a:gd name="T80" fmla="*/ 310 w 438"/>
                <a:gd name="T81" fmla="*/ 138 h 420"/>
                <a:gd name="T82" fmla="*/ 310 w 438"/>
                <a:gd name="T83" fmla="*/ 131 h 420"/>
                <a:gd name="T84" fmla="*/ 317 w 438"/>
                <a:gd name="T85" fmla="*/ 131 h 420"/>
                <a:gd name="T86" fmla="*/ 338 w 438"/>
                <a:gd name="T87" fmla="*/ 109 h 420"/>
                <a:gd name="T88" fmla="*/ 310 w 438"/>
                <a:gd name="T89" fmla="*/ 109 h 420"/>
                <a:gd name="T90" fmla="*/ 310 w 438"/>
                <a:gd name="T91" fmla="*/ 42 h 420"/>
                <a:gd name="T92" fmla="*/ 399 w 438"/>
                <a:gd name="T93" fmla="*/ 42 h 420"/>
                <a:gd name="T94" fmla="*/ 438 w 438"/>
                <a:gd name="T95"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8" h="420">
                  <a:moveTo>
                    <a:pt x="44" y="287"/>
                  </a:moveTo>
                  <a:cubicBezTo>
                    <a:pt x="44" y="220"/>
                    <a:pt x="44" y="220"/>
                    <a:pt x="44" y="220"/>
                  </a:cubicBezTo>
                  <a:cubicBezTo>
                    <a:pt x="155" y="220"/>
                    <a:pt x="155" y="220"/>
                    <a:pt x="155" y="220"/>
                  </a:cubicBezTo>
                  <a:cubicBezTo>
                    <a:pt x="155" y="287"/>
                    <a:pt x="155" y="287"/>
                    <a:pt x="155" y="287"/>
                  </a:cubicBezTo>
                  <a:cubicBezTo>
                    <a:pt x="44" y="287"/>
                    <a:pt x="44" y="287"/>
                    <a:pt x="44" y="287"/>
                  </a:cubicBezTo>
                  <a:moveTo>
                    <a:pt x="44" y="198"/>
                  </a:moveTo>
                  <a:cubicBezTo>
                    <a:pt x="44" y="131"/>
                    <a:pt x="44" y="131"/>
                    <a:pt x="44" y="131"/>
                  </a:cubicBezTo>
                  <a:cubicBezTo>
                    <a:pt x="155" y="131"/>
                    <a:pt x="155" y="131"/>
                    <a:pt x="155" y="131"/>
                  </a:cubicBezTo>
                  <a:cubicBezTo>
                    <a:pt x="155" y="198"/>
                    <a:pt x="155" y="198"/>
                    <a:pt x="155" y="198"/>
                  </a:cubicBezTo>
                  <a:cubicBezTo>
                    <a:pt x="44" y="198"/>
                    <a:pt x="44" y="198"/>
                    <a:pt x="44" y="198"/>
                  </a:cubicBezTo>
                  <a:moveTo>
                    <a:pt x="44" y="109"/>
                  </a:moveTo>
                  <a:cubicBezTo>
                    <a:pt x="44" y="42"/>
                    <a:pt x="44" y="42"/>
                    <a:pt x="44" y="42"/>
                  </a:cubicBezTo>
                  <a:cubicBezTo>
                    <a:pt x="155" y="42"/>
                    <a:pt x="155" y="42"/>
                    <a:pt x="155" y="42"/>
                  </a:cubicBezTo>
                  <a:cubicBezTo>
                    <a:pt x="155" y="109"/>
                    <a:pt x="155" y="109"/>
                    <a:pt x="155" y="109"/>
                  </a:cubicBezTo>
                  <a:cubicBezTo>
                    <a:pt x="44" y="109"/>
                    <a:pt x="44" y="109"/>
                    <a:pt x="44" y="109"/>
                  </a:cubicBezTo>
                  <a:moveTo>
                    <a:pt x="177" y="109"/>
                  </a:moveTo>
                  <a:cubicBezTo>
                    <a:pt x="177" y="42"/>
                    <a:pt x="177" y="42"/>
                    <a:pt x="177" y="42"/>
                  </a:cubicBezTo>
                  <a:cubicBezTo>
                    <a:pt x="288" y="42"/>
                    <a:pt x="288" y="42"/>
                    <a:pt x="288" y="42"/>
                  </a:cubicBezTo>
                  <a:cubicBezTo>
                    <a:pt x="288" y="109"/>
                    <a:pt x="288" y="109"/>
                    <a:pt x="288" y="109"/>
                  </a:cubicBezTo>
                  <a:cubicBezTo>
                    <a:pt x="177" y="109"/>
                    <a:pt x="177" y="109"/>
                    <a:pt x="177" y="109"/>
                  </a:cubicBezTo>
                  <a:moveTo>
                    <a:pt x="438" y="0"/>
                  </a:moveTo>
                  <a:cubicBezTo>
                    <a:pt x="0" y="0"/>
                    <a:pt x="0" y="0"/>
                    <a:pt x="0" y="0"/>
                  </a:cubicBezTo>
                  <a:cubicBezTo>
                    <a:pt x="0" y="20"/>
                    <a:pt x="0" y="20"/>
                    <a:pt x="0" y="20"/>
                  </a:cubicBezTo>
                  <a:cubicBezTo>
                    <a:pt x="0" y="60"/>
                    <a:pt x="0" y="60"/>
                    <a:pt x="0" y="60"/>
                  </a:cubicBezTo>
                  <a:cubicBezTo>
                    <a:pt x="0" y="396"/>
                    <a:pt x="0" y="396"/>
                    <a:pt x="0" y="396"/>
                  </a:cubicBezTo>
                  <a:cubicBezTo>
                    <a:pt x="0" y="408"/>
                    <a:pt x="8" y="418"/>
                    <a:pt x="20" y="420"/>
                  </a:cubicBezTo>
                  <a:cubicBezTo>
                    <a:pt x="20" y="420"/>
                    <a:pt x="21" y="420"/>
                    <a:pt x="22" y="420"/>
                  </a:cubicBezTo>
                  <a:cubicBezTo>
                    <a:pt x="50" y="420"/>
                    <a:pt x="50" y="420"/>
                    <a:pt x="50" y="420"/>
                  </a:cubicBezTo>
                  <a:cubicBezTo>
                    <a:pt x="91" y="375"/>
                    <a:pt x="91" y="375"/>
                    <a:pt x="91" y="375"/>
                  </a:cubicBezTo>
                  <a:cubicBezTo>
                    <a:pt x="44" y="375"/>
                    <a:pt x="44" y="375"/>
                    <a:pt x="44" y="375"/>
                  </a:cubicBezTo>
                  <a:cubicBezTo>
                    <a:pt x="44" y="309"/>
                    <a:pt x="44" y="309"/>
                    <a:pt x="44" y="309"/>
                  </a:cubicBezTo>
                  <a:cubicBezTo>
                    <a:pt x="153" y="309"/>
                    <a:pt x="153" y="309"/>
                    <a:pt x="153" y="309"/>
                  </a:cubicBezTo>
                  <a:cubicBezTo>
                    <a:pt x="177" y="282"/>
                    <a:pt x="177" y="282"/>
                    <a:pt x="177" y="282"/>
                  </a:cubicBezTo>
                  <a:cubicBezTo>
                    <a:pt x="177" y="220"/>
                    <a:pt x="177" y="220"/>
                    <a:pt x="177" y="220"/>
                  </a:cubicBezTo>
                  <a:cubicBezTo>
                    <a:pt x="235" y="220"/>
                    <a:pt x="235" y="220"/>
                    <a:pt x="235" y="220"/>
                  </a:cubicBezTo>
                  <a:cubicBezTo>
                    <a:pt x="255" y="198"/>
                    <a:pt x="255" y="198"/>
                    <a:pt x="255" y="198"/>
                  </a:cubicBezTo>
                  <a:cubicBezTo>
                    <a:pt x="177" y="198"/>
                    <a:pt x="177" y="198"/>
                    <a:pt x="177" y="198"/>
                  </a:cubicBezTo>
                  <a:cubicBezTo>
                    <a:pt x="177" y="131"/>
                    <a:pt x="177" y="131"/>
                    <a:pt x="177" y="131"/>
                  </a:cubicBezTo>
                  <a:cubicBezTo>
                    <a:pt x="288" y="131"/>
                    <a:pt x="288" y="131"/>
                    <a:pt x="288" y="131"/>
                  </a:cubicBezTo>
                  <a:cubicBezTo>
                    <a:pt x="288" y="162"/>
                    <a:pt x="288" y="162"/>
                    <a:pt x="288" y="162"/>
                  </a:cubicBezTo>
                  <a:cubicBezTo>
                    <a:pt x="310" y="138"/>
                    <a:pt x="310" y="138"/>
                    <a:pt x="310" y="138"/>
                  </a:cubicBezTo>
                  <a:cubicBezTo>
                    <a:pt x="310" y="131"/>
                    <a:pt x="310" y="131"/>
                    <a:pt x="310" y="131"/>
                  </a:cubicBezTo>
                  <a:cubicBezTo>
                    <a:pt x="317" y="131"/>
                    <a:pt x="317" y="131"/>
                    <a:pt x="317" y="131"/>
                  </a:cubicBezTo>
                  <a:cubicBezTo>
                    <a:pt x="338" y="109"/>
                    <a:pt x="338" y="109"/>
                    <a:pt x="338" y="109"/>
                  </a:cubicBezTo>
                  <a:cubicBezTo>
                    <a:pt x="310" y="109"/>
                    <a:pt x="310" y="109"/>
                    <a:pt x="310" y="109"/>
                  </a:cubicBezTo>
                  <a:cubicBezTo>
                    <a:pt x="310" y="42"/>
                    <a:pt x="310" y="42"/>
                    <a:pt x="310" y="42"/>
                  </a:cubicBezTo>
                  <a:cubicBezTo>
                    <a:pt x="399" y="42"/>
                    <a:pt x="399" y="42"/>
                    <a:pt x="399" y="42"/>
                  </a:cubicBezTo>
                  <a:cubicBezTo>
                    <a:pt x="438" y="0"/>
                    <a:pt x="438" y="0"/>
                    <a:pt x="438"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5" name="Freeform 73"/>
            <p:cNvSpPr>
              <a:spLocks/>
            </p:cNvSpPr>
            <p:nvPr/>
          </p:nvSpPr>
          <p:spPr bwMode="auto">
            <a:xfrm>
              <a:off x="818" y="2317"/>
              <a:ext cx="611" cy="107"/>
            </a:xfrm>
            <a:custGeom>
              <a:avLst/>
              <a:gdLst>
                <a:gd name="T0" fmla="*/ 522 w 522"/>
                <a:gd name="T1" fmla="*/ 0 h 91"/>
                <a:gd name="T2" fmla="*/ 178 w 522"/>
                <a:gd name="T3" fmla="*/ 0 h 91"/>
                <a:gd name="T4" fmla="*/ 159 w 522"/>
                <a:gd name="T5" fmla="*/ 0 h 91"/>
                <a:gd name="T6" fmla="*/ 22 w 522"/>
                <a:gd name="T7" fmla="*/ 0 h 91"/>
                <a:gd name="T8" fmla="*/ 19 w 522"/>
                <a:gd name="T9" fmla="*/ 0 h 91"/>
                <a:gd name="T10" fmla="*/ 0 w 522"/>
                <a:gd name="T11" fmla="*/ 24 h 91"/>
                <a:gd name="T12" fmla="*/ 0 w 522"/>
                <a:gd name="T13" fmla="*/ 91 h 91"/>
                <a:gd name="T14" fmla="*/ 438 w 522"/>
                <a:gd name="T15" fmla="*/ 91 h 91"/>
                <a:gd name="T16" fmla="*/ 522 w 522"/>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2" h="91">
                  <a:moveTo>
                    <a:pt x="522" y="0"/>
                  </a:moveTo>
                  <a:cubicBezTo>
                    <a:pt x="178" y="0"/>
                    <a:pt x="178" y="0"/>
                    <a:pt x="178" y="0"/>
                  </a:cubicBezTo>
                  <a:cubicBezTo>
                    <a:pt x="159" y="0"/>
                    <a:pt x="159" y="0"/>
                    <a:pt x="159" y="0"/>
                  </a:cubicBezTo>
                  <a:cubicBezTo>
                    <a:pt x="22" y="0"/>
                    <a:pt x="22" y="0"/>
                    <a:pt x="22" y="0"/>
                  </a:cubicBezTo>
                  <a:cubicBezTo>
                    <a:pt x="21" y="0"/>
                    <a:pt x="20" y="0"/>
                    <a:pt x="19" y="0"/>
                  </a:cubicBezTo>
                  <a:cubicBezTo>
                    <a:pt x="8" y="3"/>
                    <a:pt x="0" y="12"/>
                    <a:pt x="0" y="24"/>
                  </a:cubicBezTo>
                  <a:cubicBezTo>
                    <a:pt x="0" y="91"/>
                    <a:pt x="0" y="91"/>
                    <a:pt x="0" y="91"/>
                  </a:cubicBezTo>
                  <a:cubicBezTo>
                    <a:pt x="438" y="91"/>
                    <a:pt x="438" y="91"/>
                    <a:pt x="438" y="91"/>
                  </a:cubicBezTo>
                  <a:cubicBezTo>
                    <a:pt x="522" y="0"/>
                    <a:pt x="522" y="0"/>
                    <a:pt x="522" y="0"/>
                  </a:cubicBezTo>
                </a:path>
              </a:pathLst>
            </a:custGeom>
            <a:solidFill>
              <a:srgbClr val="99CC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6" name="Freeform 74"/>
            <p:cNvSpPr>
              <a:spLocks/>
            </p:cNvSpPr>
            <p:nvPr/>
          </p:nvSpPr>
          <p:spPr bwMode="auto">
            <a:xfrm>
              <a:off x="1025" y="2577"/>
              <a:ext cx="130" cy="79"/>
            </a:xfrm>
            <a:custGeom>
              <a:avLst/>
              <a:gdLst>
                <a:gd name="T0" fmla="*/ 130 w 130"/>
                <a:gd name="T1" fmla="*/ 0 h 79"/>
                <a:gd name="T2" fmla="*/ 0 w 130"/>
                <a:gd name="T3" fmla="*/ 0 h 79"/>
                <a:gd name="T4" fmla="*/ 0 w 130"/>
                <a:gd name="T5" fmla="*/ 79 h 79"/>
                <a:gd name="T6" fmla="*/ 92 w 130"/>
                <a:gd name="T7" fmla="*/ 79 h 79"/>
                <a:gd name="T8" fmla="*/ 130 w 130"/>
                <a:gd name="T9" fmla="*/ 36 h 79"/>
                <a:gd name="T10" fmla="*/ 130 w 130"/>
                <a:gd name="T11" fmla="*/ 0 h 79"/>
              </a:gdLst>
              <a:ahLst/>
              <a:cxnLst>
                <a:cxn ang="0">
                  <a:pos x="T0" y="T1"/>
                </a:cxn>
                <a:cxn ang="0">
                  <a:pos x="T2" y="T3"/>
                </a:cxn>
                <a:cxn ang="0">
                  <a:pos x="T4" y="T5"/>
                </a:cxn>
                <a:cxn ang="0">
                  <a:pos x="T6" y="T7"/>
                </a:cxn>
                <a:cxn ang="0">
                  <a:pos x="T8" y="T9"/>
                </a:cxn>
                <a:cxn ang="0">
                  <a:pos x="T10" y="T11"/>
                </a:cxn>
              </a:cxnLst>
              <a:rect l="0" t="0" r="r" b="b"/>
              <a:pathLst>
                <a:path w="130" h="79">
                  <a:moveTo>
                    <a:pt x="130" y="0"/>
                  </a:moveTo>
                  <a:lnTo>
                    <a:pt x="0" y="0"/>
                  </a:lnTo>
                  <a:lnTo>
                    <a:pt x="0" y="79"/>
                  </a:lnTo>
                  <a:lnTo>
                    <a:pt x="92" y="79"/>
                  </a:lnTo>
                  <a:lnTo>
                    <a:pt x="130" y="36"/>
                  </a:lnTo>
                  <a:lnTo>
                    <a:pt x="13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7" name="Freeform 75"/>
            <p:cNvSpPr>
              <a:spLocks/>
            </p:cNvSpPr>
            <p:nvPr/>
          </p:nvSpPr>
          <p:spPr bwMode="auto">
            <a:xfrm>
              <a:off x="1025" y="2577"/>
              <a:ext cx="130" cy="79"/>
            </a:xfrm>
            <a:custGeom>
              <a:avLst/>
              <a:gdLst>
                <a:gd name="T0" fmla="*/ 130 w 130"/>
                <a:gd name="T1" fmla="*/ 0 h 79"/>
                <a:gd name="T2" fmla="*/ 0 w 130"/>
                <a:gd name="T3" fmla="*/ 0 h 79"/>
                <a:gd name="T4" fmla="*/ 0 w 130"/>
                <a:gd name="T5" fmla="*/ 79 h 79"/>
                <a:gd name="T6" fmla="*/ 92 w 130"/>
                <a:gd name="T7" fmla="*/ 79 h 79"/>
                <a:gd name="T8" fmla="*/ 130 w 130"/>
                <a:gd name="T9" fmla="*/ 36 h 79"/>
                <a:gd name="T10" fmla="*/ 130 w 130"/>
                <a:gd name="T11" fmla="*/ 0 h 79"/>
              </a:gdLst>
              <a:ahLst/>
              <a:cxnLst>
                <a:cxn ang="0">
                  <a:pos x="T0" y="T1"/>
                </a:cxn>
                <a:cxn ang="0">
                  <a:pos x="T2" y="T3"/>
                </a:cxn>
                <a:cxn ang="0">
                  <a:pos x="T4" y="T5"/>
                </a:cxn>
                <a:cxn ang="0">
                  <a:pos x="T6" y="T7"/>
                </a:cxn>
                <a:cxn ang="0">
                  <a:pos x="T8" y="T9"/>
                </a:cxn>
                <a:cxn ang="0">
                  <a:pos x="T10" y="T11"/>
                </a:cxn>
              </a:cxnLst>
              <a:rect l="0" t="0" r="r" b="b"/>
              <a:pathLst>
                <a:path w="130" h="79">
                  <a:moveTo>
                    <a:pt x="130" y="0"/>
                  </a:moveTo>
                  <a:lnTo>
                    <a:pt x="0" y="0"/>
                  </a:lnTo>
                  <a:lnTo>
                    <a:pt x="0" y="79"/>
                  </a:lnTo>
                  <a:lnTo>
                    <a:pt x="92" y="79"/>
                  </a:lnTo>
                  <a:lnTo>
                    <a:pt x="130" y="36"/>
                  </a:lnTo>
                  <a:lnTo>
                    <a:pt x="1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8" name="Rectangle 76"/>
            <p:cNvSpPr>
              <a:spLocks noChangeArrowheads="1"/>
            </p:cNvSpPr>
            <p:nvPr/>
          </p:nvSpPr>
          <p:spPr bwMode="auto">
            <a:xfrm>
              <a:off x="1025"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9" name="Rectangle 77"/>
            <p:cNvSpPr>
              <a:spLocks noChangeArrowheads="1"/>
            </p:cNvSpPr>
            <p:nvPr/>
          </p:nvSpPr>
          <p:spPr bwMode="auto">
            <a:xfrm>
              <a:off x="1025" y="2473"/>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0" name="Freeform 78"/>
            <p:cNvSpPr>
              <a:spLocks/>
            </p:cNvSpPr>
            <p:nvPr/>
          </p:nvSpPr>
          <p:spPr bwMode="auto">
            <a:xfrm>
              <a:off x="1025" y="2681"/>
              <a:ext cx="68" cy="73"/>
            </a:xfrm>
            <a:custGeom>
              <a:avLst/>
              <a:gdLst>
                <a:gd name="T0" fmla="*/ 68 w 68"/>
                <a:gd name="T1" fmla="*/ 0 h 73"/>
                <a:gd name="T2" fmla="*/ 0 w 68"/>
                <a:gd name="T3" fmla="*/ 0 h 73"/>
                <a:gd name="T4" fmla="*/ 0 w 68"/>
                <a:gd name="T5" fmla="*/ 73 h 73"/>
                <a:gd name="T6" fmla="*/ 68 w 68"/>
                <a:gd name="T7" fmla="*/ 0 h 73"/>
              </a:gdLst>
              <a:ahLst/>
              <a:cxnLst>
                <a:cxn ang="0">
                  <a:pos x="T0" y="T1"/>
                </a:cxn>
                <a:cxn ang="0">
                  <a:pos x="T2" y="T3"/>
                </a:cxn>
                <a:cxn ang="0">
                  <a:pos x="T4" y="T5"/>
                </a:cxn>
                <a:cxn ang="0">
                  <a:pos x="T6" y="T7"/>
                </a:cxn>
              </a:cxnLst>
              <a:rect l="0" t="0" r="r" b="b"/>
              <a:pathLst>
                <a:path w="68" h="73">
                  <a:moveTo>
                    <a:pt x="68" y="0"/>
                  </a:moveTo>
                  <a:lnTo>
                    <a:pt x="0" y="0"/>
                  </a:lnTo>
                  <a:lnTo>
                    <a:pt x="0" y="73"/>
                  </a:lnTo>
                  <a:lnTo>
                    <a:pt x="68" y="0"/>
                  </a:lnTo>
                  <a:close/>
                </a:path>
              </a:pathLst>
            </a:custGeom>
            <a:solidFill>
              <a:srgbClr val="99CC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1" name="Freeform 79"/>
            <p:cNvSpPr>
              <a:spLocks/>
            </p:cNvSpPr>
            <p:nvPr/>
          </p:nvSpPr>
          <p:spPr bwMode="auto">
            <a:xfrm>
              <a:off x="1025" y="2681"/>
              <a:ext cx="68" cy="73"/>
            </a:xfrm>
            <a:custGeom>
              <a:avLst/>
              <a:gdLst>
                <a:gd name="T0" fmla="*/ 68 w 68"/>
                <a:gd name="T1" fmla="*/ 0 h 73"/>
                <a:gd name="T2" fmla="*/ 0 w 68"/>
                <a:gd name="T3" fmla="*/ 0 h 73"/>
                <a:gd name="T4" fmla="*/ 0 w 68"/>
                <a:gd name="T5" fmla="*/ 73 h 73"/>
                <a:gd name="T6" fmla="*/ 68 w 68"/>
                <a:gd name="T7" fmla="*/ 0 h 73"/>
              </a:gdLst>
              <a:ahLst/>
              <a:cxnLst>
                <a:cxn ang="0">
                  <a:pos x="T0" y="T1"/>
                </a:cxn>
                <a:cxn ang="0">
                  <a:pos x="T2" y="T3"/>
                </a:cxn>
                <a:cxn ang="0">
                  <a:pos x="T4" y="T5"/>
                </a:cxn>
                <a:cxn ang="0">
                  <a:pos x="T6" y="T7"/>
                </a:cxn>
              </a:cxnLst>
              <a:rect l="0" t="0" r="r" b="b"/>
              <a:pathLst>
                <a:path w="68" h="73">
                  <a:moveTo>
                    <a:pt x="68" y="0"/>
                  </a:moveTo>
                  <a:lnTo>
                    <a:pt x="0" y="0"/>
                  </a:lnTo>
                  <a:lnTo>
                    <a:pt x="0" y="73"/>
                  </a:lnTo>
                  <a:lnTo>
                    <a:pt x="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2" name="Freeform 80"/>
            <p:cNvSpPr>
              <a:spLocks/>
            </p:cNvSpPr>
            <p:nvPr/>
          </p:nvSpPr>
          <p:spPr bwMode="auto">
            <a:xfrm>
              <a:off x="1181" y="2577"/>
              <a:ext cx="8" cy="8"/>
            </a:xfrm>
            <a:custGeom>
              <a:avLst/>
              <a:gdLst>
                <a:gd name="T0" fmla="*/ 8 w 8"/>
                <a:gd name="T1" fmla="*/ 0 h 8"/>
                <a:gd name="T2" fmla="*/ 0 w 8"/>
                <a:gd name="T3" fmla="*/ 0 h 8"/>
                <a:gd name="T4" fmla="*/ 0 w 8"/>
                <a:gd name="T5" fmla="*/ 8 h 8"/>
                <a:gd name="T6" fmla="*/ 8 w 8"/>
                <a:gd name="T7" fmla="*/ 0 h 8"/>
              </a:gdLst>
              <a:ahLst/>
              <a:cxnLst>
                <a:cxn ang="0">
                  <a:pos x="T0" y="T1"/>
                </a:cxn>
                <a:cxn ang="0">
                  <a:pos x="T2" y="T3"/>
                </a:cxn>
                <a:cxn ang="0">
                  <a:pos x="T4" y="T5"/>
                </a:cxn>
                <a:cxn ang="0">
                  <a:pos x="T6" y="T7"/>
                </a:cxn>
              </a:cxnLst>
              <a:rect l="0" t="0" r="r" b="b"/>
              <a:pathLst>
                <a:path w="8" h="8">
                  <a:moveTo>
                    <a:pt x="8" y="0"/>
                  </a:moveTo>
                  <a:lnTo>
                    <a:pt x="0" y="0"/>
                  </a:lnTo>
                  <a:lnTo>
                    <a:pt x="0" y="8"/>
                  </a:ln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3" name="Freeform 81"/>
            <p:cNvSpPr>
              <a:spLocks/>
            </p:cNvSpPr>
            <p:nvPr/>
          </p:nvSpPr>
          <p:spPr bwMode="auto">
            <a:xfrm>
              <a:off x="1181" y="2577"/>
              <a:ext cx="8" cy="8"/>
            </a:xfrm>
            <a:custGeom>
              <a:avLst/>
              <a:gdLst>
                <a:gd name="T0" fmla="*/ 8 w 8"/>
                <a:gd name="T1" fmla="*/ 0 h 8"/>
                <a:gd name="T2" fmla="*/ 0 w 8"/>
                <a:gd name="T3" fmla="*/ 0 h 8"/>
                <a:gd name="T4" fmla="*/ 0 w 8"/>
                <a:gd name="T5" fmla="*/ 8 h 8"/>
                <a:gd name="T6" fmla="*/ 8 w 8"/>
                <a:gd name="T7" fmla="*/ 0 h 8"/>
              </a:gdLst>
              <a:ahLst/>
              <a:cxnLst>
                <a:cxn ang="0">
                  <a:pos x="T0" y="T1"/>
                </a:cxn>
                <a:cxn ang="0">
                  <a:pos x="T2" y="T3"/>
                </a:cxn>
                <a:cxn ang="0">
                  <a:pos x="T4" y="T5"/>
                </a:cxn>
                <a:cxn ang="0">
                  <a:pos x="T6" y="T7"/>
                </a:cxn>
              </a:cxnLst>
              <a:rect l="0" t="0" r="r" b="b"/>
              <a:pathLst>
                <a:path w="8" h="8">
                  <a:moveTo>
                    <a:pt x="8" y="0"/>
                  </a:moveTo>
                  <a:lnTo>
                    <a:pt x="0" y="0"/>
                  </a:lnTo>
                  <a:lnTo>
                    <a:pt x="0" y="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4" name="Freeform 82"/>
            <p:cNvSpPr>
              <a:spLocks/>
            </p:cNvSpPr>
            <p:nvPr/>
          </p:nvSpPr>
          <p:spPr bwMode="auto">
            <a:xfrm>
              <a:off x="1181" y="2473"/>
              <a:ext cx="104" cy="78"/>
            </a:xfrm>
            <a:custGeom>
              <a:avLst/>
              <a:gdLst>
                <a:gd name="T0" fmla="*/ 104 w 104"/>
                <a:gd name="T1" fmla="*/ 0 h 78"/>
                <a:gd name="T2" fmla="*/ 0 w 104"/>
                <a:gd name="T3" fmla="*/ 0 h 78"/>
                <a:gd name="T4" fmla="*/ 0 w 104"/>
                <a:gd name="T5" fmla="*/ 78 h 78"/>
                <a:gd name="T6" fmla="*/ 33 w 104"/>
                <a:gd name="T7" fmla="*/ 78 h 78"/>
                <a:gd name="T8" fmla="*/ 104 w 104"/>
                <a:gd name="T9" fmla="*/ 0 h 78"/>
              </a:gdLst>
              <a:ahLst/>
              <a:cxnLst>
                <a:cxn ang="0">
                  <a:pos x="T0" y="T1"/>
                </a:cxn>
                <a:cxn ang="0">
                  <a:pos x="T2" y="T3"/>
                </a:cxn>
                <a:cxn ang="0">
                  <a:pos x="T4" y="T5"/>
                </a:cxn>
                <a:cxn ang="0">
                  <a:pos x="T6" y="T7"/>
                </a:cxn>
                <a:cxn ang="0">
                  <a:pos x="T8" y="T9"/>
                </a:cxn>
              </a:cxnLst>
              <a:rect l="0" t="0" r="r" b="b"/>
              <a:pathLst>
                <a:path w="104" h="78">
                  <a:moveTo>
                    <a:pt x="104" y="0"/>
                  </a:moveTo>
                  <a:lnTo>
                    <a:pt x="0" y="0"/>
                  </a:lnTo>
                  <a:lnTo>
                    <a:pt x="0" y="78"/>
                  </a:lnTo>
                  <a:lnTo>
                    <a:pt x="33" y="78"/>
                  </a:lnTo>
                  <a:lnTo>
                    <a:pt x="10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5" name="Freeform 83"/>
            <p:cNvSpPr>
              <a:spLocks/>
            </p:cNvSpPr>
            <p:nvPr/>
          </p:nvSpPr>
          <p:spPr bwMode="auto">
            <a:xfrm>
              <a:off x="1181" y="2473"/>
              <a:ext cx="104" cy="78"/>
            </a:xfrm>
            <a:custGeom>
              <a:avLst/>
              <a:gdLst>
                <a:gd name="T0" fmla="*/ 104 w 104"/>
                <a:gd name="T1" fmla="*/ 0 h 78"/>
                <a:gd name="T2" fmla="*/ 0 w 104"/>
                <a:gd name="T3" fmla="*/ 0 h 78"/>
                <a:gd name="T4" fmla="*/ 0 w 104"/>
                <a:gd name="T5" fmla="*/ 78 h 78"/>
                <a:gd name="T6" fmla="*/ 33 w 104"/>
                <a:gd name="T7" fmla="*/ 78 h 78"/>
                <a:gd name="T8" fmla="*/ 104 w 104"/>
                <a:gd name="T9" fmla="*/ 0 h 78"/>
              </a:gdLst>
              <a:ahLst/>
              <a:cxnLst>
                <a:cxn ang="0">
                  <a:pos x="T0" y="T1"/>
                </a:cxn>
                <a:cxn ang="0">
                  <a:pos x="T2" y="T3"/>
                </a:cxn>
                <a:cxn ang="0">
                  <a:pos x="T4" y="T5"/>
                </a:cxn>
                <a:cxn ang="0">
                  <a:pos x="T6" y="T7"/>
                </a:cxn>
                <a:cxn ang="0">
                  <a:pos x="T8" y="T9"/>
                </a:cxn>
              </a:cxnLst>
              <a:rect l="0" t="0" r="r" b="b"/>
              <a:pathLst>
                <a:path w="104" h="78">
                  <a:moveTo>
                    <a:pt x="104" y="0"/>
                  </a:moveTo>
                  <a:lnTo>
                    <a:pt x="0" y="0"/>
                  </a:lnTo>
                  <a:lnTo>
                    <a:pt x="0" y="78"/>
                  </a:lnTo>
                  <a:lnTo>
                    <a:pt x="33" y="78"/>
                  </a:lnTo>
                  <a:lnTo>
                    <a:pt x="1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6" name="Rectangle 84"/>
            <p:cNvSpPr>
              <a:spLocks noChangeArrowheads="1"/>
            </p:cNvSpPr>
            <p:nvPr/>
          </p:nvSpPr>
          <p:spPr bwMode="auto">
            <a:xfrm>
              <a:off x="870"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7" name="Rectangle 85"/>
            <p:cNvSpPr>
              <a:spLocks noChangeArrowheads="1"/>
            </p:cNvSpPr>
            <p:nvPr/>
          </p:nvSpPr>
          <p:spPr bwMode="auto">
            <a:xfrm>
              <a:off x="870" y="2473"/>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8" name="Rectangle 86"/>
            <p:cNvSpPr>
              <a:spLocks noChangeArrowheads="1"/>
            </p:cNvSpPr>
            <p:nvPr/>
          </p:nvSpPr>
          <p:spPr bwMode="auto">
            <a:xfrm>
              <a:off x="870" y="2577"/>
              <a:ext cx="13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9" name="Rectangle 87"/>
            <p:cNvSpPr>
              <a:spLocks noChangeArrowheads="1"/>
            </p:cNvSpPr>
            <p:nvPr/>
          </p:nvSpPr>
          <p:spPr bwMode="auto">
            <a:xfrm>
              <a:off x="870" y="2577"/>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90" name="Rectangle 88"/>
            <p:cNvSpPr>
              <a:spLocks noChangeArrowheads="1"/>
            </p:cNvSpPr>
            <p:nvPr/>
          </p:nvSpPr>
          <p:spPr bwMode="auto">
            <a:xfrm>
              <a:off x="870" y="2681"/>
              <a:ext cx="130" cy="79"/>
            </a:xfrm>
            <a:prstGeom prst="rect">
              <a:avLst/>
            </a:prstGeom>
            <a:solidFill>
              <a:srgbClr val="99CC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91" name="Rectangle 89"/>
            <p:cNvSpPr>
              <a:spLocks noChangeArrowheads="1"/>
            </p:cNvSpPr>
            <p:nvPr/>
          </p:nvSpPr>
          <p:spPr bwMode="auto">
            <a:xfrm>
              <a:off x="870" y="2681"/>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92" name="Freeform 90"/>
            <p:cNvSpPr>
              <a:spLocks/>
            </p:cNvSpPr>
            <p:nvPr/>
          </p:nvSpPr>
          <p:spPr bwMode="auto">
            <a:xfrm>
              <a:off x="870" y="2786"/>
              <a:ext cx="127" cy="77"/>
            </a:xfrm>
            <a:custGeom>
              <a:avLst/>
              <a:gdLst>
                <a:gd name="T0" fmla="*/ 127 w 127"/>
                <a:gd name="T1" fmla="*/ 0 h 77"/>
                <a:gd name="T2" fmla="*/ 0 w 127"/>
                <a:gd name="T3" fmla="*/ 0 h 77"/>
                <a:gd name="T4" fmla="*/ 0 w 127"/>
                <a:gd name="T5" fmla="*/ 77 h 77"/>
                <a:gd name="T6" fmla="*/ 55 w 127"/>
                <a:gd name="T7" fmla="*/ 77 h 77"/>
                <a:gd name="T8" fmla="*/ 127 w 127"/>
                <a:gd name="T9" fmla="*/ 0 h 77"/>
              </a:gdLst>
              <a:ahLst/>
              <a:cxnLst>
                <a:cxn ang="0">
                  <a:pos x="T0" y="T1"/>
                </a:cxn>
                <a:cxn ang="0">
                  <a:pos x="T2" y="T3"/>
                </a:cxn>
                <a:cxn ang="0">
                  <a:pos x="T4" y="T5"/>
                </a:cxn>
                <a:cxn ang="0">
                  <a:pos x="T6" y="T7"/>
                </a:cxn>
                <a:cxn ang="0">
                  <a:pos x="T8" y="T9"/>
                </a:cxn>
              </a:cxnLst>
              <a:rect l="0" t="0" r="r" b="b"/>
              <a:pathLst>
                <a:path w="127" h="77">
                  <a:moveTo>
                    <a:pt x="127" y="0"/>
                  </a:moveTo>
                  <a:lnTo>
                    <a:pt x="0" y="0"/>
                  </a:lnTo>
                  <a:lnTo>
                    <a:pt x="0" y="77"/>
                  </a:lnTo>
                  <a:lnTo>
                    <a:pt x="55" y="77"/>
                  </a:lnTo>
                  <a:lnTo>
                    <a:pt x="127" y="0"/>
                  </a:lnTo>
                  <a:close/>
                </a:path>
              </a:pathLst>
            </a:custGeom>
            <a:solidFill>
              <a:srgbClr val="99CC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93" name="Freeform 91"/>
            <p:cNvSpPr>
              <a:spLocks/>
            </p:cNvSpPr>
            <p:nvPr/>
          </p:nvSpPr>
          <p:spPr bwMode="auto">
            <a:xfrm>
              <a:off x="870" y="2786"/>
              <a:ext cx="127" cy="77"/>
            </a:xfrm>
            <a:custGeom>
              <a:avLst/>
              <a:gdLst>
                <a:gd name="T0" fmla="*/ 127 w 127"/>
                <a:gd name="T1" fmla="*/ 0 h 77"/>
                <a:gd name="T2" fmla="*/ 0 w 127"/>
                <a:gd name="T3" fmla="*/ 0 h 77"/>
                <a:gd name="T4" fmla="*/ 0 w 127"/>
                <a:gd name="T5" fmla="*/ 77 h 77"/>
                <a:gd name="T6" fmla="*/ 55 w 127"/>
                <a:gd name="T7" fmla="*/ 77 h 77"/>
                <a:gd name="T8" fmla="*/ 127 w 127"/>
                <a:gd name="T9" fmla="*/ 0 h 77"/>
              </a:gdLst>
              <a:ahLst/>
              <a:cxnLst>
                <a:cxn ang="0">
                  <a:pos x="T0" y="T1"/>
                </a:cxn>
                <a:cxn ang="0">
                  <a:pos x="T2" y="T3"/>
                </a:cxn>
                <a:cxn ang="0">
                  <a:pos x="T4" y="T5"/>
                </a:cxn>
                <a:cxn ang="0">
                  <a:pos x="T6" y="T7"/>
                </a:cxn>
                <a:cxn ang="0">
                  <a:pos x="T8" y="T9"/>
                </a:cxn>
              </a:cxnLst>
              <a:rect l="0" t="0" r="r" b="b"/>
              <a:pathLst>
                <a:path w="127" h="77">
                  <a:moveTo>
                    <a:pt x="127" y="0"/>
                  </a:moveTo>
                  <a:lnTo>
                    <a:pt x="0" y="0"/>
                  </a:lnTo>
                  <a:lnTo>
                    <a:pt x="0" y="77"/>
                  </a:lnTo>
                  <a:lnTo>
                    <a:pt x="55" y="77"/>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94" name="Rectangle 92"/>
            <p:cNvSpPr>
              <a:spLocks noChangeArrowheads="1"/>
            </p:cNvSpPr>
            <p:nvPr/>
          </p:nvSpPr>
          <p:spPr bwMode="auto">
            <a:xfrm>
              <a:off x="1487" y="2092"/>
              <a:ext cx="361"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1428" b="1">
                  <a:solidFill>
                    <a:srgbClr val="FFFFFF"/>
                  </a:solidFill>
                  <a:latin typeface="Segoe UI Semibold" panose="020B0702040204020203" pitchFamily="34" charset="0"/>
                </a:rPr>
                <a:t>RESOU</a:t>
              </a:r>
              <a:endParaRPr lang="en-US" altLang="en-US" sz="1836">
                <a:solidFill>
                  <a:srgbClr val="00B0F0"/>
                </a:solidFill>
              </a:endParaRPr>
            </a:p>
          </p:txBody>
        </p:sp>
        <p:sp>
          <p:nvSpPr>
            <p:cNvPr id="95" name="Rectangle 93"/>
            <p:cNvSpPr>
              <a:spLocks noChangeArrowheads="1"/>
            </p:cNvSpPr>
            <p:nvPr/>
          </p:nvSpPr>
          <p:spPr bwMode="auto">
            <a:xfrm>
              <a:off x="1838" y="2092"/>
              <a:ext cx="72"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1428" b="1">
                  <a:solidFill>
                    <a:srgbClr val="FFFFFF"/>
                  </a:solidFill>
                  <a:latin typeface="Segoe UI Semibold" panose="020B0702040204020203" pitchFamily="34" charset="0"/>
                </a:rPr>
                <a:t>R</a:t>
              </a:r>
              <a:endParaRPr lang="en-US" altLang="en-US" sz="1836">
                <a:solidFill>
                  <a:srgbClr val="00B0F0"/>
                </a:solidFill>
              </a:endParaRPr>
            </a:p>
          </p:txBody>
        </p:sp>
        <p:sp>
          <p:nvSpPr>
            <p:cNvPr id="96" name="Rectangle 94"/>
            <p:cNvSpPr>
              <a:spLocks noChangeArrowheads="1"/>
            </p:cNvSpPr>
            <p:nvPr/>
          </p:nvSpPr>
          <p:spPr bwMode="auto">
            <a:xfrm>
              <a:off x="1906" y="2092"/>
              <a:ext cx="243"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1428" b="1">
                  <a:solidFill>
                    <a:srgbClr val="FFFFFF"/>
                  </a:solidFill>
                  <a:latin typeface="Segoe UI Semibold" panose="020B0702040204020203" pitchFamily="34" charset="0"/>
                </a:rPr>
                <a:t>CE G</a:t>
              </a:r>
              <a:endParaRPr lang="en-US" altLang="en-US" sz="1836">
                <a:solidFill>
                  <a:srgbClr val="00B0F0"/>
                </a:solidFill>
              </a:endParaRPr>
            </a:p>
          </p:txBody>
        </p:sp>
        <p:sp>
          <p:nvSpPr>
            <p:cNvPr id="97" name="Rectangle 95"/>
            <p:cNvSpPr>
              <a:spLocks noChangeArrowheads="1"/>
            </p:cNvSpPr>
            <p:nvPr/>
          </p:nvSpPr>
          <p:spPr bwMode="auto">
            <a:xfrm>
              <a:off x="2142" y="2092"/>
              <a:ext cx="72"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1428" b="1">
                  <a:solidFill>
                    <a:srgbClr val="FFFFFF"/>
                  </a:solidFill>
                  <a:latin typeface="Segoe UI Semibold" panose="020B0702040204020203" pitchFamily="34" charset="0"/>
                </a:rPr>
                <a:t>R</a:t>
              </a:r>
              <a:endParaRPr lang="en-US" altLang="en-US" sz="1836">
                <a:solidFill>
                  <a:srgbClr val="00B0F0"/>
                </a:solidFill>
              </a:endParaRPr>
            </a:p>
          </p:txBody>
        </p:sp>
        <p:sp>
          <p:nvSpPr>
            <p:cNvPr id="98" name="Rectangle 96"/>
            <p:cNvSpPr>
              <a:spLocks noChangeArrowheads="1"/>
            </p:cNvSpPr>
            <p:nvPr/>
          </p:nvSpPr>
          <p:spPr bwMode="auto">
            <a:xfrm>
              <a:off x="2210" y="2092"/>
              <a:ext cx="235"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1428" b="1">
                  <a:solidFill>
                    <a:srgbClr val="FFFFFF"/>
                  </a:solidFill>
                  <a:latin typeface="Segoe UI Semibold" panose="020B0702040204020203" pitchFamily="34" charset="0"/>
                </a:rPr>
                <a:t>OUP</a:t>
              </a:r>
              <a:endParaRPr lang="en-US" altLang="en-US" sz="1836">
                <a:solidFill>
                  <a:srgbClr val="00B0F0"/>
                </a:solidFill>
              </a:endParaRPr>
            </a:p>
          </p:txBody>
        </p:sp>
        <p:sp>
          <p:nvSpPr>
            <p:cNvPr id="99" name="Freeform 97"/>
            <p:cNvSpPr>
              <a:spLocks/>
            </p:cNvSpPr>
            <p:nvPr/>
          </p:nvSpPr>
          <p:spPr bwMode="auto">
            <a:xfrm>
              <a:off x="1735" y="1276"/>
              <a:ext cx="90" cy="16"/>
            </a:xfrm>
            <a:custGeom>
              <a:avLst/>
              <a:gdLst>
                <a:gd name="T0" fmla="*/ 7 w 77"/>
                <a:gd name="T1" fmla="*/ 14 h 14"/>
                <a:gd name="T2" fmla="*/ 0 w 77"/>
                <a:gd name="T3" fmla="*/ 7 h 14"/>
                <a:gd name="T4" fmla="*/ 7 w 77"/>
                <a:gd name="T5" fmla="*/ 0 h 14"/>
                <a:gd name="T6" fmla="*/ 70 w 77"/>
                <a:gd name="T7" fmla="*/ 0 h 14"/>
                <a:gd name="T8" fmla="*/ 77 w 77"/>
                <a:gd name="T9" fmla="*/ 7 h 14"/>
                <a:gd name="T10" fmla="*/ 70 w 77"/>
                <a:gd name="T11" fmla="*/ 14 h 14"/>
                <a:gd name="T12" fmla="*/ 7 w 7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77" h="14">
                  <a:moveTo>
                    <a:pt x="7" y="14"/>
                  </a:moveTo>
                  <a:cubicBezTo>
                    <a:pt x="3" y="14"/>
                    <a:pt x="0" y="11"/>
                    <a:pt x="0" y="7"/>
                  </a:cubicBezTo>
                  <a:cubicBezTo>
                    <a:pt x="0" y="3"/>
                    <a:pt x="3" y="0"/>
                    <a:pt x="7" y="0"/>
                  </a:cubicBezTo>
                  <a:cubicBezTo>
                    <a:pt x="70" y="0"/>
                    <a:pt x="70" y="0"/>
                    <a:pt x="70" y="0"/>
                  </a:cubicBezTo>
                  <a:cubicBezTo>
                    <a:pt x="74" y="0"/>
                    <a:pt x="77" y="3"/>
                    <a:pt x="77" y="7"/>
                  </a:cubicBezTo>
                  <a:cubicBezTo>
                    <a:pt x="77" y="11"/>
                    <a:pt x="74" y="14"/>
                    <a:pt x="70" y="14"/>
                  </a:cubicBezTo>
                  <a:lnTo>
                    <a:pt x="7" y="14"/>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0" name="Freeform 98"/>
            <p:cNvSpPr>
              <a:spLocks/>
            </p:cNvSpPr>
            <p:nvPr/>
          </p:nvSpPr>
          <p:spPr bwMode="auto">
            <a:xfrm>
              <a:off x="1735" y="1276"/>
              <a:ext cx="28" cy="16"/>
            </a:xfrm>
            <a:custGeom>
              <a:avLst/>
              <a:gdLst>
                <a:gd name="T0" fmla="*/ 22 w 24"/>
                <a:gd name="T1" fmla="*/ 0 h 14"/>
                <a:gd name="T2" fmla="*/ 7 w 24"/>
                <a:gd name="T3" fmla="*/ 0 h 14"/>
                <a:gd name="T4" fmla="*/ 0 w 24"/>
                <a:gd name="T5" fmla="*/ 7 h 14"/>
                <a:gd name="T6" fmla="*/ 7 w 24"/>
                <a:gd name="T7" fmla="*/ 14 h 14"/>
                <a:gd name="T8" fmla="*/ 22 w 24"/>
                <a:gd name="T9" fmla="*/ 14 h 14"/>
                <a:gd name="T10" fmla="*/ 24 w 24"/>
                <a:gd name="T11" fmla="*/ 7 h 14"/>
                <a:gd name="T12" fmla="*/ 22 w 24"/>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4" h="14">
                  <a:moveTo>
                    <a:pt x="22" y="0"/>
                  </a:moveTo>
                  <a:cubicBezTo>
                    <a:pt x="7" y="0"/>
                    <a:pt x="7" y="0"/>
                    <a:pt x="7" y="0"/>
                  </a:cubicBezTo>
                  <a:cubicBezTo>
                    <a:pt x="3" y="0"/>
                    <a:pt x="0" y="3"/>
                    <a:pt x="0" y="7"/>
                  </a:cubicBezTo>
                  <a:cubicBezTo>
                    <a:pt x="0" y="11"/>
                    <a:pt x="3" y="14"/>
                    <a:pt x="7" y="14"/>
                  </a:cubicBezTo>
                  <a:cubicBezTo>
                    <a:pt x="22" y="14"/>
                    <a:pt x="22" y="14"/>
                    <a:pt x="22" y="14"/>
                  </a:cubicBezTo>
                  <a:cubicBezTo>
                    <a:pt x="23" y="12"/>
                    <a:pt x="24" y="10"/>
                    <a:pt x="24" y="7"/>
                  </a:cubicBezTo>
                  <a:cubicBezTo>
                    <a:pt x="24" y="5"/>
                    <a:pt x="23" y="2"/>
                    <a:pt x="22"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1" name="Freeform 99"/>
            <p:cNvSpPr>
              <a:spLocks/>
            </p:cNvSpPr>
            <p:nvPr/>
          </p:nvSpPr>
          <p:spPr bwMode="auto">
            <a:xfrm>
              <a:off x="1776" y="1276"/>
              <a:ext cx="8" cy="16"/>
            </a:xfrm>
            <a:custGeom>
              <a:avLst/>
              <a:gdLst>
                <a:gd name="T0" fmla="*/ 7 w 7"/>
                <a:gd name="T1" fmla="*/ 0 h 14"/>
                <a:gd name="T2" fmla="*/ 0 w 7"/>
                <a:gd name="T3" fmla="*/ 0 h 14"/>
                <a:gd name="T4" fmla="*/ 1 w 7"/>
                <a:gd name="T5" fmla="*/ 7 h 14"/>
                <a:gd name="T6" fmla="*/ 0 w 7"/>
                <a:gd name="T7" fmla="*/ 14 h 14"/>
                <a:gd name="T8" fmla="*/ 7 w 7"/>
                <a:gd name="T9" fmla="*/ 14 h 14"/>
                <a:gd name="T10" fmla="*/ 6 w 7"/>
                <a:gd name="T11" fmla="*/ 7 h 14"/>
                <a:gd name="T12" fmla="*/ 7 w 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7" y="0"/>
                  </a:moveTo>
                  <a:cubicBezTo>
                    <a:pt x="0" y="0"/>
                    <a:pt x="0" y="0"/>
                    <a:pt x="0" y="0"/>
                  </a:cubicBezTo>
                  <a:cubicBezTo>
                    <a:pt x="1" y="2"/>
                    <a:pt x="1" y="5"/>
                    <a:pt x="1" y="7"/>
                  </a:cubicBezTo>
                  <a:cubicBezTo>
                    <a:pt x="1" y="10"/>
                    <a:pt x="1" y="12"/>
                    <a:pt x="0" y="14"/>
                  </a:cubicBezTo>
                  <a:cubicBezTo>
                    <a:pt x="7" y="14"/>
                    <a:pt x="7" y="14"/>
                    <a:pt x="7" y="14"/>
                  </a:cubicBezTo>
                  <a:cubicBezTo>
                    <a:pt x="6" y="12"/>
                    <a:pt x="6" y="10"/>
                    <a:pt x="6" y="7"/>
                  </a:cubicBezTo>
                  <a:cubicBezTo>
                    <a:pt x="6" y="5"/>
                    <a:pt x="6" y="2"/>
                    <a:pt x="7"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2" name="Freeform 100"/>
            <p:cNvSpPr>
              <a:spLocks/>
            </p:cNvSpPr>
            <p:nvPr/>
          </p:nvSpPr>
          <p:spPr bwMode="auto">
            <a:xfrm>
              <a:off x="1797" y="1276"/>
              <a:ext cx="28" cy="16"/>
            </a:xfrm>
            <a:custGeom>
              <a:avLst/>
              <a:gdLst>
                <a:gd name="T0" fmla="*/ 24 w 24"/>
                <a:gd name="T1" fmla="*/ 7 h 14"/>
                <a:gd name="T2" fmla="*/ 17 w 24"/>
                <a:gd name="T3" fmla="*/ 0 h 14"/>
                <a:gd name="T4" fmla="*/ 2 w 24"/>
                <a:gd name="T5" fmla="*/ 0 h 14"/>
                <a:gd name="T6" fmla="*/ 0 w 24"/>
                <a:gd name="T7" fmla="*/ 7 h 14"/>
                <a:gd name="T8" fmla="*/ 2 w 24"/>
                <a:gd name="T9" fmla="*/ 14 h 14"/>
                <a:gd name="T10" fmla="*/ 17 w 24"/>
                <a:gd name="T11" fmla="*/ 14 h 14"/>
                <a:gd name="T12" fmla="*/ 24 w 2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24" h="14">
                  <a:moveTo>
                    <a:pt x="24" y="7"/>
                  </a:moveTo>
                  <a:cubicBezTo>
                    <a:pt x="24" y="3"/>
                    <a:pt x="21" y="0"/>
                    <a:pt x="17" y="0"/>
                  </a:cubicBezTo>
                  <a:cubicBezTo>
                    <a:pt x="2" y="0"/>
                    <a:pt x="2" y="0"/>
                    <a:pt x="2" y="0"/>
                  </a:cubicBezTo>
                  <a:cubicBezTo>
                    <a:pt x="1" y="2"/>
                    <a:pt x="0" y="5"/>
                    <a:pt x="0" y="7"/>
                  </a:cubicBezTo>
                  <a:cubicBezTo>
                    <a:pt x="0" y="10"/>
                    <a:pt x="1" y="12"/>
                    <a:pt x="2" y="14"/>
                  </a:cubicBezTo>
                  <a:cubicBezTo>
                    <a:pt x="17" y="14"/>
                    <a:pt x="17" y="14"/>
                    <a:pt x="17" y="14"/>
                  </a:cubicBezTo>
                  <a:cubicBezTo>
                    <a:pt x="21" y="14"/>
                    <a:pt x="24" y="11"/>
                    <a:pt x="24" y="7"/>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3" name="Freeform 101"/>
            <p:cNvSpPr>
              <a:spLocks/>
            </p:cNvSpPr>
            <p:nvPr/>
          </p:nvSpPr>
          <p:spPr bwMode="auto">
            <a:xfrm>
              <a:off x="1761" y="1276"/>
              <a:ext cx="16" cy="16"/>
            </a:xfrm>
            <a:custGeom>
              <a:avLst/>
              <a:gdLst>
                <a:gd name="T0" fmla="*/ 13 w 14"/>
                <a:gd name="T1" fmla="*/ 0 h 14"/>
                <a:gd name="T2" fmla="*/ 0 w 14"/>
                <a:gd name="T3" fmla="*/ 0 h 14"/>
                <a:gd name="T4" fmla="*/ 2 w 14"/>
                <a:gd name="T5" fmla="*/ 7 h 14"/>
                <a:gd name="T6" fmla="*/ 0 w 14"/>
                <a:gd name="T7" fmla="*/ 14 h 14"/>
                <a:gd name="T8" fmla="*/ 13 w 14"/>
                <a:gd name="T9" fmla="*/ 14 h 14"/>
                <a:gd name="T10" fmla="*/ 14 w 14"/>
                <a:gd name="T11" fmla="*/ 7 h 14"/>
                <a:gd name="T12" fmla="*/ 13 w 14"/>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3" y="0"/>
                  </a:moveTo>
                  <a:cubicBezTo>
                    <a:pt x="0" y="0"/>
                    <a:pt x="0" y="0"/>
                    <a:pt x="0" y="0"/>
                  </a:cubicBezTo>
                  <a:cubicBezTo>
                    <a:pt x="1" y="2"/>
                    <a:pt x="2" y="5"/>
                    <a:pt x="2" y="7"/>
                  </a:cubicBezTo>
                  <a:cubicBezTo>
                    <a:pt x="2" y="10"/>
                    <a:pt x="1" y="12"/>
                    <a:pt x="0" y="14"/>
                  </a:cubicBezTo>
                  <a:cubicBezTo>
                    <a:pt x="13" y="14"/>
                    <a:pt x="13" y="14"/>
                    <a:pt x="13" y="14"/>
                  </a:cubicBezTo>
                  <a:cubicBezTo>
                    <a:pt x="14" y="12"/>
                    <a:pt x="14" y="10"/>
                    <a:pt x="14" y="7"/>
                  </a:cubicBezTo>
                  <a:cubicBezTo>
                    <a:pt x="14" y="5"/>
                    <a:pt x="14" y="2"/>
                    <a:pt x="13"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4" name="Freeform 102"/>
            <p:cNvSpPr>
              <a:spLocks/>
            </p:cNvSpPr>
            <p:nvPr/>
          </p:nvSpPr>
          <p:spPr bwMode="auto">
            <a:xfrm>
              <a:off x="1698" y="1257"/>
              <a:ext cx="76" cy="55"/>
            </a:xfrm>
            <a:custGeom>
              <a:avLst/>
              <a:gdLst>
                <a:gd name="T0" fmla="*/ 45 w 65"/>
                <a:gd name="T1" fmla="*/ 35 h 47"/>
                <a:gd name="T2" fmla="*/ 23 w 65"/>
                <a:gd name="T3" fmla="*/ 35 h 47"/>
                <a:gd name="T4" fmla="*/ 12 w 65"/>
                <a:gd name="T5" fmla="*/ 23 h 47"/>
                <a:gd name="T6" fmla="*/ 23 w 65"/>
                <a:gd name="T7" fmla="*/ 12 h 47"/>
                <a:gd name="T8" fmla="*/ 45 w 65"/>
                <a:gd name="T9" fmla="*/ 12 h 47"/>
                <a:gd name="T10" fmla="*/ 46 w 65"/>
                <a:gd name="T11" fmla="*/ 12 h 47"/>
                <a:gd name="T12" fmla="*/ 65 w 65"/>
                <a:gd name="T13" fmla="*/ 12 h 47"/>
                <a:gd name="T14" fmla="*/ 45 w 65"/>
                <a:gd name="T15" fmla="*/ 0 h 47"/>
                <a:gd name="T16" fmla="*/ 23 w 65"/>
                <a:gd name="T17" fmla="*/ 0 h 47"/>
                <a:gd name="T18" fmla="*/ 0 w 65"/>
                <a:gd name="T19" fmla="*/ 23 h 47"/>
                <a:gd name="T20" fmla="*/ 23 w 65"/>
                <a:gd name="T21" fmla="*/ 47 h 47"/>
                <a:gd name="T22" fmla="*/ 45 w 65"/>
                <a:gd name="T23" fmla="*/ 47 h 47"/>
                <a:gd name="T24" fmla="*/ 65 w 65"/>
                <a:gd name="T25" fmla="*/ 35 h 47"/>
                <a:gd name="T26" fmla="*/ 46 w 65"/>
                <a:gd name="T27" fmla="*/ 35 h 47"/>
                <a:gd name="T28" fmla="*/ 45 w 65"/>
                <a:gd name="T29" fmla="*/ 3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47">
                  <a:moveTo>
                    <a:pt x="45" y="35"/>
                  </a:moveTo>
                  <a:cubicBezTo>
                    <a:pt x="23" y="35"/>
                    <a:pt x="23" y="35"/>
                    <a:pt x="23" y="35"/>
                  </a:cubicBezTo>
                  <a:cubicBezTo>
                    <a:pt x="17" y="35"/>
                    <a:pt x="12" y="30"/>
                    <a:pt x="12" y="23"/>
                  </a:cubicBezTo>
                  <a:cubicBezTo>
                    <a:pt x="12" y="17"/>
                    <a:pt x="17" y="12"/>
                    <a:pt x="23" y="12"/>
                  </a:cubicBezTo>
                  <a:cubicBezTo>
                    <a:pt x="45" y="12"/>
                    <a:pt x="45" y="12"/>
                    <a:pt x="45" y="12"/>
                  </a:cubicBezTo>
                  <a:cubicBezTo>
                    <a:pt x="45" y="12"/>
                    <a:pt x="46" y="12"/>
                    <a:pt x="46" y="12"/>
                  </a:cubicBezTo>
                  <a:cubicBezTo>
                    <a:pt x="65" y="12"/>
                    <a:pt x="65" y="12"/>
                    <a:pt x="65" y="12"/>
                  </a:cubicBezTo>
                  <a:cubicBezTo>
                    <a:pt x="61" y="5"/>
                    <a:pt x="54" y="0"/>
                    <a:pt x="45" y="0"/>
                  </a:cubicBezTo>
                  <a:cubicBezTo>
                    <a:pt x="23" y="0"/>
                    <a:pt x="23" y="0"/>
                    <a:pt x="23" y="0"/>
                  </a:cubicBezTo>
                  <a:cubicBezTo>
                    <a:pt x="10" y="0"/>
                    <a:pt x="0" y="10"/>
                    <a:pt x="0" y="23"/>
                  </a:cubicBezTo>
                  <a:cubicBezTo>
                    <a:pt x="0" y="36"/>
                    <a:pt x="10" y="47"/>
                    <a:pt x="23" y="47"/>
                  </a:cubicBezTo>
                  <a:cubicBezTo>
                    <a:pt x="45" y="47"/>
                    <a:pt x="45" y="47"/>
                    <a:pt x="45" y="47"/>
                  </a:cubicBezTo>
                  <a:cubicBezTo>
                    <a:pt x="54" y="47"/>
                    <a:pt x="61" y="42"/>
                    <a:pt x="65" y="35"/>
                  </a:cubicBezTo>
                  <a:cubicBezTo>
                    <a:pt x="46" y="35"/>
                    <a:pt x="46" y="35"/>
                    <a:pt x="46" y="35"/>
                  </a:cubicBezTo>
                  <a:cubicBezTo>
                    <a:pt x="46" y="35"/>
                    <a:pt x="45" y="35"/>
                    <a:pt x="45" y="35"/>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5" name="Freeform 103"/>
            <p:cNvSpPr>
              <a:spLocks/>
            </p:cNvSpPr>
            <p:nvPr/>
          </p:nvSpPr>
          <p:spPr bwMode="auto">
            <a:xfrm>
              <a:off x="1783" y="1276"/>
              <a:ext cx="17" cy="16"/>
            </a:xfrm>
            <a:custGeom>
              <a:avLst/>
              <a:gdLst>
                <a:gd name="T0" fmla="*/ 14 w 14"/>
                <a:gd name="T1" fmla="*/ 0 h 14"/>
                <a:gd name="T2" fmla="*/ 1 w 14"/>
                <a:gd name="T3" fmla="*/ 0 h 14"/>
                <a:gd name="T4" fmla="*/ 0 w 14"/>
                <a:gd name="T5" fmla="*/ 7 h 14"/>
                <a:gd name="T6" fmla="*/ 1 w 14"/>
                <a:gd name="T7" fmla="*/ 14 h 14"/>
                <a:gd name="T8" fmla="*/ 14 w 14"/>
                <a:gd name="T9" fmla="*/ 14 h 14"/>
                <a:gd name="T10" fmla="*/ 12 w 14"/>
                <a:gd name="T11" fmla="*/ 7 h 14"/>
                <a:gd name="T12" fmla="*/ 14 w 14"/>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4" y="0"/>
                  </a:moveTo>
                  <a:cubicBezTo>
                    <a:pt x="1" y="0"/>
                    <a:pt x="1" y="0"/>
                    <a:pt x="1" y="0"/>
                  </a:cubicBezTo>
                  <a:cubicBezTo>
                    <a:pt x="0" y="2"/>
                    <a:pt x="0" y="5"/>
                    <a:pt x="0" y="7"/>
                  </a:cubicBezTo>
                  <a:cubicBezTo>
                    <a:pt x="0" y="10"/>
                    <a:pt x="0" y="12"/>
                    <a:pt x="1" y="14"/>
                  </a:cubicBezTo>
                  <a:cubicBezTo>
                    <a:pt x="14" y="14"/>
                    <a:pt x="14" y="14"/>
                    <a:pt x="14" y="14"/>
                  </a:cubicBezTo>
                  <a:cubicBezTo>
                    <a:pt x="13" y="12"/>
                    <a:pt x="12" y="10"/>
                    <a:pt x="12" y="7"/>
                  </a:cubicBezTo>
                  <a:cubicBezTo>
                    <a:pt x="12" y="5"/>
                    <a:pt x="13" y="2"/>
                    <a:pt x="14"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6" name="Freeform 104"/>
            <p:cNvSpPr>
              <a:spLocks/>
            </p:cNvSpPr>
            <p:nvPr/>
          </p:nvSpPr>
          <p:spPr bwMode="auto">
            <a:xfrm>
              <a:off x="1787" y="1257"/>
              <a:ext cx="77" cy="55"/>
            </a:xfrm>
            <a:custGeom>
              <a:avLst/>
              <a:gdLst>
                <a:gd name="T0" fmla="*/ 42 w 66"/>
                <a:gd name="T1" fmla="*/ 0 h 47"/>
                <a:gd name="T2" fmla="*/ 20 w 66"/>
                <a:gd name="T3" fmla="*/ 0 h 47"/>
                <a:gd name="T4" fmla="*/ 0 w 66"/>
                <a:gd name="T5" fmla="*/ 12 h 47"/>
                <a:gd name="T6" fmla="*/ 19 w 66"/>
                <a:gd name="T7" fmla="*/ 12 h 47"/>
                <a:gd name="T8" fmla="*/ 20 w 66"/>
                <a:gd name="T9" fmla="*/ 12 h 47"/>
                <a:gd name="T10" fmla="*/ 42 w 66"/>
                <a:gd name="T11" fmla="*/ 12 h 47"/>
                <a:gd name="T12" fmla="*/ 54 w 66"/>
                <a:gd name="T13" fmla="*/ 23 h 47"/>
                <a:gd name="T14" fmla="*/ 42 w 66"/>
                <a:gd name="T15" fmla="*/ 35 h 47"/>
                <a:gd name="T16" fmla="*/ 20 w 66"/>
                <a:gd name="T17" fmla="*/ 35 h 47"/>
                <a:gd name="T18" fmla="*/ 19 w 66"/>
                <a:gd name="T19" fmla="*/ 35 h 47"/>
                <a:gd name="T20" fmla="*/ 0 w 66"/>
                <a:gd name="T21" fmla="*/ 35 h 47"/>
                <a:gd name="T22" fmla="*/ 20 w 66"/>
                <a:gd name="T23" fmla="*/ 47 h 47"/>
                <a:gd name="T24" fmla="*/ 42 w 66"/>
                <a:gd name="T25" fmla="*/ 47 h 47"/>
                <a:gd name="T26" fmla="*/ 66 w 66"/>
                <a:gd name="T27" fmla="*/ 23 h 47"/>
                <a:gd name="T28" fmla="*/ 42 w 66"/>
                <a:gd name="T2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7">
                  <a:moveTo>
                    <a:pt x="42" y="0"/>
                  </a:moveTo>
                  <a:cubicBezTo>
                    <a:pt x="20" y="0"/>
                    <a:pt x="20" y="0"/>
                    <a:pt x="20" y="0"/>
                  </a:cubicBezTo>
                  <a:cubicBezTo>
                    <a:pt x="11" y="0"/>
                    <a:pt x="4" y="5"/>
                    <a:pt x="0" y="12"/>
                  </a:cubicBezTo>
                  <a:cubicBezTo>
                    <a:pt x="19" y="12"/>
                    <a:pt x="19" y="12"/>
                    <a:pt x="19" y="12"/>
                  </a:cubicBezTo>
                  <a:cubicBezTo>
                    <a:pt x="19" y="12"/>
                    <a:pt x="20" y="12"/>
                    <a:pt x="20" y="12"/>
                  </a:cubicBezTo>
                  <a:cubicBezTo>
                    <a:pt x="42" y="12"/>
                    <a:pt x="42" y="12"/>
                    <a:pt x="42" y="12"/>
                  </a:cubicBezTo>
                  <a:cubicBezTo>
                    <a:pt x="48" y="12"/>
                    <a:pt x="54" y="17"/>
                    <a:pt x="54" y="23"/>
                  </a:cubicBezTo>
                  <a:cubicBezTo>
                    <a:pt x="54" y="30"/>
                    <a:pt x="48" y="35"/>
                    <a:pt x="42" y="35"/>
                  </a:cubicBezTo>
                  <a:cubicBezTo>
                    <a:pt x="20" y="35"/>
                    <a:pt x="20" y="35"/>
                    <a:pt x="20" y="35"/>
                  </a:cubicBezTo>
                  <a:cubicBezTo>
                    <a:pt x="20" y="35"/>
                    <a:pt x="19" y="35"/>
                    <a:pt x="19" y="35"/>
                  </a:cubicBezTo>
                  <a:cubicBezTo>
                    <a:pt x="0" y="35"/>
                    <a:pt x="0" y="35"/>
                    <a:pt x="0" y="35"/>
                  </a:cubicBezTo>
                  <a:cubicBezTo>
                    <a:pt x="4" y="42"/>
                    <a:pt x="11" y="47"/>
                    <a:pt x="20" y="47"/>
                  </a:cubicBezTo>
                  <a:cubicBezTo>
                    <a:pt x="42" y="47"/>
                    <a:pt x="42" y="47"/>
                    <a:pt x="42" y="47"/>
                  </a:cubicBezTo>
                  <a:cubicBezTo>
                    <a:pt x="55" y="47"/>
                    <a:pt x="66" y="36"/>
                    <a:pt x="66" y="23"/>
                  </a:cubicBezTo>
                  <a:cubicBezTo>
                    <a:pt x="66" y="10"/>
                    <a:pt x="55" y="0"/>
                    <a:pt x="42"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7" name="Freeform 105"/>
            <p:cNvSpPr>
              <a:spLocks noEditPoints="1"/>
            </p:cNvSpPr>
            <p:nvPr/>
          </p:nvSpPr>
          <p:spPr bwMode="auto">
            <a:xfrm>
              <a:off x="1668" y="1172"/>
              <a:ext cx="225" cy="225"/>
            </a:xfrm>
            <a:custGeom>
              <a:avLst/>
              <a:gdLst>
                <a:gd name="T0" fmla="*/ 96 w 192"/>
                <a:gd name="T1" fmla="*/ 12 h 192"/>
                <a:gd name="T2" fmla="*/ 180 w 192"/>
                <a:gd name="T3" fmla="*/ 96 h 192"/>
                <a:gd name="T4" fmla="*/ 96 w 192"/>
                <a:gd name="T5" fmla="*/ 180 h 192"/>
                <a:gd name="T6" fmla="*/ 12 w 192"/>
                <a:gd name="T7" fmla="*/ 96 h 192"/>
                <a:gd name="T8" fmla="*/ 96 w 192"/>
                <a:gd name="T9" fmla="*/ 12 h 192"/>
                <a:gd name="T10" fmla="*/ 96 w 192"/>
                <a:gd name="T11" fmla="*/ 0 h 192"/>
                <a:gd name="T12" fmla="*/ 0 w 192"/>
                <a:gd name="T13" fmla="*/ 96 h 192"/>
                <a:gd name="T14" fmla="*/ 96 w 192"/>
                <a:gd name="T15" fmla="*/ 192 h 192"/>
                <a:gd name="T16" fmla="*/ 192 w 192"/>
                <a:gd name="T17" fmla="*/ 96 h 192"/>
                <a:gd name="T18" fmla="*/ 96 w 192"/>
                <a:gd name="T19"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2">
                  <a:moveTo>
                    <a:pt x="96" y="12"/>
                  </a:moveTo>
                  <a:cubicBezTo>
                    <a:pt x="142" y="12"/>
                    <a:pt x="180" y="50"/>
                    <a:pt x="180" y="96"/>
                  </a:cubicBezTo>
                  <a:cubicBezTo>
                    <a:pt x="180" y="143"/>
                    <a:pt x="142" y="180"/>
                    <a:pt x="96" y="180"/>
                  </a:cubicBezTo>
                  <a:cubicBezTo>
                    <a:pt x="49" y="180"/>
                    <a:pt x="12" y="143"/>
                    <a:pt x="12" y="96"/>
                  </a:cubicBezTo>
                  <a:cubicBezTo>
                    <a:pt x="12" y="50"/>
                    <a:pt x="49" y="12"/>
                    <a:pt x="96" y="12"/>
                  </a:cubicBezTo>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grpSp>
    </p:spTree>
    <p:extLst>
      <p:ext uri="{BB962C8B-B14F-4D97-AF65-F5344CB8AC3E}">
        <p14:creationId xmlns:p14="http://schemas.microsoft.com/office/powerpoint/2010/main" val="3981330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Coupling for Resources</a:t>
            </a:r>
            <a:endParaRPr lang="en-US" dirty="0"/>
          </a:p>
        </p:txBody>
      </p:sp>
      <p:sp>
        <p:nvSpPr>
          <p:cNvPr id="3" name="Subtitle 2"/>
          <p:cNvSpPr>
            <a:spLocks noGrp="1"/>
          </p:cNvSpPr>
          <p:nvPr>
            <p:ph idx="4294967295"/>
          </p:nvPr>
        </p:nvSpPr>
        <p:spPr>
          <a:xfrm>
            <a:off x="572843" y="1512330"/>
            <a:ext cx="11300393" cy="4887258"/>
          </a:xfrm>
          <a:prstGeom prst="rect">
            <a:avLst/>
          </a:prstGeom>
        </p:spPr>
        <p:txBody>
          <a:bodyPr>
            <a:noAutofit/>
          </a:bodyPr>
          <a:lstStyle/>
          <a:p>
            <a:pPr marL="0" indent="0">
              <a:buNone/>
            </a:pPr>
            <a:r>
              <a:rPr lang="en-US" sz="4080" i="1" dirty="0">
                <a:latin typeface="Segoe UI Light" panose="020B0502040204020203" pitchFamily="34" charset="0"/>
                <a:cs typeface="Segoe UI Light" panose="020B0502040204020203" pitchFamily="34" charset="0"/>
              </a:rPr>
              <a:t>Resource Group is a unit of management</a:t>
            </a:r>
          </a:p>
          <a:p>
            <a:pPr marL="0" indent="0">
              <a:buNone/>
            </a:pPr>
            <a:endParaRPr lang="en-US" sz="4080" dirty="0">
              <a:latin typeface="Segoe UI Light" panose="020B0502040204020203" pitchFamily="34" charset="0"/>
              <a:cs typeface="Segoe UI Light" panose="020B0502040204020203" pitchFamily="34" charset="0"/>
            </a:endParaRPr>
          </a:p>
          <a:p>
            <a:pPr>
              <a:buFont typeface="Wingdings" panose="05000000000000000000" pitchFamily="2" charset="2"/>
              <a:buChar char="à"/>
            </a:pPr>
            <a:r>
              <a:rPr lang="en-US" sz="2856" dirty="0">
                <a:cs typeface="Segoe UI Light" panose="020B0502040204020203" pitchFamily="34" charset="0"/>
              </a:rPr>
              <a:t> Lifecycle: </a:t>
            </a:r>
            <a:r>
              <a:rPr lang="en-US" sz="2856" dirty="0">
                <a:latin typeface="Segoe UI Light" panose="020B0502040204020203" pitchFamily="34" charset="0"/>
                <a:cs typeface="Segoe UI Light" panose="020B0502040204020203" pitchFamily="34" charset="0"/>
              </a:rPr>
              <a:t>deployment, update, delete, status</a:t>
            </a:r>
          </a:p>
          <a:p>
            <a:pPr>
              <a:buFont typeface="Wingdings" panose="05000000000000000000" pitchFamily="2" charset="2"/>
              <a:buChar char="à"/>
            </a:pPr>
            <a:endParaRPr lang="en-US" sz="2856" dirty="0">
              <a:latin typeface="Segoe UI Light" panose="020B0502040204020203" pitchFamily="34" charset="0"/>
              <a:cs typeface="Segoe UI Light" panose="020B0502040204020203" pitchFamily="34" charset="0"/>
            </a:endParaRPr>
          </a:p>
          <a:p>
            <a:pPr>
              <a:buFont typeface="Wingdings" panose="05000000000000000000" pitchFamily="2" charset="2"/>
              <a:buChar char="à"/>
            </a:pPr>
            <a:r>
              <a:rPr lang="en-US" sz="2856" dirty="0">
                <a:cs typeface="Segoe UI Light" panose="020B0502040204020203" pitchFamily="34" charset="0"/>
              </a:rPr>
              <a:t> Identity: </a:t>
            </a:r>
            <a:r>
              <a:rPr lang="en-US" sz="2856" dirty="0">
                <a:latin typeface="Segoe UI Light" panose="020B0502040204020203" pitchFamily="34" charset="0"/>
                <a:cs typeface="Segoe UI Light" panose="020B0502040204020203" pitchFamily="34" charset="0"/>
              </a:rPr>
              <a:t>resources can talk to each other </a:t>
            </a:r>
          </a:p>
          <a:p>
            <a:pPr>
              <a:buFont typeface="Wingdings" panose="05000000000000000000" pitchFamily="2" charset="2"/>
              <a:buChar char="à"/>
            </a:pPr>
            <a:endParaRPr lang="en-US" sz="2856" dirty="0">
              <a:latin typeface="Segoe UI Light" panose="020B0502040204020203" pitchFamily="34" charset="0"/>
              <a:cs typeface="Segoe UI Light" panose="020B0502040204020203" pitchFamily="34" charset="0"/>
            </a:endParaRPr>
          </a:p>
          <a:p>
            <a:pPr marL="0" indent="0">
              <a:buNone/>
            </a:pPr>
            <a:r>
              <a:rPr lang="en-US" sz="2856" dirty="0">
                <a:latin typeface="Segoe UI Light" panose="020B0502040204020203" pitchFamily="34" charset="0"/>
                <a:cs typeface="Segoe UI Light" panose="020B0502040204020203" pitchFamily="34" charset="0"/>
                <a:sym typeface="Wingdings" panose="05000000000000000000" pitchFamily="2" charset="2"/>
              </a:rPr>
              <a:t> </a:t>
            </a:r>
            <a:r>
              <a:rPr lang="en-US" sz="2856" b="1" dirty="0">
                <a:latin typeface="Segoe UI Light" panose="020B0502040204020203" pitchFamily="34" charset="0"/>
                <a:cs typeface="Segoe UI Light" panose="020B0502040204020203" pitchFamily="34" charset="0"/>
                <a:sym typeface="Wingdings" panose="05000000000000000000" pitchFamily="2" charset="2"/>
              </a:rPr>
              <a:t>Grouping:</a:t>
            </a:r>
            <a:r>
              <a:rPr lang="en-US" sz="2856" dirty="0">
                <a:latin typeface="Segoe UI Light" panose="020B0502040204020203" pitchFamily="34" charset="0"/>
                <a:cs typeface="Segoe UI Light" panose="020B0502040204020203" pitchFamily="34" charset="0"/>
                <a:sym typeface="Wingdings" panose="05000000000000000000" pitchFamily="2" charset="2"/>
              </a:rPr>
              <a:t> </a:t>
            </a:r>
            <a:r>
              <a:rPr lang="en-US" sz="2856" dirty="0">
                <a:latin typeface="Segoe UI Light" panose="020B0502040204020203" pitchFamily="34" charset="0"/>
                <a:cs typeface="Segoe UI Light" panose="020B0502040204020203" pitchFamily="34" charset="0"/>
              </a:rPr>
              <a:t>Metering, billing, quota: applied &amp; rolled up to group</a:t>
            </a:r>
          </a:p>
          <a:p>
            <a:pPr marL="0" indent="0">
              <a:buNone/>
            </a:pPr>
            <a:endParaRPr lang="en-US" sz="2856" dirty="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232854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 Group Lifecycle</a:t>
            </a:r>
            <a:endParaRPr lang="en-US" dirty="0"/>
          </a:p>
        </p:txBody>
      </p:sp>
      <p:sp>
        <p:nvSpPr>
          <p:cNvPr id="3" name="Subtitle 2"/>
          <p:cNvSpPr>
            <a:spLocks noGrp="1"/>
          </p:cNvSpPr>
          <p:nvPr>
            <p:ph idx="4294967295"/>
          </p:nvPr>
        </p:nvSpPr>
        <p:spPr>
          <a:xfrm>
            <a:off x="572843" y="1512331"/>
            <a:ext cx="4763078" cy="1244335"/>
          </a:xfrm>
          <a:prstGeom prst="rect">
            <a:avLst/>
          </a:prstGeom>
        </p:spPr>
        <p:txBody>
          <a:bodyPr>
            <a:noAutofit/>
          </a:bodyPr>
          <a:lstStyle/>
          <a:p>
            <a:pPr marL="0" indent="0">
              <a:buNone/>
            </a:pPr>
            <a:r>
              <a:rPr lang="en-US" sz="2856" dirty="0">
                <a:latin typeface="Segoe UI Light" panose="020B0502040204020203" pitchFamily="34" charset="0"/>
                <a:cs typeface="Segoe UI Light" panose="020B0502040204020203" pitchFamily="34" charset="0"/>
              </a:rPr>
              <a:t>Question: </a:t>
            </a:r>
          </a:p>
          <a:p>
            <a:pPr marL="0" indent="0">
              <a:buNone/>
            </a:pPr>
            <a:r>
              <a:rPr lang="en-US" sz="2040" dirty="0">
                <a:latin typeface="Segoe UI Light" panose="020B0502040204020203" pitchFamily="34" charset="0"/>
                <a:cs typeface="Segoe UI Light" panose="020B0502040204020203" pitchFamily="34" charset="0"/>
              </a:rPr>
              <a:t>Should these resources be in the same group or a different one?</a:t>
            </a:r>
          </a:p>
        </p:txBody>
      </p:sp>
      <p:sp>
        <p:nvSpPr>
          <p:cNvPr id="5" name="Subtitle 2"/>
          <p:cNvSpPr txBox="1">
            <a:spLocks/>
          </p:cNvSpPr>
          <p:nvPr/>
        </p:nvSpPr>
        <p:spPr>
          <a:xfrm>
            <a:off x="572843" y="2943162"/>
            <a:ext cx="4763078" cy="1486703"/>
          </a:xfrm>
          <a:prstGeom prst="rect">
            <a:avLst/>
          </a:prstGeom>
        </p:spPr>
        <p:txBody>
          <a:bodyPr vert="horz" lIns="93260" tIns="46630" rIns="93260" bIns="4663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FFFFFF"/>
                </a:solidFill>
                <a:latin typeface="Segoe UI Light" panose="020B0502040204020203" pitchFamily="34" charset="0"/>
                <a:cs typeface="Segoe UI Light" panose="020B0502040204020203" pitchFamily="34" charset="0"/>
              </a:rPr>
              <a:t>Hint: </a:t>
            </a:r>
          </a:p>
          <a:p>
            <a:pPr marL="0" indent="0">
              <a:buNone/>
            </a:pPr>
            <a:r>
              <a:rPr lang="en-US" sz="2040" dirty="0">
                <a:solidFill>
                  <a:srgbClr val="FFFFFF"/>
                </a:solidFill>
                <a:latin typeface="Segoe UI Light" panose="020B0502040204020203" pitchFamily="34" charset="0"/>
                <a:cs typeface="Segoe UI Light" panose="020B0502040204020203" pitchFamily="34" charset="0"/>
              </a:rPr>
              <a:t>Do they have common lifecycle and management?</a:t>
            </a:r>
          </a:p>
        </p:txBody>
      </p:sp>
      <p:sp>
        <p:nvSpPr>
          <p:cNvPr id="6" name="Subtitle 2"/>
          <p:cNvSpPr txBox="1">
            <a:spLocks/>
          </p:cNvSpPr>
          <p:nvPr/>
        </p:nvSpPr>
        <p:spPr>
          <a:xfrm>
            <a:off x="572843" y="4392028"/>
            <a:ext cx="4763078" cy="1486703"/>
          </a:xfrm>
          <a:prstGeom prst="rect">
            <a:avLst/>
          </a:prstGeom>
        </p:spPr>
        <p:txBody>
          <a:bodyPr vert="horz" lIns="93260" tIns="46630" rIns="93260" bIns="4663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FFFFFF"/>
                </a:solidFill>
                <a:latin typeface="Segoe UI Light" panose="020B0502040204020203" pitchFamily="34" charset="0"/>
                <a:cs typeface="Segoe UI Light" panose="020B0502040204020203" pitchFamily="34" charset="0"/>
              </a:rPr>
              <a:t>Answer: </a:t>
            </a:r>
          </a:p>
          <a:p>
            <a:pPr marL="0" indent="0">
              <a:buNone/>
            </a:pPr>
            <a:r>
              <a:rPr lang="en-US" sz="2040" dirty="0">
                <a:solidFill>
                  <a:srgbClr val="FFFFFF"/>
                </a:solidFill>
                <a:latin typeface="Segoe UI Light" panose="020B0502040204020203" pitchFamily="34" charset="0"/>
                <a:cs typeface="Segoe UI Light" panose="020B0502040204020203" pitchFamily="34" charset="0"/>
              </a:rPr>
              <a:t>Up to you.</a:t>
            </a:r>
          </a:p>
        </p:txBody>
      </p:sp>
      <p:pic>
        <p:nvPicPr>
          <p:cNvPr id="244" name="Picture 243"/>
          <p:cNvPicPr>
            <a:picLocks noChangeAspect="1"/>
          </p:cNvPicPr>
          <p:nvPr/>
        </p:nvPicPr>
        <p:blipFill>
          <a:blip r:embed="rId3"/>
          <a:stretch>
            <a:fillRect/>
          </a:stretch>
        </p:blipFill>
        <p:spPr>
          <a:xfrm>
            <a:off x="5705589" y="1335633"/>
            <a:ext cx="6009504" cy="5064682"/>
          </a:xfrm>
          <a:prstGeom prst="rect">
            <a:avLst/>
          </a:prstGeom>
        </p:spPr>
      </p:pic>
    </p:spTree>
    <p:extLst>
      <p:ext uri="{BB962C8B-B14F-4D97-AF65-F5344CB8AC3E}">
        <p14:creationId xmlns:p14="http://schemas.microsoft.com/office/powerpoint/2010/main" val="927997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801314"/>
          </a:xfrm>
        </p:spPr>
        <p:txBody>
          <a:bodyPr/>
          <a:lstStyle/>
          <a:p>
            <a:r>
              <a:rPr lang="en-US" dirty="0" smtClean="0"/>
              <a:t>Introduction to Dev/Ops</a:t>
            </a:r>
          </a:p>
          <a:p>
            <a:r>
              <a:rPr lang="en-US" dirty="0"/>
              <a:t>Introduction to Automation &amp;</a:t>
            </a:r>
            <a:r>
              <a:rPr lang="en-US" dirty="0" smtClean="0"/>
              <a:t> </a:t>
            </a:r>
            <a:r>
              <a:rPr lang="en-US" dirty="0"/>
              <a:t>Orchestration of Azure</a:t>
            </a:r>
            <a:endParaRPr lang="en-US" dirty="0" smtClean="0"/>
          </a:p>
          <a:p>
            <a:r>
              <a:rPr lang="en-US" dirty="0" smtClean="0"/>
              <a:t>Azure Resource Groups</a:t>
            </a:r>
          </a:p>
          <a:p>
            <a:r>
              <a:rPr lang="en-US" dirty="0" smtClean="0"/>
              <a:t>Azure Automation</a:t>
            </a:r>
          </a:p>
          <a:p>
            <a:r>
              <a:rPr lang="en-US" dirty="0" smtClean="0"/>
              <a:t>PowerShell Desired State Configuration</a:t>
            </a:r>
          </a:p>
          <a:p>
            <a:r>
              <a:rPr lang="en-US" dirty="0" smtClean="0"/>
              <a:t>Development and Test Environment Automation</a:t>
            </a:r>
          </a:p>
          <a:p>
            <a:endParaRPr lang="en-US" dirty="0"/>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406873658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4"/>
          <p:cNvSpPr txBox="1">
            <a:spLocks/>
          </p:cNvSpPr>
          <p:nvPr/>
        </p:nvSpPr>
        <p:spPr>
          <a:xfrm>
            <a:off x="572844" y="1204384"/>
            <a:ext cx="3647306" cy="4774270"/>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2958" dirty="0">
                <a:solidFill>
                  <a:srgbClr val="FFFFFF"/>
                </a:solidFill>
              </a:rPr>
              <a:t>Azure Templates can:</a:t>
            </a:r>
          </a:p>
          <a:p>
            <a:pPr>
              <a:lnSpc>
                <a:spcPct val="120000"/>
              </a:lnSpc>
            </a:pPr>
            <a:r>
              <a:rPr lang="en-US" sz="1836" dirty="0">
                <a:solidFill>
                  <a:srgbClr val="FFFFFF"/>
                </a:solidFill>
                <a:latin typeface="Segoe UI Light"/>
              </a:rPr>
              <a:t>Ensure </a:t>
            </a:r>
            <a:r>
              <a:rPr lang="en-US" sz="1836" dirty="0" err="1">
                <a:solidFill>
                  <a:srgbClr val="FFFFFF"/>
                </a:solidFill>
                <a:latin typeface="Segoe UI Light"/>
              </a:rPr>
              <a:t>Idempotency</a:t>
            </a:r>
            <a:endParaRPr lang="en-US" sz="1836" dirty="0">
              <a:solidFill>
                <a:srgbClr val="FFFFFF"/>
              </a:solidFill>
              <a:latin typeface="Segoe UI Light"/>
            </a:endParaRPr>
          </a:p>
          <a:p>
            <a:pPr>
              <a:lnSpc>
                <a:spcPct val="120000"/>
              </a:lnSpc>
            </a:pPr>
            <a:r>
              <a:rPr lang="en-US" sz="1836" dirty="0">
                <a:solidFill>
                  <a:srgbClr val="FFFFFF"/>
                </a:solidFill>
                <a:latin typeface="Segoe UI Light"/>
              </a:rPr>
              <a:t>Simplify Orchestration</a:t>
            </a:r>
          </a:p>
          <a:p>
            <a:pPr>
              <a:lnSpc>
                <a:spcPct val="120000"/>
              </a:lnSpc>
            </a:pPr>
            <a:r>
              <a:rPr lang="en-US" sz="1836" dirty="0">
                <a:solidFill>
                  <a:srgbClr val="FFFFFF"/>
                </a:solidFill>
                <a:latin typeface="Segoe UI Light"/>
              </a:rPr>
              <a:t>Simplify Roll-back</a:t>
            </a:r>
          </a:p>
          <a:p>
            <a:pPr>
              <a:lnSpc>
                <a:spcPct val="120000"/>
              </a:lnSpc>
            </a:pPr>
            <a:r>
              <a:rPr lang="en-US" sz="1836" dirty="0">
                <a:solidFill>
                  <a:srgbClr val="FFFFFF"/>
                </a:solidFill>
                <a:latin typeface="Segoe UI Light"/>
              </a:rPr>
              <a:t>Provide Cross-Resource Configuration and Update Support </a:t>
            </a:r>
          </a:p>
          <a:p>
            <a:pPr marL="0" indent="0">
              <a:buNone/>
            </a:pPr>
            <a:endParaRPr lang="en-US" sz="3672" dirty="0">
              <a:solidFill>
                <a:srgbClr val="FFFFFF"/>
              </a:solidFill>
              <a:latin typeface="Segoe UI Light"/>
            </a:endParaRPr>
          </a:p>
          <a:p>
            <a:pPr marL="0" indent="0">
              <a:buNone/>
            </a:pPr>
            <a:r>
              <a:rPr lang="en-US" sz="2958" dirty="0">
                <a:solidFill>
                  <a:srgbClr val="FFFFFF"/>
                </a:solidFill>
              </a:rPr>
              <a:t>Azure Templates are: </a:t>
            </a:r>
          </a:p>
          <a:p>
            <a:pPr>
              <a:lnSpc>
                <a:spcPct val="120000"/>
              </a:lnSpc>
            </a:pPr>
            <a:r>
              <a:rPr lang="en-US" sz="1836" dirty="0">
                <a:solidFill>
                  <a:srgbClr val="FFFFFF"/>
                </a:solidFill>
                <a:latin typeface="Segoe UI Light"/>
              </a:rPr>
              <a:t>Source file, checked-in</a:t>
            </a:r>
          </a:p>
          <a:p>
            <a:pPr>
              <a:lnSpc>
                <a:spcPct val="120000"/>
              </a:lnSpc>
            </a:pPr>
            <a:r>
              <a:rPr lang="en-US" sz="1836" dirty="0">
                <a:solidFill>
                  <a:srgbClr val="FFFFFF"/>
                </a:solidFill>
                <a:latin typeface="Segoe UI Light"/>
              </a:rPr>
              <a:t>Specifies resources and dependencies (VMs, </a:t>
            </a:r>
            <a:r>
              <a:rPr lang="en-US" sz="1836" dirty="0" err="1">
                <a:solidFill>
                  <a:srgbClr val="FFFFFF"/>
                </a:solidFill>
                <a:latin typeface="Segoe UI Light"/>
              </a:rPr>
              <a:t>WebSites</a:t>
            </a:r>
            <a:r>
              <a:rPr lang="en-US" sz="1836" dirty="0">
                <a:solidFill>
                  <a:srgbClr val="FFFFFF"/>
                </a:solidFill>
                <a:latin typeface="Segoe UI Light"/>
              </a:rPr>
              <a:t>, DBs) and connections (</a:t>
            </a:r>
            <a:r>
              <a:rPr lang="en-US" sz="1836" dirty="0" err="1">
                <a:solidFill>
                  <a:srgbClr val="FFFFFF"/>
                </a:solidFill>
                <a:latin typeface="Segoe UI Light"/>
              </a:rPr>
              <a:t>config</a:t>
            </a:r>
            <a:r>
              <a:rPr lang="en-US" sz="1836" dirty="0">
                <a:solidFill>
                  <a:srgbClr val="FFFFFF"/>
                </a:solidFill>
                <a:latin typeface="Segoe UI Light"/>
              </a:rPr>
              <a:t>, LB sets)</a:t>
            </a:r>
          </a:p>
          <a:p>
            <a:pPr>
              <a:lnSpc>
                <a:spcPct val="120000"/>
              </a:lnSpc>
            </a:pPr>
            <a:r>
              <a:rPr lang="en-US" sz="1836" dirty="0" err="1">
                <a:solidFill>
                  <a:srgbClr val="FFFFFF"/>
                </a:solidFill>
                <a:latin typeface="Segoe UI Light"/>
              </a:rPr>
              <a:t>Parametized</a:t>
            </a:r>
            <a:r>
              <a:rPr lang="en-US" sz="1836" dirty="0">
                <a:solidFill>
                  <a:srgbClr val="FFFFFF"/>
                </a:solidFill>
                <a:latin typeface="Segoe UI Light"/>
              </a:rPr>
              <a:t> input/output</a:t>
            </a:r>
          </a:p>
        </p:txBody>
      </p:sp>
      <p:sp>
        <p:nvSpPr>
          <p:cNvPr id="8" name="Rectangle 7"/>
          <p:cNvSpPr/>
          <p:nvPr/>
        </p:nvSpPr>
        <p:spPr bwMode="auto">
          <a:xfrm>
            <a:off x="8873873" y="1015875"/>
            <a:ext cx="3417388" cy="1301084"/>
          </a:xfrm>
          <a:prstGeom prst="rect">
            <a:avLst/>
          </a:prstGeom>
          <a:no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defTabSz="950961"/>
            <a:r>
              <a:rPr lang="en-US" sz="1428" dirty="0">
                <a:solidFill>
                  <a:srgbClr val="FFFFFF"/>
                </a:solidFill>
                <a:ea typeface="Segoe UI" pitchFamily="34" charset="0"/>
                <a:cs typeface="Segoe UI" pitchFamily="34" charset="0"/>
              </a:rPr>
              <a:t>Instantiation of repeatable </a:t>
            </a:r>
            <a:r>
              <a:rPr lang="en-US" sz="1428" dirty="0" err="1">
                <a:solidFill>
                  <a:srgbClr val="FFFFFF"/>
                </a:solidFill>
                <a:ea typeface="Segoe UI" pitchFamily="34" charset="0"/>
                <a:cs typeface="Segoe UI" pitchFamily="34" charset="0"/>
              </a:rPr>
              <a:t>config</a:t>
            </a:r>
            <a:r>
              <a:rPr lang="en-US" sz="1428" dirty="0">
                <a:solidFill>
                  <a:srgbClr val="FFFFFF"/>
                </a:solidFill>
                <a:ea typeface="Segoe UI" pitchFamily="34" charset="0"/>
                <a:cs typeface="Segoe UI" pitchFamily="34" charset="0"/>
              </a:rPr>
              <a:t>.</a:t>
            </a:r>
            <a:endParaRPr lang="en-US" sz="1122" dirty="0">
              <a:solidFill>
                <a:srgbClr val="FFFFFF"/>
              </a:solidFill>
              <a:ea typeface="Segoe UI" pitchFamily="34" charset="0"/>
              <a:cs typeface="Segoe UI" pitchFamily="34" charset="0"/>
            </a:endParaRPr>
          </a:p>
          <a:p>
            <a:pPr defTabSz="950961"/>
            <a:r>
              <a:rPr lang="en-US" sz="1224" i="1" dirty="0">
                <a:solidFill>
                  <a:srgbClr val="FFFFFF"/>
                </a:solidFill>
                <a:ea typeface="Segoe UI" pitchFamily="34" charset="0"/>
                <a:cs typeface="Segoe UI" pitchFamily="34" charset="0"/>
              </a:rPr>
              <a:t>Configuration </a:t>
            </a:r>
            <a:r>
              <a:rPr lang="en-US" sz="1224" i="1" dirty="0">
                <a:solidFill>
                  <a:srgbClr val="FFFFFF"/>
                </a:solidFill>
                <a:ea typeface="Segoe UI" pitchFamily="34" charset="0"/>
                <a:cs typeface="Segoe UI" pitchFamily="34" charset="0"/>
                <a:sym typeface="Wingdings" panose="05000000000000000000" pitchFamily="2" charset="2"/>
              </a:rPr>
              <a:t> </a:t>
            </a:r>
            <a:r>
              <a:rPr lang="en-US" sz="1224" i="1" dirty="0">
                <a:solidFill>
                  <a:srgbClr val="FFFFFF"/>
                </a:solidFill>
                <a:ea typeface="Segoe UI" pitchFamily="34" charset="0"/>
                <a:cs typeface="Segoe UI" pitchFamily="34" charset="0"/>
              </a:rPr>
              <a:t>Resource Group</a:t>
            </a:r>
          </a:p>
        </p:txBody>
      </p:sp>
      <p:sp>
        <p:nvSpPr>
          <p:cNvPr id="9" name="Title 1"/>
          <p:cNvSpPr>
            <a:spLocks noGrp="1"/>
          </p:cNvSpPr>
          <p:nvPr>
            <p:ph type="title"/>
          </p:nvPr>
        </p:nvSpPr>
        <p:spPr>
          <a:xfrm>
            <a:off x="572843" y="349170"/>
            <a:ext cx="11300393" cy="976663"/>
          </a:xfrm>
        </p:spPr>
        <p:txBody>
          <a:bodyPr>
            <a:normAutofit/>
          </a:bodyPr>
          <a:lstStyle/>
          <a:p>
            <a:r>
              <a:rPr lang="en-US" sz="4488" dirty="0"/>
              <a:t>Power of Repeatability</a:t>
            </a:r>
          </a:p>
        </p:txBody>
      </p:sp>
      <p:grpSp>
        <p:nvGrpSpPr>
          <p:cNvPr id="2" name="Group 4"/>
          <p:cNvGrpSpPr>
            <a:grpSpLocks noChangeAspect="1"/>
          </p:cNvGrpSpPr>
          <p:nvPr/>
        </p:nvGrpSpPr>
        <p:grpSpPr bwMode="auto">
          <a:xfrm>
            <a:off x="4636374" y="514875"/>
            <a:ext cx="7049576" cy="5783435"/>
            <a:chOff x="2863" y="318"/>
            <a:chExt cx="4354" cy="3572"/>
          </a:xfrm>
        </p:grpSpPr>
        <p:sp>
          <p:nvSpPr>
            <p:cNvPr id="3" name="AutoShape 3"/>
            <p:cNvSpPr>
              <a:spLocks noChangeAspect="1" noChangeArrowheads="1" noTextEdit="1"/>
            </p:cNvSpPr>
            <p:nvPr/>
          </p:nvSpPr>
          <p:spPr bwMode="auto">
            <a:xfrm>
              <a:off x="2864" y="319"/>
              <a:ext cx="4353" cy="3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 name="Freeform 5"/>
            <p:cNvSpPr>
              <a:spLocks/>
            </p:cNvSpPr>
            <p:nvPr/>
          </p:nvSpPr>
          <p:spPr bwMode="auto">
            <a:xfrm>
              <a:off x="2867" y="2623"/>
              <a:ext cx="1358" cy="655"/>
            </a:xfrm>
            <a:custGeom>
              <a:avLst/>
              <a:gdLst>
                <a:gd name="T0" fmla="*/ 935 w 935"/>
                <a:gd name="T1" fmla="*/ 390 h 451"/>
                <a:gd name="T2" fmla="*/ 875 w 935"/>
                <a:gd name="T3" fmla="*/ 451 h 451"/>
                <a:gd name="T4" fmla="*/ 60 w 935"/>
                <a:gd name="T5" fmla="*/ 451 h 451"/>
                <a:gd name="T6" fmla="*/ 0 w 935"/>
                <a:gd name="T7" fmla="*/ 390 h 451"/>
                <a:gd name="T8" fmla="*/ 0 w 935"/>
                <a:gd name="T9" fmla="*/ 60 h 451"/>
                <a:gd name="T10" fmla="*/ 60 w 935"/>
                <a:gd name="T11" fmla="*/ 0 h 451"/>
                <a:gd name="T12" fmla="*/ 875 w 935"/>
                <a:gd name="T13" fmla="*/ 0 h 451"/>
                <a:gd name="T14" fmla="*/ 935 w 935"/>
                <a:gd name="T15" fmla="*/ 60 h 451"/>
                <a:gd name="T16" fmla="*/ 935 w 935"/>
                <a:gd name="T17" fmla="*/ 39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5" h="451">
                  <a:moveTo>
                    <a:pt x="935" y="390"/>
                  </a:moveTo>
                  <a:cubicBezTo>
                    <a:pt x="935" y="424"/>
                    <a:pt x="908" y="451"/>
                    <a:pt x="875" y="451"/>
                  </a:cubicBezTo>
                  <a:cubicBezTo>
                    <a:pt x="60" y="451"/>
                    <a:pt x="60" y="451"/>
                    <a:pt x="60" y="451"/>
                  </a:cubicBezTo>
                  <a:cubicBezTo>
                    <a:pt x="27" y="451"/>
                    <a:pt x="0" y="424"/>
                    <a:pt x="0" y="390"/>
                  </a:cubicBezTo>
                  <a:cubicBezTo>
                    <a:pt x="0" y="60"/>
                    <a:pt x="0" y="60"/>
                    <a:pt x="0" y="60"/>
                  </a:cubicBezTo>
                  <a:cubicBezTo>
                    <a:pt x="0" y="27"/>
                    <a:pt x="27" y="0"/>
                    <a:pt x="60" y="0"/>
                  </a:cubicBezTo>
                  <a:cubicBezTo>
                    <a:pt x="875" y="0"/>
                    <a:pt x="875" y="0"/>
                    <a:pt x="875" y="0"/>
                  </a:cubicBezTo>
                  <a:cubicBezTo>
                    <a:pt x="908" y="0"/>
                    <a:pt x="935" y="27"/>
                    <a:pt x="935" y="60"/>
                  </a:cubicBezTo>
                  <a:lnTo>
                    <a:pt x="935" y="390"/>
                  </a:lnTo>
                  <a:close/>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 name="Freeform 6"/>
            <p:cNvSpPr>
              <a:spLocks/>
            </p:cNvSpPr>
            <p:nvPr/>
          </p:nvSpPr>
          <p:spPr bwMode="auto">
            <a:xfrm>
              <a:off x="2863" y="2620"/>
              <a:ext cx="1366" cy="661"/>
            </a:xfrm>
            <a:custGeom>
              <a:avLst/>
              <a:gdLst>
                <a:gd name="T0" fmla="*/ 938 w 941"/>
                <a:gd name="T1" fmla="*/ 392 h 455"/>
                <a:gd name="T2" fmla="*/ 936 w 941"/>
                <a:gd name="T3" fmla="*/ 392 h 455"/>
                <a:gd name="T4" fmla="*/ 919 w 941"/>
                <a:gd name="T5" fmla="*/ 433 h 455"/>
                <a:gd name="T6" fmla="*/ 878 w 941"/>
                <a:gd name="T7" fmla="*/ 450 h 455"/>
                <a:gd name="T8" fmla="*/ 63 w 941"/>
                <a:gd name="T9" fmla="*/ 450 h 455"/>
                <a:gd name="T10" fmla="*/ 22 w 941"/>
                <a:gd name="T11" fmla="*/ 433 h 455"/>
                <a:gd name="T12" fmla="*/ 5 w 941"/>
                <a:gd name="T13" fmla="*/ 392 h 455"/>
                <a:gd name="T14" fmla="*/ 5 w 941"/>
                <a:gd name="T15" fmla="*/ 62 h 455"/>
                <a:gd name="T16" fmla="*/ 22 w 941"/>
                <a:gd name="T17" fmla="*/ 22 h 455"/>
                <a:gd name="T18" fmla="*/ 63 w 941"/>
                <a:gd name="T19" fmla="*/ 5 h 455"/>
                <a:gd name="T20" fmla="*/ 878 w 941"/>
                <a:gd name="T21" fmla="*/ 5 h 455"/>
                <a:gd name="T22" fmla="*/ 919 w 941"/>
                <a:gd name="T23" fmla="*/ 22 h 455"/>
                <a:gd name="T24" fmla="*/ 936 w 941"/>
                <a:gd name="T25" fmla="*/ 62 h 455"/>
                <a:gd name="T26" fmla="*/ 936 w 941"/>
                <a:gd name="T27" fmla="*/ 392 h 455"/>
                <a:gd name="T28" fmla="*/ 938 w 941"/>
                <a:gd name="T29" fmla="*/ 392 h 455"/>
                <a:gd name="T30" fmla="*/ 941 w 941"/>
                <a:gd name="T31" fmla="*/ 392 h 455"/>
                <a:gd name="T32" fmla="*/ 941 w 941"/>
                <a:gd name="T33" fmla="*/ 62 h 455"/>
                <a:gd name="T34" fmla="*/ 878 w 941"/>
                <a:gd name="T35" fmla="*/ 0 h 455"/>
                <a:gd name="T36" fmla="*/ 63 w 941"/>
                <a:gd name="T37" fmla="*/ 0 h 455"/>
                <a:gd name="T38" fmla="*/ 0 w 941"/>
                <a:gd name="T39" fmla="*/ 62 h 455"/>
                <a:gd name="T40" fmla="*/ 0 w 941"/>
                <a:gd name="T41" fmla="*/ 392 h 455"/>
                <a:gd name="T42" fmla="*/ 63 w 941"/>
                <a:gd name="T43" fmla="*/ 455 h 455"/>
                <a:gd name="T44" fmla="*/ 878 w 941"/>
                <a:gd name="T45" fmla="*/ 455 h 455"/>
                <a:gd name="T46" fmla="*/ 941 w 941"/>
                <a:gd name="T47" fmla="*/ 392 h 455"/>
                <a:gd name="T48" fmla="*/ 938 w 941"/>
                <a:gd name="T49" fmla="*/ 392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1" h="455">
                  <a:moveTo>
                    <a:pt x="938" y="392"/>
                  </a:moveTo>
                  <a:cubicBezTo>
                    <a:pt x="936" y="392"/>
                    <a:pt x="936" y="392"/>
                    <a:pt x="936" y="392"/>
                  </a:cubicBezTo>
                  <a:cubicBezTo>
                    <a:pt x="936" y="408"/>
                    <a:pt x="929" y="423"/>
                    <a:pt x="919" y="433"/>
                  </a:cubicBezTo>
                  <a:cubicBezTo>
                    <a:pt x="908" y="444"/>
                    <a:pt x="894" y="450"/>
                    <a:pt x="878" y="450"/>
                  </a:cubicBezTo>
                  <a:cubicBezTo>
                    <a:pt x="63" y="450"/>
                    <a:pt x="63" y="450"/>
                    <a:pt x="63" y="450"/>
                  </a:cubicBezTo>
                  <a:cubicBezTo>
                    <a:pt x="47" y="450"/>
                    <a:pt x="33" y="444"/>
                    <a:pt x="22" y="433"/>
                  </a:cubicBezTo>
                  <a:cubicBezTo>
                    <a:pt x="12" y="423"/>
                    <a:pt x="5" y="408"/>
                    <a:pt x="5" y="392"/>
                  </a:cubicBezTo>
                  <a:cubicBezTo>
                    <a:pt x="5" y="62"/>
                    <a:pt x="5" y="62"/>
                    <a:pt x="5" y="62"/>
                  </a:cubicBezTo>
                  <a:cubicBezTo>
                    <a:pt x="5" y="46"/>
                    <a:pt x="12" y="32"/>
                    <a:pt x="22" y="22"/>
                  </a:cubicBezTo>
                  <a:cubicBezTo>
                    <a:pt x="33" y="11"/>
                    <a:pt x="47" y="5"/>
                    <a:pt x="63" y="5"/>
                  </a:cubicBezTo>
                  <a:cubicBezTo>
                    <a:pt x="878" y="5"/>
                    <a:pt x="878" y="5"/>
                    <a:pt x="878" y="5"/>
                  </a:cubicBezTo>
                  <a:cubicBezTo>
                    <a:pt x="894" y="5"/>
                    <a:pt x="908" y="11"/>
                    <a:pt x="919" y="22"/>
                  </a:cubicBezTo>
                  <a:cubicBezTo>
                    <a:pt x="929" y="32"/>
                    <a:pt x="936" y="46"/>
                    <a:pt x="936" y="62"/>
                  </a:cubicBezTo>
                  <a:cubicBezTo>
                    <a:pt x="936" y="392"/>
                    <a:pt x="936" y="392"/>
                    <a:pt x="936" y="392"/>
                  </a:cubicBezTo>
                  <a:cubicBezTo>
                    <a:pt x="938" y="392"/>
                    <a:pt x="938" y="392"/>
                    <a:pt x="938" y="392"/>
                  </a:cubicBezTo>
                  <a:cubicBezTo>
                    <a:pt x="941" y="392"/>
                    <a:pt x="941" y="392"/>
                    <a:pt x="941" y="392"/>
                  </a:cubicBezTo>
                  <a:cubicBezTo>
                    <a:pt x="941" y="62"/>
                    <a:pt x="941" y="62"/>
                    <a:pt x="941" y="62"/>
                  </a:cubicBezTo>
                  <a:cubicBezTo>
                    <a:pt x="941" y="28"/>
                    <a:pt x="913" y="0"/>
                    <a:pt x="878" y="0"/>
                  </a:cubicBezTo>
                  <a:cubicBezTo>
                    <a:pt x="63" y="0"/>
                    <a:pt x="63" y="0"/>
                    <a:pt x="63" y="0"/>
                  </a:cubicBezTo>
                  <a:cubicBezTo>
                    <a:pt x="28" y="0"/>
                    <a:pt x="0" y="28"/>
                    <a:pt x="0" y="62"/>
                  </a:cubicBezTo>
                  <a:cubicBezTo>
                    <a:pt x="0" y="392"/>
                    <a:pt x="0" y="392"/>
                    <a:pt x="0" y="392"/>
                  </a:cubicBezTo>
                  <a:cubicBezTo>
                    <a:pt x="0" y="427"/>
                    <a:pt x="28" y="455"/>
                    <a:pt x="63" y="455"/>
                  </a:cubicBezTo>
                  <a:cubicBezTo>
                    <a:pt x="878" y="455"/>
                    <a:pt x="878" y="455"/>
                    <a:pt x="878" y="455"/>
                  </a:cubicBezTo>
                  <a:cubicBezTo>
                    <a:pt x="913" y="455"/>
                    <a:pt x="941" y="427"/>
                    <a:pt x="941" y="392"/>
                  </a:cubicBezTo>
                  <a:lnTo>
                    <a:pt x="938" y="3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 name="Freeform 7"/>
            <p:cNvSpPr>
              <a:spLocks/>
            </p:cNvSpPr>
            <p:nvPr/>
          </p:nvSpPr>
          <p:spPr bwMode="auto">
            <a:xfrm>
              <a:off x="3003" y="2813"/>
              <a:ext cx="143" cy="326"/>
            </a:xfrm>
            <a:custGeom>
              <a:avLst/>
              <a:gdLst>
                <a:gd name="T0" fmla="*/ 0 w 98"/>
                <a:gd name="T1" fmla="*/ 0 h 224"/>
                <a:gd name="T2" fmla="*/ 0 w 98"/>
                <a:gd name="T3" fmla="*/ 189 h 224"/>
                <a:gd name="T4" fmla="*/ 98 w 98"/>
                <a:gd name="T5" fmla="*/ 224 h 224"/>
                <a:gd name="T6" fmla="*/ 98 w 98"/>
                <a:gd name="T7" fmla="*/ 0 h 224"/>
                <a:gd name="T8" fmla="*/ 0 w 98"/>
                <a:gd name="T9" fmla="*/ 0 h 224"/>
              </a:gdLst>
              <a:ahLst/>
              <a:cxnLst>
                <a:cxn ang="0">
                  <a:pos x="T0" y="T1"/>
                </a:cxn>
                <a:cxn ang="0">
                  <a:pos x="T2" y="T3"/>
                </a:cxn>
                <a:cxn ang="0">
                  <a:pos x="T4" y="T5"/>
                </a:cxn>
                <a:cxn ang="0">
                  <a:pos x="T6" y="T7"/>
                </a:cxn>
                <a:cxn ang="0">
                  <a:pos x="T8" y="T9"/>
                </a:cxn>
              </a:cxnLst>
              <a:rect l="0" t="0" r="r" b="b"/>
              <a:pathLst>
                <a:path w="98" h="224">
                  <a:moveTo>
                    <a:pt x="0" y="0"/>
                  </a:moveTo>
                  <a:cubicBezTo>
                    <a:pt x="0" y="189"/>
                    <a:pt x="0" y="189"/>
                    <a:pt x="0" y="189"/>
                  </a:cubicBezTo>
                  <a:cubicBezTo>
                    <a:pt x="0" y="208"/>
                    <a:pt x="44" y="224"/>
                    <a:pt x="98" y="224"/>
                  </a:cubicBezTo>
                  <a:cubicBezTo>
                    <a:pt x="98" y="0"/>
                    <a:pt x="98" y="0"/>
                    <a:pt x="98" y="0"/>
                  </a:cubicBezTo>
                  <a:lnTo>
                    <a:pt x="0" y="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1" name="Freeform 8"/>
            <p:cNvSpPr>
              <a:spLocks/>
            </p:cNvSpPr>
            <p:nvPr/>
          </p:nvSpPr>
          <p:spPr bwMode="auto">
            <a:xfrm>
              <a:off x="3144" y="2813"/>
              <a:ext cx="144" cy="326"/>
            </a:xfrm>
            <a:custGeom>
              <a:avLst/>
              <a:gdLst>
                <a:gd name="T0" fmla="*/ 0 w 99"/>
                <a:gd name="T1" fmla="*/ 224 h 224"/>
                <a:gd name="T2" fmla="*/ 1 w 99"/>
                <a:gd name="T3" fmla="*/ 224 h 224"/>
                <a:gd name="T4" fmla="*/ 99 w 99"/>
                <a:gd name="T5" fmla="*/ 189 h 224"/>
                <a:gd name="T6" fmla="*/ 99 w 99"/>
                <a:gd name="T7" fmla="*/ 0 h 224"/>
                <a:gd name="T8" fmla="*/ 0 w 99"/>
                <a:gd name="T9" fmla="*/ 0 h 224"/>
                <a:gd name="T10" fmla="*/ 0 w 99"/>
                <a:gd name="T11" fmla="*/ 224 h 224"/>
              </a:gdLst>
              <a:ahLst/>
              <a:cxnLst>
                <a:cxn ang="0">
                  <a:pos x="T0" y="T1"/>
                </a:cxn>
                <a:cxn ang="0">
                  <a:pos x="T2" y="T3"/>
                </a:cxn>
                <a:cxn ang="0">
                  <a:pos x="T4" y="T5"/>
                </a:cxn>
                <a:cxn ang="0">
                  <a:pos x="T6" y="T7"/>
                </a:cxn>
                <a:cxn ang="0">
                  <a:pos x="T8" y="T9"/>
                </a:cxn>
                <a:cxn ang="0">
                  <a:pos x="T10" y="T11"/>
                </a:cxn>
              </a:cxnLst>
              <a:rect l="0" t="0" r="r" b="b"/>
              <a:pathLst>
                <a:path w="99" h="224">
                  <a:moveTo>
                    <a:pt x="0" y="224"/>
                  </a:moveTo>
                  <a:cubicBezTo>
                    <a:pt x="1" y="224"/>
                    <a:pt x="1" y="224"/>
                    <a:pt x="1" y="224"/>
                  </a:cubicBezTo>
                  <a:cubicBezTo>
                    <a:pt x="55" y="224"/>
                    <a:pt x="99" y="208"/>
                    <a:pt x="99" y="189"/>
                  </a:cubicBezTo>
                  <a:cubicBezTo>
                    <a:pt x="99" y="0"/>
                    <a:pt x="99" y="0"/>
                    <a:pt x="99" y="0"/>
                  </a:cubicBezTo>
                  <a:cubicBezTo>
                    <a:pt x="0" y="0"/>
                    <a:pt x="0" y="0"/>
                    <a:pt x="0" y="0"/>
                  </a:cubicBezTo>
                  <a:lnTo>
                    <a:pt x="0" y="224"/>
                  </a:ln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2" name="Oval 9"/>
            <p:cNvSpPr>
              <a:spLocks noChangeArrowheads="1"/>
            </p:cNvSpPr>
            <p:nvPr/>
          </p:nvSpPr>
          <p:spPr bwMode="auto">
            <a:xfrm>
              <a:off x="3003" y="2761"/>
              <a:ext cx="285" cy="10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3" name="Oval 10"/>
            <p:cNvSpPr>
              <a:spLocks noChangeArrowheads="1"/>
            </p:cNvSpPr>
            <p:nvPr/>
          </p:nvSpPr>
          <p:spPr bwMode="auto">
            <a:xfrm>
              <a:off x="3033" y="2775"/>
              <a:ext cx="226" cy="69"/>
            </a:xfrm>
            <a:prstGeom prst="ellipse">
              <a:avLst/>
            </a:prstGeom>
            <a:solidFill>
              <a:srgbClr val="85B3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4" name="Freeform 11"/>
            <p:cNvSpPr>
              <a:spLocks/>
            </p:cNvSpPr>
            <p:nvPr/>
          </p:nvSpPr>
          <p:spPr bwMode="auto">
            <a:xfrm>
              <a:off x="3033" y="2775"/>
              <a:ext cx="226" cy="56"/>
            </a:xfrm>
            <a:custGeom>
              <a:avLst/>
              <a:gdLst>
                <a:gd name="T0" fmla="*/ 140 w 156"/>
                <a:gd name="T1" fmla="*/ 38 h 38"/>
                <a:gd name="T2" fmla="*/ 156 w 156"/>
                <a:gd name="T3" fmla="*/ 24 h 38"/>
                <a:gd name="T4" fmla="*/ 78 w 156"/>
                <a:gd name="T5" fmla="*/ 0 h 38"/>
                <a:gd name="T6" fmla="*/ 0 w 156"/>
                <a:gd name="T7" fmla="*/ 24 h 38"/>
                <a:gd name="T8" fmla="*/ 17 w 156"/>
                <a:gd name="T9" fmla="*/ 38 h 38"/>
                <a:gd name="T10" fmla="*/ 78 w 156"/>
                <a:gd name="T11" fmla="*/ 29 h 38"/>
                <a:gd name="T12" fmla="*/ 140 w 156"/>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140" y="38"/>
                  </a:moveTo>
                  <a:cubicBezTo>
                    <a:pt x="150" y="34"/>
                    <a:pt x="156" y="29"/>
                    <a:pt x="156" y="24"/>
                  </a:cubicBezTo>
                  <a:cubicBezTo>
                    <a:pt x="156" y="11"/>
                    <a:pt x="121" y="0"/>
                    <a:pt x="78" y="0"/>
                  </a:cubicBezTo>
                  <a:cubicBezTo>
                    <a:pt x="35" y="0"/>
                    <a:pt x="0" y="11"/>
                    <a:pt x="0" y="24"/>
                  </a:cubicBezTo>
                  <a:cubicBezTo>
                    <a:pt x="0" y="29"/>
                    <a:pt x="6" y="34"/>
                    <a:pt x="17" y="38"/>
                  </a:cubicBezTo>
                  <a:cubicBezTo>
                    <a:pt x="31" y="33"/>
                    <a:pt x="53" y="29"/>
                    <a:pt x="78" y="29"/>
                  </a:cubicBezTo>
                  <a:cubicBezTo>
                    <a:pt x="103" y="29"/>
                    <a:pt x="126" y="33"/>
                    <a:pt x="140" y="38"/>
                  </a:cubicBezTo>
                  <a:close/>
                </a:path>
              </a:pathLst>
            </a:custGeom>
            <a:solidFill>
              <a:srgbClr val="BAC8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5" name="Freeform 12"/>
            <p:cNvSpPr>
              <a:spLocks noEditPoints="1"/>
            </p:cNvSpPr>
            <p:nvPr/>
          </p:nvSpPr>
          <p:spPr bwMode="auto">
            <a:xfrm>
              <a:off x="3043" y="2928"/>
              <a:ext cx="207" cy="118"/>
            </a:xfrm>
            <a:custGeom>
              <a:avLst/>
              <a:gdLst>
                <a:gd name="T0" fmla="*/ 135 w 143"/>
                <a:gd name="T1" fmla="*/ 74 h 81"/>
                <a:gd name="T2" fmla="*/ 113 w 143"/>
                <a:gd name="T3" fmla="*/ 81 h 81"/>
                <a:gd name="T4" fmla="*/ 82 w 143"/>
                <a:gd name="T5" fmla="*/ 81 h 81"/>
                <a:gd name="T6" fmla="*/ 82 w 143"/>
                <a:gd name="T7" fmla="*/ 0 h 81"/>
                <a:gd name="T8" fmla="*/ 111 w 143"/>
                <a:gd name="T9" fmla="*/ 0 h 81"/>
                <a:gd name="T10" fmla="*/ 133 w 143"/>
                <a:gd name="T11" fmla="*/ 5 h 81"/>
                <a:gd name="T12" fmla="*/ 139 w 143"/>
                <a:gd name="T13" fmla="*/ 19 h 81"/>
                <a:gd name="T14" fmla="*/ 134 w 143"/>
                <a:gd name="T15" fmla="*/ 31 h 81"/>
                <a:gd name="T16" fmla="*/ 124 w 143"/>
                <a:gd name="T17" fmla="*/ 37 h 81"/>
                <a:gd name="T18" fmla="*/ 124 w 143"/>
                <a:gd name="T19" fmla="*/ 37 h 81"/>
                <a:gd name="T20" fmla="*/ 138 w 143"/>
                <a:gd name="T21" fmla="*/ 44 h 81"/>
                <a:gd name="T22" fmla="*/ 142 w 143"/>
                <a:gd name="T23" fmla="*/ 57 h 81"/>
                <a:gd name="T24" fmla="*/ 135 w 143"/>
                <a:gd name="T25" fmla="*/ 74 h 81"/>
                <a:gd name="T26" fmla="*/ 59 w 143"/>
                <a:gd name="T27" fmla="*/ 69 h 81"/>
                <a:gd name="T28" fmla="*/ 28 w 143"/>
                <a:gd name="T29" fmla="*/ 81 h 81"/>
                <a:gd name="T30" fmla="*/ 0 w 143"/>
                <a:gd name="T31" fmla="*/ 81 h 81"/>
                <a:gd name="T32" fmla="*/ 0 w 143"/>
                <a:gd name="T33" fmla="*/ 0 h 81"/>
                <a:gd name="T34" fmla="*/ 28 w 143"/>
                <a:gd name="T35" fmla="*/ 0 h 81"/>
                <a:gd name="T36" fmla="*/ 71 w 143"/>
                <a:gd name="T37" fmla="*/ 39 h 81"/>
                <a:gd name="T38" fmla="*/ 59 w 143"/>
                <a:gd name="T3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81">
                  <a:moveTo>
                    <a:pt x="135" y="74"/>
                  </a:moveTo>
                  <a:cubicBezTo>
                    <a:pt x="129" y="78"/>
                    <a:pt x="122" y="81"/>
                    <a:pt x="113" y="81"/>
                  </a:cubicBezTo>
                  <a:cubicBezTo>
                    <a:pt x="82" y="81"/>
                    <a:pt x="82" y="81"/>
                    <a:pt x="82" y="81"/>
                  </a:cubicBezTo>
                  <a:cubicBezTo>
                    <a:pt x="82" y="0"/>
                    <a:pt x="82" y="0"/>
                    <a:pt x="82" y="0"/>
                  </a:cubicBezTo>
                  <a:cubicBezTo>
                    <a:pt x="111" y="0"/>
                    <a:pt x="111" y="0"/>
                    <a:pt x="111" y="0"/>
                  </a:cubicBezTo>
                  <a:cubicBezTo>
                    <a:pt x="121" y="0"/>
                    <a:pt x="128" y="2"/>
                    <a:pt x="133" y="5"/>
                  </a:cubicBezTo>
                  <a:cubicBezTo>
                    <a:pt x="137" y="9"/>
                    <a:pt x="139" y="13"/>
                    <a:pt x="139" y="19"/>
                  </a:cubicBezTo>
                  <a:cubicBezTo>
                    <a:pt x="139" y="24"/>
                    <a:pt x="138" y="28"/>
                    <a:pt x="134" y="31"/>
                  </a:cubicBezTo>
                  <a:cubicBezTo>
                    <a:pt x="131" y="34"/>
                    <a:pt x="128" y="36"/>
                    <a:pt x="124" y="37"/>
                  </a:cubicBezTo>
                  <a:cubicBezTo>
                    <a:pt x="124" y="37"/>
                    <a:pt x="124" y="37"/>
                    <a:pt x="124" y="37"/>
                  </a:cubicBezTo>
                  <a:cubicBezTo>
                    <a:pt x="129" y="38"/>
                    <a:pt x="134" y="40"/>
                    <a:pt x="138" y="44"/>
                  </a:cubicBezTo>
                  <a:cubicBezTo>
                    <a:pt x="141" y="47"/>
                    <a:pt x="142" y="52"/>
                    <a:pt x="142" y="57"/>
                  </a:cubicBezTo>
                  <a:cubicBezTo>
                    <a:pt x="143" y="64"/>
                    <a:pt x="140" y="70"/>
                    <a:pt x="135" y="74"/>
                  </a:cubicBezTo>
                  <a:close/>
                  <a:moveTo>
                    <a:pt x="59" y="69"/>
                  </a:moveTo>
                  <a:cubicBezTo>
                    <a:pt x="52" y="77"/>
                    <a:pt x="41" y="81"/>
                    <a:pt x="28" y="81"/>
                  </a:cubicBezTo>
                  <a:cubicBezTo>
                    <a:pt x="0" y="81"/>
                    <a:pt x="0" y="81"/>
                    <a:pt x="0" y="81"/>
                  </a:cubicBezTo>
                  <a:cubicBezTo>
                    <a:pt x="0" y="0"/>
                    <a:pt x="0" y="0"/>
                    <a:pt x="0" y="0"/>
                  </a:cubicBezTo>
                  <a:cubicBezTo>
                    <a:pt x="28" y="0"/>
                    <a:pt x="28" y="0"/>
                    <a:pt x="28" y="0"/>
                  </a:cubicBezTo>
                  <a:cubicBezTo>
                    <a:pt x="57" y="0"/>
                    <a:pt x="71" y="13"/>
                    <a:pt x="71" y="39"/>
                  </a:cubicBezTo>
                  <a:cubicBezTo>
                    <a:pt x="71" y="52"/>
                    <a:pt x="67" y="62"/>
                    <a:pt x="59"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6" name="Freeform 13"/>
            <p:cNvSpPr>
              <a:spLocks/>
            </p:cNvSpPr>
            <p:nvPr/>
          </p:nvSpPr>
          <p:spPr bwMode="auto">
            <a:xfrm>
              <a:off x="3069" y="2950"/>
              <a:ext cx="49" cy="74"/>
            </a:xfrm>
            <a:custGeom>
              <a:avLst/>
              <a:gdLst>
                <a:gd name="T0" fmla="*/ 9 w 34"/>
                <a:gd name="T1" fmla="*/ 0 h 51"/>
                <a:gd name="T2" fmla="*/ 0 w 34"/>
                <a:gd name="T3" fmla="*/ 0 h 51"/>
                <a:gd name="T4" fmla="*/ 0 w 34"/>
                <a:gd name="T5" fmla="*/ 51 h 51"/>
                <a:gd name="T6" fmla="*/ 9 w 34"/>
                <a:gd name="T7" fmla="*/ 51 h 51"/>
                <a:gd name="T8" fmla="*/ 28 w 34"/>
                <a:gd name="T9" fmla="*/ 44 h 51"/>
                <a:gd name="T10" fmla="*/ 34 w 34"/>
                <a:gd name="T11" fmla="*/ 25 h 51"/>
                <a:gd name="T12" fmla="*/ 28 w 34"/>
                <a:gd name="T13" fmla="*/ 7 h 51"/>
                <a:gd name="T14" fmla="*/ 9 w 34"/>
                <a:gd name="T15" fmla="*/ 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51">
                  <a:moveTo>
                    <a:pt x="9" y="0"/>
                  </a:moveTo>
                  <a:cubicBezTo>
                    <a:pt x="0" y="0"/>
                    <a:pt x="0" y="0"/>
                    <a:pt x="0" y="0"/>
                  </a:cubicBezTo>
                  <a:cubicBezTo>
                    <a:pt x="0" y="51"/>
                    <a:pt x="0" y="51"/>
                    <a:pt x="0" y="51"/>
                  </a:cubicBezTo>
                  <a:cubicBezTo>
                    <a:pt x="9" y="51"/>
                    <a:pt x="9" y="51"/>
                    <a:pt x="9" y="51"/>
                  </a:cubicBezTo>
                  <a:cubicBezTo>
                    <a:pt x="17" y="51"/>
                    <a:pt x="23" y="49"/>
                    <a:pt x="28" y="44"/>
                  </a:cubicBezTo>
                  <a:cubicBezTo>
                    <a:pt x="32" y="39"/>
                    <a:pt x="34" y="33"/>
                    <a:pt x="34" y="25"/>
                  </a:cubicBezTo>
                  <a:cubicBezTo>
                    <a:pt x="34" y="17"/>
                    <a:pt x="32" y="11"/>
                    <a:pt x="28" y="7"/>
                  </a:cubicBezTo>
                  <a:cubicBezTo>
                    <a:pt x="23" y="2"/>
                    <a:pt x="17" y="0"/>
                    <a:pt x="9" y="0"/>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7" name="Freeform 14"/>
            <p:cNvSpPr>
              <a:spLocks/>
            </p:cNvSpPr>
            <p:nvPr/>
          </p:nvSpPr>
          <p:spPr bwMode="auto">
            <a:xfrm>
              <a:off x="3188" y="2948"/>
              <a:ext cx="29" cy="28"/>
            </a:xfrm>
            <a:custGeom>
              <a:avLst/>
              <a:gdLst>
                <a:gd name="T0" fmla="*/ 17 w 20"/>
                <a:gd name="T1" fmla="*/ 16 h 19"/>
                <a:gd name="T2" fmla="*/ 20 w 20"/>
                <a:gd name="T3" fmla="*/ 9 h 19"/>
                <a:gd name="T4" fmla="*/ 7 w 20"/>
                <a:gd name="T5" fmla="*/ 0 h 19"/>
                <a:gd name="T6" fmla="*/ 0 w 20"/>
                <a:gd name="T7" fmla="*/ 0 h 19"/>
                <a:gd name="T8" fmla="*/ 0 w 20"/>
                <a:gd name="T9" fmla="*/ 19 h 19"/>
                <a:gd name="T10" fmla="*/ 8 w 20"/>
                <a:gd name="T11" fmla="*/ 19 h 19"/>
                <a:gd name="T12" fmla="*/ 17 w 20"/>
                <a:gd name="T13" fmla="*/ 16 h 19"/>
              </a:gdLst>
              <a:ahLst/>
              <a:cxnLst>
                <a:cxn ang="0">
                  <a:pos x="T0" y="T1"/>
                </a:cxn>
                <a:cxn ang="0">
                  <a:pos x="T2" y="T3"/>
                </a:cxn>
                <a:cxn ang="0">
                  <a:pos x="T4" y="T5"/>
                </a:cxn>
                <a:cxn ang="0">
                  <a:pos x="T6" y="T7"/>
                </a:cxn>
                <a:cxn ang="0">
                  <a:pos x="T8" y="T9"/>
                </a:cxn>
                <a:cxn ang="0">
                  <a:pos x="T10" y="T11"/>
                </a:cxn>
                <a:cxn ang="0">
                  <a:pos x="T12" y="T13"/>
                </a:cxn>
              </a:cxnLst>
              <a:rect l="0" t="0" r="r" b="b"/>
              <a:pathLst>
                <a:path w="20" h="19">
                  <a:moveTo>
                    <a:pt x="17" y="16"/>
                  </a:moveTo>
                  <a:cubicBezTo>
                    <a:pt x="19" y="14"/>
                    <a:pt x="20" y="12"/>
                    <a:pt x="20" y="9"/>
                  </a:cubicBezTo>
                  <a:cubicBezTo>
                    <a:pt x="20" y="3"/>
                    <a:pt x="16" y="0"/>
                    <a:pt x="7" y="0"/>
                  </a:cubicBezTo>
                  <a:cubicBezTo>
                    <a:pt x="0" y="0"/>
                    <a:pt x="0" y="0"/>
                    <a:pt x="0" y="0"/>
                  </a:cubicBezTo>
                  <a:cubicBezTo>
                    <a:pt x="0" y="19"/>
                    <a:pt x="0" y="19"/>
                    <a:pt x="0" y="19"/>
                  </a:cubicBezTo>
                  <a:cubicBezTo>
                    <a:pt x="8" y="19"/>
                    <a:pt x="8" y="19"/>
                    <a:pt x="8" y="19"/>
                  </a:cubicBezTo>
                  <a:cubicBezTo>
                    <a:pt x="12" y="19"/>
                    <a:pt x="15" y="18"/>
                    <a:pt x="17" y="16"/>
                  </a:cubicBez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8" name="Freeform 15"/>
            <p:cNvSpPr>
              <a:spLocks/>
            </p:cNvSpPr>
            <p:nvPr/>
          </p:nvSpPr>
          <p:spPr bwMode="auto">
            <a:xfrm>
              <a:off x="3188" y="2995"/>
              <a:ext cx="33" cy="30"/>
            </a:xfrm>
            <a:custGeom>
              <a:avLst/>
              <a:gdLst>
                <a:gd name="T0" fmla="*/ 20 w 23"/>
                <a:gd name="T1" fmla="*/ 3 h 21"/>
                <a:gd name="T2" fmla="*/ 10 w 23"/>
                <a:gd name="T3" fmla="*/ 0 h 21"/>
                <a:gd name="T4" fmla="*/ 0 w 23"/>
                <a:gd name="T5" fmla="*/ 0 h 21"/>
                <a:gd name="T6" fmla="*/ 0 w 23"/>
                <a:gd name="T7" fmla="*/ 21 h 21"/>
                <a:gd name="T8" fmla="*/ 10 w 23"/>
                <a:gd name="T9" fmla="*/ 21 h 21"/>
                <a:gd name="T10" fmla="*/ 20 w 23"/>
                <a:gd name="T11" fmla="*/ 18 h 21"/>
                <a:gd name="T12" fmla="*/ 23 w 23"/>
                <a:gd name="T13" fmla="*/ 10 h 21"/>
                <a:gd name="T14" fmla="*/ 20 w 23"/>
                <a:gd name="T15" fmla="*/ 3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1">
                  <a:moveTo>
                    <a:pt x="20" y="3"/>
                  </a:moveTo>
                  <a:cubicBezTo>
                    <a:pt x="18" y="1"/>
                    <a:pt x="14" y="0"/>
                    <a:pt x="10" y="0"/>
                  </a:cubicBezTo>
                  <a:cubicBezTo>
                    <a:pt x="0" y="0"/>
                    <a:pt x="0" y="0"/>
                    <a:pt x="0" y="0"/>
                  </a:cubicBezTo>
                  <a:cubicBezTo>
                    <a:pt x="0" y="21"/>
                    <a:pt x="0" y="21"/>
                    <a:pt x="0" y="21"/>
                  </a:cubicBezTo>
                  <a:cubicBezTo>
                    <a:pt x="10" y="21"/>
                    <a:pt x="10" y="21"/>
                    <a:pt x="10" y="21"/>
                  </a:cubicBezTo>
                  <a:cubicBezTo>
                    <a:pt x="14" y="21"/>
                    <a:pt x="18" y="20"/>
                    <a:pt x="20" y="18"/>
                  </a:cubicBezTo>
                  <a:cubicBezTo>
                    <a:pt x="22" y="16"/>
                    <a:pt x="23" y="14"/>
                    <a:pt x="23" y="10"/>
                  </a:cubicBezTo>
                  <a:cubicBezTo>
                    <a:pt x="23" y="7"/>
                    <a:pt x="22" y="5"/>
                    <a:pt x="20" y="3"/>
                  </a:cubicBez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9" name="Rectangle 16"/>
            <p:cNvSpPr>
              <a:spLocks noChangeArrowheads="1"/>
            </p:cNvSpPr>
            <p:nvPr/>
          </p:nvSpPr>
          <p:spPr bwMode="auto">
            <a:xfrm>
              <a:off x="3398" y="2838"/>
              <a:ext cx="576" cy="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2244">
                  <a:solidFill>
                    <a:srgbClr val="FFFFFF"/>
                  </a:solidFill>
                  <a:latin typeface="Segoe Pro Display Light" panose="020B0302040504020203" pitchFamily="34" charset="0"/>
                </a:rPr>
                <a:t>SQL - A</a:t>
              </a:r>
              <a:endParaRPr lang="en-US" altLang="en-US" sz="1836">
                <a:solidFill>
                  <a:srgbClr val="00B0F0"/>
                </a:solidFill>
              </a:endParaRPr>
            </a:p>
          </p:txBody>
        </p:sp>
        <p:sp>
          <p:nvSpPr>
            <p:cNvPr id="20" name="Freeform 17"/>
            <p:cNvSpPr>
              <a:spLocks/>
            </p:cNvSpPr>
            <p:nvPr/>
          </p:nvSpPr>
          <p:spPr bwMode="auto">
            <a:xfrm>
              <a:off x="4327" y="2623"/>
              <a:ext cx="1358" cy="655"/>
            </a:xfrm>
            <a:custGeom>
              <a:avLst/>
              <a:gdLst>
                <a:gd name="T0" fmla="*/ 935 w 935"/>
                <a:gd name="T1" fmla="*/ 390 h 451"/>
                <a:gd name="T2" fmla="*/ 875 w 935"/>
                <a:gd name="T3" fmla="*/ 451 h 451"/>
                <a:gd name="T4" fmla="*/ 60 w 935"/>
                <a:gd name="T5" fmla="*/ 451 h 451"/>
                <a:gd name="T6" fmla="*/ 0 w 935"/>
                <a:gd name="T7" fmla="*/ 390 h 451"/>
                <a:gd name="T8" fmla="*/ 0 w 935"/>
                <a:gd name="T9" fmla="*/ 60 h 451"/>
                <a:gd name="T10" fmla="*/ 60 w 935"/>
                <a:gd name="T11" fmla="*/ 0 h 451"/>
                <a:gd name="T12" fmla="*/ 875 w 935"/>
                <a:gd name="T13" fmla="*/ 0 h 451"/>
                <a:gd name="T14" fmla="*/ 935 w 935"/>
                <a:gd name="T15" fmla="*/ 60 h 451"/>
                <a:gd name="T16" fmla="*/ 935 w 935"/>
                <a:gd name="T17" fmla="*/ 39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5" h="451">
                  <a:moveTo>
                    <a:pt x="935" y="390"/>
                  </a:moveTo>
                  <a:cubicBezTo>
                    <a:pt x="935" y="424"/>
                    <a:pt x="908" y="451"/>
                    <a:pt x="875" y="451"/>
                  </a:cubicBezTo>
                  <a:cubicBezTo>
                    <a:pt x="60" y="451"/>
                    <a:pt x="60" y="451"/>
                    <a:pt x="60" y="451"/>
                  </a:cubicBezTo>
                  <a:cubicBezTo>
                    <a:pt x="27" y="451"/>
                    <a:pt x="0" y="424"/>
                    <a:pt x="0" y="390"/>
                  </a:cubicBezTo>
                  <a:cubicBezTo>
                    <a:pt x="0" y="60"/>
                    <a:pt x="0" y="60"/>
                    <a:pt x="0" y="60"/>
                  </a:cubicBezTo>
                  <a:cubicBezTo>
                    <a:pt x="0" y="27"/>
                    <a:pt x="27" y="0"/>
                    <a:pt x="60" y="0"/>
                  </a:cubicBezTo>
                  <a:cubicBezTo>
                    <a:pt x="875" y="0"/>
                    <a:pt x="875" y="0"/>
                    <a:pt x="875" y="0"/>
                  </a:cubicBezTo>
                  <a:cubicBezTo>
                    <a:pt x="908" y="0"/>
                    <a:pt x="935" y="27"/>
                    <a:pt x="935" y="60"/>
                  </a:cubicBezTo>
                  <a:lnTo>
                    <a:pt x="935" y="390"/>
                  </a:lnTo>
                  <a:close/>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1" name="Freeform 18"/>
            <p:cNvSpPr>
              <a:spLocks/>
            </p:cNvSpPr>
            <p:nvPr/>
          </p:nvSpPr>
          <p:spPr bwMode="auto">
            <a:xfrm>
              <a:off x="4322" y="2620"/>
              <a:ext cx="1367" cy="661"/>
            </a:xfrm>
            <a:custGeom>
              <a:avLst/>
              <a:gdLst>
                <a:gd name="T0" fmla="*/ 938 w 941"/>
                <a:gd name="T1" fmla="*/ 392 h 455"/>
                <a:gd name="T2" fmla="*/ 936 w 941"/>
                <a:gd name="T3" fmla="*/ 392 h 455"/>
                <a:gd name="T4" fmla="*/ 919 w 941"/>
                <a:gd name="T5" fmla="*/ 433 h 455"/>
                <a:gd name="T6" fmla="*/ 878 w 941"/>
                <a:gd name="T7" fmla="*/ 450 h 455"/>
                <a:gd name="T8" fmla="*/ 63 w 941"/>
                <a:gd name="T9" fmla="*/ 450 h 455"/>
                <a:gd name="T10" fmla="*/ 22 w 941"/>
                <a:gd name="T11" fmla="*/ 433 h 455"/>
                <a:gd name="T12" fmla="*/ 5 w 941"/>
                <a:gd name="T13" fmla="*/ 392 h 455"/>
                <a:gd name="T14" fmla="*/ 5 w 941"/>
                <a:gd name="T15" fmla="*/ 62 h 455"/>
                <a:gd name="T16" fmla="*/ 22 w 941"/>
                <a:gd name="T17" fmla="*/ 22 h 455"/>
                <a:gd name="T18" fmla="*/ 63 w 941"/>
                <a:gd name="T19" fmla="*/ 5 h 455"/>
                <a:gd name="T20" fmla="*/ 878 w 941"/>
                <a:gd name="T21" fmla="*/ 5 h 455"/>
                <a:gd name="T22" fmla="*/ 878 w 941"/>
                <a:gd name="T23" fmla="*/ 5 h 455"/>
                <a:gd name="T24" fmla="*/ 919 w 941"/>
                <a:gd name="T25" fmla="*/ 22 h 455"/>
                <a:gd name="T26" fmla="*/ 936 w 941"/>
                <a:gd name="T27" fmla="*/ 62 h 455"/>
                <a:gd name="T28" fmla="*/ 936 w 941"/>
                <a:gd name="T29" fmla="*/ 392 h 455"/>
                <a:gd name="T30" fmla="*/ 938 w 941"/>
                <a:gd name="T31" fmla="*/ 392 h 455"/>
                <a:gd name="T32" fmla="*/ 941 w 941"/>
                <a:gd name="T33" fmla="*/ 392 h 455"/>
                <a:gd name="T34" fmla="*/ 941 w 941"/>
                <a:gd name="T35" fmla="*/ 62 h 455"/>
                <a:gd name="T36" fmla="*/ 878 w 941"/>
                <a:gd name="T37" fmla="*/ 0 h 455"/>
                <a:gd name="T38" fmla="*/ 63 w 941"/>
                <a:gd name="T39" fmla="*/ 0 h 455"/>
                <a:gd name="T40" fmla="*/ 0 w 941"/>
                <a:gd name="T41" fmla="*/ 62 h 455"/>
                <a:gd name="T42" fmla="*/ 0 w 941"/>
                <a:gd name="T43" fmla="*/ 392 h 455"/>
                <a:gd name="T44" fmla="*/ 63 w 941"/>
                <a:gd name="T45" fmla="*/ 455 h 455"/>
                <a:gd name="T46" fmla="*/ 878 w 941"/>
                <a:gd name="T47" fmla="*/ 455 h 455"/>
                <a:gd name="T48" fmla="*/ 878 w 941"/>
                <a:gd name="T49" fmla="*/ 455 h 455"/>
                <a:gd name="T50" fmla="*/ 941 w 941"/>
                <a:gd name="T51" fmla="*/ 392 h 455"/>
                <a:gd name="T52" fmla="*/ 938 w 941"/>
                <a:gd name="T53" fmla="*/ 392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1" h="455">
                  <a:moveTo>
                    <a:pt x="938" y="392"/>
                  </a:moveTo>
                  <a:cubicBezTo>
                    <a:pt x="936" y="392"/>
                    <a:pt x="936" y="392"/>
                    <a:pt x="936" y="392"/>
                  </a:cubicBezTo>
                  <a:cubicBezTo>
                    <a:pt x="936" y="408"/>
                    <a:pt x="929" y="423"/>
                    <a:pt x="919" y="433"/>
                  </a:cubicBezTo>
                  <a:cubicBezTo>
                    <a:pt x="908" y="444"/>
                    <a:pt x="894" y="450"/>
                    <a:pt x="878" y="450"/>
                  </a:cubicBezTo>
                  <a:cubicBezTo>
                    <a:pt x="63" y="450"/>
                    <a:pt x="63" y="450"/>
                    <a:pt x="63" y="450"/>
                  </a:cubicBezTo>
                  <a:cubicBezTo>
                    <a:pt x="47" y="450"/>
                    <a:pt x="32" y="444"/>
                    <a:pt x="22" y="433"/>
                  </a:cubicBezTo>
                  <a:cubicBezTo>
                    <a:pt x="11" y="423"/>
                    <a:pt x="5" y="408"/>
                    <a:pt x="5" y="392"/>
                  </a:cubicBezTo>
                  <a:cubicBezTo>
                    <a:pt x="5" y="62"/>
                    <a:pt x="5" y="62"/>
                    <a:pt x="5" y="62"/>
                  </a:cubicBezTo>
                  <a:cubicBezTo>
                    <a:pt x="5" y="46"/>
                    <a:pt x="11" y="32"/>
                    <a:pt x="22" y="22"/>
                  </a:cubicBezTo>
                  <a:cubicBezTo>
                    <a:pt x="32" y="11"/>
                    <a:pt x="47" y="5"/>
                    <a:pt x="63" y="5"/>
                  </a:cubicBezTo>
                  <a:cubicBezTo>
                    <a:pt x="878" y="5"/>
                    <a:pt x="878" y="5"/>
                    <a:pt x="878" y="5"/>
                  </a:cubicBezTo>
                  <a:cubicBezTo>
                    <a:pt x="878" y="5"/>
                    <a:pt x="878" y="5"/>
                    <a:pt x="878" y="5"/>
                  </a:cubicBezTo>
                  <a:cubicBezTo>
                    <a:pt x="894" y="5"/>
                    <a:pt x="908" y="11"/>
                    <a:pt x="919" y="22"/>
                  </a:cubicBezTo>
                  <a:cubicBezTo>
                    <a:pt x="929" y="32"/>
                    <a:pt x="936" y="46"/>
                    <a:pt x="936" y="62"/>
                  </a:cubicBezTo>
                  <a:cubicBezTo>
                    <a:pt x="936" y="392"/>
                    <a:pt x="936" y="392"/>
                    <a:pt x="936" y="392"/>
                  </a:cubicBezTo>
                  <a:cubicBezTo>
                    <a:pt x="938" y="392"/>
                    <a:pt x="938" y="392"/>
                    <a:pt x="938" y="392"/>
                  </a:cubicBezTo>
                  <a:cubicBezTo>
                    <a:pt x="941" y="392"/>
                    <a:pt x="941" y="392"/>
                    <a:pt x="941" y="392"/>
                  </a:cubicBezTo>
                  <a:cubicBezTo>
                    <a:pt x="941" y="62"/>
                    <a:pt x="941" y="62"/>
                    <a:pt x="941" y="62"/>
                  </a:cubicBezTo>
                  <a:cubicBezTo>
                    <a:pt x="941" y="28"/>
                    <a:pt x="912" y="0"/>
                    <a:pt x="878" y="0"/>
                  </a:cubicBezTo>
                  <a:cubicBezTo>
                    <a:pt x="63" y="0"/>
                    <a:pt x="63" y="0"/>
                    <a:pt x="63" y="0"/>
                  </a:cubicBezTo>
                  <a:cubicBezTo>
                    <a:pt x="28" y="0"/>
                    <a:pt x="0" y="28"/>
                    <a:pt x="0" y="62"/>
                  </a:cubicBezTo>
                  <a:cubicBezTo>
                    <a:pt x="0" y="392"/>
                    <a:pt x="0" y="392"/>
                    <a:pt x="0" y="392"/>
                  </a:cubicBezTo>
                  <a:cubicBezTo>
                    <a:pt x="0" y="427"/>
                    <a:pt x="28" y="455"/>
                    <a:pt x="63" y="455"/>
                  </a:cubicBezTo>
                  <a:cubicBezTo>
                    <a:pt x="878" y="455"/>
                    <a:pt x="878" y="455"/>
                    <a:pt x="878" y="455"/>
                  </a:cubicBezTo>
                  <a:cubicBezTo>
                    <a:pt x="878" y="455"/>
                    <a:pt x="878" y="455"/>
                    <a:pt x="878" y="455"/>
                  </a:cubicBezTo>
                  <a:cubicBezTo>
                    <a:pt x="912" y="455"/>
                    <a:pt x="941" y="427"/>
                    <a:pt x="941" y="392"/>
                  </a:cubicBezTo>
                  <a:lnTo>
                    <a:pt x="938" y="3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2" name="Freeform 19"/>
            <p:cNvSpPr>
              <a:spLocks/>
            </p:cNvSpPr>
            <p:nvPr/>
          </p:nvSpPr>
          <p:spPr bwMode="auto">
            <a:xfrm>
              <a:off x="4431" y="2800"/>
              <a:ext cx="340" cy="301"/>
            </a:xfrm>
            <a:custGeom>
              <a:avLst/>
              <a:gdLst>
                <a:gd name="T0" fmla="*/ 180 w 234"/>
                <a:gd name="T1" fmla="*/ 186 h 207"/>
                <a:gd name="T2" fmla="*/ 117 w 234"/>
                <a:gd name="T3" fmla="*/ 207 h 207"/>
                <a:gd name="T4" fmla="*/ 35 w 234"/>
                <a:gd name="T5" fmla="*/ 166 h 207"/>
                <a:gd name="T6" fmla="*/ 54 w 234"/>
                <a:gd name="T7" fmla="*/ 21 h 207"/>
                <a:gd name="T8" fmla="*/ 117 w 234"/>
                <a:gd name="T9" fmla="*/ 0 h 207"/>
                <a:gd name="T10" fmla="*/ 199 w 234"/>
                <a:gd name="T11" fmla="*/ 41 h 207"/>
                <a:gd name="T12" fmla="*/ 180 w 234"/>
                <a:gd name="T13" fmla="*/ 186 h 207"/>
              </a:gdLst>
              <a:ahLst/>
              <a:cxnLst>
                <a:cxn ang="0">
                  <a:pos x="T0" y="T1"/>
                </a:cxn>
                <a:cxn ang="0">
                  <a:pos x="T2" y="T3"/>
                </a:cxn>
                <a:cxn ang="0">
                  <a:pos x="T4" y="T5"/>
                </a:cxn>
                <a:cxn ang="0">
                  <a:pos x="T6" y="T7"/>
                </a:cxn>
                <a:cxn ang="0">
                  <a:pos x="T8" y="T9"/>
                </a:cxn>
                <a:cxn ang="0">
                  <a:pos x="T10" y="T11"/>
                </a:cxn>
                <a:cxn ang="0">
                  <a:pos x="T12" y="T13"/>
                </a:cxn>
              </a:cxnLst>
              <a:rect l="0" t="0" r="r" b="b"/>
              <a:pathLst>
                <a:path w="234" h="207">
                  <a:moveTo>
                    <a:pt x="180" y="186"/>
                  </a:moveTo>
                  <a:cubicBezTo>
                    <a:pt x="161" y="200"/>
                    <a:pt x="139" y="207"/>
                    <a:pt x="117" y="207"/>
                  </a:cubicBezTo>
                  <a:cubicBezTo>
                    <a:pt x="86" y="207"/>
                    <a:pt x="55" y="193"/>
                    <a:pt x="35" y="166"/>
                  </a:cubicBezTo>
                  <a:cubicBezTo>
                    <a:pt x="0" y="121"/>
                    <a:pt x="9" y="56"/>
                    <a:pt x="54" y="21"/>
                  </a:cubicBezTo>
                  <a:cubicBezTo>
                    <a:pt x="73" y="7"/>
                    <a:pt x="95" y="0"/>
                    <a:pt x="117" y="0"/>
                  </a:cubicBezTo>
                  <a:cubicBezTo>
                    <a:pt x="148" y="0"/>
                    <a:pt x="179" y="14"/>
                    <a:pt x="199" y="41"/>
                  </a:cubicBezTo>
                  <a:cubicBezTo>
                    <a:pt x="234" y="86"/>
                    <a:pt x="225" y="151"/>
                    <a:pt x="180" y="186"/>
                  </a:cubicBez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3" name="Freeform 20"/>
            <p:cNvSpPr>
              <a:spLocks/>
            </p:cNvSpPr>
            <p:nvPr/>
          </p:nvSpPr>
          <p:spPr bwMode="auto">
            <a:xfrm>
              <a:off x="4431" y="2800"/>
              <a:ext cx="340" cy="301"/>
            </a:xfrm>
            <a:custGeom>
              <a:avLst/>
              <a:gdLst>
                <a:gd name="T0" fmla="*/ 180 w 234"/>
                <a:gd name="T1" fmla="*/ 186 h 207"/>
                <a:gd name="T2" fmla="*/ 117 w 234"/>
                <a:gd name="T3" fmla="*/ 207 h 207"/>
                <a:gd name="T4" fmla="*/ 35 w 234"/>
                <a:gd name="T5" fmla="*/ 166 h 207"/>
                <a:gd name="T6" fmla="*/ 54 w 234"/>
                <a:gd name="T7" fmla="*/ 21 h 207"/>
                <a:gd name="T8" fmla="*/ 117 w 234"/>
                <a:gd name="T9" fmla="*/ 0 h 207"/>
                <a:gd name="T10" fmla="*/ 199 w 234"/>
                <a:gd name="T11" fmla="*/ 41 h 207"/>
                <a:gd name="T12" fmla="*/ 180 w 234"/>
                <a:gd name="T13" fmla="*/ 186 h 207"/>
              </a:gdLst>
              <a:ahLst/>
              <a:cxnLst>
                <a:cxn ang="0">
                  <a:pos x="T0" y="T1"/>
                </a:cxn>
                <a:cxn ang="0">
                  <a:pos x="T2" y="T3"/>
                </a:cxn>
                <a:cxn ang="0">
                  <a:pos x="T4" y="T5"/>
                </a:cxn>
                <a:cxn ang="0">
                  <a:pos x="T6" y="T7"/>
                </a:cxn>
                <a:cxn ang="0">
                  <a:pos x="T8" y="T9"/>
                </a:cxn>
                <a:cxn ang="0">
                  <a:pos x="T10" y="T11"/>
                </a:cxn>
                <a:cxn ang="0">
                  <a:pos x="T12" y="T13"/>
                </a:cxn>
              </a:cxnLst>
              <a:rect l="0" t="0" r="r" b="b"/>
              <a:pathLst>
                <a:path w="234" h="207">
                  <a:moveTo>
                    <a:pt x="180" y="186"/>
                  </a:moveTo>
                  <a:cubicBezTo>
                    <a:pt x="161" y="200"/>
                    <a:pt x="139" y="207"/>
                    <a:pt x="117" y="207"/>
                  </a:cubicBezTo>
                  <a:cubicBezTo>
                    <a:pt x="86" y="207"/>
                    <a:pt x="55" y="193"/>
                    <a:pt x="35" y="166"/>
                  </a:cubicBezTo>
                  <a:cubicBezTo>
                    <a:pt x="0" y="121"/>
                    <a:pt x="9" y="56"/>
                    <a:pt x="54" y="21"/>
                  </a:cubicBezTo>
                  <a:cubicBezTo>
                    <a:pt x="73" y="7"/>
                    <a:pt x="95" y="0"/>
                    <a:pt x="117" y="0"/>
                  </a:cubicBezTo>
                  <a:cubicBezTo>
                    <a:pt x="148" y="0"/>
                    <a:pt x="179" y="14"/>
                    <a:pt x="199" y="41"/>
                  </a:cubicBezTo>
                  <a:cubicBezTo>
                    <a:pt x="234" y="86"/>
                    <a:pt x="225" y="151"/>
                    <a:pt x="180" y="186"/>
                  </a:cubicBez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4" name="Freeform 21"/>
            <p:cNvSpPr>
              <a:spLocks/>
            </p:cNvSpPr>
            <p:nvPr/>
          </p:nvSpPr>
          <p:spPr bwMode="auto">
            <a:xfrm>
              <a:off x="4472" y="2845"/>
              <a:ext cx="42" cy="108"/>
            </a:xfrm>
            <a:custGeom>
              <a:avLst/>
              <a:gdLst>
                <a:gd name="T0" fmla="*/ 19 w 29"/>
                <a:gd name="T1" fmla="*/ 74 h 74"/>
                <a:gd name="T2" fmla="*/ 29 w 29"/>
                <a:gd name="T3" fmla="*/ 57 h 74"/>
                <a:gd name="T4" fmla="*/ 15 w 29"/>
                <a:gd name="T5" fmla="*/ 0 h 74"/>
                <a:gd name="T6" fmla="*/ 4 w 29"/>
                <a:gd name="T7" fmla="*/ 13 h 74"/>
                <a:gd name="T8" fmla="*/ 19 w 29"/>
                <a:gd name="T9" fmla="*/ 74 h 74"/>
              </a:gdLst>
              <a:ahLst/>
              <a:cxnLst>
                <a:cxn ang="0">
                  <a:pos x="T0" y="T1"/>
                </a:cxn>
                <a:cxn ang="0">
                  <a:pos x="T2" y="T3"/>
                </a:cxn>
                <a:cxn ang="0">
                  <a:pos x="T4" y="T5"/>
                </a:cxn>
                <a:cxn ang="0">
                  <a:pos x="T6" y="T7"/>
                </a:cxn>
                <a:cxn ang="0">
                  <a:pos x="T8" y="T9"/>
                </a:cxn>
              </a:cxnLst>
              <a:rect l="0" t="0" r="r" b="b"/>
              <a:pathLst>
                <a:path w="29" h="74">
                  <a:moveTo>
                    <a:pt x="19" y="74"/>
                  </a:moveTo>
                  <a:cubicBezTo>
                    <a:pt x="21" y="69"/>
                    <a:pt x="25" y="63"/>
                    <a:pt x="29" y="57"/>
                  </a:cubicBezTo>
                  <a:cubicBezTo>
                    <a:pt x="12" y="31"/>
                    <a:pt x="13" y="10"/>
                    <a:pt x="15" y="0"/>
                  </a:cubicBezTo>
                  <a:cubicBezTo>
                    <a:pt x="11" y="4"/>
                    <a:pt x="7" y="9"/>
                    <a:pt x="4" y="13"/>
                  </a:cubicBezTo>
                  <a:cubicBezTo>
                    <a:pt x="1" y="27"/>
                    <a:pt x="0" y="48"/>
                    <a:pt x="19"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5" name="Freeform 22"/>
            <p:cNvSpPr>
              <a:spLocks/>
            </p:cNvSpPr>
            <p:nvPr/>
          </p:nvSpPr>
          <p:spPr bwMode="auto">
            <a:xfrm>
              <a:off x="4523" y="2958"/>
              <a:ext cx="203" cy="101"/>
            </a:xfrm>
            <a:custGeom>
              <a:avLst/>
              <a:gdLst>
                <a:gd name="T0" fmla="*/ 30 w 140"/>
                <a:gd name="T1" fmla="*/ 17 h 69"/>
                <a:gd name="T2" fmla="*/ 10 w 140"/>
                <a:gd name="T3" fmla="*/ 0 h 69"/>
                <a:gd name="T4" fmla="*/ 0 w 140"/>
                <a:gd name="T5" fmla="*/ 16 h 69"/>
                <a:gd name="T6" fmla="*/ 18 w 140"/>
                <a:gd name="T7" fmla="*/ 32 h 69"/>
                <a:gd name="T8" fmla="*/ 126 w 140"/>
                <a:gd name="T9" fmla="*/ 69 h 69"/>
                <a:gd name="T10" fmla="*/ 140 w 140"/>
                <a:gd name="T11" fmla="*/ 52 h 69"/>
                <a:gd name="T12" fmla="*/ 30 w 140"/>
                <a:gd name="T13" fmla="*/ 17 h 69"/>
              </a:gdLst>
              <a:ahLst/>
              <a:cxnLst>
                <a:cxn ang="0">
                  <a:pos x="T0" y="T1"/>
                </a:cxn>
                <a:cxn ang="0">
                  <a:pos x="T2" y="T3"/>
                </a:cxn>
                <a:cxn ang="0">
                  <a:pos x="T4" y="T5"/>
                </a:cxn>
                <a:cxn ang="0">
                  <a:pos x="T6" y="T7"/>
                </a:cxn>
                <a:cxn ang="0">
                  <a:pos x="T8" y="T9"/>
                </a:cxn>
                <a:cxn ang="0">
                  <a:pos x="T10" y="T11"/>
                </a:cxn>
                <a:cxn ang="0">
                  <a:pos x="T12" y="T13"/>
                </a:cxn>
              </a:cxnLst>
              <a:rect l="0" t="0" r="r" b="b"/>
              <a:pathLst>
                <a:path w="140" h="69">
                  <a:moveTo>
                    <a:pt x="30" y="17"/>
                  </a:moveTo>
                  <a:cubicBezTo>
                    <a:pt x="22" y="11"/>
                    <a:pt x="16" y="5"/>
                    <a:pt x="10" y="0"/>
                  </a:cubicBezTo>
                  <a:cubicBezTo>
                    <a:pt x="6" y="5"/>
                    <a:pt x="3" y="11"/>
                    <a:pt x="0" y="16"/>
                  </a:cubicBezTo>
                  <a:cubicBezTo>
                    <a:pt x="6" y="21"/>
                    <a:pt x="11" y="26"/>
                    <a:pt x="18" y="32"/>
                  </a:cubicBezTo>
                  <a:cubicBezTo>
                    <a:pt x="61" y="66"/>
                    <a:pt x="103" y="69"/>
                    <a:pt x="126" y="69"/>
                  </a:cubicBezTo>
                  <a:cubicBezTo>
                    <a:pt x="128" y="69"/>
                    <a:pt x="135" y="59"/>
                    <a:pt x="140" y="52"/>
                  </a:cubicBezTo>
                  <a:cubicBezTo>
                    <a:pt x="129" y="55"/>
                    <a:pt x="84" y="60"/>
                    <a:pt x="30"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6" name="Freeform 23"/>
            <p:cNvSpPr>
              <a:spLocks/>
            </p:cNvSpPr>
            <p:nvPr/>
          </p:nvSpPr>
          <p:spPr bwMode="auto">
            <a:xfrm>
              <a:off x="4604" y="2881"/>
              <a:ext cx="144" cy="121"/>
            </a:xfrm>
            <a:custGeom>
              <a:avLst/>
              <a:gdLst>
                <a:gd name="T0" fmla="*/ 0 w 99"/>
                <a:gd name="T1" fmla="*/ 9 h 83"/>
                <a:gd name="T2" fmla="*/ 96 w 99"/>
                <a:gd name="T3" fmla="*/ 83 h 83"/>
                <a:gd name="T4" fmla="*/ 99 w 99"/>
                <a:gd name="T5" fmla="*/ 74 h 83"/>
                <a:gd name="T6" fmla="*/ 14 w 99"/>
                <a:gd name="T7" fmla="*/ 0 h 83"/>
                <a:gd name="T8" fmla="*/ 0 w 99"/>
                <a:gd name="T9" fmla="*/ 9 h 83"/>
              </a:gdLst>
              <a:ahLst/>
              <a:cxnLst>
                <a:cxn ang="0">
                  <a:pos x="T0" y="T1"/>
                </a:cxn>
                <a:cxn ang="0">
                  <a:pos x="T2" y="T3"/>
                </a:cxn>
                <a:cxn ang="0">
                  <a:pos x="T4" y="T5"/>
                </a:cxn>
                <a:cxn ang="0">
                  <a:pos x="T6" y="T7"/>
                </a:cxn>
                <a:cxn ang="0">
                  <a:pos x="T8" y="T9"/>
                </a:cxn>
              </a:cxnLst>
              <a:rect l="0" t="0" r="r" b="b"/>
              <a:pathLst>
                <a:path w="99" h="83">
                  <a:moveTo>
                    <a:pt x="0" y="9"/>
                  </a:moveTo>
                  <a:cubicBezTo>
                    <a:pt x="39" y="45"/>
                    <a:pt x="84" y="75"/>
                    <a:pt x="96" y="83"/>
                  </a:cubicBezTo>
                  <a:cubicBezTo>
                    <a:pt x="97" y="80"/>
                    <a:pt x="98" y="77"/>
                    <a:pt x="99" y="74"/>
                  </a:cubicBezTo>
                  <a:cubicBezTo>
                    <a:pt x="86" y="65"/>
                    <a:pt x="54" y="40"/>
                    <a:pt x="14" y="0"/>
                  </a:cubicBezTo>
                  <a:cubicBezTo>
                    <a:pt x="10" y="3"/>
                    <a:pt x="5" y="6"/>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7" name="Freeform 24"/>
            <p:cNvSpPr>
              <a:spLocks/>
            </p:cNvSpPr>
            <p:nvPr/>
          </p:nvSpPr>
          <p:spPr bwMode="auto">
            <a:xfrm>
              <a:off x="4534" y="2807"/>
              <a:ext cx="63" cy="60"/>
            </a:xfrm>
            <a:custGeom>
              <a:avLst/>
              <a:gdLst>
                <a:gd name="T0" fmla="*/ 43 w 43"/>
                <a:gd name="T1" fmla="*/ 32 h 41"/>
                <a:gd name="T2" fmla="*/ 14 w 43"/>
                <a:gd name="T3" fmla="*/ 0 h 41"/>
                <a:gd name="T4" fmla="*/ 0 w 43"/>
                <a:gd name="T5" fmla="*/ 5 h 41"/>
                <a:gd name="T6" fmla="*/ 28 w 43"/>
                <a:gd name="T7" fmla="*/ 41 h 41"/>
                <a:gd name="T8" fmla="*/ 43 w 43"/>
                <a:gd name="T9" fmla="*/ 32 h 41"/>
              </a:gdLst>
              <a:ahLst/>
              <a:cxnLst>
                <a:cxn ang="0">
                  <a:pos x="T0" y="T1"/>
                </a:cxn>
                <a:cxn ang="0">
                  <a:pos x="T2" y="T3"/>
                </a:cxn>
                <a:cxn ang="0">
                  <a:pos x="T4" y="T5"/>
                </a:cxn>
                <a:cxn ang="0">
                  <a:pos x="T6" y="T7"/>
                </a:cxn>
                <a:cxn ang="0">
                  <a:pos x="T8" y="T9"/>
                </a:cxn>
              </a:cxnLst>
              <a:rect l="0" t="0" r="r" b="b"/>
              <a:pathLst>
                <a:path w="43" h="41">
                  <a:moveTo>
                    <a:pt x="43" y="32"/>
                  </a:moveTo>
                  <a:cubicBezTo>
                    <a:pt x="34" y="22"/>
                    <a:pt x="24" y="11"/>
                    <a:pt x="14" y="0"/>
                  </a:cubicBezTo>
                  <a:cubicBezTo>
                    <a:pt x="9" y="1"/>
                    <a:pt x="5" y="3"/>
                    <a:pt x="0" y="5"/>
                  </a:cubicBezTo>
                  <a:cubicBezTo>
                    <a:pt x="8" y="17"/>
                    <a:pt x="17" y="29"/>
                    <a:pt x="28" y="41"/>
                  </a:cubicBezTo>
                  <a:cubicBezTo>
                    <a:pt x="33" y="37"/>
                    <a:pt x="38" y="34"/>
                    <a:pt x="43"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8" name="Freeform 25"/>
            <p:cNvSpPr>
              <a:spLocks/>
            </p:cNvSpPr>
            <p:nvPr/>
          </p:nvSpPr>
          <p:spPr bwMode="auto">
            <a:xfrm>
              <a:off x="4478" y="2953"/>
              <a:ext cx="45" cy="114"/>
            </a:xfrm>
            <a:custGeom>
              <a:avLst/>
              <a:gdLst>
                <a:gd name="T0" fmla="*/ 15 w 31"/>
                <a:gd name="T1" fmla="*/ 0 h 79"/>
                <a:gd name="T2" fmla="*/ 0 w 31"/>
                <a:gd name="T3" fmla="*/ 58 h 79"/>
                <a:gd name="T4" fmla="*/ 2 w 31"/>
                <a:gd name="T5" fmla="*/ 62 h 79"/>
                <a:gd name="T6" fmla="*/ 19 w 31"/>
                <a:gd name="T7" fmla="*/ 79 h 79"/>
                <a:gd name="T8" fmla="*/ 31 w 31"/>
                <a:gd name="T9" fmla="*/ 20 h 79"/>
                <a:gd name="T10" fmla="*/ 15 w 31"/>
                <a:gd name="T11" fmla="*/ 0 h 79"/>
              </a:gdLst>
              <a:ahLst/>
              <a:cxnLst>
                <a:cxn ang="0">
                  <a:pos x="T0" y="T1"/>
                </a:cxn>
                <a:cxn ang="0">
                  <a:pos x="T2" y="T3"/>
                </a:cxn>
                <a:cxn ang="0">
                  <a:pos x="T4" y="T5"/>
                </a:cxn>
                <a:cxn ang="0">
                  <a:pos x="T6" y="T7"/>
                </a:cxn>
                <a:cxn ang="0">
                  <a:pos x="T8" y="T9"/>
                </a:cxn>
                <a:cxn ang="0">
                  <a:pos x="T10" y="T11"/>
                </a:cxn>
              </a:cxnLst>
              <a:rect l="0" t="0" r="r" b="b"/>
              <a:pathLst>
                <a:path w="31" h="79">
                  <a:moveTo>
                    <a:pt x="15" y="0"/>
                  </a:moveTo>
                  <a:cubicBezTo>
                    <a:pt x="5" y="21"/>
                    <a:pt x="1" y="41"/>
                    <a:pt x="0" y="58"/>
                  </a:cubicBezTo>
                  <a:cubicBezTo>
                    <a:pt x="1" y="59"/>
                    <a:pt x="1" y="60"/>
                    <a:pt x="2" y="62"/>
                  </a:cubicBezTo>
                  <a:cubicBezTo>
                    <a:pt x="7" y="68"/>
                    <a:pt x="13" y="74"/>
                    <a:pt x="19" y="79"/>
                  </a:cubicBezTo>
                  <a:cubicBezTo>
                    <a:pt x="18" y="65"/>
                    <a:pt x="20" y="43"/>
                    <a:pt x="31" y="20"/>
                  </a:cubicBezTo>
                  <a:cubicBezTo>
                    <a:pt x="24" y="13"/>
                    <a:pt x="19" y="7"/>
                    <a:pt x="1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9" name="Freeform 26"/>
            <p:cNvSpPr>
              <a:spLocks/>
            </p:cNvSpPr>
            <p:nvPr/>
          </p:nvSpPr>
          <p:spPr bwMode="auto">
            <a:xfrm>
              <a:off x="4499" y="2867"/>
              <a:ext cx="105" cy="115"/>
            </a:xfrm>
            <a:custGeom>
              <a:avLst/>
              <a:gdLst>
                <a:gd name="T0" fmla="*/ 52 w 72"/>
                <a:gd name="T1" fmla="*/ 0 h 79"/>
                <a:gd name="T2" fmla="*/ 24 w 72"/>
                <a:gd name="T3" fmla="*/ 25 h 79"/>
                <a:gd name="T4" fmla="*/ 10 w 72"/>
                <a:gd name="T5" fmla="*/ 42 h 79"/>
                <a:gd name="T6" fmla="*/ 10 w 72"/>
                <a:gd name="T7" fmla="*/ 42 h 79"/>
                <a:gd name="T8" fmla="*/ 0 w 72"/>
                <a:gd name="T9" fmla="*/ 59 h 79"/>
                <a:gd name="T10" fmla="*/ 16 w 72"/>
                <a:gd name="T11" fmla="*/ 79 h 79"/>
                <a:gd name="T12" fmla="*/ 26 w 72"/>
                <a:gd name="T13" fmla="*/ 63 h 79"/>
                <a:gd name="T14" fmla="*/ 26 w 72"/>
                <a:gd name="T15" fmla="*/ 63 h 79"/>
                <a:gd name="T16" fmla="*/ 45 w 72"/>
                <a:gd name="T17" fmla="*/ 41 h 79"/>
                <a:gd name="T18" fmla="*/ 72 w 72"/>
                <a:gd name="T19" fmla="*/ 19 h 79"/>
                <a:gd name="T20" fmla="*/ 52 w 72"/>
                <a:gd name="T2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9">
                  <a:moveTo>
                    <a:pt x="52" y="0"/>
                  </a:moveTo>
                  <a:cubicBezTo>
                    <a:pt x="43" y="6"/>
                    <a:pt x="33" y="14"/>
                    <a:pt x="24" y="25"/>
                  </a:cubicBezTo>
                  <a:cubicBezTo>
                    <a:pt x="18" y="30"/>
                    <a:pt x="14" y="36"/>
                    <a:pt x="10" y="42"/>
                  </a:cubicBezTo>
                  <a:cubicBezTo>
                    <a:pt x="10" y="42"/>
                    <a:pt x="10" y="42"/>
                    <a:pt x="10" y="42"/>
                  </a:cubicBezTo>
                  <a:cubicBezTo>
                    <a:pt x="6" y="48"/>
                    <a:pt x="2" y="54"/>
                    <a:pt x="0" y="59"/>
                  </a:cubicBezTo>
                  <a:cubicBezTo>
                    <a:pt x="4" y="66"/>
                    <a:pt x="9" y="72"/>
                    <a:pt x="16" y="79"/>
                  </a:cubicBezTo>
                  <a:cubicBezTo>
                    <a:pt x="19" y="74"/>
                    <a:pt x="22" y="68"/>
                    <a:pt x="26" y="63"/>
                  </a:cubicBezTo>
                  <a:cubicBezTo>
                    <a:pt x="26" y="63"/>
                    <a:pt x="26" y="63"/>
                    <a:pt x="26" y="63"/>
                  </a:cubicBezTo>
                  <a:cubicBezTo>
                    <a:pt x="31" y="55"/>
                    <a:pt x="37" y="48"/>
                    <a:pt x="45" y="41"/>
                  </a:cubicBezTo>
                  <a:cubicBezTo>
                    <a:pt x="55" y="32"/>
                    <a:pt x="64" y="25"/>
                    <a:pt x="72" y="19"/>
                  </a:cubicBezTo>
                  <a:cubicBezTo>
                    <a:pt x="65" y="13"/>
                    <a:pt x="58" y="6"/>
                    <a:pt x="5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0" name="Freeform 27"/>
            <p:cNvSpPr>
              <a:spLocks/>
            </p:cNvSpPr>
            <p:nvPr/>
          </p:nvSpPr>
          <p:spPr bwMode="auto">
            <a:xfrm>
              <a:off x="4575" y="2831"/>
              <a:ext cx="144" cy="63"/>
            </a:xfrm>
            <a:custGeom>
              <a:avLst/>
              <a:gdLst>
                <a:gd name="T0" fmla="*/ 84 w 99"/>
                <a:gd name="T1" fmla="*/ 3 h 44"/>
                <a:gd name="T2" fmla="*/ 15 w 99"/>
                <a:gd name="T3" fmla="*/ 16 h 44"/>
                <a:gd name="T4" fmla="*/ 15 w 99"/>
                <a:gd name="T5" fmla="*/ 16 h 44"/>
                <a:gd name="T6" fmla="*/ 0 w 99"/>
                <a:gd name="T7" fmla="*/ 25 h 44"/>
                <a:gd name="T8" fmla="*/ 20 w 99"/>
                <a:gd name="T9" fmla="*/ 44 h 44"/>
                <a:gd name="T10" fmla="*/ 34 w 99"/>
                <a:gd name="T11" fmla="*/ 35 h 44"/>
                <a:gd name="T12" fmla="*/ 34 w 99"/>
                <a:gd name="T13" fmla="*/ 35 h 44"/>
                <a:gd name="T14" fmla="*/ 99 w 99"/>
                <a:gd name="T15" fmla="*/ 18 h 44"/>
                <a:gd name="T16" fmla="*/ 84 w 99"/>
                <a:gd name="T17"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44">
                  <a:moveTo>
                    <a:pt x="84" y="3"/>
                  </a:moveTo>
                  <a:cubicBezTo>
                    <a:pt x="68" y="0"/>
                    <a:pt x="43" y="1"/>
                    <a:pt x="15" y="16"/>
                  </a:cubicBezTo>
                  <a:cubicBezTo>
                    <a:pt x="15" y="16"/>
                    <a:pt x="15" y="16"/>
                    <a:pt x="15" y="16"/>
                  </a:cubicBezTo>
                  <a:cubicBezTo>
                    <a:pt x="10" y="18"/>
                    <a:pt x="5" y="21"/>
                    <a:pt x="0" y="25"/>
                  </a:cubicBezTo>
                  <a:cubicBezTo>
                    <a:pt x="6" y="31"/>
                    <a:pt x="13" y="38"/>
                    <a:pt x="20" y="44"/>
                  </a:cubicBezTo>
                  <a:cubicBezTo>
                    <a:pt x="25" y="41"/>
                    <a:pt x="30" y="38"/>
                    <a:pt x="34" y="35"/>
                  </a:cubicBezTo>
                  <a:cubicBezTo>
                    <a:pt x="34" y="35"/>
                    <a:pt x="34" y="35"/>
                    <a:pt x="34" y="35"/>
                  </a:cubicBezTo>
                  <a:cubicBezTo>
                    <a:pt x="72" y="15"/>
                    <a:pt x="99" y="18"/>
                    <a:pt x="99" y="18"/>
                  </a:cubicBezTo>
                  <a:cubicBezTo>
                    <a:pt x="95" y="12"/>
                    <a:pt x="90" y="7"/>
                    <a:pt x="84"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1" name="Freeform 28"/>
            <p:cNvSpPr>
              <a:spLocks/>
            </p:cNvSpPr>
            <p:nvPr/>
          </p:nvSpPr>
          <p:spPr bwMode="auto">
            <a:xfrm>
              <a:off x="4653" y="2921"/>
              <a:ext cx="75" cy="72"/>
            </a:xfrm>
            <a:custGeom>
              <a:avLst/>
              <a:gdLst>
                <a:gd name="T0" fmla="*/ 12 w 51"/>
                <a:gd name="T1" fmla="*/ 7 h 50"/>
                <a:gd name="T2" fmla="*/ 8 w 51"/>
                <a:gd name="T3" fmla="*/ 39 h 50"/>
                <a:gd name="T4" fmla="*/ 39 w 51"/>
                <a:gd name="T5" fmla="*/ 43 h 50"/>
                <a:gd name="T6" fmla="*/ 43 w 51"/>
                <a:gd name="T7" fmla="*/ 12 h 50"/>
                <a:gd name="T8" fmla="*/ 12 w 51"/>
                <a:gd name="T9" fmla="*/ 7 h 50"/>
              </a:gdLst>
              <a:ahLst/>
              <a:cxnLst>
                <a:cxn ang="0">
                  <a:pos x="T0" y="T1"/>
                </a:cxn>
                <a:cxn ang="0">
                  <a:pos x="T2" y="T3"/>
                </a:cxn>
                <a:cxn ang="0">
                  <a:pos x="T4" y="T5"/>
                </a:cxn>
                <a:cxn ang="0">
                  <a:pos x="T6" y="T7"/>
                </a:cxn>
                <a:cxn ang="0">
                  <a:pos x="T8" y="T9"/>
                </a:cxn>
              </a:cxnLst>
              <a:rect l="0" t="0" r="r" b="b"/>
              <a:pathLst>
                <a:path w="51" h="50">
                  <a:moveTo>
                    <a:pt x="12" y="7"/>
                  </a:moveTo>
                  <a:cubicBezTo>
                    <a:pt x="2" y="15"/>
                    <a:pt x="0" y="29"/>
                    <a:pt x="8" y="39"/>
                  </a:cubicBezTo>
                  <a:cubicBezTo>
                    <a:pt x="15" y="48"/>
                    <a:pt x="29" y="50"/>
                    <a:pt x="39" y="43"/>
                  </a:cubicBezTo>
                  <a:cubicBezTo>
                    <a:pt x="49" y="35"/>
                    <a:pt x="51" y="21"/>
                    <a:pt x="43" y="12"/>
                  </a:cubicBezTo>
                  <a:cubicBezTo>
                    <a:pt x="36" y="2"/>
                    <a:pt x="22" y="0"/>
                    <a:pt x="12"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2" name="Freeform 29"/>
            <p:cNvSpPr>
              <a:spLocks/>
            </p:cNvSpPr>
            <p:nvPr/>
          </p:nvSpPr>
          <p:spPr bwMode="auto">
            <a:xfrm>
              <a:off x="4590" y="3002"/>
              <a:ext cx="66" cy="67"/>
            </a:xfrm>
            <a:custGeom>
              <a:avLst/>
              <a:gdLst>
                <a:gd name="T0" fmla="*/ 10 w 46"/>
                <a:gd name="T1" fmla="*/ 7 h 46"/>
                <a:gd name="T2" fmla="*/ 6 w 46"/>
                <a:gd name="T3" fmla="*/ 36 h 46"/>
                <a:gd name="T4" fmla="*/ 35 w 46"/>
                <a:gd name="T5" fmla="*/ 40 h 46"/>
                <a:gd name="T6" fmla="*/ 39 w 46"/>
                <a:gd name="T7" fmla="*/ 11 h 46"/>
                <a:gd name="T8" fmla="*/ 10 w 46"/>
                <a:gd name="T9" fmla="*/ 7 h 46"/>
              </a:gdLst>
              <a:ahLst/>
              <a:cxnLst>
                <a:cxn ang="0">
                  <a:pos x="T0" y="T1"/>
                </a:cxn>
                <a:cxn ang="0">
                  <a:pos x="T2" y="T3"/>
                </a:cxn>
                <a:cxn ang="0">
                  <a:pos x="T4" y="T5"/>
                </a:cxn>
                <a:cxn ang="0">
                  <a:pos x="T6" y="T7"/>
                </a:cxn>
                <a:cxn ang="0">
                  <a:pos x="T8" y="T9"/>
                </a:cxn>
              </a:cxnLst>
              <a:rect l="0" t="0" r="r" b="b"/>
              <a:pathLst>
                <a:path w="46" h="46">
                  <a:moveTo>
                    <a:pt x="10" y="7"/>
                  </a:moveTo>
                  <a:cubicBezTo>
                    <a:pt x="1" y="14"/>
                    <a:pt x="0" y="27"/>
                    <a:pt x="6" y="36"/>
                  </a:cubicBezTo>
                  <a:cubicBezTo>
                    <a:pt x="13" y="45"/>
                    <a:pt x="26" y="46"/>
                    <a:pt x="35" y="40"/>
                  </a:cubicBezTo>
                  <a:cubicBezTo>
                    <a:pt x="44" y="33"/>
                    <a:pt x="46" y="20"/>
                    <a:pt x="39" y="11"/>
                  </a:cubicBezTo>
                  <a:cubicBezTo>
                    <a:pt x="32" y="2"/>
                    <a:pt x="19" y="0"/>
                    <a:pt x="1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3" name="Freeform 30"/>
            <p:cNvSpPr>
              <a:spLocks/>
            </p:cNvSpPr>
            <p:nvPr/>
          </p:nvSpPr>
          <p:spPr bwMode="auto">
            <a:xfrm>
              <a:off x="4468" y="2902"/>
              <a:ext cx="103" cy="101"/>
            </a:xfrm>
            <a:custGeom>
              <a:avLst/>
              <a:gdLst>
                <a:gd name="T0" fmla="*/ 17 w 71"/>
                <a:gd name="T1" fmla="*/ 10 h 70"/>
                <a:gd name="T2" fmla="*/ 11 w 71"/>
                <a:gd name="T3" fmla="*/ 54 h 70"/>
                <a:gd name="T4" fmla="*/ 55 w 71"/>
                <a:gd name="T5" fmla="*/ 60 h 70"/>
                <a:gd name="T6" fmla="*/ 61 w 71"/>
                <a:gd name="T7" fmla="*/ 16 h 70"/>
                <a:gd name="T8" fmla="*/ 17 w 71"/>
                <a:gd name="T9" fmla="*/ 10 h 70"/>
              </a:gdLst>
              <a:ahLst/>
              <a:cxnLst>
                <a:cxn ang="0">
                  <a:pos x="T0" y="T1"/>
                </a:cxn>
                <a:cxn ang="0">
                  <a:pos x="T2" y="T3"/>
                </a:cxn>
                <a:cxn ang="0">
                  <a:pos x="T4" y="T5"/>
                </a:cxn>
                <a:cxn ang="0">
                  <a:pos x="T6" y="T7"/>
                </a:cxn>
                <a:cxn ang="0">
                  <a:pos x="T8" y="T9"/>
                </a:cxn>
              </a:cxnLst>
              <a:rect l="0" t="0" r="r" b="b"/>
              <a:pathLst>
                <a:path w="71" h="70">
                  <a:moveTo>
                    <a:pt x="17" y="10"/>
                  </a:moveTo>
                  <a:cubicBezTo>
                    <a:pt x="3" y="21"/>
                    <a:pt x="0" y="40"/>
                    <a:pt x="11" y="54"/>
                  </a:cubicBezTo>
                  <a:cubicBezTo>
                    <a:pt x="21" y="68"/>
                    <a:pt x="41" y="70"/>
                    <a:pt x="55" y="60"/>
                  </a:cubicBezTo>
                  <a:cubicBezTo>
                    <a:pt x="68" y="49"/>
                    <a:pt x="71" y="30"/>
                    <a:pt x="61" y="16"/>
                  </a:cubicBezTo>
                  <a:cubicBezTo>
                    <a:pt x="50" y="2"/>
                    <a:pt x="30" y="0"/>
                    <a:pt x="17"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4" name="Rectangle 31"/>
            <p:cNvSpPr>
              <a:spLocks noChangeArrowheads="1"/>
            </p:cNvSpPr>
            <p:nvPr/>
          </p:nvSpPr>
          <p:spPr bwMode="auto">
            <a:xfrm>
              <a:off x="4884" y="2838"/>
              <a:ext cx="596" cy="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2244">
                  <a:solidFill>
                    <a:srgbClr val="FFFFFF"/>
                  </a:solidFill>
                  <a:latin typeface="Segoe Pro Display Light" panose="020B0302040504020203" pitchFamily="34" charset="0"/>
                </a:rPr>
                <a:t>Website</a:t>
              </a:r>
              <a:endParaRPr lang="en-US" altLang="en-US" sz="1836">
                <a:solidFill>
                  <a:srgbClr val="00B0F0"/>
                </a:solidFill>
              </a:endParaRPr>
            </a:p>
          </p:txBody>
        </p:sp>
        <p:sp>
          <p:nvSpPr>
            <p:cNvPr id="35" name="Freeform 32"/>
            <p:cNvSpPr>
              <a:spLocks/>
            </p:cNvSpPr>
            <p:nvPr/>
          </p:nvSpPr>
          <p:spPr bwMode="auto">
            <a:xfrm>
              <a:off x="5778" y="2584"/>
              <a:ext cx="1353" cy="647"/>
            </a:xfrm>
            <a:custGeom>
              <a:avLst/>
              <a:gdLst>
                <a:gd name="T0" fmla="*/ 874 w 932"/>
                <a:gd name="T1" fmla="*/ 0 h 446"/>
                <a:gd name="T2" fmla="*/ 59 w 932"/>
                <a:gd name="T3" fmla="*/ 0 h 446"/>
                <a:gd name="T4" fmla="*/ 18 w 932"/>
                <a:gd name="T5" fmla="*/ 17 h 446"/>
                <a:gd name="T6" fmla="*/ 0 w 932"/>
                <a:gd name="T7" fmla="*/ 58 h 446"/>
                <a:gd name="T8" fmla="*/ 0 w 932"/>
                <a:gd name="T9" fmla="*/ 388 h 446"/>
                <a:gd name="T10" fmla="*/ 18 w 932"/>
                <a:gd name="T11" fmla="*/ 430 h 446"/>
                <a:gd name="T12" fmla="*/ 53 w 932"/>
                <a:gd name="T13" fmla="*/ 446 h 446"/>
                <a:gd name="T14" fmla="*/ 53 w 932"/>
                <a:gd name="T15" fmla="*/ 442 h 446"/>
                <a:gd name="T16" fmla="*/ 53 w 932"/>
                <a:gd name="T17" fmla="*/ 113 h 446"/>
                <a:gd name="T18" fmla="*/ 113 w 932"/>
                <a:gd name="T19" fmla="*/ 52 h 446"/>
                <a:gd name="T20" fmla="*/ 928 w 932"/>
                <a:gd name="T21" fmla="*/ 52 h 446"/>
                <a:gd name="T22" fmla="*/ 932 w 932"/>
                <a:gd name="T23" fmla="*/ 52 h 446"/>
                <a:gd name="T24" fmla="*/ 915 w 932"/>
                <a:gd name="T25" fmla="*/ 17 h 446"/>
                <a:gd name="T26" fmla="*/ 874 w 932"/>
                <a:gd name="T27"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2" h="446">
                  <a:moveTo>
                    <a:pt x="874" y="0"/>
                  </a:moveTo>
                  <a:cubicBezTo>
                    <a:pt x="59" y="0"/>
                    <a:pt x="59" y="0"/>
                    <a:pt x="59" y="0"/>
                  </a:cubicBezTo>
                  <a:cubicBezTo>
                    <a:pt x="43" y="0"/>
                    <a:pt x="28" y="7"/>
                    <a:pt x="18" y="17"/>
                  </a:cubicBezTo>
                  <a:cubicBezTo>
                    <a:pt x="7" y="28"/>
                    <a:pt x="0" y="42"/>
                    <a:pt x="0" y="58"/>
                  </a:cubicBezTo>
                  <a:cubicBezTo>
                    <a:pt x="0" y="388"/>
                    <a:pt x="0" y="388"/>
                    <a:pt x="0" y="388"/>
                  </a:cubicBezTo>
                  <a:cubicBezTo>
                    <a:pt x="0" y="404"/>
                    <a:pt x="7" y="419"/>
                    <a:pt x="18" y="430"/>
                  </a:cubicBezTo>
                  <a:cubicBezTo>
                    <a:pt x="27" y="439"/>
                    <a:pt x="39" y="445"/>
                    <a:pt x="53" y="446"/>
                  </a:cubicBezTo>
                  <a:cubicBezTo>
                    <a:pt x="53" y="445"/>
                    <a:pt x="53" y="444"/>
                    <a:pt x="53" y="442"/>
                  </a:cubicBezTo>
                  <a:cubicBezTo>
                    <a:pt x="53" y="113"/>
                    <a:pt x="53" y="113"/>
                    <a:pt x="53" y="113"/>
                  </a:cubicBezTo>
                  <a:cubicBezTo>
                    <a:pt x="53" y="79"/>
                    <a:pt x="80" y="52"/>
                    <a:pt x="113" y="52"/>
                  </a:cubicBezTo>
                  <a:cubicBezTo>
                    <a:pt x="928" y="52"/>
                    <a:pt x="928" y="52"/>
                    <a:pt x="928" y="52"/>
                  </a:cubicBezTo>
                  <a:cubicBezTo>
                    <a:pt x="929" y="52"/>
                    <a:pt x="930" y="52"/>
                    <a:pt x="932" y="52"/>
                  </a:cubicBezTo>
                  <a:cubicBezTo>
                    <a:pt x="930" y="39"/>
                    <a:pt x="924" y="26"/>
                    <a:pt x="915" y="17"/>
                  </a:cubicBezTo>
                  <a:cubicBezTo>
                    <a:pt x="904" y="7"/>
                    <a:pt x="890" y="0"/>
                    <a:pt x="874" y="0"/>
                  </a:cubicBezTo>
                </a:path>
              </a:pathLst>
            </a:custGeom>
            <a:solidFill>
              <a:srgbClr val="4E6C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6" name="Freeform 33"/>
            <p:cNvSpPr>
              <a:spLocks/>
            </p:cNvSpPr>
            <p:nvPr/>
          </p:nvSpPr>
          <p:spPr bwMode="auto">
            <a:xfrm>
              <a:off x="5772" y="2578"/>
              <a:ext cx="1365" cy="659"/>
            </a:xfrm>
            <a:custGeom>
              <a:avLst/>
              <a:gdLst>
                <a:gd name="T0" fmla="*/ 878 w 940"/>
                <a:gd name="T1" fmla="*/ 0 h 454"/>
                <a:gd name="T2" fmla="*/ 63 w 940"/>
                <a:gd name="T3" fmla="*/ 0 h 454"/>
                <a:gd name="T4" fmla="*/ 0 w 940"/>
                <a:gd name="T5" fmla="*/ 62 h 454"/>
                <a:gd name="T6" fmla="*/ 0 w 940"/>
                <a:gd name="T7" fmla="*/ 392 h 454"/>
                <a:gd name="T8" fmla="*/ 57 w 940"/>
                <a:gd name="T9" fmla="*/ 454 h 454"/>
                <a:gd name="T10" fmla="*/ 57 w 940"/>
                <a:gd name="T11" fmla="*/ 450 h 454"/>
                <a:gd name="T12" fmla="*/ 22 w 940"/>
                <a:gd name="T13" fmla="*/ 434 h 454"/>
                <a:gd name="T14" fmla="*/ 4 w 940"/>
                <a:gd name="T15" fmla="*/ 392 h 454"/>
                <a:gd name="T16" fmla="*/ 4 w 940"/>
                <a:gd name="T17" fmla="*/ 62 h 454"/>
                <a:gd name="T18" fmla="*/ 22 w 940"/>
                <a:gd name="T19" fmla="*/ 21 h 454"/>
                <a:gd name="T20" fmla="*/ 63 w 940"/>
                <a:gd name="T21" fmla="*/ 4 h 454"/>
                <a:gd name="T22" fmla="*/ 878 w 940"/>
                <a:gd name="T23" fmla="*/ 4 h 454"/>
                <a:gd name="T24" fmla="*/ 919 w 940"/>
                <a:gd name="T25" fmla="*/ 21 h 454"/>
                <a:gd name="T26" fmla="*/ 936 w 940"/>
                <a:gd name="T27" fmla="*/ 56 h 454"/>
                <a:gd name="T28" fmla="*/ 940 w 940"/>
                <a:gd name="T29" fmla="*/ 57 h 454"/>
                <a:gd name="T30" fmla="*/ 878 w 940"/>
                <a:gd name="T31"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0" h="454">
                  <a:moveTo>
                    <a:pt x="878" y="0"/>
                  </a:moveTo>
                  <a:cubicBezTo>
                    <a:pt x="63" y="0"/>
                    <a:pt x="63" y="0"/>
                    <a:pt x="63" y="0"/>
                  </a:cubicBezTo>
                  <a:cubicBezTo>
                    <a:pt x="28" y="0"/>
                    <a:pt x="0" y="28"/>
                    <a:pt x="0" y="62"/>
                  </a:cubicBezTo>
                  <a:cubicBezTo>
                    <a:pt x="0" y="392"/>
                    <a:pt x="0" y="392"/>
                    <a:pt x="0" y="392"/>
                  </a:cubicBezTo>
                  <a:cubicBezTo>
                    <a:pt x="0" y="425"/>
                    <a:pt x="25" y="452"/>
                    <a:pt x="57" y="454"/>
                  </a:cubicBezTo>
                  <a:cubicBezTo>
                    <a:pt x="57" y="453"/>
                    <a:pt x="57" y="452"/>
                    <a:pt x="57" y="450"/>
                  </a:cubicBezTo>
                  <a:cubicBezTo>
                    <a:pt x="43" y="449"/>
                    <a:pt x="31" y="443"/>
                    <a:pt x="22" y="434"/>
                  </a:cubicBezTo>
                  <a:cubicBezTo>
                    <a:pt x="11" y="423"/>
                    <a:pt x="4" y="408"/>
                    <a:pt x="4" y="392"/>
                  </a:cubicBezTo>
                  <a:cubicBezTo>
                    <a:pt x="4" y="62"/>
                    <a:pt x="4" y="62"/>
                    <a:pt x="4" y="62"/>
                  </a:cubicBezTo>
                  <a:cubicBezTo>
                    <a:pt x="4" y="46"/>
                    <a:pt x="11" y="32"/>
                    <a:pt x="22" y="21"/>
                  </a:cubicBezTo>
                  <a:cubicBezTo>
                    <a:pt x="32" y="11"/>
                    <a:pt x="47" y="4"/>
                    <a:pt x="63" y="4"/>
                  </a:cubicBezTo>
                  <a:cubicBezTo>
                    <a:pt x="878" y="4"/>
                    <a:pt x="878" y="4"/>
                    <a:pt x="878" y="4"/>
                  </a:cubicBezTo>
                  <a:cubicBezTo>
                    <a:pt x="894" y="4"/>
                    <a:pt x="908" y="11"/>
                    <a:pt x="919" y="21"/>
                  </a:cubicBezTo>
                  <a:cubicBezTo>
                    <a:pt x="928" y="30"/>
                    <a:pt x="934" y="43"/>
                    <a:pt x="936" y="56"/>
                  </a:cubicBezTo>
                  <a:cubicBezTo>
                    <a:pt x="937" y="56"/>
                    <a:pt x="938" y="57"/>
                    <a:pt x="940" y="57"/>
                  </a:cubicBezTo>
                  <a:cubicBezTo>
                    <a:pt x="937" y="25"/>
                    <a:pt x="910" y="0"/>
                    <a:pt x="87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7" name="Freeform 34"/>
            <p:cNvSpPr>
              <a:spLocks/>
            </p:cNvSpPr>
            <p:nvPr/>
          </p:nvSpPr>
          <p:spPr bwMode="auto">
            <a:xfrm>
              <a:off x="5855" y="2659"/>
              <a:ext cx="1358" cy="655"/>
            </a:xfrm>
            <a:custGeom>
              <a:avLst/>
              <a:gdLst>
                <a:gd name="T0" fmla="*/ 935 w 935"/>
                <a:gd name="T1" fmla="*/ 390 h 451"/>
                <a:gd name="T2" fmla="*/ 875 w 935"/>
                <a:gd name="T3" fmla="*/ 451 h 451"/>
                <a:gd name="T4" fmla="*/ 60 w 935"/>
                <a:gd name="T5" fmla="*/ 451 h 451"/>
                <a:gd name="T6" fmla="*/ 0 w 935"/>
                <a:gd name="T7" fmla="*/ 390 h 451"/>
                <a:gd name="T8" fmla="*/ 0 w 935"/>
                <a:gd name="T9" fmla="*/ 61 h 451"/>
                <a:gd name="T10" fmla="*/ 60 w 935"/>
                <a:gd name="T11" fmla="*/ 0 h 451"/>
                <a:gd name="T12" fmla="*/ 875 w 935"/>
                <a:gd name="T13" fmla="*/ 0 h 451"/>
                <a:gd name="T14" fmla="*/ 935 w 935"/>
                <a:gd name="T15" fmla="*/ 61 h 451"/>
                <a:gd name="T16" fmla="*/ 935 w 935"/>
                <a:gd name="T17" fmla="*/ 39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5" h="451">
                  <a:moveTo>
                    <a:pt x="935" y="390"/>
                  </a:moveTo>
                  <a:cubicBezTo>
                    <a:pt x="935" y="424"/>
                    <a:pt x="908" y="451"/>
                    <a:pt x="875" y="451"/>
                  </a:cubicBezTo>
                  <a:cubicBezTo>
                    <a:pt x="60" y="451"/>
                    <a:pt x="60" y="451"/>
                    <a:pt x="60" y="451"/>
                  </a:cubicBezTo>
                  <a:cubicBezTo>
                    <a:pt x="27" y="451"/>
                    <a:pt x="0" y="424"/>
                    <a:pt x="0" y="390"/>
                  </a:cubicBezTo>
                  <a:cubicBezTo>
                    <a:pt x="0" y="61"/>
                    <a:pt x="0" y="61"/>
                    <a:pt x="0" y="61"/>
                  </a:cubicBezTo>
                  <a:cubicBezTo>
                    <a:pt x="0" y="27"/>
                    <a:pt x="27" y="0"/>
                    <a:pt x="60" y="0"/>
                  </a:cubicBezTo>
                  <a:cubicBezTo>
                    <a:pt x="875" y="0"/>
                    <a:pt x="875" y="0"/>
                    <a:pt x="875" y="0"/>
                  </a:cubicBezTo>
                  <a:cubicBezTo>
                    <a:pt x="908" y="0"/>
                    <a:pt x="935" y="27"/>
                    <a:pt x="935" y="61"/>
                  </a:cubicBezTo>
                  <a:cubicBezTo>
                    <a:pt x="935" y="390"/>
                    <a:pt x="935" y="390"/>
                    <a:pt x="935" y="390"/>
                  </a:cubicBezTo>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8" name="Freeform 35"/>
            <p:cNvSpPr>
              <a:spLocks/>
            </p:cNvSpPr>
            <p:nvPr/>
          </p:nvSpPr>
          <p:spPr bwMode="auto">
            <a:xfrm>
              <a:off x="5850" y="2656"/>
              <a:ext cx="1367" cy="661"/>
            </a:xfrm>
            <a:custGeom>
              <a:avLst/>
              <a:gdLst>
                <a:gd name="T0" fmla="*/ 938 w 941"/>
                <a:gd name="T1" fmla="*/ 392 h 455"/>
                <a:gd name="T2" fmla="*/ 936 w 941"/>
                <a:gd name="T3" fmla="*/ 392 h 455"/>
                <a:gd name="T4" fmla="*/ 919 w 941"/>
                <a:gd name="T5" fmla="*/ 433 h 455"/>
                <a:gd name="T6" fmla="*/ 878 w 941"/>
                <a:gd name="T7" fmla="*/ 450 h 455"/>
                <a:gd name="T8" fmla="*/ 63 w 941"/>
                <a:gd name="T9" fmla="*/ 450 h 455"/>
                <a:gd name="T10" fmla="*/ 22 w 941"/>
                <a:gd name="T11" fmla="*/ 433 h 455"/>
                <a:gd name="T12" fmla="*/ 5 w 941"/>
                <a:gd name="T13" fmla="*/ 392 h 455"/>
                <a:gd name="T14" fmla="*/ 5 w 941"/>
                <a:gd name="T15" fmla="*/ 63 h 455"/>
                <a:gd name="T16" fmla="*/ 22 w 941"/>
                <a:gd name="T17" fmla="*/ 22 h 455"/>
                <a:gd name="T18" fmla="*/ 63 w 941"/>
                <a:gd name="T19" fmla="*/ 5 h 455"/>
                <a:gd name="T20" fmla="*/ 878 w 941"/>
                <a:gd name="T21" fmla="*/ 5 h 455"/>
                <a:gd name="T22" fmla="*/ 919 w 941"/>
                <a:gd name="T23" fmla="*/ 22 h 455"/>
                <a:gd name="T24" fmla="*/ 936 w 941"/>
                <a:gd name="T25" fmla="*/ 63 h 455"/>
                <a:gd name="T26" fmla="*/ 936 w 941"/>
                <a:gd name="T27" fmla="*/ 392 h 455"/>
                <a:gd name="T28" fmla="*/ 938 w 941"/>
                <a:gd name="T29" fmla="*/ 392 h 455"/>
                <a:gd name="T30" fmla="*/ 941 w 941"/>
                <a:gd name="T31" fmla="*/ 392 h 455"/>
                <a:gd name="T32" fmla="*/ 941 w 941"/>
                <a:gd name="T33" fmla="*/ 63 h 455"/>
                <a:gd name="T34" fmla="*/ 878 w 941"/>
                <a:gd name="T35" fmla="*/ 0 h 455"/>
                <a:gd name="T36" fmla="*/ 63 w 941"/>
                <a:gd name="T37" fmla="*/ 0 h 455"/>
                <a:gd name="T38" fmla="*/ 0 w 941"/>
                <a:gd name="T39" fmla="*/ 63 h 455"/>
                <a:gd name="T40" fmla="*/ 0 w 941"/>
                <a:gd name="T41" fmla="*/ 392 h 455"/>
                <a:gd name="T42" fmla="*/ 63 w 941"/>
                <a:gd name="T43" fmla="*/ 455 h 455"/>
                <a:gd name="T44" fmla="*/ 878 w 941"/>
                <a:gd name="T45" fmla="*/ 455 h 455"/>
                <a:gd name="T46" fmla="*/ 941 w 941"/>
                <a:gd name="T47" fmla="*/ 392 h 455"/>
                <a:gd name="T48" fmla="*/ 938 w 941"/>
                <a:gd name="T49" fmla="*/ 392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1" h="455">
                  <a:moveTo>
                    <a:pt x="938" y="392"/>
                  </a:moveTo>
                  <a:cubicBezTo>
                    <a:pt x="936" y="392"/>
                    <a:pt x="936" y="392"/>
                    <a:pt x="936" y="392"/>
                  </a:cubicBezTo>
                  <a:cubicBezTo>
                    <a:pt x="936" y="408"/>
                    <a:pt x="929" y="423"/>
                    <a:pt x="919" y="433"/>
                  </a:cubicBezTo>
                  <a:cubicBezTo>
                    <a:pt x="908" y="444"/>
                    <a:pt x="894" y="450"/>
                    <a:pt x="878" y="450"/>
                  </a:cubicBezTo>
                  <a:cubicBezTo>
                    <a:pt x="63" y="450"/>
                    <a:pt x="63" y="450"/>
                    <a:pt x="63" y="450"/>
                  </a:cubicBezTo>
                  <a:cubicBezTo>
                    <a:pt x="47" y="450"/>
                    <a:pt x="33" y="444"/>
                    <a:pt x="22" y="433"/>
                  </a:cubicBezTo>
                  <a:cubicBezTo>
                    <a:pt x="12" y="423"/>
                    <a:pt x="5" y="408"/>
                    <a:pt x="5" y="392"/>
                  </a:cubicBezTo>
                  <a:cubicBezTo>
                    <a:pt x="5" y="63"/>
                    <a:pt x="5" y="63"/>
                    <a:pt x="5" y="63"/>
                  </a:cubicBezTo>
                  <a:cubicBezTo>
                    <a:pt x="5" y="47"/>
                    <a:pt x="12" y="32"/>
                    <a:pt x="22" y="22"/>
                  </a:cubicBezTo>
                  <a:cubicBezTo>
                    <a:pt x="33" y="11"/>
                    <a:pt x="47" y="5"/>
                    <a:pt x="63" y="5"/>
                  </a:cubicBezTo>
                  <a:cubicBezTo>
                    <a:pt x="878" y="5"/>
                    <a:pt x="878" y="5"/>
                    <a:pt x="878" y="5"/>
                  </a:cubicBezTo>
                  <a:cubicBezTo>
                    <a:pt x="894" y="5"/>
                    <a:pt x="908" y="11"/>
                    <a:pt x="919" y="22"/>
                  </a:cubicBezTo>
                  <a:cubicBezTo>
                    <a:pt x="929" y="32"/>
                    <a:pt x="936" y="47"/>
                    <a:pt x="936" y="63"/>
                  </a:cubicBezTo>
                  <a:cubicBezTo>
                    <a:pt x="936" y="392"/>
                    <a:pt x="936" y="392"/>
                    <a:pt x="936" y="392"/>
                  </a:cubicBezTo>
                  <a:cubicBezTo>
                    <a:pt x="938" y="392"/>
                    <a:pt x="938" y="392"/>
                    <a:pt x="938" y="392"/>
                  </a:cubicBezTo>
                  <a:cubicBezTo>
                    <a:pt x="941" y="392"/>
                    <a:pt x="941" y="392"/>
                    <a:pt x="941" y="392"/>
                  </a:cubicBezTo>
                  <a:cubicBezTo>
                    <a:pt x="941" y="63"/>
                    <a:pt x="941" y="63"/>
                    <a:pt x="941" y="63"/>
                  </a:cubicBezTo>
                  <a:cubicBezTo>
                    <a:pt x="941" y="28"/>
                    <a:pt x="913" y="0"/>
                    <a:pt x="878" y="0"/>
                  </a:cubicBezTo>
                  <a:cubicBezTo>
                    <a:pt x="63" y="0"/>
                    <a:pt x="63" y="0"/>
                    <a:pt x="63" y="0"/>
                  </a:cubicBezTo>
                  <a:cubicBezTo>
                    <a:pt x="28" y="0"/>
                    <a:pt x="0" y="28"/>
                    <a:pt x="0" y="63"/>
                  </a:cubicBezTo>
                  <a:cubicBezTo>
                    <a:pt x="0" y="392"/>
                    <a:pt x="0" y="392"/>
                    <a:pt x="0" y="392"/>
                  </a:cubicBezTo>
                  <a:cubicBezTo>
                    <a:pt x="0" y="427"/>
                    <a:pt x="28" y="455"/>
                    <a:pt x="63" y="455"/>
                  </a:cubicBezTo>
                  <a:cubicBezTo>
                    <a:pt x="878" y="455"/>
                    <a:pt x="878" y="455"/>
                    <a:pt x="878" y="455"/>
                  </a:cubicBezTo>
                  <a:cubicBezTo>
                    <a:pt x="913" y="455"/>
                    <a:pt x="941" y="427"/>
                    <a:pt x="941" y="392"/>
                  </a:cubicBezTo>
                  <a:lnTo>
                    <a:pt x="938" y="3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9" name="Freeform 36"/>
            <p:cNvSpPr>
              <a:spLocks/>
            </p:cNvSpPr>
            <p:nvPr/>
          </p:nvSpPr>
          <p:spPr bwMode="auto">
            <a:xfrm>
              <a:off x="6068" y="3044"/>
              <a:ext cx="211" cy="63"/>
            </a:xfrm>
            <a:custGeom>
              <a:avLst/>
              <a:gdLst>
                <a:gd name="T0" fmla="*/ 105 w 145"/>
                <a:gd name="T1" fmla="*/ 0 h 43"/>
                <a:gd name="T2" fmla="*/ 100 w 145"/>
                <a:gd name="T3" fmla="*/ 0 h 43"/>
                <a:gd name="T4" fmla="*/ 48 w 145"/>
                <a:gd name="T5" fmla="*/ 0 h 43"/>
                <a:gd name="T6" fmla="*/ 45 w 145"/>
                <a:gd name="T7" fmla="*/ 0 h 43"/>
                <a:gd name="T8" fmla="*/ 0 w 145"/>
                <a:gd name="T9" fmla="*/ 29 h 43"/>
                <a:gd name="T10" fmla="*/ 0 w 145"/>
                <a:gd name="T11" fmla="*/ 43 h 43"/>
                <a:gd name="T12" fmla="*/ 54 w 145"/>
                <a:gd name="T13" fmla="*/ 43 h 43"/>
                <a:gd name="T14" fmla="*/ 94 w 145"/>
                <a:gd name="T15" fmla="*/ 43 h 43"/>
                <a:gd name="T16" fmla="*/ 145 w 145"/>
                <a:gd name="T17" fmla="*/ 43 h 43"/>
                <a:gd name="T18" fmla="*/ 145 w 145"/>
                <a:gd name="T19" fmla="*/ 29 h 43"/>
                <a:gd name="T20" fmla="*/ 105 w 145"/>
                <a:gd name="T2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 h="43">
                  <a:moveTo>
                    <a:pt x="105" y="0"/>
                  </a:moveTo>
                  <a:cubicBezTo>
                    <a:pt x="100" y="0"/>
                    <a:pt x="100" y="0"/>
                    <a:pt x="100" y="0"/>
                  </a:cubicBezTo>
                  <a:cubicBezTo>
                    <a:pt x="48" y="0"/>
                    <a:pt x="48" y="0"/>
                    <a:pt x="48" y="0"/>
                  </a:cubicBezTo>
                  <a:cubicBezTo>
                    <a:pt x="45" y="0"/>
                    <a:pt x="45" y="0"/>
                    <a:pt x="45" y="0"/>
                  </a:cubicBezTo>
                  <a:cubicBezTo>
                    <a:pt x="52" y="26"/>
                    <a:pt x="43" y="29"/>
                    <a:pt x="0" y="29"/>
                  </a:cubicBezTo>
                  <a:cubicBezTo>
                    <a:pt x="0" y="43"/>
                    <a:pt x="0" y="43"/>
                    <a:pt x="0" y="43"/>
                  </a:cubicBezTo>
                  <a:cubicBezTo>
                    <a:pt x="54" y="43"/>
                    <a:pt x="54" y="43"/>
                    <a:pt x="54" y="43"/>
                  </a:cubicBezTo>
                  <a:cubicBezTo>
                    <a:pt x="94" y="43"/>
                    <a:pt x="94" y="43"/>
                    <a:pt x="94" y="43"/>
                  </a:cubicBezTo>
                  <a:cubicBezTo>
                    <a:pt x="145" y="43"/>
                    <a:pt x="145" y="43"/>
                    <a:pt x="145" y="43"/>
                  </a:cubicBezTo>
                  <a:cubicBezTo>
                    <a:pt x="145" y="29"/>
                    <a:pt x="145" y="29"/>
                    <a:pt x="145" y="29"/>
                  </a:cubicBezTo>
                  <a:cubicBezTo>
                    <a:pt x="102" y="29"/>
                    <a:pt x="98" y="26"/>
                    <a:pt x="105" y="0"/>
                  </a:cubicBez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0" name="Freeform 37"/>
            <p:cNvSpPr>
              <a:spLocks noEditPoints="1"/>
            </p:cNvSpPr>
            <p:nvPr/>
          </p:nvSpPr>
          <p:spPr bwMode="auto">
            <a:xfrm>
              <a:off x="6013" y="2810"/>
              <a:ext cx="321" cy="234"/>
            </a:xfrm>
            <a:custGeom>
              <a:avLst/>
              <a:gdLst>
                <a:gd name="T0" fmla="*/ 207 w 221"/>
                <a:gd name="T1" fmla="*/ 0 h 161"/>
                <a:gd name="T2" fmla="*/ 12 w 221"/>
                <a:gd name="T3" fmla="*/ 0 h 161"/>
                <a:gd name="T4" fmla="*/ 0 w 221"/>
                <a:gd name="T5" fmla="*/ 13 h 161"/>
                <a:gd name="T6" fmla="*/ 0 w 221"/>
                <a:gd name="T7" fmla="*/ 149 h 161"/>
                <a:gd name="T8" fmla="*/ 12 w 221"/>
                <a:gd name="T9" fmla="*/ 161 h 161"/>
                <a:gd name="T10" fmla="*/ 207 w 221"/>
                <a:gd name="T11" fmla="*/ 161 h 161"/>
                <a:gd name="T12" fmla="*/ 221 w 221"/>
                <a:gd name="T13" fmla="*/ 149 h 161"/>
                <a:gd name="T14" fmla="*/ 221 w 221"/>
                <a:gd name="T15" fmla="*/ 13 h 161"/>
                <a:gd name="T16" fmla="*/ 207 w 221"/>
                <a:gd name="T17" fmla="*/ 0 h 161"/>
                <a:gd name="T18" fmla="*/ 204 w 221"/>
                <a:gd name="T19" fmla="*/ 17 h 161"/>
                <a:gd name="T20" fmla="*/ 204 w 221"/>
                <a:gd name="T21" fmla="*/ 144 h 161"/>
                <a:gd name="T22" fmla="*/ 17 w 221"/>
                <a:gd name="T23" fmla="*/ 144 h 161"/>
                <a:gd name="T24" fmla="*/ 17 w 221"/>
                <a:gd name="T25" fmla="*/ 17 h 161"/>
                <a:gd name="T26" fmla="*/ 204 w 221"/>
                <a:gd name="T27" fmla="*/ 17 h 161"/>
                <a:gd name="T28" fmla="*/ 204 w 221"/>
                <a:gd name="T29" fmla="*/ 1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1" h="161">
                  <a:moveTo>
                    <a:pt x="207" y="0"/>
                  </a:moveTo>
                  <a:cubicBezTo>
                    <a:pt x="12" y="0"/>
                    <a:pt x="12" y="0"/>
                    <a:pt x="12" y="0"/>
                  </a:cubicBezTo>
                  <a:cubicBezTo>
                    <a:pt x="6" y="0"/>
                    <a:pt x="0" y="6"/>
                    <a:pt x="0" y="13"/>
                  </a:cubicBezTo>
                  <a:cubicBezTo>
                    <a:pt x="0" y="149"/>
                    <a:pt x="0" y="149"/>
                    <a:pt x="0" y="149"/>
                  </a:cubicBezTo>
                  <a:cubicBezTo>
                    <a:pt x="0" y="155"/>
                    <a:pt x="6" y="161"/>
                    <a:pt x="12" y="161"/>
                  </a:cubicBezTo>
                  <a:cubicBezTo>
                    <a:pt x="207" y="161"/>
                    <a:pt x="207" y="161"/>
                    <a:pt x="207" y="161"/>
                  </a:cubicBezTo>
                  <a:cubicBezTo>
                    <a:pt x="214" y="161"/>
                    <a:pt x="221" y="155"/>
                    <a:pt x="221" y="149"/>
                  </a:cubicBezTo>
                  <a:cubicBezTo>
                    <a:pt x="221" y="13"/>
                    <a:pt x="221" y="13"/>
                    <a:pt x="221" y="13"/>
                  </a:cubicBezTo>
                  <a:cubicBezTo>
                    <a:pt x="221" y="6"/>
                    <a:pt x="214" y="0"/>
                    <a:pt x="207" y="0"/>
                  </a:cubicBezTo>
                  <a:moveTo>
                    <a:pt x="204" y="17"/>
                  </a:moveTo>
                  <a:cubicBezTo>
                    <a:pt x="204" y="144"/>
                    <a:pt x="204" y="144"/>
                    <a:pt x="204" y="144"/>
                  </a:cubicBezTo>
                  <a:cubicBezTo>
                    <a:pt x="17" y="144"/>
                    <a:pt x="17" y="144"/>
                    <a:pt x="17" y="144"/>
                  </a:cubicBezTo>
                  <a:cubicBezTo>
                    <a:pt x="17" y="17"/>
                    <a:pt x="17" y="17"/>
                    <a:pt x="17" y="17"/>
                  </a:cubicBezTo>
                  <a:cubicBezTo>
                    <a:pt x="204" y="17"/>
                    <a:pt x="204" y="17"/>
                    <a:pt x="204" y="17"/>
                  </a:cubicBezTo>
                  <a:cubicBezTo>
                    <a:pt x="204" y="17"/>
                    <a:pt x="204" y="17"/>
                    <a:pt x="204" y="17"/>
                  </a:cubicBezTo>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1" name="Freeform 38"/>
            <p:cNvSpPr>
              <a:spLocks/>
            </p:cNvSpPr>
            <p:nvPr/>
          </p:nvSpPr>
          <p:spPr bwMode="auto">
            <a:xfrm>
              <a:off x="6038" y="2835"/>
              <a:ext cx="271" cy="184"/>
            </a:xfrm>
            <a:custGeom>
              <a:avLst/>
              <a:gdLst>
                <a:gd name="T0" fmla="*/ 271 w 271"/>
                <a:gd name="T1" fmla="*/ 0 h 184"/>
                <a:gd name="T2" fmla="*/ 271 w 271"/>
                <a:gd name="T3" fmla="*/ 184 h 184"/>
                <a:gd name="T4" fmla="*/ 0 w 271"/>
                <a:gd name="T5" fmla="*/ 184 h 184"/>
                <a:gd name="T6" fmla="*/ 0 w 271"/>
                <a:gd name="T7" fmla="*/ 0 h 184"/>
                <a:gd name="T8" fmla="*/ 271 w 271"/>
                <a:gd name="T9" fmla="*/ 0 h 184"/>
                <a:gd name="T10" fmla="*/ 271 w 271"/>
                <a:gd name="T11" fmla="*/ 0 h 184"/>
              </a:gdLst>
              <a:ahLst/>
              <a:cxnLst>
                <a:cxn ang="0">
                  <a:pos x="T0" y="T1"/>
                </a:cxn>
                <a:cxn ang="0">
                  <a:pos x="T2" y="T3"/>
                </a:cxn>
                <a:cxn ang="0">
                  <a:pos x="T4" y="T5"/>
                </a:cxn>
                <a:cxn ang="0">
                  <a:pos x="T6" y="T7"/>
                </a:cxn>
                <a:cxn ang="0">
                  <a:pos x="T8" y="T9"/>
                </a:cxn>
                <a:cxn ang="0">
                  <a:pos x="T10" y="T11"/>
                </a:cxn>
              </a:cxnLst>
              <a:rect l="0" t="0" r="r" b="b"/>
              <a:pathLst>
                <a:path w="271" h="184">
                  <a:moveTo>
                    <a:pt x="271" y="0"/>
                  </a:moveTo>
                  <a:lnTo>
                    <a:pt x="271" y="184"/>
                  </a:lnTo>
                  <a:lnTo>
                    <a:pt x="0" y="184"/>
                  </a:lnTo>
                  <a:lnTo>
                    <a:pt x="0" y="0"/>
                  </a:lnTo>
                  <a:lnTo>
                    <a:pt x="271" y="0"/>
                  </a:lnTo>
                  <a:lnTo>
                    <a:pt x="271" y="0"/>
                  </a:lnTo>
                  <a:close/>
                </a:path>
              </a:pathLst>
            </a:custGeom>
            <a:solidFill>
              <a:srgbClr val="00BB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2" name="Freeform 39"/>
            <p:cNvSpPr>
              <a:spLocks/>
            </p:cNvSpPr>
            <p:nvPr/>
          </p:nvSpPr>
          <p:spPr bwMode="auto">
            <a:xfrm>
              <a:off x="6038" y="2835"/>
              <a:ext cx="271" cy="184"/>
            </a:xfrm>
            <a:custGeom>
              <a:avLst/>
              <a:gdLst>
                <a:gd name="T0" fmla="*/ 271 w 271"/>
                <a:gd name="T1" fmla="*/ 0 h 184"/>
                <a:gd name="T2" fmla="*/ 271 w 271"/>
                <a:gd name="T3" fmla="*/ 184 h 184"/>
                <a:gd name="T4" fmla="*/ 0 w 271"/>
                <a:gd name="T5" fmla="*/ 184 h 184"/>
                <a:gd name="T6" fmla="*/ 0 w 271"/>
                <a:gd name="T7" fmla="*/ 0 h 184"/>
                <a:gd name="T8" fmla="*/ 271 w 271"/>
                <a:gd name="T9" fmla="*/ 0 h 184"/>
                <a:gd name="T10" fmla="*/ 271 w 271"/>
                <a:gd name="T11" fmla="*/ 0 h 184"/>
              </a:gdLst>
              <a:ahLst/>
              <a:cxnLst>
                <a:cxn ang="0">
                  <a:pos x="T0" y="T1"/>
                </a:cxn>
                <a:cxn ang="0">
                  <a:pos x="T2" y="T3"/>
                </a:cxn>
                <a:cxn ang="0">
                  <a:pos x="T4" y="T5"/>
                </a:cxn>
                <a:cxn ang="0">
                  <a:pos x="T6" y="T7"/>
                </a:cxn>
                <a:cxn ang="0">
                  <a:pos x="T8" y="T9"/>
                </a:cxn>
                <a:cxn ang="0">
                  <a:pos x="T10" y="T11"/>
                </a:cxn>
              </a:cxnLst>
              <a:rect l="0" t="0" r="r" b="b"/>
              <a:pathLst>
                <a:path w="271" h="184">
                  <a:moveTo>
                    <a:pt x="271" y="0"/>
                  </a:moveTo>
                  <a:lnTo>
                    <a:pt x="271" y="184"/>
                  </a:lnTo>
                  <a:lnTo>
                    <a:pt x="0" y="184"/>
                  </a:lnTo>
                  <a:lnTo>
                    <a:pt x="0" y="0"/>
                  </a:lnTo>
                  <a:lnTo>
                    <a:pt x="271" y="0"/>
                  </a:lnTo>
                  <a:lnTo>
                    <a:pt x="2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3" name="Freeform 40"/>
            <p:cNvSpPr>
              <a:spLocks/>
            </p:cNvSpPr>
            <p:nvPr/>
          </p:nvSpPr>
          <p:spPr bwMode="auto">
            <a:xfrm>
              <a:off x="6013" y="2810"/>
              <a:ext cx="302" cy="234"/>
            </a:xfrm>
            <a:custGeom>
              <a:avLst/>
              <a:gdLst>
                <a:gd name="T0" fmla="*/ 17 w 208"/>
                <a:gd name="T1" fmla="*/ 144 h 161"/>
                <a:gd name="T2" fmla="*/ 17 w 208"/>
                <a:gd name="T3" fmla="*/ 144 h 161"/>
                <a:gd name="T4" fmla="*/ 17 w 208"/>
                <a:gd name="T5" fmla="*/ 17 h 161"/>
                <a:gd name="T6" fmla="*/ 188 w 208"/>
                <a:gd name="T7" fmla="*/ 17 h 161"/>
                <a:gd name="T8" fmla="*/ 208 w 208"/>
                <a:gd name="T9" fmla="*/ 0 h 161"/>
                <a:gd name="T10" fmla="*/ 207 w 208"/>
                <a:gd name="T11" fmla="*/ 0 h 161"/>
                <a:gd name="T12" fmla="*/ 12 w 208"/>
                <a:gd name="T13" fmla="*/ 0 h 161"/>
                <a:gd name="T14" fmla="*/ 0 w 208"/>
                <a:gd name="T15" fmla="*/ 13 h 161"/>
                <a:gd name="T16" fmla="*/ 0 w 208"/>
                <a:gd name="T17" fmla="*/ 149 h 161"/>
                <a:gd name="T18" fmla="*/ 12 w 208"/>
                <a:gd name="T19" fmla="*/ 161 h 161"/>
                <a:gd name="T20" fmla="*/ 17 w 208"/>
                <a:gd name="T21" fmla="*/ 161 h 161"/>
                <a:gd name="T22" fmla="*/ 37 w 208"/>
                <a:gd name="T23" fmla="*/ 144 h 161"/>
                <a:gd name="T24" fmla="*/ 17 w 208"/>
                <a:gd name="T25" fmla="*/ 14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161">
                  <a:moveTo>
                    <a:pt x="17" y="144"/>
                  </a:moveTo>
                  <a:cubicBezTo>
                    <a:pt x="17" y="144"/>
                    <a:pt x="17" y="144"/>
                    <a:pt x="17" y="144"/>
                  </a:cubicBezTo>
                  <a:cubicBezTo>
                    <a:pt x="17" y="17"/>
                    <a:pt x="17" y="17"/>
                    <a:pt x="17" y="17"/>
                  </a:cubicBezTo>
                  <a:cubicBezTo>
                    <a:pt x="188" y="17"/>
                    <a:pt x="188" y="17"/>
                    <a:pt x="188" y="17"/>
                  </a:cubicBezTo>
                  <a:cubicBezTo>
                    <a:pt x="208" y="0"/>
                    <a:pt x="208" y="0"/>
                    <a:pt x="208" y="0"/>
                  </a:cubicBezTo>
                  <a:cubicBezTo>
                    <a:pt x="207" y="0"/>
                    <a:pt x="207" y="0"/>
                    <a:pt x="207" y="0"/>
                  </a:cubicBezTo>
                  <a:cubicBezTo>
                    <a:pt x="12" y="0"/>
                    <a:pt x="12" y="0"/>
                    <a:pt x="12" y="0"/>
                  </a:cubicBezTo>
                  <a:cubicBezTo>
                    <a:pt x="6" y="0"/>
                    <a:pt x="0" y="6"/>
                    <a:pt x="0" y="13"/>
                  </a:cubicBezTo>
                  <a:cubicBezTo>
                    <a:pt x="0" y="149"/>
                    <a:pt x="0" y="149"/>
                    <a:pt x="0" y="149"/>
                  </a:cubicBezTo>
                  <a:cubicBezTo>
                    <a:pt x="0" y="155"/>
                    <a:pt x="6" y="161"/>
                    <a:pt x="12" y="161"/>
                  </a:cubicBezTo>
                  <a:cubicBezTo>
                    <a:pt x="17" y="161"/>
                    <a:pt x="17" y="161"/>
                    <a:pt x="17" y="161"/>
                  </a:cubicBezTo>
                  <a:cubicBezTo>
                    <a:pt x="37" y="144"/>
                    <a:pt x="37" y="144"/>
                    <a:pt x="37" y="144"/>
                  </a:cubicBezTo>
                  <a:lnTo>
                    <a:pt x="17" y="144"/>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4" name="Freeform 41"/>
            <p:cNvSpPr>
              <a:spLocks/>
            </p:cNvSpPr>
            <p:nvPr/>
          </p:nvSpPr>
          <p:spPr bwMode="auto">
            <a:xfrm>
              <a:off x="6038" y="2835"/>
              <a:ext cx="248" cy="184"/>
            </a:xfrm>
            <a:custGeom>
              <a:avLst/>
              <a:gdLst>
                <a:gd name="T0" fmla="*/ 0 w 248"/>
                <a:gd name="T1" fmla="*/ 184 h 184"/>
                <a:gd name="T2" fmla="*/ 0 w 248"/>
                <a:gd name="T3" fmla="*/ 184 h 184"/>
                <a:gd name="T4" fmla="*/ 0 w 248"/>
                <a:gd name="T5" fmla="*/ 0 h 184"/>
                <a:gd name="T6" fmla="*/ 248 w 248"/>
                <a:gd name="T7" fmla="*/ 0 h 184"/>
                <a:gd name="T8" fmla="*/ 248 w 248"/>
                <a:gd name="T9" fmla="*/ 0 h 184"/>
                <a:gd name="T10" fmla="*/ 0 w 248"/>
                <a:gd name="T11" fmla="*/ 0 h 184"/>
                <a:gd name="T12" fmla="*/ 0 w 248"/>
                <a:gd name="T13" fmla="*/ 184 h 184"/>
              </a:gdLst>
              <a:ahLst/>
              <a:cxnLst>
                <a:cxn ang="0">
                  <a:pos x="T0" y="T1"/>
                </a:cxn>
                <a:cxn ang="0">
                  <a:pos x="T2" y="T3"/>
                </a:cxn>
                <a:cxn ang="0">
                  <a:pos x="T4" y="T5"/>
                </a:cxn>
                <a:cxn ang="0">
                  <a:pos x="T6" y="T7"/>
                </a:cxn>
                <a:cxn ang="0">
                  <a:pos x="T8" y="T9"/>
                </a:cxn>
                <a:cxn ang="0">
                  <a:pos x="T10" y="T11"/>
                </a:cxn>
                <a:cxn ang="0">
                  <a:pos x="T12" y="T13"/>
                </a:cxn>
              </a:cxnLst>
              <a:rect l="0" t="0" r="r" b="b"/>
              <a:pathLst>
                <a:path w="248" h="184">
                  <a:moveTo>
                    <a:pt x="0" y="184"/>
                  </a:moveTo>
                  <a:lnTo>
                    <a:pt x="0" y="184"/>
                  </a:lnTo>
                  <a:lnTo>
                    <a:pt x="0" y="0"/>
                  </a:lnTo>
                  <a:lnTo>
                    <a:pt x="248" y="0"/>
                  </a:lnTo>
                  <a:lnTo>
                    <a:pt x="248" y="0"/>
                  </a:lnTo>
                  <a:lnTo>
                    <a:pt x="0" y="0"/>
                  </a:lnTo>
                  <a:lnTo>
                    <a:pt x="0" y="184"/>
                  </a:ln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5" name="Rectangle 42"/>
            <p:cNvSpPr>
              <a:spLocks noChangeArrowheads="1"/>
            </p:cNvSpPr>
            <p:nvPr/>
          </p:nvSpPr>
          <p:spPr bwMode="auto">
            <a:xfrm>
              <a:off x="6068" y="3086"/>
              <a:ext cx="211" cy="21"/>
            </a:xfrm>
            <a:prstGeom prst="rect">
              <a:avLst/>
            </a:prstGeom>
            <a:solidFill>
              <a:srgbClr val="B0B0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6" name="Oval 43"/>
            <p:cNvSpPr>
              <a:spLocks noChangeArrowheads="1"/>
            </p:cNvSpPr>
            <p:nvPr/>
          </p:nvSpPr>
          <p:spPr bwMode="auto">
            <a:xfrm>
              <a:off x="6167" y="2819"/>
              <a:ext cx="10" cy="9"/>
            </a:xfrm>
            <a:prstGeom prst="ellipse">
              <a:avLst/>
            </a:prstGeom>
            <a:solidFill>
              <a:srgbClr val="BAC8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7" name="Freeform 44"/>
            <p:cNvSpPr>
              <a:spLocks/>
            </p:cNvSpPr>
            <p:nvPr/>
          </p:nvSpPr>
          <p:spPr bwMode="auto">
            <a:xfrm>
              <a:off x="6115" y="2855"/>
              <a:ext cx="116" cy="70"/>
            </a:xfrm>
            <a:custGeom>
              <a:avLst/>
              <a:gdLst>
                <a:gd name="T0" fmla="*/ 40 w 80"/>
                <a:gd name="T1" fmla="*/ 0 h 48"/>
                <a:gd name="T2" fmla="*/ 40 w 80"/>
                <a:gd name="T3" fmla="*/ 1 h 48"/>
                <a:gd name="T4" fmla="*/ 1 w 80"/>
                <a:gd name="T5" fmla="*/ 23 h 48"/>
                <a:gd name="T6" fmla="*/ 0 w 80"/>
                <a:gd name="T7" fmla="*/ 24 h 48"/>
                <a:gd name="T8" fmla="*/ 1 w 80"/>
                <a:gd name="T9" fmla="*/ 25 h 48"/>
                <a:gd name="T10" fmla="*/ 40 w 80"/>
                <a:gd name="T11" fmla="*/ 47 h 48"/>
                <a:gd name="T12" fmla="*/ 40 w 80"/>
                <a:gd name="T13" fmla="*/ 48 h 48"/>
                <a:gd name="T14" fmla="*/ 41 w 80"/>
                <a:gd name="T15" fmla="*/ 47 h 48"/>
                <a:gd name="T16" fmla="*/ 80 w 80"/>
                <a:gd name="T17" fmla="*/ 25 h 48"/>
                <a:gd name="T18" fmla="*/ 80 w 80"/>
                <a:gd name="T19" fmla="*/ 24 h 48"/>
                <a:gd name="T20" fmla="*/ 80 w 80"/>
                <a:gd name="T21" fmla="*/ 23 h 48"/>
                <a:gd name="T22" fmla="*/ 41 w 80"/>
                <a:gd name="T23" fmla="*/ 1 h 48"/>
                <a:gd name="T24" fmla="*/ 40 w 80"/>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48">
                  <a:moveTo>
                    <a:pt x="40" y="0"/>
                  </a:moveTo>
                  <a:cubicBezTo>
                    <a:pt x="40" y="0"/>
                    <a:pt x="40" y="1"/>
                    <a:pt x="40" y="1"/>
                  </a:cubicBezTo>
                  <a:cubicBezTo>
                    <a:pt x="1" y="23"/>
                    <a:pt x="1" y="23"/>
                    <a:pt x="1" y="23"/>
                  </a:cubicBezTo>
                  <a:cubicBezTo>
                    <a:pt x="1" y="23"/>
                    <a:pt x="0" y="23"/>
                    <a:pt x="0" y="24"/>
                  </a:cubicBezTo>
                  <a:cubicBezTo>
                    <a:pt x="0" y="24"/>
                    <a:pt x="1" y="25"/>
                    <a:pt x="1" y="25"/>
                  </a:cubicBezTo>
                  <a:cubicBezTo>
                    <a:pt x="40" y="47"/>
                    <a:pt x="40" y="47"/>
                    <a:pt x="40" y="47"/>
                  </a:cubicBezTo>
                  <a:cubicBezTo>
                    <a:pt x="40" y="48"/>
                    <a:pt x="40" y="48"/>
                    <a:pt x="40" y="48"/>
                  </a:cubicBezTo>
                  <a:cubicBezTo>
                    <a:pt x="41" y="47"/>
                    <a:pt x="41" y="47"/>
                    <a:pt x="41" y="47"/>
                  </a:cubicBezTo>
                  <a:cubicBezTo>
                    <a:pt x="80" y="25"/>
                    <a:pt x="80" y="25"/>
                    <a:pt x="80" y="25"/>
                  </a:cubicBezTo>
                  <a:cubicBezTo>
                    <a:pt x="80" y="25"/>
                    <a:pt x="80" y="24"/>
                    <a:pt x="80" y="24"/>
                  </a:cubicBezTo>
                  <a:cubicBezTo>
                    <a:pt x="80" y="24"/>
                    <a:pt x="80" y="23"/>
                    <a:pt x="80" y="23"/>
                  </a:cubicBezTo>
                  <a:cubicBezTo>
                    <a:pt x="41" y="1"/>
                    <a:pt x="41" y="1"/>
                    <a:pt x="41" y="1"/>
                  </a:cubicBezTo>
                  <a:cubicBezTo>
                    <a:pt x="41" y="1"/>
                    <a:pt x="40" y="0"/>
                    <a:pt x="40" y="0"/>
                  </a:cubicBezTo>
                </a:path>
              </a:pathLst>
            </a:custGeom>
            <a:solidFill>
              <a:srgbClr val="E5F8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8" name="Freeform 45"/>
            <p:cNvSpPr>
              <a:spLocks/>
            </p:cNvSpPr>
            <p:nvPr/>
          </p:nvSpPr>
          <p:spPr bwMode="auto">
            <a:xfrm>
              <a:off x="6107" y="2902"/>
              <a:ext cx="60" cy="101"/>
            </a:xfrm>
            <a:custGeom>
              <a:avLst/>
              <a:gdLst>
                <a:gd name="T0" fmla="*/ 1 w 41"/>
                <a:gd name="T1" fmla="*/ 0 h 70"/>
                <a:gd name="T2" fmla="*/ 0 w 41"/>
                <a:gd name="T3" fmla="*/ 1 h 70"/>
                <a:gd name="T4" fmla="*/ 0 w 41"/>
                <a:gd name="T5" fmla="*/ 2 h 70"/>
                <a:gd name="T6" fmla="*/ 0 w 41"/>
                <a:gd name="T7" fmla="*/ 46 h 70"/>
                <a:gd name="T8" fmla="*/ 0 w 41"/>
                <a:gd name="T9" fmla="*/ 47 h 70"/>
                <a:gd name="T10" fmla="*/ 39 w 41"/>
                <a:gd name="T11" fmla="*/ 70 h 70"/>
                <a:gd name="T12" fmla="*/ 40 w 41"/>
                <a:gd name="T13" fmla="*/ 70 h 70"/>
                <a:gd name="T14" fmla="*/ 40 w 41"/>
                <a:gd name="T15" fmla="*/ 70 h 70"/>
                <a:gd name="T16" fmla="*/ 41 w 41"/>
                <a:gd name="T17" fmla="*/ 69 h 70"/>
                <a:gd name="T18" fmla="*/ 41 w 41"/>
                <a:gd name="T19" fmla="*/ 24 h 70"/>
                <a:gd name="T20" fmla="*/ 40 w 41"/>
                <a:gd name="T21" fmla="*/ 23 h 70"/>
                <a:gd name="T22" fmla="*/ 2 w 41"/>
                <a:gd name="T23" fmla="*/ 1 h 70"/>
                <a:gd name="T24" fmla="*/ 1 w 41"/>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70">
                  <a:moveTo>
                    <a:pt x="1" y="0"/>
                  </a:moveTo>
                  <a:cubicBezTo>
                    <a:pt x="1" y="0"/>
                    <a:pt x="1" y="1"/>
                    <a:pt x="0" y="1"/>
                  </a:cubicBezTo>
                  <a:cubicBezTo>
                    <a:pt x="0" y="1"/>
                    <a:pt x="0" y="1"/>
                    <a:pt x="0" y="2"/>
                  </a:cubicBezTo>
                  <a:cubicBezTo>
                    <a:pt x="0" y="46"/>
                    <a:pt x="0" y="46"/>
                    <a:pt x="0" y="46"/>
                  </a:cubicBezTo>
                  <a:cubicBezTo>
                    <a:pt x="0" y="47"/>
                    <a:pt x="0" y="47"/>
                    <a:pt x="0" y="47"/>
                  </a:cubicBezTo>
                  <a:cubicBezTo>
                    <a:pt x="39" y="70"/>
                    <a:pt x="39" y="70"/>
                    <a:pt x="39" y="70"/>
                  </a:cubicBezTo>
                  <a:cubicBezTo>
                    <a:pt x="40" y="70"/>
                    <a:pt x="40" y="70"/>
                    <a:pt x="40" y="70"/>
                  </a:cubicBezTo>
                  <a:cubicBezTo>
                    <a:pt x="40" y="70"/>
                    <a:pt x="40" y="70"/>
                    <a:pt x="40" y="70"/>
                  </a:cubicBezTo>
                  <a:cubicBezTo>
                    <a:pt x="41" y="70"/>
                    <a:pt x="41" y="69"/>
                    <a:pt x="41" y="69"/>
                  </a:cubicBezTo>
                  <a:cubicBezTo>
                    <a:pt x="41" y="24"/>
                    <a:pt x="41" y="24"/>
                    <a:pt x="41" y="24"/>
                  </a:cubicBezTo>
                  <a:cubicBezTo>
                    <a:pt x="41" y="24"/>
                    <a:pt x="41" y="23"/>
                    <a:pt x="40" y="23"/>
                  </a:cubicBezTo>
                  <a:cubicBezTo>
                    <a:pt x="2" y="1"/>
                    <a:pt x="2" y="1"/>
                    <a:pt x="2" y="1"/>
                  </a:cubicBezTo>
                  <a:cubicBezTo>
                    <a:pt x="1" y="1"/>
                    <a:pt x="1" y="0"/>
                    <a:pt x="1" y="0"/>
                  </a:cubicBezTo>
                </a:path>
              </a:pathLst>
            </a:custGeom>
            <a:solidFill>
              <a:srgbClr val="CCF1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9" name="Freeform 46"/>
            <p:cNvSpPr>
              <a:spLocks/>
            </p:cNvSpPr>
            <p:nvPr/>
          </p:nvSpPr>
          <p:spPr bwMode="auto">
            <a:xfrm>
              <a:off x="6180" y="2903"/>
              <a:ext cx="59" cy="100"/>
            </a:xfrm>
            <a:custGeom>
              <a:avLst/>
              <a:gdLst>
                <a:gd name="T0" fmla="*/ 39 w 41"/>
                <a:gd name="T1" fmla="*/ 0 h 69"/>
                <a:gd name="T2" fmla="*/ 39 w 41"/>
                <a:gd name="T3" fmla="*/ 0 h 69"/>
                <a:gd name="T4" fmla="*/ 0 w 41"/>
                <a:gd name="T5" fmla="*/ 22 h 69"/>
                <a:gd name="T6" fmla="*/ 0 w 41"/>
                <a:gd name="T7" fmla="*/ 23 h 69"/>
                <a:gd name="T8" fmla="*/ 0 w 41"/>
                <a:gd name="T9" fmla="*/ 68 h 69"/>
                <a:gd name="T10" fmla="*/ 0 w 41"/>
                <a:gd name="T11" fmla="*/ 69 h 69"/>
                <a:gd name="T12" fmla="*/ 1 w 41"/>
                <a:gd name="T13" fmla="*/ 69 h 69"/>
                <a:gd name="T14" fmla="*/ 1 w 41"/>
                <a:gd name="T15" fmla="*/ 69 h 69"/>
                <a:gd name="T16" fmla="*/ 40 w 41"/>
                <a:gd name="T17" fmla="*/ 46 h 69"/>
                <a:gd name="T18" fmla="*/ 41 w 41"/>
                <a:gd name="T19" fmla="*/ 45 h 69"/>
                <a:gd name="T20" fmla="*/ 41 w 41"/>
                <a:gd name="T21" fmla="*/ 1 h 69"/>
                <a:gd name="T22" fmla="*/ 40 w 41"/>
                <a:gd name="T23" fmla="*/ 0 h 69"/>
                <a:gd name="T24" fmla="*/ 39 w 41"/>
                <a:gd name="T2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69">
                  <a:moveTo>
                    <a:pt x="39" y="0"/>
                  </a:moveTo>
                  <a:cubicBezTo>
                    <a:pt x="39" y="0"/>
                    <a:pt x="39" y="0"/>
                    <a:pt x="39" y="0"/>
                  </a:cubicBezTo>
                  <a:cubicBezTo>
                    <a:pt x="0" y="22"/>
                    <a:pt x="0" y="22"/>
                    <a:pt x="0" y="22"/>
                  </a:cubicBezTo>
                  <a:cubicBezTo>
                    <a:pt x="0" y="22"/>
                    <a:pt x="0" y="23"/>
                    <a:pt x="0" y="23"/>
                  </a:cubicBezTo>
                  <a:cubicBezTo>
                    <a:pt x="0" y="68"/>
                    <a:pt x="0" y="68"/>
                    <a:pt x="0" y="68"/>
                  </a:cubicBezTo>
                  <a:cubicBezTo>
                    <a:pt x="0" y="68"/>
                    <a:pt x="0" y="69"/>
                    <a:pt x="0" y="69"/>
                  </a:cubicBezTo>
                  <a:cubicBezTo>
                    <a:pt x="1" y="69"/>
                    <a:pt x="1" y="69"/>
                    <a:pt x="1" y="69"/>
                  </a:cubicBezTo>
                  <a:cubicBezTo>
                    <a:pt x="1" y="69"/>
                    <a:pt x="1" y="69"/>
                    <a:pt x="1" y="69"/>
                  </a:cubicBezTo>
                  <a:cubicBezTo>
                    <a:pt x="40" y="46"/>
                    <a:pt x="40" y="46"/>
                    <a:pt x="40" y="46"/>
                  </a:cubicBezTo>
                  <a:cubicBezTo>
                    <a:pt x="40" y="46"/>
                    <a:pt x="41" y="46"/>
                    <a:pt x="41" y="45"/>
                  </a:cubicBezTo>
                  <a:cubicBezTo>
                    <a:pt x="41" y="1"/>
                    <a:pt x="41" y="1"/>
                    <a:pt x="41" y="1"/>
                  </a:cubicBezTo>
                  <a:cubicBezTo>
                    <a:pt x="41" y="0"/>
                    <a:pt x="40" y="0"/>
                    <a:pt x="40" y="0"/>
                  </a:cubicBezTo>
                  <a:cubicBezTo>
                    <a:pt x="40" y="0"/>
                    <a:pt x="40" y="0"/>
                    <a:pt x="39" y="0"/>
                  </a:cubicBezTo>
                </a:path>
              </a:pathLst>
            </a:custGeom>
            <a:solidFill>
              <a:srgbClr val="80DD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0" name="Rectangle 47"/>
            <p:cNvSpPr>
              <a:spLocks noChangeArrowheads="1"/>
            </p:cNvSpPr>
            <p:nvPr/>
          </p:nvSpPr>
          <p:spPr bwMode="auto">
            <a:xfrm>
              <a:off x="6417" y="2788"/>
              <a:ext cx="377"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1734">
                  <a:solidFill>
                    <a:srgbClr val="FFFFFF"/>
                  </a:solidFill>
                  <a:latin typeface="Segoe Pro Display Light" panose="020B0302040504020203" pitchFamily="34" charset="0"/>
                </a:rPr>
                <a:t>Virtual</a:t>
              </a:r>
              <a:endParaRPr lang="en-US" altLang="en-US" sz="1836">
                <a:solidFill>
                  <a:srgbClr val="00B0F0"/>
                </a:solidFill>
              </a:endParaRPr>
            </a:p>
          </p:txBody>
        </p:sp>
        <p:sp>
          <p:nvSpPr>
            <p:cNvPr id="51" name="Rectangle 48"/>
            <p:cNvSpPr>
              <a:spLocks noChangeArrowheads="1"/>
            </p:cNvSpPr>
            <p:nvPr/>
          </p:nvSpPr>
          <p:spPr bwMode="auto">
            <a:xfrm>
              <a:off x="6417" y="2933"/>
              <a:ext cx="578" cy="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1836">
                  <a:solidFill>
                    <a:srgbClr val="FFFFFF"/>
                  </a:solidFill>
                  <a:latin typeface="Segoe Pro Display Light" panose="020B0302040504020203" pitchFamily="34" charset="0"/>
                </a:rPr>
                <a:t>Machines</a:t>
              </a:r>
              <a:endParaRPr lang="en-US" altLang="en-US" sz="1836">
                <a:solidFill>
                  <a:srgbClr val="00B0F0"/>
                </a:solidFill>
              </a:endParaRPr>
            </a:p>
          </p:txBody>
        </p:sp>
        <p:sp>
          <p:nvSpPr>
            <p:cNvPr id="52" name="Freeform 49"/>
            <p:cNvSpPr>
              <a:spLocks/>
            </p:cNvSpPr>
            <p:nvPr/>
          </p:nvSpPr>
          <p:spPr bwMode="auto">
            <a:xfrm>
              <a:off x="4531" y="318"/>
              <a:ext cx="945" cy="955"/>
            </a:xfrm>
            <a:custGeom>
              <a:avLst/>
              <a:gdLst>
                <a:gd name="T0" fmla="*/ 650 w 650"/>
                <a:gd name="T1" fmla="*/ 0 h 658"/>
                <a:gd name="T2" fmla="*/ 608 w 650"/>
                <a:gd name="T3" fmla="*/ 42 h 658"/>
                <a:gd name="T4" fmla="*/ 608 w 650"/>
                <a:gd name="T5" fmla="*/ 602 h 658"/>
                <a:gd name="T6" fmla="*/ 608 w 650"/>
                <a:gd name="T7" fmla="*/ 617 h 658"/>
                <a:gd name="T8" fmla="*/ 566 w 650"/>
                <a:gd name="T9" fmla="*/ 658 h 658"/>
                <a:gd name="T10" fmla="*/ 0 w 650"/>
                <a:gd name="T11" fmla="*/ 658 h 658"/>
                <a:gd name="T12" fmla="*/ 42 w 650"/>
                <a:gd name="T13" fmla="*/ 617 h 658"/>
                <a:gd name="T14" fmla="*/ 42 w 650"/>
                <a:gd name="T15" fmla="*/ 602 h 658"/>
                <a:gd name="T16" fmla="*/ 42 w 650"/>
                <a:gd name="T17" fmla="*/ 42 h 658"/>
                <a:gd name="T18" fmla="*/ 84 w 650"/>
                <a:gd name="T19" fmla="*/ 0 h 658"/>
                <a:gd name="T20" fmla="*/ 650 w 650"/>
                <a:gd name="T21"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0" h="658">
                  <a:moveTo>
                    <a:pt x="650" y="0"/>
                  </a:moveTo>
                  <a:cubicBezTo>
                    <a:pt x="627" y="0"/>
                    <a:pt x="608" y="19"/>
                    <a:pt x="608" y="42"/>
                  </a:cubicBezTo>
                  <a:cubicBezTo>
                    <a:pt x="608" y="602"/>
                    <a:pt x="608" y="602"/>
                    <a:pt x="608" y="602"/>
                  </a:cubicBezTo>
                  <a:cubicBezTo>
                    <a:pt x="608" y="617"/>
                    <a:pt x="608" y="617"/>
                    <a:pt x="608" y="617"/>
                  </a:cubicBezTo>
                  <a:cubicBezTo>
                    <a:pt x="608" y="640"/>
                    <a:pt x="590" y="658"/>
                    <a:pt x="566" y="658"/>
                  </a:cubicBezTo>
                  <a:cubicBezTo>
                    <a:pt x="0" y="658"/>
                    <a:pt x="0" y="658"/>
                    <a:pt x="0" y="658"/>
                  </a:cubicBezTo>
                  <a:cubicBezTo>
                    <a:pt x="23" y="658"/>
                    <a:pt x="42" y="640"/>
                    <a:pt x="42" y="617"/>
                  </a:cubicBezTo>
                  <a:cubicBezTo>
                    <a:pt x="42" y="602"/>
                    <a:pt x="42" y="602"/>
                    <a:pt x="42" y="602"/>
                  </a:cubicBezTo>
                  <a:cubicBezTo>
                    <a:pt x="42" y="42"/>
                    <a:pt x="42" y="42"/>
                    <a:pt x="42" y="42"/>
                  </a:cubicBezTo>
                  <a:cubicBezTo>
                    <a:pt x="42" y="19"/>
                    <a:pt x="60" y="0"/>
                    <a:pt x="84" y="0"/>
                  </a:cubicBezTo>
                  <a:lnTo>
                    <a:pt x="650" y="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3" name="Freeform 50"/>
            <p:cNvSpPr>
              <a:spLocks/>
            </p:cNvSpPr>
            <p:nvPr/>
          </p:nvSpPr>
          <p:spPr bwMode="auto">
            <a:xfrm>
              <a:off x="4653" y="318"/>
              <a:ext cx="884" cy="120"/>
            </a:xfrm>
            <a:custGeom>
              <a:avLst/>
              <a:gdLst>
                <a:gd name="T0" fmla="*/ 566 w 608"/>
                <a:gd name="T1" fmla="*/ 0 h 83"/>
                <a:gd name="T2" fmla="*/ 0 w 608"/>
                <a:gd name="T3" fmla="*/ 0 h 83"/>
                <a:gd name="T4" fmla="*/ 41 w 608"/>
                <a:gd name="T5" fmla="*/ 42 h 83"/>
                <a:gd name="T6" fmla="*/ 0 w 608"/>
                <a:gd name="T7" fmla="*/ 83 h 83"/>
                <a:gd name="T8" fmla="*/ 566 w 608"/>
                <a:gd name="T9" fmla="*/ 83 h 83"/>
                <a:gd name="T10" fmla="*/ 608 w 608"/>
                <a:gd name="T11" fmla="*/ 42 h 83"/>
                <a:gd name="T12" fmla="*/ 566 w 608"/>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608" h="83">
                  <a:moveTo>
                    <a:pt x="566" y="0"/>
                  </a:moveTo>
                  <a:cubicBezTo>
                    <a:pt x="0" y="0"/>
                    <a:pt x="0" y="0"/>
                    <a:pt x="0" y="0"/>
                  </a:cubicBezTo>
                  <a:cubicBezTo>
                    <a:pt x="23" y="0"/>
                    <a:pt x="41" y="19"/>
                    <a:pt x="41" y="42"/>
                  </a:cubicBezTo>
                  <a:cubicBezTo>
                    <a:pt x="41" y="65"/>
                    <a:pt x="23" y="83"/>
                    <a:pt x="0" y="83"/>
                  </a:cubicBezTo>
                  <a:cubicBezTo>
                    <a:pt x="566" y="83"/>
                    <a:pt x="566" y="83"/>
                    <a:pt x="566" y="83"/>
                  </a:cubicBezTo>
                  <a:cubicBezTo>
                    <a:pt x="589" y="83"/>
                    <a:pt x="608" y="65"/>
                    <a:pt x="608" y="42"/>
                  </a:cubicBezTo>
                  <a:cubicBezTo>
                    <a:pt x="608" y="19"/>
                    <a:pt x="589" y="0"/>
                    <a:pt x="56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4" name="Freeform 51"/>
            <p:cNvSpPr>
              <a:spLocks/>
            </p:cNvSpPr>
            <p:nvPr/>
          </p:nvSpPr>
          <p:spPr bwMode="auto">
            <a:xfrm>
              <a:off x="4611" y="379"/>
              <a:ext cx="102" cy="59"/>
            </a:xfrm>
            <a:custGeom>
              <a:avLst/>
              <a:gdLst>
                <a:gd name="T0" fmla="*/ 3 w 70"/>
                <a:gd name="T1" fmla="*/ 24 h 41"/>
                <a:gd name="T2" fmla="*/ 29 w 70"/>
                <a:gd name="T3" fmla="*/ 41 h 41"/>
                <a:gd name="T4" fmla="*/ 70 w 70"/>
                <a:gd name="T5" fmla="*/ 0 h 41"/>
                <a:gd name="T6" fmla="*/ 29 w 70"/>
                <a:gd name="T7" fmla="*/ 0 h 41"/>
                <a:gd name="T8" fmla="*/ 3 w 70"/>
                <a:gd name="T9" fmla="*/ 24 h 41"/>
              </a:gdLst>
              <a:ahLst/>
              <a:cxnLst>
                <a:cxn ang="0">
                  <a:pos x="T0" y="T1"/>
                </a:cxn>
                <a:cxn ang="0">
                  <a:pos x="T2" y="T3"/>
                </a:cxn>
                <a:cxn ang="0">
                  <a:pos x="T4" y="T5"/>
                </a:cxn>
                <a:cxn ang="0">
                  <a:pos x="T6" y="T7"/>
                </a:cxn>
                <a:cxn ang="0">
                  <a:pos x="T8" y="T9"/>
                </a:cxn>
              </a:cxnLst>
              <a:rect l="0" t="0" r="r" b="b"/>
              <a:pathLst>
                <a:path w="70" h="41">
                  <a:moveTo>
                    <a:pt x="3" y="24"/>
                  </a:moveTo>
                  <a:cubicBezTo>
                    <a:pt x="7" y="40"/>
                    <a:pt x="29" y="41"/>
                    <a:pt x="29" y="41"/>
                  </a:cubicBezTo>
                  <a:cubicBezTo>
                    <a:pt x="52" y="41"/>
                    <a:pt x="70" y="23"/>
                    <a:pt x="70" y="0"/>
                  </a:cubicBezTo>
                  <a:cubicBezTo>
                    <a:pt x="29" y="0"/>
                    <a:pt x="29" y="0"/>
                    <a:pt x="29" y="0"/>
                  </a:cubicBezTo>
                  <a:cubicBezTo>
                    <a:pt x="15" y="0"/>
                    <a:pt x="0" y="9"/>
                    <a:pt x="3" y="24"/>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5" name="Freeform 52"/>
            <p:cNvSpPr>
              <a:spLocks/>
            </p:cNvSpPr>
            <p:nvPr/>
          </p:nvSpPr>
          <p:spPr bwMode="auto">
            <a:xfrm>
              <a:off x="4531" y="1153"/>
              <a:ext cx="61" cy="61"/>
            </a:xfrm>
            <a:custGeom>
              <a:avLst/>
              <a:gdLst>
                <a:gd name="T0" fmla="*/ 0 w 42"/>
                <a:gd name="T1" fmla="*/ 0 h 42"/>
                <a:gd name="T2" fmla="*/ 25 w 42"/>
                <a:gd name="T3" fmla="*/ 17 h 42"/>
                <a:gd name="T4" fmla="*/ 0 w 42"/>
                <a:gd name="T5" fmla="*/ 42 h 42"/>
                <a:gd name="T6" fmla="*/ 42 w 42"/>
                <a:gd name="T7" fmla="*/ 42 h 42"/>
                <a:gd name="T8" fmla="*/ 42 w 42"/>
                <a:gd name="T9" fmla="*/ 0 h 42"/>
                <a:gd name="T10" fmla="*/ 0 w 42"/>
                <a:gd name="T11" fmla="*/ 0 h 42"/>
              </a:gdLst>
              <a:ahLst/>
              <a:cxnLst>
                <a:cxn ang="0">
                  <a:pos x="T0" y="T1"/>
                </a:cxn>
                <a:cxn ang="0">
                  <a:pos x="T2" y="T3"/>
                </a:cxn>
                <a:cxn ang="0">
                  <a:pos x="T4" y="T5"/>
                </a:cxn>
                <a:cxn ang="0">
                  <a:pos x="T6" y="T7"/>
                </a:cxn>
                <a:cxn ang="0">
                  <a:pos x="T8" y="T9"/>
                </a:cxn>
                <a:cxn ang="0">
                  <a:pos x="T10" y="T11"/>
                </a:cxn>
              </a:cxnLst>
              <a:rect l="0" t="0" r="r" b="b"/>
              <a:pathLst>
                <a:path w="42" h="42">
                  <a:moveTo>
                    <a:pt x="0" y="0"/>
                  </a:moveTo>
                  <a:cubicBezTo>
                    <a:pt x="0" y="0"/>
                    <a:pt x="22" y="2"/>
                    <a:pt x="25" y="17"/>
                  </a:cubicBezTo>
                  <a:cubicBezTo>
                    <a:pt x="29" y="32"/>
                    <a:pt x="13" y="42"/>
                    <a:pt x="0" y="42"/>
                  </a:cubicBezTo>
                  <a:cubicBezTo>
                    <a:pt x="42" y="42"/>
                    <a:pt x="42" y="42"/>
                    <a:pt x="42" y="42"/>
                  </a:cubicBezTo>
                  <a:cubicBezTo>
                    <a:pt x="42" y="0"/>
                    <a:pt x="42" y="0"/>
                    <a:pt x="42" y="0"/>
                  </a:cubicBezTo>
                  <a:cubicBezTo>
                    <a:pt x="0" y="0"/>
                    <a:pt x="0" y="0"/>
                    <a:pt x="0" y="0"/>
                  </a:cubicBez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6" name="Freeform 53"/>
            <p:cNvSpPr>
              <a:spLocks/>
            </p:cNvSpPr>
            <p:nvPr/>
          </p:nvSpPr>
          <p:spPr bwMode="auto">
            <a:xfrm>
              <a:off x="4470" y="1153"/>
              <a:ext cx="122" cy="120"/>
            </a:xfrm>
            <a:custGeom>
              <a:avLst/>
              <a:gdLst>
                <a:gd name="T0" fmla="*/ 42 w 84"/>
                <a:gd name="T1" fmla="*/ 42 h 83"/>
                <a:gd name="T2" fmla="*/ 67 w 84"/>
                <a:gd name="T3" fmla="*/ 17 h 83"/>
                <a:gd name="T4" fmla="*/ 42 w 84"/>
                <a:gd name="T5" fmla="*/ 0 h 83"/>
                <a:gd name="T6" fmla="*/ 0 w 84"/>
                <a:gd name="T7" fmla="*/ 42 h 83"/>
                <a:gd name="T8" fmla="*/ 42 w 84"/>
                <a:gd name="T9" fmla="*/ 83 h 83"/>
                <a:gd name="T10" fmla="*/ 84 w 84"/>
                <a:gd name="T11" fmla="*/ 42 h 83"/>
                <a:gd name="T12" fmla="*/ 82 w 84"/>
                <a:gd name="T13" fmla="*/ 42 h 83"/>
                <a:gd name="T14" fmla="*/ 42 w 84"/>
                <a:gd name="T15" fmla="*/ 42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83">
                  <a:moveTo>
                    <a:pt x="42" y="42"/>
                  </a:moveTo>
                  <a:cubicBezTo>
                    <a:pt x="55" y="42"/>
                    <a:pt x="71" y="32"/>
                    <a:pt x="67" y="17"/>
                  </a:cubicBezTo>
                  <a:cubicBezTo>
                    <a:pt x="64" y="2"/>
                    <a:pt x="42" y="0"/>
                    <a:pt x="42" y="0"/>
                  </a:cubicBezTo>
                  <a:cubicBezTo>
                    <a:pt x="19" y="0"/>
                    <a:pt x="0" y="19"/>
                    <a:pt x="0" y="42"/>
                  </a:cubicBezTo>
                  <a:cubicBezTo>
                    <a:pt x="0" y="65"/>
                    <a:pt x="19" y="83"/>
                    <a:pt x="42" y="83"/>
                  </a:cubicBezTo>
                  <a:cubicBezTo>
                    <a:pt x="65" y="83"/>
                    <a:pt x="84" y="65"/>
                    <a:pt x="84" y="42"/>
                  </a:cubicBezTo>
                  <a:cubicBezTo>
                    <a:pt x="82" y="42"/>
                    <a:pt x="82" y="42"/>
                    <a:pt x="82" y="42"/>
                  </a:cubicBezTo>
                  <a:lnTo>
                    <a:pt x="42" y="42"/>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7" name="Rectangle 54"/>
            <p:cNvSpPr>
              <a:spLocks noChangeArrowheads="1"/>
            </p:cNvSpPr>
            <p:nvPr/>
          </p:nvSpPr>
          <p:spPr bwMode="auto">
            <a:xfrm>
              <a:off x="4731" y="523"/>
              <a:ext cx="558"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2550">
                  <a:solidFill>
                    <a:srgbClr val="414042"/>
                  </a:solidFill>
                  <a:latin typeface="Segoe Pro Display Light" panose="020B0302040504020203" pitchFamily="34" charset="0"/>
                </a:rPr>
                <a:t>SQL-A</a:t>
              </a:r>
              <a:endParaRPr lang="en-US" altLang="en-US" sz="1836">
                <a:solidFill>
                  <a:srgbClr val="00B0F0"/>
                </a:solidFill>
              </a:endParaRPr>
            </a:p>
          </p:txBody>
        </p:sp>
        <p:sp>
          <p:nvSpPr>
            <p:cNvPr id="58" name="Rectangle 55"/>
            <p:cNvSpPr>
              <a:spLocks noChangeArrowheads="1"/>
            </p:cNvSpPr>
            <p:nvPr/>
          </p:nvSpPr>
          <p:spPr bwMode="auto">
            <a:xfrm>
              <a:off x="4671" y="738"/>
              <a:ext cx="677"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2550">
                  <a:solidFill>
                    <a:srgbClr val="414042"/>
                  </a:solidFill>
                  <a:latin typeface="Segoe Pro Display Light" panose="020B0302040504020203" pitchFamily="34" charset="0"/>
                </a:rPr>
                <a:t>Website</a:t>
              </a:r>
              <a:endParaRPr lang="en-US" altLang="en-US" sz="1836">
                <a:solidFill>
                  <a:srgbClr val="00B0F0"/>
                </a:solidFill>
              </a:endParaRPr>
            </a:p>
          </p:txBody>
        </p:sp>
        <p:sp>
          <p:nvSpPr>
            <p:cNvPr id="59" name="Rectangle 56"/>
            <p:cNvSpPr>
              <a:spLocks noChangeArrowheads="1"/>
            </p:cNvSpPr>
            <p:nvPr/>
          </p:nvSpPr>
          <p:spPr bwMode="auto">
            <a:xfrm>
              <a:off x="4676" y="1020"/>
              <a:ext cx="656"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816" b="1">
                  <a:solidFill>
                    <a:srgbClr val="414042"/>
                  </a:solidFill>
                  <a:latin typeface="Segoe Pro Display Semibold" panose="020B0702040504020203" pitchFamily="34" charset="0"/>
                </a:rPr>
                <a:t>[SQL CONFIG] VM (2x)</a:t>
              </a:r>
              <a:endParaRPr lang="en-US" altLang="en-US" sz="1836">
                <a:solidFill>
                  <a:srgbClr val="00B0F0"/>
                </a:solidFill>
              </a:endParaRPr>
            </a:p>
          </p:txBody>
        </p:sp>
        <p:sp>
          <p:nvSpPr>
            <p:cNvPr id="60" name="Freeform 57"/>
            <p:cNvSpPr>
              <a:spLocks/>
            </p:cNvSpPr>
            <p:nvPr/>
          </p:nvSpPr>
          <p:spPr bwMode="auto">
            <a:xfrm>
              <a:off x="3534" y="1411"/>
              <a:ext cx="1332" cy="1058"/>
            </a:xfrm>
            <a:custGeom>
              <a:avLst/>
              <a:gdLst>
                <a:gd name="T0" fmla="*/ 1308 w 1332"/>
                <a:gd name="T1" fmla="*/ 0 h 1058"/>
                <a:gd name="T2" fmla="*/ 1308 w 1332"/>
                <a:gd name="T3" fmla="*/ 432 h 1058"/>
                <a:gd name="T4" fmla="*/ 0 w 1332"/>
                <a:gd name="T5" fmla="*/ 432 h 1058"/>
                <a:gd name="T6" fmla="*/ 0 w 1332"/>
                <a:gd name="T7" fmla="*/ 1058 h 1058"/>
                <a:gd name="T8" fmla="*/ 24 w 1332"/>
                <a:gd name="T9" fmla="*/ 1058 h 1058"/>
                <a:gd name="T10" fmla="*/ 24 w 1332"/>
                <a:gd name="T11" fmla="*/ 455 h 1058"/>
                <a:gd name="T12" fmla="*/ 1332 w 1332"/>
                <a:gd name="T13" fmla="*/ 455 h 1058"/>
                <a:gd name="T14" fmla="*/ 1332 w 1332"/>
                <a:gd name="T15" fmla="*/ 0 h 1058"/>
                <a:gd name="T16" fmla="*/ 1308 w 1332"/>
                <a:gd name="T17" fmla="*/ 0 h 1058"/>
                <a:gd name="T18" fmla="*/ 1308 w 1332"/>
                <a:gd name="T19"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2" h="1058">
                  <a:moveTo>
                    <a:pt x="1308" y="0"/>
                  </a:moveTo>
                  <a:lnTo>
                    <a:pt x="1308" y="432"/>
                  </a:lnTo>
                  <a:lnTo>
                    <a:pt x="0" y="432"/>
                  </a:lnTo>
                  <a:lnTo>
                    <a:pt x="0" y="1058"/>
                  </a:lnTo>
                  <a:lnTo>
                    <a:pt x="24" y="1058"/>
                  </a:lnTo>
                  <a:lnTo>
                    <a:pt x="24" y="455"/>
                  </a:lnTo>
                  <a:lnTo>
                    <a:pt x="1332" y="455"/>
                  </a:lnTo>
                  <a:lnTo>
                    <a:pt x="1332" y="0"/>
                  </a:lnTo>
                  <a:lnTo>
                    <a:pt x="1308" y="0"/>
                  </a:lnTo>
                  <a:lnTo>
                    <a:pt x="1308" y="0"/>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1" name="Oval 58"/>
            <p:cNvSpPr>
              <a:spLocks noChangeArrowheads="1"/>
            </p:cNvSpPr>
            <p:nvPr/>
          </p:nvSpPr>
          <p:spPr bwMode="auto">
            <a:xfrm>
              <a:off x="4809" y="1368"/>
              <a:ext cx="90" cy="91"/>
            </a:xfrm>
            <a:prstGeom prst="ellipse">
              <a:avLst/>
            </a:pr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2" name="Freeform 59"/>
            <p:cNvSpPr>
              <a:spLocks/>
            </p:cNvSpPr>
            <p:nvPr/>
          </p:nvSpPr>
          <p:spPr bwMode="auto">
            <a:xfrm>
              <a:off x="3497" y="2454"/>
              <a:ext cx="98" cy="83"/>
            </a:xfrm>
            <a:custGeom>
              <a:avLst/>
              <a:gdLst>
                <a:gd name="T0" fmla="*/ 0 w 98"/>
                <a:gd name="T1" fmla="*/ 0 h 83"/>
                <a:gd name="T2" fmla="*/ 48 w 98"/>
                <a:gd name="T3" fmla="*/ 83 h 83"/>
                <a:gd name="T4" fmla="*/ 98 w 98"/>
                <a:gd name="T5" fmla="*/ 0 h 83"/>
                <a:gd name="T6" fmla="*/ 0 w 98"/>
                <a:gd name="T7" fmla="*/ 0 h 83"/>
              </a:gdLst>
              <a:ahLst/>
              <a:cxnLst>
                <a:cxn ang="0">
                  <a:pos x="T0" y="T1"/>
                </a:cxn>
                <a:cxn ang="0">
                  <a:pos x="T2" y="T3"/>
                </a:cxn>
                <a:cxn ang="0">
                  <a:pos x="T4" y="T5"/>
                </a:cxn>
                <a:cxn ang="0">
                  <a:pos x="T6" y="T7"/>
                </a:cxn>
              </a:cxnLst>
              <a:rect l="0" t="0" r="r" b="b"/>
              <a:pathLst>
                <a:path w="98" h="83">
                  <a:moveTo>
                    <a:pt x="0" y="0"/>
                  </a:moveTo>
                  <a:lnTo>
                    <a:pt x="48" y="83"/>
                  </a:lnTo>
                  <a:lnTo>
                    <a:pt x="98" y="0"/>
                  </a:lnTo>
                  <a:lnTo>
                    <a:pt x="0" y="0"/>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3" name="Rectangle 60"/>
            <p:cNvSpPr>
              <a:spLocks noChangeArrowheads="1"/>
            </p:cNvSpPr>
            <p:nvPr/>
          </p:nvSpPr>
          <p:spPr bwMode="auto">
            <a:xfrm>
              <a:off x="4995" y="1411"/>
              <a:ext cx="23" cy="1085"/>
            </a:xfrm>
            <a:prstGeom prst="rect">
              <a:avLst/>
            </a:prstGeom>
            <a:solidFill>
              <a:srgbClr val="7CCA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4" name="Freeform 61"/>
            <p:cNvSpPr>
              <a:spLocks/>
            </p:cNvSpPr>
            <p:nvPr/>
          </p:nvSpPr>
          <p:spPr bwMode="auto">
            <a:xfrm>
              <a:off x="4995" y="1411"/>
              <a:ext cx="23" cy="1085"/>
            </a:xfrm>
            <a:custGeom>
              <a:avLst/>
              <a:gdLst>
                <a:gd name="T0" fmla="*/ 0 w 23"/>
                <a:gd name="T1" fmla="*/ 0 h 1085"/>
                <a:gd name="T2" fmla="*/ 0 w 23"/>
                <a:gd name="T3" fmla="*/ 1085 h 1085"/>
                <a:gd name="T4" fmla="*/ 23 w 23"/>
                <a:gd name="T5" fmla="*/ 1085 h 1085"/>
                <a:gd name="T6" fmla="*/ 23 w 23"/>
                <a:gd name="T7" fmla="*/ 0 h 1085"/>
              </a:gdLst>
              <a:ahLst/>
              <a:cxnLst>
                <a:cxn ang="0">
                  <a:pos x="T0" y="T1"/>
                </a:cxn>
                <a:cxn ang="0">
                  <a:pos x="T2" y="T3"/>
                </a:cxn>
                <a:cxn ang="0">
                  <a:pos x="T4" y="T5"/>
                </a:cxn>
                <a:cxn ang="0">
                  <a:pos x="T6" y="T7"/>
                </a:cxn>
              </a:cxnLst>
              <a:rect l="0" t="0" r="r" b="b"/>
              <a:pathLst>
                <a:path w="23" h="1085">
                  <a:moveTo>
                    <a:pt x="0" y="0"/>
                  </a:moveTo>
                  <a:lnTo>
                    <a:pt x="0" y="1085"/>
                  </a:lnTo>
                  <a:lnTo>
                    <a:pt x="23" y="1085"/>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5" name="Oval 62"/>
            <p:cNvSpPr>
              <a:spLocks noChangeArrowheads="1"/>
            </p:cNvSpPr>
            <p:nvPr/>
          </p:nvSpPr>
          <p:spPr bwMode="auto">
            <a:xfrm>
              <a:off x="4961" y="1368"/>
              <a:ext cx="90" cy="91"/>
            </a:xfrm>
            <a:prstGeom prst="ellipse">
              <a:avLst/>
            </a:pr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6" name="Freeform 63"/>
            <p:cNvSpPr>
              <a:spLocks/>
            </p:cNvSpPr>
            <p:nvPr/>
          </p:nvSpPr>
          <p:spPr bwMode="auto">
            <a:xfrm>
              <a:off x="4958" y="2483"/>
              <a:ext cx="96" cy="83"/>
            </a:xfrm>
            <a:custGeom>
              <a:avLst/>
              <a:gdLst>
                <a:gd name="T0" fmla="*/ 0 w 96"/>
                <a:gd name="T1" fmla="*/ 0 h 83"/>
                <a:gd name="T2" fmla="*/ 48 w 96"/>
                <a:gd name="T3" fmla="*/ 83 h 83"/>
                <a:gd name="T4" fmla="*/ 96 w 96"/>
                <a:gd name="T5" fmla="*/ 0 h 83"/>
                <a:gd name="T6" fmla="*/ 0 w 96"/>
                <a:gd name="T7" fmla="*/ 0 h 83"/>
              </a:gdLst>
              <a:ahLst/>
              <a:cxnLst>
                <a:cxn ang="0">
                  <a:pos x="T0" y="T1"/>
                </a:cxn>
                <a:cxn ang="0">
                  <a:pos x="T2" y="T3"/>
                </a:cxn>
                <a:cxn ang="0">
                  <a:pos x="T4" y="T5"/>
                </a:cxn>
                <a:cxn ang="0">
                  <a:pos x="T6" y="T7"/>
                </a:cxn>
              </a:cxnLst>
              <a:rect l="0" t="0" r="r" b="b"/>
              <a:pathLst>
                <a:path w="96" h="83">
                  <a:moveTo>
                    <a:pt x="0" y="0"/>
                  </a:moveTo>
                  <a:lnTo>
                    <a:pt x="48" y="83"/>
                  </a:lnTo>
                  <a:lnTo>
                    <a:pt x="96" y="0"/>
                  </a:lnTo>
                  <a:lnTo>
                    <a:pt x="0" y="0"/>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7" name="Freeform 64"/>
            <p:cNvSpPr>
              <a:spLocks/>
            </p:cNvSpPr>
            <p:nvPr/>
          </p:nvSpPr>
          <p:spPr bwMode="auto">
            <a:xfrm>
              <a:off x="5147" y="1411"/>
              <a:ext cx="1416" cy="1085"/>
            </a:xfrm>
            <a:custGeom>
              <a:avLst/>
              <a:gdLst>
                <a:gd name="T0" fmla="*/ 0 w 1416"/>
                <a:gd name="T1" fmla="*/ 0 h 1085"/>
                <a:gd name="T2" fmla="*/ 0 w 1416"/>
                <a:gd name="T3" fmla="*/ 455 h 1085"/>
                <a:gd name="T4" fmla="*/ 1392 w 1416"/>
                <a:gd name="T5" fmla="*/ 455 h 1085"/>
                <a:gd name="T6" fmla="*/ 1392 w 1416"/>
                <a:gd name="T7" fmla="*/ 1085 h 1085"/>
                <a:gd name="T8" fmla="*/ 1416 w 1416"/>
                <a:gd name="T9" fmla="*/ 1085 h 1085"/>
                <a:gd name="T10" fmla="*/ 1416 w 1416"/>
                <a:gd name="T11" fmla="*/ 432 h 1085"/>
                <a:gd name="T12" fmla="*/ 25 w 1416"/>
                <a:gd name="T13" fmla="*/ 432 h 1085"/>
                <a:gd name="T14" fmla="*/ 25 w 1416"/>
                <a:gd name="T15" fmla="*/ 0 h 1085"/>
                <a:gd name="T16" fmla="*/ 0 w 1416"/>
                <a:gd name="T17" fmla="*/ 0 h 1085"/>
                <a:gd name="T18" fmla="*/ 0 w 1416"/>
                <a:gd name="T19" fmla="*/ 0 h 1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6" h="1085">
                  <a:moveTo>
                    <a:pt x="0" y="0"/>
                  </a:moveTo>
                  <a:lnTo>
                    <a:pt x="0" y="455"/>
                  </a:lnTo>
                  <a:lnTo>
                    <a:pt x="1392" y="455"/>
                  </a:lnTo>
                  <a:lnTo>
                    <a:pt x="1392" y="1085"/>
                  </a:lnTo>
                  <a:lnTo>
                    <a:pt x="1416" y="1085"/>
                  </a:lnTo>
                  <a:lnTo>
                    <a:pt x="1416" y="432"/>
                  </a:lnTo>
                  <a:lnTo>
                    <a:pt x="25" y="432"/>
                  </a:lnTo>
                  <a:lnTo>
                    <a:pt x="25" y="0"/>
                  </a:lnTo>
                  <a:lnTo>
                    <a:pt x="0" y="0"/>
                  </a:lnTo>
                  <a:lnTo>
                    <a:pt x="0" y="0"/>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8" name="Oval 65"/>
            <p:cNvSpPr>
              <a:spLocks noChangeArrowheads="1"/>
            </p:cNvSpPr>
            <p:nvPr/>
          </p:nvSpPr>
          <p:spPr bwMode="auto">
            <a:xfrm>
              <a:off x="5114" y="1368"/>
              <a:ext cx="91" cy="91"/>
            </a:xfrm>
            <a:prstGeom prst="ellipse">
              <a:avLst/>
            </a:pr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9" name="Freeform 66"/>
            <p:cNvSpPr>
              <a:spLocks/>
            </p:cNvSpPr>
            <p:nvPr/>
          </p:nvSpPr>
          <p:spPr bwMode="auto">
            <a:xfrm>
              <a:off x="6502" y="2483"/>
              <a:ext cx="98" cy="83"/>
            </a:xfrm>
            <a:custGeom>
              <a:avLst/>
              <a:gdLst>
                <a:gd name="T0" fmla="*/ 0 w 98"/>
                <a:gd name="T1" fmla="*/ 0 h 83"/>
                <a:gd name="T2" fmla="*/ 48 w 98"/>
                <a:gd name="T3" fmla="*/ 83 h 83"/>
                <a:gd name="T4" fmla="*/ 98 w 98"/>
                <a:gd name="T5" fmla="*/ 0 h 83"/>
                <a:gd name="T6" fmla="*/ 0 w 98"/>
                <a:gd name="T7" fmla="*/ 0 h 83"/>
              </a:gdLst>
              <a:ahLst/>
              <a:cxnLst>
                <a:cxn ang="0">
                  <a:pos x="T0" y="T1"/>
                </a:cxn>
                <a:cxn ang="0">
                  <a:pos x="T2" y="T3"/>
                </a:cxn>
                <a:cxn ang="0">
                  <a:pos x="T4" y="T5"/>
                </a:cxn>
                <a:cxn ang="0">
                  <a:pos x="T6" y="T7"/>
                </a:cxn>
              </a:cxnLst>
              <a:rect l="0" t="0" r="r" b="b"/>
              <a:pathLst>
                <a:path w="98" h="83">
                  <a:moveTo>
                    <a:pt x="0" y="0"/>
                  </a:moveTo>
                  <a:lnTo>
                    <a:pt x="48" y="83"/>
                  </a:lnTo>
                  <a:lnTo>
                    <a:pt x="98" y="0"/>
                  </a:lnTo>
                  <a:lnTo>
                    <a:pt x="0" y="0"/>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0" name="Freeform 67"/>
            <p:cNvSpPr>
              <a:spLocks/>
            </p:cNvSpPr>
            <p:nvPr/>
          </p:nvSpPr>
          <p:spPr bwMode="auto">
            <a:xfrm>
              <a:off x="6193" y="2059"/>
              <a:ext cx="681" cy="254"/>
            </a:xfrm>
            <a:custGeom>
              <a:avLst/>
              <a:gdLst>
                <a:gd name="T0" fmla="*/ 469 w 469"/>
                <a:gd name="T1" fmla="*/ 145 h 175"/>
                <a:gd name="T2" fmla="*/ 439 w 469"/>
                <a:gd name="T3" fmla="*/ 175 h 175"/>
                <a:gd name="T4" fmla="*/ 30 w 469"/>
                <a:gd name="T5" fmla="*/ 175 h 175"/>
                <a:gd name="T6" fmla="*/ 0 w 469"/>
                <a:gd name="T7" fmla="*/ 145 h 175"/>
                <a:gd name="T8" fmla="*/ 0 w 469"/>
                <a:gd name="T9" fmla="*/ 30 h 175"/>
                <a:gd name="T10" fmla="*/ 30 w 469"/>
                <a:gd name="T11" fmla="*/ 0 h 175"/>
                <a:gd name="T12" fmla="*/ 439 w 469"/>
                <a:gd name="T13" fmla="*/ 0 h 175"/>
                <a:gd name="T14" fmla="*/ 469 w 469"/>
                <a:gd name="T15" fmla="*/ 30 h 175"/>
                <a:gd name="T16" fmla="*/ 469 w 469"/>
                <a:gd name="T17" fmla="*/ 14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9" h="175">
                  <a:moveTo>
                    <a:pt x="469" y="145"/>
                  </a:moveTo>
                  <a:cubicBezTo>
                    <a:pt x="469" y="162"/>
                    <a:pt x="455" y="175"/>
                    <a:pt x="439" y="175"/>
                  </a:cubicBezTo>
                  <a:cubicBezTo>
                    <a:pt x="30" y="175"/>
                    <a:pt x="30" y="175"/>
                    <a:pt x="30" y="175"/>
                  </a:cubicBezTo>
                  <a:cubicBezTo>
                    <a:pt x="13" y="175"/>
                    <a:pt x="0" y="162"/>
                    <a:pt x="0" y="145"/>
                  </a:cubicBezTo>
                  <a:cubicBezTo>
                    <a:pt x="0" y="30"/>
                    <a:pt x="0" y="30"/>
                    <a:pt x="0" y="30"/>
                  </a:cubicBezTo>
                  <a:cubicBezTo>
                    <a:pt x="0" y="13"/>
                    <a:pt x="13" y="0"/>
                    <a:pt x="30" y="0"/>
                  </a:cubicBezTo>
                  <a:cubicBezTo>
                    <a:pt x="439" y="0"/>
                    <a:pt x="439" y="0"/>
                    <a:pt x="439" y="0"/>
                  </a:cubicBezTo>
                  <a:cubicBezTo>
                    <a:pt x="455" y="0"/>
                    <a:pt x="469" y="13"/>
                    <a:pt x="469" y="30"/>
                  </a:cubicBezTo>
                  <a:lnTo>
                    <a:pt x="469" y="145"/>
                  </a:lnTo>
                  <a:close/>
                </a:path>
              </a:pathLst>
            </a:custGeom>
            <a:solidFill>
              <a:srgbClr val="007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1" name="Rectangle 68"/>
            <p:cNvSpPr>
              <a:spLocks noChangeArrowheads="1"/>
            </p:cNvSpPr>
            <p:nvPr/>
          </p:nvSpPr>
          <p:spPr bwMode="auto">
            <a:xfrm>
              <a:off x="6236" y="2141"/>
              <a:ext cx="611" cy="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918" b="1">
                  <a:solidFill>
                    <a:srgbClr val="FFFFFF"/>
                  </a:solidFill>
                  <a:latin typeface="Segoe UI Semibold" panose="020B0702040204020203" pitchFamily="34" charset="0"/>
                </a:rPr>
                <a:t>DEPENDS ON SQL</a:t>
              </a:r>
              <a:endParaRPr lang="en-US" altLang="en-US" sz="1836">
                <a:solidFill>
                  <a:srgbClr val="00B0F0"/>
                </a:solidFill>
              </a:endParaRPr>
            </a:p>
          </p:txBody>
        </p:sp>
        <p:sp>
          <p:nvSpPr>
            <p:cNvPr id="72" name="Freeform 69"/>
            <p:cNvSpPr>
              <a:spLocks/>
            </p:cNvSpPr>
            <p:nvPr/>
          </p:nvSpPr>
          <p:spPr bwMode="auto">
            <a:xfrm>
              <a:off x="4669" y="2059"/>
              <a:ext cx="682" cy="254"/>
            </a:xfrm>
            <a:custGeom>
              <a:avLst/>
              <a:gdLst>
                <a:gd name="T0" fmla="*/ 469 w 469"/>
                <a:gd name="T1" fmla="*/ 145 h 175"/>
                <a:gd name="T2" fmla="*/ 439 w 469"/>
                <a:gd name="T3" fmla="*/ 175 h 175"/>
                <a:gd name="T4" fmla="*/ 31 w 469"/>
                <a:gd name="T5" fmla="*/ 175 h 175"/>
                <a:gd name="T6" fmla="*/ 0 w 469"/>
                <a:gd name="T7" fmla="*/ 145 h 175"/>
                <a:gd name="T8" fmla="*/ 0 w 469"/>
                <a:gd name="T9" fmla="*/ 30 h 175"/>
                <a:gd name="T10" fmla="*/ 31 w 469"/>
                <a:gd name="T11" fmla="*/ 0 h 175"/>
                <a:gd name="T12" fmla="*/ 439 w 469"/>
                <a:gd name="T13" fmla="*/ 0 h 175"/>
                <a:gd name="T14" fmla="*/ 469 w 469"/>
                <a:gd name="T15" fmla="*/ 30 h 175"/>
                <a:gd name="T16" fmla="*/ 469 w 469"/>
                <a:gd name="T17" fmla="*/ 14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9" h="175">
                  <a:moveTo>
                    <a:pt x="469" y="145"/>
                  </a:moveTo>
                  <a:cubicBezTo>
                    <a:pt x="469" y="162"/>
                    <a:pt x="456" y="175"/>
                    <a:pt x="439" y="175"/>
                  </a:cubicBezTo>
                  <a:cubicBezTo>
                    <a:pt x="31" y="175"/>
                    <a:pt x="31" y="175"/>
                    <a:pt x="31" y="175"/>
                  </a:cubicBezTo>
                  <a:cubicBezTo>
                    <a:pt x="14" y="175"/>
                    <a:pt x="0" y="162"/>
                    <a:pt x="0" y="145"/>
                  </a:cubicBezTo>
                  <a:cubicBezTo>
                    <a:pt x="0" y="30"/>
                    <a:pt x="0" y="30"/>
                    <a:pt x="0" y="30"/>
                  </a:cubicBezTo>
                  <a:cubicBezTo>
                    <a:pt x="0" y="13"/>
                    <a:pt x="14" y="0"/>
                    <a:pt x="31" y="0"/>
                  </a:cubicBezTo>
                  <a:cubicBezTo>
                    <a:pt x="439" y="0"/>
                    <a:pt x="439" y="0"/>
                    <a:pt x="439" y="0"/>
                  </a:cubicBezTo>
                  <a:cubicBezTo>
                    <a:pt x="456" y="0"/>
                    <a:pt x="469" y="13"/>
                    <a:pt x="469" y="30"/>
                  </a:cubicBezTo>
                  <a:lnTo>
                    <a:pt x="469" y="145"/>
                  </a:lnTo>
                  <a:close/>
                </a:path>
              </a:pathLst>
            </a:custGeom>
            <a:solidFill>
              <a:srgbClr val="007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3" name="Rectangle 70"/>
            <p:cNvSpPr>
              <a:spLocks noChangeArrowheads="1"/>
            </p:cNvSpPr>
            <p:nvPr/>
          </p:nvSpPr>
          <p:spPr bwMode="auto">
            <a:xfrm>
              <a:off x="4713" y="2141"/>
              <a:ext cx="611" cy="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918" b="1">
                  <a:solidFill>
                    <a:srgbClr val="FFFFFF"/>
                  </a:solidFill>
                  <a:latin typeface="Segoe UI Semibold" panose="020B0702040204020203" pitchFamily="34" charset="0"/>
                </a:rPr>
                <a:t>DEPENDS ON SQL</a:t>
              </a:r>
              <a:endParaRPr lang="en-US" altLang="en-US" sz="1836">
                <a:solidFill>
                  <a:srgbClr val="00B0F0"/>
                </a:solidFill>
              </a:endParaRPr>
            </a:p>
          </p:txBody>
        </p:sp>
        <p:sp>
          <p:nvSpPr>
            <p:cNvPr id="74" name="Freeform 71"/>
            <p:cNvSpPr>
              <a:spLocks/>
            </p:cNvSpPr>
            <p:nvPr/>
          </p:nvSpPr>
          <p:spPr bwMode="auto">
            <a:xfrm>
              <a:off x="3500" y="3277"/>
              <a:ext cx="1535" cy="499"/>
            </a:xfrm>
            <a:custGeom>
              <a:avLst/>
              <a:gdLst>
                <a:gd name="T0" fmla="*/ 0 w 1535"/>
                <a:gd name="T1" fmla="*/ 0 h 499"/>
                <a:gd name="T2" fmla="*/ 0 w 1535"/>
                <a:gd name="T3" fmla="*/ 499 h 499"/>
                <a:gd name="T4" fmla="*/ 1535 w 1535"/>
                <a:gd name="T5" fmla="*/ 499 h 499"/>
                <a:gd name="T6" fmla="*/ 1535 w 1535"/>
                <a:gd name="T7" fmla="*/ 113 h 499"/>
                <a:gd name="T8" fmla="*/ 1511 w 1535"/>
                <a:gd name="T9" fmla="*/ 113 h 499"/>
                <a:gd name="T10" fmla="*/ 1511 w 1535"/>
                <a:gd name="T11" fmla="*/ 475 h 499"/>
                <a:gd name="T12" fmla="*/ 25 w 1535"/>
                <a:gd name="T13" fmla="*/ 475 h 499"/>
                <a:gd name="T14" fmla="*/ 25 w 1535"/>
                <a:gd name="T15" fmla="*/ 0 h 499"/>
                <a:gd name="T16" fmla="*/ 0 w 1535"/>
                <a:gd name="T17" fmla="*/ 0 h 499"/>
                <a:gd name="T18" fmla="*/ 0 w 1535"/>
                <a:gd name="T19" fmla="*/ 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5" h="499">
                  <a:moveTo>
                    <a:pt x="0" y="0"/>
                  </a:moveTo>
                  <a:lnTo>
                    <a:pt x="0" y="499"/>
                  </a:lnTo>
                  <a:lnTo>
                    <a:pt x="1535" y="499"/>
                  </a:lnTo>
                  <a:lnTo>
                    <a:pt x="1535" y="113"/>
                  </a:lnTo>
                  <a:lnTo>
                    <a:pt x="1511" y="113"/>
                  </a:lnTo>
                  <a:lnTo>
                    <a:pt x="1511" y="475"/>
                  </a:lnTo>
                  <a:lnTo>
                    <a:pt x="25" y="475"/>
                  </a:lnTo>
                  <a:lnTo>
                    <a:pt x="25" y="0"/>
                  </a:lnTo>
                  <a:lnTo>
                    <a:pt x="0" y="0"/>
                  </a:lnTo>
                  <a:lnTo>
                    <a:pt x="0" y="0"/>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5" name="Oval 72"/>
            <p:cNvSpPr>
              <a:spLocks noChangeArrowheads="1"/>
            </p:cNvSpPr>
            <p:nvPr/>
          </p:nvSpPr>
          <p:spPr bwMode="auto">
            <a:xfrm>
              <a:off x="3467" y="3233"/>
              <a:ext cx="90" cy="91"/>
            </a:xfrm>
            <a:prstGeom prst="ellipse">
              <a:avLst/>
            </a:pr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6" name="Freeform 73"/>
            <p:cNvSpPr>
              <a:spLocks/>
            </p:cNvSpPr>
            <p:nvPr/>
          </p:nvSpPr>
          <p:spPr bwMode="auto">
            <a:xfrm>
              <a:off x="4976" y="3322"/>
              <a:ext cx="96" cy="82"/>
            </a:xfrm>
            <a:custGeom>
              <a:avLst/>
              <a:gdLst>
                <a:gd name="T0" fmla="*/ 96 w 96"/>
                <a:gd name="T1" fmla="*/ 82 h 82"/>
                <a:gd name="T2" fmla="*/ 48 w 96"/>
                <a:gd name="T3" fmla="*/ 0 h 82"/>
                <a:gd name="T4" fmla="*/ 0 w 96"/>
                <a:gd name="T5" fmla="*/ 82 h 82"/>
                <a:gd name="T6" fmla="*/ 96 w 96"/>
                <a:gd name="T7" fmla="*/ 82 h 82"/>
              </a:gdLst>
              <a:ahLst/>
              <a:cxnLst>
                <a:cxn ang="0">
                  <a:pos x="T0" y="T1"/>
                </a:cxn>
                <a:cxn ang="0">
                  <a:pos x="T2" y="T3"/>
                </a:cxn>
                <a:cxn ang="0">
                  <a:pos x="T4" y="T5"/>
                </a:cxn>
                <a:cxn ang="0">
                  <a:pos x="T6" y="T7"/>
                </a:cxn>
              </a:cxnLst>
              <a:rect l="0" t="0" r="r" b="b"/>
              <a:pathLst>
                <a:path w="96" h="82">
                  <a:moveTo>
                    <a:pt x="96" y="82"/>
                  </a:moveTo>
                  <a:lnTo>
                    <a:pt x="48" y="0"/>
                  </a:lnTo>
                  <a:lnTo>
                    <a:pt x="0" y="82"/>
                  </a:lnTo>
                  <a:lnTo>
                    <a:pt x="96" y="82"/>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7" name="Freeform 74"/>
            <p:cNvSpPr>
              <a:spLocks/>
            </p:cNvSpPr>
            <p:nvPr/>
          </p:nvSpPr>
          <p:spPr bwMode="auto">
            <a:xfrm>
              <a:off x="3929" y="3635"/>
              <a:ext cx="681" cy="255"/>
            </a:xfrm>
            <a:custGeom>
              <a:avLst/>
              <a:gdLst>
                <a:gd name="T0" fmla="*/ 469 w 469"/>
                <a:gd name="T1" fmla="*/ 145 h 175"/>
                <a:gd name="T2" fmla="*/ 438 w 469"/>
                <a:gd name="T3" fmla="*/ 175 h 175"/>
                <a:gd name="T4" fmla="*/ 30 w 469"/>
                <a:gd name="T5" fmla="*/ 175 h 175"/>
                <a:gd name="T6" fmla="*/ 0 w 469"/>
                <a:gd name="T7" fmla="*/ 145 h 175"/>
                <a:gd name="T8" fmla="*/ 0 w 469"/>
                <a:gd name="T9" fmla="*/ 30 h 175"/>
                <a:gd name="T10" fmla="*/ 30 w 469"/>
                <a:gd name="T11" fmla="*/ 0 h 175"/>
                <a:gd name="T12" fmla="*/ 438 w 469"/>
                <a:gd name="T13" fmla="*/ 0 h 175"/>
                <a:gd name="T14" fmla="*/ 469 w 469"/>
                <a:gd name="T15" fmla="*/ 30 h 175"/>
                <a:gd name="T16" fmla="*/ 469 w 469"/>
                <a:gd name="T17" fmla="*/ 14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9" h="175">
                  <a:moveTo>
                    <a:pt x="469" y="145"/>
                  </a:moveTo>
                  <a:cubicBezTo>
                    <a:pt x="469" y="162"/>
                    <a:pt x="455" y="175"/>
                    <a:pt x="438" y="175"/>
                  </a:cubicBezTo>
                  <a:cubicBezTo>
                    <a:pt x="30" y="175"/>
                    <a:pt x="30" y="175"/>
                    <a:pt x="30" y="175"/>
                  </a:cubicBezTo>
                  <a:cubicBezTo>
                    <a:pt x="13" y="175"/>
                    <a:pt x="0" y="162"/>
                    <a:pt x="0" y="145"/>
                  </a:cubicBezTo>
                  <a:cubicBezTo>
                    <a:pt x="0" y="30"/>
                    <a:pt x="0" y="30"/>
                    <a:pt x="0" y="30"/>
                  </a:cubicBezTo>
                  <a:cubicBezTo>
                    <a:pt x="0" y="13"/>
                    <a:pt x="13" y="0"/>
                    <a:pt x="30" y="0"/>
                  </a:cubicBezTo>
                  <a:cubicBezTo>
                    <a:pt x="438" y="0"/>
                    <a:pt x="438" y="0"/>
                    <a:pt x="438" y="0"/>
                  </a:cubicBezTo>
                  <a:cubicBezTo>
                    <a:pt x="455" y="0"/>
                    <a:pt x="469" y="13"/>
                    <a:pt x="469" y="30"/>
                  </a:cubicBezTo>
                  <a:lnTo>
                    <a:pt x="469" y="145"/>
                  </a:lnTo>
                  <a:close/>
                </a:path>
              </a:pathLst>
            </a:custGeom>
            <a:solidFill>
              <a:srgbClr val="007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8" name="Rectangle 75"/>
            <p:cNvSpPr>
              <a:spLocks noChangeArrowheads="1"/>
            </p:cNvSpPr>
            <p:nvPr/>
          </p:nvSpPr>
          <p:spPr bwMode="auto">
            <a:xfrm>
              <a:off x="4023" y="3702"/>
              <a:ext cx="163"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1122" b="1">
                  <a:solidFill>
                    <a:srgbClr val="FFFFFF"/>
                  </a:solidFill>
                  <a:latin typeface="Segoe UI Semibold" panose="020B0702040204020203" pitchFamily="34" charset="0"/>
                </a:rPr>
                <a:t>SQL</a:t>
              </a:r>
              <a:endParaRPr lang="en-US" altLang="en-US" sz="1836">
                <a:solidFill>
                  <a:srgbClr val="00B0F0"/>
                </a:solidFill>
              </a:endParaRPr>
            </a:p>
          </p:txBody>
        </p:sp>
        <p:sp>
          <p:nvSpPr>
            <p:cNvPr id="79" name="Rectangle 76"/>
            <p:cNvSpPr>
              <a:spLocks noChangeArrowheads="1"/>
            </p:cNvSpPr>
            <p:nvPr/>
          </p:nvSpPr>
          <p:spPr bwMode="auto">
            <a:xfrm>
              <a:off x="4204" y="3702"/>
              <a:ext cx="5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1122" b="1">
                  <a:solidFill>
                    <a:srgbClr val="FFFFFF"/>
                  </a:solidFill>
                  <a:latin typeface="Segoe UI Semibold" panose="020B0702040204020203" pitchFamily="34" charset="0"/>
                </a:rPr>
                <a:t>C</a:t>
              </a:r>
              <a:endParaRPr lang="en-US" altLang="en-US" sz="1836">
                <a:solidFill>
                  <a:srgbClr val="00B0F0"/>
                </a:solidFill>
              </a:endParaRPr>
            </a:p>
          </p:txBody>
        </p:sp>
        <p:sp>
          <p:nvSpPr>
            <p:cNvPr id="80" name="Rectangle 77"/>
            <p:cNvSpPr>
              <a:spLocks noChangeArrowheads="1"/>
            </p:cNvSpPr>
            <p:nvPr/>
          </p:nvSpPr>
          <p:spPr bwMode="auto">
            <a:xfrm>
              <a:off x="4257" y="3702"/>
              <a:ext cx="274"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1122" b="1">
                  <a:solidFill>
                    <a:srgbClr val="FFFFFF"/>
                  </a:solidFill>
                  <a:latin typeface="Segoe UI Semibold" panose="020B0702040204020203" pitchFamily="34" charset="0"/>
                </a:rPr>
                <a:t>ONFIG</a:t>
              </a:r>
              <a:endParaRPr lang="en-US" altLang="en-US" sz="1836">
                <a:solidFill>
                  <a:srgbClr val="00B0F0"/>
                </a:solidFill>
              </a:endParaRPr>
            </a:p>
          </p:txBody>
        </p:sp>
      </p:grpSp>
    </p:spTree>
    <p:extLst>
      <p:ext uri="{BB962C8B-B14F-4D97-AF65-F5344CB8AC3E}">
        <p14:creationId xmlns:p14="http://schemas.microsoft.com/office/powerpoint/2010/main" val="74701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your own Power</a:t>
            </a:r>
            <a:endParaRPr lang="en-US" dirty="0"/>
          </a:p>
        </p:txBody>
      </p:sp>
      <p:sp>
        <p:nvSpPr>
          <p:cNvPr id="3" name="Content Placeholder 2"/>
          <p:cNvSpPr>
            <a:spLocks noGrp="1"/>
          </p:cNvSpPr>
          <p:nvPr>
            <p:ph idx="4294967295"/>
          </p:nvPr>
        </p:nvSpPr>
        <p:spPr>
          <a:xfrm>
            <a:off x="572043" y="1512331"/>
            <a:ext cx="11301996" cy="4507719"/>
          </a:xfrm>
          <a:prstGeom prst="rect">
            <a:avLst/>
          </a:prstGeom>
        </p:spPr>
        <p:txBody>
          <a:bodyPr>
            <a:normAutofit/>
          </a:bodyPr>
          <a:lstStyle/>
          <a:p>
            <a:pPr marL="0" indent="0">
              <a:lnSpc>
                <a:spcPct val="100000"/>
              </a:lnSpc>
              <a:spcAft>
                <a:spcPts val="612"/>
              </a:spcAft>
              <a:buNone/>
            </a:pPr>
            <a:r>
              <a:rPr lang="en-US" sz="2448" dirty="0" smtClean="0"/>
              <a:t>Resources </a:t>
            </a:r>
            <a:r>
              <a:rPr lang="en-US" sz="2448" dirty="0"/>
              <a:t>can be extended allowing more code or data inside the resource</a:t>
            </a:r>
          </a:p>
          <a:p>
            <a:pPr marL="748430" lvl="2" indent="-291436">
              <a:lnSpc>
                <a:spcPct val="100000"/>
              </a:lnSpc>
              <a:spcAft>
                <a:spcPts val="612"/>
              </a:spcAft>
            </a:pPr>
            <a:r>
              <a:rPr lang="en-US" sz="1938" dirty="0"/>
              <a:t>AV agent inside a VM</a:t>
            </a:r>
          </a:p>
          <a:p>
            <a:pPr marL="748430" lvl="2" indent="-291436">
              <a:lnSpc>
                <a:spcPct val="100000"/>
              </a:lnSpc>
              <a:spcAft>
                <a:spcPts val="612"/>
              </a:spcAft>
            </a:pPr>
            <a:r>
              <a:rPr lang="en-US" sz="1938" dirty="0"/>
              <a:t>WordPress </a:t>
            </a:r>
            <a:r>
              <a:rPr lang="en-US" sz="1938" dirty="0" err="1"/>
              <a:t>Webdeploy</a:t>
            </a:r>
            <a:r>
              <a:rPr lang="en-US" sz="1938" dirty="0"/>
              <a:t> package on a Website</a:t>
            </a:r>
            <a:endParaRPr lang="en-US" sz="510" dirty="0"/>
          </a:p>
          <a:p>
            <a:pPr marL="0" indent="0">
              <a:lnSpc>
                <a:spcPct val="100000"/>
              </a:lnSpc>
              <a:spcAft>
                <a:spcPts val="612"/>
              </a:spcAft>
              <a:buNone/>
            </a:pPr>
            <a:r>
              <a:rPr lang="en-US" sz="2448" dirty="0"/>
              <a:t>Allow for Scripting or Imperative configuration of resources</a:t>
            </a:r>
          </a:p>
          <a:p>
            <a:pPr marL="0" indent="0">
              <a:lnSpc>
                <a:spcPct val="100000"/>
              </a:lnSpc>
              <a:spcAft>
                <a:spcPts val="612"/>
              </a:spcAft>
              <a:buNone/>
            </a:pPr>
            <a:r>
              <a:rPr lang="en-US" sz="2448" dirty="0"/>
              <a:t>Extensible solution (Windows and Linux):</a:t>
            </a:r>
          </a:p>
          <a:p>
            <a:pPr marL="748430" lvl="2" indent="-291436">
              <a:lnSpc>
                <a:spcPct val="100000"/>
              </a:lnSpc>
              <a:spcAft>
                <a:spcPts val="612"/>
              </a:spcAft>
            </a:pPr>
            <a:r>
              <a:rPr lang="en-US" sz="1938" dirty="0"/>
              <a:t>VMM Agent</a:t>
            </a:r>
          </a:p>
          <a:p>
            <a:pPr marL="748430" lvl="2" indent="-291436">
              <a:lnSpc>
                <a:spcPct val="100000"/>
              </a:lnSpc>
              <a:spcAft>
                <a:spcPts val="612"/>
              </a:spcAft>
            </a:pPr>
            <a:r>
              <a:rPr lang="en-US" sz="1938" dirty="0"/>
              <a:t>DSC (in-VM PowerShell)</a:t>
            </a:r>
          </a:p>
          <a:p>
            <a:pPr marL="748430" lvl="2" indent="-291436">
              <a:lnSpc>
                <a:spcPct val="100000"/>
              </a:lnSpc>
              <a:spcAft>
                <a:spcPts val="612"/>
              </a:spcAft>
            </a:pPr>
            <a:r>
              <a:rPr lang="en-US" sz="1938" dirty="0"/>
              <a:t>Chef</a:t>
            </a:r>
          </a:p>
          <a:p>
            <a:pPr marL="748430" lvl="2" indent="-291436">
              <a:lnSpc>
                <a:spcPct val="100000"/>
              </a:lnSpc>
              <a:spcAft>
                <a:spcPts val="612"/>
              </a:spcAft>
            </a:pPr>
            <a:r>
              <a:rPr lang="en-US" sz="1938" dirty="0"/>
              <a:t>Puppet</a:t>
            </a:r>
          </a:p>
        </p:txBody>
      </p:sp>
      <p:sp>
        <p:nvSpPr>
          <p:cNvPr id="4" name="Slide Number Placeholder 3"/>
          <p:cNvSpPr>
            <a:spLocks noGrp="1"/>
          </p:cNvSpPr>
          <p:nvPr>
            <p:ph type="sldNum" sz="quarter" idx="4294967295"/>
          </p:nvPr>
        </p:nvSpPr>
        <p:spPr>
          <a:xfrm>
            <a:off x="9075832" y="6380761"/>
            <a:ext cx="2798207" cy="372394"/>
          </a:xfrm>
          <a:prstGeom prst="rect">
            <a:avLst/>
          </a:prstGeom>
        </p:spPr>
        <p:txBody>
          <a:bodyPr/>
          <a:lstStyle/>
          <a:p>
            <a:fld id="{0A164282-434E-41D4-9582-783D542A7B68}" type="slidenum">
              <a:rPr lang="en-US" smtClean="0"/>
              <a:pPr/>
              <a:t>31</a:t>
            </a:fld>
            <a:endParaRPr lang="en-US"/>
          </a:p>
        </p:txBody>
      </p:sp>
    </p:spTree>
    <p:extLst>
      <p:ext uri="{BB962C8B-B14F-4D97-AF65-F5344CB8AC3E}">
        <p14:creationId xmlns:p14="http://schemas.microsoft.com/office/powerpoint/2010/main" val="1300778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idx="4294967295"/>
          </p:nvPr>
        </p:nvSpPr>
        <p:spPr>
          <a:xfrm>
            <a:off x="306385" y="1362447"/>
            <a:ext cx="2209194" cy="3084071"/>
          </a:xfrm>
          <a:prstGeom prst="rect">
            <a:avLst/>
          </a:prstGeom>
        </p:spPr>
        <p:txBody>
          <a:bodyPr>
            <a:noAutofit/>
          </a:bodyPr>
          <a:lstStyle/>
          <a:p>
            <a:pPr marL="0" indent="0">
              <a:buNone/>
            </a:pPr>
            <a:r>
              <a:rPr lang="en-US" sz="2448" dirty="0">
                <a:latin typeface="Segoe UI Light" panose="020B0502040204020203" pitchFamily="34" charset="0"/>
                <a:cs typeface="Segoe UI Light" panose="020B0502040204020203" pitchFamily="34" charset="0"/>
              </a:rPr>
              <a:t>Consistent Management Layer</a:t>
            </a:r>
            <a:endParaRPr lang="en-US" sz="1836" dirty="0">
              <a:latin typeface="Segoe UI Light" panose="020B0502040204020203" pitchFamily="34" charset="0"/>
              <a:cs typeface="Segoe UI Light" panose="020B0502040204020203" pitchFamily="34" charset="0"/>
            </a:endParaRPr>
          </a:p>
        </p:txBody>
      </p:sp>
      <p:pic>
        <p:nvPicPr>
          <p:cNvPr id="460" name="Picture 459"/>
          <p:cNvPicPr>
            <a:picLocks noChangeAspect="1"/>
          </p:cNvPicPr>
          <p:nvPr/>
        </p:nvPicPr>
        <p:blipFill>
          <a:blip r:embed="rId3"/>
          <a:stretch>
            <a:fillRect/>
          </a:stretch>
        </p:blipFill>
        <p:spPr>
          <a:xfrm>
            <a:off x="2805240" y="470794"/>
            <a:ext cx="9450047" cy="5632077"/>
          </a:xfrm>
          <a:prstGeom prst="rect">
            <a:avLst/>
          </a:prstGeom>
        </p:spPr>
      </p:pic>
    </p:spTree>
    <p:extLst>
      <p:ext uri="{BB962C8B-B14F-4D97-AF65-F5344CB8AC3E}">
        <p14:creationId xmlns:p14="http://schemas.microsoft.com/office/powerpoint/2010/main" val="674808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9124" y="514569"/>
            <a:ext cx="11254112" cy="2435131"/>
          </a:xfrm>
        </p:spPr>
        <p:txBody>
          <a:bodyPr/>
          <a:lstStyle/>
          <a:p>
            <a:r>
              <a:rPr lang="en-US" dirty="0" smtClean="0"/>
              <a:t>So, what does this all mean…</a:t>
            </a:r>
            <a:endParaRPr lang="en-US" dirty="0"/>
          </a:p>
        </p:txBody>
      </p:sp>
      <p:sp>
        <p:nvSpPr>
          <p:cNvPr id="3" name="Subtitle 2"/>
          <p:cNvSpPr>
            <a:spLocks noGrp="1"/>
          </p:cNvSpPr>
          <p:nvPr>
            <p:ph type="subTitle" idx="1"/>
          </p:nvPr>
        </p:nvSpPr>
        <p:spPr>
          <a:xfrm>
            <a:off x="619124" y="3123654"/>
            <a:ext cx="11254112" cy="2325206"/>
          </a:xfrm>
        </p:spPr>
        <p:txBody>
          <a:bodyPr>
            <a:normAutofit fontScale="25000" lnSpcReduction="20000"/>
          </a:bodyPr>
          <a:lstStyle/>
          <a:p>
            <a:r>
              <a:rPr lang="en-US" sz="11423" dirty="0">
                <a:latin typeface="Segoe UI Light" panose="020B0502040204020203" pitchFamily="34" charset="0"/>
                <a:cs typeface="Segoe UI Light" panose="020B0502040204020203" pitchFamily="34" charset="0"/>
              </a:rPr>
              <a:t>Application Lifecycle Container</a:t>
            </a:r>
          </a:p>
          <a:p>
            <a:pPr marL="233149" indent="-233149">
              <a:lnSpc>
                <a:spcPct val="110000"/>
              </a:lnSpc>
              <a:buFont typeface="Wingdings" panose="05000000000000000000" pitchFamily="2" charset="2"/>
              <a:buChar char="à"/>
            </a:pPr>
            <a:r>
              <a:rPr lang="en-US" sz="8159" dirty="0">
                <a:cs typeface="Segoe UI Light" panose="020B0502040204020203" pitchFamily="34" charset="0"/>
              </a:rPr>
              <a:t>Deploy and Manage your application as you see fit</a:t>
            </a:r>
          </a:p>
          <a:p>
            <a:pPr>
              <a:lnSpc>
                <a:spcPct val="110000"/>
              </a:lnSpc>
            </a:pPr>
            <a:r>
              <a:rPr lang="en-US" sz="11423" dirty="0">
                <a:latin typeface="Segoe UI Light" panose="020B0502040204020203" pitchFamily="34" charset="0"/>
                <a:cs typeface="Segoe UI Light" panose="020B0502040204020203" pitchFamily="34" charset="0"/>
              </a:rPr>
              <a:t>Declarative solution for Deployment and Configuration</a:t>
            </a:r>
            <a:endParaRPr lang="en-US" sz="11423" dirty="0">
              <a:cs typeface="Segoe UI Light" panose="020B0502040204020203" pitchFamily="34" charset="0"/>
            </a:endParaRPr>
          </a:p>
          <a:p>
            <a:pPr marL="233149" indent="-233149">
              <a:lnSpc>
                <a:spcPct val="110000"/>
              </a:lnSpc>
              <a:buFont typeface="Wingdings" panose="05000000000000000000" pitchFamily="2" charset="2"/>
              <a:buChar char="à"/>
            </a:pPr>
            <a:r>
              <a:rPr lang="en-US" sz="8159" dirty="0">
                <a:cs typeface="Segoe UI Light" panose="020B0502040204020203" pitchFamily="34" charset="0"/>
              </a:rPr>
              <a:t>Single click deployment of multiple instantiations of your application</a:t>
            </a:r>
          </a:p>
          <a:p>
            <a:pPr>
              <a:lnSpc>
                <a:spcPct val="110000"/>
              </a:lnSpc>
            </a:pPr>
            <a:r>
              <a:rPr lang="en-US" sz="11423" dirty="0">
                <a:latin typeface="Segoe UI Light" panose="020B0502040204020203" pitchFamily="34" charset="0"/>
                <a:cs typeface="Segoe UI Light" panose="020B0502040204020203" pitchFamily="34" charset="0"/>
              </a:rPr>
              <a:t>Consistent Management Layer</a:t>
            </a:r>
            <a:endParaRPr lang="en-US" sz="11423" dirty="0">
              <a:cs typeface="Segoe UI Light" panose="020B0502040204020203" pitchFamily="34" charset="0"/>
            </a:endParaRPr>
          </a:p>
          <a:p>
            <a:pPr marL="233149" indent="-233149">
              <a:lnSpc>
                <a:spcPct val="110000"/>
              </a:lnSpc>
              <a:buFont typeface="Wingdings" panose="05000000000000000000" pitchFamily="2" charset="2"/>
              <a:buChar char="à"/>
            </a:pPr>
            <a:r>
              <a:rPr lang="en-US" sz="8159" dirty="0">
                <a:cs typeface="Segoe UI Light" panose="020B0502040204020203" pitchFamily="34" charset="0"/>
              </a:rPr>
              <a:t>The same experience of deployment and management whether you go from the Portal, Command Line, or Tools</a:t>
            </a:r>
          </a:p>
        </p:txBody>
      </p:sp>
    </p:spTree>
    <p:extLst>
      <p:ext uri="{BB962C8B-B14F-4D97-AF65-F5344CB8AC3E}">
        <p14:creationId xmlns:p14="http://schemas.microsoft.com/office/powerpoint/2010/main" val="1351274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Azure Automation</a:t>
            </a:r>
            <a:endParaRPr lang="en-US" dirty="0"/>
          </a:p>
        </p:txBody>
      </p:sp>
    </p:spTree>
    <p:extLst>
      <p:ext uri="{BB962C8B-B14F-4D97-AF65-F5344CB8AC3E}">
        <p14:creationId xmlns:p14="http://schemas.microsoft.com/office/powerpoint/2010/main" val="4183612811"/>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Azure Automation Capabilities </a:t>
            </a:r>
            <a:endParaRPr lang="en-US" dirty="0"/>
          </a:p>
        </p:txBody>
      </p:sp>
      <p:grpSp>
        <p:nvGrpSpPr>
          <p:cNvPr id="146" name="Group 145"/>
          <p:cNvGrpSpPr/>
          <p:nvPr/>
        </p:nvGrpSpPr>
        <p:grpSpPr>
          <a:xfrm>
            <a:off x="984102" y="1321258"/>
            <a:ext cx="10869479" cy="5529438"/>
            <a:chOff x="984102" y="989932"/>
            <a:chExt cx="10869479" cy="5529438"/>
          </a:xfrm>
        </p:grpSpPr>
        <p:sp>
          <p:nvSpPr>
            <p:cNvPr id="99" name="Oval 98"/>
            <p:cNvSpPr/>
            <p:nvPr/>
          </p:nvSpPr>
          <p:spPr bwMode="auto">
            <a:xfrm>
              <a:off x="3409476" y="1895685"/>
              <a:ext cx="4672508" cy="4547794"/>
            </a:xfrm>
            <a:prstGeom prst="ellipse">
              <a:avLst/>
            </a:prstGeom>
            <a:solidFill>
              <a:schemeClr val="tx1"/>
            </a:solidFill>
            <a:ln>
              <a:noFill/>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3249" tIns="46625" rIns="93249" bIns="46625" numCol="1" rtlCol="0" anchor="ctr" anchorCtr="0" compatLnSpc="1">
              <a:prstTxWarp prst="textNoShape">
                <a:avLst/>
              </a:prstTxWarp>
            </a:bodyPr>
            <a:lstStyle/>
            <a:p>
              <a:pPr algn="ctr" defTabSz="932193"/>
              <a:endParaRPr lang="en-US" sz="900" dirty="0">
                <a:solidFill>
                  <a:srgbClr val="FFFFFF">
                    <a:alpha val="98824"/>
                  </a:srgbClr>
                </a:solidFill>
                <a:latin typeface="Segoe UI" pitchFamily="34" charset="0"/>
                <a:ea typeface="Segoe UI" pitchFamily="34" charset="0"/>
                <a:cs typeface="Segoe UI" pitchFamily="34" charset="0"/>
              </a:endParaRPr>
            </a:p>
          </p:txBody>
        </p:sp>
        <p:sp>
          <p:nvSpPr>
            <p:cNvPr id="100" name="Rectangle 99"/>
            <p:cNvSpPr/>
            <p:nvPr/>
          </p:nvSpPr>
          <p:spPr>
            <a:xfrm>
              <a:off x="9368179" y="2440147"/>
              <a:ext cx="1376112" cy="783245"/>
            </a:xfrm>
            <a:prstGeom prst="rect">
              <a:avLst/>
            </a:prstGeom>
            <a:solidFill>
              <a:srgbClr val="3AA0CC"/>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0030"/>
              <a:endParaRPr lang="en-US" dirty="0">
                <a:solidFill>
                  <a:prstClr val="white"/>
                </a:solidFill>
              </a:endParaRPr>
            </a:p>
          </p:txBody>
        </p:sp>
        <p:sp>
          <p:nvSpPr>
            <p:cNvPr id="101" name="TextBox 100"/>
            <p:cNvSpPr txBox="1"/>
            <p:nvPr/>
          </p:nvSpPr>
          <p:spPr>
            <a:xfrm>
              <a:off x="9775015" y="2738166"/>
              <a:ext cx="438838" cy="215444"/>
            </a:xfrm>
            <a:prstGeom prst="rect">
              <a:avLst/>
            </a:prstGeom>
            <a:noFill/>
          </p:spPr>
          <p:txBody>
            <a:bodyPr wrap="none" lIns="0" tIns="0" rIns="0" bIns="0" rtlCol="0">
              <a:spAutoFit/>
            </a:bodyPr>
            <a:lstStyle/>
            <a:p>
              <a:pPr defTabSz="930030"/>
              <a:r>
                <a:rPr lang="en-US" sz="1400" b="1" dirty="0" smtClean="0">
                  <a:solidFill>
                    <a:prstClr val="white"/>
                  </a:solidFill>
                  <a:latin typeface="Segoe UI Light" pitchFamily="34" charset="0"/>
                </a:rPr>
                <a:t>Azure</a:t>
              </a:r>
              <a:endParaRPr lang="en-US" sz="1400" b="1" dirty="0">
                <a:solidFill>
                  <a:prstClr val="white"/>
                </a:solidFill>
                <a:latin typeface="Segoe UI Light" pitchFamily="34" charset="0"/>
              </a:endParaRPr>
            </a:p>
          </p:txBody>
        </p:sp>
        <p:sp>
          <p:nvSpPr>
            <p:cNvPr id="102" name="Rectangle 101"/>
            <p:cNvSpPr/>
            <p:nvPr/>
          </p:nvSpPr>
          <p:spPr>
            <a:xfrm>
              <a:off x="9368179" y="3534941"/>
              <a:ext cx="1376112" cy="783245"/>
            </a:xfrm>
            <a:prstGeom prst="rect">
              <a:avLst/>
            </a:prstGeom>
            <a:solidFill>
              <a:srgbClr val="3AA0CC"/>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0030"/>
              <a:endParaRPr lang="en-US" dirty="0">
                <a:solidFill>
                  <a:prstClr val="white"/>
                </a:solidFill>
              </a:endParaRPr>
            </a:p>
          </p:txBody>
        </p:sp>
        <p:sp>
          <p:nvSpPr>
            <p:cNvPr id="103" name="TextBox 102"/>
            <p:cNvSpPr txBox="1"/>
            <p:nvPr/>
          </p:nvSpPr>
          <p:spPr>
            <a:xfrm>
              <a:off x="9641599" y="3714570"/>
              <a:ext cx="880049" cy="430887"/>
            </a:xfrm>
            <a:prstGeom prst="rect">
              <a:avLst/>
            </a:prstGeom>
            <a:noFill/>
          </p:spPr>
          <p:txBody>
            <a:bodyPr wrap="none" lIns="0" tIns="0" rIns="0" bIns="0" rtlCol="0">
              <a:spAutoFit/>
            </a:bodyPr>
            <a:lstStyle/>
            <a:p>
              <a:pPr algn="ctr" defTabSz="930030"/>
              <a:r>
                <a:rPr lang="en-US" sz="1400" b="1" dirty="0" smtClean="0">
                  <a:solidFill>
                    <a:prstClr val="white"/>
                  </a:solidFill>
                  <a:latin typeface="Segoe UI Light" pitchFamily="34" charset="0"/>
                </a:rPr>
                <a:t>Monitoring </a:t>
              </a:r>
            </a:p>
            <a:p>
              <a:pPr algn="ctr" defTabSz="930030"/>
              <a:r>
                <a:rPr lang="en-US" sz="1400" b="1" dirty="0" smtClean="0">
                  <a:solidFill>
                    <a:prstClr val="white"/>
                  </a:solidFill>
                  <a:latin typeface="Segoe UI Light" pitchFamily="34" charset="0"/>
                </a:rPr>
                <a:t>Systems</a:t>
              </a:r>
              <a:endParaRPr lang="en-US" sz="1400" b="1" dirty="0">
                <a:solidFill>
                  <a:prstClr val="white"/>
                </a:solidFill>
                <a:latin typeface="Segoe UI Light" pitchFamily="34" charset="0"/>
              </a:endParaRPr>
            </a:p>
          </p:txBody>
        </p:sp>
        <p:sp>
          <p:nvSpPr>
            <p:cNvPr id="104" name="Rectangle 103"/>
            <p:cNvSpPr/>
            <p:nvPr/>
          </p:nvSpPr>
          <p:spPr>
            <a:xfrm>
              <a:off x="9355747" y="4635533"/>
              <a:ext cx="1376112" cy="783245"/>
            </a:xfrm>
            <a:prstGeom prst="rect">
              <a:avLst/>
            </a:prstGeom>
            <a:solidFill>
              <a:srgbClr val="3AA0CC"/>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0030"/>
              <a:endParaRPr lang="en-US" dirty="0">
                <a:solidFill>
                  <a:prstClr val="white"/>
                </a:solidFill>
              </a:endParaRPr>
            </a:p>
          </p:txBody>
        </p:sp>
        <p:sp>
          <p:nvSpPr>
            <p:cNvPr id="105" name="TextBox 104"/>
            <p:cNvSpPr txBox="1"/>
            <p:nvPr/>
          </p:nvSpPr>
          <p:spPr>
            <a:xfrm>
              <a:off x="9581946" y="4650648"/>
              <a:ext cx="939702" cy="646331"/>
            </a:xfrm>
            <a:prstGeom prst="rect">
              <a:avLst/>
            </a:prstGeom>
            <a:noFill/>
          </p:spPr>
          <p:txBody>
            <a:bodyPr wrap="square" lIns="0" tIns="0" rIns="0" bIns="0" rtlCol="0">
              <a:spAutoFit/>
            </a:bodyPr>
            <a:lstStyle/>
            <a:p>
              <a:pPr algn="ctr" defTabSz="930030"/>
              <a:r>
                <a:rPr lang="en-US" sz="1400" b="1" dirty="0" smtClean="0">
                  <a:solidFill>
                    <a:prstClr val="white"/>
                  </a:solidFill>
                  <a:latin typeface="Segoe UI Light" pitchFamily="34" charset="0"/>
                </a:rPr>
                <a:t>Change </a:t>
              </a:r>
            </a:p>
            <a:p>
              <a:pPr algn="ctr" defTabSz="930030"/>
              <a:r>
                <a:rPr lang="en-US" sz="1400" b="1" dirty="0" smtClean="0">
                  <a:solidFill>
                    <a:prstClr val="white"/>
                  </a:solidFill>
                  <a:latin typeface="Segoe UI Light" pitchFamily="34" charset="0"/>
                </a:rPr>
                <a:t>Control</a:t>
              </a:r>
            </a:p>
            <a:p>
              <a:pPr algn="ctr" defTabSz="930030"/>
              <a:r>
                <a:rPr lang="en-US" sz="1400" b="1" dirty="0" smtClean="0">
                  <a:solidFill>
                    <a:prstClr val="white"/>
                  </a:solidFill>
                  <a:latin typeface="Segoe UI Light" pitchFamily="34" charset="0"/>
                </a:rPr>
                <a:t> Systems</a:t>
              </a:r>
              <a:endParaRPr lang="en-US" sz="1400" b="1" dirty="0">
                <a:solidFill>
                  <a:prstClr val="white"/>
                </a:solidFill>
                <a:latin typeface="Segoe UI Light" pitchFamily="34" charset="0"/>
              </a:endParaRPr>
            </a:p>
          </p:txBody>
        </p:sp>
        <p:sp>
          <p:nvSpPr>
            <p:cNvPr id="106" name="Rectangle 105"/>
            <p:cNvSpPr/>
            <p:nvPr/>
          </p:nvSpPr>
          <p:spPr>
            <a:xfrm>
              <a:off x="9368182" y="5736125"/>
              <a:ext cx="1376112" cy="783245"/>
            </a:xfrm>
            <a:prstGeom prst="rect">
              <a:avLst/>
            </a:prstGeom>
            <a:solidFill>
              <a:srgbClr val="3AA0CC"/>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0030"/>
              <a:endParaRPr lang="en-US" dirty="0">
                <a:solidFill>
                  <a:prstClr val="white"/>
                </a:solidFill>
              </a:endParaRPr>
            </a:p>
          </p:txBody>
        </p:sp>
        <p:sp>
          <p:nvSpPr>
            <p:cNvPr id="107" name="TextBox 106"/>
            <p:cNvSpPr txBox="1"/>
            <p:nvPr/>
          </p:nvSpPr>
          <p:spPr>
            <a:xfrm>
              <a:off x="9632117" y="5979570"/>
              <a:ext cx="875241" cy="215444"/>
            </a:xfrm>
            <a:prstGeom prst="rect">
              <a:avLst/>
            </a:prstGeom>
            <a:noFill/>
          </p:spPr>
          <p:txBody>
            <a:bodyPr wrap="none" lIns="0" tIns="0" rIns="0" bIns="0" rtlCol="0">
              <a:spAutoFit/>
            </a:bodyPr>
            <a:lstStyle/>
            <a:p>
              <a:pPr algn="ctr" defTabSz="930030"/>
              <a:r>
                <a:rPr lang="en-US" sz="1400" b="1" dirty="0" smtClean="0">
                  <a:solidFill>
                    <a:prstClr val="white"/>
                  </a:solidFill>
                  <a:latin typeface="Segoe UI Light" pitchFamily="34" charset="0"/>
                </a:rPr>
                <a:t>Anything </a:t>
              </a:r>
              <a:r>
                <a:rPr lang="en-US" sz="1400" b="1" dirty="0" smtClean="0">
                  <a:solidFill>
                    <a:prstClr val="white"/>
                  </a:solidFill>
                  <a:latin typeface="Segoe UI Light" pitchFamily="34" charset="0"/>
                  <a:sym typeface="Wingdings" panose="05000000000000000000" pitchFamily="2" charset="2"/>
                </a:rPr>
                <a:t></a:t>
              </a:r>
              <a:endParaRPr lang="en-US" sz="1400" b="1" dirty="0">
                <a:solidFill>
                  <a:prstClr val="white"/>
                </a:solidFill>
                <a:latin typeface="Segoe UI Light" pitchFamily="34" charset="0"/>
              </a:endParaRPr>
            </a:p>
          </p:txBody>
        </p:sp>
        <p:sp>
          <p:nvSpPr>
            <p:cNvPr id="108" name="Rectangle 107"/>
            <p:cNvSpPr/>
            <p:nvPr/>
          </p:nvSpPr>
          <p:spPr>
            <a:xfrm>
              <a:off x="984102" y="989932"/>
              <a:ext cx="10869479" cy="1789251"/>
            </a:xfrm>
            <a:prstGeom prst="rect">
              <a:avLst/>
            </a:prstGeom>
          </p:spPr>
          <p:txBody>
            <a:bodyPr wrap="square" lIns="93278" tIns="46639" rIns="93278" bIns="46639" numCol="3" spcCol="466390">
              <a:spAutoFit/>
            </a:bodyPr>
            <a:lstStyle/>
            <a:p>
              <a:r>
                <a:rPr lang="en-US" sz="1400" b="1" u="sng" dirty="0" smtClean="0">
                  <a:solidFill>
                    <a:schemeClr val="tx2"/>
                  </a:solidFill>
                  <a:ea typeface="Segoe UI" pitchFamily="34" charset="0"/>
                  <a:cs typeface="Segoe UI" pitchFamily="34" charset="0"/>
                </a:rPr>
                <a:t>Runbook Authoring in Azure:</a:t>
              </a:r>
              <a:endParaRPr lang="en-US" sz="1400" b="1" u="sng" dirty="0">
                <a:solidFill>
                  <a:schemeClr val="tx2"/>
                </a:solidFill>
                <a:ea typeface="Segoe UI" pitchFamily="34" charset="0"/>
                <a:cs typeface="Segoe UI" pitchFamily="34" charset="0"/>
              </a:endParaRPr>
            </a:p>
            <a:p>
              <a:r>
                <a:rPr lang="en-US" sz="1200" dirty="0" smtClean="0">
                  <a:ea typeface="Segoe UI" pitchFamily="34" charset="0"/>
                  <a:cs typeface="Segoe UI" pitchFamily="34" charset="0"/>
                </a:rPr>
                <a:t>Create runbooks </a:t>
              </a:r>
              <a:r>
                <a:rPr lang="en-US" sz="1200" dirty="0">
                  <a:ea typeface="Segoe UI" pitchFamily="34" charset="0"/>
                  <a:cs typeface="Segoe UI" pitchFamily="34" charset="0"/>
                </a:rPr>
                <a:t>to automate all aspects of cloud </a:t>
              </a:r>
              <a:r>
                <a:rPr lang="en-US" sz="1200" dirty="0" smtClean="0">
                  <a:ea typeface="Segoe UI" pitchFamily="34" charset="0"/>
                  <a:cs typeface="Segoe UI" pitchFamily="34" charset="0"/>
                </a:rPr>
                <a:t>operations, from deployment,  monitoring, and optimizations</a:t>
              </a:r>
              <a:endParaRPr lang="en-US" sz="1200" dirty="0">
                <a:ea typeface="Segoe UI" pitchFamily="34" charset="0"/>
                <a:cs typeface="Segoe UI" pitchFamily="34" charset="0"/>
              </a:endParaRPr>
            </a:p>
            <a:p>
              <a:endParaRPr lang="en-US" sz="1200" dirty="0">
                <a:solidFill>
                  <a:schemeClr val="tx2"/>
                </a:solidFill>
                <a:ea typeface="Segoe UI" pitchFamily="34" charset="0"/>
                <a:cs typeface="Segoe UI" pitchFamily="34" charset="0"/>
              </a:endParaRPr>
            </a:p>
            <a:p>
              <a:endParaRPr lang="en-US" sz="1200" dirty="0">
                <a:solidFill>
                  <a:schemeClr val="tx2"/>
                </a:solidFill>
                <a:ea typeface="Segoe UI" pitchFamily="34" charset="0"/>
                <a:cs typeface="Segoe UI" pitchFamily="34" charset="0"/>
              </a:endParaRPr>
            </a:p>
            <a:p>
              <a:pPr algn="just"/>
              <a:endParaRPr lang="en-US" sz="1200" dirty="0">
                <a:solidFill>
                  <a:schemeClr val="tx2"/>
                </a:solidFill>
                <a:ea typeface="Segoe UI" pitchFamily="34" charset="0"/>
                <a:cs typeface="Segoe UI" pitchFamily="34" charset="0"/>
              </a:endParaRPr>
            </a:p>
            <a:p>
              <a:pPr algn="just"/>
              <a:endParaRPr lang="en-US" sz="1200" dirty="0">
                <a:solidFill>
                  <a:schemeClr val="tx2"/>
                </a:solidFill>
                <a:ea typeface="Segoe UI" pitchFamily="34" charset="0"/>
                <a:cs typeface="Segoe UI" pitchFamily="34" charset="0"/>
              </a:endParaRPr>
            </a:p>
            <a:p>
              <a:endParaRPr lang="en-US" sz="1200" b="1" u="sng" dirty="0">
                <a:solidFill>
                  <a:schemeClr val="tx2"/>
                </a:solidFill>
                <a:ea typeface="Segoe UI" pitchFamily="34" charset="0"/>
                <a:cs typeface="Segoe UI" pitchFamily="34" charset="0"/>
              </a:endParaRPr>
            </a:p>
            <a:p>
              <a:r>
                <a:rPr lang="en-US" sz="1400" b="1" u="sng" dirty="0">
                  <a:solidFill>
                    <a:schemeClr val="tx2"/>
                  </a:solidFill>
                  <a:ea typeface="Segoe UI" pitchFamily="34" charset="0"/>
                  <a:cs typeface="Segoe UI" pitchFamily="34" charset="0"/>
                </a:rPr>
                <a:t>Highly Available </a:t>
              </a:r>
              <a:r>
                <a:rPr lang="en-US" sz="1400" b="1" u="sng" dirty="0" smtClean="0">
                  <a:solidFill>
                    <a:schemeClr val="tx2"/>
                  </a:solidFill>
                  <a:ea typeface="Segoe UI" pitchFamily="34" charset="0"/>
                  <a:cs typeface="Segoe UI" pitchFamily="34" charset="0"/>
                </a:rPr>
                <a:t>Engine:</a:t>
              </a:r>
              <a:endParaRPr lang="en-US" sz="1400" b="1" u="sng" dirty="0">
                <a:solidFill>
                  <a:schemeClr val="tx2"/>
                </a:solidFill>
                <a:ea typeface="Segoe UI" pitchFamily="34" charset="0"/>
                <a:cs typeface="Segoe UI" pitchFamily="34" charset="0"/>
              </a:endParaRPr>
            </a:p>
            <a:p>
              <a:r>
                <a:rPr lang="en-US" sz="1200" dirty="0">
                  <a:ea typeface="Segoe UI" pitchFamily="34" charset="0"/>
                  <a:cs typeface="Segoe UI" pitchFamily="34" charset="0"/>
                </a:rPr>
                <a:t>Support requirements for scale and H/A.</a:t>
              </a:r>
            </a:p>
            <a:p>
              <a:r>
                <a:rPr lang="en-US" sz="1200" dirty="0">
                  <a:ea typeface="Segoe UI" pitchFamily="34" charset="0"/>
                  <a:cs typeface="Segoe UI" pitchFamily="34" charset="0"/>
                </a:rPr>
                <a:t>Built on PowerShell </a:t>
              </a:r>
              <a:r>
                <a:rPr lang="en-US" sz="1200" dirty="0" smtClean="0">
                  <a:ea typeface="Segoe UI" pitchFamily="34" charset="0"/>
                  <a:cs typeface="Segoe UI" pitchFamily="34" charset="0"/>
                </a:rPr>
                <a:t>Workflow. Isolation for runbook jobs</a:t>
              </a:r>
              <a:endParaRPr lang="en-US" sz="1200" dirty="0">
                <a:ea typeface="Segoe UI" pitchFamily="34" charset="0"/>
                <a:cs typeface="Segoe UI" pitchFamily="34" charset="0"/>
              </a:endParaRPr>
            </a:p>
            <a:p>
              <a:pPr algn="just"/>
              <a:endParaRPr lang="en-US" sz="1200" dirty="0">
                <a:solidFill>
                  <a:schemeClr val="tx2"/>
                </a:solidFill>
                <a:ea typeface="Segoe UI" pitchFamily="34" charset="0"/>
                <a:cs typeface="Segoe UI" pitchFamily="34" charset="0"/>
              </a:endParaRPr>
            </a:p>
            <a:p>
              <a:pPr algn="just"/>
              <a:endParaRPr lang="en-US" sz="1200" dirty="0">
                <a:solidFill>
                  <a:schemeClr val="tx2"/>
                </a:solidFill>
                <a:ea typeface="Segoe UI" pitchFamily="34" charset="0"/>
                <a:cs typeface="Segoe UI" pitchFamily="34" charset="0"/>
              </a:endParaRPr>
            </a:p>
            <a:p>
              <a:pPr algn="just"/>
              <a:endParaRPr lang="en-US" sz="1200" dirty="0">
                <a:solidFill>
                  <a:schemeClr val="tx2"/>
                </a:solidFill>
                <a:ea typeface="Segoe UI" pitchFamily="34" charset="0"/>
                <a:cs typeface="Segoe UI" pitchFamily="34" charset="0"/>
              </a:endParaRPr>
            </a:p>
            <a:p>
              <a:pPr algn="just"/>
              <a:endParaRPr lang="en-US" sz="1200" dirty="0">
                <a:solidFill>
                  <a:schemeClr val="tx2"/>
                </a:solidFill>
                <a:ea typeface="Segoe UI" pitchFamily="34" charset="0"/>
                <a:cs typeface="Segoe UI" pitchFamily="34" charset="0"/>
              </a:endParaRPr>
            </a:p>
            <a:p>
              <a:pPr algn="just"/>
              <a:endParaRPr lang="en-US" sz="1200" b="1" u="sng" dirty="0">
                <a:solidFill>
                  <a:schemeClr val="tx2"/>
                </a:solidFill>
                <a:ea typeface="Segoe UI" pitchFamily="34" charset="0"/>
                <a:cs typeface="Segoe UI" pitchFamily="34" charset="0"/>
              </a:endParaRPr>
            </a:p>
            <a:p>
              <a:pPr algn="just"/>
              <a:r>
                <a:rPr lang="en-US" sz="1400" b="1" u="sng" dirty="0" smtClean="0">
                  <a:solidFill>
                    <a:schemeClr val="tx2"/>
                  </a:solidFill>
                  <a:ea typeface="Segoe UI" pitchFamily="34" charset="0"/>
                  <a:cs typeface="Segoe UI" pitchFamily="34" charset="0"/>
                </a:rPr>
                <a:t>Integration </a:t>
              </a:r>
              <a:r>
                <a:rPr lang="en-US" sz="1400" b="1" u="sng" dirty="0">
                  <a:solidFill>
                    <a:schemeClr val="tx2"/>
                  </a:solidFill>
                  <a:ea typeface="Segoe UI" pitchFamily="34" charset="0"/>
                  <a:cs typeface="Segoe UI" pitchFamily="34" charset="0"/>
                </a:rPr>
                <a:t>into other systems:</a:t>
              </a:r>
            </a:p>
            <a:p>
              <a:r>
                <a:rPr lang="en-US" sz="1200" dirty="0">
                  <a:ea typeface="Segoe UI" pitchFamily="34" charset="0"/>
                  <a:cs typeface="Segoe UI" pitchFamily="34" charset="0"/>
                </a:rPr>
                <a:t>Import PS modules and create additional modules and runbooks for </a:t>
              </a:r>
              <a:r>
                <a:rPr lang="en-US" sz="1200" dirty="0" smtClean="0">
                  <a:ea typeface="Segoe UI" pitchFamily="34" charset="0"/>
                  <a:cs typeface="Segoe UI" pitchFamily="34" charset="0"/>
                </a:rPr>
                <a:t>Azure services or </a:t>
              </a:r>
              <a:r>
                <a:rPr lang="en-US" sz="1200" dirty="0">
                  <a:ea typeface="Segoe UI" pitchFamily="34" charset="0"/>
                  <a:cs typeface="Segoe UI" pitchFamily="34" charset="0"/>
                </a:rPr>
                <a:t>to connect into 3</a:t>
              </a:r>
              <a:r>
                <a:rPr lang="en-US" sz="1200" baseline="30000" dirty="0">
                  <a:ea typeface="Segoe UI" pitchFamily="34" charset="0"/>
                  <a:cs typeface="Segoe UI" pitchFamily="34" charset="0"/>
                </a:rPr>
                <a:t>rd</a:t>
              </a:r>
              <a:r>
                <a:rPr lang="en-US" sz="1200" dirty="0">
                  <a:ea typeface="Segoe UI" pitchFamily="34" charset="0"/>
                  <a:cs typeface="Segoe UI" pitchFamily="34" charset="0"/>
                </a:rPr>
                <a:t> party </a:t>
              </a:r>
              <a:r>
                <a:rPr lang="en-US" sz="1200" dirty="0" smtClean="0">
                  <a:ea typeface="Segoe UI" pitchFamily="34" charset="0"/>
                  <a:cs typeface="Segoe UI" pitchFamily="34" charset="0"/>
                </a:rPr>
                <a:t>systems</a:t>
              </a:r>
              <a:endParaRPr lang="en-US" sz="1200" dirty="0">
                <a:ea typeface="Segoe UI" pitchFamily="34" charset="0"/>
                <a:cs typeface="Segoe UI" pitchFamily="34" charset="0"/>
              </a:endParaRPr>
            </a:p>
          </p:txBody>
        </p:sp>
        <p:sp>
          <p:nvSpPr>
            <p:cNvPr id="109" name="TextBox 108"/>
            <p:cNvSpPr txBox="1"/>
            <p:nvPr/>
          </p:nvSpPr>
          <p:spPr>
            <a:xfrm>
              <a:off x="4549946" y="3085058"/>
              <a:ext cx="3073274" cy="627677"/>
            </a:xfrm>
            <a:prstGeom prst="rect">
              <a:avLst/>
            </a:prstGeom>
            <a:noFill/>
          </p:spPr>
          <p:txBody>
            <a:bodyPr wrap="square" lIns="0" tIns="0" rIns="0" bIns="0" rtlCol="0">
              <a:spAutoFit/>
            </a:bodyPr>
            <a:lstStyle/>
            <a:p>
              <a:pPr defTabSz="930030"/>
              <a:r>
                <a:rPr lang="en-US" sz="4100" dirty="0">
                  <a:solidFill>
                    <a:srgbClr val="3AA0CC"/>
                  </a:solidFill>
                  <a:latin typeface="Segoe UI Light" pitchFamily="34" charset="0"/>
                </a:rPr>
                <a:t>Automation</a:t>
              </a:r>
            </a:p>
          </p:txBody>
        </p:sp>
        <p:pic>
          <p:nvPicPr>
            <p:cNvPr id="110" name="Picture 3" descr="C:\Users\eamono\AppData\Local\Microsoft\Windows\Temporary Internet Files\Content.IE5\O2UOOMGV\MC900014716[1].wmf"/>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5135330" y="2261483"/>
              <a:ext cx="1253037" cy="879239"/>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3" descr="C:\Users\eamono\AppData\Local\Microsoft\Windows\Temporary Internet Files\Content.IE5\O2UOOMGV\MC900014716[1].wmf"/>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5195604" y="4805225"/>
              <a:ext cx="2131522" cy="1495662"/>
            </a:xfrm>
            <a:prstGeom prst="rect">
              <a:avLst/>
            </a:prstGeom>
            <a:noFill/>
            <a:extLst>
              <a:ext uri="{909E8E84-426E-40DD-AFC4-6F175D3DCCD1}">
                <a14:hiddenFill xmlns:a14="http://schemas.microsoft.com/office/drawing/2010/main">
                  <a:solidFill>
                    <a:srgbClr val="FFFFFF"/>
                  </a:solidFill>
                </a14:hiddenFill>
              </a:ext>
            </a:extLst>
          </p:spPr>
        </p:pic>
        <p:grpSp>
          <p:nvGrpSpPr>
            <p:cNvPr id="112" name="Group 111"/>
            <p:cNvGrpSpPr/>
            <p:nvPr/>
          </p:nvGrpSpPr>
          <p:grpSpPr>
            <a:xfrm>
              <a:off x="3480030" y="3834658"/>
              <a:ext cx="4572771" cy="1041730"/>
              <a:chOff x="2620859" y="3264587"/>
              <a:chExt cx="4693068" cy="1069287"/>
            </a:xfrm>
            <a:solidFill>
              <a:srgbClr val="3AA0CC"/>
            </a:solidFill>
          </p:grpSpPr>
          <p:sp>
            <p:nvSpPr>
              <p:cNvPr id="113" name="Oval 112"/>
              <p:cNvSpPr/>
              <p:nvPr/>
            </p:nvSpPr>
            <p:spPr bwMode="auto">
              <a:xfrm>
                <a:off x="2620859" y="3264587"/>
                <a:ext cx="1098454" cy="1069287"/>
              </a:xfrm>
              <a:prstGeom prst="ellipse">
                <a:avLst/>
              </a:prstGeom>
              <a:grp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12" tIns="45706" rIns="91412" bIns="45706" numCol="1" rtlCol="0" anchor="ctr" anchorCtr="0" compatLnSpc="1">
                <a:prstTxWarp prst="textNoShape">
                  <a:avLst/>
                </a:prstTxWarp>
              </a:bodyPr>
              <a:lstStyle/>
              <a:p>
                <a:pPr algn="ctr" defTabSz="932193"/>
                <a:r>
                  <a:rPr lang="en-US" sz="800" dirty="0" smtClean="0">
                    <a:solidFill>
                      <a:srgbClr val="FFFFFF">
                        <a:alpha val="98824"/>
                      </a:srgbClr>
                    </a:solidFill>
                    <a:latin typeface="Segoe UI" pitchFamily="34" charset="0"/>
                    <a:ea typeface="Segoe UI" pitchFamily="34" charset="0"/>
                    <a:cs typeface="Segoe UI" pitchFamily="34" charset="0"/>
                  </a:rPr>
                  <a:t>Backup SQL Azure on a schedule</a:t>
                </a:r>
                <a:endParaRPr lang="en-US" sz="800" dirty="0">
                  <a:solidFill>
                    <a:srgbClr val="FFFFFF">
                      <a:alpha val="98824"/>
                    </a:srgbClr>
                  </a:solidFill>
                  <a:latin typeface="Segoe UI" pitchFamily="34" charset="0"/>
                  <a:ea typeface="Segoe UI" pitchFamily="34" charset="0"/>
                  <a:cs typeface="Segoe UI" pitchFamily="34" charset="0"/>
                </a:endParaRPr>
              </a:p>
            </p:txBody>
          </p:sp>
          <p:sp>
            <p:nvSpPr>
              <p:cNvPr id="114" name="Oval 113"/>
              <p:cNvSpPr/>
              <p:nvPr/>
            </p:nvSpPr>
            <p:spPr bwMode="auto">
              <a:xfrm>
                <a:off x="6215473" y="3264587"/>
                <a:ext cx="1098454" cy="1069287"/>
              </a:xfrm>
              <a:prstGeom prst="ellipse">
                <a:avLst/>
              </a:prstGeom>
              <a:grp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12" tIns="45706" rIns="91412" bIns="45706" numCol="1" rtlCol="0" anchor="ctr" anchorCtr="0" compatLnSpc="1">
                <a:prstTxWarp prst="textNoShape">
                  <a:avLst/>
                </a:prstTxWarp>
              </a:bodyPr>
              <a:lstStyle/>
              <a:p>
                <a:pPr algn="ctr" defTabSz="932193"/>
                <a:r>
                  <a:rPr lang="en-US" sz="800" dirty="0" smtClean="0">
                    <a:solidFill>
                      <a:srgbClr val="FFFFFF">
                        <a:alpha val="98824"/>
                      </a:srgbClr>
                    </a:solidFill>
                    <a:latin typeface="Segoe UI" pitchFamily="34" charset="0"/>
                    <a:ea typeface="Segoe UI" pitchFamily="34" charset="0"/>
                    <a:cs typeface="Segoe UI" pitchFamily="34" charset="0"/>
                  </a:rPr>
                  <a:t>Staged deployment of a service</a:t>
                </a:r>
                <a:endParaRPr lang="en-US" sz="800" dirty="0">
                  <a:solidFill>
                    <a:srgbClr val="FFFFFF">
                      <a:alpha val="98824"/>
                    </a:srgbClr>
                  </a:solidFill>
                  <a:latin typeface="Segoe UI" pitchFamily="34" charset="0"/>
                  <a:ea typeface="Segoe UI" pitchFamily="34" charset="0"/>
                  <a:cs typeface="Segoe UI" pitchFamily="34" charset="0"/>
                </a:endParaRPr>
              </a:p>
            </p:txBody>
          </p:sp>
          <p:sp>
            <p:nvSpPr>
              <p:cNvPr id="115" name="Oval 114"/>
              <p:cNvSpPr/>
              <p:nvPr/>
            </p:nvSpPr>
            <p:spPr bwMode="auto">
              <a:xfrm>
                <a:off x="5010613" y="3264587"/>
                <a:ext cx="1098454" cy="1069287"/>
              </a:xfrm>
              <a:prstGeom prst="ellipse">
                <a:avLst/>
              </a:prstGeom>
              <a:grp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12" tIns="45706" rIns="91412" bIns="45706" numCol="1" rtlCol="0" anchor="ctr" anchorCtr="0" compatLnSpc="1">
                <a:prstTxWarp prst="textNoShape">
                  <a:avLst/>
                </a:prstTxWarp>
              </a:bodyPr>
              <a:lstStyle/>
              <a:p>
                <a:pPr algn="ctr" defTabSz="932193"/>
                <a:r>
                  <a:rPr lang="en-US" sz="800" dirty="0" smtClean="0">
                    <a:solidFill>
                      <a:srgbClr val="FFFFFF">
                        <a:alpha val="98824"/>
                      </a:srgbClr>
                    </a:solidFill>
                    <a:latin typeface="Segoe UI" pitchFamily="34" charset="0"/>
                    <a:ea typeface="Segoe UI" pitchFamily="34" charset="0"/>
                    <a:cs typeface="Segoe UI" pitchFamily="34" charset="0"/>
                  </a:rPr>
                  <a:t>Remediate alert on a service</a:t>
                </a:r>
                <a:endParaRPr lang="en-US" sz="800" dirty="0">
                  <a:solidFill>
                    <a:srgbClr val="FFFFFF">
                      <a:alpha val="98824"/>
                    </a:srgbClr>
                  </a:solidFill>
                  <a:latin typeface="Segoe UI" pitchFamily="34" charset="0"/>
                  <a:ea typeface="Segoe UI" pitchFamily="34" charset="0"/>
                  <a:cs typeface="Segoe UI" pitchFamily="34" charset="0"/>
                </a:endParaRPr>
              </a:p>
            </p:txBody>
          </p:sp>
          <p:sp>
            <p:nvSpPr>
              <p:cNvPr id="116" name="Oval 115"/>
              <p:cNvSpPr/>
              <p:nvPr/>
            </p:nvSpPr>
            <p:spPr bwMode="auto">
              <a:xfrm>
                <a:off x="3815736" y="3264587"/>
                <a:ext cx="1098454" cy="1069287"/>
              </a:xfrm>
              <a:prstGeom prst="ellipse">
                <a:avLst/>
              </a:prstGeom>
              <a:grpFill/>
              <a:ln>
                <a:headEnd type="none" w="med" len="med"/>
                <a:tailEnd type="none" w="med" len="me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vert="horz" wrap="square" lIns="91412" tIns="45706" rIns="91412" bIns="45706" numCol="1" rtlCol="0" anchor="ctr" anchorCtr="0" compatLnSpc="1">
                <a:prstTxWarp prst="textNoShape">
                  <a:avLst/>
                </a:prstTxWarp>
              </a:bodyPr>
              <a:lstStyle/>
              <a:p>
                <a:pPr algn="ctr" defTabSz="932193"/>
                <a:r>
                  <a:rPr lang="en-US" sz="800" dirty="0" smtClean="0">
                    <a:solidFill>
                      <a:srgbClr val="FFFFFF">
                        <a:alpha val="98824"/>
                      </a:srgbClr>
                    </a:solidFill>
                    <a:latin typeface="Segoe UI" pitchFamily="34" charset="0"/>
                    <a:ea typeface="Segoe UI" pitchFamily="34" charset="0"/>
                    <a:cs typeface="Segoe UI" pitchFamily="34" charset="0"/>
                  </a:rPr>
                  <a:t>Patch Azure VMs without downtime </a:t>
                </a:r>
                <a:endParaRPr lang="en-US" sz="800" dirty="0">
                  <a:solidFill>
                    <a:srgbClr val="FFFFFF">
                      <a:alpha val="98824"/>
                    </a:srgbClr>
                  </a:solidFill>
                  <a:latin typeface="Segoe UI" pitchFamily="34" charset="0"/>
                  <a:ea typeface="Segoe UI" pitchFamily="34" charset="0"/>
                  <a:cs typeface="Segoe UI" pitchFamily="34" charset="0"/>
                </a:endParaRPr>
              </a:p>
            </p:txBody>
          </p:sp>
        </p:grpSp>
        <p:pic>
          <p:nvPicPr>
            <p:cNvPr id="119" name="Picture 118"/>
            <p:cNvPicPr>
              <a:picLocks noChangeAspect="1"/>
            </p:cNvPicPr>
            <p:nvPr/>
          </p:nvPicPr>
          <p:blipFill>
            <a:blip r:embed="rId4"/>
            <a:stretch>
              <a:fillRect/>
            </a:stretch>
          </p:blipFill>
          <p:spPr>
            <a:xfrm>
              <a:off x="1416305" y="4259124"/>
              <a:ext cx="0" cy="0"/>
            </a:xfrm>
            <a:prstGeom prst="rect">
              <a:avLst/>
            </a:prstGeom>
          </p:spPr>
        </p:pic>
        <p:sp>
          <p:nvSpPr>
            <p:cNvPr id="141" name="Bent Arrow 140"/>
            <p:cNvSpPr/>
            <p:nvPr/>
          </p:nvSpPr>
          <p:spPr bwMode="auto">
            <a:xfrm>
              <a:off x="2890121" y="4169583"/>
              <a:ext cx="589910" cy="1787165"/>
            </a:xfrm>
            <a:prstGeom prst="bentArrow">
              <a:avLst>
                <a:gd name="adj1" fmla="val 39757"/>
                <a:gd name="adj2" fmla="val 25000"/>
                <a:gd name="adj3" fmla="val 25000"/>
                <a:gd name="adj4" fmla="val 43750"/>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93278" numCol="1" spcCol="0" rtlCol="0" fromWordArt="0" anchor="b" anchorCtr="0" forceAA="0" compatLnSpc="1">
              <a:prstTxWarp prst="textNoShape">
                <a:avLst/>
              </a:prstTxWarp>
              <a:noAutofit/>
            </a:bodyPr>
            <a:lstStyle/>
            <a:p>
              <a:pPr algn="ctr" defTabSz="932472" fontAlgn="base">
                <a:spcBef>
                  <a:spcPct val="0"/>
                </a:spcBef>
                <a:spcAft>
                  <a:spcPct val="0"/>
                </a:spcAft>
              </a:pPr>
              <a:endParaRPr lang="en-US"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42" name="Bent Arrow 141"/>
            <p:cNvSpPr/>
            <p:nvPr/>
          </p:nvSpPr>
          <p:spPr bwMode="auto">
            <a:xfrm>
              <a:off x="8081989" y="2560768"/>
              <a:ext cx="1273758" cy="1559689"/>
            </a:xfrm>
            <a:prstGeom prst="ben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93278" numCol="1" spcCol="0" rtlCol="0" fromWordArt="0" anchor="b" anchorCtr="0" forceAA="0" compatLnSpc="1">
              <a:prstTxWarp prst="textNoShape">
                <a:avLst/>
              </a:prstTxWarp>
              <a:noAutofit/>
            </a:bodyPr>
            <a:lstStyle/>
            <a:p>
              <a:pPr algn="ctr" defTabSz="932472" fontAlgn="base">
                <a:spcBef>
                  <a:spcPct val="0"/>
                </a:spcBef>
                <a:spcAft>
                  <a:spcPct val="0"/>
                </a:spcAft>
              </a:pPr>
              <a:endParaRPr lang="en-US"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43" name="Bent Arrow 142"/>
            <p:cNvSpPr/>
            <p:nvPr/>
          </p:nvSpPr>
          <p:spPr bwMode="auto">
            <a:xfrm>
              <a:off x="8081988" y="3684300"/>
              <a:ext cx="1286194" cy="872320"/>
            </a:xfrm>
            <a:prstGeom prst="bentArrow">
              <a:avLst>
                <a:gd name="adj1" fmla="val 37829"/>
                <a:gd name="adj2" fmla="val 25000"/>
                <a:gd name="adj3" fmla="val 25000"/>
                <a:gd name="adj4" fmla="val 43750"/>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93278" numCol="1" spcCol="0" rtlCol="0" fromWordArt="0" anchor="b" anchorCtr="0" forceAA="0" compatLnSpc="1">
              <a:prstTxWarp prst="textNoShape">
                <a:avLst/>
              </a:prstTxWarp>
              <a:noAutofit/>
            </a:bodyPr>
            <a:lstStyle/>
            <a:p>
              <a:pPr algn="ctr" defTabSz="932472" fontAlgn="base">
                <a:spcBef>
                  <a:spcPct val="0"/>
                </a:spcBef>
                <a:spcAft>
                  <a:spcPct val="0"/>
                </a:spcAft>
              </a:pPr>
              <a:endParaRPr lang="en-US"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44" name="Bent Arrow 143"/>
            <p:cNvSpPr/>
            <p:nvPr/>
          </p:nvSpPr>
          <p:spPr bwMode="auto">
            <a:xfrm flipV="1">
              <a:off x="8081986" y="4496128"/>
              <a:ext cx="1273761" cy="760517"/>
            </a:xfrm>
            <a:prstGeom prst="bentArrow">
              <a:avLst>
                <a:gd name="adj1" fmla="val 42985"/>
                <a:gd name="adj2" fmla="val 25000"/>
                <a:gd name="adj3" fmla="val 25000"/>
                <a:gd name="adj4" fmla="val 43750"/>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93278" numCol="1" spcCol="0" rtlCol="0" fromWordArt="0" anchor="b" anchorCtr="0" forceAA="0" compatLnSpc="1">
              <a:prstTxWarp prst="textNoShape">
                <a:avLst/>
              </a:prstTxWarp>
              <a:noAutofit/>
            </a:bodyPr>
            <a:lstStyle/>
            <a:p>
              <a:pPr algn="ctr" defTabSz="932472" fontAlgn="base">
                <a:spcBef>
                  <a:spcPct val="0"/>
                </a:spcBef>
                <a:spcAft>
                  <a:spcPct val="0"/>
                </a:spcAft>
              </a:pPr>
              <a:endParaRPr lang="en-US"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45" name="Bent Arrow 144"/>
            <p:cNvSpPr/>
            <p:nvPr/>
          </p:nvSpPr>
          <p:spPr bwMode="auto">
            <a:xfrm flipV="1">
              <a:off x="8087870" y="4903277"/>
              <a:ext cx="1243004" cy="1463060"/>
            </a:xfrm>
            <a:prstGeom prst="ben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93278" numCol="1" spcCol="0" rtlCol="0" fromWordArt="0" anchor="b" anchorCtr="0" forceAA="0" compatLnSpc="1">
              <a:prstTxWarp prst="textNoShape">
                <a:avLst/>
              </a:prstTxWarp>
              <a:noAutofit/>
            </a:bodyPr>
            <a:lstStyle/>
            <a:p>
              <a:pPr algn="ctr" defTabSz="932472" fontAlgn="base">
                <a:spcBef>
                  <a:spcPct val="0"/>
                </a:spcBef>
                <a:spcAft>
                  <a:spcPct val="0"/>
                </a:spcAft>
              </a:pPr>
              <a:endParaRPr lang="en-US"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pic>
        <p:nvPicPr>
          <p:cNvPr id="51" name="Picture 50"/>
          <p:cNvPicPr>
            <a:picLocks noChangeAspect="1"/>
          </p:cNvPicPr>
          <p:nvPr/>
        </p:nvPicPr>
        <p:blipFill rotWithShape="1">
          <a:blip r:embed="rId5"/>
          <a:srcRect t="9212" b="15453"/>
          <a:stretch/>
        </p:blipFill>
        <p:spPr>
          <a:xfrm>
            <a:off x="1100424" y="2344418"/>
            <a:ext cx="1828973" cy="4453152"/>
          </a:xfrm>
          <a:prstGeom prst="rect">
            <a:avLst/>
          </a:prstGeom>
        </p:spPr>
      </p:pic>
    </p:spTree>
    <p:extLst>
      <p:ext uri="{BB962C8B-B14F-4D97-AF65-F5344CB8AC3E}">
        <p14:creationId xmlns:p14="http://schemas.microsoft.com/office/powerpoint/2010/main" val="817557923"/>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Typical Azure Automation Scenarios</a:t>
            </a:r>
            <a:endParaRPr lang="en-US" dirty="0"/>
          </a:p>
        </p:txBody>
      </p:sp>
      <p:sp>
        <p:nvSpPr>
          <p:cNvPr id="5" name="Rectangle 4"/>
          <p:cNvSpPr/>
          <p:nvPr/>
        </p:nvSpPr>
        <p:spPr bwMode="auto">
          <a:xfrm>
            <a:off x="1554848" y="1485603"/>
            <a:ext cx="3483328" cy="539652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571500" indent="-571500">
              <a:buFont typeface="Arial" panose="020B0604020202020204" pitchFamily="34" charset="0"/>
              <a:buChar char="•"/>
            </a:pPr>
            <a:endParaRPr lang="en-US" dirty="0" smtClean="0">
              <a:solidFill>
                <a:schemeClr val="tx1"/>
              </a:solidFill>
            </a:endParaRPr>
          </a:p>
          <a:p>
            <a:pPr marL="571500" indent="-571500">
              <a:buFont typeface="Arial" panose="020B0604020202020204" pitchFamily="34" charset="0"/>
              <a:buChar char="•"/>
            </a:pPr>
            <a:endParaRPr lang="en-US" dirty="0">
              <a:solidFill>
                <a:schemeClr val="tx1"/>
              </a:solidFill>
            </a:endParaRPr>
          </a:p>
          <a:p>
            <a:pPr marL="571500" indent="-571500">
              <a:buFont typeface="Arial" panose="020B0604020202020204" pitchFamily="34" charset="0"/>
              <a:buChar char="•"/>
            </a:pPr>
            <a:endParaRPr lang="en-US" dirty="0" smtClean="0">
              <a:solidFill>
                <a:schemeClr val="tx1"/>
              </a:solidFill>
            </a:endParaRPr>
          </a:p>
          <a:p>
            <a:pPr marL="571500" indent="-571500">
              <a:buFont typeface="Arial" panose="020B0604020202020204" pitchFamily="34" charset="0"/>
              <a:buChar char="•"/>
            </a:pPr>
            <a:endParaRPr lang="en-US" dirty="0">
              <a:solidFill>
                <a:schemeClr val="tx1"/>
              </a:solidFill>
            </a:endParaRPr>
          </a:p>
          <a:p>
            <a:endParaRPr lang="en-US" sz="1600" dirty="0">
              <a:solidFill>
                <a:schemeClr val="tx1"/>
              </a:solidFill>
            </a:endParaRPr>
          </a:p>
          <a:p>
            <a:r>
              <a:rPr lang="en-US" sz="1600" dirty="0" smtClean="0">
                <a:solidFill>
                  <a:schemeClr val="tx1"/>
                </a:solidFill>
              </a:rPr>
              <a:t>Patch Azure </a:t>
            </a:r>
            <a:r>
              <a:rPr lang="en-US" sz="1600" dirty="0" err="1">
                <a:solidFill>
                  <a:schemeClr val="tx1"/>
                </a:solidFill>
              </a:rPr>
              <a:t>IaaS</a:t>
            </a:r>
            <a:r>
              <a:rPr lang="en-US" sz="1600" dirty="0">
                <a:solidFill>
                  <a:schemeClr val="tx1"/>
                </a:solidFill>
              </a:rPr>
              <a:t> VMs without </a:t>
            </a:r>
            <a:r>
              <a:rPr lang="en-US" sz="1600" dirty="0" smtClean="0">
                <a:solidFill>
                  <a:schemeClr val="tx1"/>
                </a:solidFill>
              </a:rPr>
              <a:t>downtime, </a:t>
            </a:r>
            <a:r>
              <a:rPr lang="en-US" sz="1600" dirty="0">
                <a:solidFill>
                  <a:schemeClr val="tx1"/>
                </a:solidFill>
              </a:rPr>
              <a:t>leveraging Traffic </a:t>
            </a:r>
            <a:r>
              <a:rPr lang="en-US" sz="1600" dirty="0" smtClean="0">
                <a:solidFill>
                  <a:schemeClr val="tx1"/>
                </a:solidFill>
              </a:rPr>
              <a:t>manager.</a:t>
            </a:r>
          </a:p>
          <a:p>
            <a:pPr marL="571500" indent="-571500">
              <a:buFont typeface="Arial" panose="020B0604020202020204" pitchFamily="34" charset="0"/>
              <a:buChar char="•"/>
            </a:pPr>
            <a:endParaRPr lang="en-US" sz="1600" dirty="0" smtClean="0">
              <a:solidFill>
                <a:schemeClr val="tx1"/>
              </a:solidFill>
            </a:endParaRPr>
          </a:p>
          <a:p>
            <a:pPr marL="571500" indent="-571500">
              <a:buFont typeface="Arial" panose="020B0604020202020204" pitchFamily="34" charset="0"/>
              <a:buChar char="•"/>
            </a:pPr>
            <a:endParaRPr lang="en-US" sz="1600" dirty="0">
              <a:solidFill>
                <a:schemeClr val="tx1"/>
              </a:solidFill>
            </a:endParaRPr>
          </a:p>
          <a:p>
            <a:r>
              <a:rPr lang="en-US" sz="1600" dirty="0">
                <a:solidFill>
                  <a:schemeClr val="tx1"/>
                </a:solidFill>
              </a:rPr>
              <a:t>Enable regeneration of storage account keys while avoiding downtime in the </a:t>
            </a:r>
            <a:r>
              <a:rPr lang="en-US" sz="1600" dirty="0" smtClean="0">
                <a:solidFill>
                  <a:schemeClr val="tx1"/>
                </a:solidFill>
              </a:rPr>
              <a:t>application.</a:t>
            </a:r>
          </a:p>
          <a:p>
            <a:endParaRPr lang="en-US" sz="1600" dirty="0">
              <a:solidFill>
                <a:schemeClr val="tx1"/>
              </a:solidFill>
            </a:endParaRPr>
          </a:p>
          <a:p>
            <a:endParaRPr lang="en-US" sz="1600" dirty="0" smtClean="0">
              <a:solidFill>
                <a:schemeClr val="tx1"/>
              </a:solidFill>
            </a:endParaRPr>
          </a:p>
          <a:p>
            <a:r>
              <a:rPr lang="en-US" sz="1600" dirty="0" smtClean="0">
                <a:solidFill>
                  <a:schemeClr val="tx1"/>
                </a:solidFill>
              </a:rPr>
              <a:t>SQL </a:t>
            </a:r>
            <a:r>
              <a:rPr lang="en-US" sz="1600" dirty="0">
                <a:solidFill>
                  <a:schemeClr val="tx1"/>
                </a:solidFill>
              </a:rPr>
              <a:t>Backup on a </a:t>
            </a:r>
            <a:r>
              <a:rPr lang="en-US" sz="1600" dirty="0" smtClean="0">
                <a:solidFill>
                  <a:schemeClr val="tx1"/>
                </a:solidFill>
              </a:rPr>
              <a:t>schedule.</a:t>
            </a:r>
            <a:endParaRPr lang="en-US" sz="1600" dirty="0">
              <a:solidFill>
                <a:schemeClr val="tx1"/>
              </a:solidFill>
            </a:endParaRPr>
          </a:p>
          <a:p>
            <a:endParaRPr lang="en-US" sz="1600" dirty="0">
              <a:solidFill>
                <a:schemeClr val="tx1"/>
              </a:solidFill>
            </a:endParaRPr>
          </a:p>
          <a:p>
            <a:endParaRPr lang="en-US" sz="1600" dirty="0" smtClean="0">
              <a:solidFill>
                <a:schemeClr val="tx1"/>
              </a:solidFill>
            </a:endParaRPr>
          </a:p>
          <a:p>
            <a:r>
              <a:rPr lang="en-US" sz="1600" dirty="0" smtClean="0">
                <a:solidFill>
                  <a:schemeClr val="tx1"/>
                </a:solidFill>
              </a:rPr>
              <a:t>Backup and restore </a:t>
            </a:r>
            <a:r>
              <a:rPr lang="en-US" sz="1600" dirty="0" err="1" smtClean="0">
                <a:solidFill>
                  <a:schemeClr val="tx1"/>
                </a:solidFill>
              </a:rPr>
              <a:t>IaaS</a:t>
            </a:r>
            <a:r>
              <a:rPr lang="en-US" sz="1600" dirty="0" smtClean="0">
                <a:solidFill>
                  <a:schemeClr val="tx1"/>
                </a:solidFill>
              </a:rPr>
              <a:t> VMs.</a:t>
            </a:r>
            <a:endParaRPr lang="en-US" sz="1600" dirty="0">
              <a:solidFill>
                <a:schemeClr val="tx1"/>
              </a:solidFill>
            </a:endParaRPr>
          </a:p>
          <a:p>
            <a:endParaRPr lang="en-US" dirty="0">
              <a:solidFill>
                <a:schemeClr val="tx1"/>
              </a:solidFill>
            </a:endParaRPr>
          </a:p>
        </p:txBody>
      </p:sp>
      <p:sp>
        <p:nvSpPr>
          <p:cNvPr id="6" name="Rectangle 5"/>
          <p:cNvSpPr/>
          <p:nvPr/>
        </p:nvSpPr>
        <p:spPr bwMode="auto">
          <a:xfrm>
            <a:off x="5212408" y="1485604"/>
            <a:ext cx="3483328" cy="539652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endParaRPr lang="en-US" dirty="0" smtClean="0">
              <a:solidFill>
                <a:schemeClr val="tx1"/>
              </a:solidFill>
            </a:endParaRPr>
          </a:p>
          <a:p>
            <a:endParaRPr lang="en-US" dirty="0">
              <a:solidFill>
                <a:schemeClr val="tx1"/>
              </a:solidFill>
            </a:endParaRPr>
          </a:p>
          <a:p>
            <a:endParaRPr lang="en-US" dirty="0" smtClean="0">
              <a:solidFill>
                <a:schemeClr val="tx1"/>
              </a:solidFill>
            </a:endParaRPr>
          </a:p>
          <a:p>
            <a:endParaRPr lang="en-US" dirty="0">
              <a:solidFill>
                <a:schemeClr val="tx1"/>
              </a:solidFill>
            </a:endParaRPr>
          </a:p>
          <a:p>
            <a:endParaRPr lang="en-US" sz="1600" dirty="0" smtClean="0">
              <a:solidFill>
                <a:schemeClr val="tx1"/>
              </a:solidFill>
            </a:endParaRPr>
          </a:p>
          <a:p>
            <a:r>
              <a:rPr lang="en-US" sz="1600" dirty="0" smtClean="0">
                <a:solidFill>
                  <a:schemeClr val="tx1"/>
                </a:solidFill>
              </a:rPr>
              <a:t>Deploy </a:t>
            </a:r>
            <a:r>
              <a:rPr lang="en-US" sz="1600" dirty="0">
                <a:solidFill>
                  <a:schemeClr val="tx1"/>
                </a:solidFill>
              </a:rPr>
              <a:t>a VM on an Azure / On-Premise cloud and </a:t>
            </a:r>
            <a:r>
              <a:rPr lang="en-US" sz="1600" dirty="0" smtClean="0">
                <a:solidFill>
                  <a:schemeClr val="tx1"/>
                </a:solidFill>
              </a:rPr>
              <a:t>enable monitoring </a:t>
            </a:r>
            <a:r>
              <a:rPr lang="en-US" sz="1600" dirty="0">
                <a:solidFill>
                  <a:schemeClr val="tx1"/>
                </a:solidFill>
              </a:rPr>
              <a:t>for the VM</a:t>
            </a:r>
            <a:r>
              <a:rPr lang="en-US" sz="1600" dirty="0" smtClean="0">
                <a:solidFill>
                  <a:schemeClr val="tx1"/>
                </a:solidFill>
              </a:rPr>
              <a:t>.</a:t>
            </a:r>
          </a:p>
          <a:p>
            <a:endParaRPr lang="en-US" sz="1600" dirty="0">
              <a:solidFill>
                <a:schemeClr val="tx1"/>
              </a:solidFill>
            </a:endParaRPr>
          </a:p>
          <a:p>
            <a:r>
              <a:rPr lang="en-US" sz="1600" dirty="0">
                <a:solidFill>
                  <a:schemeClr val="tx1"/>
                </a:solidFill>
              </a:rPr>
              <a:t>Deploy a new service to Azure and </a:t>
            </a:r>
            <a:r>
              <a:rPr lang="en-US" sz="1600" dirty="0" smtClean="0">
                <a:solidFill>
                  <a:schemeClr val="tx1"/>
                </a:solidFill>
              </a:rPr>
              <a:t>configure </a:t>
            </a:r>
            <a:r>
              <a:rPr lang="en-US" sz="1600" dirty="0">
                <a:solidFill>
                  <a:schemeClr val="tx1"/>
                </a:solidFill>
              </a:rPr>
              <a:t>the end </a:t>
            </a:r>
            <a:r>
              <a:rPr lang="en-US" sz="1600" dirty="0" smtClean="0">
                <a:solidFill>
                  <a:schemeClr val="tx1"/>
                </a:solidFill>
              </a:rPr>
              <a:t>points for CPU and </a:t>
            </a:r>
            <a:r>
              <a:rPr lang="en-US" sz="1600" dirty="0">
                <a:solidFill>
                  <a:schemeClr val="tx1"/>
                </a:solidFill>
              </a:rPr>
              <a:t>Memory alerts</a:t>
            </a:r>
            <a:r>
              <a:rPr lang="en-US" sz="1600" dirty="0" smtClean="0">
                <a:solidFill>
                  <a:schemeClr val="tx1"/>
                </a:solidFill>
              </a:rPr>
              <a:t>.</a:t>
            </a:r>
          </a:p>
          <a:p>
            <a:endParaRPr lang="en-US" sz="1600" dirty="0">
              <a:solidFill>
                <a:schemeClr val="tx1"/>
              </a:solidFill>
            </a:endParaRPr>
          </a:p>
          <a:p>
            <a:r>
              <a:rPr lang="en-US" sz="1600" dirty="0">
                <a:solidFill>
                  <a:schemeClr val="tx1"/>
                </a:solidFill>
              </a:rPr>
              <a:t>Deploy application from </a:t>
            </a:r>
            <a:r>
              <a:rPr lang="en-US" sz="1600" dirty="0" err="1">
                <a:solidFill>
                  <a:schemeClr val="tx1"/>
                </a:solidFill>
              </a:rPr>
              <a:t>Git</a:t>
            </a:r>
            <a:r>
              <a:rPr lang="en-US" sz="1600" dirty="0">
                <a:solidFill>
                  <a:schemeClr val="tx1"/>
                </a:solidFill>
              </a:rPr>
              <a:t>, run validation tests, </a:t>
            </a:r>
            <a:r>
              <a:rPr lang="en-US" sz="1600" dirty="0" smtClean="0">
                <a:solidFill>
                  <a:schemeClr val="tx1"/>
                </a:solidFill>
              </a:rPr>
              <a:t>and swap </a:t>
            </a:r>
            <a:r>
              <a:rPr lang="en-US" sz="1600" dirty="0">
                <a:solidFill>
                  <a:schemeClr val="tx1"/>
                </a:solidFill>
              </a:rPr>
              <a:t>to </a:t>
            </a:r>
            <a:r>
              <a:rPr lang="en-US" sz="1600" dirty="0" smtClean="0">
                <a:solidFill>
                  <a:schemeClr val="tx1"/>
                </a:solidFill>
              </a:rPr>
              <a:t>production </a:t>
            </a:r>
            <a:r>
              <a:rPr lang="en-US" sz="1600" dirty="0">
                <a:solidFill>
                  <a:schemeClr val="tx1"/>
                </a:solidFill>
              </a:rPr>
              <a:t>if </a:t>
            </a:r>
            <a:r>
              <a:rPr lang="en-US" sz="1600" dirty="0" smtClean="0">
                <a:solidFill>
                  <a:schemeClr val="tx1"/>
                </a:solidFill>
              </a:rPr>
              <a:t>tests pass.</a:t>
            </a:r>
          </a:p>
          <a:p>
            <a:endParaRPr lang="en-US" sz="1600" dirty="0">
              <a:solidFill>
                <a:schemeClr val="tx1"/>
              </a:solidFill>
            </a:endParaRPr>
          </a:p>
          <a:p>
            <a:r>
              <a:rPr lang="en-US" sz="1600" dirty="0">
                <a:solidFill>
                  <a:schemeClr val="tx1"/>
                </a:solidFill>
              </a:rPr>
              <a:t>Monitor SharePoint online </a:t>
            </a:r>
            <a:r>
              <a:rPr lang="en-US" sz="1600" dirty="0" smtClean="0">
                <a:solidFill>
                  <a:schemeClr val="tx1"/>
                </a:solidFill>
              </a:rPr>
              <a:t>for </a:t>
            </a:r>
            <a:r>
              <a:rPr lang="en-US" sz="1600" dirty="0">
                <a:solidFill>
                  <a:schemeClr val="tx1"/>
                </a:solidFill>
              </a:rPr>
              <a:t>an approval to update a </a:t>
            </a:r>
            <a:r>
              <a:rPr lang="en-US" sz="1600" dirty="0" smtClean="0">
                <a:solidFill>
                  <a:schemeClr val="tx1"/>
                </a:solidFill>
              </a:rPr>
              <a:t>service and update </a:t>
            </a:r>
            <a:r>
              <a:rPr lang="en-US" sz="1600" dirty="0">
                <a:solidFill>
                  <a:schemeClr val="tx1"/>
                </a:solidFill>
              </a:rPr>
              <a:t>the service once </a:t>
            </a:r>
            <a:r>
              <a:rPr lang="en-US" sz="1600" dirty="0" smtClean="0">
                <a:solidFill>
                  <a:schemeClr val="tx1"/>
                </a:solidFill>
              </a:rPr>
              <a:t>approved.</a:t>
            </a:r>
            <a:endParaRPr lang="en-US" dirty="0">
              <a:solidFill>
                <a:schemeClr val="tx1"/>
              </a:solidFill>
            </a:endParaRPr>
          </a:p>
        </p:txBody>
      </p:sp>
      <p:sp>
        <p:nvSpPr>
          <p:cNvPr id="7" name="Rectangle 6"/>
          <p:cNvSpPr/>
          <p:nvPr/>
        </p:nvSpPr>
        <p:spPr bwMode="auto">
          <a:xfrm>
            <a:off x="8853589" y="1485603"/>
            <a:ext cx="3483328" cy="53965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endParaRPr lang="en-US" dirty="0" smtClean="0">
              <a:solidFill>
                <a:schemeClr val="tx1"/>
              </a:solidFill>
            </a:endParaRPr>
          </a:p>
          <a:p>
            <a:endParaRPr lang="en-US" dirty="0">
              <a:solidFill>
                <a:schemeClr val="tx1"/>
              </a:solidFill>
            </a:endParaRPr>
          </a:p>
          <a:p>
            <a:endParaRPr lang="en-US" sz="1600" dirty="0" smtClean="0">
              <a:solidFill>
                <a:schemeClr val="tx1"/>
              </a:solidFill>
            </a:endParaRPr>
          </a:p>
          <a:p>
            <a:endParaRPr lang="en-US" sz="1600" dirty="0" smtClean="0">
              <a:solidFill>
                <a:schemeClr val="tx1"/>
              </a:solidFill>
            </a:endParaRPr>
          </a:p>
          <a:p>
            <a:endParaRPr lang="en-US" sz="1600" dirty="0" smtClean="0">
              <a:solidFill>
                <a:schemeClr val="tx1"/>
              </a:solidFill>
            </a:endParaRPr>
          </a:p>
          <a:p>
            <a:r>
              <a:rPr lang="en-US" sz="1600" dirty="0" smtClean="0">
                <a:solidFill>
                  <a:schemeClr val="tx1"/>
                </a:solidFill>
              </a:rPr>
              <a:t>Alert on a VM then turn </a:t>
            </a:r>
            <a:r>
              <a:rPr lang="en-US" sz="1600" dirty="0">
                <a:solidFill>
                  <a:schemeClr val="tx1"/>
                </a:solidFill>
              </a:rPr>
              <a:t>on tracing, collect logs, upload to Azure Storage and make available </a:t>
            </a:r>
            <a:r>
              <a:rPr lang="en-US" sz="1600" dirty="0" smtClean="0">
                <a:solidFill>
                  <a:schemeClr val="tx1"/>
                </a:solidFill>
              </a:rPr>
              <a:t>in Visual </a:t>
            </a:r>
            <a:r>
              <a:rPr lang="en-US" sz="1600" dirty="0">
                <a:solidFill>
                  <a:schemeClr val="tx1"/>
                </a:solidFill>
              </a:rPr>
              <a:t>Studio for troubleshooting.</a:t>
            </a:r>
          </a:p>
          <a:p>
            <a:endParaRPr lang="en-US" sz="1600" dirty="0" smtClean="0">
              <a:solidFill>
                <a:schemeClr val="tx1"/>
              </a:solidFill>
            </a:endParaRPr>
          </a:p>
          <a:p>
            <a:endParaRPr lang="en-US" sz="1600" smtClean="0">
              <a:solidFill>
                <a:schemeClr val="tx1"/>
              </a:solidFill>
            </a:endParaRPr>
          </a:p>
          <a:p>
            <a:r>
              <a:rPr lang="en-US" sz="1600" dirty="0" smtClean="0">
                <a:solidFill>
                  <a:schemeClr val="tx1"/>
                </a:solidFill>
              </a:rPr>
              <a:t>Monitor </a:t>
            </a:r>
            <a:r>
              <a:rPr lang="en-US" sz="1600" dirty="0">
                <a:solidFill>
                  <a:schemeClr val="tx1"/>
                </a:solidFill>
              </a:rPr>
              <a:t>for when a new service gets created, and configure it for the right tracing / backup policy. </a:t>
            </a:r>
          </a:p>
          <a:p>
            <a:endParaRPr lang="en-US" sz="1600" dirty="0">
              <a:solidFill>
                <a:schemeClr val="tx1"/>
              </a:solidFill>
            </a:endParaRPr>
          </a:p>
          <a:p>
            <a:endParaRPr lang="en-US" sz="1600" dirty="0" smtClean="0">
              <a:solidFill>
                <a:schemeClr val="tx1"/>
              </a:solidFill>
            </a:endParaRPr>
          </a:p>
          <a:p>
            <a:r>
              <a:rPr lang="en-US" sz="1600" dirty="0" smtClean="0">
                <a:solidFill>
                  <a:schemeClr val="tx1"/>
                </a:solidFill>
              </a:rPr>
              <a:t>Notify </a:t>
            </a:r>
            <a:r>
              <a:rPr lang="en-US" sz="1600" dirty="0">
                <a:solidFill>
                  <a:schemeClr val="tx1"/>
                </a:solidFill>
              </a:rPr>
              <a:t>users of a subscription </a:t>
            </a:r>
            <a:r>
              <a:rPr lang="en-US" sz="1600" dirty="0" smtClean="0">
                <a:solidFill>
                  <a:schemeClr val="tx1"/>
                </a:solidFill>
              </a:rPr>
              <a:t>who have underutilized VMs and perform remediation.</a:t>
            </a:r>
            <a:endParaRPr lang="en-US" sz="1600" dirty="0">
              <a:solidFill>
                <a:schemeClr val="tx1"/>
              </a:solidFill>
            </a:endParaRPr>
          </a:p>
        </p:txBody>
      </p:sp>
      <p:sp>
        <p:nvSpPr>
          <p:cNvPr id="8" name="Rectangle 7"/>
          <p:cNvSpPr/>
          <p:nvPr/>
        </p:nvSpPr>
        <p:spPr bwMode="auto">
          <a:xfrm>
            <a:off x="1563004" y="1485603"/>
            <a:ext cx="3483329" cy="1188708"/>
          </a:xfrm>
          <a:prstGeom prst="rect">
            <a:avLst/>
          </a:prstGeom>
          <a:solidFill>
            <a:schemeClr val="tx1">
              <a:alpha val="3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Patch / Update / Backup Orchestration</a:t>
            </a:r>
          </a:p>
        </p:txBody>
      </p:sp>
      <p:sp>
        <p:nvSpPr>
          <p:cNvPr id="9" name="Rectangle 8"/>
          <p:cNvSpPr/>
          <p:nvPr/>
        </p:nvSpPr>
        <p:spPr bwMode="auto">
          <a:xfrm>
            <a:off x="5220565" y="1485604"/>
            <a:ext cx="3483329" cy="1188707"/>
          </a:xfrm>
          <a:prstGeom prst="rect">
            <a:avLst/>
          </a:prstGeom>
          <a:solidFill>
            <a:schemeClr val="tx1">
              <a:alpha val="3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a:r>
              <a:rPr lang="en-US" sz="2400" dirty="0" smtClean="0">
                <a:solidFill>
                  <a:schemeClr val="tx1"/>
                </a:solidFill>
              </a:rPr>
              <a:t>Change Control &amp; Provisioning</a:t>
            </a:r>
            <a:endParaRPr lang="en-US" sz="2400" dirty="0">
              <a:solidFill>
                <a:schemeClr val="tx1"/>
              </a:solidFill>
            </a:endParaRPr>
          </a:p>
        </p:txBody>
      </p:sp>
      <p:sp>
        <p:nvSpPr>
          <p:cNvPr id="10" name="Rectangle 9"/>
          <p:cNvSpPr/>
          <p:nvPr/>
        </p:nvSpPr>
        <p:spPr bwMode="auto">
          <a:xfrm>
            <a:off x="8861321" y="1485603"/>
            <a:ext cx="3483329" cy="1188708"/>
          </a:xfrm>
          <a:prstGeom prst="rect">
            <a:avLst/>
          </a:prstGeom>
          <a:solidFill>
            <a:schemeClr val="tx1">
              <a:alpha val="3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Monitoring &amp; Remediation</a:t>
            </a:r>
          </a:p>
        </p:txBody>
      </p:sp>
    </p:spTree>
    <p:extLst>
      <p:ext uri="{BB962C8B-B14F-4D97-AF65-F5344CB8AC3E}">
        <p14:creationId xmlns:p14="http://schemas.microsoft.com/office/powerpoint/2010/main" val="13326887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250" fill="hold"/>
                                        <p:tgtEl>
                                          <p:spTgt spid="10"/>
                                        </p:tgtEl>
                                        <p:attrNameLst>
                                          <p:attrName>ppt_x</p:attrName>
                                        </p:attrNameLst>
                                      </p:cBhvr>
                                      <p:tavLst>
                                        <p:tav tm="0">
                                          <p:val>
                                            <p:strVal val="0-#ppt_w/2"/>
                                          </p:val>
                                        </p:tav>
                                        <p:tav tm="100000">
                                          <p:val>
                                            <p:strVal val="#ppt_x"/>
                                          </p:val>
                                        </p:tav>
                                      </p:tavLst>
                                    </p:anim>
                                    <p:anim calcmode="lin" valueType="num">
                                      <p:cBhvr additive="base">
                                        <p:cTn id="8" dur="125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250" fill="hold"/>
                                        <p:tgtEl>
                                          <p:spTgt spid="7"/>
                                        </p:tgtEl>
                                        <p:attrNameLst>
                                          <p:attrName>ppt_x</p:attrName>
                                        </p:attrNameLst>
                                      </p:cBhvr>
                                      <p:tavLst>
                                        <p:tav tm="0">
                                          <p:val>
                                            <p:strVal val="0-#ppt_w/2"/>
                                          </p:val>
                                        </p:tav>
                                        <p:tav tm="100000">
                                          <p:val>
                                            <p:strVal val="#ppt_x"/>
                                          </p:val>
                                        </p:tav>
                                      </p:tavLst>
                                    </p:anim>
                                    <p:anim calcmode="lin" valueType="num">
                                      <p:cBhvr additive="base">
                                        <p:cTn id="12" dur="125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0-#ppt_w/2"/>
                                          </p:val>
                                        </p:tav>
                                        <p:tav tm="100000">
                                          <p:val>
                                            <p:strVal val="#ppt_x"/>
                                          </p:val>
                                        </p:tav>
                                      </p:tavLst>
                                    </p:anim>
                                    <p:anim calcmode="lin" valueType="num">
                                      <p:cBhvr additive="base">
                                        <p:cTn id="18" dur="10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1000" fill="hold"/>
                                        <p:tgtEl>
                                          <p:spTgt spid="6"/>
                                        </p:tgtEl>
                                        <p:attrNameLst>
                                          <p:attrName>ppt_x</p:attrName>
                                        </p:attrNameLst>
                                      </p:cBhvr>
                                      <p:tavLst>
                                        <p:tav tm="0">
                                          <p:val>
                                            <p:strVal val="0-#ppt_w/2"/>
                                          </p:val>
                                        </p:tav>
                                        <p:tav tm="100000">
                                          <p:val>
                                            <p:strVal val="#ppt_x"/>
                                          </p:val>
                                        </p:tav>
                                      </p:tavLst>
                                    </p:anim>
                                    <p:anim calcmode="lin" valueType="num">
                                      <p:cBhvr additive="base">
                                        <p:cTn id="22"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0-#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Automation Accounts &amp; Dashboard</a:t>
            </a:r>
            <a:endParaRPr lang="en-US" dirty="0"/>
          </a:p>
        </p:txBody>
      </p:sp>
      <p:sp>
        <p:nvSpPr>
          <p:cNvPr id="6" name="Text Placeholder 2"/>
          <p:cNvSpPr txBox="1">
            <a:spLocks/>
          </p:cNvSpPr>
          <p:nvPr/>
        </p:nvSpPr>
        <p:spPr>
          <a:xfrm>
            <a:off x="274640" y="1212849"/>
            <a:ext cx="5791198" cy="4019562"/>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100000"/>
              <a:buFontTx/>
              <a:buNone/>
              <a:tabLst/>
              <a:defRPr sz="4000" kern="1200" spc="0" baseline="0">
                <a:gradFill>
                  <a:gsLst>
                    <a:gs pos="2920">
                      <a:schemeClr val="tx2"/>
                    </a:gs>
                    <a:gs pos="39000">
                      <a:schemeClr val="tx2"/>
                    </a:gs>
                  </a:gsLst>
                  <a:lin ang="5400000" scaled="0"/>
                </a:gradFill>
                <a:latin typeface="+mj-lt"/>
                <a:ea typeface="+mn-ea"/>
                <a:cs typeface="+mn-cs"/>
              </a:defRPr>
            </a:lvl1pPr>
            <a:lvl2pPr marL="28575" marR="0" indent="0" algn="l" defTabSz="932742" rtl="0" eaLnBrk="1" fontAlgn="auto" latinLnBrk="0" hangingPunct="1">
              <a:lnSpc>
                <a:spcPct val="90000"/>
              </a:lnSpc>
              <a:spcBef>
                <a:spcPct val="20000"/>
              </a:spcBef>
              <a:spcAft>
                <a:spcPts val="0"/>
              </a:spcAft>
              <a:buClr>
                <a:schemeClr val="tx1"/>
              </a:buClr>
              <a:buSzPct val="10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3838" marR="0" indent="0" algn="l" defTabSz="932742" rtl="0" eaLnBrk="1" fontAlgn="auto" latinLnBrk="0" hangingPunct="1">
              <a:lnSpc>
                <a:spcPct val="90000"/>
              </a:lnSpc>
              <a:spcBef>
                <a:spcPct val="20000"/>
              </a:spcBef>
              <a:spcAft>
                <a:spcPts val="0"/>
              </a:spcAft>
              <a:buClr>
                <a:schemeClr val="tx1"/>
              </a:buClr>
              <a:buSzPct val="100000"/>
              <a:buFontTx/>
              <a:buNone/>
              <a:tabLst/>
              <a:defRPr sz="2000" kern="1200" spc="0" baseline="0">
                <a:gradFill>
                  <a:gsLst>
                    <a:gs pos="1250">
                      <a:schemeClr val="tx1"/>
                    </a:gs>
                    <a:gs pos="100000">
                      <a:schemeClr val="tx1"/>
                    </a:gs>
                  </a:gsLst>
                  <a:lin ang="5400000" scaled="0"/>
                </a:gradFill>
                <a:latin typeface="+mn-lt"/>
                <a:ea typeface="+mn-ea"/>
                <a:cs typeface="+mn-cs"/>
              </a:defRPr>
            </a:lvl3pPr>
            <a:lvl4pPr marL="476250" marR="0" indent="0" algn="l" defTabSz="932742" rtl="0" eaLnBrk="1" fontAlgn="auto" latinLnBrk="0" hangingPunct="1">
              <a:lnSpc>
                <a:spcPct val="90000"/>
              </a:lnSpc>
              <a:spcBef>
                <a:spcPct val="20000"/>
              </a:spcBef>
              <a:spcAft>
                <a:spcPts val="0"/>
              </a:spcAft>
              <a:buClr>
                <a:schemeClr val="tx1"/>
              </a:buClr>
              <a:buSzPct val="100000"/>
              <a:buFontTx/>
              <a:buNone/>
              <a:tabLst/>
              <a:defRPr sz="1800" kern="1200" spc="0" baseline="0">
                <a:gradFill>
                  <a:gsLst>
                    <a:gs pos="1250">
                      <a:schemeClr val="tx1"/>
                    </a:gs>
                    <a:gs pos="100000">
                      <a:schemeClr val="tx1"/>
                    </a:gs>
                  </a:gsLst>
                  <a:lin ang="5400000" scaled="0"/>
                </a:gradFill>
                <a:latin typeface="+mn-lt"/>
                <a:ea typeface="+mn-ea"/>
                <a:cs typeface="+mn-cs"/>
              </a:defRPr>
            </a:lvl4pPr>
            <a:lvl5pPr marL="739775" marR="0" indent="0" algn="l" defTabSz="932742" rtl="0" eaLnBrk="1" fontAlgn="auto" latinLnBrk="0" hangingPunct="1">
              <a:lnSpc>
                <a:spcPct val="90000"/>
              </a:lnSpc>
              <a:spcBef>
                <a:spcPct val="20000"/>
              </a:spcBef>
              <a:spcAft>
                <a:spcPts val="0"/>
              </a:spcAft>
              <a:buClr>
                <a:schemeClr val="tx1"/>
              </a:buClr>
              <a:buSzPct val="100000"/>
              <a:buFontTx/>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buClr>
                <a:schemeClr val="tx2"/>
              </a:buClr>
              <a:buFontTx/>
              <a:buBlip>
                <a:blip r:embed="rId3"/>
              </a:buBlip>
            </a:pPr>
            <a:r>
              <a:rPr lang="en-US" sz="2000" dirty="0" smtClean="0">
                <a:gradFill>
                  <a:gsLst>
                    <a:gs pos="13869">
                      <a:schemeClr val="tx2"/>
                    </a:gs>
                    <a:gs pos="42000">
                      <a:schemeClr val="tx2"/>
                    </a:gs>
                  </a:gsLst>
                  <a:lin ang="5400000" scaled="0"/>
                </a:gradFill>
                <a:latin typeface="+mn-lt"/>
              </a:rPr>
              <a:t>Create Automation Accounts</a:t>
            </a:r>
          </a:p>
          <a:p>
            <a:pPr marL="584200" lvl="1" indent="-241300">
              <a:buBlip>
                <a:blip r:embed="rId3"/>
              </a:buBlip>
            </a:pPr>
            <a:r>
              <a:rPr lang="en-US" sz="1800" dirty="0"/>
              <a:t>Organize your automation by group or </a:t>
            </a:r>
            <a:r>
              <a:rPr lang="en-US" sz="1800" dirty="0" smtClean="0"/>
              <a:t>individual contributor</a:t>
            </a:r>
          </a:p>
          <a:p>
            <a:pPr marL="584200" lvl="1" indent="-241300">
              <a:buFontTx/>
              <a:buBlip>
                <a:blip r:embed="rId3"/>
              </a:buBlip>
            </a:pPr>
            <a:r>
              <a:rPr lang="en-US" sz="1800" dirty="0" smtClean="0"/>
              <a:t>Accounts can live in different regions</a:t>
            </a:r>
          </a:p>
          <a:p>
            <a:pPr marL="584200" lvl="1" indent="-241300">
              <a:buFontTx/>
              <a:buBlip>
                <a:blip r:embed="rId3"/>
              </a:buBlip>
            </a:pPr>
            <a:r>
              <a:rPr lang="en-US" sz="1800" dirty="0" smtClean="0"/>
              <a:t>Create up to 30 accounts</a:t>
            </a:r>
          </a:p>
          <a:p>
            <a:pPr marL="584200" lvl="1" indent="-241300">
              <a:buFontTx/>
              <a:buBlip>
                <a:blip r:embed="rId3"/>
              </a:buBlip>
            </a:pPr>
            <a:endParaRPr lang="en-US" sz="1800" dirty="0" smtClean="0"/>
          </a:p>
          <a:p>
            <a:pPr marL="342900" indent="-342900">
              <a:buClr>
                <a:schemeClr val="tx2"/>
              </a:buClr>
              <a:buBlip>
                <a:blip r:embed="rId3"/>
              </a:buBlip>
            </a:pPr>
            <a:r>
              <a:rPr lang="en-US" sz="2000" dirty="0" smtClean="0">
                <a:gradFill>
                  <a:gsLst>
                    <a:gs pos="13869">
                      <a:schemeClr val="tx2"/>
                    </a:gs>
                    <a:gs pos="42000">
                      <a:schemeClr val="tx2"/>
                    </a:gs>
                  </a:gsLst>
                  <a:lin ang="5400000" scaled="0"/>
                </a:gradFill>
                <a:latin typeface="+mn-lt"/>
              </a:rPr>
              <a:t>Use Automation Dashboard</a:t>
            </a:r>
            <a:endParaRPr lang="en-US" sz="2000" dirty="0">
              <a:gradFill>
                <a:gsLst>
                  <a:gs pos="13869">
                    <a:schemeClr val="tx2"/>
                  </a:gs>
                  <a:gs pos="42000">
                    <a:schemeClr val="tx2"/>
                  </a:gs>
                </a:gsLst>
                <a:lin ang="5400000" scaled="0"/>
              </a:gradFill>
              <a:latin typeface="+mn-lt"/>
            </a:endParaRPr>
          </a:p>
          <a:p>
            <a:pPr marL="584200" lvl="1" indent="-241300">
              <a:buBlip>
                <a:blip r:embed="rId3"/>
              </a:buBlip>
            </a:pPr>
            <a:r>
              <a:rPr lang="en-US" sz="1800" dirty="0" smtClean="0"/>
              <a:t>Operational dashboard for analysis and troubleshooting</a:t>
            </a:r>
          </a:p>
          <a:p>
            <a:pPr marL="584200" lvl="1" indent="-241300">
              <a:buBlip>
                <a:blip r:embed="rId3"/>
              </a:buBlip>
            </a:pPr>
            <a:r>
              <a:rPr lang="en-US" sz="1800" dirty="0" smtClean="0"/>
              <a:t>Quickly access “problem” jobs to get up and running quickly</a:t>
            </a:r>
            <a:endParaRPr lang="en-US" sz="1800" dirty="0"/>
          </a:p>
          <a:p>
            <a:pPr marL="342900" indent="-342900">
              <a:buClr>
                <a:schemeClr val="tx2"/>
              </a:buClr>
              <a:buFontTx/>
              <a:buBlip>
                <a:blip r:embed="rId3"/>
              </a:buBlip>
            </a:pPr>
            <a:endParaRPr lang="en-US" sz="2000" dirty="0" smtClean="0">
              <a:gradFill>
                <a:gsLst>
                  <a:gs pos="13869">
                    <a:schemeClr val="tx2"/>
                  </a:gs>
                  <a:gs pos="42000">
                    <a:schemeClr val="tx2"/>
                  </a:gs>
                </a:gsLst>
                <a:lin ang="5400000" scaled="0"/>
              </a:gradFill>
              <a:latin typeface="+mn-lt"/>
            </a:endParaRPr>
          </a:p>
          <a:p>
            <a:endParaRPr lang="en-US" sz="1800" dirty="0"/>
          </a:p>
        </p:txBody>
      </p:sp>
      <p:pic>
        <p:nvPicPr>
          <p:cNvPr id="5" name="Picture 4"/>
          <p:cNvPicPr>
            <a:picLocks noChangeAspect="1"/>
          </p:cNvPicPr>
          <p:nvPr/>
        </p:nvPicPr>
        <p:blipFill>
          <a:blip r:embed="rId4"/>
          <a:stretch>
            <a:fillRect/>
          </a:stretch>
        </p:blipFill>
        <p:spPr>
          <a:xfrm>
            <a:off x="5684837" y="1460499"/>
            <a:ext cx="6975963" cy="4343400"/>
          </a:xfrm>
          <a:prstGeom prst="rect">
            <a:avLst/>
          </a:prstGeom>
          <a:scene3d>
            <a:camera prst="perspectiveContrastingLeftFacing"/>
            <a:lightRig rig="threePt" dir="t"/>
          </a:scene3d>
        </p:spPr>
      </p:pic>
    </p:spTree>
    <p:extLst>
      <p:ext uri="{BB962C8B-B14F-4D97-AF65-F5344CB8AC3E}">
        <p14:creationId xmlns:p14="http://schemas.microsoft.com/office/powerpoint/2010/main" val="1822361486"/>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Runbook </a:t>
            </a:r>
            <a:r>
              <a:rPr lang="en-US" dirty="0" smtClean="0"/>
              <a:t>Authoring</a:t>
            </a:r>
            <a:endParaRPr lang="en-US" dirty="0"/>
          </a:p>
        </p:txBody>
      </p:sp>
      <p:sp>
        <p:nvSpPr>
          <p:cNvPr id="4" name="Text Placeholder 2"/>
          <p:cNvSpPr txBox="1">
            <a:spLocks/>
          </p:cNvSpPr>
          <p:nvPr/>
        </p:nvSpPr>
        <p:spPr>
          <a:xfrm>
            <a:off x="274639" y="1212849"/>
            <a:ext cx="11889564" cy="6115520"/>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100000"/>
              <a:buFontTx/>
              <a:buNone/>
              <a:tabLst/>
              <a:defRPr sz="4000" kern="1200" spc="0" baseline="0">
                <a:gradFill>
                  <a:gsLst>
                    <a:gs pos="2920">
                      <a:schemeClr val="tx2"/>
                    </a:gs>
                    <a:gs pos="39000">
                      <a:schemeClr val="tx2"/>
                    </a:gs>
                  </a:gsLst>
                  <a:lin ang="5400000" scaled="0"/>
                </a:gradFill>
                <a:latin typeface="+mj-lt"/>
                <a:ea typeface="+mn-ea"/>
                <a:cs typeface="+mn-cs"/>
              </a:defRPr>
            </a:lvl1pPr>
            <a:lvl2pPr marL="28575" marR="0" indent="0" algn="l" defTabSz="932742" rtl="0" eaLnBrk="1" fontAlgn="auto" latinLnBrk="0" hangingPunct="1">
              <a:lnSpc>
                <a:spcPct val="90000"/>
              </a:lnSpc>
              <a:spcBef>
                <a:spcPct val="20000"/>
              </a:spcBef>
              <a:spcAft>
                <a:spcPts val="0"/>
              </a:spcAft>
              <a:buClr>
                <a:schemeClr val="tx1"/>
              </a:buClr>
              <a:buSzPct val="10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3838" marR="0" indent="0" algn="l" defTabSz="932742" rtl="0" eaLnBrk="1" fontAlgn="auto" latinLnBrk="0" hangingPunct="1">
              <a:lnSpc>
                <a:spcPct val="90000"/>
              </a:lnSpc>
              <a:spcBef>
                <a:spcPct val="20000"/>
              </a:spcBef>
              <a:spcAft>
                <a:spcPts val="0"/>
              </a:spcAft>
              <a:buClr>
                <a:schemeClr val="tx1"/>
              </a:buClr>
              <a:buSzPct val="100000"/>
              <a:buFontTx/>
              <a:buNone/>
              <a:tabLst/>
              <a:defRPr sz="2000" kern="1200" spc="0" baseline="0">
                <a:gradFill>
                  <a:gsLst>
                    <a:gs pos="1250">
                      <a:schemeClr val="tx1"/>
                    </a:gs>
                    <a:gs pos="100000">
                      <a:schemeClr val="tx1"/>
                    </a:gs>
                  </a:gsLst>
                  <a:lin ang="5400000" scaled="0"/>
                </a:gradFill>
                <a:latin typeface="+mn-lt"/>
                <a:ea typeface="+mn-ea"/>
                <a:cs typeface="+mn-cs"/>
              </a:defRPr>
            </a:lvl3pPr>
            <a:lvl4pPr marL="476250" marR="0" indent="0" algn="l" defTabSz="932742" rtl="0" eaLnBrk="1" fontAlgn="auto" latinLnBrk="0" hangingPunct="1">
              <a:lnSpc>
                <a:spcPct val="90000"/>
              </a:lnSpc>
              <a:spcBef>
                <a:spcPct val="20000"/>
              </a:spcBef>
              <a:spcAft>
                <a:spcPts val="0"/>
              </a:spcAft>
              <a:buClr>
                <a:schemeClr val="tx1"/>
              </a:buClr>
              <a:buSzPct val="100000"/>
              <a:buFontTx/>
              <a:buNone/>
              <a:tabLst/>
              <a:defRPr sz="1800" kern="1200" spc="0" baseline="0">
                <a:gradFill>
                  <a:gsLst>
                    <a:gs pos="1250">
                      <a:schemeClr val="tx1"/>
                    </a:gs>
                    <a:gs pos="100000">
                      <a:schemeClr val="tx1"/>
                    </a:gs>
                  </a:gsLst>
                  <a:lin ang="5400000" scaled="0"/>
                </a:gradFill>
                <a:latin typeface="+mn-lt"/>
                <a:ea typeface="+mn-ea"/>
                <a:cs typeface="+mn-cs"/>
              </a:defRPr>
            </a:lvl4pPr>
            <a:lvl5pPr marL="739775" marR="0" indent="0" algn="l" defTabSz="932742" rtl="0" eaLnBrk="1" fontAlgn="auto" latinLnBrk="0" hangingPunct="1">
              <a:lnSpc>
                <a:spcPct val="90000"/>
              </a:lnSpc>
              <a:spcBef>
                <a:spcPct val="20000"/>
              </a:spcBef>
              <a:spcAft>
                <a:spcPts val="0"/>
              </a:spcAft>
              <a:buClr>
                <a:schemeClr val="tx1"/>
              </a:buClr>
              <a:buSzPct val="100000"/>
              <a:buFontTx/>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buClr>
                <a:schemeClr val="tx2"/>
              </a:buClr>
              <a:buFontTx/>
              <a:buBlip>
                <a:blip r:embed="rId2"/>
              </a:buBlip>
            </a:pPr>
            <a:r>
              <a:rPr lang="en-US" sz="2000" dirty="0" smtClean="0">
                <a:gradFill>
                  <a:gsLst>
                    <a:gs pos="13869">
                      <a:schemeClr val="tx2"/>
                    </a:gs>
                    <a:gs pos="42000">
                      <a:schemeClr val="tx2"/>
                    </a:gs>
                  </a:gsLst>
                  <a:lin ang="5400000" scaled="0"/>
                </a:gradFill>
                <a:latin typeface="+mn-lt"/>
              </a:rPr>
              <a:t>Author</a:t>
            </a:r>
          </a:p>
          <a:p>
            <a:pPr marL="584200" lvl="1" indent="-241300">
              <a:buFontTx/>
              <a:buBlip>
                <a:blip r:embed="rId2"/>
              </a:buBlip>
            </a:pPr>
            <a:r>
              <a:rPr lang="en-US" sz="1800" dirty="0" smtClean="0"/>
              <a:t>Create PowerShell Workflow runbooks</a:t>
            </a:r>
          </a:p>
          <a:p>
            <a:pPr marL="584200" lvl="1" indent="-241300">
              <a:buFontTx/>
              <a:buBlip>
                <a:blip r:embed="rId2"/>
              </a:buBlip>
            </a:pPr>
            <a:r>
              <a:rPr lang="en-US" sz="1800" dirty="0" smtClean="0"/>
              <a:t>Call existing runbooks in library</a:t>
            </a:r>
          </a:p>
          <a:p>
            <a:pPr marL="342900" indent="-342900">
              <a:buClr>
                <a:schemeClr val="tx2"/>
              </a:buClr>
              <a:buFontTx/>
              <a:buBlip>
                <a:blip r:embed="rId2"/>
              </a:buBlip>
            </a:pPr>
            <a:endParaRPr lang="en-US" sz="2000" dirty="0" smtClean="0">
              <a:gradFill>
                <a:gsLst>
                  <a:gs pos="13869">
                    <a:schemeClr val="tx2"/>
                  </a:gs>
                  <a:gs pos="42000">
                    <a:schemeClr val="tx2"/>
                  </a:gs>
                </a:gsLst>
                <a:lin ang="5400000" scaled="0"/>
              </a:gradFill>
              <a:latin typeface="+mn-lt"/>
            </a:endParaRPr>
          </a:p>
          <a:p>
            <a:pPr marL="342900" indent="-342900">
              <a:buClr>
                <a:schemeClr val="tx2"/>
              </a:buClr>
              <a:buFontTx/>
              <a:buBlip>
                <a:blip r:embed="rId2"/>
              </a:buBlip>
            </a:pPr>
            <a:r>
              <a:rPr lang="en-US" sz="2000" dirty="0" smtClean="0">
                <a:gradFill>
                  <a:gsLst>
                    <a:gs pos="13869">
                      <a:schemeClr val="tx2"/>
                    </a:gs>
                    <a:gs pos="42000">
                      <a:schemeClr val="tx2"/>
                    </a:gs>
                  </a:gsLst>
                  <a:lin ang="5400000" scaled="0"/>
                </a:gradFill>
                <a:latin typeface="+mn-lt"/>
              </a:rPr>
              <a:t>Manage and browse and insert assets in runbooks</a:t>
            </a:r>
            <a:endParaRPr lang="en-US" sz="1800" dirty="0" smtClean="0"/>
          </a:p>
          <a:p>
            <a:pPr marL="584200" lvl="1" indent="-241300">
              <a:buFontTx/>
              <a:buBlip>
                <a:blip r:embed="rId2"/>
              </a:buBlip>
            </a:pPr>
            <a:r>
              <a:rPr lang="en-US" sz="1800" dirty="0" smtClean="0"/>
              <a:t>Modules and Activities </a:t>
            </a:r>
          </a:p>
          <a:p>
            <a:pPr marL="584200" lvl="1" indent="-241300">
              <a:buFontTx/>
              <a:buBlip>
                <a:blip r:embed="rId2"/>
              </a:buBlip>
            </a:pPr>
            <a:r>
              <a:rPr lang="en-US" sz="1800" dirty="0" smtClean="0"/>
              <a:t>Credentials (PowerShell Credentials and Certificates)</a:t>
            </a:r>
          </a:p>
          <a:p>
            <a:pPr marL="584200" lvl="1" indent="-241300">
              <a:buFontTx/>
              <a:buBlip>
                <a:blip r:embed="rId2"/>
              </a:buBlip>
            </a:pPr>
            <a:r>
              <a:rPr lang="en-US" sz="1800" dirty="0" smtClean="0"/>
              <a:t>Variables (standard and encrypted)</a:t>
            </a:r>
          </a:p>
          <a:p>
            <a:pPr marL="584200" lvl="1" indent="-241300">
              <a:buFontTx/>
              <a:buBlip>
                <a:blip r:embed="rId2"/>
              </a:buBlip>
            </a:pPr>
            <a:r>
              <a:rPr lang="en-US" sz="1800" dirty="0" smtClean="0"/>
              <a:t>Connections</a:t>
            </a:r>
          </a:p>
          <a:p>
            <a:pPr marL="584200" lvl="1" indent="-241300">
              <a:buFontTx/>
              <a:buBlip>
                <a:blip r:embed="rId2"/>
              </a:buBlip>
            </a:pPr>
            <a:r>
              <a:rPr lang="en-US" sz="1800" dirty="0" smtClean="0"/>
              <a:t>Schedules</a:t>
            </a:r>
          </a:p>
          <a:p>
            <a:pPr marL="342900" indent="-342900">
              <a:buClr>
                <a:schemeClr val="tx2"/>
              </a:buClr>
              <a:buFontTx/>
              <a:buBlip>
                <a:blip r:embed="rId2"/>
              </a:buBlip>
            </a:pPr>
            <a:endParaRPr lang="en-US" sz="2000" dirty="0" smtClean="0">
              <a:gradFill>
                <a:gsLst>
                  <a:gs pos="13869">
                    <a:schemeClr val="tx2"/>
                  </a:gs>
                  <a:gs pos="42000">
                    <a:schemeClr val="tx2"/>
                  </a:gs>
                </a:gsLst>
                <a:lin ang="5400000" scaled="0"/>
              </a:gradFill>
              <a:latin typeface="+mn-lt"/>
            </a:endParaRPr>
          </a:p>
          <a:p>
            <a:pPr marL="342900" indent="-342900">
              <a:buClr>
                <a:schemeClr val="tx2"/>
              </a:buClr>
              <a:buFontTx/>
              <a:buBlip>
                <a:blip r:embed="rId2"/>
              </a:buBlip>
            </a:pPr>
            <a:r>
              <a:rPr lang="en-US" sz="2000" dirty="0" smtClean="0">
                <a:gradFill>
                  <a:gsLst>
                    <a:gs pos="13869">
                      <a:schemeClr val="tx2"/>
                    </a:gs>
                    <a:gs pos="42000">
                      <a:schemeClr val="tx2"/>
                    </a:gs>
                  </a:gsLst>
                  <a:lin ang="5400000" scaled="0"/>
                </a:gradFill>
                <a:latin typeface="+mn-lt"/>
              </a:rPr>
              <a:t>Test</a:t>
            </a:r>
          </a:p>
          <a:p>
            <a:pPr marL="584200" lvl="1" indent="-241300">
              <a:buFontTx/>
              <a:buBlip>
                <a:blip r:embed="rId2"/>
              </a:buBlip>
            </a:pPr>
            <a:r>
              <a:rPr lang="en-US" sz="1800" dirty="0" smtClean="0"/>
              <a:t>Run runbook and see results within authoring window</a:t>
            </a:r>
          </a:p>
          <a:p>
            <a:pPr marL="584200" lvl="1" indent="-241300">
              <a:buFontTx/>
              <a:buBlip>
                <a:blip r:embed="rId2"/>
              </a:buBlip>
            </a:pPr>
            <a:r>
              <a:rPr lang="en-US" sz="1800" dirty="0" smtClean="0"/>
              <a:t>Troubleshoot issues</a:t>
            </a:r>
          </a:p>
          <a:p>
            <a:pPr marL="342900" indent="-342900">
              <a:buClr>
                <a:schemeClr val="tx2"/>
              </a:buClr>
              <a:buFontTx/>
              <a:buBlip>
                <a:blip r:embed="rId2"/>
              </a:buBlip>
            </a:pPr>
            <a:endParaRPr lang="en-US" sz="2000" dirty="0" smtClean="0">
              <a:gradFill>
                <a:gsLst>
                  <a:gs pos="13869">
                    <a:schemeClr val="tx2"/>
                  </a:gs>
                  <a:gs pos="42000">
                    <a:schemeClr val="tx2"/>
                  </a:gs>
                </a:gsLst>
                <a:lin ang="5400000" scaled="0"/>
              </a:gradFill>
              <a:latin typeface="+mn-lt"/>
            </a:endParaRPr>
          </a:p>
          <a:p>
            <a:pPr marL="342900" indent="-342900">
              <a:buClr>
                <a:schemeClr val="tx2"/>
              </a:buClr>
              <a:buFontTx/>
              <a:buBlip>
                <a:blip r:embed="rId2"/>
              </a:buBlip>
            </a:pPr>
            <a:r>
              <a:rPr lang="en-US" sz="2000" dirty="0" smtClean="0">
                <a:gradFill>
                  <a:gsLst>
                    <a:gs pos="13869">
                      <a:schemeClr val="tx2"/>
                    </a:gs>
                    <a:gs pos="42000">
                      <a:schemeClr val="tx2"/>
                    </a:gs>
                  </a:gsLst>
                  <a:lin ang="5400000" scaled="0"/>
                </a:gradFill>
                <a:latin typeface="+mn-lt"/>
              </a:rPr>
              <a:t>Publish</a:t>
            </a:r>
          </a:p>
          <a:p>
            <a:pPr marL="584200" lvl="1" indent="-241300">
              <a:buFontTx/>
              <a:buBlip>
                <a:blip r:embed="rId2"/>
              </a:buBlip>
            </a:pPr>
            <a:r>
              <a:rPr lang="en-US" sz="1800" dirty="0" smtClean="0"/>
              <a:t>Edit draft before publishing</a:t>
            </a:r>
          </a:p>
          <a:p>
            <a:pPr marL="0" lvl="1"/>
            <a:endParaRPr lang="en-US" sz="1600" dirty="0" smtClean="0"/>
          </a:p>
          <a:p>
            <a:endParaRPr lang="en-US" sz="1800" dirty="0"/>
          </a:p>
        </p:txBody>
      </p:sp>
      <p:pic>
        <p:nvPicPr>
          <p:cNvPr id="6" name="Picture 5"/>
          <p:cNvPicPr>
            <a:picLocks noChangeAspect="1"/>
          </p:cNvPicPr>
          <p:nvPr/>
        </p:nvPicPr>
        <p:blipFill>
          <a:blip r:embed="rId3"/>
          <a:stretch>
            <a:fillRect/>
          </a:stretch>
        </p:blipFill>
        <p:spPr>
          <a:xfrm>
            <a:off x="5456237" y="1363662"/>
            <a:ext cx="7125096" cy="4384674"/>
          </a:xfrm>
          <a:prstGeom prst="rect">
            <a:avLst/>
          </a:prstGeom>
          <a:scene3d>
            <a:camera prst="perspectiveContrastingLeftFacing"/>
            <a:lightRig rig="threePt" dir="t"/>
          </a:scene3d>
        </p:spPr>
      </p:pic>
    </p:spTree>
    <p:extLst>
      <p:ext uri="{BB962C8B-B14F-4D97-AF65-F5344CB8AC3E}">
        <p14:creationId xmlns:p14="http://schemas.microsoft.com/office/powerpoint/2010/main" val="3668330427"/>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Manage </a:t>
            </a:r>
            <a:r>
              <a:rPr lang="en-US" dirty="0" smtClean="0"/>
              <a:t>Runbooks </a:t>
            </a:r>
            <a:r>
              <a:rPr lang="en-US" dirty="0"/>
              <a:t>&amp; Jobs</a:t>
            </a:r>
          </a:p>
        </p:txBody>
      </p:sp>
      <p:sp>
        <p:nvSpPr>
          <p:cNvPr id="3" name="Text Placeholder 2"/>
          <p:cNvSpPr>
            <a:spLocks noGrp="1"/>
          </p:cNvSpPr>
          <p:nvPr>
            <p:ph type="body" sz="quarter" idx="11"/>
          </p:nvPr>
        </p:nvSpPr>
        <p:spPr>
          <a:xfrm>
            <a:off x="274639" y="1212849"/>
            <a:ext cx="6949427" cy="5438412"/>
          </a:xfrm>
        </p:spPr>
        <p:txBody>
          <a:bodyPr/>
          <a:lstStyle/>
          <a:p>
            <a:pPr marL="342900" indent="-342900">
              <a:buClr>
                <a:schemeClr val="tx2"/>
              </a:buClr>
              <a:buBlip>
                <a:blip r:embed="rId2"/>
              </a:buBlip>
            </a:pPr>
            <a:r>
              <a:rPr lang="en-US" sz="2000" dirty="0" smtClean="0">
                <a:gradFill>
                  <a:gsLst>
                    <a:gs pos="13869">
                      <a:schemeClr val="tx2"/>
                    </a:gs>
                    <a:gs pos="42000">
                      <a:schemeClr val="tx2"/>
                    </a:gs>
                  </a:gsLst>
                  <a:lin ang="5400000" scaled="0"/>
                </a:gradFill>
                <a:latin typeface="+mn-lt"/>
              </a:rPr>
              <a:t>Dashboard View</a:t>
            </a:r>
            <a:endParaRPr lang="en-US" sz="2000" dirty="0">
              <a:gradFill>
                <a:gsLst>
                  <a:gs pos="13869">
                    <a:schemeClr val="tx2"/>
                  </a:gs>
                  <a:gs pos="42000">
                    <a:schemeClr val="tx2"/>
                  </a:gs>
                </a:gsLst>
                <a:lin ang="5400000" scaled="0"/>
              </a:gradFill>
              <a:latin typeface="+mn-lt"/>
            </a:endParaRPr>
          </a:p>
          <a:p>
            <a:pPr marL="584200" lvl="1" indent="-241300">
              <a:buBlip>
                <a:blip r:embed="rId2"/>
              </a:buBlip>
            </a:pPr>
            <a:r>
              <a:rPr lang="en-US" sz="1800" dirty="0"/>
              <a:t>View runbook jobs over time</a:t>
            </a:r>
          </a:p>
          <a:p>
            <a:pPr marL="584200" lvl="1" indent="-241300">
              <a:buBlip>
                <a:blip r:embed="rId2"/>
              </a:buBlip>
            </a:pPr>
            <a:r>
              <a:rPr lang="en-US" sz="1800" dirty="0"/>
              <a:t>Find jobs that may need attention</a:t>
            </a:r>
          </a:p>
          <a:p>
            <a:pPr marL="342900" indent="-342900">
              <a:buClr>
                <a:schemeClr val="tx2"/>
              </a:buClr>
              <a:buBlip>
                <a:blip r:embed="rId2"/>
              </a:buBlip>
            </a:pPr>
            <a:endParaRPr lang="en-US" sz="2000" dirty="0" smtClean="0">
              <a:gradFill>
                <a:gsLst>
                  <a:gs pos="13869">
                    <a:schemeClr val="tx2"/>
                  </a:gs>
                  <a:gs pos="42000">
                    <a:schemeClr val="tx2"/>
                  </a:gs>
                </a:gsLst>
                <a:lin ang="5400000" scaled="0"/>
              </a:gradFill>
              <a:latin typeface="+mn-lt"/>
            </a:endParaRPr>
          </a:p>
          <a:p>
            <a:pPr marL="342900" indent="-342900">
              <a:buClr>
                <a:schemeClr val="tx2"/>
              </a:buClr>
              <a:buBlip>
                <a:blip r:embed="rId2"/>
              </a:buBlip>
            </a:pPr>
            <a:r>
              <a:rPr lang="en-US" sz="2000" dirty="0" smtClean="0">
                <a:gradFill>
                  <a:gsLst>
                    <a:gs pos="13869">
                      <a:schemeClr val="tx2"/>
                    </a:gs>
                    <a:gs pos="42000">
                      <a:schemeClr val="tx2"/>
                    </a:gs>
                  </a:gsLst>
                  <a:lin ang="5400000" scaled="0"/>
                </a:gradFill>
                <a:latin typeface="+mn-lt"/>
              </a:rPr>
              <a:t>Runbooks View</a:t>
            </a:r>
            <a:endParaRPr lang="en-US" sz="2000" dirty="0">
              <a:gradFill>
                <a:gsLst>
                  <a:gs pos="13869">
                    <a:schemeClr val="tx2"/>
                  </a:gs>
                  <a:gs pos="42000">
                    <a:schemeClr val="tx2"/>
                  </a:gs>
                </a:gsLst>
                <a:lin ang="5400000" scaled="0"/>
              </a:gradFill>
              <a:latin typeface="+mn-lt"/>
            </a:endParaRPr>
          </a:p>
          <a:p>
            <a:pPr marL="584200" lvl="1" indent="-241300">
              <a:buBlip>
                <a:blip r:embed="rId2"/>
              </a:buBlip>
            </a:pPr>
            <a:r>
              <a:rPr lang="en-US" sz="1800" dirty="0"/>
              <a:t>Filtering of jobs based on status and date</a:t>
            </a:r>
          </a:p>
          <a:p>
            <a:pPr marL="584200" lvl="1" indent="-241300">
              <a:buBlip>
                <a:blip r:embed="rId2"/>
              </a:buBlip>
            </a:pPr>
            <a:r>
              <a:rPr lang="en-US" sz="1800" dirty="0"/>
              <a:t>Identify authoring state (New, In edit, Published)</a:t>
            </a:r>
          </a:p>
          <a:p>
            <a:pPr marL="584200" lvl="1" indent="-241300">
              <a:buBlip>
                <a:blip r:embed="rId2"/>
              </a:buBlip>
            </a:pPr>
            <a:r>
              <a:rPr lang="en-US" sz="1800" dirty="0"/>
              <a:t>Filter by tags to group related runbooks</a:t>
            </a:r>
          </a:p>
          <a:p>
            <a:pPr marL="342900" indent="-342900">
              <a:buClr>
                <a:schemeClr val="tx2"/>
              </a:buClr>
              <a:buBlip>
                <a:blip r:embed="rId2"/>
              </a:buBlip>
            </a:pPr>
            <a:endParaRPr lang="en-US" sz="2000" dirty="0" smtClean="0">
              <a:gradFill>
                <a:gsLst>
                  <a:gs pos="13869">
                    <a:schemeClr val="tx2"/>
                  </a:gs>
                  <a:gs pos="42000">
                    <a:schemeClr val="tx2"/>
                  </a:gs>
                </a:gsLst>
                <a:lin ang="5400000" scaled="0"/>
              </a:gradFill>
              <a:latin typeface="+mn-lt"/>
            </a:endParaRPr>
          </a:p>
          <a:p>
            <a:pPr marL="342900" indent="-342900">
              <a:buClr>
                <a:schemeClr val="tx2"/>
              </a:buClr>
              <a:buBlip>
                <a:blip r:embed="rId2"/>
              </a:buBlip>
            </a:pPr>
            <a:r>
              <a:rPr lang="en-US" sz="2000" dirty="0" smtClean="0">
                <a:gradFill>
                  <a:gsLst>
                    <a:gs pos="13869">
                      <a:schemeClr val="tx2"/>
                    </a:gs>
                    <a:gs pos="42000">
                      <a:schemeClr val="tx2"/>
                    </a:gs>
                  </a:gsLst>
                  <a:lin ang="5400000" scaled="0"/>
                </a:gradFill>
                <a:latin typeface="+mn-lt"/>
              </a:rPr>
              <a:t>Jobs View</a:t>
            </a:r>
            <a:endParaRPr lang="en-US" sz="2000" dirty="0">
              <a:gradFill>
                <a:gsLst>
                  <a:gs pos="13869">
                    <a:schemeClr val="tx2"/>
                  </a:gs>
                  <a:gs pos="42000">
                    <a:schemeClr val="tx2"/>
                  </a:gs>
                </a:gsLst>
                <a:lin ang="5400000" scaled="0"/>
              </a:gradFill>
              <a:latin typeface="+mn-lt"/>
            </a:endParaRPr>
          </a:p>
          <a:p>
            <a:pPr marL="584200" lvl="1" indent="-241300">
              <a:buBlip>
                <a:blip r:embed="rId2"/>
              </a:buBlip>
            </a:pPr>
            <a:r>
              <a:rPr lang="en-US" sz="1800" dirty="0"/>
              <a:t>History of jobs per runbook</a:t>
            </a:r>
          </a:p>
          <a:p>
            <a:pPr marL="584200" lvl="1" indent="-241300">
              <a:buBlip>
                <a:blip r:embed="rId2"/>
              </a:buBlip>
            </a:pPr>
            <a:r>
              <a:rPr lang="en-US" sz="1800" dirty="0"/>
              <a:t>Who last updated and when</a:t>
            </a:r>
          </a:p>
          <a:p>
            <a:pPr marL="584200" lvl="1" indent="-241300">
              <a:buBlip>
                <a:blip r:embed="rId2"/>
              </a:buBlip>
            </a:pPr>
            <a:r>
              <a:rPr lang="en-US" sz="1800" dirty="0"/>
              <a:t>Input parameters and output</a:t>
            </a:r>
          </a:p>
          <a:p>
            <a:pPr marL="584200" lvl="1" indent="-241300">
              <a:buBlip>
                <a:blip r:embed="rId2"/>
              </a:buBlip>
            </a:pPr>
            <a:r>
              <a:rPr lang="en-US" sz="1800" dirty="0"/>
              <a:t>Drill into each job to view streams generated to help troubleshooting</a:t>
            </a:r>
          </a:p>
          <a:p>
            <a:pPr marL="584200" lvl="1" indent="-241300">
              <a:buBlip>
                <a:blip r:embed="rId2"/>
              </a:buBlip>
            </a:pPr>
            <a:r>
              <a:rPr lang="en-US" sz="1800" dirty="0"/>
              <a:t>Stop, Suspend and Resume job</a:t>
            </a:r>
          </a:p>
          <a:p>
            <a:pPr marL="0" lvl="1"/>
            <a:endParaRPr lang="en-US" sz="1600" dirty="0"/>
          </a:p>
          <a:p>
            <a:endParaRPr lang="en-US" sz="1800" dirty="0"/>
          </a:p>
        </p:txBody>
      </p:sp>
      <p:pic>
        <p:nvPicPr>
          <p:cNvPr id="7" name="Picture 6"/>
          <p:cNvPicPr>
            <a:picLocks noChangeAspect="1"/>
          </p:cNvPicPr>
          <p:nvPr/>
        </p:nvPicPr>
        <p:blipFill>
          <a:blip r:embed="rId3"/>
          <a:stretch>
            <a:fillRect/>
          </a:stretch>
        </p:blipFill>
        <p:spPr>
          <a:xfrm>
            <a:off x="5608637" y="1439862"/>
            <a:ext cx="6975963" cy="4343400"/>
          </a:xfrm>
          <a:prstGeom prst="rect">
            <a:avLst/>
          </a:prstGeom>
          <a:scene3d>
            <a:camera prst="perspectiveContrastingLeftFacing"/>
            <a:lightRig rig="threePt" dir="t"/>
          </a:scene3d>
        </p:spPr>
      </p:pic>
    </p:spTree>
    <p:extLst>
      <p:ext uri="{BB962C8B-B14F-4D97-AF65-F5344CB8AC3E}">
        <p14:creationId xmlns:p14="http://schemas.microsoft.com/office/powerpoint/2010/main" val="387519534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to Dev/Ops</a:t>
            </a:r>
            <a:endParaRPr lang="en-US" dirty="0"/>
          </a:p>
        </p:txBody>
      </p:sp>
    </p:spTree>
    <p:extLst>
      <p:ext uri="{BB962C8B-B14F-4D97-AF65-F5344CB8AC3E}">
        <p14:creationId xmlns:p14="http://schemas.microsoft.com/office/powerpoint/2010/main" val="595765003"/>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 Automation Assets</a:t>
            </a:r>
            <a:endParaRPr lang="en-US" dirty="0"/>
          </a:p>
        </p:txBody>
      </p:sp>
      <p:sp>
        <p:nvSpPr>
          <p:cNvPr id="4" name="Text Placeholder 2"/>
          <p:cNvSpPr>
            <a:spLocks noGrp="1"/>
          </p:cNvSpPr>
          <p:nvPr>
            <p:ph type="body" sz="quarter" idx="11"/>
          </p:nvPr>
        </p:nvSpPr>
        <p:spPr>
          <a:xfrm>
            <a:off x="274639" y="1212849"/>
            <a:ext cx="11889564" cy="3203954"/>
          </a:xfrm>
        </p:spPr>
        <p:txBody>
          <a:bodyPr/>
          <a:lstStyle/>
          <a:p>
            <a:pPr marL="342900" indent="-342900">
              <a:buClr>
                <a:schemeClr val="tx2"/>
              </a:buClr>
              <a:buBlip>
                <a:blip r:embed="rId2"/>
              </a:buBlip>
            </a:pPr>
            <a:r>
              <a:rPr lang="en-US" sz="2000" dirty="0" smtClean="0">
                <a:gradFill>
                  <a:gsLst>
                    <a:gs pos="13869">
                      <a:schemeClr val="tx2"/>
                    </a:gs>
                    <a:gs pos="42000">
                      <a:schemeClr val="tx2"/>
                    </a:gs>
                  </a:gsLst>
                  <a:lin ang="5400000" scaled="0"/>
                </a:gradFill>
                <a:latin typeface="+mn-lt"/>
              </a:rPr>
              <a:t>Manage global assets</a:t>
            </a:r>
            <a:endParaRPr lang="en-US" sz="2000" dirty="0">
              <a:gradFill>
                <a:gsLst>
                  <a:gs pos="13869">
                    <a:schemeClr val="tx2"/>
                  </a:gs>
                  <a:gs pos="42000">
                    <a:schemeClr val="tx2"/>
                  </a:gs>
                </a:gsLst>
                <a:lin ang="5400000" scaled="0"/>
              </a:gradFill>
              <a:latin typeface="+mn-lt"/>
            </a:endParaRPr>
          </a:p>
          <a:p>
            <a:pPr marL="584200" lvl="1" indent="-241300">
              <a:buBlip>
                <a:blip r:embed="rId2"/>
              </a:buBlip>
            </a:pPr>
            <a:r>
              <a:rPr lang="en-US" sz="1800" dirty="0" smtClean="0"/>
              <a:t>Add </a:t>
            </a:r>
            <a:r>
              <a:rPr lang="en-US" sz="1800" dirty="0"/>
              <a:t>additional integration </a:t>
            </a:r>
            <a:r>
              <a:rPr lang="en-US" sz="1800" dirty="0" smtClean="0"/>
              <a:t>modules</a:t>
            </a:r>
          </a:p>
          <a:p>
            <a:pPr marL="584200" lvl="1" indent="-241300">
              <a:buBlip>
                <a:blip r:embed="rId2"/>
              </a:buBlip>
            </a:pPr>
            <a:r>
              <a:rPr lang="en-US" sz="1800" dirty="0" smtClean="0"/>
              <a:t>Update to new versions of integration modules</a:t>
            </a:r>
            <a:endParaRPr lang="en-US" sz="1800" dirty="0"/>
          </a:p>
          <a:p>
            <a:pPr marL="584200" lvl="1" indent="-241300">
              <a:buBlip>
                <a:blip r:embed="rId2"/>
              </a:buBlip>
            </a:pPr>
            <a:r>
              <a:rPr lang="en-US" sz="1800" dirty="0" smtClean="0"/>
              <a:t>Create / manage credentials</a:t>
            </a:r>
            <a:endParaRPr lang="en-US" sz="1800" dirty="0"/>
          </a:p>
          <a:p>
            <a:pPr marL="584200" lvl="1" indent="-241300">
              <a:buBlip>
                <a:blip r:embed="rId2"/>
              </a:buBlip>
            </a:pPr>
            <a:r>
              <a:rPr lang="en-US" sz="1800" dirty="0"/>
              <a:t>Create / </a:t>
            </a:r>
            <a:r>
              <a:rPr lang="en-US" sz="1800" dirty="0" smtClean="0"/>
              <a:t>manage connections</a:t>
            </a:r>
          </a:p>
          <a:p>
            <a:pPr marL="584200" lvl="1" indent="-241300">
              <a:buBlip>
                <a:blip r:embed="rId2"/>
              </a:buBlip>
            </a:pPr>
            <a:r>
              <a:rPr lang="en-US" sz="1800" dirty="0"/>
              <a:t>Create / </a:t>
            </a:r>
            <a:r>
              <a:rPr lang="en-US" sz="1800" dirty="0" smtClean="0"/>
              <a:t>manage variables</a:t>
            </a:r>
            <a:endParaRPr lang="en-US" sz="1800" dirty="0"/>
          </a:p>
          <a:p>
            <a:pPr marL="584200" lvl="1" indent="-241300">
              <a:buBlip>
                <a:blip r:embed="rId2"/>
              </a:buBlip>
            </a:pPr>
            <a:r>
              <a:rPr lang="en-US" sz="1800" dirty="0"/>
              <a:t>Manage Schedules</a:t>
            </a:r>
          </a:p>
          <a:p>
            <a:pPr marL="342900" indent="-342900">
              <a:buClr>
                <a:schemeClr val="tx2"/>
              </a:buClr>
              <a:buBlip>
                <a:blip r:embed="rId2"/>
              </a:buBlip>
            </a:pPr>
            <a:endParaRPr lang="en-US" sz="2000" dirty="0" smtClean="0">
              <a:gradFill>
                <a:gsLst>
                  <a:gs pos="13869">
                    <a:schemeClr val="tx2"/>
                  </a:gs>
                  <a:gs pos="42000">
                    <a:schemeClr val="tx2"/>
                  </a:gs>
                </a:gsLst>
                <a:lin ang="5400000" scaled="0"/>
              </a:gradFill>
              <a:latin typeface="+mn-lt"/>
            </a:endParaRPr>
          </a:p>
          <a:p>
            <a:pPr marL="0" lvl="1"/>
            <a:endParaRPr lang="en-US" sz="1600" dirty="0"/>
          </a:p>
          <a:p>
            <a:endParaRPr lang="en-US" sz="1800" dirty="0"/>
          </a:p>
        </p:txBody>
      </p:sp>
      <p:pic>
        <p:nvPicPr>
          <p:cNvPr id="7" name="Picture 6"/>
          <p:cNvPicPr>
            <a:picLocks noChangeAspect="1"/>
          </p:cNvPicPr>
          <p:nvPr/>
        </p:nvPicPr>
        <p:blipFill>
          <a:blip r:embed="rId3"/>
          <a:stretch>
            <a:fillRect/>
          </a:stretch>
        </p:blipFill>
        <p:spPr>
          <a:xfrm>
            <a:off x="5337406" y="1439862"/>
            <a:ext cx="7357831" cy="4538662"/>
          </a:xfrm>
          <a:prstGeom prst="rect">
            <a:avLst/>
          </a:prstGeom>
          <a:scene3d>
            <a:camera prst="perspectiveContrastingLeftFacing"/>
            <a:lightRig rig="threePt" dir="t"/>
          </a:scene3d>
        </p:spPr>
      </p:pic>
    </p:spTree>
    <p:extLst>
      <p:ext uri="{BB962C8B-B14F-4D97-AF65-F5344CB8AC3E}">
        <p14:creationId xmlns:p14="http://schemas.microsoft.com/office/powerpoint/2010/main" val="1791604284"/>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019" y="1347469"/>
            <a:ext cx="7040256" cy="544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Pricing</a:t>
            </a:r>
            <a:endParaRPr lang="en-US" dirty="0"/>
          </a:p>
        </p:txBody>
      </p:sp>
      <p:sp>
        <p:nvSpPr>
          <p:cNvPr id="5" name="TextBox 4"/>
          <p:cNvSpPr txBox="1"/>
          <p:nvPr/>
        </p:nvSpPr>
        <p:spPr>
          <a:xfrm>
            <a:off x="8047017" y="1577043"/>
            <a:ext cx="3931877" cy="5398401"/>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Job run time:</a:t>
            </a:r>
          </a:p>
          <a:p>
            <a:pPr marL="342900" indent="-342900">
              <a:lnSpc>
                <a:spcPct val="90000"/>
              </a:lnSpc>
              <a:spcAft>
                <a:spcPts val="600"/>
              </a:spcAft>
              <a:buFont typeface="Arial" panose="020B0604020202020204" pitchFamily="34" charset="0"/>
              <a:buChar char="•"/>
            </a:pPr>
            <a:r>
              <a:rPr lang="en-US" sz="2000" dirty="0" smtClean="0">
                <a:gradFill>
                  <a:gsLst>
                    <a:gs pos="2917">
                      <a:schemeClr val="tx1"/>
                    </a:gs>
                    <a:gs pos="30000">
                      <a:schemeClr val="tx1"/>
                    </a:gs>
                  </a:gsLst>
                  <a:lin ang="5400000" scaled="0"/>
                </a:gradFill>
              </a:rPr>
              <a:t>Based on how much time your runbook jobs execute in the system</a:t>
            </a:r>
          </a:p>
          <a:p>
            <a:pPr>
              <a:lnSpc>
                <a:spcPct val="90000"/>
              </a:lnSpc>
              <a:spcAft>
                <a:spcPts val="600"/>
              </a:spcAft>
            </a:pPr>
            <a:r>
              <a:rPr lang="en-US" sz="2000" dirty="0" smtClean="0">
                <a:gradFill>
                  <a:gsLst>
                    <a:gs pos="2917">
                      <a:schemeClr val="tx1"/>
                    </a:gs>
                    <a:gs pos="30000">
                      <a:schemeClr val="tx1"/>
                    </a:gs>
                  </a:gsLst>
                  <a:lin ang="5400000" scaled="0"/>
                </a:gradFill>
              </a:rPr>
              <a:t/>
            </a:r>
            <a:br>
              <a:rPr lang="en-US" sz="2000" dirty="0" smtClean="0">
                <a:gradFill>
                  <a:gsLst>
                    <a:gs pos="2917">
                      <a:schemeClr val="tx1"/>
                    </a:gs>
                    <a:gs pos="30000">
                      <a:schemeClr val="tx1"/>
                    </a:gs>
                  </a:gsLst>
                  <a:lin ang="5400000" scaled="0"/>
                </a:gradFill>
              </a:rPr>
            </a:br>
            <a:r>
              <a:rPr lang="en-US" sz="2000" dirty="0" smtClean="0">
                <a:gradFill>
                  <a:gsLst>
                    <a:gs pos="2917">
                      <a:schemeClr val="tx1"/>
                    </a:gs>
                    <a:gs pos="30000">
                      <a:schemeClr val="tx1"/>
                    </a:gs>
                  </a:gsLst>
                  <a:lin ang="5400000" scaled="0"/>
                </a:gradFill>
              </a:rPr>
              <a:t>Number of Runbooks</a:t>
            </a:r>
          </a:p>
          <a:p>
            <a:pPr marL="342900" indent="-342900">
              <a:lnSpc>
                <a:spcPct val="90000"/>
              </a:lnSpc>
              <a:spcAft>
                <a:spcPts val="600"/>
              </a:spcAft>
              <a:buFont typeface="Arial" panose="020B0604020202020204" pitchFamily="34" charset="0"/>
              <a:buChar char="•"/>
            </a:pPr>
            <a:r>
              <a:rPr lang="en-US" sz="2000" dirty="0" smtClean="0">
                <a:gradFill>
                  <a:gsLst>
                    <a:gs pos="2917">
                      <a:schemeClr val="tx1"/>
                    </a:gs>
                    <a:gs pos="30000">
                      <a:schemeClr val="tx1"/>
                    </a:gs>
                  </a:gsLst>
                  <a:lin ang="5400000" scaled="0"/>
                </a:gradFill>
              </a:rPr>
              <a:t>Total number of runbooks you have in the system</a:t>
            </a:r>
          </a:p>
          <a:p>
            <a:pPr marL="342900" indent="-342900">
              <a:lnSpc>
                <a:spcPct val="90000"/>
              </a:lnSpc>
              <a:spcAft>
                <a:spcPts val="600"/>
              </a:spcAft>
              <a:buFont typeface="Arial" panose="020B0604020202020204" pitchFamily="34" charset="0"/>
              <a:buChar char="•"/>
            </a:pPr>
            <a:endParaRPr lang="en-US" sz="2000" dirty="0">
              <a:gradFill>
                <a:gsLst>
                  <a:gs pos="2917">
                    <a:schemeClr val="tx1"/>
                  </a:gs>
                  <a:gs pos="30000">
                    <a:schemeClr val="tx1"/>
                  </a:gs>
                </a:gsLst>
                <a:lin ang="5400000" scaled="0"/>
              </a:gradFill>
            </a:endParaRPr>
          </a:p>
          <a:p>
            <a:pPr>
              <a:lnSpc>
                <a:spcPct val="90000"/>
              </a:lnSpc>
              <a:spcAft>
                <a:spcPts val="600"/>
              </a:spcAft>
            </a:pPr>
            <a:r>
              <a:rPr lang="en-US" sz="2000" dirty="0" smtClean="0">
                <a:gradFill>
                  <a:gsLst>
                    <a:gs pos="2917">
                      <a:schemeClr val="tx1"/>
                    </a:gs>
                    <a:gs pos="30000">
                      <a:schemeClr val="tx1"/>
                    </a:gs>
                  </a:gsLst>
                  <a:lin ang="5400000" scaled="0"/>
                </a:gradFill>
              </a:rPr>
              <a:t>Integration Module Size</a:t>
            </a:r>
          </a:p>
          <a:p>
            <a:pPr marL="342900" indent="-342900">
              <a:lnSpc>
                <a:spcPct val="90000"/>
              </a:lnSpc>
              <a:spcAft>
                <a:spcPts val="600"/>
              </a:spcAft>
              <a:buFont typeface="Arial" panose="020B0604020202020204" pitchFamily="34" charset="0"/>
              <a:buChar char="•"/>
            </a:pPr>
            <a:r>
              <a:rPr lang="en-US" sz="2000" dirty="0" smtClean="0">
                <a:gradFill>
                  <a:gsLst>
                    <a:gs pos="2917">
                      <a:schemeClr val="tx1"/>
                    </a:gs>
                    <a:gs pos="30000">
                      <a:schemeClr val="tx1"/>
                    </a:gs>
                  </a:gsLst>
                  <a:lin ang="5400000" scaled="0"/>
                </a:gradFill>
              </a:rPr>
              <a:t>Total size of all modules you have imported into the system.</a:t>
            </a:r>
          </a:p>
          <a:p>
            <a:pPr marL="342900" indent="-342900">
              <a:lnSpc>
                <a:spcPct val="90000"/>
              </a:lnSpc>
              <a:spcAft>
                <a:spcPts val="600"/>
              </a:spcAft>
              <a:buFont typeface="Arial" panose="020B0604020202020204" pitchFamily="34" charset="0"/>
              <a:buChar char="•"/>
            </a:pPr>
            <a:r>
              <a:rPr lang="en-US" sz="2000" dirty="0" smtClean="0">
                <a:gradFill>
                  <a:gsLst>
                    <a:gs pos="2917">
                      <a:schemeClr val="tx1"/>
                    </a:gs>
                    <a:gs pos="30000">
                      <a:schemeClr val="tx1"/>
                    </a:gs>
                  </a:gsLst>
                  <a:lin ang="5400000" scaled="0"/>
                </a:gradFill>
              </a:rPr>
              <a:t>Azure module is there by default</a:t>
            </a:r>
          </a:p>
          <a:p>
            <a:pPr marL="342900" indent="-342900">
              <a:lnSpc>
                <a:spcPct val="90000"/>
              </a:lnSpc>
              <a:spcAft>
                <a:spcPts val="600"/>
              </a:spcAft>
              <a:buFont typeface="Arial" panose="020B0604020202020204" pitchFamily="34" charset="0"/>
              <a:buChar char="•"/>
            </a:pPr>
            <a:endParaRPr lang="en-US" sz="2400" dirty="0" err="1"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046588434"/>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Built on PowerShell Workflow</a:t>
            </a:r>
            <a:endParaRPr lang="en-US" dirty="0"/>
          </a:p>
        </p:txBody>
      </p:sp>
      <p:graphicFrame>
        <p:nvGraphicFramePr>
          <p:cNvPr id="8" name="Diagram 7"/>
          <p:cNvGraphicFramePr/>
          <p:nvPr>
            <p:extLst/>
          </p:nvPr>
        </p:nvGraphicFramePr>
        <p:xfrm>
          <a:off x="549019" y="1810244"/>
          <a:ext cx="5492776" cy="45853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9" name="Group 8"/>
          <p:cNvGrpSpPr/>
          <p:nvPr/>
        </p:nvGrpSpPr>
        <p:grpSpPr>
          <a:xfrm>
            <a:off x="7836172" y="1869567"/>
            <a:ext cx="732591" cy="732591"/>
            <a:chOff x="3005103" y="1851"/>
            <a:chExt cx="732591" cy="732591"/>
          </a:xfrm>
          <a:scene3d>
            <a:camera prst="orthographicFront"/>
            <a:lightRig rig="threePt" dir="t">
              <a:rot lat="0" lon="0" rev="7500000"/>
            </a:lightRig>
          </a:scene3d>
        </p:grpSpPr>
        <p:sp>
          <p:nvSpPr>
            <p:cNvPr id="34" name="Oval 33"/>
            <p:cNvSpPr/>
            <p:nvPr/>
          </p:nvSpPr>
          <p:spPr>
            <a:xfrm>
              <a:off x="3005103" y="1851"/>
              <a:ext cx="732591" cy="732591"/>
            </a:xfrm>
            <a:prstGeom prst="ellipse">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35" name="Oval 4"/>
            <p:cNvSpPr/>
            <p:nvPr/>
          </p:nvSpPr>
          <p:spPr>
            <a:xfrm>
              <a:off x="3112388" y="109136"/>
              <a:ext cx="518021" cy="51802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kern="1200" dirty="0" smtClean="0"/>
                <a:t>PowerShell Workflow</a:t>
              </a:r>
              <a:endParaRPr lang="en-US" sz="700" kern="1200" dirty="0"/>
            </a:p>
          </p:txBody>
        </p:sp>
      </p:grpSp>
      <p:grpSp>
        <p:nvGrpSpPr>
          <p:cNvPr id="10" name="Group 9"/>
          <p:cNvGrpSpPr/>
          <p:nvPr/>
        </p:nvGrpSpPr>
        <p:grpSpPr>
          <a:xfrm>
            <a:off x="7990016" y="2661645"/>
            <a:ext cx="424903" cy="424903"/>
            <a:chOff x="3158947" y="793929"/>
            <a:chExt cx="424903" cy="424903"/>
          </a:xfrm>
          <a:scene3d>
            <a:camera prst="orthographicFront"/>
            <a:lightRig rig="threePt" dir="t">
              <a:rot lat="0" lon="0" rev="7500000"/>
            </a:lightRig>
          </a:scene3d>
        </p:grpSpPr>
        <p:sp>
          <p:nvSpPr>
            <p:cNvPr id="32" name="Plus 31"/>
            <p:cNvSpPr/>
            <p:nvPr/>
          </p:nvSpPr>
          <p:spPr>
            <a:xfrm>
              <a:off x="3158947" y="793929"/>
              <a:ext cx="424903" cy="424903"/>
            </a:xfrm>
            <a:prstGeom prst="mathPlus">
              <a:avLst/>
            </a:prstGeom>
            <a:sp3d z="-70000" extrusionH="63500" prstMaterial="matte">
              <a:bevelT w="25400" h="6350" prst="relaxedInset"/>
              <a:contourClr>
                <a:schemeClr val="bg1"/>
              </a:contourClr>
            </a:sp3d>
          </p:spPr>
          <p:style>
            <a:lnRef idx="0">
              <a:schemeClr val="accent1">
                <a:tint val="60000"/>
                <a:hueOff val="0"/>
                <a:satOff val="0"/>
                <a:lumOff val="0"/>
                <a:alphaOff val="0"/>
              </a:schemeClr>
            </a:lnRef>
            <a:fillRef idx="1">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sp>
          <p:nvSpPr>
            <p:cNvPr id="33" name="Plus 6"/>
            <p:cNvSpPr/>
            <p:nvPr/>
          </p:nvSpPr>
          <p:spPr>
            <a:xfrm>
              <a:off x="3215268" y="956412"/>
              <a:ext cx="312261" cy="99937"/>
            </a:xfrm>
            <a:prstGeom prst="rect">
              <a:avLst/>
            </a:prstGeom>
            <a:sp3d z="-70000"/>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en-US" sz="600" kern="1200"/>
            </a:p>
          </p:txBody>
        </p:sp>
      </p:grpSp>
      <p:grpSp>
        <p:nvGrpSpPr>
          <p:cNvPr id="11" name="Group 10"/>
          <p:cNvGrpSpPr/>
          <p:nvPr/>
        </p:nvGrpSpPr>
        <p:grpSpPr>
          <a:xfrm>
            <a:off x="7836172" y="3146035"/>
            <a:ext cx="732591" cy="732591"/>
            <a:chOff x="3005103" y="1278319"/>
            <a:chExt cx="732591" cy="732591"/>
          </a:xfrm>
          <a:scene3d>
            <a:camera prst="orthographicFront"/>
            <a:lightRig rig="threePt" dir="t">
              <a:rot lat="0" lon="0" rev="7500000"/>
            </a:lightRig>
          </a:scene3d>
        </p:grpSpPr>
        <p:sp>
          <p:nvSpPr>
            <p:cNvPr id="30" name="Oval 29"/>
            <p:cNvSpPr/>
            <p:nvPr/>
          </p:nvSpPr>
          <p:spPr>
            <a:xfrm>
              <a:off x="3005103" y="1278319"/>
              <a:ext cx="732591" cy="732591"/>
            </a:xfrm>
            <a:prstGeom prst="ellipse">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31" name="Oval 8"/>
            <p:cNvSpPr/>
            <p:nvPr/>
          </p:nvSpPr>
          <p:spPr>
            <a:xfrm>
              <a:off x="3112388" y="1385604"/>
              <a:ext cx="518021" cy="51802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kern="1200" dirty="0" smtClean="0"/>
                <a:t>Centralized store</a:t>
              </a:r>
              <a:endParaRPr lang="en-US" sz="700" kern="1200" dirty="0"/>
            </a:p>
          </p:txBody>
        </p:sp>
      </p:grpSp>
      <p:grpSp>
        <p:nvGrpSpPr>
          <p:cNvPr id="12" name="Group 11"/>
          <p:cNvGrpSpPr/>
          <p:nvPr/>
        </p:nvGrpSpPr>
        <p:grpSpPr>
          <a:xfrm>
            <a:off x="7990016" y="3938113"/>
            <a:ext cx="424903" cy="424903"/>
            <a:chOff x="3158947" y="2070397"/>
            <a:chExt cx="424903" cy="424903"/>
          </a:xfrm>
          <a:scene3d>
            <a:camera prst="orthographicFront"/>
            <a:lightRig rig="threePt" dir="t">
              <a:rot lat="0" lon="0" rev="7500000"/>
            </a:lightRig>
          </a:scene3d>
        </p:grpSpPr>
        <p:sp>
          <p:nvSpPr>
            <p:cNvPr id="28" name="Plus 27"/>
            <p:cNvSpPr/>
            <p:nvPr/>
          </p:nvSpPr>
          <p:spPr>
            <a:xfrm>
              <a:off x="3158947" y="2070397"/>
              <a:ext cx="424903" cy="424903"/>
            </a:xfrm>
            <a:prstGeom prst="mathPlus">
              <a:avLst/>
            </a:prstGeom>
            <a:sp3d z="-70000" extrusionH="63500" prstMaterial="matte">
              <a:bevelT w="25400" h="6350" prst="relaxedInset"/>
              <a:contourClr>
                <a:schemeClr val="bg1"/>
              </a:contourClr>
            </a:sp3d>
          </p:spPr>
          <p:style>
            <a:lnRef idx="0">
              <a:schemeClr val="accent1">
                <a:tint val="60000"/>
                <a:hueOff val="0"/>
                <a:satOff val="0"/>
                <a:lumOff val="0"/>
                <a:alphaOff val="0"/>
              </a:schemeClr>
            </a:lnRef>
            <a:fillRef idx="1">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sp>
          <p:nvSpPr>
            <p:cNvPr id="29" name="Plus 10"/>
            <p:cNvSpPr/>
            <p:nvPr/>
          </p:nvSpPr>
          <p:spPr>
            <a:xfrm>
              <a:off x="3215268" y="2232880"/>
              <a:ext cx="312261" cy="99937"/>
            </a:xfrm>
            <a:prstGeom prst="rect">
              <a:avLst/>
            </a:prstGeom>
            <a:sp3d z="-70000"/>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en-US" sz="600" kern="1200"/>
            </a:p>
          </p:txBody>
        </p:sp>
      </p:grpSp>
      <p:grpSp>
        <p:nvGrpSpPr>
          <p:cNvPr id="13" name="Group 12"/>
          <p:cNvGrpSpPr/>
          <p:nvPr/>
        </p:nvGrpSpPr>
        <p:grpSpPr>
          <a:xfrm>
            <a:off x="7836172" y="4422502"/>
            <a:ext cx="732591" cy="732591"/>
            <a:chOff x="3005103" y="2554786"/>
            <a:chExt cx="732591" cy="732591"/>
          </a:xfrm>
          <a:scene3d>
            <a:camera prst="orthographicFront"/>
            <a:lightRig rig="threePt" dir="t">
              <a:rot lat="0" lon="0" rev="7500000"/>
            </a:lightRig>
          </a:scene3d>
        </p:grpSpPr>
        <p:sp>
          <p:nvSpPr>
            <p:cNvPr id="26" name="Oval 25"/>
            <p:cNvSpPr/>
            <p:nvPr/>
          </p:nvSpPr>
          <p:spPr>
            <a:xfrm>
              <a:off x="3005103" y="2554786"/>
              <a:ext cx="732591" cy="732591"/>
            </a:xfrm>
            <a:prstGeom prst="ellipse">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7" name="Oval 12"/>
            <p:cNvSpPr/>
            <p:nvPr/>
          </p:nvSpPr>
          <p:spPr>
            <a:xfrm>
              <a:off x="3112388" y="2662071"/>
              <a:ext cx="518021" cy="51802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kern="1200" dirty="0" smtClean="0"/>
                <a:t>Highly Available</a:t>
              </a:r>
              <a:endParaRPr lang="en-US" sz="700" kern="1200" dirty="0"/>
            </a:p>
          </p:txBody>
        </p:sp>
      </p:grpSp>
      <p:grpSp>
        <p:nvGrpSpPr>
          <p:cNvPr id="14" name="Group 13"/>
          <p:cNvGrpSpPr/>
          <p:nvPr/>
        </p:nvGrpSpPr>
        <p:grpSpPr>
          <a:xfrm>
            <a:off x="7990016" y="5214580"/>
            <a:ext cx="424903" cy="424903"/>
            <a:chOff x="3158947" y="3346864"/>
            <a:chExt cx="424903" cy="424903"/>
          </a:xfrm>
          <a:scene3d>
            <a:camera prst="orthographicFront"/>
            <a:lightRig rig="threePt" dir="t">
              <a:rot lat="0" lon="0" rev="7500000"/>
            </a:lightRig>
          </a:scene3d>
        </p:grpSpPr>
        <p:sp>
          <p:nvSpPr>
            <p:cNvPr id="24" name="Plus 23"/>
            <p:cNvSpPr/>
            <p:nvPr/>
          </p:nvSpPr>
          <p:spPr>
            <a:xfrm>
              <a:off x="3158947" y="3346864"/>
              <a:ext cx="424903" cy="424903"/>
            </a:xfrm>
            <a:prstGeom prst="mathPlus">
              <a:avLst/>
            </a:prstGeom>
            <a:sp3d z="-70000" extrusionH="63500" prstMaterial="matte">
              <a:bevelT w="25400" h="6350" prst="relaxedInset"/>
              <a:contourClr>
                <a:schemeClr val="bg1"/>
              </a:contourClr>
            </a:sp3d>
          </p:spPr>
          <p:style>
            <a:lnRef idx="0">
              <a:schemeClr val="accent1">
                <a:tint val="60000"/>
                <a:hueOff val="0"/>
                <a:satOff val="0"/>
                <a:lumOff val="0"/>
                <a:alphaOff val="0"/>
              </a:schemeClr>
            </a:lnRef>
            <a:fillRef idx="1">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sp>
          <p:nvSpPr>
            <p:cNvPr id="25" name="Plus 14"/>
            <p:cNvSpPr/>
            <p:nvPr/>
          </p:nvSpPr>
          <p:spPr>
            <a:xfrm>
              <a:off x="3215268" y="3509347"/>
              <a:ext cx="312261" cy="99937"/>
            </a:xfrm>
            <a:prstGeom prst="rect">
              <a:avLst/>
            </a:prstGeom>
            <a:sp3d z="-70000"/>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en-US" sz="600" kern="1200"/>
            </a:p>
          </p:txBody>
        </p:sp>
      </p:grpSp>
      <p:grpSp>
        <p:nvGrpSpPr>
          <p:cNvPr id="15" name="Group 14"/>
          <p:cNvGrpSpPr/>
          <p:nvPr/>
        </p:nvGrpSpPr>
        <p:grpSpPr>
          <a:xfrm>
            <a:off x="7836172" y="5698970"/>
            <a:ext cx="732591" cy="732591"/>
            <a:chOff x="3005103" y="3831254"/>
            <a:chExt cx="732591" cy="732591"/>
          </a:xfrm>
          <a:scene3d>
            <a:camera prst="orthographicFront"/>
            <a:lightRig rig="threePt" dir="t">
              <a:rot lat="0" lon="0" rev="7500000"/>
            </a:lightRig>
          </a:scene3d>
        </p:grpSpPr>
        <p:sp>
          <p:nvSpPr>
            <p:cNvPr id="22" name="Oval 21"/>
            <p:cNvSpPr/>
            <p:nvPr/>
          </p:nvSpPr>
          <p:spPr>
            <a:xfrm>
              <a:off x="3005103" y="3831254"/>
              <a:ext cx="732591" cy="732591"/>
            </a:xfrm>
            <a:prstGeom prst="ellipse">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3" name="Oval 16"/>
            <p:cNvSpPr/>
            <p:nvPr/>
          </p:nvSpPr>
          <p:spPr>
            <a:xfrm>
              <a:off x="3112388" y="3938539"/>
              <a:ext cx="518021" cy="51802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kern="1200" dirty="0" smtClean="0"/>
                <a:t>Historical Analysis</a:t>
              </a:r>
              <a:endParaRPr lang="en-US" sz="700" kern="1200" dirty="0"/>
            </a:p>
          </p:txBody>
        </p:sp>
      </p:grpSp>
      <p:grpSp>
        <p:nvGrpSpPr>
          <p:cNvPr id="16" name="Group 15"/>
          <p:cNvGrpSpPr/>
          <p:nvPr/>
        </p:nvGrpSpPr>
        <p:grpSpPr>
          <a:xfrm>
            <a:off x="8678652" y="4014302"/>
            <a:ext cx="232964" cy="272524"/>
            <a:chOff x="3847583" y="2146586"/>
            <a:chExt cx="232964" cy="272524"/>
          </a:xfrm>
          <a:scene3d>
            <a:camera prst="orthographicFront"/>
            <a:lightRig rig="threePt" dir="t">
              <a:rot lat="0" lon="0" rev="7500000"/>
            </a:lightRig>
          </a:scene3d>
        </p:grpSpPr>
        <p:sp>
          <p:nvSpPr>
            <p:cNvPr id="20" name="Right Arrow 19"/>
            <p:cNvSpPr/>
            <p:nvPr/>
          </p:nvSpPr>
          <p:spPr>
            <a:xfrm>
              <a:off x="3847583" y="2146586"/>
              <a:ext cx="232964" cy="272524"/>
            </a:xfrm>
            <a:prstGeom prst="rightArrow">
              <a:avLst>
                <a:gd name="adj1" fmla="val 60000"/>
                <a:gd name="adj2" fmla="val 50000"/>
              </a:avLst>
            </a:prstGeom>
            <a:sp3d z="-70000" extrusionH="63500" prstMaterial="matte">
              <a:bevelT w="25400" h="6350" prst="relaxedInset"/>
              <a:contourClr>
                <a:schemeClr val="bg1"/>
              </a:contourClr>
            </a:sp3d>
          </p:spPr>
          <p:style>
            <a:lnRef idx="0">
              <a:schemeClr val="accent1">
                <a:tint val="60000"/>
                <a:hueOff val="0"/>
                <a:satOff val="0"/>
                <a:lumOff val="0"/>
                <a:alphaOff val="0"/>
              </a:schemeClr>
            </a:lnRef>
            <a:fillRef idx="1">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sp>
          <p:nvSpPr>
            <p:cNvPr id="21" name="Right Arrow 18"/>
            <p:cNvSpPr/>
            <p:nvPr/>
          </p:nvSpPr>
          <p:spPr>
            <a:xfrm>
              <a:off x="3847583" y="2201091"/>
              <a:ext cx="163075" cy="163514"/>
            </a:xfrm>
            <a:prstGeom prst="rect">
              <a:avLst/>
            </a:prstGeom>
            <a:sp3d z="-70000"/>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en-US" sz="600" kern="1200"/>
            </a:p>
          </p:txBody>
        </p:sp>
      </p:grpSp>
      <p:grpSp>
        <p:nvGrpSpPr>
          <p:cNvPr id="17" name="Group 16"/>
          <p:cNvGrpSpPr/>
          <p:nvPr/>
        </p:nvGrpSpPr>
        <p:grpSpPr>
          <a:xfrm>
            <a:off x="9008318" y="3417973"/>
            <a:ext cx="1465183" cy="1465183"/>
            <a:chOff x="4177249" y="1550257"/>
            <a:chExt cx="1465183" cy="1465183"/>
          </a:xfrm>
          <a:scene3d>
            <a:camera prst="orthographicFront"/>
            <a:lightRig rig="threePt" dir="t">
              <a:rot lat="0" lon="0" rev="7500000"/>
            </a:lightRig>
          </a:scene3d>
        </p:grpSpPr>
        <p:sp>
          <p:nvSpPr>
            <p:cNvPr id="18" name="Oval 17"/>
            <p:cNvSpPr/>
            <p:nvPr/>
          </p:nvSpPr>
          <p:spPr>
            <a:xfrm>
              <a:off x="4177249" y="1550257"/>
              <a:ext cx="1465183" cy="1465183"/>
            </a:xfrm>
            <a:prstGeom prst="ellipse">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9" name="Oval 20"/>
            <p:cNvSpPr/>
            <p:nvPr/>
          </p:nvSpPr>
          <p:spPr>
            <a:xfrm>
              <a:off x="4391820" y="1764828"/>
              <a:ext cx="1036041" cy="103604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kern="1200" dirty="0" smtClean="0"/>
                <a:t>Microsoft Azure Automation</a:t>
              </a:r>
              <a:endParaRPr lang="en-US" sz="1300" kern="1200" dirty="0"/>
            </a:p>
          </p:txBody>
        </p:sp>
      </p:grpSp>
    </p:spTree>
    <p:extLst>
      <p:ext uri="{BB962C8B-B14F-4D97-AF65-F5344CB8AC3E}">
        <p14:creationId xmlns:p14="http://schemas.microsoft.com/office/powerpoint/2010/main" val="25844205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childTnLst>
                                </p:cTn>
                              </p:par>
                              <p:par>
                                <p:cTn id="26" presetID="21" presetClass="entr" presetSubtype="1"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heel(1)">
                                      <p:cBhvr>
                                        <p:cTn id="28"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PowerShell Desired State Configuration (DSC)</a:t>
            </a:r>
            <a:endParaRPr lang="en-US" dirty="0"/>
          </a:p>
        </p:txBody>
      </p:sp>
    </p:spTree>
    <p:extLst>
      <p:ext uri="{BB962C8B-B14F-4D97-AF65-F5344CB8AC3E}">
        <p14:creationId xmlns:p14="http://schemas.microsoft.com/office/powerpoint/2010/main" val="1400760249"/>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DSC?</a:t>
            </a:r>
            <a:endParaRPr lang="en-US" dirty="0"/>
          </a:p>
        </p:txBody>
      </p:sp>
      <p:sp>
        <p:nvSpPr>
          <p:cNvPr id="3" name="Text Placeholder 2"/>
          <p:cNvSpPr>
            <a:spLocks noGrp="1"/>
          </p:cNvSpPr>
          <p:nvPr>
            <p:ph type="body" sz="quarter" idx="11"/>
          </p:nvPr>
        </p:nvSpPr>
        <p:spPr>
          <a:xfrm>
            <a:off x="274639" y="1212849"/>
            <a:ext cx="11889564" cy="3360920"/>
          </a:xfrm>
        </p:spPr>
        <p:txBody>
          <a:bodyPr/>
          <a:lstStyle/>
          <a:p>
            <a:r>
              <a:rPr lang="en-US" dirty="0" smtClean="0"/>
              <a:t>The “End Game”</a:t>
            </a:r>
          </a:p>
          <a:p>
            <a:pPr lvl="1"/>
            <a:r>
              <a:rPr lang="en-US" sz="2400" dirty="0" smtClean="0"/>
              <a:t>This technology was the “final destination” in the “Monad Manifesto.” That’s the document written by Windows PowerShell inventor Jeffrey </a:t>
            </a:r>
            <a:r>
              <a:rPr lang="en-US" sz="2400" dirty="0" err="1" smtClean="0"/>
              <a:t>Snover</a:t>
            </a:r>
            <a:r>
              <a:rPr lang="en-US" sz="2400" dirty="0" smtClean="0"/>
              <a:t>, wherein he described his vision for changing administration in a Microsoft environment.</a:t>
            </a:r>
          </a:p>
          <a:p>
            <a:pPr lvl="1"/>
            <a:endParaRPr lang="en-US" sz="2400" b="1" dirty="0"/>
          </a:p>
          <a:p>
            <a:pPr lvl="1"/>
            <a:r>
              <a:rPr lang="en-US" sz="2400" b="1" dirty="0" smtClean="0"/>
              <a:t>In some respects, DSC eliminates the need for some administrators to even learn Windows PowerShell. It’s that important.</a:t>
            </a:r>
            <a:endParaRPr lang="en-US" sz="2400" dirty="0" smtClean="0"/>
          </a:p>
          <a:p>
            <a:pPr lvl="1"/>
            <a:endParaRPr lang="en-US" sz="2400" b="1" dirty="0"/>
          </a:p>
        </p:txBody>
      </p:sp>
    </p:spTree>
    <p:extLst>
      <p:ext uri="{BB962C8B-B14F-4D97-AF65-F5344CB8AC3E}">
        <p14:creationId xmlns:p14="http://schemas.microsoft.com/office/powerpoint/2010/main" val="1648876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Moving to DSC…</a:t>
            </a:r>
            <a:r>
              <a:rPr lang="en-US" dirty="0"/>
              <a:t/>
            </a:r>
            <a:br>
              <a:rPr lang="en-US" dirty="0"/>
            </a:br>
            <a:endParaRPr lang="en-US" dirty="0"/>
          </a:p>
        </p:txBody>
      </p:sp>
      <p:sp>
        <p:nvSpPr>
          <p:cNvPr id="6" name="Folded Corner 5"/>
          <p:cNvSpPr/>
          <p:nvPr/>
        </p:nvSpPr>
        <p:spPr bwMode="auto">
          <a:xfrm>
            <a:off x="732615" y="1458884"/>
            <a:ext cx="4495162" cy="5104676"/>
          </a:xfrm>
          <a:prstGeom prst="foldedCorner">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293" fontAlgn="base">
              <a:lnSpc>
                <a:spcPct val="90000"/>
              </a:lnSpc>
              <a:spcBef>
                <a:spcPct val="0"/>
              </a:spcBef>
              <a:spcAft>
                <a:spcPct val="0"/>
              </a:spcAft>
            </a:pPr>
            <a:r>
              <a:rPr lang="en-US" sz="2400" b="1" u="sng" dirty="0">
                <a:solidFill>
                  <a:srgbClr val="DC3C00">
                    <a:lumMod val="50000"/>
                  </a:srgbClr>
                </a:solidFill>
                <a:ea typeface="Segoe UI" pitchFamily="34" charset="0"/>
                <a:cs typeface="Segoe UI" pitchFamily="34" charset="0"/>
              </a:rPr>
              <a:t>Traditional Scripts</a:t>
            </a:r>
          </a:p>
        </p:txBody>
      </p:sp>
      <p:sp>
        <p:nvSpPr>
          <p:cNvPr id="8" name="Rounded Rectangle 7"/>
          <p:cNvSpPr/>
          <p:nvPr/>
        </p:nvSpPr>
        <p:spPr bwMode="auto">
          <a:xfrm rot="1777641">
            <a:off x="950072" y="2343826"/>
            <a:ext cx="1371406" cy="685703"/>
          </a:xfrm>
          <a:prstGeom prst="round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b="1" dirty="0">
                <a:solidFill>
                  <a:srgbClr val="000000"/>
                </a:solidFill>
                <a:ea typeface="Segoe UI" pitchFamily="34" charset="0"/>
                <a:cs typeface="Segoe UI" pitchFamily="34" charset="0"/>
              </a:rPr>
              <a:t>Intent</a:t>
            </a:r>
          </a:p>
        </p:txBody>
      </p:sp>
      <p:sp>
        <p:nvSpPr>
          <p:cNvPr id="9" name="Rounded Rectangle 8"/>
          <p:cNvSpPr/>
          <p:nvPr/>
        </p:nvSpPr>
        <p:spPr bwMode="auto">
          <a:xfrm rot="20136202">
            <a:off x="560042" y="2864098"/>
            <a:ext cx="4155804" cy="685703"/>
          </a:xfrm>
          <a:prstGeom prst="round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b="1" dirty="0">
                <a:solidFill>
                  <a:srgbClr val="000000"/>
                </a:solidFill>
                <a:ea typeface="Segoe UI" pitchFamily="34" charset="0"/>
                <a:cs typeface="Segoe UI" pitchFamily="34" charset="0"/>
              </a:rPr>
              <a:t>Logging &amp; Error Handling</a:t>
            </a:r>
          </a:p>
        </p:txBody>
      </p:sp>
      <p:sp>
        <p:nvSpPr>
          <p:cNvPr id="10" name="Rounded Rectangle 9"/>
          <p:cNvSpPr/>
          <p:nvPr/>
        </p:nvSpPr>
        <p:spPr bwMode="auto">
          <a:xfrm rot="612429">
            <a:off x="2178708" y="3621497"/>
            <a:ext cx="3050550" cy="685703"/>
          </a:xfrm>
          <a:prstGeom prst="round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b="1" dirty="0">
                <a:solidFill>
                  <a:srgbClr val="000000"/>
                </a:solidFill>
                <a:ea typeface="Segoe UI" pitchFamily="34" charset="0"/>
                <a:cs typeface="Segoe UI" pitchFamily="34" charset="0"/>
              </a:rPr>
              <a:t>Reboot Resiliency</a:t>
            </a:r>
          </a:p>
        </p:txBody>
      </p:sp>
      <p:sp>
        <p:nvSpPr>
          <p:cNvPr id="11" name="Rounded Rectangle 10"/>
          <p:cNvSpPr/>
          <p:nvPr/>
        </p:nvSpPr>
        <p:spPr bwMode="auto">
          <a:xfrm>
            <a:off x="656426" y="5170054"/>
            <a:ext cx="3331404" cy="685703"/>
          </a:xfrm>
          <a:prstGeom prst="round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b="1" dirty="0">
                <a:solidFill>
                  <a:srgbClr val="000000"/>
                </a:solidFill>
                <a:ea typeface="Segoe UI" pitchFamily="34" charset="0"/>
                <a:cs typeface="Segoe UI" pitchFamily="34" charset="0"/>
              </a:rPr>
              <a:t>Technology Specific</a:t>
            </a:r>
          </a:p>
        </p:txBody>
      </p:sp>
      <p:sp>
        <p:nvSpPr>
          <p:cNvPr id="12" name="Rounded Rectangle 11"/>
          <p:cNvSpPr/>
          <p:nvPr/>
        </p:nvSpPr>
        <p:spPr bwMode="auto">
          <a:xfrm rot="415524">
            <a:off x="1293244" y="1714424"/>
            <a:ext cx="3885648" cy="685703"/>
          </a:xfrm>
          <a:prstGeom prst="round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b="1" dirty="0">
                <a:solidFill>
                  <a:srgbClr val="000000"/>
                </a:solidFill>
                <a:ea typeface="Segoe UI" pitchFamily="34" charset="0"/>
                <a:cs typeface="Segoe UI" pitchFamily="34" charset="0"/>
              </a:rPr>
              <a:t>Dependency Resolution</a:t>
            </a:r>
          </a:p>
        </p:txBody>
      </p:sp>
      <p:sp>
        <p:nvSpPr>
          <p:cNvPr id="13" name="Rounded Rectangle 12"/>
          <p:cNvSpPr/>
          <p:nvPr/>
        </p:nvSpPr>
        <p:spPr bwMode="auto">
          <a:xfrm rot="1749874">
            <a:off x="1052915" y="4501066"/>
            <a:ext cx="4269435" cy="633420"/>
          </a:xfrm>
          <a:prstGeom prst="round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b="1" dirty="0">
                <a:solidFill>
                  <a:srgbClr val="000000"/>
                </a:solidFill>
                <a:ea typeface="Segoe UI" pitchFamily="34" charset="0"/>
                <a:cs typeface="Segoe UI" pitchFamily="34" charset="0"/>
              </a:rPr>
              <a:t>Repeatable Automation</a:t>
            </a:r>
          </a:p>
        </p:txBody>
      </p:sp>
      <p:sp>
        <p:nvSpPr>
          <p:cNvPr id="17" name="Rounded Rectangle 16"/>
          <p:cNvSpPr/>
          <p:nvPr/>
        </p:nvSpPr>
        <p:spPr bwMode="auto">
          <a:xfrm>
            <a:off x="6827750" y="2800385"/>
            <a:ext cx="4266595" cy="2083783"/>
          </a:xfrm>
          <a:prstGeom prst="round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ts val="1199"/>
              </a:spcAft>
            </a:pPr>
            <a:r>
              <a:rPr lang="en-US" sz="2400" b="1" dirty="0">
                <a:solidFill>
                  <a:srgbClr val="000000"/>
                </a:solidFill>
                <a:ea typeface="Segoe UI" pitchFamily="34" charset="0"/>
                <a:cs typeface="Segoe UI" pitchFamily="34" charset="0"/>
              </a:rPr>
              <a:t>DSC Engine</a:t>
            </a:r>
          </a:p>
          <a:p>
            <a:pPr algn="r" defTabSz="932293" fontAlgn="base">
              <a:lnSpc>
                <a:spcPct val="90000"/>
              </a:lnSpc>
              <a:spcBef>
                <a:spcPct val="0"/>
              </a:spcBef>
              <a:spcAft>
                <a:spcPct val="0"/>
              </a:spcAft>
            </a:pPr>
            <a:r>
              <a:rPr lang="en-US" sz="2400" dirty="0">
                <a:solidFill>
                  <a:srgbClr val="000000"/>
                </a:solidFill>
                <a:ea typeface="Segoe UI" pitchFamily="34" charset="0"/>
                <a:cs typeface="Segoe UI" pitchFamily="34" charset="0"/>
              </a:rPr>
              <a:t>Dependency Resolution</a:t>
            </a:r>
          </a:p>
          <a:p>
            <a:pPr algn="r" defTabSz="932293" fontAlgn="base">
              <a:lnSpc>
                <a:spcPct val="90000"/>
              </a:lnSpc>
              <a:spcBef>
                <a:spcPct val="0"/>
              </a:spcBef>
              <a:spcAft>
                <a:spcPct val="0"/>
              </a:spcAft>
            </a:pPr>
            <a:r>
              <a:rPr lang="en-US" sz="2400" dirty="0">
                <a:solidFill>
                  <a:srgbClr val="000000"/>
                </a:solidFill>
                <a:ea typeface="Segoe UI" pitchFamily="34" charset="0"/>
                <a:cs typeface="Segoe UI" pitchFamily="34" charset="0"/>
              </a:rPr>
              <a:t>Logging &amp; Error Handling</a:t>
            </a:r>
          </a:p>
          <a:p>
            <a:pPr algn="r" defTabSz="932293" fontAlgn="base">
              <a:lnSpc>
                <a:spcPct val="90000"/>
              </a:lnSpc>
              <a:spcBef>
                <a:spcPct val="0"/>
              </a:spcBef>
              <a:spcAft>
                <a:spcPct val="0"/>
              </a:spcAft>
            </a:pPr>
            <a:r>
              <a:rPr lang="en-US" sz="2400" dirty="0">
                <a:solidFill>
                  <a:srgbClr val="000000"/>
                </a:solidFill>
                <a:ea typeface="Segoe UI" pitchFamily="34" charset="0"/>
                <a:cs typeface="Segoe UI" pitchFamily="34" charset="0"/>
              </a:rPr>
              <a:t>Reboot Resiliency</a:t>
            </a:r>
          </a:p>
          <a:p>
            <a:pPr algn="r" defTabSz="932293" fontAlgn="base">
              <a:lnSpc>
                <a:spcPct val="90000"/>
              </a:lnSpc>
              <a:spcBef>
                <a:spcPct val="0"/>
              </a:spcBef>
              <a:spcAft>
                <a:spcPct val="0"/>
              </a:spcAft>
            </a:pPr>
            <a:r>
              <a:rPr lang="en-US" sz="2400" dirty="0">
                <a:solidFill>
                  <a:srgbClr val="000000"/>
                </a:solidFill>
                <a:ea typeface="Segoe UI" pitchFamily="34" charset="0"/>
                <a:cs typeface="Segoe UI" pitchFamily="34" charset="0"/>
              </a:rPr>
              <a:t>Repeatable Automation</a:t>
            </a:r>
          </a:p>
        </p:txBody>
      </p:sp>
      <p:grpSp>
        <p:nvGrpSpPr>
          <p:cNvPr id="30" name="Group 29"/>
          <p:cNvGrpSpPr/>
          <p:nvPr/>
        </p:nvGrpSpPr>
        <p:grpSpPr>
          <a:xfrm>
            <a:off x="6751562" y="5148213"/>
            <a:ext cx="4723730" cy="1447594"/>
            <a:chOff x="6751637" y="5326062"/>
            <a:chExt cx="4724400" cy="1447800"/>
          </a:xfrm>
        </p:grpSpPr>
        <p:sp>
          <p:nvSpPr>
            <p:cNvPr id="26" name="Rounded Rectangle 25"/>
            <p:cNvSpPr/>
            <p:nvPr/>
          </p:nvSpPr>
          <p:spPr bwMode="auto">
            <a:xfrm>
              <a:off x="7208837" y="5796393"/>
              <a:ext cx="4267200" cy="977469"/>
            </a:xfrm>
            <a:prstGeom prst="roundRect">
              <a:avLst/>
            </a:prstGeom>
            <a:solidFill>
              <a:srgbClr val="00B0F0"/>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2400" dirty="0">
                <a:solidFill>
                  <a:srgbClr val="000000"/>
                </a:solidFill>
                <a:ea typeface="Segoe UI" pitchFamily="34" charset="0"/>
                <a:cs typeface="Segoe UI" pitchFamily="34" charset="0"/>
              </a:endParaRPr>
            </a:p>
          </p:txBody>
        </p:sp>
        <p:sp>
          <p:nvSpPr>
            <p:cNvPr id="25" name="Rounded Rectangle 24"/>
            <p:cNvSpPr/>
            <p:nvPr/>
          </p:nvSpPr>
          <p:spPr bwMode="auto">
            <a:xfrm>
              <a:off x="7056437" y="5643993"/>
              <a:ext cx="4267200" cy="977469"/>
            </a:xfrm>
            <a:prstGeom prst="roundRect">
              <a:avLst/>
            </a:prstGeom>
            <a:solidFill>
              <a:srgbClr val="00B0F0"/>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2400" dirty="0">
                <a:solidFill>
                  <a:srgbClr val="000000"/>
                </a:solidFill>
                <a:ea typeface="Segoe UI" pitchFamily="34" charset="0"/>
                <a:cs typeface="Segoe UI" pitchFamily="34" charset="0"/>
              </a:endParaRPr>
            </a:p>
          </p:txBody>
        </p:sp>
        <p:sp>
          <p:nvSpPr>
            <p:cNvPr id="24" name="Rounded Rectangle 23"/>
            <p:cNvSpPr/>
            <p:nvPr/>
          </p:nvSpPr>
          <p:spPr bwMode="auto">
            <a:xfrm>
              <a:off x="6904037" y="5491593"/>
              <a:ext cx="4267200" cy="977469"/>
            </a:xfrm>
            <a:prstGeom prst="roundRect">
              <a:avLst/>
            </a:prstGeom>
            <a:solidFill>
              <a:srgbClr val="00B0F0"/>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2400" dirty="0">
                <a:solidFill>
                  <a:srgbClr val="000000"/>
                </a:solidFill>
                <a:ea typeface="Segoe UI" pitchFamily="34" charset="0"/>
                <a:cs typeface="Segoe UI" pitchFamily="34" charset="0"/>
              </a:endParaRPr>
            </a:p>
          </p:txBody>
        </p:sp>
        <p:sp>
          <p:nvSpPr>
            <p:cNvPr id="18" name="Rounded Rectangle 17"/>
            <p:cNvSpPr/>
            <p:nvPr/>
          </p:nvSpPr>
          <p:spPr bwMode="auto">
            <a:xfrm>
              <a:off x="6751637" y="5326062"/>
              <a:ext cx="4267200" cy="977469"/>
            </a:xfrm>
            <a:prstGeom prst="roundRect">
              <a:avLst/>
            </a:prstGeom>
            <a:solidFill>
              <a:srgbClr val="00B0F0"/>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r>
                <a:rPr lang="en-US" sz="2400" b="1" dirty="0">
                  <a:solidFill>
                    <a:srgbClr val="000000"/>
                  </a:solidFill>
                  <a:ea typeface="Segoe UI" pitchFamily="34" charset="0"/>
                  <a:cs typeface="Segoe UI" pitchFamily="34" charset="0"/>
                </a:rPr>
                <a:t>Resources</a:t>
              </a:r>
            </a:p>
            <a:p>
              <a:pPr algn="r" defTabSz="932293" fontAlgn="base">
                <a:lnSpc>
                  <a:spcPct val="90000"/>
                </a:lnSpc>
                <a:spcBef>
                  <a:spcPct val="0"/>
                </a:spcBef>
                <a:spcAft>
                  <a:spcPct val="0"/>
                </a:spcAft>
              </a:pPr>
              <a:r>
                <a:rPr lang="en-US" sz="2400" dirty="0">
                  <a:solidFill>
                    <a:srgbClr val="000000"/>
                  </a:solidFill>
                  <a:ea typeface="Segoe UI" pitchFamily="34" charset="0"/>
                  <a:cs typeface="Segoe UI" pitchFamily="34" charset="0"/>
                </a:rPr>
                <a:t>Technology Specific</a:t>
              </a:r>
            </a:p>
          </p:txBody>
        </p:sp>
      </p:grpSp>
      <p:sp>
        <p:nvSpPr>
          <p:cNvPr id="2" name="Right Arrow 1"/>
          <p:cNvSpPr/>
          <p:nvPr/>
        </p:nvSpPr>
        <p:spPr bwMode="auto">
          <a:xfrm>
            <a:off x="5532534" y="3573452"/>
            <a:ext cx="1142838" cy="609514"/>
          </a:xfrm>
          <a:prstGeom prst="rightArrow">
            <a:avLst/>
          </a:prstGeom>
          <a:solidFill>
            <a:srgbClr val="B4009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nvGrpSpPr>
          <p:cNvPr id="31" name="Group 30"/>
          <p:cNvGrpSpPr/>
          <p:nvPr/>
        </p:nvGrpSpPr>
        <p:grpSpPr>
          <a:xfrm>
            <a:off x="6751562" y="805098"/>
            <a:ext cx="5028486" cy="1717068"/>
            <a:chOff x="6751637" y="804715"/>
            <a:chExt cx="5029200" cy="1717312"/>
          </a:xfrm>
        </p:grpSpPr>
        <p:sp>
          <p:nvSpPr>
            <p:cNvPr id="22" name="Rounded Rectangle 21"/>
            <p:cNvSpPr/>
            <p:nvPr/>
          </p:nvSpPr>
          <p:spPr bwMode="auto">
            <a:xfrm>
              <a:off x="7513637" y="804715"/>
              <a:ext cx="4267200" cy="939846"/>
            </a:xfrm>
            <a:prstGeom prst="roundRect">
              <a:avLst/>
            </a:prstGeom>
            <a:solidFill>
              <a:schemeClr val="accent3">
                <a:lumMod val="60000"/>
                <a:lumOff val="40000"/>
              </a:scheme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2400" dirty="0">
                <a:solidFill>
                  <a:srgbClr val="000000"/>
                </a:solidFill>
                <a:ea typeface="Segoe UI" pitchFamily="34" charset="0"/>
                <a:cs typeface="Segoe UI" pitchFamily="34" charset="0"/>
              </a:endParaRPr>
            </a:p>
          </p:txBody>
        </p:sp>
        <p:sp>
          <p:nvSpPr>
            <p:cNvPr id="21" name="Rounded Rectangle 20"/>
            <p:cNvSpPr/>
            <p:nvPr/>
          </p:nvSpPr>
          <p:spPr bwMode="auto">
            <a:xfrm>
              <a:off x="7361237" y="957115"/>
              <a:ext cx="4267200" cy="939846"/>
            </a:xfrm>
            <a:prstGeom prst="roundRect">
              <a:avLst/>
            </a:prstGeom>
            <a:solidFill>
              <a:schemeClr val="accent3">
                <a:lumMod val="60000"/>
                <a:lumOff val="40000"/>
              </a:scheme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2400" dirty="0">
                <a:solidFill>
                  <a:srgbClr val="000000"/>
                </a:solidFill>
                <a:ea typeface="Segoe UI" pitchFamily="34" charset="0"/>
                <a:cs typeface="Segoe UI" pitchFamily="34" charset="0"/>
              </a:endParaRPr>
            </a:p>
          </p:txBody>
        </p:sp>
        <p:sp>
          <p:nvSpPr>
            <p:cNvPr id="20" name="Rounded Rectangle 19"/>
            <p:cNvSpPr/>
            <p:nvPr/>
          </p:nvSpPr>
          <p:spPr bwMode="auto">
            <a:xfrm>
              <a:off x="7208837" y="1109515"/>
              <a:ext cx="4267200" cy="939846"/>
            </a:xfrm>
            <a:prstGeom prst="roundRect">
              <a:avLst/>
            </a:prstGeom>
            <a:solidFill>
              <a:schemeClr val="accent3">
                <a:lumMod val="60000"/>
                <a:lumOff val="40000"/>
              </a:scheme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2400" dirty="0">
                <a:solidFill>
                  <a:srgbClr val="000000"/>
                </a:solidFill>
                <a:ea typeface="Segoe UI" pitchFamily="34" charset="0"/>
                <a:cs typeface="Segoe UI" pitchFamily="34" charset="0"/>
              </a:endParaRPr>
            </a:p>
          </p:txBody>
        </p:sp>
        <p:sp>
          <p:nvSpPr>
            <p:cNvPr id="19" name="Rounded Rectangle 18"/>
            <p:cNvSpPr/>
            <p:nvPr/>
          </p:nvSpPr>
          <p:spPr bwMode="auto">
            <a:xfrm>
              <a:off x="7056437" y="1261915"/>
              <a:ext cx="4267200" cy="939846"/>
            </a:xfrm>
            <a:prstGeom prst="roundRect">
              <a:avLst/>
            </a:prstGeom>
            <a:solidFill>
              <a:schemeClr val="accent3">
                <a:lumMod val="60000"/>
                <a:lumOff val="40000"/>
              </a:scheme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2400" dirty="0">
                <a:solidFill>
                  <a:srgbClr val="000000"/>
                </a:solidFill>
                <a:ea typeface="Segoe UI" pitchFamily="34" charset="0"/>
                <a:cs typeface="Segoe UI" pitchFamily="34" charset="0"/>
              </a:endParaRPr>
            </a:p>
          </p:txBody>
        </p:sp>
        <p:sp>
          <p:nvSpPr>
            <p:cNvPr id="15" name="Rounded Rectangle 14"/>
            <p:cNvSpPr/>
            <p:nvPr/>
          </p:nvSpPr>
          <p:spPr bwMode="auto">
            <a:xfrm>
              <a:off x="6904037" y="1414315"/>
              <a:ext cx="4267200" cy="939846"/>
            </a:xfrm>
            <a:prstGeom prst="roundRect">
              <a:avLst/>
            </a:prstGeom>
            <a:solidFill>
              <a:schemeClr val="accent3">
                <a:lumMod val="60000"/>
                <a:lumOff val="40000"/>
              </a:scheme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endParaRPr lang="en-US" sz="2400" dirty="0">
                <a:solidFill>
                  <a:srgbClr val="000000"/>
                </a:solidFill>
                <a:ea typeface="Segoe UI" pitchFamily="34" charset="0"/>
                <a:cs typeface="Segoe UI" pitchFamily="34" charset="0"/>
              </a:endParaRPr>
            </a:p>
          </p:txBody>
        </p:sp>
        <p:sp>
          <p:nvSpPr>
            <p:cNvPr id="16" name="Rounded Rectangle 15"/>
            <p:cNvSpPr/>
            <p:nvPr/>
          </p:nvSpPr>
          <p:spPr bwMode="auto">
            <a:xfrm>
              <a:off x="6751637" y="1582181"/>
              <a:ext cx="4267200" cy="939846"/>
            </a:xfrm>
            <a:prstGeom prst="roundRect">
              <a:avLst/>
            </a:prstGeom>
            <a:solidFill>
              <a:schemeClr val="accent3">
                <a:lumMod val="60000"/>
                <a:lumOff val="40000"/>
              </a:scheme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r>
                <a:rPr lang="en-US" sz="2400" b="1" dirty="0">
                  <a:solidFill>
                    <a:srgbClr val="000000"/>
                  </a:solidFill>
                  <a:ea typeface="Segoe UI" pitchFamily="34" charset="0"/>
                  <a:cs typeface="Segoe UI" pitchFamily="34" charset="0"/>
                </a:rPr>
                <a:t>Configuration</a:t>
              </a:r>
            </a:p>
            <a:p>
              <a:pPr algn="r" defTabSz="932293" fontAlgn="base">
                <a:lnSpc>
                  <a:spcPct val="90000"/>
                </a:lnSpc>
                <a:spcBef>
                  <a:spcPct val="0"/>
                </a:spcBef>
                <a:spcAft>
                  <a:spcPct val="0"/>
                </a:spcAft>
              </a:pPr>
              <a:r>
                <a:rPr lang="en-US" sz="2400" dirty="0">
                  <a:solidFill>
                    <a:srgbClr val="000000"/>
                  </a:solidFill>
                  <a:ea typeface="Segoe UI" pitchFamily="34" charset="0"/>
                  <a:cs typeface="Segoe UI" pitchFamily="34" charset="0"/>
                </a:rPr>
                <a:t>Intent</a:t>
              </a:r>
            </a:p>
          </p:txBody>
        </p:sp>
      </p:grpSp>
    </p:spTree>
    <p:custDataLst>
      <p:tags r:id="rId1"/>
    </p:custDataLst>
    <p:extLst>
      <p:ext uri="{BB962C8B-B14F-4D97-AF65-F5344CB8AC3E}">
        <p14:creationId xmlns:p14="http://schemas.microsoft.com/office/powerpoint/2010/main" val="40839556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500"/>
                                  </p:stCondLst>
                                  <p:childTnLst>
                                    <p:set>
                                      <p:cBhvr>
                                        <p:cTn id="13" dur="1" fill="hold">
                                          <p:stCondLst>
                                            <p:cond delay="0"/>
                                          </p:stCondLst>
                                        </p:cTn>
                                        <p:tgtEl>
                                          <p:spTgt spid="12"/>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grpId="0" nodeType="afterEffect">
                                  <p:stCondLst>
                                    <p:cond delay="500"/>
                                  </p:stCondLst>
                                  <p:childTnLst>
                                    <p:set>
                                      <p:cBhvr>
                                        <p:cTn id="16" dur="1" fill="hold">
                                          <p:stCondLst>
                                            <p:cond delay="0"/>
                                          </p:stCondLst>
                                        </p:cTn>
                                        <p:tgtEl>
                                          <p:spTgt spid="9"/>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grpId="0" nodeType="afterEffect">
                                  <p:stCondLst>
                                    <p:cond delay="500"/>
                                  </p:stCondLst>
                                  <p:childTnLst>
                                    <p:set>
                                      <p:cBhvr>
                                        <p:cTn id="19" dur="1" fill="hold">
                                          <p:stCondLst>
                                            <p:cond delay="0"/>
                                          </p:stCondLst>
                                        </p:cTn>
                                        <p:tgtEl>
                                          <p:spTgt spid="10"/>
                                        </p:tgtEl>
                                        <p:attrNameLst>
                                          <p:attrName>style.visibility</p:attrName>
                                        </p:attrNameLst>
                                      </p:cBhvr>
                                      <p:to>
                                        <p:strVal val="visible"/>
                                      </p:to>
                                    </p:set>
                                  </p:childTnLst>
                                </p:cTn>
                              </p:par>
                            </p:childTnLst>
                          </p:cTn>
                        </p:par>
                        <p:par>
                          <p:cTn id="20" fill="hold">
                            <p:stCondLst>
                              <p:cond delay="1500"/>
                            </p:stCondLst>
                            <p:childTnLst>
                              <p:par>
                                <p:cTn id="21" presetID="1" presetClass="entr" presetSubtype="0" fill="hold" grpId="0" nodeType="afterEffect">
                                  <p:stCondLst>
                                    <p:cond delay="500"/>
                                  </p:stCondLst>
                                  <p:childTnLst>
                                    <p:set>
                                      <p:cBhvr>
                                        <p:cTn id="22" dur="1" fill="hold">
                                          <p:stCondLst>
                                            <p:cond delay="0"/>
                                          </p:stCondLst>
                                        </p:cTn>
                                        <p:tgtEl>
                                          <p:spTgt spid="13"/>
                                        </p:tgtEl>
                                        <p:attrNameLst>
                                          <p:attrName>style.visibility</p:attrName>
                                        </p:attrNameLst>
                                      </p:cBhvr>
                                      <p:to>
                                        <p:strVal val="visible"/>
                                      </p:to>
                                    </p:set>
                                  </p:childTnLst>
                                </p:cTn>
                              </p:par>
                            </p:childTnLst>
                          </p:cTn>
                        </p:par>
                        <p:par>
                          <p:cTn id="23" fill="hold">
                            <p:stCondLst>
                              <p:cond delay="2000"/>
                            </p:stCondLst>
                            <p:childTnLst>
                              <p:par>
                                <p:cTn id="24" presetID="1" presetClass="entr" presetSubtype="0" fill="hold" grpId="0" nodeType="afterEffect">
                                  <p:stCondLst>
                                    <p:cond delay="500"/>
                                  </p:stCondLst>
                                  <p:childTnLst>
                                    <p:set>
                                      <p:cBhvr>
                                        <p:cTn id="25" dur="1" fill="hold">
                                          <p:stCondLst>
                                            <p:cond delay="0"/>
                                          </p:stCondLst>
                                        </p:cTn>
                                        <p:tgtEl>
                                          <p:spTgt spid="11"/>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1"/>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30"/>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childTnLst>
                                </p:cTn>
                              </p:par>
                            </p:childTnLst>
                          </p:cTn>
                        </p:par>
                        <p:par>
                          <p:cTn id="42" fill="hold">
                            <p:stCondLst>
                              <p:cond delay="0"/>
                            </p:stCondLst>
                            <p:childTnLst>
                              <p:par>
                                <p:cTn id="43" presetID="1" presetClass="entr" presetSubtype="0" fill="hold" nodeType="afterEffect">
                                  <p:stCondLst>
                                    <p:cond delay="0"/>
                                  </p:stCondLst>
                                  <p:childTnLst>
                                    <p:set>
                                      <p:cBhvr>
                                        <p:cTn id="44" dur="1" fill="hold">
                                          <p:stCondLst>
                                            <p:cond delay="0"/>
                                          </p:stCondLst>
                                        </p:cTn>
                                        <p:tgtEl>
                                          <p:spTgt spid="17">
                                            <p:txEl>
                                              <p:pRg st="0" end="0"/>
                                            </p:txEl>
                                          </p:spTgt>
                                        </p:tgtEl>
                                        <p:attrNameLst>
                                          <p:attrName>style.visibility</p:attrName>
                                        </p:attrNameLst>
                                      </p:cBhvr>
                                      <p:to>
                                        <p:strVal val="visible"/>
                                      </p:to>
                                    </p:set>
                                  </p:childTnLst>
                                </p:cTn>
                              </p:par>
                            </p:childTnLst>
                          </p:cTn>
                        </p:par>
                        <p:par>
                          <p:cTn id="45" fill="hold">
                            <p:stCondLst>
                              <p:cond delay="0"/>
                            </p:stCondLst>
                            <p:childTnLst>
                              <p:par>
                                <p:cTn id="46" presetID="1" presetClass="entr" presetSubtype="0" fill="hold" nodeType="afterEffect">
                                  <p:stCondLst>
                                    <p:cond delay="0"/>
                                  </p:stCondLst>
                                  <p:childTnLst>
                                    <p:set>
                                      <p:cBhvr>
                                        <p:cTn id="47" dur="1" fill="hold">
                                          <p:stCondLst>
                                            <p:cond delay="0"/>
                                          </p:stCondLst>
                                        </p:cTn>
                                        <p:tgtEl>
                                          <p:spTgt spid="17">
                                            <p:txEl>
                                              <p:pRg st="1" end="1"/>
                                            </p:txEl>
                                          </p:spTgt>
                                        </p:tgtEl>
                                        <p:attrNameLst>
                                          <p:attrName>style.visibility</p:attrName>
                                        </p:attrNameLst>
                                      </p:cBhvr>
                                      <p:to>
                                        <p:strVal val="visible"/>
                                      </p:to>
                                    </p:set>
                                  </p:childTnLst>
                                </p:cTn>
                              </p:par>
                            </p:childTnLst>
                          </p:cTn>
                        </p:par>
                        <p:par>
                          <p:cTn id="48" fill="hold">
                            <p:stCondLst>
                              <p:cond delay="0"/>
                            </p:stCondLst>
                            <p:childTnLst>
                              <p:par>
                                <p:cTn id="49" presetID="1" presetClass="entr" presetSubtype="0" fill="hold" nodeType="afterEffect">
                                  <p:stCondLst>
                                    <p:cond delay="0"/>
                                  </p:stCondLst>
                                  <p:childTnLst>
                                    <p:set>
                                      <p:cBhvr>
                                        <p:cTn id="50" dur="1" fill="hold">
                                          <p:stCondLst>
                                            <p:cond delay="0"/>
                                          </p:stCondLst>
                                        </p:cTn>
                                        <p:tgtEl>
                                          <p:spTgt spid="17">
                                            <p:txEl>
                                              <p:pRg st="2" end="2"/>
                                            </p:txEl>
                                          </p:spTgt>
                                        </p:tgtEl>
                                        <p:attrNameLst>
                                          <p:attrName>style.visibility</p:attrName>
                                        </p:attrNameLst>
                                      </p:cBhvr>
                                      <p:to>
                                        <p:strVal val="visible"/>
                                      </p:to>
                                    </p:set>
                                  </p:childTnLst>
                                </p:cTn>
                              </p:par>
                            </p:childTnLst>
                          </p:cTn>
                        </p:par>
                        <p:par>
                          <p:cTn id="51" fill="hold">
                            <p:stCondLst>
                              <p:cond delay="0"/>
                            </p:stCondLst>
                            <p:childTnLst>
                              <p:par>
                                <p:cTn id="52" presetID="1" presetClass="entr" presetSubtype="0" fill="hold" nodeType="afterEffect">
                                  <p:stCondLst>
                                    <p:cond delay="0"/>
                                  </p:stCondLst>
                                  <p:childTnLst>
                                    <p:set>
                                      <p:cBhvr>
                                        <p:cTn id="53" dur="1" fill="hold">
                                          <p:stCondLst>
                                            <p:cond delay="0"/>
                                          </p:stCondLst>
                                        </p:cTn>
                                        <p:tgtEl>
                                          <p:spTgt spid="17">
                                            <p:txEl>
                                              <p:pRg st="3" end="3"/>
                                            </p:txEl>
                                          </p:spTgt>
                                        </p:tgtEl>
                                        <p:attrNameLst>
                                          <p:attrName>style.visibility</p:attrName>
                                        </p:attrNameLst>
                                      </p:cBhvr>
                                      <p:to>
                                        <p:strVal val="visible"/>
                                      </p:to>
                                    </p:set>
                                  </p:childTnLst>
                                </p:cTn>
                              </p:par>
                            </p:childTnLst>
                          </p:cTn>
                        </p:par>
                        <p:par>
                          <p:cTn id="54" fill="hold">
                            <p:stCondLst>
                              <p:cond delay="0"/>
                            </p:stCondLst>
                            <p:childTnLst>
                              <p:par>
                                <p:cTn id="55" presetID="1" presetClass="entr" presetSubtype="0" fill="hold" nodeType="afterEffect">
                                  <p:stCondLst>
                                    <p:cond delay="0"/>
                                  </p:stCondLst>
                                  <p:childTnLst>
                                    <p:set>
                                      <p:cBhvr>
                                        <p:cTn id="56" dur="1" fill="hold">
                                          <p:stCondLst>
                                            <p:cond delay="0"/>
                                          </p:stCondLst>
                                        </p:cTn>
                                        <p:tgtEl>
                                          <p:spTgt spid="1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P spid="10" grpId="0"/>
      <p:bldP spid="11" grpId="0"/>
      <p:bldP spid="12" grpId="0"/>
      <p:bldP spid="13" grpId="0"/>
      <p:bldP spid="17" grpId="0" animBg="1"/>
      <p:bldP spid="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5482" y="1212851"/>
            <a:ext cx="11885514" cy="4354301"/>
          </a:xfrm>
          <a:prstGeom prst="rect">
            <a:avLst/>
          </a:prstGeom>
        </p:spPr>
        <p:txBody>
          <a:bodyPr/>
          <a:lstStyle/>
          <a:p>
            <a:pPr>
              <a:spcAft>
                <a:spcPts val="1224"/>
              </a:spcAft>
            </a:pPr>
            <a:r>
              <a:rPr lang="en-US" sz="3672" dirty="0"/>
              <a:t>Simplifies configuration</a:t>
            </a:r>
          </a:p>
          <a:p>
            <a:r>
              <a:rPr lang="en-US" sz="3672" dirty="0"/>
              <a:t>Configuration is just a text file!</a:t>
            </a:r>
          </a:p>
          <a:p>
            <a:pPr lvl="1"/>
            <a:r>
              <a:rPr lang="en-US" sz="2040" dirty="0"/>
              <a:t>If you’re configuring </a:t>
            </a:r>
            <a:r>
              <a:rPr lang="en-US" sz="2040" i="1" dirty="0"/>
              <a:t>everything</a:t>
            </a:r>
            <a:r>
              <a:rPr lang="en-US" sz="2040" dirty="0"/>
              <a:t> on your servers by means of DSC, then all of your configurations are just text files.</a:t>
            </a:r>
          </a:p>
          <a:p>
            <a:pPr>
              <a:spcAft>
                <a:spcPts val="1224"/>
              </a:spcAft>
            </a:pPr>
            <a:r>
              <a:rPr lang="en-US" sz="3672" dirty="0"/>
              <a:t>Prevents configuration drift</a:t>
            </a:r>
          </a:p>
          <a:p>
            <a:pPr>
              <a:spcAft>
                <a:spcPts val="1224"/>
              </a:spcAft>
            </a:pPr>
            <a:r>
              <a:rPr lang="en-US" sz="3672" dirty="0"/>
              <a:t>Enables continuous deployment</a:t>
            </a:r>
          </a:p>
          <a:p>
            <a:pPr>
              <a:spcAft>
                <a:spcPts val="1224"/>
              </a:spcAft>
            </a:pPr>
            <a:endParaRPr lang="en-US" sz="3672" dirty="0"/>
          </a:p>
        </p:txBody>
      </p:sp>
      <p:sp>
        <p:nvSpPr>
          <p:cNvPr id="2" name="Title 1"/>
          <p:cNvSpPr>
            <a:spLocks noGrp="1"/>
          </p:cNvSpPr>
          <p:nvPr>
            <p:ph type="title"/>
          </p:nvPr>
        </p:nvSpPr>
        <p:spPr/>
        <p:txBody>
          <a:bodyPr>
            <a:normAutofit fontScale="90000"/>
          </a:bodyPr>
          <a:lstStyle/>
          <a:p>
            <a:r>
              <a:rPr lang="en-US" dirty="0" smtClean="0"/>
              <a:t>PowerShell Desired State Configuration…</a:t>
            </a:r>
            <a:endParaRPr lang="en-US" dirty="0"/>
          </a:p>
        </p:txBody>
      </p:sp>
      <p:graphicFrame>
        <p:nvGraphicFramePr>
          <p:cNvPr id="4" name="Diagram 3"/>
          <p:cNvGraphicFramePr/>
          <p:nvPr>
            <p:extLst/>
          </p:nvPr>
        </p:nvGraphicFramePr>
        <p:xfrm>
          <a:off x="717897" y="4805308"/>
          <a:ext cx="10783665" cy="193964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629587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4" grpId="0">
        <p:bldAsOne/>
      </p:bldGraphic>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5482" y="1212851"/>
            <a:ext cx="11885514" cy="5207579"/>
          </a:xfrm>
        </p:spPr>
        <p:txBody>
          <a:bodyPr/>
          <a:lstStyle/>
          <a:p>
            <a:pPr>
              <a:lnSpc>
                <a:spcPct val="100000"/>
              </a:lnSpc>
            </a:pPr>
            <a:r>
              <a:rPr lang="en-US" sz="3200" dirty="0"/>
              <a:t>•    Install or remove server roles and features </a:t>
            </a:r>
            <a:br>
              <a:rPr lang="en-US" sz="3200" dirty="0"/>
            </a:br>
            <a:r>
              <a:rPr lang="en-US" sz="3200" dirty="0"/>
              <a:t>•    Manage registry settings </a:t>
            </a:r>
            <a:br>
              <a:rPr lang="en-US" sz="3200" dirty="0"/>
            </a:br>
            <a:r>
              <a:rPr lang="en-US" sz="3200" dirty="0"/>
              <a:t>•    Manage files and directories </a:t>
            </a:r>
            <a:br>
              <a:rPr lang="en-US" sz="3200" dirty="0"/>
            </a:br>
            <a:r>
              <a:rPr lang="en-US" sz="3200" dirty="0"/>
              <a:t>•    Start, stop, and manage processes and services </a:t>
            </a:r>
            <a:br>
              <a:rPr lang="en-US" sz="3200" dirty="0"/>
            </a:br>
            <a:r>
              <a:rPr lang="en-US" sz="3200" dirty="0"/>
              <a:t>•    Manage local groups and user accounts </a:t>
            </a:r>
            <a:br>
              <a:rPr lang="en-US" sz="3200" dirty="0"/>
            </a:br>
            <a:r>
              <a:rPr lang="en-US" sz="3200" dirty="0"/>
              <a:t>•    Install and manage packages such as .msi and .exe </a:t>
            </a:r>
            <a:br>
              <a:rPr lang="en-US" sz="3200" dirty="0"/>
            </a:br>
            <a:r>
              <a:rPr lang="en-US" sz="3200" dirty="0"/>
              <a:t>•    Manage environment variables </a:t>
            </a:r>
            <a:br>
              <a:rPr lang="en-US" sz="3200" dirty="0"/>
            </a:br>
            <a:r>
              <a:rPr lang="en-US" sz="3200" dirty="0"/>
              <a:t>•    Run Windows PowerShell scripts </a:t>
            </a:r>
            <a:br>
              <a:rPr lang="en-US" sz="3200" dirty="0"/>
            </a:br>
            <a:r>
              <a:rPr lang="en-US" sz="3200" b="1" dirty="0">
                <a:effectLst>
                  <a:outerShdw blurRad="38100" dist="38100" dir="2700000" algn="tl">
                    <a:srgbClr val="000000">
                      <a:alpha val="43137"/>
                    </a:srgbClr>
                  </a:outerShdw>
                </a:effectLst>
              </a:rPr>
              <a:t>•    Discover the actual configuration state on a given node</a:t>
            </a:r>
          </a:p>
          <a:p>
            <a:pPr>
              <a:lnSpc>
                <a:spcPct val="100000"/>
              </a:lnSpc>
            </a:pPr>
            <a:r>
              <a:rPr lang="en-US" sz="3200" b="1" dirty="0">
                <a:effectLst>
                  <a:outerShdw blurRad="38100" dist="38100" dir="2700000" algn="tl">
                    <a:srgbClr val="000000">
                      <a:alpha val="43137"/>
                    </a:srgbClr>
                  </a:outerShdw>
                </a:effectLst>
              </a:rPr>
              <a:t>•    Fix a configuration that has drifted away from the desired state </a:t>
            </a:r>
          </a:p>
        </p:txBody>
      </p:sp>
      <p:sp>
        <p:nvSpPr>
          <p:cNvPr id="3" name="Title 2"/>
          <p:cNvSpPr>
            <a:spLocks noGrp="1"/>
          </p:cNvSpPr>
          <p:nvPr>
            <p:ph type="title"/>
          </p:nvPr>
        </p:nvSpPr>
        <p:spPr/>
        <p:txBody>
          <a:bodyPr/>
          <a:lstStyle/>
          <a:p>
            <a:r>
              <a:rPr lang="en-US" dirty="0" smtClean="0"/>
              <a:t>DSC functional </a:t>
            </a:r>
            <a:r>
              <a:rPr lang="en-US" dirty="0"/>
              <a:t>e</a:t>
            </a:r>
            <a:r>
              <a:rPr lang="en-US" dirty="0" smtClean="0"/>
              <a:t>xamples</a:t>
            </a:r>
            <a:endParaRPr lang="en-US" dirty="0"/>
          </a:p>
        </p:txBody>
      </p:sp>
    </p:spTree>
    <p:extLst>
      <p:ext uri="{BB962C8B-B14F-4D97-AF65-F5344CB8AC3E}">
        <p14:creationId xmlns:p14="http://schemas.microsoft.com/office/powerpoint/2010/main" val="1785091804"/>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519602" y="4181701"/>
            <a:ext cx="10498555" cy="2357468"/>
          </a:xfrm>
          <a:prstGeom prst="round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r>
              <a:rPr lang="en-US" sz="3199" b="1" dirty="0">
                <a:solidFill>
                  <a:srgbClr val="FFFFFF"/>
                </a:solidFill>
                <a:ea typeface="Segoe UI" pitchFamily="34" charset="0"/>
                <a:cs typeface="Segoe UI" pitchFamily="34" charset="0"/>
              </a:rPr>
              <a:t>Make It So</a:t>
            </a:r>
          </a:p>
          <a:p>
            <a:pPr lvl="1"/>
            <a:r>
              <a:rPr lang="en-US" sz="2800" dirty="0">
                <a:solidFill>
                  <a:srgbClr val="000000"/>
                </a:solidFill>
              </a:rPr>
              <a:t>HOW    </a:t>
            </a:r>
            <a:r>
              <a:rPr lang="en-US" sz="2800" dirty="0">
                <a:solidFill>
                  <a:srgbClr val="FFFFFF"/>
                </a:solidFill>
              </a:rPr>
              <a:t>: DSC Resources</a:t>
            </a:r>
          </a:p>
          <a:p>
            <a:pPr marL="419588" lvl="1"/>
            <a:r>
              <a:rPr lang="en-US" sz="2800" dirty="0">
                <a:solidFill>
                  <a:srgbClr val="FFFFFF"/>
                </a:solidFill>
              </a:rPr>
              <a:t>	          Do the heavy lifting in an </a:t>
            </a:r>
            <a:r>
              <a:rPr lang="en-US" sz="2800" u="sng" dirty="0">
                <a:solidFill>
                  <a:srgbClr val="FFFFFF"/>
                </a:solidFill>
              </a:rPr>
              <a:t>idempotent way</a:t>
            </a:r>
          </a:p>
          <a:p>
            <a:pPr marL="419588" lvl="1"/>
            <a:r>
              <a:rPr lang="en-US" sz="2448" i="1" dirty="0"/>
              <a:t>that can be applied multiple times without changing the result beyond the initial application</a:t>
            </a:r>
            <a:endParaRPr lang="en-US" sz="2448" i="1" u="sng" dirty="0">
              <a:solidFill>
                <a:srgbClr val="FFFFFF"/>
              </a:solidFill>
            </a:endParaRPr>
          </a:p>
        </p:txBody>
      </p:sp>
      <p:sp>
        <p:nvSpPr>
          <p:cNvPr id="4" name="Rounded Rectangle 3"/>
          <p:cNvSpPr/>
          <p:nvPr/>
        </p:nvSpPr>
        <p:spPr bwMode="auto">
          <a:xfrm>
            <a:off x="504048" y="1363965"/>
            <a:ext cx="10514108" cy="2666621"/>
          </a:xfrm>
          <a:prstGeom prst="roundRect">
            <a:avLst/>
          </a:prstGeom>
          <a:solidFill>
            <a:schemeClr val="accent3">
              <a:lumMod val="60000"/>
              <a:lumOff val="40000"/>
            </a:schemeClr>
          </a:solidFill>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r>
              <a:rPr lang="en-US" sz="3199" b="1" dirty="0">
                <a:solidFill>
                  <a:srgbClr val="FFFFFF"/>
                </a:solidFill>
                <a:ea typeface="Segoe UI" pitchFamily="34" charset="0"/>
                <a:cs typeface="Segoe UI" pitchFamily="34" charset="0"/>
              </a:rPr>
              <a:t>Intent</a:t>
            </a:r>
          </a:p>
          <a:p>
            <a:pPr lvl="1"/>
            <a:r>
              <a:rPr lang="en-US" sz="2800" dirty="0">
                <a:solidFill>
                  <a:srgbClr val="000000"/>
                </a:solidFill>
              </a:rPr>
              <a:t>WHAT   </a:t>
            </a:r>
            <a:r>
              <a:rPr lang="en-US" sz="2800" dirty="0">
                <a:solidFill>
                  <a:srgbClr val="FFFFFF"/>
                </a:solidFill>
              </a:rPr>
              <a:t>: Structural Configuration</a:t>
            </a:r>
          </a:p>
          <a:p>
            <a:pPr marL="419588" lvl="1">
              <a:spcAft>
                <a:spcPts val="612"/>
              </a:spcAft>
            </a:pPr>
            <a:r>
              <a:rPr lang="en-US" sz="2800" dirty="0">
                <a:solidFill>
                  <a:srgbClr val="FFFFFF"/>
                </a:solidFill>
              </a:rPr>
              <a:t>	          Stays same irrespective of the environment</a:t>
            </a:r>
          </a:p>
          <a:p>
            <a:pPr lvl="1"/>
            <a:r>
              <a:rPr lang="en-US" sz="2800" dirty="0">
                <a:solidFill>
                  <a:srgbClr val="000000"/>
                </a:solidFill>
              </a:rPr>
              <a:t>WHERE </a:t>
            </a:r>
            <a:r>
              <a:rPr lang="en-US" sz="2800" dirty="0">
                <a:solidFill>
                  <a:srgbClr val="FFFFFF"/>
                </a:solidFill>
              </a:rPr>
              <a:t>: Environmental Configuration</a:t>
            </a:r>
          </a:p>
          <a:p>
            <a:pPr marL="419588" lvl="1">
              <a:spcAft>
                <a:spcPts val="612"/>
              </a:spcAft>
            </a:pPr>
            <a:r>
              <a:rPr lang="en-US" sz="2800" dirty="0">
                <a:solidFill>
                  <a:srgbClr val="FFFFFF"/>
                </a:solidFill>
              </a:rPr>
              <a:t>	          Changes as system goes from Dev </a:t>
            </a:r>
            <a:r>
              <a:rPr lang="en-US" sz="2800" dirty="0">
                <a:solidFill>
                  <a:srgbClr val="FFFFFF"/>
                </a:solidFill>
                <a:sym typeface="Wingdings" panose="05000000000000000000" pitchFamily="2" charset="2"/>
              </a:rPr>
              <a:t> Test  Prod</a:t>
            </a:r>
            <a:endParaRPr lang="en-US" sz="2800" dirty="0">
              <a:solidFill>
                <a:srgbClr val="FFFFFF"/>
              </a:solidFill>
            </a:endParaRPr>
          </a:p>
          <a:p>
            <a:pPr defTabSz="932293" fontAlgn="base">
              <a:lnSpc>
                <a:spcPct val="90000"/>
              </a:lnSpc>
              <a:spcBef>
                <a:spcPct val="0"/>
              </a:spcBef>
              <a:spcAft>
                <a:spcPct val="0"/>
              </a:spcAft>
            </a:pPr>
            <a:endParaRPr lang="en-US" sz="3199"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DSC decouples …</a:t>
            </a:r>
            <a:endParaRPr lang="en-US" dirty="0"/>
          </a:p>
        </p:txBody>
      </p:sp>
    </p:spTree>
    <p:extLst>
      <p:ext uri="{BB962C8B-B14F-4D97-AF65-F5344CB8AC3E}">
        <p14:creationId xmlns:p14="http://schemas.microsoft.com/office/powerpoint/2010/main" val="73062173"/>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DSC enables …</a:t>
            </a:r>
            <a:endParaRPr lang="en-US" dirty="0"/>
          </a:p>
        </p:txBody>
      </p:sp>
      <p:graphicFrame>
        <p:nvGraphicFramePr>
          <p:cNvPr id="5" name="Diagram 4"/>
          <p:cNvGraphicFramePr/>
          <p:nvPr>
            <p:extLst/>
          </p:nvPr>
        </p:nvGraphicFramePr>
        <p:xfrm>
          <a:off x="1494507" y="1287776"/>
          <a:ext cx="9554336" cy="533324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3131146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A62D265D-92C8-4E8B-8A59-F7CB722CBA1E}"/>
                                            </p:graphic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graphicEl>
                                              <a:dgm id="{65A61E3B-A7B3-410C-87CD-85C7B59BE573}"/>
                                            </p:graphic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
                                            <p:graphicEl>
                                              <a:dgm id="{121905F9-DC1A-468B-B52B-CEE485A538B9}"/>
                                            </p:graphic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5">
                                            <p:graphicEl>
                                              <a:dgm id="{043C2311-7790-4D2E-A628-464718B2D76B}"/>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graphicEl>
                                              <a:dgm id="{4F5F9F26-2806-42BD-98AF-F05D3CB5C73B}"/>
                                            </p:graphicEl>
                                          </p:spTgt>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0" nodeType="afterEffect">
                                  <p:stCondLst>
                                    <p:cond delay="0"/>
                                  </p:stCondLst>
                                  <p:childTnLst>
                                    <p:set>
                                      <p:cBhvr>
                                        <p:cTn id="23" dur="1" fill="hold">
                                          <p:stCondLst>
                                            <p:cond delay="0"/>
                                          </p:stCondLst>
                                        </p:cTn>
                                        <p:tgtEl>
                                          <p:spTgt spid="5">
                                            <p:graphicEl>
                                              <a:dgm id="{8C3373ED-5679-4F89-BA93-AF64E3C4E252}"/>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8" name="Text Box 8"/>
          <p:cNvSpPr txBox="1">
            <a:spLocks noChangeAspect="1" noChangeArrowheads="1"/>
          </p:cNvSpPr>
          <p:nvPr/>
        </p:nvSpPr>
        <p:spPr bwMode="auto">
          <a:xfrm>
            <a:off x="6946938" y="6505357"/>
            <a:ext cx="4943399" cy="261610"/>
          </a:xfrm>
          <a:prstGeom prst="rect">
            <a:avLst/>
          </a:prstGeom>
          <a:noFill/>
          <a:ln w="12700">
            <a:noFill/>
            <a:miter lim="800000"/>
            <a:headEnd/>
            <a:tailEnd/>
          </a:ln>
        </p:spPr>
        <p:txBody>
          <a:bodyPr wrap="square">
            <a:spAutoFit/>
          </a:bodyPr>
          <a:lstStyle/>
          <a:p>
            <a:pPr defTabSz="932559" eaLnBrk="0" hangingPunct="0"/>
            <a:r>
              <a:rPr lang="en-US" sz="1100" dirty="0">
                <a:solidFill>
                  <a:srgbClr val="FFFFFF"/>
                </a:solidFill>
                <a:latin typeface="Segoe UI Semilight" panose="020B0402040204020203" pitchFamily="34" charset="0"/>
                <a:cs typeface="Segoe UI Semilight" panose="020B0402040204020203" pitchFamily="34" charset="0"/>
              </a:rPr>
              <a:t>Gartner Security Conference presentation "Operation Zero Downtime," D. </a:t>
            </a:r>
            <a:r>
              <a:rPr lang="en-US" sz="1100" dirty="0" smtClean="0">
                <a:solidFill>
                  <a:srgbClr val="FFFFFF"/>
                </a:solidFill>
                <a:latin typeface="Segoe UI Semilight" panose="020B0402040204020203" pitchFamily="34" charset="0"/>
                <a:cs typeface="Segoe UI Semilight" panose="020B0402040204020203" pitchFamily="34" charset="0"/>
              </a:rPr>
              <a:t>Scott </a:t>
            </a:r>
            <a:endParaRPr lang="en-US" sz="1100" dirty="0">
              <a:solidFill>
                <a:srgbClr val="FFFFFF"/>
              </a:solidFill>
              <a:latin typeface="Segoe UI Semilight" panose="020B0402040204020203" pitchFamily="34" charset="0"/>
              <a:cs typeface="Segoe UI Semilight" panose="020B0402040204020203" pitchFamily="34" charset="0"/>
            </a:endParaRPr>
          </a:p>
        </p:txBody>
      </p:sp>
      <p:grpSp>
        <p:nvGrpSpPr>
          <p:cNvPr id="10244" name="Group 10243"/>
          <p:cNvGrpSpPr/>
          <p:nvPr/>
        </p:nvGrpSpPr>
        <p:grpSpPr>
          <a:xfrm>
            <a:off x="4134331" y="1163124"/>
            <a:ext cx="4608512" cy="1194844"/>
            <a:chOff x="3938860" y="1163124"/>
            <a:chExt cx="4608512" cy="1194844"/>
          </a:xfrm>
        </p:grpSpPr>
        <p:sp>
          <p:nvSpPr>
            <p:cNvPr id="8" name="Left-Right Arrow 7"/>
            <p:cNvSpPr/>
            <p:nvPr/>
          </p:nvSpPr>
          <p:spPr bwMode="auto">
            <a:xfrm>
              <a:off x="3938860" y="1163124"/>
              <a:ext cx="4608512" cy="1194844"/>
            </a:xfrm>
            <a:prstGeom prst="lef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Text Box 15"/>
            <p:cNvSpPr txBox="1">
              <a:spLocks noChangeArrowheads="1"/>
            </p:cNvSpPr>
            <p:nvPr/>
          </p:nvSpPr>
          <p:spPr bwMode="auto">
            <a:xfrm>
              <a:off x="5401009" y="1585381"/>
              <a:ext cx="1684214" cy="350330"/>
            </a:xfrm>
            <a:prstGeom prst="rect">
              <a:avLst/>
            </a:prstGeom>
            <a:noFill/>
            <a:ln w="12700">
              <a:noFill/>
              <a:miter lim="800000"/>
              <a:headEnd/>
              <a:tailEnd/>
            </a:ln>
            <a:effectLst/>
          </p:spPr>
          <p:txBody>
            <a:bodyPr wrap="square" anchor="ctr">
              <a:spAutoFit/>
            </a:bodyPr>
            <a:lstStyle/>
            <a:p>
              <a:pPr algn="ctr" defTabSz="932559" eaLnBrk="0" hangingPunct="0">
                <a:defRPr/>
              </a:pPr>
              <a:r>
                <a:rPr lang="en-US" sz="1632" dirty="0">
                  <a:gradFill>
                    <a:gsLst>
                      <a:gs pos="0">
                        <a:srgbClr val="FFFFFF"/>
                      </a:gs>
                      <a:gs pos="100000">
                        <a:srgbClr val="FFFFFF"/>
                      </a:gs>
                    </a:gsLst>
                    <a:lin ang="5400000" scaled="0"/>
                  </a:gradFill>
                  <a:latin typeface="Segoe" pitchFamily="34" charset="0"/>
                </a:rPr>
                <a:t>OPERATIONS</a:t>
              </a:r>
              <a:endParaRPr lang="en-US" sz="1836" dirty="0">
                <a:gradFill>
                  <a:gsLst>
                    <a:gs pos="0">
                      <a:srgbClr val="FFFFFF"/>
                    </a:gs>
                    <a:gs pos="100000">
                      <a:srgbClr val="FFFFFF"/>
                    </a:gs>
                  </a:gsLst>
                  <a:lin ang="5400000" scaled="0"/>
                </a:gradFill>
                <a:effectLst>
                  <a:outerShdw blurRad="38100" dist="38100" dir="2700000" algn="tl">
                    <a:srgbClr val="000000"/>
                  </a:outerShdw>
                </a:effectLst>
                <a:latin typeface="Segoe" pitchFamily="34" charset="0"/>
              </a:endParaRPr>
            </a:p>
          </p:txBody>
        </p:sp>
      </p:grpSp>
      <p:sp>
        <p:nvSpPr>
          <p:cNvPr id="3" name="Title 2"/>
          <p:cNvSpPr>
            <a:spLocks noGrp="1"/>
          </p:cNvSpPr>
          <p:nvPr>
            <p:ph type="title"/>
          </p:nvPr>
        </p:nvSpPr>
        <p:spPr/>
        <p:txBody>
          <a:bodyPr/>
          <a:lstStyle/>
          <a:p>
            <a:r>
              <a:rPr lang="en-US" sz="5000" dirty="0" smtClean="0"/>
              <a:t>People/Process is what % of downtime?</a:t>
            </a:r>
            <a:endParaRPr lang="da-DK" sz="5000" dirty="0"/>
          </a:p>
        </p:txBody>
      </p:sp>
      <p:grpSp>
        <p:nvGrpSpPr>
          <p:cNvPr id="94" name="Group 1"/>
          <p:cNvGrpSpPr/>
          <p:nvPr/>
        </p:nvGrpSpPr>
        <p:grpSpPr>
          <a:xfrm>
            <a:off x="1518596" y="2376810"/>
            <a:ext cx="5524234" cy="2353236"/>
            <a:chOff x="1518596" y="2376810"/>
            <a:chExt cx="5524234" cy="2353236"/>
          </a:xfrm>
        </p:grpSpPr>
        <p:grpSp>
          <p:nvGrpSpPr>
            <p:cNvPr id="91" name="Group 5"/>
            <p:cNvGrpSpPr/>
            <p:nvPr/>
          </p:nvGrpSpPr>
          <p:grpSpPr>
            <a:xfrm>
              <a:off x="4270777" y="3121281"/>
              <a:ext cx="2772053" cy="1608765"/>
              <a:chOff x="4270777" y="3121281"/>
              <a:chExt cx="2772053" cy="1608765"/>
            </a:xfrm>
          </p:grpSpPr>
          <p:sp>
            <p:nvSpPr>
              <p:cNvPr id="69" name="Freeform 14"/>
              <p:cNvSpPr/>
              <p:nvPr/>
            </p:nvSpPr>
            <p:spPr bwMode="auto">
              <a:xfrm rot="18900000">
                <a:off x="4270777" y="3121281"/>
                <a:ext cx="2772053" cy="1608765"/>
              </a:xfrm>
              <a:custGeom>
                <a:avLst/>
                <a:gdLst>
                  <a:gd name="connsiteX0" fmla="*/ 2772053 w 2772053"/>
                  <a:gd name="connsiteY0" fmla="*/ 451936 h 1608765"/>
                  <a:gd name="connsiteX1" fmla="*/ 1615225 w 2772053"/>
                  <a:gd name="connsiteY1" fmla="*/ 1608765 h 1608765"/>
                  <a:gd name="connsiteX2" fmla="*/ 0 w 2772053"/>
                  <a:gd name="connsiteY2" fmla="*/ 1608765 h 1608765"/>
                  <a:gd name="connsiteX3" fmla="*/ 5843 w 2772053"/>
                  <a:gd name="connsiteY3" fmla="*/ 1486403 h 1608765"/>
                  <a:gd name="connsiteX4" fmla="*/ 479831 w 2772053"/>
                  <a:gd name="connsiteY4" fmla="*/ 481511 h 1608765"/>
                  <a:gd name="connsiteX5" fmla="*/ 2679916 w 2772053"/>
                  <a:gd name="connsiteY5" fmla="*/ 368657 h 1608765"/>
                  <a:gd name="connsiteX6" fmla="*/ 2772053 w 2772053"/>
                  <a:gd name="connsiteY6" fmla="*/ 451936 h 160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2053" h="1608765">
                    <a:moveTo>
                      <a:pt x="2772053" y="451936"/>
                    </a:moveTo>
                    <a:lnTo>
                      <a:pt x="1615225" y="1608765"/>
                    </a:lnTo>
                    <a:lnTo>
                      <a:pt x="0" y="1608765"/>
                    </a:lnTo>
                    <a:lnTo>
                      <a:pt x="5843" y="1486403"/>
                    </a:lnTo>
                    <a:cubicBezTo>
                      <a:pt x="40953" y="1119626"/>
                      <a:pt x="198949" y="762393"/>
                      <a:pt x="479831" y="481511"/>
                    </a:cubicBezTo>
                    <a:cubicBezTo>
                      <a:pt x="1081720" y="-120378"/>
                      <a:pt x="2034202" y="-157996"/>
                      <a:pt x="2679916" y="368657"/>
                    </a:cubicBezTo>
                    <a:lnTo>
                      <a:pt x="2772053" y="451936"/>
                    </a:lnTo>
                    <a:close/>
                  </a:path>
                </a:pathLst>
              </a:cu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extBox 16"/>
              <p:cNvSpPr txBox="1"/>
              <p:nvPr/>
            </p:nvSpPr>
            <p:spPr>
              <a:xfrm>
                <a:off x="5090863" y="3625191"/>
                <a:ext cx="1148391"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rgbClr val="FFFFFF"/>
                        </a:gs>
                        <a:gs pos="30000">
                          <a:srgbClr val="FFFFFF"/>
                        </a:gs>
                      </a:gsLst>
                      <a:lin ang="5400000" scaled="0"/>
                    </a:gradFill>
                  </a:rPr>
                  <a:t>40%</a:t>
                </a:r>
              </a:p>
            </p:txBody>
          </p:sp>
        </p:grpSp>
        <p:grpSp>
          <p:nvGrpSpPr>
            <p:cNvPr id="93" name="Group 6"/>
            <p:cNvGrpSpPr/>
            <p:nvPr/>
          </p:nvGrpSpPr>
          <p:grpSpPr>
            <a:xfrm>
              <a:off x="1518596" y="2376810"/>
              <a:ext cx="3789811" cy="1476986"/>
              <a:chOff x="1518596" y="2376810"/>
              <a:chExt cx="3789811" cy="1476986"/>
            </a:xfrm>
          </p:grpSpPr>
          <p:sp>
            <p:nvSpPr>
              <p:cNvPr id="5" name="Rectangle 9"/>
              <p:cNvSpPr>
                <a:spLocks noChangeArrowheads="1"/>
              </p:cNvSpPr>
              <p:nvPr/>
            </p:nvSpPr>
            <p:spPr bwMode="auto">
              <a:xfrm>
                <a:off x="1602742" y="2985866"/>
                <a:ext cx="3007580" cy="867930"/>
              </a:xfrm>
              <a:prstGeom prst="rect">
                <a:avLst/>
              </a:prstGeom>
              <a:noFill/>
              <a:ln w="12700">
                <a:noFill/>
                <a:miter lim="800000"/>
                <a:headEnd/>
                <a:tailEnd/>
              </a:ln>
              <a:effectLst/>
            </p:spPr>
            <p:txBody>
              <a:bodyPr wrap="square">
                <a:spAutoFit/>
              </a:bodyPr>
              <a:lstStyle/>
              <a:p>
                <a:pPr marL="234950" indent="-234950" defTabSz="932559">
                  <a:lnSpc>
                    <a:spcPct val="80000"/>
                  </a:lnSpc>
                  <a:spcBef>
                    <a:spcPct val="20000"/>
                  </a:spcBef>
                  <a:buFont typeface="Arial" panose="020B0604020202020204" pitchFamily="34" charset="0"/>
                  <a:buChar char="•"/>
                  <a:defRPr/>
                </a:pPr>
                <a:r>
                  <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Change </a:t>
                </a:r>
                <a:r>
                  <a:rPr lang="en-US" dirty="0" smtClean="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management</a:t>
                </a:r>
                <a:endPar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endParaRPr>
              </a:p>
              <a:p>
                <a:pPr marL="234950" indent="-234950" defTabSz="932559">
                  <a:lnSpc>
                    <a:spcPct val="80000"/>
                  </a:lnSpc>
                  <a:spcBef>
                    <a:spcPct val="20000"/>
                  </a:spcBef>
                  <a:buFont typeface="Arial" panose="020B0604020202020204" pitchFamily="34" charset="0"/>
                  <a:buChar char="•"/>
                  <a:defRPr/>
                </a:pPr>
                <a:r>
                  <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Overloaded</a:t>
                </a:r>
              </a:p>
              <a:p>
                <a:pPr marL="234950" indent="-234950" defTabSz="932559">
                  <a:lnSpc>
                    <a:spcPct val="80000"/>
                  </a:lnSpc>
                  <a:spcBef>
                    <a:spcPct val="20000"/>
                  </a:spcBef>
                  <a:buFont typeface="Arial" panose="020B0604020202020204" pitchFamily="34" charset="0"/>
                  <a:buChar char="•"/>
                  <a:defRPr/>
                </a:pPr>
                <a:r>
                  <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Weak </a:t>
                </a:r>
                <a:r>
                  <a:rPr lang="en-US" dirty="0" smtClean="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problem detection</a:t>
                </a:r>
                <a:endPar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endParaRPr>
              </a:p>
            </p:txBody>
          </p:sp>
          <p:cxnSp>
            <p:nvCxnSpPr>
              <p:cNvPr id="34" name="Straight Connector 11"/>
              <p:cNvCxnSpPr/>
              <p:nvPr/>
            </p:nvCxnSpPr>
            <p:spPr>
              <a:xfrm>
                <a:off x="1681733" y="2864934"/>
                <a:ext cx="3052129" cy="0"/>
              </a:xfrm>
              <a:prstGeom prst="line">
                <a:avLst/>
              </a:prstGeom>
              <a:ln w="19050">
                <a:solidFill>
                  <a:srgbClr val="00827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12"/>
              <p:cNvCxnSpPr/>
              <p:nvPr/>
            </p:nvCxnSpPr>
            <p:spPr>
              <a:xfrm>
                <a:off x="4733862" y="2864934"/>
                <a:ext cx="574545" cy="416304"/>
              </a:xfrm>
              <a:prstGeom prst="line">
                <a:avLst/>
              </a:prstGeom>
              <a:ln w="19050">
                <a:solidFill>
                  <a:srgbClr val="00827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0" name="TextBox 13"/>
              <p:cNvSpPr txBox="1"/>
              <p:nvPr/>
            </p:nvSpPr>
            <p:spPr>
              <a:xfrm>
                <a:off x="1518596" y="2376810"/>
                <a:ext cx="2897012"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APPLICATION FAILURE</a:t>
                </a:r>
              </a:p>
            </p:txBody>
          </p:sp>
        </p:grpSp>
      </p:grpSp>
      <p:grpSp>
        <p:nvGrpSpPr>
          <p:cNvPr id="10243" name="Group 26"/>
          <p:cNvGrpSpPr/>
          <p:nvPr/>
        </p:nvGrpSpPr>
        <p:grpSpPr>
          <a:xfrm>
            <a:off x="2232441" y="4738196"/>
            <a:ext cx="5002550" cy="1776904"/>
            <a:chOff x="2232441" y="4738196"/>
            <a:chExt cx="5002550" cy="1776904"/>
          </a:xfrm>
        </p:grpSpPr>
        <p:sp>
          <p:nvSpPr>
            <p:cNvPr id="11" name="Rectangle 27"/>
            <p:cNvSpPr>
              <a:spLocks noChangeArrowheads="1"/>
            </p:cNvSpPr>
            <p:nvPr/>
          </p:nvSpPr>
          <p:spPr bwMode="auto">
            <a:xfrm>
              <a:off x="2339721" y="5647170"/>
              <a:ext cx="3164031" cy="867930"/>
            </a:xfrm>
            <a:prstGeom prst="rect">
              <a:avLst/>
            </a:prstGeom>
            <a:noFill/>
            <a:ln w="12700">
              <a:noFill/>
              <a:miter lim="800000"/>
              <a:headEnd/>
              <a:tailEnd/>
            </a:ln>
            <a:effectLst/>
          </p:spPr>
          <p:txBody>
            <a:bodyPr wrap="square">
              <a:spAutoFit/>
            </a:bodyPr>
            <a:lstStyle/>
            <a:p>
              <a:pPr marL="234950" indent="-234950" defTabSz="932559">
                <a:lnSpc>
                  <a:spcPct val="80000"/>
                </a:lnSpc>
                <a:spcBef>
                  <a:spcPct val="20000"/>
                </a:spcBef>
                <a:buFont typeface="Arial" panose="020B0604020202020204" pitchFamily="34" charset="0"/>
                <a:buChar char="•"/>
              </a:pPr>
              <a:r>
                <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Hardware/OS</a:t>
              </a:r>
            </a:p>
            <a:p>
              <a:pPr marL="234950" indent="-234950" defTabSz="932559">
                <a:lnSpc>
                  <a:spcPct val="80000"/>
                </a:lnSpc>
                <a:spcBef>
                  <a:spcPct val="20000"/>
                </a:spcBef>
                <a:buFont typeface="Arial" panose="020B0604020202020204" pitchFamily="34" charset="0"/>
                <a:buChar char="•"/>
              </a:pPr>
              <a:r>
                <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Network</a:t>
              </a:r>
            </a:p>
            <a:p>
              <a:pPr marL="234950" indent="-234950" defTabSz="932559">
                <a:lnSpc>
                  <a:spcPct val="80000"/>
                </a:lnSpc>
                <a:spcBef>
                  <a:spcPct val="20000"/>
                </a:spcBef>
                <a:buFont typeface="Arial" panose="020B0604020202020204" pitchFamily="34" charset="0"/>
                <a:buChar char="•"/>
              </a:pPr>
              <a:r>
                <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Power and </a:t>
              </a:r>
              <a:r>
                <a:rPr lang="en-US" dirty="0" smtClean="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disaster</a:t>
              </a:r>
              <a:endPar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endParaRPr>
            </a:p>
          </p:txBody>
        </p:sp>
        <p:sp>
          <p:nvSpPr>
            <p:cNvPr id="68" name="Freeform 28"/>
            <p:cNvSpPr/>
            <p:nvPr/>
          </p:nvSpPr>
          <p:spPr bwMode="auto">
            <a:xfrm rot="18900000">
              <a:off x="5636074" y="4738196"/>
              <a:ext cx="1598917" cy="1589074"/>
            </a:xfrm>
            <a:custGeom>
              <a:avLst/>
              <a:gdLst>
                <a:gd name="connsiteX0" fmla="*/ 1590760 w 1598917"/>
                <a:gd name="connsiteY0" fmla="*/ 0 h 1589074"/>
                <a:gd name="connsiteX1" fmla="*/ 1598917 w 1598917"/>
                <a:gd name="connsiteY1" fmla="*/ 8157 h 1589074"/>
                <a:gd name="connsiteX2" fmla="*/ 1598917 w 1598917"/>
                <a:gd name="connsiteY2" fmla="*/ 1589074 h 1589074"/>
                <a:gd name="connsiteX3" fmla="*/ 1483880 w 1598917"/>
                <a:gd name="connsiteY3" fmla="*/ 1583581 h 1589074"/>
                <a:gd name="connsiteX4" fmla="*/ 478988 w 1598917"/>
                <a:gd name="connsiteY4" fmla="*/ 1109593 h 1589074"/>
                <a:gd name="connsiteX5" fmla="*/ 5000 w 1598917"/>
                <a:gd name="connsiteY5" fmla="*/ 104701 h 1589074"/>
                <a:gd name="connsiteX6" fmla="*/ 0 w 1598917"/>
                <a:gd name="connsiteY6" fmla="*/ 0 h 1589074"/>
                <a:gd name="connsiteX7" fmla="*/ 1590760 w 1598917"/>
                <a:gd name="connsiteY7" fmla="*/ 0 h 1589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8917" h="1589074">
                  <a:moveTo>
                    <a:pt x="1590760" y="0"/>
                  </a:moveTo>
                  <a:lnTo>
                    <a:pt x="1598917" y="8157"/>
                  </a:lnTo>
                  <a:lnTo>
                    <a:pt x="1598917" y="1589074"/>
                  </a:lnTo>
                  <a:lnTo>
                    <a:pt x="1483880" y="1583581"/>
                  </a:lnTo>
                  <a:cubicBezTo>
                    <a:pt x="1117103" y="1548471"/>
                    <a:pt x="759870" y="1390475"/>
                    <a:pt x="478988" y="1109593"/>
                  </a:cubicBezTo>
                  <a:cubicBezTo>
                    <a:pt x="198106" y="828711"/>
                    <a:pt x="40110" y="471478"/>
                    <a:pt x="5000" y="104701"/>
                  </a:cubicBezTo>
                  <a:lnTo>
                    <a:pt x="0" y="0"/>
                  </a:lnTo>
                  <a:lnTo>
                    <a:pt x="1590760" y="0"/>
                  </a:lnTo>
                  <a:close/>
                </a:path>
              </a:pathLst>
            </a:cu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5" name="TextBox 29"/>
            <p:cNvSpPr txBox="1"/>
            <p:nvPr/>
          </p:nvSpPr>
          <p:spPr>
            <a:xfrm>
              <a:off x="5902668" y="4965006"/>
              <a:ext cx="1148391" cy="738664"/>
            </a:xfrm>
            <a:prstGeom prst="rect">
              <a:avLst/>
            </a:prstGeom>
            <a:noFill/>
          </p:spPr>
          <p:txBody>
            <a:bodyPr wrap="none" lIns="182880" tIns="146304" rIns="182880" bIns="146304" rtlCol="0">
              <a:spAutoFit/>
            </a:bodyPr>
            <a:lstStyle/>
            <a:p>
              <a:pPr>
                <a:lnSpc>
                  <a:spcPct val="90000"/>
                </a:lnSpc>
                <a:spcAft>
                  <a:spcPts val="600"/>
                </a:spcAft>
              </a:pPr>
              <a:r>
                <a:rPr lang="en-US" sz="3200" dirty="0">
                  <a:gradFill>
                    <a:gsLst>
                      <a:gs pos="2917">
                        <a:srgbClr val="FFFFFF"/>
                      </a:gs>
                      <a:gs pos="30000">
                        <a:srgbClr val="FFFFFF"/>
                      </a:gs>
                    </a:gsLst>
                    <a:lin ang="5400000" scaled="0"/>
                  </a:gradFill>
                </a:rPr>
                <a:t>2</a:t>
              </a:r>
              <a:r>
                <a:rPr lang="en-US" sz="3200" dirty="0" smtClean="0">
                  <a:gradFill>
                    <a:gsLst>
                      <a:gs pos="2917">
                        <a:srgbClr val="FFFFFF"/>
                      </a:gs>
                      <a:gs pos="30000">
                        <a:srgbClr val="FFFFFF"/>
                      </a:gs>
                    </a:gsLst>
                    <a:lin ang="5400000" scaled="0"/>
                  </a:gradFill>
                </a:rPr>
                <a:t>0%</a:t>
              </a:r>
            </a:p>
          </p:txBody>
        </p:sp>
        <p:cxnSp>
          <p:nvCxnSpPr>
            <p:cNvPr id="83" name="Straight Connector 30"/>
            <p:cNvCxnSpPr/>
            <p:nvPr/>
          </p:nvCxnSpPr>
          <p:spPr>
            <a:xfrm>
              <a:off x="2415540" y="5533411"/>
              <a:ext cx="3345498" cy="0"/>
            </a:xfrm>
            <a:prstGeom prst="line">
              <a:avLst/>
            </a:prstGeom>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9" name="TextBox 31"/>
            <p:cNvSpPr txBox="1"/>
            <p:nvPr/>
          </p:nvSpPr>
          <p:spPr>
            <a:xfrm>
              <a:off x="2232441" y="5017827"/>
              <a:ext cx="1152880"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OTHER</a:t>
              </a:r>
            </a:p>
          </p:txBody>
        </p:sp>
      </p:grpSp>
      <p:grpSp>
        <p:nvGrpSpPr>
          <p:cNvPr id="10241" name="Group 39"/>
          <p:cNvGrpSpPr/>
          <p:nvPr/>
        </p:nvGrpSpPr>
        <p:grpSpPr>
          <a:xfrm>
            <a:off x="6410870" y="2376810"/>
            <a:ext cx="5320642" cy="2930805"/>
            <a:chOff x="6410870" y="2376810"/>
            <a:chExt cx="5320642" cy="2930805"/>
          </a:xfrm>
        </p:grpSpPr>
        <p:sp>
          <p:nvSpPr>
            <p:cNvPr id="4" name="Rectangle 40"/>
            <p:cNvSpPr>
              <a:spLocks noChangeArrowheads="1"/>
            </p:cNvSpPr>
            <p:nvPr/>
          </p:nvSpPr>
          <p:spPr bwMode="auto">
            <a:xfrm>
              <a:off x="9067838" y="2985866"/>
              <a:ext cx="2663674" cy="867930"/>
            </a:xfrm>
            <a:prstGeom prst="rect">
              <a:avLst/>
            </a:prstGeom>
            <a:noFill/>
            <a:ln w="12700">
              <a:noFill/>
              <a:miter lim="800000"/>
              <a:headEnd/>
              <a:tailEnd/>
            </a:ln>
            <a:effectLst/>
          </p:spPr>
          <p:txBody>
            <a:bodyPr wrap="square">
              <a:spAutoFit/>
            </a:bodyPr>
            <a:lstStyle/>
            <a:p>
              <a:pPr marL="234950" indent="-234950" defTabSz="932559">
                <a:lnSpc>
                  <a:spcPct val="80000"/>
                </a:lnSpc>
                <a:spcBef>
                  <a:spcPct val="20000"/>
                </a:spcBef>
                <a:buFont typeface="Arial" panose="020B0604020202020204" pitchFamily="34" charset="0"/>
                <a:buChar char="•"/>
              </a:pPr>
              <a:r>
                <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Forget </a:t>
              </a:r>
              <a:r>
                <a:rPr lang="en-US" dirty="0" smtClean="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something</a:t>
              </a:r>
              <a:endPar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endParaRPr>
            </a:p>
            <a:p>
              <a:pPr marL="234950" indent="-234950" defTabSz="932559">
                <a:lnSpc>
                  <a:spcPct val="80000"/>
                </a:lnSpc>
                <a:spcBef>
                  <a:spcPct val="20000"/>
                </a:spcBef>
                <a:buFont typeface="Arial" panose="020B0604020202020204" pitchFamily="34" charset="0"/>
                <a:buChar char="•"/>
              </a:pPr>
              <a:r>
                <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Lack of </a:t>
              </a:r>
              <a:r>
                <a:rPr lang="en-US" dirty="0" smtClean="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procedures</a:t>
              </a:r>
              <a:endPar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endParaRPr>
            </a:p>
            <a:p>
              <a:pPr marL="234950" indent="-234950" defTabSz="932559">
                <a:lnSpc>
                  <a:spcPct val="80000"/>
                </a:lnSpc>
                <a:spcBef>
                  <a:spcPct val="20000"/>
                </a:spcBef>
                <a:buFont typeface="Arial" panose="020B0604020202020204" pitchFamily="34" charset="0"/>
                <a:buChar char="•"/>
              </a:pPr>
              <a:r>
                <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Backup </a:t>
              </a:r>
              <a:r>
                <a:rPr lang="en-US" dirty="0" smtClean="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rPr>
                <a:t>errors/security</a:t>
              </a:r>
              <a:endParaRPr lang="en-US" dirty="0">
                <a:gradFill>
                  <a:gsLst>
                    <a:gs pos="0">
                      <a:srgbClr val="FFFFFF"/>
                    </a:gs>
                    <a:gs pos="100000">
                      <a:srgbClr val="FFFFFF"/>
                    </a:gs>
                  </a:gsLst>
                  <a:lin ang="5400000" scaled="0"/>
                </a:gradFill>
                <a:latin typeface="Segoe UI Semilight" panose="020B0402040204020203" pitchFamily="34" charset="0"/>
                <a:cs typeface="Segoe UI Semilight" panose="020B0402040204020203" pitchFamily="34" charset="0"/>
              </a:endParaRPr>
            </a:p>
          </p:txBody>
        </p:sp>
        <p:grpSp>
          <p:nvGrpSpPr>
            <p:cNvPr id="10240" name="Group 41"/>
            <p:cNvGrpSpPr/>
            <p:nvPr/>
          </p:nvGrpSpPr>
          <p:grpSpPr>
            <a:xfrm>
              <a:off x="6410870" y="2536054"/>
              <a:ext cx="1598429" cy="2771561"/>
              <a:chOff x="6410870" y="2536054"/>
              <a:chExt cx="1598429" cy="2771561"/>
            </a:xfrm>
          </p:grpSpPr>
          <p:sp>
            <p:nvSpPr>
              <p:cNvPr id="70" name="Freeform 45"/>
              <p:cNvSpPr/>
              <p:nvPr/>
            </p:nvSpPr>
            <p:spPr bwMode="auto">
              <a:xfrm rot="18900000">
                <a:off x="6410870" y="2536054"/>
                <a:ext cx="1598429" cy="2771561"/>
              </a:xfrm>
              <a:custGeom>
                <a:avLst/>
                <a:gdLst>
                  <a:gd name="connsiteX0" fmla="*/ 1146491 w 1598429"/>
                  <a:gd name="connsiteY0" fmla="*/ 0 h 2771561"/>
                  <a:gd name="connsiteX1" fmla="*/ 1229772 w 1598429"/>
                  <a:gd name="connsiteY1" fmla="*/ 92139 h 2771561"/>
                  <a:gd name="connsiteX2" fmla="*/ 1116918 w 1598429"/>
                  <a:gd name="connsiteY2" fmla="*/ 2292224 h 2771561"/>
                  <a:gd name="connsiteX3" fmla="*/ 112026 w 1598429"/>
                  <a:gd name="connsiteY3" fmla="*/ 2766212 h 2771561"/>
                  <a:gd name="connsiteX4" fmla="*/ 0 w 1598429"/>
                  <a:gd name="connsiteY4" fmla="*/ 2771561 h 2771561"/>
                  <a:gd name="connsiteX5" fmla="*/ 0 w 1598429"/>
                  <a:gd name="connsiteY5" fmla="*/ 1146491 h 2771561"/>
                  <a:gd name="connsiteX6" fmla="*/ 1146491 w 1598429"/>
                  <a:gd name="connsiteY6" fmla="*/ 0 h 2771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8429" h="2771561">
                    <a:moveTo>
                      <a:pt x="1146491" y="0"/>
                    </a:moveTo>
                    <a:lnTo>
                      <a:pt x="1229772" y="92139"/>
                    </a:lnTo>
                    <a:cubicBezTo>
                      <a:pt x="1756426" y="737853"/>
                      <a:pt x="1718807" y="1690335"/>
                      <a:pt x="1116918" y="2292224"/>
                    </a:cubicBezTo>
                    <a:cubicBezTo>
                      <a:pt x="836036" y="2573106"/>
                      <a:pt x="478803" y="2731102"/>
                      <a:pt x="112026" y="2766212"/>
                    </a:cubicBezTo>
                    <a:lnTo>
                      <a:pt x="0" y="2771561"/>
                    </a:lnTo>
                    <a:lnTo>
                      <a:pt x="0" y="1146491"/>
                    </a:lnTo>
                    <a:lnTo>
                      <a:pt x="1146491" y="0"/>
                    </a:lnTo>
                    <a:close/>
                  </a:path>
                </a:pathLst>
              </a:cu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4" name="TextBox 46"/>
              <p:cNvSpPr txBox="1"/>
              <p:nvPr/>
            </p:nvSpPr>
            <p:spPr>
              <a:xfrm>
                <a:off x="6551982" y="3625191"/>
                <a:ext cx="1148391"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rgbClr val="FFFFFF"/>
                        </a:gs>
                        <a:gs pos="30000">
                          <a:srgbClr val="FFFFFF"/>
                        </a:gs>
                      </a:gsLst>
                      <a:lin ang="5400000" scaled="0"/>
                    </a:gradFill>
                  </a:rPr>
                  <a:t>40%</a:t>
                </a:r>
              </a:p>
            </p:txBody>
          </p:sp>
        </p:grpSp>
        <p:cxnSp>
          <p:nvCxnSpPr>
            <p:cNvPr id="92" name="Straight Connector 42"/>
            <p:cNvCxnSpPr/>
            <p:nvPr/>
          </p:nvCxnSpPr>
          <p:spPr>
            <a:xfrm>
              <a:off x="8320261" y="2864934"/>
              <a:ext cx="2927177" cy="0"/>
            </a:xfrm>
            <a:prstGeom prst="line">
              <a:avLst/>
            </a:prstGeom>
            <a:ln w="19050">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43"/>
            <p:cNvCxnSpPr/>
            <p:nvPr/>
          </p:nvCxnSpPr>
          <p:spPr>
            <a:xfrm flipH="1">
              <a:off x="7700373" y="2859881"/>
              <a:ext cx="626858" cy="493178"/>
            </a:xfrm>
            <a:prstGeom prst="line">
              <a:avLst/>
            </a:prstGeom>
            <a:ln w="19050">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95" name="TextBox 44"/>
            <p:cNvSpPr txBox="1"/>
            <p:nvPr/>
          </p:nvSpPr>
          <p:spPr>
            <a:xfrm>
              <a:off x="8939059" y="2376810"/>
              <a:ext cx="2462469"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OPERATOR ERROR</a:t>
              </a:r>
            </a:p>
          </p:txBody>
        </p:sp>
      </p:grpSp>
      <p:grpSp>
        <p:nvGrpSpPr>
          <p:cNvPr id="10249" name="Group 10248"/>
          <p:cNvGrpSpPr/>
          <p:nvPr/>
        </p:nvGrpSpPr>
        <p:grpSpPr>
          <a:xfrm>
            <a:off x="11027127" y="336407"/>
            <a:ext cx="1288454" cy="1003164"/>
            <a:chOff x="8780784" y="4217342"/>
            <a:chExt cx="1288454" cy="1003164"/>
          </a:xfrm>
        </p:grpSpPr>
        <p:sp>
          <p:nvSpPr>
            <p:cNvPr id="114" name="Rectangle 113"/>
            <p:cNvSpPr/>
            <p:nvPr/>
          </p:nvSpPr>
          <p:spPr bwMode="auto">
            <a:xfrm>
              <a:off x="8780784" y="4217342"/>
              <a:ext cx="1288454" cy="10031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18288" rIns="18288" bIns="45720" numCol="1" spcCol="0" rtlCol="0" fromWordArt="0" anchor="b"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
              </a:r>
              <a:br>
                <a:rPr lang="en-US" sz="1200" dirty="0" smtClean="0">
                  <a:gradFill>
                    <a:gsLst>
                      <a:gs pos="0">
                        <a:srgbClr val="FFFFFF"/>
                      </a:gs>
                      <a:gs pos="100000">
                        <a:srgbClr val="FFFFFF"/>
                      </a:gs>
                    </a:gsLst>
                    <a:lin ang="5400000" scaled="0"/>
                  </a:gradFill>
                  <a:ea typeface="Segoe UI" pitchFamily="34" charset="0"/>
                  <a:cs typeface="Segoe UI" pitchFamily="34" charset="0"/>
                </a:rPr>
              </a:br>
              <a:r>
                <a:rPr lang="en-US" sz="1200" dirty="0" smtClean="0">
                  <a:gradFill>
                    <a:gsLst>
                      <a:gs pos="0">
                        <a:srgbClr val="FFFFFF"/>
                      </a:gs>
                      <a:gs pos="100000">
                        <a:srgbClr val="FFFFFF"/>
                      </a:gs>
                    </a:gsLst>
                    <a:lin ang="5400000" scaled="0"/>
                  </a:gradFill>
                  <a:ea typeface="Segoe UI" pitchFamily="34" charset="0"/>
                  <a:cs typeface="Segoe UI" pitchFamily="34" charset="0"/>
                </a:rPr>
                <a:t/>
              </a:r>
              <a:br>
                <a:rPr lang="en-US" sz="1200" dirty="0" smtClean="0">
                  <a:gradFill>
                    <a:gsLst>
                      <a:gs pos="0">
                        <a:srgbClr val="FFFFFF"/>
                      </a:gs>
                      <a:gs pos="100000">
                        <a:srgbClr val="FFFFFF"/>
                      </a:gs>
                    </a:gsLst>
                    <a:lin ang="5400000" scaled="0"/>
                  </a:gradFill>
                  <a:ea typeface="Segoe UI" pitchFamily="34" charset="0"/>
                  <a:cs typeface="Segoe UI" pitchFamily="34" charset="0"/>
                </a:rPr>
              </a:br>
              <a:r>
                <a:rPr lang="en-US" sz="1600" dirty="0" smtClean="0">
                  <a:gradFill>
                    <a:gsLst>
                      <a:gs pos="0">
                        <a:srgbClr val="FFFFFF"/>
                      </a:gs>
                      <a:gs pos="100000">
                        <a:srgbClr val="FFFFFF"/>
                      </a:gs>
                    </a:gsLst>
                    <a:lin ang="5400000" scaled="0"/>
                  </a:gradFill>
                  <a:ea typeface="Segoe UI" pitchFamily="34" charset="0"/>
                  <a:cs typeface="Segoe UI" pitchFamily="34" charset="0"/>
                </a:rPr>
                <a:t>PROCESS</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136" name="Freeform 17"/>
            <p:cNvSpPr>
              <a:spLocks noEditPoints="1"/>
            </p:cNvSpPr>
            <p:nvPr/>
          </p:nvSpPr>
          <p:spPr bwMode="black">
            <a:xfrm>
              <a:off x="9161440" y="4289797"/>
              <a:ext cx="527141" cy="527748"/>
            </a:xfrm>
            <a:custGeom>
              <a:avLst/>
              <a:gdLst>
                <a:gd name="T0" fmla="*/ 112 w 300"/>
                <a:gd name="T1" fmla="*/ 75 h 300"/>
                <a:gd name="T2" fmla="*/ 187 w 300"/>
                <a:gd name="T3" fmla="*/ 0 h 300"/>
                <a:gd name="T4" fmla="*/ 150 w 300"/>
                <a:gd name="T5" fmla="*/ 225 h 300"/>
                <a:gd name="T6" fmla="*/ 150 w 300"/>
                <a:gd name="T7" fmla="*/ 300 h 300"/>
                <a:gd name="T8" fmla="*/ 150 w 300"/>
                <a:gd name="T9" fmla="*/ 225 h 300"/>
                <a:gd name="T10" fmla="*/ 217 w 300"/>
                <a:gd name="T11" fmla="*/ 152 h 300"/>
                <a:gd name="T12" fmla="*/ 197 w 300"/>
                <a:gd name="T13" fmla="*/ 168 h 300"/>
                <a:gd name="T14" fmla="*/ 196 w 300"/>
                <a:gd name="T15" fmla="*/ 160 h 300"/>
                <a:gd name="T16" fmla="*/ 159 w 300"/>
                <a:gd name="T17" fmla="*/ 196 h 300"/>
                <a:gd name="T18" fmla="*/ 168 w 300"/>
                <a:gd name="T19" fmla="*/ 198 h 300"/>
                <a:gd name="T20" fmla="*/ 151 w 300"/>
                <a:gd name="T21" fmla="*/ 217 h 300"/>
                <a:gd name="T22" fmla="*/ 131 w 300"/>
                <a:gd name="T23" fmla="*/ 200 h 300"/>
                <a:gd name="T24" fmla="*/ 139 w 300"/>
                <a:gd name="T25" fmla="*/ 198 h 300"/>
                <a:gd name="T26" fmla="*/ 140 w 300"/>
                <a:gd name="T27" fmla="*/ 160 h 300"/>
                <a:gd name="T28" fmla="*/ 103 w 300"/>
                <a:gd name="T29" fmla="*/ 161 h 300"/>
                <a:gd name="T30" fmla="*/ 100 w 300"/>
                <a:gd name="T31" fmla="*/ 169 h 300"/>
                <a:gd name="T32" fmla="*/ 83 w 300"/>
                <a:gd name="T33" fmla="*/ 149 h 300"/>
                <a:gd name="T34" fmla="*/ 103 w 300"/>
                <a:gd name="T35" fmla="*/ 133 h 300"/>
                <a:gd name="T36" fmla="*/ 104 w 300"/>
                <a:gd name="T37" fmla="*/ 141 h 300"/>
                <a:gd name="T38" fmla="*/ 140 w 300"/>
                <a:gd name="T39" fmla="*/ 104 h 300"/>
                <a:gd name="T40" fmla="*/ 132 w 300"/>
                <a:gd name="T41" fmla="*/ 103 h 300"/>
                <a:gd name="T42" fmla="*/ 148 w 300"/>
                <a:gd name="T43" fmla="*/ 84 h 300"/>
                <a:gd name="T44" fmla="*/ 169 w 300"/>
                <a:gd name="T45" fmla="*/ 101 h 300"/>
                <a:gd name="T46" fmla="*/ 160 w 300"/>
                <a:gd name="T47" fmla="*/ 103 h 300"/>
                <a:gd name="T48" fmla="*/ 159 w 300"/>
                <a:gd name="T49" fmla="*/ 141 h 300"/>
                <a:gd name="T50" fmla="*/ 197 w 300"/>
                <a:gd name="T51" fmla="*/ 140 h 300"/>
                <a:gd name="T52" fmla="*/ 200 w 300"/>
                <a:gd name="T53" fmla="*/ 132 h 300"/>
                <a:gd name="T54" fmla="*/ 150 w 300"/>
                <a:gd name="T55" fmla="*/ 150 h 300"/>
                <a:gd name="T56" fmla="*/ 150 w 300"/>
                <a:gd name="T57" fmla="*/ 150 h 300"/>
                <a:gd name="T58" fmla="*/ 0 w 300"/>
                <a:gd name="T59" fmla="*/ 183 h 300"/>
                <a:gd name="T60" fmla="*/ 37 w 300"/>
                <a:gd name="T61" fmla="*/ 118 h 300"/>
                <a:gd name="T62" fmla="*/ 281 w 300"/>
                <a:gd name="T63" fmla="*/ 183 h 300"/>
                <a:gd name="T64" fmla="*/ 281 w 300"/>
                <a:gd name="T65" fmla="*/ 118 h 300"/>
                <a:gd name="T66" fmla="*/ 225 w 300"/>
                <a:gd name="T67" fmla="*/ 150 h 300"/>
                <a:gd name="T68" fmla="*/ 281 w 300"/>
                <a:gd name="T69" fmla="*/ 183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0" h="300">
                  <a:moveTo>
                    <a:pt x="187" y="75"/>
                  </a:moveTo>
                  <a:cubicBezTo>
                    <a:pt x="112" y="75"/>
                    <a:pt x="112" y="75"/>
                    <a:pt x="112" y="75"/>
                  </a:cubicBezTo>
                  <a:cubicBezTo>
                    <a:pt x="112" y="0"/>
                    <a:pt x="112" y="0"/>
                    <a:pt x="112" y="0"/>
                  </a:cubicBezTo>
                  <a:cubicBezTo>
                    <a:pt x="187" y="0"/>
                    <a:pt x="187" y="0"/>
                    <a:pt x="187" y="0"/>
                  </a:cubicBezTo>
                  <a:lnTo>
                    <a:pt x="187" y="75"/>
                  </a:lnTo>
                  <a:close/>
                  <a:moveTo>
                    <a:pt x="150" y="225"/>
                  </a:moveTo>
                  <a:cubicBezTo>
                    <a:pt x="129" y="225"/>
                    <a:pt x="112" y="242"/>
                    <a:pt x="112" y="263"/>
                  </a:cubicBezTo>
                  <a:cubicBezTo>
                    <a:pt x="112" y="284"/>
                    <a:pt x="129" y="300"/>
                    <a:pt x="150" y="300"/>
                  </a:cubicBezTo>
                  <a:cubicBezTo>
                    <a:pt x="171" y="300"/>
                    <a:pt x="187" y="284"/>
                    <a:pt x="187" y="263"/>
                  </a:cubicBezTo>
                  <a:cubicBezTo>
                    <a:pt x="187" y="242"/>
                    <a:pt x="171" y="225"/>
                    <a:pt x="150" y="225"/>
                  </a:cubicBezTo>
                  <a:close/>
                  <a:moveTo>
                    <a:pt x="217" y="149"/>
                  </a:moveTo>
                  <a:cubicBezTo>
                    <a:pt x="218" y="150"/>
                    <a:pt x="218" y="151"/>
                    <a:pt x="217" y="152"/>
                  </a:cubicBezTo>
                  <a:cubicBezTo>
                    <a:pt x="200" y="169"/>
                    <a:pt x="200" y="169"/>
                    <a:pt x="200" y="169"/>
                  </a:cubicBezTo>
                  <a:cubicBezTo>
                    <a:pt x="198" y="171"/>
                    <a:pt x="197" y="170"/>
                    <a:pt x="197" y="168"/>
                  </a:cubicBezTo>
                  <a:cubicBezTo>
                    <a:pt x="197" y="161"/>
                    <a:pt x="197" y="161"/>
                    <a:pt x="197" y="161"/>
                  </a:cubicBezTo>
                  <a:cubicBezTo>
                    <a:pt x="197" y="160"/>
                    <a:pt x="197" y="160"/>
                    <a:pt x="196" y="160"/>
                  </a:cubicBezTo>
                  <a:cubicBezTo>
                    <a:pt x="159" y="160"/>
                    <a:pt x="159" y="160"/>
                    <a:pt x="159" y="160"/>
                  </a:cubicBezTo>
                  <a:cubicBezTo>
                    <a:pt x="159" y="196"/>
                    <a:pt x="159" y="196"/>
                    <a:pt x="159" y="196"/>
                  </a:cubicBezTo>
                  <a:cubicBezTo>
                    <a:pt x="159" y="197"/>
                    <a:pt x="160" y="198"/>
                    <a:pt x="160" y="198"/>
                  </a:cubicBezTo>
                  <a:cubicBezTo>
                    <a:pt x="168" y="198"/>
                    <a:pt x="168" y="198"/>
                    <a:pt x="168" y="198"/>
                  </a:cubicBezTo>
                  <a:cubicBezTo>
                    <a:pt x="169" y="198"/>
                    <a:pt x="170" y="199"/>
                    <a:pt x="169" y="200"/>
                  </a:cubicBezTo>
                  <a:cubicBezTo>
                    <a:pt x="151" y="217"/>
                    <a:pt x="151" y="217"/>
                    <a:pt x="151" y="217"/>
                  </a:cubicBezTo>
                  <a:cubicBezTo>
                    <a:pt x="151" y="218"/>
                    <a:pt x="149" y="218"/>
                    <a:pt x="148" y="217"/>
                  </a:cubicBezTo>
                  <a:cubicBezTo>
                    <a:pt x="131" y="200"/>
                    <a:pt x="131" y="200"/>
                    <a:pt x="131" y="200"/>
                  </a:cubicBezTo>
                  <a:cubicBezTo>
                    <a:pt x="130" y="199"/>
                    <a:pt x="130" y="198"/>
                    <a:pt x="132" y="198"/>
                  </a:cubicBezTo>
                  <a:cubicBezTo>
                    <a:pt x="139" y="198"/>
                    <a:pt x="139" y="198"/>
                    <a:pt x="139" y="198"/>
                  </a:cubicBezTo>
                  <a:cubicBezTo>
                    <a:pt x="140" y="198"/>
                    <a:pt x="140" y="197"/>
                    <a:pt x="140" y="196"/>
                  </a:cubicBezTo>
                  <a:cubicBezTo>
                    <a:pt x="140" y="160"/>
                    <a:pt x="140" y="160"/>
                    <a:pt x="140" y="160"/>
                  </a:cubicBezTo>
                  <a:cubicBezTo>
                    <a:pt x="104" y="160"/>
                    <a:pt x="104" y="160"/>
                    <a:pt x="104" y="160"/>
                  </a:cubicBezTo>
                  <a:cubicBezTo>
                    <a:pt x="103" y="160"/>
                    <a:pt x="103" y="160"/>
                    <a:pt x="103" y="161"/>
                  </a:cubicBezTo>
                  <a:cubicBezTo>
                    <a:pt x="103" y="168"/>
                    <a:pt x="103" y="168"/>
                    <a:pt x="103" y="168"/>
                  </a:cubicBezTo>
                  <a:cubicBezTo>
                    <a:pt x="103" y="170"/>
                    <a:pt x="101" y="171"/>
                    <a:pt x="100" y="169"/>
                  </a:cubicBezTo>
                  <a:cubicBezTo>
                    <a:pt x="83" y="152"/>
                    <a:pt x="83" y="152"/>
                    <a:pt x="83" y="152"/>
                  </a:cubicBezTo>
                  <a:cubicBezTo>
                    <a:pt x="82" y="151"/>
                    <a:pt x="82" y="150"/>
                    <a:pt x="83" y="149"/>
                  </a:cubicBezTo>
                  <a:cubicBezTo>
                    <a:pt x="100" y="132"/>
                    <a:pt x="100" y="132"/>
                    <a:pt x="100" y="132"/>
                  </a:cubicBezTo>
                  <a:cubicBezTo>
                    <a:pt x="101" y="130"/>
                    <a:pt x="103" y="131"/>
                    <a:pt x="103" y="133"/>
                  </a:cubicBezTo>
                  <a:cubicBezTo>
                    <a:pt x="103" y="140"/>
                    <a:pt x="103" y="140"/>
                    <a:pt x="103" y="140"/>
                  </a:cubicBezTo>
                  <a:cubicBezTo>
                    <a:pt x="103" y="140"/>
                    <a:pt x="103" y="141"/>
                    <a:pt x="104" y="141"/>
                  </a:cubicBezTo>
                  <a:cubicBezTo>
                    <a:pt x="140" y="141"/>
                    <a:pt x="140" y="141"/>
                    <a:pt x="140" y="141"/>
                  </a:cubicBezTo>
                  <a:cubicBezTo>
                    <a:pt x="140" y="104"/>
                    <a:pt x="140" y="104"/>
                    <a:pt x="140" y="104"/>
                  </a:cubicBezTo>
                  <a:cubicBezTo>
                    <a:pt x="140" y="104"/>
                    <a:pt x="140" y="103"/>
                    <a:pt x="139" y="103"/>
                  </a:cubicBezTo>
                  <a:cubicBezTo>
                    <a:pt x="132" y="103"/>
                    <a:pt x="132" y="103"/>
                    <a:pt x="132" y="103"/>
                  </a:cubicBezTo>
                  <a:cubicBezTo>
                    <a:pt x="130" y="103"/>
                    <a:pt x="130" y="102"/>
                    <a:pt x="131" y="101"/>
                  </a:cubicBezTo>
                  <a:cubicBezTo>
                    <a:pt x="148" y="84"/>
                    <a:pt x="148" y="84"/>
                    <a:pt x="148" y="84"/>
                  </a:cubicBezTo>
                  <a:cubicBezTo>
                    <a:pt x="149" y="83"/>
                    <a:pt x="151" y="83"/>
                    <a:pt x="151" y="84"/>
                  </a:cubicBezTo>
                  <a:cubicBezTo>
                    <a:pt x="169" y="101"/>
                    <a:pt x="169" y="101"/>
                    <a:pt x="169" y="101"/>
                  </a:cubicBezTo>
                  <a:cubicBezTo>
                    <a:pt x="170" y="102"/>
                    <a:pt x="169" y="103"/>
                    <a:pt x="168" y="103"/>
                  </a:cubicBezTo>
                  <a:cubicBezTo>
                    <a:pt x="160" y="103"/>
                    <a:pt x="160" y="103"/>
                    <a:pt x="160" y="103"/>
                  </a:cubicBezTo>
                  <a:cubicBezTo>
                    <a:pt x="160" y="103"/>
                    <a:pt x="159" y="104"/>
                    <a:pt x="159" y="104"/>
                  </a:cubicBezTo>
                  <a:cubicBezTo>
                    <a:pt x="159" y="141"/>
                    <a:pt x="159" y="141"/>
                    <a:pt x="159" y="141"/>
                  </a:cubicBezTo>
                  <a:cubicBezTo>
                    <a:pt x="196" y="141"/>
                    <a:pt x="196" y="141"/>
                    <a:pt x="196" y="141"/>
                  </a:cubicBezTo>
                  <a:cubicBezTo>
                    <a:pt x="197" y="141"/>
                    <a:pt x="197" y="140"/>
                    <a:pt x="197" y="140"/>
                  </a:cubicBezTo>
                  <a:cubicBezTo>
                    <a:pt x="197" y="133"/>
                    <a:pt x="197" y="133"/>
                    <a:pt x="197" y="133"/>
                  </a:cubicBezTo>
                  <a:cubicBezTo>
                    <a:pt x="197" y="131"/>
                    <a:pt x="198" y="130"/>
                    <a:pt x="200" y="132"/>
                  </a:cubicBezTo>
                  <a:lnTo>
                    <a:pt x="217" y="149"/>
                  </a:lnTo>
                  <a:close/>
                  <a:moveTo>
                    <a:pt x="150" y="150"/>
                  </a:moveTo>
                  <a:cubicBezTo>
                    <a:pt x="150" y="150"/>
                    <a:pt x="150" y="150"/>
                    <a:pt x="150" y="150"/>
                  </a:cubicBezTo>
                  <a:cubicBezTo>
                    <a:pt x="150" y="150"/>
                    <a:pt x="150" y="150"/>
                    <a:pt x="150" y="150"/>
                  </a:cubicBezTo>
                  <a:cubicBezTo>
                    <a:pt x="150" y="150"/>
                    <a:pt x="150" y="150"/>
                    <a:pt x="150" y="150"/>
                  </a:cubicBezTo>
                  <a:close/>
                  <a:moveTo>
                    <a:pt x="0" y="183"/>
                  </a:moveTo>
                  <a:cubicBezTo>
                    <a:pt x="75" y="183"/>
                    <a:pt x="75" y="183"/>
                    <a:pt x="75" y="183"/>
                  </a:cubicBezTo>
                  <a:cubicBezTo>
                    <a:pt x="37" y="118"/>
                    <a:pt x="37" y="118"/>
                    <a:pt x="37" y="118"/>
                  </a:cubicBezTo>
                  <a:lnTo>
                    <a:pt x="0" y="183"/>
                  </a:lnTo>
                  <a:close/>
                  <a:moveTo>
                    <a:pt x="281" y="183"/>
                  </a:moveTo>
                  <a:cubicBezTo>
                    <a:pt x="300" y="150"/>
                    <a:pt x="300" y="150"/>
                    <a:pt x="300" y="150"/>
                  </a:cubicBezTo>
                  <a:cubicBezTo>
                    <a:pt x="281" y="118"/>
                    <a:pt x="281" y="118"/>
                    <a:pt x="281" y="118"/>
                  </a:cubicBezTo>
                  <a:cubicBezTo>
                    <a:pt x="244" y="118"/>
                    <a:pt x="244" y="118"/>
                    <a:pt x="244" y="118"/>
                  </a:cubicBezTo>
                  <a:cubicBezTo>
                    <a:pt x="225" y="150"/>
                    <a:pt x="225" y="150"/>
                    <a:pt x="225" y="150"/>
                  </a:cubicBezTo>
                  <a:cubicBezTo>
                    <a:pt x="244" y="183"/>
                    <a:pt x="244" y="183"/>
                    <a:pt x="244" y="183"/>
                  </a:cubicBezTo>
                  <a:lnTo>
                    <a:pt x="281" y="183"/>
                  </a:lnTo>
                  <a:close/>
                </a:path>
              </a:pathLst>
            </a:custGeom>
            <a:solidFill>
              <a:schemeClr val="tx1"/>
            </a:solidFill>
            <a:ln>
              <a:noFill/>
            </a:ln>
          </p:spPr>
          <p:txBody>
            <a:bodyPr vert="horz" wrap="square" lIns="0" tIns="41153" rIns="82305" bIns="41153" numCol="1" anchor="t" anchorCtr="0" compatLnSpc="1">
              <a:prstTxWarp prst="textNoShape">
                <a:avLst/>
              </a:prstTxWarp>
            </a:bodyPr>
            <a:lstStyle/>
            <a:p>
              <a:pPr algn="ctr" defTabSz="914363"/>
              <a:endParaRPr lang="en-US" sz="160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40800633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fade">
                                      <p:cBhvr>
                                        <p:cTn id="7" dur="500"/>
                                        <p:tgtEl>
                                          <p:spTgt spid="10244"/>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94"/>
                                        </p:tgtEl>
                                        <p:attrNameLst>
                                          <p:attrName>style.visibility</p:attrName>
                                        </p:attrNameLst>
                                      </p:cBhvr>
                                      <p:to>
                                        <p:strVal val="visible"/>
                                      </p:to>
                                    </p:set>
                                    <p:animEffect transition="in" filter="fade">
                                      <p:cBhvr>
                                        <p:cTn id="11" dur="500"/>
                                        <p:tgtEl>
                                          <p:spTgt spid="94"/>
                                        </p:tgtEl>
                                      </p:cBhvr>
                                    </p:animEffect>
                                  </p:childTnLst>
                                </p:cTn>
                              </p:par>
                              <p:par>
                                <p:cTn id="12" presetID="10" presetClass="entr" presetSubtype="0" fill="hold" nodeType="withEffect">
                                  <p:stCondLst>
                                    <p:cond delay="1000"/>
                                  </p:stCondLst>
                                  <p:childTnLst>
                                    <p:set>
                                      <p:cBhvr>
                                        <p:cTn id="13" dur="1" fill="hold">
                                          <p:stCondLst>
                                            <p:cond delay="0"/>
                                          </p:stCondLst>
                                        </p:cTn>
                                        <p:tgtEl>
                                          <p:spTgt spid="10241"/>
                                        </p:tgtEl>
                                        <p:attrNameLst>
                                          <p:attrName>style.visibility</p:attrName>
                                        </p:attrNameLst>
                                      </p:cBhvr>
                                      <p:to>
                                        <p:strVal val="visible"/>
                                      </p:to>
                                    </p:set>
                                    <p:animEffect transition="in" filter="fade">
                                      <p:cBhvr>
                                        <p:cTn id="14" dur="500"/>
                                        <p:tgtEl>
                                          <p:spTgt spid="10241"/>
                                        </p:tgtEl>
                                      </p:cBhvr>
                                    </p:animEffect>
                                  </p:childTnLst>
                                </p:cTn>
                              </p:par>
                              <p:par>
                                <p:cTn id="15" presetID="10" presetClass="entr" presetSubtype="0" fill="hold" nodeType="withEffect">
                                  <p:stCondLst>
                                    <p:cond delay="1500"/>
                                  </p:stCondLst>
                                  <p:childTnLst>
                                    <p:set>
                                      <p:cBhvr>
                                        <p:cTn id="16" dur="1" fill="hold">
                                          <p:stCondLst>
                                            <p:cond delay="0"/>
                                          </p:stCondLst>
                                        </p:cTn>
                                        <p:tgtEl>
                                          <p:spTgt spid="10243"/>
                                        </p:tgtEl>
                                        <p:attrNameLst>
                                          <p:attrName>style.visibility</p:attrName>
                                        </p:attrNameLst>
                                      </p:cBhvr>
                                      <p:to>
                                        <p:strVal val="visible"/>
                                      </p:to>
                                    </p:set>
                                    <p:animEffect transition="in" filter="fade">
                                      <p:cBhvr>
                                        <p:cTn id="17"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Down Arrow 10"/>
          <p:cNvSpPr/>
          <p:nvPr/>
        </p:nvSpPr>
        <p:spPr bwMode="auto">
          <a:xfrm>
            <a:off x="6990981" y="2697167"/>
            <a:ext cx="4580654" cy="2065318"/>
          </a:xfrm>
          <a:prstGeom prst="downArrow">
            <a:avLst>
              <a:gd name="adj1" fmla="val 50000"/>
              <a:gd name="adj2" fmla="val 51639"/>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Calls</a:t>
            </a:r>
          </a:p>
        </p:txBody>
      </p:sp>
      <p:sp>
        <p:nvSpPr>
          <p:cNvPr id="7" name="Rounded Rectangle 6"/>
          <p:cNvSpPr/>
          <p:nvPr/>
        </p:nvSpPr>
        <p:spPr bwMode="auto">
          <a:xfrm>
            <a:off x="6949749" y="1691338"/>
            <a:ext cx="4571950" cy="1005829"/>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MOF on</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Target Node</a:t>
            </a:r>
          </a:p>
        </p:txBody>
      </p:sp>
      <p:sp>
        <p:nvSpPr>
          <p:cNvPr id="9" name="Rounded Rectangle 8"/>
          <p:cNvSpPr/>
          <p:nvPr/>
        </p:nvSpPr>
        <p:spPr bwMode="auto">
          <a:xfrm>
            <a:off x="6949749" y="4613898"/>
            <a:ext cx="4571950" cy="1005829"/>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DSC Resources</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000" dirty="0" smtClean="0">
                <a:gradFill>
                  <a:gsLst>
                    <a:gs pos="0">
                      <a:srgbClr val="FFFFFF"/>
                    </a:gs>
                    <a:gs pos="100000">
                      <a:srgbClr val="FFFFFF"/>
                    </a:gs>
                  </a:gsLst>
                  <a:lin ang="5400000" scaled="0"/>
                </a:gradFill>
                <a:ea typeface="Segoe UI" pitchFamily="34" charset="0"/>
                <a:cs typeface="Segoe UI" pitchFamily="34" charset="0"/>
              </a:rPr>
              <a:t>specialized</a:t>
            </a:r>
            <a:br>
              <a:rPr lang="en-US" sz="2000" dirty="0" smtClean="0">
                <a:gradFill>
                  <a:gsLst>
                    <a:gs pos="0">
                      <a:srgbClr val="FFFFFF"/>
                    </a:gs>
                    <a:gs pos="100000">
                      <a:srgbClr val="FFFFFF"/>
                    </a:gs>
                  </a:gsLst>
                  <a:lin ang="5400000" scaled="0"/>
                </a:gradFill>
                <a:ea typeface="Segoe UI" pitchFamily="34" charset="0"/>
                <a:cs typeface="Segoe UI" pitchFamily="34" charset="0"/>
              </a:rPr>
            </a:br>
            <a:r>
              <a:rPr lang="en-US" sz="2000" dirty="0" smtClean="0">
                <a:gradFill>
                  <a:gsLst>
                    <a:gs pos="0">
                      <a:srgbClr val="FFFFFF"/>
                    </a:gs>
                    <a:gs pos="100000">
                      <a:srgbClr val="FFFFFF"/>
                    </a:gs>
                  </a:gsLst>
                  <a:lin ang="5400000" scaled="0"/>
                </a:gradFill>
                <a:ea typeface="Segoe UI" pitchFamily="34" charset="0"/>
                <a:cs typeface="Segoe UI" pitchFamily="34" charset="0"/>
              </a:rPr>
              <a:t>Windows PowerShell modules</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Down Arrow 11"/>
          <p:cNvSpPr/>
          <p:nvPr/>
        </p:nvSpPr>
        <p:spPr bwMode="auto">
          <a:xfrm rot="12765906">
            <a:off x="5525185" y="1824912"/>
            <a:ext cx="1426009" cy="3602583"/>
          </a:xfrm>
          <a:prstGeom prst="downArrow">
            <a:avLst>
              <a:gd name="adj1" fmla="val 50000"/>
              <a:gd name="adj2" fmla="val 51639"/>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vert"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Pushed</a:t>
            </a:r>
          </a:p>
        </p:txBody>
      </p:sp>
      <p:sp>
        <p:nvSpPr>
          <p:cNvPr id="10" name="Down Arrow 9"/>
          <p:cNvSpPr/>
          <p:nvPr/>
        </p:nvSpPr>
        <p:spPr bwMode="auto">
          <a:xfrm>
            <a:off x="1047582" y="2548581"/>
            <a:ext cx="4580654" cy="2065318"/>
          </a:xfrm>
          <a:prstGeom prst="downArrow">
            <a:avLst>
              <a:gd name="adj1" fmla="val 50000"/>
              <a:gd name="adj2" fmla="val 51639"/>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Compiled</a:t>
            </a:r>
          </a:p>
        </p:txBody>
      </p:sp>
      <p:sp>
        <p:nvSpPr>
          <p:cNvPr id="2" name="Title 1"/>
          <p:cNvSpPr>
            <a:spLocks noGrp="1"/>
          </p:cNvSpPr>
          <p:nvPr>
            <p:ph type="title"/>
          </p:nvPr>
        </p:nvSpPr>
        <p:spPr/>
        <p:txBody>
          <a:bodyPr/>
          <a:lstStyle/>
          <a:p>
            <a:r>
              <a:rPr lang="en-US" dirty="0" smtClean="0"/>
              <a:t>DSC Architectural Overview</a:t>
            </a:r>
            <a:endParaRPr lang="en-US" dirty="0"/>
          </a:p>
        </p:txBody>
      </p:sp>
      <p:sp>
        <p:nvSpPr>
          <p:cNvPr id="5" name="Rounded Rectangle 4"/>
          <p:cNvSpPr/>
          <p:nvPr/>
        </p:nvSpPr>
        <p:spPr bwMode="auto">
          <a:xfrm>
            <a:off x="1006214" y="1725630"/>
            <a:ext cx="4571950" cy="1005829"/>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Configuration Script</a:t>
            </a:r>
          </a:p>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MyConfig.ps1</a:t>
            </a:r>
          </a:p>
        </p:txBody>
      </p:sp>
      <p:sp>
        <p:nvSpPr>
          <p:cNvPr id="6" name="Rounded Rectangle 5"/>
          <p:cNvSpPr/>
          <p:nvPr/>
        </p:nvSpPr>
        <p:spPr bwMode="auto">
          <a:xfrm>
            <a:off x="1047581" y="4613898"/>
            <a:ext cx="4571950" cy="1005829"/>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MOF</a:t>
            </a:r>
          </a:p>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SERVER2.mof</a:t>
            </a:r>
          </a:p>
        </p:txBody>
      </p:sp>
      <p:sp>
        <p:nvSpPr>
          <p:cNvPr id="13" name="TextBox 12"/>
          <p:cNvSpPr txBox="1"/>
          <p:nvPr/>
        </p:nvSpPr>
        <p:spPr>
          <a:xfrm>
            <a:off x="1047582" y="6057554"/>
            <a:ext cx="4580654" cy="634020"/>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gradFill>
                  <a:gsLst>
                    <a:gs pos="2917">
                      <a:schemeClr val="tx1"/>
                    </a:gs>
                    <a:gs pos="30000">
                      <a:schemeClr val="tx1"/>
                    </a:gs>
                  </a:gsLst>
                  <a:lin ang="5400000" scaled="0"/>
                </a:gradFill>
              </a:rPr>
              <a:t>Authoring</a:t>
            </a:r>
          </a:p>
        </p:txBody>
      </p:sp>
      <p:sp>
        <p:nvSpPr>
          <p:cNvPr id="14" name="TextBox 13"/>
          <p:cNvSpPr txBox="1"/>
          <p:nvPr/>
        </p:nvSpPr>
        <p:spPr>
          <a:xfrm>
            <a:off x="6990981" y="6057554"/>
            <a:ext cx="4580654" cy="634020"/>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gradFill>
                  <a:gsLst>
                    <a:gs pos="2917">
                      <a:schemeClr val="tx1"/>
                    </a:gs>
                    <a:gs pos="30000">
                      <a:schemeClr val="tx1"/>
                    </a:gs>
                  </a:gsLst>
                  <a:lin ang="5400000" scaled="0"/>
                </a:gradFill>
              </a:rPr>
              <a:t>Deployment</a:t>
            </a:r>
          </a:p>
        </p:txBody>
      </p:sp>
    </p:spTree>
    <p:extLst>
      <p:ext uri="{BB962C8B-B14F-4D97-AF65-F5344CB8AC3E}">
        <p14:creationId xmlns:p14="http://schemas.microsoft.com/office/powerpoint/2010/main" val="1229183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Deployment Modes</a:t>
            </a:r>
            <a:endParaRPr lang="en-US" dirty="0"/>
          </a:p>
        </p:txBody>
      </p:sp>
      <p:sp>
        <p:nvSpPr>
          <p:cNvPr id="3" name="Text Placeholder 2"/>
          <p:cNvSpPr>
            <a:spLocks noGrp="1"/>
          </p:cNvSpPr>
          <p:nvPr>
            <p:ph type="body" sz="quarter" idx="11"/>
          </p:nvPr>
        </p:nvSpPr>
        <p:spPr>
          <a:xfrm>
            <a:off x="274639" y="1212849"/>
            <a:ext cx="11889564" cy="5791328"/>
          </a:xfrm>
        </p:spPr>
        <p:txBody>
          <a:bodyPr/>
          <a:lstStyle/>
          <a:p>
            <a:r>
              <a:rPr lang="en-US" dirty="0" smtClean="0"/>
              <a:t>Push</a:t>
            </a:r>
          </a:p>
          <a:p>
            <a:pPr lvl="1"/>
            <a:r>
              <a:rPr lang="en-US" sz="2400" dirty="0" smtClean="0"/>
              <a:t>Use </a:t>
            </a:r>
            <a:r>
              <a:rPr lang="en-US" sz="2400" b="1" dirty="0" smtClean="0"/>
              <a:t>Start-</a:t>
            </a:r>
            <a:r>
              <a:rPr lang="en-US" sz="2400" b="1" dirty="0" err="1" smtClean="0"/>
              <a:t>DscConfiguration</a:t>
            </a:r>
            <a:r>
              <a:rPr lang="en-US" sz="2400" dirty="0" smtClean="0"/>
              <a:t> to copy MOF to target node(s). Node(s) evaluate configuration immediately and again every 15 minutes (by default). </a:t>
            </a:r>
          </a:p>
          <a:p>
            <a:pPr lvl="1"/>
            <a:r>
              <a:rPr lang="en-US" sz="2400" dirty="0" smtClean="0"/>
              <a:t>Manual process. Non-core DSC resources must be manually deployed to nodes.</a:t>
            </a:r>
          </a:p>
          <a:p>
            <a:pPr lvl="1"/>
            <a:endParaRPr lang="en-US" dirty="0"/>
          </a:p>
          <a:p>
            <a:r>
              <a:rPr lang="en-US" dirty="0" smtClean="0"/>
              <a:t>Pull</a:t>
            </a:r>
            <a:endParaRPr lang="en-US" dirty="0"/>
          </a:p>
          <a:p>
            <a:pPr lvl="1"/>
            <a:r>
              <a:rPr lang="en-US" sz="2400" dirty="0" smtClean="0"/>
              <a:t>Use push mode to enroll target node(s), configuring them with their pull server information. Target node(s) check the pull server every 30 minutes (default) and re-apply configuration. </a:t>
            </a:r>
          </a:p>
          <a:p>
            <a:pPr lvl="1"/>
            <a:r>
              <a:rPr lang="en-US" sz="2400" dirty="0" smtClean="0"/>
              <a:t>MOF files must be copied to pull server, and must be accompanies by a checksum file.</a:t>
            </a:r>
          </a:p>
          <a:p>
            <a:pPr lvl="1"/>
            <a:r>
              <a:rPr lang="en-US" sz="2400" dirty="0" smtClean="0"/>
              <a:t>DSC resources must be </a:t>
            </a:r>
            <a:r>
              <a:rPr lang="en-US" sz="2400" dirty="0" err="1" smtClean="0"/>
              <a:t>ZIPped</a:t>
            </a:r>
            <a:r>
              <a:rPr lang="en-US" sz="2400" dirty="0" smtClean="0"/>
              <a:t> and placed on pull server. Nodes will copy down any resources they are missing.</a:t>
            </a:r>
            <a:endParaRPr lang="en-US" sz="2400" dirty="0"/>
          </a:p>
          <a:p>
            <a:pPr lvl="1"/>
            <a:endParaRPr lang="en-US" dirty="0" smtClean="0"/>
          </a:p>
        </p:txBody>
      </p:sp>
    </p:spTree>
    <p:extLst>
      <p:ext uri="{BB962C8B-B14F-4D97-AF65-F5344CB8AC3E}">
        <p14:creationId xmlns:p14="http://schemas.microsoft.com/office/powerpoint/2010/main" val="1480882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Pull Servers</a:t>
            </a:r>
            <a:endParaRPr lang="en-US" dirty="0"/>
          </a:p>
        </p:txBody>
      </p:sp>
      <p:sp>
        <p:nvSpPr>
          <p:cNvPr id="3" name="Text Placeholder 2"/>
          <p:cNvSpPr>
            <a:spLocks noGrp="1"/>
          </p:cNvSpPr>
          <p:nvPr>
            <p:ph type="body" sz="quarter" idx="11"/>
          </p:nvPr>
        </p:nvSpPr>
        <p:spPr>
          <a:xfrm>
            <a:off x="274639" y="1212849"/>
            <a:ext cx="11889564" cy="5348130"/>
          </a:xfrm>
        </p:spPr>
        <p:txBody>
          <a:bodyPr/>
          <a:lstStyle/>
          <a:p>
            <a:r>
              <a:rPr lang="en-US" dirty="0" smtClean="0"/>
              <a:t>HTTP(S)</a:t>
            </a:r>
          </a:p>
          <a:p>
            <a:pPr lvl="1"/>
            <a:r>
              <a:rPr lang="en-US" sz="2400" dirty="0" smtClean="0"/>
              <a:t>Windows Server 2012 R2 and later only (can service nodes of any version)</a:t>
            </a:r>
          </a:p>
          <a:p>
            <a:pPr lvl="1"/>
            <a:r>
              <a:rPr lang="en-US" sz="2400" dirty="0" smtClean="0"/>
              <a:t>Use </a:t>
            </a:r>
            <a:r>
              <a:rPr lang="en-US" sz="2400" dirty="0" err="1" smtClean="0"/>
              <a:t>xPSDesiredStateConfiguration</a:t>
            </a:r>
            <a:r>
              <a:rPr lang="en-US" sz="2400" dirty="0" smtClean="0"/>
              <a:t> resource module to deploy (demo coming up)</a:t>
            </a:r>
          </a:p>
          <a:p>
            <a:pPr lvl="1"/>
            <a:r>
              <a:rPr lang="en-US" sz="2400" dirty="0" smtClean="0"/>
              <a:t>Communicates over HTTP or HTTPS (requires SSL certificate)</a:t>
            </a:r>
          </a:p>
          <a:p>
            <a:pPr lvl="1"/>
            <a:r>
              <a:rPr lang="en-US" sz="2400" dirty="0" smtClean="0"/>
              <a:t>Load balance / high availability by any usual web server means</a:t>
            </a:r>
          </a:p>
          <a:p>
            <a:pPr lvl="1"/>
            <a:endParaRPr lang="en-US" dirty="0"/>
          </a:p>
          <a:p>
            <a:r>
              <a:rPr lang="en-US" dirty="0" smtClean="0"/>
              <a:t>SMB</a:t>
            </a:r>
            <a:endParaRPr lang="en-US" dirty="0"/>
          </a:p>
          <a:p>
            <a:pPr lvl="1"/>
            <a:r>
              <a:rPr lang="en-US" sz="2400" dirty="0" smtClean="0"/>
              <a:t>Any file server with a shared folder</a:t>
            </a:r>
          </a:p>
          <a:p>
            <a:pPr lvl="1"/>
            <a:r>
              <a:rPr lang="en-US" sz="2400" dirty="0" smtClean="0"/>
              <a:t>Communicates over Server Message Blocks (SMB)</a:t>
            </a:r>
          </a:p>
          <a:p>
            <a:pPr lvl="1"/>
            <a:r>
              <a:rPr lang="en-US" sz="2400" dirty="0" smtClean="0"/>
              <a:t>Load balance / high availability by DFS and/or clustering</a:t>
            </a:r>
          </a:p>
          <a:p>
            <a:pPr lvl="1"/>
            <a:r>
              <a:rPr lang="en-US" sz="2400" dirty="0" smtClean="0"/>
              <a:t>Target nodes must be configured with a valid credential to access the share</a:t>
            </a:r>
            <a:endParaRPr lang="en-US" sz="2400" dirty="0"/>
          </a:p>
          <a:p>
            <a:pPr lvl="1"/>
            <a:endParaRPr lang="en-US" dirty="0" smtClean="0"/>
          </a:p>
        </p:txBody>
      </p:sp>
    </p:spTree>
    <p:extLst>
      <p:ext uri="{BB962C8B-B14F-4D97-AF65-F5344CB8AC3E}">
        <p14:creationId xmlns:p14="http://schemas.microsoft.com/office/powerpoint/2010/main" val="3491432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Configuration Manager</a:t>
            </a:r>
            <a:endParaRPr lang="en-US" dirty="0"/>
          </a:p>
        </p:txBody>
      </p:sp>
      <p:sp>
        <p:nvSpPr>
          <p:cNvPr id="3" name="Text Placeholder 2"/>
          <p:cNvSpPr>
            <a:spLocks noGrp="1"/>
          </p:cNvSpPr>
          <p:nvPr>
            <p:ph type="body" sz="quarter" idx="11"/>
          </p:nvPr>
        </p:nvSpPr>
        <p:spPr>
          <a:xfrm>
            <a:off x="274639" y="1212849"/>
            <a:ext cx="11889564" cy="4227824"/>
          </a:xfrm>
        </p:spPr>
        <p:txBody>
          <a:bodyPr/>
          <a:lstStyle/>
          <a:p>
            <a:r>
              <a:rPr lang="en-US" dirty="0" smtClean="0"/>
              <a:t>LCM</a:t>
            </a:r>
          </a:p>
          <a:p>
            <a:pPr lvl="1"/>
            <a:r>
              <a:rPr lang="en-US" sz="2800" dirty="0" smtClean="0"/>
              <a:t>Run on all target nodes (part of WMF 4.0)</a:t>
            </a:r>
          </a:p>
          <a:p>
            <a:pPr lvl="1"/>
            <a:endParaRPr lang="en-US" sz="2800" dirty="0" smtClean="0"/>
          </a:p>
          <a:p>
            <a:pPr lvl="1"/>
            <a:r>
              <a:rPr lang="en-US" sz="2800" dirty="0" smtClean="0"/>
              <a:t>Has its own meta-configuration (pull mode, refresh interval, application mode, </a:t>
            </a:r>
            <a:r>
              <a:rPr lang="en-US" sz="2800" dirty="0" err="1" smtClean="0"/>
              <a:t>etc</a:t>
            </a:r>
            <a:r>
              <a:rPr lang="en-US" sz="2800" dirty="0" smtClean="0"/>
              <a:t>)</a:t>
            </a:r>
          </a:p>
          <a:p>
            <a:pPr lvl="1"/>
            <a:endParaRPr lang="en-US" sz="2800" dirty="0" smtClean="0"/>
          </a:p>
          <a:p>
            <a:pPr lvl="1"/>
            <a:r>
              <a:rPr lang="en-US" sz="2800" dirty="0" smtClean="0"/>
              <a:t>Is responsible for reviewing MOFs and, if configured, for implementing the configuration they describe</a:t>
            </a:r>
            <a:endParaRPr lang="en-US" sz="2800" dirty="0"/>
          </a:p>
          <a:p>
            <a:pPr lvl="1"/>
            <a:endParaRPr lang="en-US" dirty="0" smtClean="0"/>
          </a:p>
        </p:txBody>
      </p:sp>
    </p:spTree>
    <p:extLst>
      <p:ext uri="{BB962C8B-B14F-4D97-AF65-F5344CB8AC3E}">
        <p14:creationId xmlns:p14="http://schemas.microsoft.com/office/powerpoint/2010/main" val="1408587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Remoting</a:t>
            </a:r>
            <a:endParaRPr lang="en-US" dirty="0"/>
          </a:p>
        </p:txBody>
      </p:sp>
      <p:sp>
        <p:nvSpPr>
          <p:cNvPr id="3" name="Text Placeholder 2"/>
          <p:cNvSpPr>
            <a:spLocks noGrp="1"/>
          </p:cNvSpPr>
          <p:nvPr>
            <p:ph type="body" sz="quarter" idx="11"/>
          </p:nvPr>
        </p:nvSpPr>
        <p:spPr>
          <a:xfrm>
            <a:off x="274639" y="1212849"/>
            <a:ext cx="11889564" cy="2331920"/>
          </a:xfrm>
        </p:spPr>
        <p:txBody>
          <a:bodyPr/>
          <a:lstStyle/>
          <a:p>
            <a:r>
              <a:rPr lang="en-US" dirty="0" smtClean="0"/>
              <a:t>Required!</a:t>
            </a:r>
          </a:p>
          <a:p>
            <a:pPr lvl="1"/>
            <a:r>
              <a:rPr lang="en-US" sz="2800" dirty="0" smtClean="0"/>
              <a:t>Most inter-computer DSC communications are by means of PowerShell Remoting (e.g., that’s how you push a MOF to a target node). So Remoting is more or less a pre-requisite for this entire technology.</a:t>
            </a:r>
            <a:endParaRPr lang="en-US" sz="2800" dirty="0"/>
          </a:p>
          <a:p>
            <a:pPr lvl="1"/>
            <a:endParaRPr lang="en-US" dirty="0" smtClean="0"/>
          </a:p>
        </p:txBody>
      </p:sp>
    </p:spTree>
    <p:extLst>
      <p:ext uri="{BB962C8B-B14F-4D97-AF65-F5344CB8AC3E}">
        <p14:creationId xmlns:p14="http://schemas.microsoft.com/office/powerpoint/2010/main" val="2472395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Think About It</a:t>
            </a:r>
            <a:endParaRPr lang="en-US" dirty="0"/>
          </a:p>
        </p:txBody>
      </p:sp>
      <p:sp>
        <p:nvSpPr>
          <p:cNvPr id="3" name="Text Placeholder 2"/>
          <p:cNvSpPr>
            <a:spLocks noGrp="1"/>
          </p:cNvSpPr>
          <p:nvPr>
            <p:ph type="body" sz="quarter" idx="11"/>
          </p:nvPr>
        </p:nvSpPr>
        <p:spPr>
          <a:xfrm>
            <a:off x="274639" y="1212849"/>
            <a:ext cx="11889564" cy="5255797"/>
          </a:xfrm>
        </p:spPr>
        <p:txBody>
          <a:bodyPr/>
          <a:lstStyle/>
          <a:p>
            <a:r>
              <a:rPr lang="en-US" dirty="0" smtClean="0"/>
              <a:t>Configuration is Just a Text File!</a:t>
            </a:r>
          </a:p>
          <a:p>
            <a:pPr lvl="1"/>
            <a:r>
              <a:rPr lang="en-US" sz="2400" dirty="0" smtClean="0"/>
              <a:t>If you’re configuring </a:t>
            </a:r>
            <a:r>
              <a:rPr lang="en-US" sz="2400" i="1" dirty="0" smtClean="0"/>
              <a:t>everything</a:t>
            </a:r>
            <a:r>
              <a:rPr lang="en-US" sz="2400" dirty="0" smtClean="0"/>
              <a:t> on your servers by means of DSC, then all of your configurations are just text files.</a:t>
            </a:r>
          </a:p>
          <a:p>
            <a:pPr lvl="1"/>
            <a:endParaRPr lang="en-US" sz="2400" dirty="0" smtClean="0"/>
          </a:p>
          <a:p>
            <a:pPr lvl="1"/>
            <a:r>
              <a:rPr lang="en-US" sz="2400" dirty="0" smtClean="0"/>
              <a:t>They’re searchable. Index-able. Human-readable.</a:t>
            </a:r>
          </a:p>
          <a:p>
            <a:pPr lvl="1"/>
            <a:endParaRPr lang="en-US" sz="2400" dirty="0" smtClean="0"/>
          </a:p>
          <a:p>
            <a:pPr lvl="1"/>
            <a:r>
              <a:rPr lang="en-US" sz="2400" dirty="0" smtClean="0"/>
              <a:t>Easily modified by tools! Imagine a GUI where you set up configurations,</a:t>
            </a:r>
            <a:r>
              <a:rPr lang="en-US" sz="2400" dirty="0"/>
              <a:t> </a:t>
            </a:r>
            <a:r>
              <a:rPr lang="en-US" sz="2400" dirty="0" smtClean="0"/>
              <a:t>and it just writes out text files.</a:t>
            </a:r>
          </a:p>
          <a:p>
            <a:pPr lvl="1"/>
            <a:endParaRPr lang="en-US" sz="2400" dirty="0" smtClean="0"/>
          </a:p>
          <a:p>
            <a:pPr lvl="1"/>
            <a:r>
              <a:rPr lang="en-US" sz="2400" dirty="0" smtClean="0"/>
              <a:t>Easily modified by tools!!! Imagine a wizard that adds a new user… but really just modifies configuration scripts targeting your domain controllers, file servers, and whatever else. Configuring anything becomes a matter of </a:t>
            </a:r>
            <a:r>
              <a:rPr lang="en-US" sz="2400" i="1" dirty="0" smtClean="0"/>
              <a:t>modifying text files.</a:t>
            </a:r>
            <a:endParaRPr lang="en-US" dirty="0"/>
          </a:p>
          <a:p>
            <a:pPr lvl="1"/>
            <a:endParaRPr lang="en-US" dirty="0" smtClean="0"/>
          </a:p>
        </p:txBody>
      </p:sp>
    </p:spTree>
    <p:extLst>
      <p:ext uri="{BB962C8B-B14F-4D97-AF65-F5344CB8AC3E}">
        <p14:creationId xmlns:p14="http://schemas.microsoft.com/office/powerpoint/2010/main" val="1085168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About Resources?</a:t>
            </a:r>
            <a:endParaRPr lang="en-US" dirty="0"/>
          </a:p>
        </p:txBody>
      </p:sp>
      <p:sp>
        <p:nvSpPr>
          <p:cNvPr id="3" name="Text Placeholder 2"/>
          <p:cNvSpPr>
            <a:spLocks noGrp="1"/>
          </p:cNvSpPr>
          <p:nvPr>
            <p:ph type="body" sz="quarter" idx="11"/>
          </p:nvPr>
        </p:nvSpPr>
        <p:spPr>
          <a:xfrm>
            <a:off x="274639" y="1212849"/>
            <a:ext cx="11889564" cy="4110869"/>
          </a:xfrm>
        </p:spPr>
        <p:txBody>
          <a:bodyPr/>
          <a:lstStyle/>
          <a:p>
            <a:r>
              <a:rPr lang="en-US" dirty="0" smtClean="0"/>
              <a:t>They’re Script Modules</a:t>
            </a:r>
          </a:p>
          <a:p>
            <a:pPr lvl="1"/>
            <a:r>
              <a:rPr lang="en-US" sz="2400" dirty="0" smtClean="0"/>
              <a:t>A DSC resource is just a Windows PowerShell script module (.psm1) that implements three pre-defined functions.</a:t>
            </a:r>
          </a:p>
          <a:p>
            <a:pPr lvl="1"/>
            <a:r>
              <a:rPr lang="en-US" sz="2400" dirty="0" smtClean="0"/>
              <a:t>You deploy resources by file copy or via a pull server.</a:t>
            </a:r>
          </a:p>
          <a:p>
            <a:pPr lvl="1"/>
            <a:r>
              <a:rPr lang="en-US" sz="2400" dirty="0" smtClean="0"/>
              <a:t>Yeah, you can write your own, and </a:t>
            </a:r>
            <a:r>
              <a:rPr lang="en-US" sz="2400" i="1" dirty="0" smtClean="0"/>
              <a:t>it’s easy. </a:t>
            </a:r>
            <a:endParaRPr lang="en-US" sz="2400" dirty="0" smtClean="0"/>
          </a:p>
          <a:p>
            <a:pPr lvl="1"/>
            <a:r>
              <a:rPr lang="en-US" sz="2400" dirty="0" smtClean="0">
                <a:hlinkClick r:id="rId3"/>
              </a:rPr>
              <a:t>http://GitHub.com/powershellorg/DSC</a:t>
            </a:r>
            <a:r>
              <a:rPr lang="en-US" sz="2400" dirty="0" smtClean="0"/>
              <a:t> even has some community-authored examples (many of which come from </a:t>
            </a:r>
            <a:r>
              <a:rPr lang="en-US" sz="2400" dirty="0" err="1" smtClean="0"/>
              <a:t>StackExchange’s</a:t>
            </a:r>
            <a:r>
              <a:rPr lang="en-US" sz="2400" dirty="0" smtClean="0"/>
              <a:t> production environment!)</a:t>
            </a:r>
          </a:p>
          <a:p>
            <a:pPr lvl="1"/>
            <a:r>
              <a:rPr lang="en-US" sz="2400" dirty="0" smtClean="0"/>
              <a:t>Microsoft’s </a:t>
            </a:r>
            <a:r>
              <a:rPr lang="en-US" sz="2400" b="1" dirty="0" smtClean="0"/>
              <a:t>DSC Resource Kit</a:t>
            </a:r>
            <a:r>
              <a:rPr lang="en-US" sz="2400" dirty="0" smtClean="0"/>
              <a:t> provides around a dozen additional resources on top of the ones built into the operating system.</a:t>
            </a:r>
            <a:endParaRPr lang="en-US" dirty="0"/>
          </a:p>
          <a:p>
            <a:pPr lvl="1"/>
            <a:endParaRPr lang="en-US" dirty="0" smtClean="0"/>
          </a:p>
        </p:txBody>
      </p:sp>
    </p:spTree>
    <p:extLst>
      <p:ext uri="{BB962C8B-B14F-4D97-AF65-F5344CB8AC3E}">
        <p14:creationId xmlns:p14="http://schemas.microsoft.com/office/powerpoint/2010/main" val="1485521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DSC Resource Design</a:t>
            </a:r>
            <a:endParaRPr lang="en-US" dirty="0"/>
          </a:p>
        </p:txBody>
      </p:sp>
      <p:sp>
        <p:nvSpPr>
          <p:cNvPr id="4" name="Rounded Rectangle 3"/>
          <p:cNvSpPr/>
          <p:nvPr/>
        </p:nvSpPr>
        <p:spPr bwMode="auto">
          <a:xfrm>
            <a:off x="1006214" y="1725630"/>
            <a:ext cx="4571950" cy="1005829"/>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Module</a:t>
            </a:r>
          </a:p>
          <a:p>
            <a:pPr algn="ctr" defTabSz="932472" fontAlgn="base">
              <a:lnSpc>
                <a:spcPct val="90000"/>
              </a:lnSpc>
              <a:spcBef>
                <a:spcPct val="0"/>
              </a:spcBef>
              <a:spcAft>
                <a:spcPct val="0"/>
              </a:spcAft>
            </a:pPr>
            <a:r>
              <a:rPr lang="en-US" sz="2400" b="1" dirty="0" err="1" smtClean="0">
                <a:gradFill>
                  <a:gsLst>
                    <a:gs pos="0">
                      <a:srgbClr val="FFFFFF"/>
                    </a:gs>
                    <a:gs pos="100000">
                      <a:srgbClr val="FFFFFF"/>
                    </a:gs>
                  </a:gsLst>
                  <a:lin ang="5400000" scaled="0"/>
                </a:gradFill>
                <a:ea typeface="Segoe UI" pitchFamily="34" charset="0"/>
                <a:cs typeface="Segoe UI" pitchFamily="34" charset="0"/>
              </a:rPr>
              <a:t>xNetworking</a:t>
            </a:r>
            <a:endParaRPr lang="en-US" sz="2400"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ounded Rectangle 4"/>
          <p:cNvSpPr/>
          <p:nvPr/>
        </p:nvSpPr>
        <p:spPr bwMode="auto">
          <a:xfrm>
            <a:off x="6218237" y="1725630"/>
            <a:ext cx="4571950" cy="1005829"/>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Resource</a:t>
            </a:r>
          </a:p>
          <a:p>
            <a:pPr algn="ctr" defTabSz="932472" fontAlgn="base">
              <a:lnSpc>
                <a:spcPct val="90000"/>
              </a:lnSpc>
              <a:spcBef>
                <a:spcPct val="0"/>
              </a:spcBef>
              <a:spcAft>
                <a:spcPct val="0"/>
              </a:spcAft>
            </a:pPr>
            <a:r>
              <a:rPr lang="en-US" sz="2400" b="1" dirty="0" err="1" smtClean="0">
                <a:gradFill>
                  <a:gsLst>
                    <a:gs pos="0">
                      <a:srgbClr val="FFFFFF"/>
                    </a:gs>
                    <a:gs pos="100000">
                      <a:srgbClr val="FFFFFF"/>
                    </a:gs>
                  </a:gsLst>
                  <a:lin ang="5400000" scaled="0"/>
                </a:gradFill>
                <a:ea typeface="Segoe UI" pitchFamily="34" charset="0"/>
                <a:cs typeface="Segoe UI" pitchFamily="34" charset="0"/>
              </a:rPr>
              <a:t>xIPAddress</a:t>
            </a:r>
            <a:endParaRPr lang="en-US" sz="2400"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ounded Rectangle 5"/>
          <p:cNvSpPr/>
          <p:nvPr/>
        </p:nvSpPr>
        <p:spPr bwMode="auto">
          <a:xfrm>
            <a:off x="6218237" y="2927115"/>
            <a:ext cx="4571950" cy="1005829"/>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Resource</a:t>
            </a:r>
          </a:p>
          <a:p>
            <a:pPr algn="ctr" defTabSz="932472" fontAlgn="base">
              <a:lnSpc>
                <a:spcPct val="90000"/>
              </a:lnSpc>
              <a:spcBef>
                <a:spcPct val="0"/>
              </a:spcBef>
              <a:spcAft>
                <a:spcPct val="0"/>
              </a:spcAft>
            </a:pPr>
            <a:r>
              <a:rPr lang="en-US" sz="2400" b="1" dirty="0" err="1" smtClean="0">
                <a:gradFill>
                  <a:gsLst>
                    <a:gs pos="0">
                      <a:srgbClr val="FFFFFF"/>
                    </a:gs>
                    <a:gs pos="100000">
                      <a:srgbClr val="FFFFFF"/>
                    </a:gs>
                  </a:gsLst>
                  <a:lin ang="5400000" scaled="0"/>
                </a:gradFill>
                <a:ea typeface="Segoe UI" pitchFamily="34" charset="0"/>
                <a:cs typeface="Segoe UI" pitchFamily="34" charset="0"/>
              </a:rPr>
              <a:t>xDNSServerAddress</a:t>
            </a:r>
            <a:endParaRPr lang="en-US" sz="2400"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ounded Rectangle 6"/>
          <p:cNvSpPr/>
          <p:nvPr/>
        </p:nvSpPr>
        <p:spPr bwMode="auto">
          <a:xfrm>
            <a:off x="6218237" y="4137335"/>
            <a:ext cx="4571950" cy="1005829"/>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Module</a:t>
            </a:r>
          </a:p>
          <a:p>
            <a:pPr algn="ctr" defTabSz="932472" fontAlgn="base">
              <a:lnSpc>
                <a:spcPct val="90000"/>
              </a:lnSpc>
              <a:spcBef>
                <a:spcPct val="0"/>
              </a:spcBef>
              <a:spcAft>
                <a:spcPct val="0"/>
              </a:spcAft>
            </a:pPr>
            <a:r>
              <a:rPr lang="en-US" sz="2400" b="1" dirty="0" err="1" smtClean="0">
                <a:gradFill>
                  <a:gsLst>
                    <a:gs pos="0">
                      <a:srgbClr val="FFFFFF"/>
                    </a:gs>
                    <a:gs pos="100000">
                      <a:srgbClr val="FFFFFF"/>
                    </a:gs>
                  </a:gsLst>
                  <a:lin ang="5400000" scaled="0"/>
                </a:gradFill>
                <a:ea typeface="Segoe UI" pitchFamily="34" charset="0"/>
                <a:cs typeface="Segoe UI" pitchFamily="34" charset="0"/>
              </a:rPr>
              <a:t>xFirewall</a:t>
            </a:r>
            <a:endParaRPr lang="en-US" sz="2400"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olded Corner 7"/>
          <p:cNvSpPr/>
          <p:nvPr/>
        </p:nvSpPr>
        <p:spPr bwMode="auto">
          <a:xfrm>
            <a:off x="1829165" y="3222945"/>
            <a:ext cx="3108926" cy="3383243"/>
          </a:xfrm>
          <a:prstGeom prst="foldedCorner">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“x” denotes “Experimental”</a:t>
            </a:r>
          </a:p>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 denotes “Community”</a:t>
            </a:r>
          </a:p>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For internal resources develop a private prefix</a:t>
            </a:r>
          </a:p>
        </p:txBody>
      </p:sp>
      <p:cxnSp>
        <p:nvCxnSpPr>
          <p:cNvPr id="10" name="Elbow Connector 9"/>
          <p:cNvCxnSpPr>
            <a:stCxn id="4" idx="3"/>
            <a:endCxn id="7" idx="1"/>
          </p:cNvCxnSpPr>
          <p:nvPr/>
        </p:nvCxnSpPr>
        <p:spPr>
          <a:xfrm>
            <a:off x="5578164" y="2228545"/>
            <a:ext cx="640073" cy="2411705"/>
          </a:xfrm>
          <a:prstGeom prst="bentConnector3">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Elbow Connector 10"/>
          <p:cNvCxnSpPr>
            <a:stCxn id="4" idx="3"/>
            <a:endCxn id="6" idx="1"/>
          </p:cNvCxnSpPr>
          <p:nvPr/>
        </p:nvCxnSpPr>
        <p:spPr>
          <a:xfrm>
            <a:off x="5578164" y="2228545"/>
            <a:ext cx="640073" cy="1201485"/>
          </a:xfrm>
          <a:prstGeom prst="bentConnector3">
            <a:avLst>
              <a:gd name="adj1"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Elbow Connector 13"/>
          <p:cNvCxnSpPr>
            <a:endCxn id="5" idx="1"/>
          </p:cNvCxnSpPr>
          <p:nvPr/>
        </p:nvCxnSpPr>
        <p:spPr>
          <a:xfrm>
            <a:off x="5551906" y="2228545"/>
            <a:ext cx="666331" cy="12700"/>
          </a:xfrm>
          <a:prstGeom prst="bentConnector3">
            <a:avLst>
              <a:gd name="adj1"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6075288"/>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Resource Prototype</a:t>
            </a:r>
            <a:endParaRPr lang="en-US" dirty="0"/>
          </a:p>
        </p:txBody>
      </p:sp>
      <p:sp>
        <p:nvSpPr>
          <p:cNvPr id="5" name="Text Placeholder 4"/>
          <p:cNvSpPr>
            <a:spLocks noGrp="1"/>
          </p:cNvSpPr>
          <p:nvPr>
            <p:ph type="body" sz="quarter" idx="10"/>
          </p:nvPr>
        </p:nvSpPr>
        <p:spPr>
          <a:xfrm>
            <a:off x="274638" y="1216152"/>
            <a:ext cx="11887199" cy="4560479"/>
          </a:xfrm>
        </p:spPr>
        <p:txBody>
          <a:bodyPr/>
          <a:lstStyle/>
          <a:p>
            <a:r>
              <a:rPr lang="en-US" dirty="0" smtClean="0"/>
              <a:t>Function Get-</a:t>
            </a:r>
            <a:r>
              <a:rPr lang="en-US" dirty="0" err="1" smtClean="0"/>
              <a:t>TargetResource</a:t>
            </a:r>
            <a:r>
              <a:rPr lang="en-US" dirty="0" smtClean="0"/>
              <a:t> {</a:t>
            </a:r>
          </a:p>
          <a:p>
            <a:r>
              <a:rPr lang="en-US" dirty="0" smtClean="0"/>
              <a:t>}</a:t>
            </a:r>
          </a:p>
          <a:p>
            <a:endParaRPr lang="en-US" dirty="0"/>
          </a:p>
          <a:p>
            <a:r>
              <a:rPr lang="en-US" dirty="0" smtClean="0"/>
              <a:t>Function Set-</a:t>
            </a:r>
            <a:r>
              <a:rPr lang="en-US" dirty="0" err="1" smtClean="0"/>
              <a:t>TargetResource</a:t>
            </a:r>
            <a:r>
              <a:rPr lang="en-US" dirty="0" smtClean="0"/>
              <a:t> {</a:t>
            </a:r>
          </a:p>
          <a:p>
            <a:r>
              <a:rPr lang="en-US" dirty="0" smtClean="0"/>
              <a:t>}</a:t>
            </a:r>
          </a:p>
          <a:p>
            <a:endParaRPr lang="en-US" dirty="0"/>
          </a:p>
          <a:p>
            <a:r>
              <a:rPr lang="en-US" dirty="0" smtClean="0"/>
              <a:t>Function Test-</a:t>
            </a:r>
            <a:r>
              <a:rPr lang="en-US" dirty="0" err="1" smtClean="0"/>
              <a:t>TargetResource</a:t>
            </a:r>
            <a:r>
              <a:rPr lang="en-US" dirty="0" smtClean="0"/>
              <a:t> {</a:t>
            </a:r>
          </a:p>
          <a:p>
            <a:r>
              <a:rPr lang="en-US" dirty="0"/>
              <a:t>}</a:t>
            </a:r>
          </a:p>
        </p:txBody>
      </p:sp>
    </p:spTree>
    <p:extLst>
      <p:ext uri="{BB962C8B-B14F-4D97-AF65-F5344CB8AC3E}">
        <p14:creationId xmlns:p14="http://schemas.microsoft.com/office/powerpoint/2010/main" val="662531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DSC &amp; Azure – better </a:t>
            </a:r>
            <a:r>
              <a:rPr lang="en-US" dirty="0"/>
              <a:t>t</a:t>
            </a:r>
            <a:r>
              <a:rPr lang="en-US" dirty="0" smtClean="0"/>
              <a:t>ogether</a:t>
            </a:r>
            <a:endParaRPr lang="en-US" dirty="0"/>
          </a:p>
        </p:txBody>
      </p:sp>
      <p:pic>
        <p:nvPicPr>
          <p:cNvPr id="5" name="Picture 4"/>
          <p:cNvPicPr>
            <a:picLocks noChangeAspect="1"/>
          </p:cNvPicPr>
          <p:nvPr/>
        </p:nvPicPr>
        <p:blipFill>
          <a:blip r:embed="rId3"/>
          <a:stretch>
            <a:fillRect/>
          </a:stretch>
        </p:blipFill>
        <p:spPr>
          <a:xfrm>
            <a:off x="1607032" y="1348841"/>
            <a:ext cx="8289807" cy="5313767"/>
          </a:xfrm>
          <a:prstGeom prst="rect">
            <a:avLst/>
          </a:prstGeom>
        </p:spPr>
      </p:pic>
    </p:spTree>
    <p:extLst>
      <p:ext uri="{BB962C8B-B14F-4D97-AF65-F5344CB8AC3E}">
        <p14:creationId xmlns:p14="http://schemas.microsoft.com/office/powerpoint/2010/main" val="205088706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Resolving issues </a:t>
            </a:r>
            <a:r>
              <a:rPr lang="en-US" smtClean="0"/>
              <a:t>without </a:t>
            </a:r>
            <a:r>
              <a:rPr lang="en-US" dirty="0"/>
              <a:t>DevOps</a:t>
            </a:r>
          </a:p>
        </p:txBody>
      </p:sp>
      <p:grpSp>
        <p:nvGrpSpPr>
          <p:cNvPr id="12" name="Group 11"/>
          <p:cNvGrpSpPr/>
          <p:nvPr/>
        </p:nvGrpSpPr>
        <p:grpSpPr>
          <a:xfrm>
            <a:off x="6242290" y="1777833"/>
            <a:ext cx="4866644" cy="4224081"/>
            <a:chOff x="6242290" y="1777833"/>
            <a:chExt cx="4866644" cy="4224081"/>
          </a:xfrm>
        </p:grpSpPr>
        <p:pic>
          <p:nvPicPr>
            <p:cNvPr id="4" name="Picture 3"/>
            <p:cNvPicPr>
              <a:picLocks noChangeAspect="1"/>
            </p:cNvPicPr>
            <p:nvPr/>
          </p:nvPicPr>
          <p:blipFill>
            <a:blip r:embed="rId3"/>
            <a:stretch>
              <a:fillRect/>
            </a:stretch>
          </p:blipFill>
          <p:spPr>
            <a:xfrm>
              <a:off x="6242290" y="1777833"/>
              <a:ext cx="4866644" cy="3261596"/>
            </a:xfrm>
            <a:prstGeom prst="rect">
              <a:avLst/>
            </a:prstGeom>
          </p:spPr>
        </p:pic>
        <p:sp>
          <p:nvSpPr>
            <p:cNvPr id="5" name="TextBox 4"/>
            <p:cNvSpPr txBox="1"/>
            <p:nvPr/>
          </p:nvSpPr>
          <p:spPr>
            <a:xfrm>
              <a:off x="7329321" y="5152451"/>
              <a:ext cx="3176348" cy="849463"/>
            </a:xfrm>
            <a:prstGeom prst="rect">
              <a:avLst/>
            </a:prstGeom>
            <a:noFill/>
          </p:spPr>
          <p:txBody>
            <a:bodyPr wrap="square" lIns="182880" tIns="146304" rIns="182880" bIns="146304" rtlCol="0">
              <a:spAutoFit/>
            </a:bodyPr>
            <a:lstStyle>
              <a:defPPr>
                <a:defRPr lang="en-US"/>
              </a:defPPr>
              <a:lvl1pPr>
                <a:lnSpc>
                  <a:spcPct val="90000"/>
                </a:lnSpc>
                <a:spcAft>
                  <a:spcPts val="600"/>
                </a:spcAft>
                <a:defRPr sz="2000">
                  <a:gradFill>
                    <a:gsLst>
                      <a:gs pos="2917">
                        <a:schemeClr val="tx1"/>
                      </a:gs>
                      <a:gs pos="30000">
                        <a:schemeClr val="tx1"/>
                      </a:gs>
                    </a:gsLst>
                    <a:lin ang="5400000" scaled="0"/>
                  </a:gradFill>
                </a:defRPr>
              </a:lvl1pPr>
            </a:lstStyle>
            <a:p>
              <a:r>
                <a:rPr lang="en-US" dirty="0">
                  <a:gradFill>
                    <a:gsLst>
                      <a:gs pos="2917">
                        <a:srgbClr val="FFFFFF"/>
                      </a:gs>
                      <a:gs pos="30000">
                        <a:srgbClr val="FFFFFF"/>
                      </a:gs>
                    </a:gsLst>
                    <a:lin ang="5400000" scaled="0"/>
                  </a:gradFill>
                </a:rPr>
                <a:t>Operations gets notified </a:t>
              </a:r>
              <a:r>
                <a:rPr lang="en-US" dirty="0" smtClean="0">
                  <a:gradFill>
                    <a:gsLst>
                      <a:gs pos="2917">
                        <a:srgbClr val="FFFFFF"/>
                      </a:gs>
                      <a:gs pos="30000">
                        <a:srgbClr val="FFFFFF"/>
                      </a:gs>
                    </a:gsLst>
                    <a:lin ang="5400000" scaled="0"/>
                  </a:gradFill>
                </a:rPr>
                <a:t/>
              </a:r>
              <a:br>
                <a:rPr lang="en-US" dirty="0" smtClean="0">
                  <a:gradFill>
                    <a:gsLst>
                      <a:gs pos="2917">
                        <a:srgbClr val="FFFFFF"/>
                      </a:gs>
                      <a:gs pos="30000">
                        <a:srgbClr val="FFFFFF"/>
                      </a:gs>
                    </a:gsLst>
                    <a:lin ang="5400000" scaled="0"/>
                  </a:gradFill>
                </a:rPr>
              </a:br>
              <a:r>
                <a:rPr lang="en-US" dirty="0" smtClean="0">
                  <a:gradFill>
                    <a:gsLst>
                      <a:gs pos="2917">
                        <a:srgbClr val="FFFFFF"/>
                      </a:gs>
                      <a:gs pos="30000">
                        <a:srgbClr val="FFFFFF"/>
                      </a:gs>
                    </a:gsLst>
                    <a:lin ang="5400000" scaled="0"/>
                  </a:gradFill>
                </a:rPr>
                <a:t>of application </a:t>
              </a:r>
              <a:r>
                <a:rPr lang="en-US" dirty="0">
                  <a:gradFill>
                    <a:gsLst>
                      <a:gs pos="2917">
                        <a:srgbClr val="FFFFFF"/>
                      </a:gs>
                      <a:gs pos="30000">
                        <a:srgbClr val="FFFFFF"/>
                      </a:gs>
                    </a:gsLst>
                    <a:lin ang="5400000" scaled="0"/>
                  </a:gradFill>
                </a:rPr>
                <a:t>problem.</a:t>
              </a:r>
            </a:p>
          </p:txBody>
        </p:sp>
      </p:grpSp>
      <p:grpSp>
        <p:nvGrpSpPr>
          <p:cNvPr id="11" name="Group 10"/>
          <p:cNvGrpSpPr/>
          <p:nvPr/>
        </p:nvGrpSpPr>
        <p:grpSpPr>
          <a:xfrm>
            <a:off x="668817" y="1770363"/>
            <a:ext cx="4901348" cy="4194618"/>
            <a:chOff x="668817" y="1770363"/>
            <a:chExt cx="4901348" cy="4194618"/>
          </a:xfrm>
        </p:grpSpPr>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8817" y="1770363"/>
              <a:ext cx="4901348" cy="3264678"/>
            </a:xfrm>
            <a:prstGeom prst="rect">
              <a:avLst/>
            </a:prstGeom>
          </p:spPr>
        </p:pic>
        <p:sp>
          <p:nvSpPr>
            <p:cNvPr id="8" name="TextBox 7"/>
            <p:cNvSpPr txBox="1"/>
            <p:nvPr/>
          </p:nvSpPr>
          <p:spPr>
            <a:xfrm>
              <a:off x="1565344" y="5115518"/>
              <a:ext cx="3111602"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Customer finds problem </a:t>
              </a:r>
              <a:br>
                <a:rPr lang="en-US" sz="2000" dirty="0" smtClean="0">
                  <a:gradFill>
                    <a:gsLst>
                      <a:gs pos="2917">
                        <a:srgbClr val="FFFFFF"/>
                      </a:gs>
                      <a:gs pos="30000">
                        <a:srgbClr val="FFFFFF"/>
                      </a:gs>
                    </a:gsLst>
                    <a:lin ang="5400000" scaled="0"/>
                  </a:gradFill>
                </a:rPr>
              </a:br>
              <a:r>
                <a:rPr lang="en-US" sz="2000" dirty="0" smtClean="0">
                  <a:gradFill>
                    <a:gsLst>
                      <a:gs pos="2917">
                        <a:srgbClr val="FFFFFF"/>
                      </a:gs>
                      <a:gs pos="30000">
                        <a:srgbClr val="FFFFFF"/>
                      </a:gs>
                    </a:gsLst>
                    <a:lin ang="5400000" scaled="0"/>
                  </a:gradFill>
                </a:rPr>
                <a:t>with your application.</a:t>
              </a:r>
            </a:p>
          </p:txBody>
        </p:sp>
      </p:grpSp>
      <p:grpSp>
        <p:nvGrpSpPr>
          <p:cNvPr id="22" name="Group 21"/>
          <p:cNvGrpSpPr/>
          <p:nvPr/>
        </p:nvGrpSpPr>
        <p:grpSpPr>
          <a:xfrm>
            <a:off x="-1" y="0"/>
            <a:ext cx="12483783" cy="6994526"/>
            <a:chOff x="-1" y="0"/>
            <a:chExt cx="12483783" cy="6994526"/>
          </a:xfrm>
        </p:grpSpPr>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t="8404" b="2942"/>
            <a:stretch/>
          </p:blipFill>
          <p:spPr>
            <a:xfrm>
              <a:off x="-1" y="0"/>
              <a:ext cx="12483783" cy="6994526"/>
            </a:xfrm>
            <a:prstGeom prst="rect">
              <a:avLst/>
            </a:prstGeom>
          </p:spPr>
        </p:pic>
        <p:sp>
          <p:nvSpPr>
            <p:cNvPr id="13" name="Rectangle 12"/>
            <p:cNvSpPr/>
            <p:nvPr/>
          </p:nvSpPr>
          <p:spPr bwMode="auto">
            <a:xfrm>
              <a:off x="-1" y="1"/>
              <a:ext cx="12436475" cy="5498031"/>
            </a:xfrm>
            <a:prstGeom prst="rect">
              <a:avLst/>
            </a:prstGeom>
            <a:gradFill>
              <a:gsLst>
                <a:gs pos="0">
                  <a:schemeClr val="bg1">
                    <a:alpha val="60000"/>
                  </a:schemeClr>
                </a:gs>
                <a:gs pos="100000">
                  <a:schemeClr val="bg1">
                    <a:alpha val="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000000"/>
                    </a:gs>
                    <a:gs pos="100000">
                      <a:srgbClr val="000000">
                        <a:alpha val="0"/>
                      </a:srgbClr>
                    </a:gs>
                  </a:gsLst>
                  <a:lin ang="5400000" scaled="0"/>
                </a:gradFill>
                <a:ea typeface="Segoe UI" pitchFamily="34" charset="0"/>
                <a:cs typeface="Segoe UI" pitchFamily="34" charset="0"/>
              </a:endParaRPr>
            </a:p>
          </p:txBody>
        </p:sp>
        <p:sp>
          <p:nvSpPr>
            <p:cNvPr id="17" name="Rectangle 16"/>
            <p:cNvSpPr/>
            <p:nvPr/>
          </p:nvSpPr>
          <p:spPr bwMode="auto">
            <a:xfrm>
              <a:off x="-1" y="6054253"/>
              <a:ext cx="1969765" cy="677371"/>
            </a:xfrm>
            <a:prstGeom prst="rect">
              <a:avLst/>
            </a:prstGeom>
            <a:solidFill>
              <a:schemeClr val="bg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DEV</a:t>
              </a:r>
            </a:p>
          </p:txBody>
        </p:sp>
        <p:sp>
          <p:nvSpPr>
            <p:cNvPr id="18" name="Rectangle 17"/>
            <p:cNvSpPr/>
            <p:nvPr/>
          </p:nvSpPr>
          <p:spPr bwMode="auto">
            <a:xfrm>
              <a:off x="10538717" y="6055866"/>
              <a:ext cx="1897758" cy="677371"/>
            </a:xfrm>
            <a:prstGeom prst="rect">
              <a:avLst/>
            </a:prstGeom>
            <a:solidFill>
              <a:schemeClr val="bg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OPS</a:t>
              </a:r>
            </a:p>
          </p:txBody>
        </p:sp>
      </p:grpSp>
      <p:grpSp>
        <p:nvGrpSpPr>
          <p:cNvPr id="14" name="Group 5"/>
          <p:cNvGrpSpPr/>
          <p:nvPr/>
        </p:nvGrpSpPr>
        <p:grpSpPr>
          <a:xfrm>
            <a:off x="1614701" y="335961"/>
            <a:ext cx="4391853" cy="2790129"/>
            <a:chOff x="4515019" y="919831"/>
            <a:chExt cx="3744416" cy="2790129"/>
          </a:xfrm>
        </p:grpSpPr>
        <p:sp>
          <p:nvSpPr>
            <p:cNvPr id="15" name="Rectangle 8"/>
            <p:cNvSpPr/>
            <p:nvPr/>
          </p:nvSpPr>
          <p:spPr bwMode="auto">
            <a:xfrm>
              <a:off x="4515019" y="919831"/>
              <a:ext cx="3744416" cy="209594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2917">
                        <a:srgbClr val="FFFFFF"/>
                      </a:gs>
                      <a:gs pos="30000">
                        <a:srgbClr val="FFFFFF"/>
                      </a:gs>
                    </a:gsLst>
                    <a:lin ang="5400000" scaled="0"/>
                  </a:gradFill>
                  <a:latin typeface="Segoe UI Semilight" panose="020B0402040204020203" pitchFamily="34" charset="0"/>
                  <a:cs typeface="Segoe UI Semilight" panose="020B0402040204020203" pitchFamily="34" charset="0"/>
                </a:rPr>
                <a:t>There </a:t>
              </a:r>
              <a:r>
                <a:rPr lang="en-US" sz="2800" dirty="0">
                  <a:gradFill>
                    <a:gsLst>
                      <a:gs pos="2917">
                        <a:srgbClr val="FFFFFF"/>
                      </a:gs>
                      <a:gs pos="30000">
                        <a:srgbClr val="FFFFFF"/>
                      </a:gs>
                    </a:gsLst>
                    <a:lin ang="5400000" scaled="0"/>
                  </a:gradFill>
                  <a:latin typeface="Segoe UI Semilight" panose="020B0402040204020203" pitchFamily="34" charset="0"/>
                  <a:cs typeface="Segoe UI Semilight" panose="020B0402040204020203" pitchFamily="34" charset="0"/>
                </a:rPr>
                <a:t>is no problem </a:t>
              </a:r>
              <a:r>
                <a:rPr lang="en-US" sz="2800" dirty="0" smtClean="0">
                  <a:gradFill>
                    <a:gsLst>
                      <a:gs pos="2917">
                        <a:srgbClr val="FFFFFF"/>
                      </a:gs>
                      <a:gs pos="30000">
                        <a:srgbClr val="FFFFFF"/>
                      </a:gs>
                    </a:gsLst>
                    <a:lin ang="5400000" scaled="0"/>
                  </a:gradFill>
                  <a:latin typeface="Segoe UI Semilight" panose="020B0402040204020203" pitchFamily="34" charset="0"/>
                  <a:cs typeface="Segoe UI Semilight" panose="020B0402040204020203" pitchFamily="34" charset="0"/>
                </a:rPr>
                <a:t>with </a:t>
              </a:r>
              <a:r>
                <a:rPr lang="en-US" sz="2800" dirty="0">
                  <a:gradFill>
                    <a:gsLst>
                      <a:gs pos="2917">
                        <a:srgbClr val="FFFFFF"/>
                      </a:gs>
                      <a:gs pos="30000">
                        <a:srgbClr val="FFFFFF"/>
                      </a:gs>
                    </a:gsLst>
                    <a:lin ang="5400000" scaled="0"/>
                  </a:gradFill>
                  <a:latin typeface="Segoe UI Semilight" panose="020B0402040204020203" pitchFamily="34" charset="0"/>
                  <a:cs typeface="Segoe UI Semilight" panose="020B0402040204020203" pitchFamily="34" charset="0"/>
                </a:rPr>
                <a:t>my code, </a:t>
              </a:r>
              <a:r>
                <a:rPr lang="en-US" sz="2800" dirty="0" smtClean="0">
                  <a:gradFill>
                    <a:gsLst>
                      <a:gs pos="2917">
                        <a:srgbClr val="FFFFFF"/>
                      </a:gs>
                      <a:gs pos="30000">
                        <a:srgbClr val="FFFFFF"/>
                      </a:gs>
                    </a:gsLst>
                    <a:lin ang="5400000" scaled="0"/>
                  </a:gradFill>
                  <a:latin typeface="Segoe UI Semilight" panose="020B0402040204020203" pitchFamily="34" charset="0"/>
                  <a:cs typeface="Segoe UI Semilight" panose="020B0402040204020203" pitchFamily="34" charset="0"/>
                </a:rPr>
                <a:t>you’re either deploying wrong or there is a problem with your infrastructure.</a:t>
              </a:r>
              <a:endParaRPr lang="en-US" sz="2800" dirty="0">
                <a:gradFill>
                  <a:gsLst>
                    <a:gs pos="2917">
                      <a:srgbClr val="FFFFFF"/>
                    </a:gs>
                    <a:gs pos="30000">
                      <a:srgbClr val="FFFFFF"/>
                    </a:gs>
                  </a:gsLst>
                  <a:lin ang="5400000" scaled="0"/>
                </a:gradFill>
                <a:latin typeface="Segoe UI Semilight" panose="020B0402040204020203" pitchFamily="34" charset="0"/>
                <a:cs typeface="Segoe UI Semilight" panose="020B0402040204020203" pitchFamily="34" charset="0"/>
              </a:endParaRPr>
            </a:p>
          </p:txBody>
        </p:sp>
        <p:sp>
          <p:nvSpPr>
            <p:cNvPr id="16" name="Right Triangle 9"/>
            <p:cNvSpPr/>
            <p:nvPr/>
          </p:nvSpPr>
          <p:spPr bwMode="auto">
            <a:xfrm rot="10800000" flipH="1">
              <a:off x="6853822" y="3012209"/>
              <a:ext cx="501352" cy="697751"/>
            </a:xfrm>
            <a:prstGeom prst="rtTriangle">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9" name="Group 18"/>
          <p:cNvGrpSpPr/>
          <p:nvPr/>
        </p:nvGrpSpPr>
        <p:grpSpPr>
          <a:xfrm>
            <a:off x="5251339" y="3281897"/>
            <a:ext cx="4391853" cy="1870554"/>
            <a:chOff x="4515019" y="235474"/>
            <a:chExt cx="3744416" cy="1870554"/>
          </a:xfrm>
        </p:grpSpPr>
        <p:sp>
          <p:nvSpPr>
            <p:cNvPr id="20" name="Rectangle 19"/>
            <p:cNvSpPr/>
            <p:nvPr/>
          </p:nvSpPr>
          <p:spPr bwMode="auto">
            <a:xfrm>
              <a:off x="4515019" y="919831"/>
              <a:ext cx="3744416" cy="118619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a:gradFill>
                    <a:gsLst>
                      <a:gs pos="2917">
                        <a:srgbClr val="FFFFFF"/>
                      </a:gs>
                      <a:gs pos="30000">
                        <a:srgbClr val="FFFFFF"/>
                      </a:gs>
                    </a:gsLst>
                    <a:lin ang="5400000" scaled="0"/>
                  </a:gradFill>
                  <a:latin typeface="Segoe UI Semilight" panose="020B0402040204020203" pitchFamily="34" charset="0"/>
                  <a:cs typeface="Segoe UI Semilight" panose="020B0402040204020203" pitchFamily="34" charset="0"/>
                </a:rPr>
                <a:t>Infrastructure looks good, must be a code problem</a:t>
              </a:r>
              <a:r>
                <a:rPr lang="en-US" sz="2800" dirty="0" smtClean="0">
                  <a:gradFill>
                    <a:gsLst>
                      <a:gs pos="2917">
                        <a:srgbClr val="FFFFFF"/>
                      </a:gs>
                      <a:gs pos="30000">
                        <a:srgbClr val="FFFFFF"/>
                      </a:gs>
                    </a:gsLst>
                    <a:lin ang="5400000" scaled="0"/>
                  </a:gradFill>
                  <a:latin typeface="Segoe UI Semilight" panose="020B0402040204020203" pitchFamily="34" charset="0"/>
                  <a:cs typeface="Segoe UI Semilight" panose="020B0402040204020203" pitchFamily="34" charset="0"/>
                </a:rPr>
                <a:t>. </a:t>
              </a:r>
              <a:endParaRPr lang="en-US" sz="2800" dirty="0">
                <a:gradFill>
                  <a:gsLst>
                    <a:gs pos="2917">
                      <a:srgbClr val="FFFFFF"/>
                    </a:gs>
                    <a:gs pos="30000">
                      <a:srgbClr val="FFFFFF"/>
                    </a:gs>
                  </a:gsLst>
                  <a:lin ang="5400000" scaled="0"/>
                </a:gradFill>
                <a:latin typeface="Segoe UI Semilight" panose="020B0402040204020203" pitchFamily="34" charset="0"/>
                <a:cs typeface="Segoe UI Semilight" panose="020B0402040204020203" pitchFamily="34" charset="0"/>
              </a:endParaRPr>
            </a:p>
          </p:txBody>
        </p:sp>
        <p:sp>
          <p:nvSpPr>
            <p:cNvPr id="21" name="Right Triangle 20"/>
            <p:cNvSpPr/>
            <p:nvPr/>
          </p:nvSpPr>
          <p:spPr bwMode="auto">
            <a:xfrm flipH="1">
              <a:off x="7434493" y="235474"/>
              <a:ext cx="593105" cy="697751"/>
            </a:xfrm>
            <a:prstGeom prst="rtTriangle">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1185124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53" presetClass="entr" presetSubtype="16"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500" fill="hold"/>
                                        <p:tgtEl>
                                          <p:spTgt spid="22"/>
                                        </p:tgtEl>
                                        <p:attrNameLst>
                                          <p:attrName>ppt_w</p:attrName>
                                        </p:attrNameLst>
                                      </p:cBhvr>
                                      <p:tavLst>
                                        <p:tav tm="0">
                                          <p:val>
                                            <p:fltVal val="0"/>
                                          </p:val>
                                        </p:tav>
                                        <p:tav tm="100000">
                                          <p:val>
                                            <p:strVal val="#ppt_w"/>
                                          </p:val>
                                        </p:tav>
                                      </p:tavLst>
                                    </p:anim>
                                    <p:anim calcmode="lin" valueType="num">
                                      <p:cBhvr>
                                        <p:cTn id="21" dur="500" fill="hold"/>
                                        <p:tgtEl>
                                          <p:spTgt spid="22"/>
                                        </p:tgtEl>
                                        <p:attrNameLst>
                                          <p:attrName>ppt_h</p:attrName>
                                        </p:attrNameLst>
                                      </p:cBhvr>
                                      <p:tavLst>
                                        <p:tav tm="0">
                                          <p:val>
                                            <p:fltVal val="0"/>
                                          </p:val>
                                        </p:tav>
                                        <p:tav tm="100000">
                                          <p:val>
                                            <p:strVal val="#ppt_h"/>
                                          </p:val>
                                        </p:tav>
                                      </p:tavLst>
                                    </p:anim>
                                    <p:animEffect transition="in" filter="fade">
                                      <p:cBhvr>
                                        <p:cTn id="22" dur="500"/>
                                        <p:tgtEl>
                                          <p:spTgt spid="22"/>
                                        </p:tgtEl>
                                      </p:cBhvr>
                                    </p:animEffect>
                                  </p:childTnLst>
                                </p:cTn>
                              </p:par>
                            </p:childTnLst>
                          </p:cTn>
                        </p:par>
                        <p:par>
                          <p:cTn id="23" fill="hold">
                            <p:stCondLst>
                              <p:cond delay="500"/>
                            </p:stCondLst>
                            <p:childTnLst>
                              <p:par>
                                <p:cTn id="24" presetID="10" presetClass="entr" presetSubtype="0" fill="hold" nodeType="afterEffect">
                                  <p:stCondLst>
                                    <p:cond delay="120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In Review</a:t>
            </a:r>
            <a:endParaRPr lang="en-US" dirty="0"/>
          </a:p>
        </p:txBody>
      </p:sp>
      <p:sp>
        <p:nvSpPr>
          <p:cNvPr id="6" name="Text Placeholder 5"/>
          <p:cNvSpPr>
            <a:spLocks noGrp="1"/>
          </p:cNvSpPr>
          <p:nvPr>
            <p:ph type="body" sz="quarter" idx="11"/>
          </p:nvPr>
        </p:nvSpPr>
        <p:spPr>
          <a:xfrm>
            <a:off x="274639" y="1212849"/>
            <a:ext cx="11889564" cy="4407360"/>
          </a:xfrm>
        </p:spPr>
        <p:txBody>
          <a:bodyPr/>
          <a:lstStyle/>
          <a:p>
            <a:r>
              <a:rPr lang="en-US" dirty="0" smtClean="0"/>
              <a:t>Azure automation and orchestration technologies enable:</a:t>
            </a:r>
          </a:p>
          <a:p>
            <a:pPr marL="571500" indent="-571500">
              <a:buFont typeface="Arial" panose="020B0604020202020204" pitchFamily="34" charset="0"/>
              <a:buChar char="•"/>
            </a:pPr>
            <a:r>
              <a:rPr lang="en-US" sz="3600" dirty="0" smtClean="0">
                <a:solidFill>
                  <a:schemeClr val="tx1"/>
                </a:solidFill>
              </a:rPr>
              <a:t>Declarative configuration</a:t>
            </a:r>
          </a:p>
          <a:p>
            <a:pPr marL="571500" indent="-571500">
              <a:buFont typeface="Arial" panose="020B0604020202020204" pitchFamily="34" charset="0"/>
              <a:buChar char="•"/>
            </a:pPr>
            <a:r>
              <a:rPr lang="en-US" sz="3600" dirty="0" smtClean="0">
                <a:solidFill>
                  <a:schemeClr val="tx1"/>
                </a:solidFill>
              </a:rPr>
              <a:t>Lifecycle management</a:t>
            </a:r>
          </a:p>
          <a:p>
            <a:pPr marL="571500" indent="-571500">
              <a:buFont typeface="Arial" panose="020B0604020202020204" pitchFamily="34" charset="0"/>
              <a:buChar char="•"/>
            </a:pPr>
            <a:r>
              <a:rPr lang="en-US" sz="3600" dirty="0" smtClean="0">
                <a:solidFill>
                  <a:schemeClr val="tx1"/>
                </a:solidFill>
              </a:rPr>
              <a:t>Integration with Azure services and external systems</a:t>
            </a:r>
          </a:p>
          <a:p>
            <a:pPr marL="571500" indent="-571500">
              <a:buFont typeface="Arial" panose="020B0604020202020204" pitchFamily="34" charset="0"/>
              <a:buChar char="•"/>
            </a:pPr>
            <a:r>
              <a:rPr lang="en-US" sz="3600" dirty="0" smtClean="0">
                <a:solidFill>
                  <a:schemeClr val="tx1"/>
                </a:solidFill>
              </a:rPr>
              <a:t>Automation of repetitive or complex operations</a:t>
            </a:r>
          </a:p>
          <a:p>
            <a:pPr marL="571500" indent="-571500">
              <a:buFont typeface="Arial" panose="020B0604020202020204" pitchFamily="34" charset="0"/>
              <a:buChar char="•"/>
            </a:pPr>
            <a:endParaRPr lang="en-US" dirty="0" smtClean="0"/>
          </a:p>
        </p:txBody>
      </p:sp>
    </p:spTree>
    <p:extLst>
      <p:ext uri="{BB962C8B-B14F-4D97-AF65-F5344CB8AC3E}">
        <p14:creationId xmlns:p14="http://schemas.microsoft.com/office/powerpoint/2010/main" val="1882041872"/>
      </p:ext>
    </p:extLst>
  </p:cSld>
  <p:clrMapOvr>
    <a:masterClrMapping/>
  </p:clrMapOvr>
  <p:transition spd="slow">
    <p:push/>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Development &amp; Test Environment Automation</a:t>
            </a:r>
            <a:endParaRPr lang="en-US" dirty="0"/>
          </a:p>
        </p:txBody>
      </p:sp>
    </p:spTree>
    <p:extLst>
      <p:ext uri="{BB962C8B-B14F-4D97-AF65-F5344CB8AC3E}">
        <p14:creationId xmlns:p14="http://schemas.microsoft.com/office/powerpoint/2010/main" val="1851076856"/>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46652" y="754092"/>
            <a:ext cx="6126413" cy="1514261"/>
          </a:xfrm>
          <a:prstGeom prst="rect">
            <a:avLst/>
          </a:prstGeom>
          <a:noFill/>
        </p:spPr>
        <p:txBody>
          <a:bodyPr wrap="square" lIns="182880" tIns="146304" rIns="182880" bIns="146304" rtlCol="0">
            <a:spAutoFit/>
          </a:bodyPr>
          <a:lstStyle/>
          <a:p>
            <a:pPr>
              <a:lnSpc>
                <a:spcPct val="90000"/>
              </a:lnSpc>
              <a:spcAft>
                <a:spcPts val="600"/>
              </a:spcAft>
            </a:pPr>
            <a:r>
              <a:rPr lang="en-US" sz="8800" dirty="0" smtClean="0">
                <a:gradFill>
                  <a:gsLst>
                    <a:gs pos="2917">
                      <a:schemeClr val="tx1"/>
                    </a:gs>
                    <a:gs pos="30000">
                      <a:schemeClr val="tx1"/>
                    </a:gs>
                  </a:gsLst>
                  <a:lin ang="5400000" scaled="0"/>
                </a:gradFill>
              </a:rPr>
              <a:t>Questions?</a:t>
            </a:r>
          </a:p>
        </p:txBody>
      </p:sp>
    </p:spTree>
    <p:extLst>
      <p:ext uri="{BB962C8B-B14F-4D97-AF65-F5344CB8AC3E}">
        <p14:creationId xmlns:p14="http://schemas.microsoft.com/office/powerpoint/2010/main" val="2095478841"/>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Appendix</a:t>
            </a:r>
            <a:endParaRPr lang="en-US" dirty="0"/>
          </a:p>
        </p:txBody>
      </p:sp>
    </p:spTree>
    <p:extLst>
      <p:ext uri="{BB962C8B-B14F-4D97-AF65-F5344CB8AC3E}">
        <p14:creationId xmlns:p14="http://schemas.microsoft.com/office/powerpoint/2010/main" val="4081328858"/>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Chef &amp; Puppet</a:t>
            </a:r>
            <a:endParaRPr lang="en-US" dirty="0"/>
          </a:p>
        </p:txBody>
      </p:sp>
    </p:spTree>
    <p:extLst>
      <p:ext uri="{BB962C8B-B14F-4D97-AF65-F5344CB8AC3E}">
        <p14:creationId xmlns:p14="http://schemas.microsoft.com/office/powerpoint/2010/main" val="148055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Azure supports both…</a:t>
            </a:r>
            <a:endParaRPr lang="en-US" dirty="0"/>
          </a:p>
        </p:txBody>
      </p:sp>
      <p:pic>
        <p:nvPicPr>
          <p:cNvPr id="4" name="Picture 3"/>
          <p:cNvPicPr>
            <a:picLocks noChangeAspect="1"/>
          </p:cNvPicPr>
          <p:nvPr/>
        </p:nvPicPr>
        <p:blipFill rotWithShape="1">
          <a:blip r:embed="rId3"/>
          <a:srcRect b="44525"/>
          <a:stretch/>
        </p:blipFill>
        <p:spPr>
          <a:xfrm>
            <a:off x="510594" y="1457345"/>
            <a:ext cx="10980735" cy="3873123"/>
          </a:xfrm>
          <a:prstGeom prst="rect">
            <a:avLst/>
          </a:prstGeom>
        </p:spPr>
      </p:pic>
    </p:spTree>
    <p:extLst>
      <p:ext uri="{BB962C8B-B14F-4D97-AF65-F5344CB8AC3E}">
        <p14:creationId xmlns:p14="http://schemas.microsoft.com/office/powerpoint/2010/main" val="877335144"/>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Puppet in Azure</a:t>
            </a:r>
            <a:endParaRPr lang="en-US" dirty="0"/>
          </a:p>
        </p:txBody>
      </p:sp>
      <p:pic>
        <p:nvPicPr>
          <p:cNvPr id="4" name="Picture 3"/>
          <p:cNvPicPr>
            <a:picLocks noChangeAspect="1"/>
          </p:cNvPicPr>
          <p:nvPr/>
        </p:nvPicPr>
        <p:blipFill>
          <a:blip r:embed="rId2"/>
          <a:stretch>
            <a:fillRect/>
          </a:stretch>
        </p:blipFill>
        <p:spPr>
          <a:xfrm>
            <a:off x="1887159" y="1557279"/>
            <a:ext cx="8898590" cy="4536727"/>
          </a:xfrm>
          <a:prstGeom prst="rect">
            <a:avLst/>
          </a:prstGeom>
        </p:spPr>
      </p:pic>
    </p:spTree>
    <p:extLst>
      <p:ext uri="{BB962C8B-B14F-4D97-AF65-F5344CB8AC3E}">
        <p14:creationId xmlns:p14="http://schemas.microsoft.com/office/powerpoint/2010/main" val="927940492"/>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Chef on Azure</a:t>
            </a:r>
            <a:endParaRPr lang="en-US" dirty="0"/>
          </a:p>
        </p:txBody>
      </p:sp>
      <p:sp>
        <p:nvSpPr>
          <p:cNvPr id="3" name="Text Placeholder 2"/>
          <p:cNvSpPr>
            <a:spLocks noGrp="1"/>
          </p:cNvSpPr>
          <p:nvPr>
            <p:ph type="body" sz="quarter" idx="4294967295"/>
          </p:nvPr>
        </p:nvSpPr>
        <p:spPr>
          <a:xfrm>
            <a:off x="275482" y="1212851"/>
            <a:ext cx="11885514" cy="6152511"/>
          </a:xfrm>
          <a:prstGeom prst="rect">
            <a:avLst/>
          </a:prstGeom>
        </p:spPr>
        <p:txBody>
          <a:bodyPr/>
          <a:lstStyle/>
          <a:p>
            <a:r>
              <a:rPr lang="en-US" dirty="0"/>
              <a:t>Chef Community </a:t>
            </a:r>
            <a:r>
              <a:rPr lang="en-US" dirty="0" smtClean="0"/>
              <a:t>– </a:t>
            </a:r>
            <a:r>
              <a:rPr lang="en-US" dirty="0" smtClean="0">
                <a:hlinkClick r:id="rId3"/>
              </a:rPr>
              <a:t>http://supermarket.getchef.com</a:t>
            </a:r>
            <a:endParaRPr lang="en-US" dirty="0" smtClean="0"/>
          </a:p>
          <a:p>
            <a:r>
              <a:rPr lang="en-US" dirty="0"/>
              <a:t>	</a:t>
            </a:r>
            <a:r>
              <a:rPr lang="en-US" dirty="0" smtClean="0"/>
              <a:t>13,000 </a:t>
            </a:r>
            <a:r>
              <a:rPr lang="en-US" dirty="0"/>
              <a:t>registered </a:t>
            </a:r>
            <a:r>
              <a:rPr lang="en-US" dirty="0" smtClean="0"/>
              <a:t>users</a:t>
            </a:r>
          </a:p>
          <a:p>
            <a:r>
              <a:rPr lang="en-US" dirty="0"/>
              <a:t>	</a:t>
            </a:r>
            <a:r>
              <a:rPr lang="en-US" dirty="0" smtClean="0"/>
              <a:t>600 </a:t>
            </a:r>
            <a:r>
              <a:rPr lang="en-US" dirty="0"/>
              <a:t>individual </a:t>
            </a:r>
            <a:r>
              <a:rPr lang="en-US" dirty="0" smtClean="0"/>
              <a:t>contributors</a:t>
            </a:r>
          </a:p>
          <a:p>
            <a:r>
              <a:rPr lang="en-US" dirty="0"/>
              <a:t>	</a:t>
            </a:r>
            <a:r>
              <a:rPr lang="en-US" dirty="0" smtClean="0"/>
              <a:t>120 </a:t>
            </a:r>
            <a:r>
              <a:rPr lang="en-US" dirty="0"/>
              <a:t>corporate </a:t>
            </a:r>
            <a:r>
              <a:rPr lang="en-US" dirty="0" smtClean="0"/>
              <a:t>contributors</a:t>
            </a:r>
          </a:p>
          <a:p>
            <a:r>
              <a:rPr lang="en-US" dirty="0"/>
              <a:t>	</a:t>
            </a:r>
            <a:r>
              <a:rPr lang="en-US" dirty="0" smtClean="0"/>
              <a:t>450 cookbooks</a:t>
            </a:r>
          </a:p>
          <a:p>
            <a:r>
              <a:rPr lang="en-US" dirty="0" smtClean="0"/>
              <a:t>Support for on-premises Windows and Windows Azure in the Cloud</a:t>
            </a:r>
          </a:p>
          <a:p>
            <a:r>
              <a:rPr lang="en-US" dirty="0" smtClean="0"/>
              <a:t>Chef Server or Chef Service</a:t>
            </a:r>
          </a:p>
          <a:p>
            <a:endParaRPr lang="en-US" dirty="0"/>
          </a:p>
        </p:txBody>
      </p:sp>
    </p:spTree>
    <p:extLst>
      <p:ext uri="{BB962C8B-B14F-4D97-AF65-F5344CB8AC3E}">
        <p14:creationId xmlns:p14="http://schemas.microsoft.com/office/powerpoint/2010/main" val="2974729705"/>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17" name="Group 116"/>
          <p:cNvGrpSpPr/>
          <p:nvPr/>
        </p:nvGrpSpPr>
        <p:grpSpPr>
          <a:xfrm>
            <a:off x="534352" y="2541683"/>
            <a:ext cx="11383127" cy="1634025"/>
            <a:chOff x="523058" y="2317447"/>
            <a:chExt cx="11160942" cy="1602131"/>
          </a:xfrm>
        </p:grpSpPr>
        <p:sp>
          <p:nvSpPr>
            <p:cNvPr id="81" name="Rectangle 80"/>
            <p:cNvSpPr/>
            <p:nvPr/>
          </p:nvSpPr>
          <p:spPr bwMode="auto">
            <a:xfrm>
              <a:off x="523058" y="2598571"/>
              <a:ext cx="11160942" cy="1280160"/>
            </a:xfrm>
            <a:prstGeom prst="rect">
              <a:avLst/>
            </a:prstGeom>
            <a:solidFill>
              <a:schemeClr val="accent2">
                <a:alpha val="16000"/>
              </a:schemeClr>
            </a:solidFill>
            <a:ln>
              <a:noFill/>
            </a:ln>
            <a:extLst/>
          </p:spPr>
          <p:txBody>
            <a:bodyPr lIns="93260" tIns="46630" rIns="93260" bIns="46630" rtlCol="0" anchor="t"/>
            <a:lstStyle/>
            <a:p>
              <a:r>
                <a:rPr lang="en-US" sz="2856" dirty="0"/>
                <a:t>Management</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28319" y="3142667"/>
              <a:ext cx="332368" cy="425192"/>
            </a:xfrm>
            <a:prstGeom prst="rect">
              <a:avLst/>
            </a:prstGeom>
          </p:spPr>
        </p:pic>
        <p:sp>
          <p:nvSpPr>
            <p:cNvPr id="103" name="TextBox 102"/>
            <p:cNvSpPr txBox="1"/>
            <p:nvPr/>
          </p:nvSpPr>
          <p:spPr>
            <a:xfrm>
              <a:off x="1594572" y="2317447"/>
              <a:ext cx="1413051" cy="257637"/>
            </a:xfrm>
            <a:prstGeom prst="rect">
              <a:avLst/>
            </a:prstGeom>
            <a:solidFill>
              <a:schemeClr val="bg1"/>
            </a:solidFill>
            <a:ln>
              <a:solidFill>
                <a:schemeClr val="tx1"/>
              </a:solidFill>
            </a:ln>
          </p:spPr>
          <p:txBody>
            <a:bodyPr wrap="square" lIns="69945" tIns="34974" rIns="69945" bIns="34974" rtlCol="0">
              <a:spAutoFit/>
            </a:bodyPr>
            <a:lstStyle/>
            <a:p>
              <a:pPr algn="ctr"/>
              <a:r>
                <a:rPr lang="en-US" sz="1224" dirty="0"/>
                <a:t>SSH, WinRM</a:t>
              </a:r>
            </a:p>
          </p:txBody>
        </p:sp>
        <p:sp>
          <p:nvSpPr>
            <p:cNvPr id="73" name="TextBox 72"/>
            <p:cNvSpPr txBox="1"/>
            <p:nvPr/>
          </p:nvSpPr>
          <p:spPr>
            <a:xfrm>
              <a:off x="6730600" y="3448116"/>
              <a:ext cx="1935946" cy="469041"/>
            </a:xfrm>
            <a:prstGeom prst="rect">
              <a:avLst/>
            </a:prstGeom>
            <a:solidFill>
              <a:schemeClr val="bg1"/>
            </a:solidFill>
            <a:ln>
              <a:solidFill>
                <a:schemeClr val="tx1"/>
              </a:solidFill>
            </a:ln>
          </p:spPr>
          <p:txBody>
            <a:bodyPr wrap="square" lIns="93260" tIns="46631" rIns="93260" bIns="46631" rtlCol="0">
              <a:spAutoFit/>
            </a:bodyPr>
            <a:lstStyle/>
            <a:p>
              <a:pPr algn="ctr"/>
              <a:r>
                <a:rPr lang="en-US" sz="2448" dirty="0"/>
                <a:t>Data</a:t>
              </a:r>
            </a:p>
          </p:txBody>
        </p:sp>
        <p:sp>
          <p:nvSpPr>
            <p:cNvPr id="90" name="TextBox 89"/>
            <p:cNvSpPr txBox="1"/>
            <p:nvPr/>
          </p:nvSpPr>
          <p:spPr>
            <a:xfrm>
              <a:off x="3885004" y="3450537"/>
              <a:ext cx="2428128" cy="469041"/>
            </a:xfrm>
            <a:prstGeom prst="rect">
              <a:avLst/>
            </a:prstGeom>
            <a:solidFill>
              <a:schemeClr val="bg1"/>
            </a:solidFill>
            <a:ln>
              <a:solidFill>
                <a:schemeClr val="tx1"/>
              </a:solidFill>
            </a:ln>
          </p:spPr>
          <p:txBody>
            <a:bodyPr wrap="square" lIns="93260" tIns="46631" rIns="93260" bIns="46631" rtlCol="0">
              <a:spAutoFit/>
            </a:bodyPr>
            <a:lstStyle/>
            <a:p>
              <a:pPr algn="ctr"/>
              <a:r>
                <a:rPr lang="en-US" sz="2448" dirty="0"/>
                <a:t>Chef Server</a:t>
              </a:r>
            </a:p>
          </p:txBody>
        </p:sp>
        <p:grpSp>
          <p:nvGrpSpPr>
            <p:cNvPr id="24" name="Group 23"/>
            <p:cNvGrpSpPr/>
            <p:nvPr/>
          </p:nvGrpSpPr>
          <p:grpSpPr>
            <a:xfrm>
              <a:off x="4429130" y="2708411"/>
              <a:ext cx="1138114" cy="734543"/>
              <a:chOff x="5331155" y="1193478"/>
              <a:chExt cx="1138114" cy="734543"/>
            </a:xfrm>
          </p:grpSpPr>
          <p:grpSp>
            <p:nvGrpSpPr>
              <p:cNvPr id="105" name="Group 104"/>
              <p:cNvGrpSpPr/>
              <p:nvPr/>
            </p:nvGrpSpPr>
            <p:grpSpPr>
              <a:xfrm>
                <a:off x="5331155" y="1193478"/>
                <a:ext cx="1022879" cy="636185"/>
                <a:chOff x="4592181" y="5240835"/>
                <a:chExt cx="938130" cy="583475"/>
              </a:xfrm>
            </p:grpSpPr>
            <p:sp>
              <p:nvSpPr>
                <p:cNvPr id="108" name="Freeform 16"/>
                <p:cNvSpPr>
                  <a:spLocks noEditPoints="1"/>
                </p:cNvSpPr>
                <p:nvPr/>
              </p:nvSpPr>
              <p:spPr bwMode="auto">
                <a:xfrm>
                  <a:off x="4592181" y="5241188"/>
                  <a:ext cx="338331" cy="583122"/>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sp>
              <p:nvSpPr>
                <p:cNvPr id="109" name="Freeform 16"/>
                <p:cNvSpPr>
                  <a:spLocks noEditPoints="1"/>
                </p:cNvSpPr>
                <p:nvPr/>
              </p:nvSpPr>
              <p:spPr bwMode="auto">
                <a:xfrm>
                  <a:off x="4892080" y="5241188"/>
                  <a:ext cx="338331" cy="583122"/>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b="1" dirty="0">
                    <a:solidFill>
                      <a:srgbClr val="000000"/>
                    </a:solidFill>
                  </a:endParaRPr>
                </a:p>
              </p:txBody>
            </p:sp>
            <p:sp>
              <p:nvSpPr>
                <p:cNvPr id="110" name="Freeform 16"/>
                <p:cNvSpPr>
                  <a:spLocks noEditPoints="1"/>
                </p:cNvSpPr>
                <p:nvPr/>
              </p:nvSpPr>
              <p:spPr bwMode="auto">
                <a:xfrm>
                  <a:off x="5191980" y="5240835"/>
                  <a:ext cx="338331" cy="583122"/>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grpSp>
          <p:pic>
            <p:nvPicPr>
              <p:cNvPr id="50" name="Picture 49"/>
              <p:cNvPicPr>
                <a:picLocks noChangeAspect="1"/>
              </p:cNvPicPr>
              <p:nvPr/>
            </p:nvPicPr>
            <p:blipFill>
              <a:blip r:embed="rId4"/>
              <a:stretch>
                <a:fillRect/>
              </a:stretch>
            </p:blipFill>
            <p:spPr>
              <a:xfrm>
                <a:off x="5943956" y="1436673"/>
                <a:ext cx="525313" cy="491348"/>
              </a:xfrm>
              <a:prstGeom prst="rect">
                <a:avLst/>
              </a:prstGeom>
            </p:spPr>
          </p:pic>
        </p:grpSp>
        <p:grpSp>
          <p:nvGrpSpPr>
            <p:cNvPr id="26" name="Group 25"/>
            <p:cNvGrpSpPr/>
            <p:nvPr/>
          </p:nvGrpSpPr>
          <p:grpSpPr>
            <a:xfrm>
              <a:off x="7083348" y="2750924"/>
              <a:ext cx="1063387" cy="635800"/>
              <a:chOff x="6691148" y="2559612"/>
              <a:chExt cx="1063387" cy="635800"/>
            </a:xfrm>
          </p:grpSpPr>
          <p:sp>
            <p:nvSpPr>
              <p:cNvPr id="111" name="Freeform 16"/>
              <p:cNvSpPr>
                <a:spLocks noEditPoints="1"/>
              </p:cNvSpPr>
              <p:nvPr/>
            </p:nvSpPr>
            <p:spPr bwMode="auto">
              <a:xfrm>
                <a:off x="6691148" y="2559612"/>
                <a:ext cx="368895" cy="635800"/>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sp>
            <p:nvSpPr>
              <p:cNvPr id="112" name="Freeform 30"/>
              <p:cNvSpPr>
                <a:spLocks noEditPoints="1"/>
              </p:cNvSpPr>
              <p:nvPr/>
            </p:nvSpPr>
            <p:spPr bwMode="auto">
              <a:xfrm>
                <a:off x="7121379" y="2616114"/>
                <a:ext cx="306466" cy="465238"/>
              </a:xfrm>
              <a:custGeom>
                <a:avLst/>
                <a:gdLst>
                  <a:gd name="T0" fmla="*/ 148 w 148"/>
                  <a:gd name="T1" fmla="*/ 39 h 164"/>
                  <a:gd name="T2" fmla="*/ 148 w 148"/>
                  <a:gd name="T3" fmla="*/ 138 h 164"/>
                  <a:gd name="T4" fmla="*/ 148 w 148"/>
                  <a:gd name="T5" fmla="*/ 138 h 164"/>
                  <a:gd name="T6" fmla="*/ 74 w 148"/>
                  <a:gd name="T7" fmla="*/ 164 h 164"/>
                  <a:gd name="T8" fmla="*/ 0 w 148"/>
                  <a:gd name="T9" fmla="*/ 138 h 164"/>
                  <a:gd name="T10" fmla="*/ 0 w 148"/>
                  <a:gd name="T11" fmla="*/ 138 h 164"/>
                  <a:gd name="T12" fmla="*/ 0 w 148"/>
                  <a:gd name="T13" fmla="*/ 138 h 164"/>
                  <a:gd name="T14" fmla="*/ 0 w 148"/>
                  <a:gd name="T15" fmla="*/ 136 h 164"/>
                  <a:gd name="T16" fmla="*/ 0 w 148"/>
                  <a:gd name="T17" fmla="*/ 135 h 164"/>
                  <a:gd name="T18" fmla="*/ 0 w 148"/>
                  <a:gd name="T19" fmla="*/ 40 h 164"/>
                  <a:gd name="T20" fmla="*/ 74 w 148"/>
                  <a:gd name="T21" fmla="*/ 60 h 164"/>
                  <a:gd name="T22" fmla="*/ 148 w 148"/>
                  <a:gd name="T23" fmla="*/ 39 h 164"/>
                  <a:gd name="T24" fmla="*/ 74 w 148"/>
                  <a:gd name="T25" fmla="*/ 55 h 164"/>
                  <a:gd name="T26" fmla="*/ 148 w 148"/>
                  <a:gd name="T27" fmla="*/ 28 h 164"/>
                  <a:gd name="T28" fmla="*/ 74 w 148"/>
                  <a:gd name="T29" fmla="*/ 0 h 164"/>
                  <a:gd name="T30" fmla="*/ 0 w 148"/>
                  <a:gd name="T31" fmla="*/ 28 h 164"/>
                  <a:gd name="T32" fmla="*/ 74 w 148"/>
                  <a:gd name="T33" fmla="*/ 5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8" h="164">
                    <a:moveTo>
                      <a:pt x="148" y="39"/>
                    </a:moveTo>
                    <a:cubicBezTo>
                      <a:pt x="148" y="138"/>
                      <a:pt x="148" y="138"/>
                      <a:pt x="148" y="138"/>
                    </a:cubicBezTo>
                    <a:cubicBezTo>
                      <a:pt x="148" y="138"/>
                      <a:pt x="148" y="138"/>
                      <a:pt x="148" y="138"/>
                    </a:cubicBezTo>
                    <a:cubicBezTo>
                      <a:pt x="145" y="153"/>
                      <a:pt x="113" y="164"/>
                      <a:pt x="74" y="164"/>
                    </a:cubicBezTo>
                    <a:cubicBezTo>
                      <a:pt x="35" y="164"/>
                      <a:pt x="3" y="153"/>
                      <a:pt x="0" y="138"/>
                    </a:cubicBezTo>
                    <a:cubicBezTo>
                      <a:pt x="0" y="138"/>
                      <a:pt x="0" y="138"/>
                      <a:pt x="0" y="138"/>
                    </a:cubicBezTo>
                    <a:cubicBezTo>
                      <a:pt x="0" y="138"/>
                      <a:pt x="0" y="138"/>
                      <a:pt x="0" y="138"/>
                    </a:cubicBezTo>
                    <a:cubicBezTo>
                      <a:pt x="0" y="137"/>
                      <a:pt x="0" y="137"/>
                      <a:pt x="0" y="136"/>
                    </a:cubicBezTo>
                    <a:cubicBezTo>
                      <a:pt x="0" y="136"/>
                      <a:pt x="0" y="136"/>
                      <a:pt x="0" y="135"/>
                    </a:cubicBezTo>
                    <a:cubicBezTo>
                      <a:pt x="0" y="40"/>
                      <a:pt x="0" y="40"/>
                      <a:pt x="0" y="40"/>
                    </a:cubicBezTo>
                    <a:cubicBezTo>
                      <a:pt x="12" y="53"/>
                      <a:pt x="44" y="60"/>
                      <a:pt x="74" y="60"/>
                    </a:cubicBezTo>
                    <a:cubicBezTo>
                      <a:pt x="104" y="60"/>
                      <a:pt x="136" y="53"/>
                      <a:pt x="148" y="39"/>
                    </a:cubicBezTo>
                    <a:close/>
                    <a:moveTo>
                      <a:pt x="74" y="55"/>
                    </a:moveTo>
                    <a:cubicBezTo>
                      <a:pt x="115" y="55"/>
                      <a:pt x="148" y="43"/>
                      <a:pt x="148" y="28"/>
                    </a:cubicBezTo>
                    <a:cubicBezTo>
                      <a:pt x="148" y="13"/>
                      <a:pt x="115" y="0"/>
                      <a:pt x="74" y="0"/>
                    </a:cubicBezTo>
                    <a:cubicBezTo>
                      <a:pt x="33" y="0"/>
                      <a:pt x="0" y="13"/>
                      <a:pt x="0" y="28"/>
                    </a:cubicBezTo>
                    <a:cubicBezTo>
                      <a:pt x="0" y="43"/>
                      <a:pt x="33" y="55"/>
                      <a:pt x="74" y="55"/>
                    </a:cubicBez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sp>
            <p:nvSpPr>
              <p:cNvPr id="113" name="Freeform 30"/>
              <p:cNvSpPr>
                <a:spLocks noEditPoints="1"/>
              </p:cNvSpPr>
              <p:nvPr/>
            </p:nvSpPr>
            <p:spPr bwMode="auto">
              <a:xfrm>
                <a:off x="7448069" y="2729860"/>
                <a:ext cx="306466" cy="465238"/>
              </a:xfrm>
              <a:custGeom>
                <a:avLst/>
                <a:gdLst>
                  <a:gd name="T0" fmla="*/ 148 w 148"/>
                  <a:gd name="T1" fmla="*/ 39 h 164"/>
                  <a:gd name="T2" fmla="*/ 148 w 148"/>
                  <a:gd name="T3" fmla="*/ 138 h 164"/>
                  <a:gd name="T4" fmla="*/ 148 w 148"/>
                  <a:gd name="T5" fmla="*/ 138 h 164"/>
                  <a:gd name="T6" fmla="*/ 74 w 148"/>
                  <a:gd name="T7" fmla="*/ 164 h 164"/>
                  <a:gd name="T8" fmla="*/ 0 w 148"/>
                  <a:gd name="T9" fmla="*/ 138 h 164"/>
                  <a:gd name="T10" fmla="*/ 0 w 148"/>
                  <a:gd name="T11" fmla="*/ 138 h 164"/>
                  <a:gd name="T12" fmla="*/ 0 w 148"/>
                  <a:gd name="T13" fmla="*/ 138 h 164"/>
                  <a:gd name="T14" fmla="*/ 0 w 148"/>
                  <a:gd name="T15" fmla="*/ 136 h 164"/>
                  <a:gd name="T16" fmla="*/ 0 w 148"/>
                  <a:gd name="T17" fmla="*/ 135 h 164"/>
                  <a:gd name="T18" fmla="*/ 0 w 148"/>
                  <a:gd name="T19" fmla="*/ 40 h 164"/>
                  <a:gd name="T20" fmla="*/ 74 w 148"/>
                  <a:gd name="T21" fmla="*/ 60 h 164"/>
                  <a:gd name="T22" fmla="*/ 148 w 148"/>
                  <a:gd name="T23" fmla="*/ 39 h 164"/>
                  <a:gd name="T24" fmla="*/ 74 w 148"/>
                  <a:gd name="T25" fmla="*/ 55 h 164"/>
                  <a:gd name="T26" fmla="*/ 148 w 148"/>
                  <a:gd name="T27" fmla="*/ 28 h 164"/>
                  <a:gd name="T28" fmla="*/ 74 w 148"/>
                  <a:gd name="T29" fmla="*/ 0 h 164"/>
                  <a:gd name="T30" fmla="*/ 0 w 148"/>
                  <a:gd name="T31" fmla="*/ 28 h 164"/>
                  <a:gd name="T32" fmla="*/ 74 w 148"/>
                  <a:gd name="T33" fmla="*/ 5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8" h="164">
                    <a:moveTo>
                      <a:pt x="148" y="39"/>
                    </a:moveTo>
                    <a:cubicBezTo>
                      <a:pt x="148" y="138"/>
                      <a:pt x="148" y="138"/>
                      <a:pt x="148" y="138"/>
                    </a:cubicBezTo>
                    <a:cubicBezTo>
                      <a:pt x="148" y="138"/>
                      <a:pt x="148" y="138"/>
                      <a:pt x="148" y="138"/>
                    </a:cubicBezTo>
                    <a:cubicBezTo>
                      <a:pt x="145" y="153"/>
                      <a:pt x="113" y="164"/>
                      <a:pt x="74" y="164"/>
                    </a:cubicBezTo>
                    <a:cubicBezTo>
                      <a:pt x="35" y="164"/>
                      <a:pt x="3" y="153"/>
                      <a:pt x="0" y="138"/>
                    </a:cubicBezTo>
                    <a:cubicBezTo>
                      <a:pt x="0" y="138"/>
                      <a:pt x="0" y="138"/>
                      <a:pt x="0" y="138"/>
                    </a:cubicBezTo>
                    <a:cubicBezTo>
                      <a:pt x="0" y="138"/>
                      <a:pt x="0" y="138"/>
                      <a:pt x="0" y="138"/>
                    </a:cubicBezTo>
                    <a:cubicBezTo>
                      <a:pt x="0" y="137"/>
                      <a:pt x="0" y="137"/>
                      <a:pt x="0" y="136"/>
                    </a:cubicBezTo>
                    <a:cubicBezTo>
                      <a:pt x="0" y="136"/>
                      <a:pt x="0" y="136"/>
                      <a:pt x="0" y="135"/>
                    </a:cubicBezTo>
                    <a:cubicBezTo>
                      <a:pt x="0" y="40"/>
                      <a:pt x="0" y="40"/>
                      <a:pt x="0" y="40"/>
                    </a:cubicBezTo>
                    <a:cubicBezTo>
                      <a:pt x="12" y="53"/>
                      <a:pt x="44" y="60"/>
                      <a:pt x="74" y="60"/>
                    </a:cubicBezTo>
                    <a:cubicBezTo>
                      <a:pt x="104" y="60"/>
                      <a:pt x="136" y="53"/>
                      <a:pt x="148" y="39"/>
                    </a:cubicBezTo>
                    <a:close/>
                    <a:moveTo>
                      <a:pt x="74" y="55"/>
                    </a:moveTo>
                    <a:cubicBezTo>
                      <a:pt x="115" y="55"/>
                      <a:pt x="148" y="43"/>
                      <a:pt x="148" y="28"/>
                    </a:cubicBezTo>
                    <a:cubicBezTo>
                      <a:pt x="148" y="13"/>
                      <a:pt x="115" y="0"/>
                      <a:pt x="74" y="0"/>
                    </a:cubicBezTo>
                    <a:cubicBezTo>
                      <a:pt x="33" y="0"/>
                      <a:pt x="0" y="13"/>
                      <a:pt x="0" y="28"/>
                    </a:cubicBezTo>
                    <a:cubicBezTo>
                      <a:pt x="0" y="43"/>
                      <a:pt x="33" y="55"/>
                      <a:pt x="74" y="55"/>
                    </a:cubicBez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grpSp>
      </p:grpSp>
      <p:grpSp>
        <p:nvGrpSpPr>
          <p:cNvPr id="118" name="Group 117"/>
          <p:cNvGrpSpPr/>
          <p:nvPr/>
        </p:nvGrpSpPr>
        <p:grpSpPr>
          <a:xfrm>
            <a:off x="525850" y="3988656"/>
            <a:ext cx="11391630" cy="1992982"/>
            <a:chOff x="514721" y="4015391"/>
            <a:chExt cx="11169279" cy="1954081"/>
          </a:xfrm>
        </p:grpSpPr>
        <p:sp>
          <p:nvSpPr>
            <p:cNvPr id="93" name="TextBox 92"/>
            <p:cNvSpPr txBox="1"/>
            <p:nvPr/>
          </p:nvSpPr>
          <p:spPr>
            <a:xfrm>
              <a:off x="10623470" y="4168589"/>
              <a:ext cx="997030" cy="257637"/>
            </a:xfrm>
            <a:prstGeom prst="rect">
              <a:avLst/>
            </a:prstGeom>
            <a:solidFill>
              <a:schemeClr val="bg1"/>
            </a:solidFill>
            <a:ln>
              <a:solidFill>
                <a:schemeClr val="tx1"/>
              </a:solidFill>
            </a:ln>
          </p:spPr>
          <p:txBody>
            <a:bodyPr wrap="square" lIns="69945" tIns="34974" rIns="69945" bIns="34974" rtlCol="0">
              <a:spAutoFit/>
            </a:bodyPr>
            <a:lstStyle/>
            <a:p>
              <a:pPr algn="ctr"/>
              <a:r>
                <a:rPr lang="en-US" sz="1224" dirty="0"/>
                <a:t>REST</a:t>
              </a:r>
            </a:p>
          </p:txBody>
        </p:sp>
        <p:sp>
          <p:nvSpPr>
            <p:cNvPr id="58" name="Rectangle 57"/>
            <p:cNvSpPr/>
            <p:nvPr/>
          </p:nvSpPr>
          <p:spPr bwMode="auto">
            <a:xfrm>
              <a:off x="514721" y="4414992"/>
              <a:ext cx="11169279" cy="1554480"/>
            </a:xfrm>
            <a:prstGeom prst="rect">
              <a:avLst/>
            </a:prstGeom>
            <a:solidFill>
              <a:schemeClr val="accent2">
                <a:alpha val="16000"/>
              </a:schemeClr>
            </a:solidFill>
            <a:ln>
              <a:noFill/>
            </a:ln>
            <a:extLst/>
          </p:spPr>
          <p:txBody>
            <a:bodyPr lIns="93260" tIns="46630" rIns="93260" bIns="46630" rtlCol="0" anchor="t"/>
            <a:lstStyle/>
            <a:p>
              <a:r>
                <a:rPr lang="en-US" sz="2856" dirty="0"/>
                <a:t>Node</a:t>
              </a:r>
            </a:p>
          </p:txBody>
        </p:sp>
        <p:pic>
          <p:nvPicPr>
            <p:cNvPr id="70" name="Picture 6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08752" y="5047880"/>
              <a:ext cx="571500" cy="350630"/>
            </a:xfrm>
            <a:prstGeom prst="rect">
              <a:avLst/>
            </a:prstGeom>
          </p:spPr>
        </p:pic>
        <p:sp>
          <p:nvSpPr>
            <p:cNvPr id="85" name="Down Arrow 84"/>
            <p:cNvSpPr/>
            <p:nvPr/>
          </p:nvSpPr>
          <p:spPr bwMode="auto">
            <a:xfrm rot="10800000">
              <a:off x="10087301" y="4015391"/>
              <a:ext cx="705590" cy="889901"/>
            </a:xfrm>
            <a:prstGeom prst="downArrow">
              <a:avLst/>
            </a:prstGeom>
            <a:solidFill>
              <a:schemeClr val="accent2"/>
            </a:solidFill>
            <a:ln w="12700">
              <a:noFill/>
              <a:prstDash val="solid"/>
            </a:ln>
            <a:extLst/>
          </p:spPr>
          <p:txBody>
            <a:bodyPr lIns="0" tIns="0" rIns="0" bIns="0" rtlCol="0" anchor="ctr"/>
            <a:lstStyle/>
            <a:p>
              <a:pPr algn="ctr"/>
              <a:endParaRPr lang="en-US" sz="1836" dirty="0"/>
            </a:p>
          </p:txBody>
        </p:sp>
        <p:sp>
          <p:nvSpPr>
            <p:cNvPr id="100" name="TextBox 99"/>
            <p:cNvSpPr txBox="1"/>
            <p:nvPr/>
          </p:nvSpPr>
          <p:spPr>
            <a:xfrm>
              <a:off x="1552237" y="5584558"/>
              <a:ext cx="9069525" cy="304701"/>
            </a:xfrm>
            <a:prstGeom prst="rect">
              <a:avLst/>
            </a:prstGeom>
            <a:solidFill>
              <a:schemeClr val="bg1"/>
            </a:solidFill>
            <a:ln>
              <a:solidFill>
                <a:schemeClr val="tx1"/>
              </a:solidFill>
            </a:ln>
          </p:spPr>
          <p:txBody>
            <a:bodyPr wrap="square" lIns="69945" tIns="34974" rIns="69945" bIns="34974" rtlCol="0">
              <a:spAutoFit/>
            </a:bodyPr>
            <a:lstStyle/>
            <a:p>
              <a:pPr algn="ctr"/>
              <a:r>
                <a:rPr lang="en-US" sz="1530" dirty="0"/>
                <a:t>Public (Azure) Private (HyperV), Windows, RHEL, CentOS, Ubuntu, SUSE, Solaris…</a:t>
              </a:r>
            </a:p>
          </p:txBody>
        </p:sp>
        <p:grpSp>
          <p:nvGrpSpPr>
            <p:cNvPr id="12" name="Group 11"/>
            <p:cNvGrpSpPr/>
            <p:nvPr/>
          </p:nvGrpSpPr>
          <p:grpSpPr>
            <a:xfrm>
              <a:off x="1482785" y="4593047"/>
              <a:ext cx="2326987" cy="883933"/>
              <a:chOff x="636711" y="4638151"/>
              <a:chExt cx="2326987" cy="883933"/>
            </a:xfrm>
          </p:grpSpPr>
          <p:sp>
            <p:nvSpPr>
              <p:cNvPr id="10" name="Freeform 5"/>
              <p:cNvSpPr>
                <a:spLocks/>
              </p:cNvSpPr>
              <p:nvPr/>
            </p:nvSpPr>
            <p:spPr bwMode="auto">
              <a:xfrm>
                <a:off x="636711" y="4638151"/>
                <a:ext cx="2326987" cy="883933"/>
              </a:xfrm>
              <a:custGeom>
                <a:avLst/>
                <a:gdLst>
                  <a:gd name="T0" fmla="*/ 4000 w 4000"/>
                  <a:gd name="T1" fmla="*/ 1143 h 1714"/>
                  <a:gd name="T2" fmla="*/ 3429 w 4000"/>
                  <a:gd name="T3" fmla="*/ 1714 h 1714"/>
                  <a:gd name="T4" fmla="*/ 571 w 4000"/>
                  <a:gd name="T5" fmla="*/ 1714 h 1714"/>
                  <a:gd name="T6" fmla="*/ 0 w 4000"/>
                  <a:gd name="T7" fmla="*/ 1143 h 1714"/>
                  <a:gd name="T8" fmla="*/ 571 w 4000"/>
                  <a:gd name="T9" fmla="*/ 571 h 1714"/>
                  <a:gd name="T10" fmla="*/ 710 w 4000"/>
                  <a:gd name="T11" fmla="*/ 589 h 1714"/>
                  <a:gd name="T12" fmla="*/ 1524 w 4000"/>
                  <a:gd name="T13" fmla="*/ 0 h 1714"/>
                  <a:gd name="T14" fmla="*/ 2206 w 4000"/>
                  <a:gd name="T15" fmla="*/ 339 h 1714"/>
                  <a:gd name="T16" fmla="*/ 2476 w 4000"/>
                  <a:gd name="T17" fmla="*/ 286 h 1714"/>
                  <a:gd name="T18" fmla="*/ 3109 w 4000"/>
                  <a:gd name="T19" fmla="*/ 669 h 1714"/>
                  <a:gd name="T20" fmla="*/ 3429 w 4000"/>
                  <a:gd name="T21" fmla="*/ 571 h 1714"/>
                  <a:gd name="T22" fmla="*/ 4000 w 4000"/>
                  <a:gd name="T23" fmla="*/ 1143 h 1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0" h="1714">
                    <a:moveTo>
                      <a:pt x="4000" y="1143"/>
                    </a:moveTo>
                    <a:cubicBezTo>
                      <a:pt x="4000" y="1458"/>
                      <a:pt x="3744" y="1714"/>
                      <a:pt x="3429" y="1714"/>
                    </a:cubicBezTo>
                    <a:cubicBezTo>
                      <a:pt x="571" y="1714"/>
                      <a:pt x="571" y="1714"/>
                      <a:pt x="571" y="1714"/>
                    </a:cubicBezTo>
                    <a:cubicBezTo>
                      <a:pt x="256" y="1714"/>
                      <a:pt x="0" y="1458"/>
                      <a:pt x="0" y="1143"/>
                    </a:cubicBezTo>
                    <a:cubicBezTo>
                      <a:pt x="0" y="827"/>
                      <a:pt x="256" y="571"/>
                      <a:pt x="571" y="571"/>
                    </a:cubicBezTo>
                    <a:cubicBezTo>
                      <a:pt x="619" y="571"/>
                      <a:pt x="666" y="578"/>
                      <a:pt x="710" y="589"/>
                    </a:cubicBezTo>
                    <a:cubicBezTo>
                      <a:pt x="823" y="247"/>
                      <a:pt x="1144" y="0"/>
                      <a:pt x="1524" y="0"/>
                    </a:cubicBezTo>
                    <a:cubicBezTo>
                      <a:pt x="1802" y="0"/>
                      <a:pt x="2049" y="133"/>
                      <a:pt x="2206" y="339"/>
                    </a:cubicBezTo>
                    <a:cubicBezTo>
                      <a:pt x="2289" y="305"/>
                      <a:pt x="2380" y="286"/>
                      <a:pt x="2476" y="286"/>
                    </a:cubicBezTo>
                    <a:cubicBezTo>
                      <a:pt x="2751" y="286"/>
                      <a:pt x="2989" y="441"/>
                      <a:pt x="3109" y="669"/>
                    </a:cubicBezTo>
                    <a:cubicBezTo>
                      <a:pt x="3200" y="607"/>
                      <a:pt x="3310" y="571"/>
                      <a:pt x="3429" y="571"/>
                    </a:cubicBezTo>
                    <a:cubicBezTo>
                      <a:pt x="3744" y="571"/>
                      <a:pt x="4000" y="827"/>
                      <a:pt x="4000" y="1143"/>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dirty="0"/>
              </a:p>
            </p:txBody>
          </p:sp>
          <p:pic>
            <p:nvPicPr>
              <p:cNvPr id="68" name="Picture 67"/>
              <p:cNvPicPr>
                <a:picLocks noChangeAspect="1"/>
              </p:cNvPicPr>
              <p:nvPr/>
            </p:nvPicPr>
            <p:blipFill>
              <a:blip r:embed="rId6"/>
              <a:stretch>
                <a:fillRect/>
              </a:stretch>
            </p:blipFill>
            <p:spPr>
              <a:xfrm>
                <a:off x="836205" y="5060788"/>
                <a:ext cx="1934881" cy="296533"/>
              </a:xfrm>
              <a:prstGeom prst="rect">
                <a:avLst/>
              </a:prstGeom>
            </p:spPr>
          </p:pic>
        </p:grpSp>
        <p:grpSp>
          <p:nvGrpSpPr>
            <p:cNvPr id="77" name="Group 76"/>
            <p:cNvGrpSpPr/>
            <p:nvPr/>
          </p:nvGrpSpPr>
          <p:grpSpPr>
            <a:xfrm>
              <a:off x="4026677" y="4709081"/>
              <a:ext cx="1601148" cy="835613"/>
              <a:chOff x="3779055" y="5449223"/>
              <a:chExt cx="1468487" cy="766380"/>
            </a:xfrm>
          </p:grpSpPr>
          <p:sp>
            <p:nvSpPr>
              <p:cNvPr id="78" name="Freeform 16"/>
              <p:cNvSpPr>
                <a:spLocks noEditPoints="1"/>
              </p:cNvSpPr>
              <p:nvPr/>
            </p:nvSpPr>
            <p:spPr bwMode="auto">
              <a:xfrm>
                <a:off x="3779055" y="5449223"/>
                <a:ext cx="444658" cy="766380"/>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sp>
            <p:nvSpPr>
              <p:cNvPr id="80" name="Freeform 16"/>
              <p:cNvSpPr>
                <a:spLocks noEditPoints="1"/>
              </p:cNvSpPr>
              <p:nvPr/>
            </p:nvSpPr>
            <p:spPr bwMode="auto">
              <a:xfrm>
                <a:off x="4292282" y="5492895"/>
                <a:ext cx="338331" cy="583122"/>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sp>
            <p:nvSpPr>
              <p:cNvPr id="82" name="Freeform 16"/>
              <p:cNvSpPr>
                <a:spLocks noEditPoints="1"/>
              </p:cNvSpPr>
              <p:nvPr/>
            </p:nvSpPr>
            <p:spPr bwMode="auto">
              <a:xfrm>
                <a:off x="4592181" y="5494531"/>
                <a:ext cx="338331" cy="583122"/>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sp>
            <p:nvSpPr>
              <p:cNvPr id="83" name="Freeform 16"/>
              <p:cNvSpPr>
                <a:spLocks noEditPoints="1"/>
              </p:cNvSpPr>
              <p:nvPr/>
            </p:nvSpPr>
            <p:spPr bwMode="auto">
              <a:xfrm>
                <a:off x="4909211" y="5501198"/>
                <a:ext cx="338331" cy="583122"/>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b="1" dirty="0">
                  <a:solidFill>
                    <a:srgbClr val="000000"/>
                  </a:solidFill>
                </a:endParaRPr>
              </a:p>
            </p:txBody>
          </p:sp>
        </p:grpSp>
        <p:grpSp>
          <p:nvGrpSpPr>
            <p:cNvPr id="87" name="Group 86"/>
            <p:cNvGrpSpPr/>
            <p:nvPr/>
          </p:nvGrpSpPr>
          <p:grpSpPr>
            <a:xfrm>
              <a:off x="4045998" y="5188759"/>
              <a:ext cx="323238" cy="323238"/>
              <a:chOff x="2758012" y="5348693"/>
              <a:chExt cx="748922" cy="748921"/>
            </a:xfrm>
          </p:grpSpPr>
          <p:sp>
            <p:nvSpPr>
              <p:cNvPr id="89" name="Rectangle 88"/>
              <p:cNvSpPr/>
              <p:nvPr/>
            </p:nvSpPr>
            <p:spPr bwMode="auto">
              <a:xfrm>
                <a:off x="2758012" y="5348693"/>
                <a:ext cx="748922" cy="748921"/>
              </a:xfrm>
              <a:prstGeom prst="rect">
                <a:avLst/>
              </a:prstGeom>
              <a:solidFill>
                <a:schemeClr val="bg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20"/>
                <a:endParaRPr lang="en-US" sz="2448" dirty="0">
                  <a:gradFill>
                    <a:gsLst>
                      <a:gs pos="0">
                        <a:srgbClr val="FFFFFF"/>
                      </a:gs>
                      <a:gs pos="100000">
                        <a:srgbClr val="FFFFFF"/>
                      </a:gs>
                    </a:gsLst>
                    <a:lin ang="5400000" scaled="0"/>
                  </a:gradFill>
                </a:endParaRPr>
              </a:p>
            </p:txBody>
          </p:sp>
          <p:pic>
            <p:nvPicPr>
              <p:cNvPr id="92" name="Picture 91"/>
              <p:cNvPicPr>
                <a:picLocks noChangeAspect="1"/>
              </p:cNvPicPr>
              <p:nvPr/>
            </p:nvPicPr>
            <p:blipFill>
              <a:blip r:embed="rId7"/>
              <a:stretch>
                <a:fillRect/>
              </a:stretch>
            </p:blipFill>
            <p:spPr>
              <a:xfrm>
                <a:off x="2787729" y="5402111"/>
                <a:ext cx="690292" cy="690292"/>
              </a:xfrm>
              <a:prstGeom prst="rect">
                <a:avLst/>
              </a:prstGeom>
            </p:spPr>
          </p:pic>
        </p:grpSp>
        <p:grpSp>
          <p:nvGrpSpPr>
            <p:cNvPr id="13" name="Group 12"/>
            <p:cNvGrpSpPr/>
            <p:nvPr/>
          </p:nvGrpSpPr>
          <p:grpSpPr>
            <a:xfrm>
              <a:off x="6151072" y="4897520"/>
              <a:ext cx="603636" cy="635801"/>
              <a:chOff x="6299789" y="4790599"/>
              <a:chExt cx="603636" cy="635801"/>
            </a:xfrm>
          </p:grpSpPr>
          <p:sp>
            <p:nvSpPr>
              <p:cNvPr id="97" name="Freeform 16"/>
              <p:cNvSpPr>
                <a:spLocks noEditPoints="1"/>
              </p:cNvSpPr>
              <p:nvPr/>
            </p:nvSpPr>
            <p:spPr bwMode="auto">
              <a:xfrm>
                <a:off x="6299789" y="4790599"/>
                <a:ext cx="368895" cy="635801"/>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grpSp>
            <p:nvGrpSpPr>
              <p:cNvPr id="94" name="Group 93"/>
              <p:cNvGrpSpPr/>
              <p:nvPr/>
            </p:nvGrpSpPr>
            <p:grpSpPr>
              <a:xfrm>
                <a:off x="6637692" y="5157336"/>
                <a:ext cx="265733" cy="265733"/>
                <a:chOff x="2758012" y="5128003"/>
                <a:chExt cx="748922" cy="748922"/>
              </a:xfrm>
            </p:grpSpPr>
            <p:sp>
              <p:nvSpPr>
                <p:cNvPr id="95" name="Rectangle 94"/>
                <p:cNvSpPr/>
                <p:nvPr/>
              </p:nvSpPr>
              <p:spPr bwMode="auto">
                <a:xfrm>
                  <a:off x="2758012" y="5128003"/>
                  <a:ext cx="748922" cy="748922"/>
                </a:xfrm>
                <a:prstGeom prst="rect">
                  <a:avLst/>
                </a:prstGeom>
                <a:solidFill>
                  <a:schemeClr val="bg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20"/>
                  <a:endParaRPr lang="en-US" sz="2448" dirty="0">
                    <a:gradFill>
                      <a:gsLst>
                        <a:gs pos="0">
                          <a:srgbClr val="FFFFFF"/>
                        </a:gs>
                        <a:gs pos="100000">
                          <a:srgbClr val="FFFFFF"/>
                        </a:gs>
                      </a:gsLst>
                      <a:lin ang="5400000" scaled="0"/>
                    </a:gradFill>
                  </a:endParaRPr>
                </a:p>
              </p:txBody>
            </p:sp>
            <p:pic>
              <p:nvPicPr>
                <p:cNvPr id="96" name="Picture 95"/>
                <p:cNvPicPr>
                  <a:picLocks noChangeAspect="1"/>
                </p:cNvPicPr>
                <p:nvPr/>
              </p:nvPicPr>
              <p:blipFill>
                <a:blip r:embed="rId7"/>
                <a:stretch>
                  <a:fillRect/>
                </a:stretch>
              </p:blipFill>
              <p:spPr>
                <a:xfrm>
                  <a:off x="2787728" y="5159353"/>
                  <a:ext cx="690291" cy="690291"/>
                </a:xfrm>
                <a:prstGeom prst="rect">
                  <a:avLst/>
                </a:prstGeom>
              </p:spPr>
            </p:pic>
          </p:grpSp>
        </p:grpSp>
        <p:grpSp>
          <p:nvGrpSpPr>
            <p:cNvPr id="15" name="Group 14"/>
            <p:cNvGrpSpPr/>
            <p:nvPr/>
          </p:nvGrpSpPr>
          <p:grpSpPr>
            <a:xfrm>
              <a:off x="6624793" y="4550299"/>
              <a:ext cx="665870" cy="635801"/>
              <a:chOff x="6823576" y="4496839"/>
              <a:chExt cx="665870" cy="635801"/>
            </a:xfrm>
          </p:grpSpPr>
          <p:sp>
            <p:nvSpPr>
              <p:cNvPr id="98" name="Freeform 16"/>
              <p:cNvSpPr>
                <a:spLocks noEditPoints="1"/>
              </p:cNvSpPr>
              <p:nvPr/>
            </p:nvSpPr>
            <p:spPr bwMode="auto">
              <a:xfrm>
                <a:off x="6823576" y="4496839"/>
                <a:ext cx="368895" cy="635801"/>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pic>
            <p:nvPicPr>
              <p:cNvPr id="16" name="Picture 15"/>
              <p:cNvPicPr>
                <a:picLocks noChangeAspect="1"/>
              </p:cNvPicPr>
              <p:nvPr/>
            </p:nvPicPr>
            <p:blipFill>
              <a:blip r:embed="rId8"/>
              <a:stretch>
                <a:fillRect/>
              </a:stretch>
            </p:blipFill>
            <p:spPr>
              <a:xfrm>
                <a:off x="7106663" y="4782584"/>
                <a:ext cx="382783" cy="318608"/>
              </a:xfrm>
              <a:prstGeom prst="rect">
                <a:avLst/>
              </a:prstGeom>
            </p:spPr>
          </p:pic>
        </p:grpSp>
        <p:grpSp>
          <p:nvGrpSpPr>
            <p:cNvPr id="19" name="Group 18"/>
            <p:cNvGrpSpPr/>
            <p:nvPr/>
          </p:nvGrpSpPr>
          <p:grpSpPr>
            <a:xfrm>
              <a:off x="7307179" y="4905294"/>
              <a:ext cx="631101" cy="635801"/>
              <a:chOff x="7561086" y="4876873"/>
              <a:chExt cx="631101" cy="635801"/>
            </a:xfrm>
          </p:grpSpPr>
          <p:sp>
            <p:nvSpPr>
              <p:cNvPr id="99" name="Freeform 16"/>
              <p:cNvSpPr>
                <a:spLocks noEditPoints="1"/>
              </p:cNvSpPr>
              <p:nvPr/>
            </p:nvSpPr>
            <p:spPr bwMode="auto">
              <a:xfrm>
                <a:off x="7561086" y="4876873"/>
                <a:ext cx="368895" cy="635801"/>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pic>
            <p:nvPicPr>
              <p:cNvPr id="14" name="Picture 1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855209" y="5167640"/>
                <a:ext cx="336978" cy="320482"/>
              </a:xfrm>
              <a:prstGeom prst="rect">
                <a:avLst/>
              </a:prstGeom>
            </p:spPr>
          </p:pic>
        </p:grpSp>
        <p:grpSp>
          <p:nvGrpSpPr>
            <p:cNvPr id="20" name="Group 19"/>
            <p:cNvGrpSpPr/>
            <p:nvPr/>
          </p:nvGrpSpPr>
          <p:grpSpPr>
            <a:xfrm>
              <a:off x="7803684" y="4540773"/>
              <a:ext cx="595669" cy="635801"/>
              <a:chOff x="8093956" y="4487314"/>
              <a:chExt cx="595669" cy="635801"/>
            </a:xfrm>
          </p:grpSpPr>
          <p:sp>
            <p:nvSpPr>
              <p:cNvPr id="101" name="Freeform 16"/>
              <p:cNvSpPr>
                <a:spLocks noEditPoints="1"/>
              </p:cNvSpPr>
              <p:nvPr/>
            </p:nvSpPr>
            <p:spPr bwMode="auto">
              <a:xfrm>
                <a:off x="8093956" y="4487314"/>
                <a:ext cx="368895" cy="635801"/>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pic>
            <p:nvPicPr>
              <p:cNvPr id="18" name="Picture 17"/>
              <p:cNvPicPr>
                <a:picLocks noChangeAspect="1"/>
              </p:cNvPicPr>
              <p:nvPr/>
            </p:nvPicPr>
            <p:blipFill>
              <a:blip r:embed="rId10"/>
              <a:stretch>
                <a:fillRect/>
              </a:stretch>
            </p:blipFill>
            <p:spPr>
              <a:xfrm>
                <a:off x="8399658" y="4804015"/>
                <a:ext cx="289967" cy="274723"/>
              </a:xfrm>
              <a:prstGeom prst="rect">
                <a:avLst/>
              </a:prstGeom>
            </p:spPr>
          </p:pic>
        </p:grpSp>
        <p:grpSp>
          <p:nvGrpSpPr>
            <p:cNvPr id="23" name="Group 22"/>
            <p:cNvGrpSpPr/>
            <p:nvPr/>
          </p:nvGrpSpPr>
          <p:grpSpPr>
            <a:xfrm>
              <a:off x="8433686" y="4897520"/>
              <a:ext cx="660991" cy="635801"/>
              <a:chOff x="8500361" y="4897520"/>
              <a:chExt cx="660991" cy="635801"/>
            </a:xfrm>
          </p:grpSpPr>
          <p:pic>
            <p:nvPicPr>
              <p:cNvPr id="22" name="Picture 21"/>
              <p:cNvPicPr>
                <a:picLocks noChangeAspect="1"/>
              </p:cNvPicPr>
              <p:nvPr/>
            </p:nvPicPr>
            <p:blipFill>
              <a:blip r:embed="rId11"/>
              <a:stretch>
                <a:fillRect/>
              </a:stretch>
            </p:blipFill>
            <p:spPr>
              <a:xfrm>
                <a:off x="8888053" y="5245386"/>
                <a:ext cx="273299" cy="273940"/>
              </a:xfrm>
              <a:prstGeom prst="rect">
                <a:avLst/>
              </a:prstGeom>
            </p:spPr>
          </p:pic>
          <p:sp>
            <p:nvSpPr>
              <p:cNvPr id="104" name="Freeform 16"/>
              <p:cNvSpPr>
                <a:spLocks noEditPoints="1"/>
              </p:cNvSpPr>
              <p:nvPr/>
            </p:nvSpPr>
            <p:spPr bwMode="auto">
              <a:xfrm>
                <a:off x="8500361" y="4897520"/>
                <a:ext cx="368895" cy="635801"/>
              </a:xfrm>
              <a:custGeom>
                <a:avLst/>
                <a:gdLst>
                  <a:gd name="T0" fmla="*/ 331 w 340"/>
                  <a:gd name="T1" fmla="*/ 0 h 586"/>
                  <a:gd name="T2" fmla="*/ 255 w 340"/>
                  <a:gd name="T3" fmla="*/ 63 h 586"/>
                  <a:gd name="T4" fmla="*/ 0 w 340"/>
                  <a:gd name="T5" fmla="*/ 63 h 586"/>
                  <a:gd name="T6" fmla="*/ 97 w 340"/>
                  <a:gd name="T7" fmla="*/ 0 h 586"/>
                  <a:gd name="T8" fmla="*/ 331 w 340"/>
                  <a:gd name="T9" fmla="*/ 0 h 586"/>
                  <a:gd name="T10" fmla="*/ 265 w 340"/>
                  <a:gd name="T11" fmla="*/ 68 h 586"/>
                  <a:gd name="T12" fmla="*/ 265 w 340"/>
                  <a:gd name="T13" fmla="*/ 586 h 586"/>
                  <a:gd name="T14" fmla="*/ 340 w 340"/>
                  <a:gd name="T15" fmla="*/ 489 h 586"/>
                  <a:gd name="T16" fmla="*/ 340 w 340"/>
                  <a:gd name="T17" fmla="*/ 7 h 586"/>
                  <a:gd name="T18" fmla="*/ 265 w 340"/>
                  <a:gd name="T19" fmla="*/ 68 h 586"/>
                  <a:gd name="T20" fmla="*/ 0 w 340"/>
                  <a:gd name="T21" fmla="*/ 73 h 586"/>
                  <a:gd name="T22" fmla="*/ 255 w 340"/>
                  <a:gd name="T23" fmla="*/ 73 h 586"/>
                  <a:gd name="T24" fmla="*/ 255 w 340"/>
                  <a:gd name="T25" fmla="*/ 586 h 586"/>
                  <a:gd name="T26" fmla="*/ 0 w 340"/>
                  <a:gd name="T27" fmla="*/ 586 h 586"/>
                  <a:gd name="T28" fmla="*/ 0 w 340"/>
                  <a:gd name="T29" fmla="*/ 73 h 586"/>
                  <a:gd name="T30" fmla="*/ 19 w 340"/>
                  <a:gd name="T31" fmla="*/ 120 h 586"/>
                  <a:gd name="T32" fmla="*/ 236 w 340"/>
                  <a:gd name="T33" fmla="*/ 120 h 586"/>
                  <a:gd name="T34" fmla="*/ 236 w 340"/>
                  <a:gd name="T35" fmla="*/ 94 h 586"/>
                  <a:gd name="T36" fmla="*/ 19 w 340"/>
                  <a:gd name="T37" fmla="*/ 94 h 586"/>
                  <a:gd name="T38" fmla="*/ 19 w 340"/>
                  <a:gd name="T39" fmla="*/ 120 h 586"/>
                  <a:gd name="T40" fmla="*/ 19 w 340"/>
                  <a:gd name="T41" fmla="*/ 165 h 586"/>
                  <a:gd name="T42" fmla="*/ 236 w 340"/>
                  <a:gd name="T43" fmla="*/ 165 h 586"/>
                  <a:gd name="T44" fmla="*/ 236 w 340"/>
                  <a:gd name="T45" fmla="*/ 139 h 586"/>
                  <a:gd name="T46" fmla="*/ 19 w 340"/>
                  <a:gd name="T47" fmla="*/ 139 h 586"/>
                  <a:gd name="T48" fmla="*/ 19 w 340"/>
                  <a:gd name="T49" fmla="*/ 165 h 586"/>
                  <a:gd name="T50" fmla="*/ 19 w 340"/>
                  <a:gd name="T51" fmla="*/ 210 h 586"/>
                  <a:gd name="T52" fmla="*/ 236 w 340"/>
                  <a:gd name="T53" fmla="*/ 210 h 586"/>
                  <a:gd name="T54" fmla="*/ 236 w 340"/>
                  <a:gd name="T55" fmla="*/ 184 h 586"/>
                  <a:gd name="T56" fmla="*/ 19 w 340"/>
                  <a:gd name="T57" fmla="*/ 184 h 586"/>
                  <a:gd name="T58" fmla="*/ 19 w 340"/>
                  <a:gd name="T59" fmla="*/ 21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586">
                    <a:moveTo>
                      <a:pt x="331" y="0"/>
                    </a:moveTo>
                    <a:lnTo>
                      <a:pt x="255" y="63"/>
                    </a:lnTo>
                    <a:lnTo>
                      <a:pt x="0" y="63"/>
                    </a:lnTo>
                    <a:lnTo>
                      <a:pt x="97" y="0"/>
                    </a:lnTo>
                    <a:lnTo>
                      <a:pt x="331" y="0"/>
                    </a:lnTo>
                    <a:close/>
                    <a:moveTo>
                      <a:pt x="265" y="68"/>
                    </a:moveTo>
                    <a:lnTo>
                      <a:pt x="265" y="586"/>
                    </a:lnTo>
                    <a:lnTo>
                      <a:pt x="340" y="489"/>
                    </a:lnTo>
                    <a:lnTo>
                      <a:pt x="340" y="7"/>
                    </a:lnTo>
                    <a:lnTo>
                      <a:pt x="265" y="68"/>
                    </a:lnTo>
                    <a:close/>
                    <a:moveTo>
                      <a:pt x="0" y="73"/>
                    </a:moveTo>
                    <a:lnTo>
                      <a:pt x="255" y="73"/>
                    </a:lnTo>
                    <a:lnTo>
                      <a:pt x="255" y="586"/>
                    </a:lnTo>
                    <a:lnTo>
                      <a:pt x="0" y="586"/>
                    </a:lnTo>
                    <a:lnTo>
                      <a:pt x="0" y="73"/>
                    </a:lnTo>
                    <a:close/>
                    <a:moveTo>
                      <a:pt x="19" y="120"/>
                    </a:moveTo>
                    <a:lnTo>
                      <a:pt x="236" y="120"/>
                    </a:lnTo>
                    <a:lnTo>
                      <a:pt x="236" y="94"/>
                    </a:lnTo>
                    <a:lnTo>
                      <a:pt x="19" y="94"/>
                    </a:lnTo>
                    <a:lnTo>
                      <a:pt x="19" y="120"/>
                    </a:lnTo>
                    <a:close/>
                    <a:moveTo>
                      <a:pt x="19" y="165"/>
                    </a:moveTo>
                    <a:lnTo>
                      <a:pt x="236" y="165"/>
                    </a:lnTo>
                    <a:lnTo>
                      <a:pt x="236" y="139"/>
                    </a:lnTo>
                    <a:lnTo>
                      <a:pt x="19" y="139"/>
                    </a:lnTo>
                    <a:lnTo>
                      <a:pt x="19" y="165"/>
                    </a:lnTo>
                    <a:close/>
                    <a:moveTo>
                      <a:pt x="19" y="210"/>
                    </a:moveTo>
                    <a:lnTo>
                      <a:pt x="236" y="210"/>
                    </a:lnTo>
                    <a:lnTo>
                      <a:pt x="236" y="184"/>
                    </a:lnTo>
                    <a:lnTo>
                      <a:pt x="19" y="184"/>
                    </a:lnTo>
                    <a:lnTo>
                      <a:pt x="19" y="210"/>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grpSp>
      </p:grpSp>
      <p:sp>
        <p:nvSpPr>
          <p:cNvPr id="3" name="Title 2"/>
          <p:cNvSpPr>
            <a:spLocks noGrp="1"/>
          </p:cNvSpPr>
          <p:nvPr>
            <p:ph type="title"/>
          </p:nvPr>
        </p:nvSpPr>
        <p:spPr/>
        <p:txBody>
          <a:bodyPr>
            <a:normAutofit/>
          </a:bodyPr>
          <a:lstStyle/>
          <a:p>
            <a:r>
              <a:rPr lang="en-US" sz="3876" dirty="0"/>
              <a:t>Chef architecture</a:t>
            </a:r>
          </a:p>
        </p:txBody>
      </p:sp>
      <p:sp>
        <p:nvSpPr>
          <p:cNvPr id="102" name="Down Arrow 101"/>
          <p:cNvSpPr/>
          <p:nvPr/>
        </p:nvSpPr>
        <p:spPr bwMode="auto">
          <a:xfrm>
            <a:off x="2944348" y="2365119"/>
            <a:ext cx="399164" cy="2143284"/>
          </a:xfrm>
          <a:prstGeom prst="downArrow">
            <a:avLst/>
          </a:prstGeom>
          <a:solidFill>
            <a:schemeClr val="accent2"/>
          </a:solidFill>
          <a:ln w="12700">
            <a:noFill/>
            <a:prstDash val="solid"/>
          </a:ln>
          <a:extLst/>
        </p:spPr>
        <p:txBody>
          <a:bodyPr lIns="0" tIns="0" rIns="0" bIns="0" rtlCol="0" anchor="ctr"/>
          <a:lstStyle/>
          <a:p>
            <a:pPr algn="ctr"/>
            <a:endParaRPr lang="en-US" sz="1836" dirty="0"/>
          </a:p>
        </p:txBody>
      </p:sp>
      <p:grpSp>
        <p:nvGrpSpPr>
          <p:cNvPr id="119" name="Group 118"/>
          <p:cNvGrpSpPr/>
          <p:nvPr/>
        </p:nvGrpSpPr>
        <p:grpSpPr>
          <a:xfrm>
            <a:off x="534352" y="1243003"/>
            <a:ext cx="11383127" cy="1722222"/>
            <a:chOff x="523058" y="860134"/>
            <a:chExt cx="11160942" cy="1688606"/>
          </a:xfrm>
        </p:grpSpPr>
        <p:sp>
          <p:nvSpPr>
            <p:cNvPr id="91" name="TextBox 90"/>
            <p:cNvSpPr txBox="1"/>
            <p:nvPr/>
          </p:nvSpPr>
          <p:spPr>
            <a:xfrm>
              <a:off x="10602303" y="2139057"/>
              <a:ext cx="1039364" cy="257637"/>
            </a:xfrm>
            <a:prstGeom prst="rect">
              <a:avLst/>
            </a:prstGeom>
            <a:solidFill>
              <a:schemeClr val="bg1"/>
            </a:solidFill>
            <a:ln>
              <a:solidFill>
                <a:schemeClr val="tx1"/>
              </a:solidFill>
            </a:ln>
          </p:spPr>
          <p:txBody>
            <a:bodyPr wrap="square" lIns="69945" tIns="34974" rIns="69945" bIns="34974" rtlCol="0">
              <a:spAutoFit/>
            </a:bodyPr>
            <a:lstStyle/>
            <a:p>
              <a:pPr algn="ctr"/>
              <a:r>
                <a:rPr lang="en-US" sz="1224" dirty="0"/>
                <a:t>REST</a:t>
              </a:r>
            </a:p>
          </p:txBody>
        </p:sp>
        <p:sp>
          <p:nvSpPr>
            <p:cNvPr id="84" name="Rectangle 83"/>
            <p:cNvSpPr/>
            <p:nvPr/>
          </p:nvSpPr>
          <p:spPr bwMode="auto">
            <a:xfrm>
              <a:off x="523058" y="860134"/>
              <a:ext cx="11160942" cy="1280160"/>
            </a:xfrm>
            <a:prstGeom prst="rect">
              <a:avLst/>
            </a:prstGeom>
            <a:solidFill>
              <a:schemeClr val="accent2">
                <a:alpha val="16000"/>
              </a:schemeClr>
            </a:solidFill>
            <a:ln w="25400">
              <a:noFill/>
              <a:prstDash val="sysDash"/>
            </a:ln>
            <a:extLst/>
          </p:spPr>
          <p:txBody>
            <a:bodyPr lIns="93260" tIns="46630" rIns="93260" bIns="46630" rtlCol="0" anchor="t"/>
            <a:lstStyle/>
            <a:p>
              <a:r>
                <a:rPr lang="en-US" sz="2856" dirty="0"/>
                <a:t>Interfaces</a:t>
              </a:r>
            </a:p>
          </p:txBody>
        </p:sp>
        <p:pic>
          <p:nvPicPr>
            <p:cNvPr id="60" name="Picture 5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08752" y="1453120"/>
              <a:ext cx="571500" cy="350630"/>
            </a:xfrm>
            <a:prstGeom prst="rect">
              <a:avLst/>
            </a:prstGeom>
          </p:spPr>
        </p:pic>
        <p:sp>
          <p:nvSpPr>
            <p:cNvPr id="63" name="Down Arrow 62"/>
            <p:cNvSpPr/>
            <p:nvPr/>
          </p:nvSpPr>
          <p:spPr bwMode="auto">
            <a:xfrm>
              <a:off x="10087301" y="1665160"/>
              <a:ext cx="705590" cy="883580"/>
            </a:xfrm>
            <a:prstGeom prst="downArrow">
              <a:avLst/>
            </a:prstGeom>
            <a:solidFill>
              <a:schemeClr val="accent2"/>
            </a:solidFill>
            <a:ln w="12700">
              <a:noFill/>
              <a:prstDash val="solid"/>
            </a:ln>
            <a:extLst/>
          </p:spPr>
          <p:txBody>
            <a:bodyPr lIns="0" tIns="0" rIns="0" bIns="0" rtlCol="0" anchor="ctr"/>
            <a:lstStyle/>
            <a:p>
              <a:pPr algn="ctr"/>
              <a:endParaRPr lang="en-US" sz="1836" dirty="0"/>
            </a:p>
          </p:txBody>
        </p:sp>
        <p:sp>
          <p:nvSpPr>
            <p:cNvPr id="88" name="TextBox 87"/>
            <p:cNvSpPr txBox="1"/>
            <p:nvPr/>
          </p:nvSpPr>
          <p:spPr>
            <a:xfrm>
              <a:off x="2984500" y="1355893"/>
              <a:ext cx="2376556" cy="280720"/>
            </a:xfrm>
            <a:prstGeom prst="rect">
              <a:avLst/>
            </a:prstGeom>
            <a:solidFill>
              <a:schemeClr val="bg1"/>
            </a:solidFill>
            <a:ln>
              <a:solidFill>
                <a:schemeClr val="tx1"/>
              </a:solidFill>
            </a:ln>
          </p:spPr>
          <p:txBody>
            <a:bodyPr wrap="square" lIns="93260" tIns="46631" rIns="93260" bIns="46631" rtlCol="0">
              <a:spAutoFit/>
            </a:bodyPr>
            <a:lstStyle/>
            <a:p>
              <a:pPr algn="ctr"/>
              <a:r>
                <a:rPr lang="en-US" sz="1224" dirty="0"/>
                <a:t>Web, Knife, REST API</a:t>
              </a:r>
            </a:p>
          </p:txBody>
        </p:sp>
        <p:grpSp>
          <p:nvGrpSpPr>
            <p:cNvPr id="116" name="Group 115"/>
            <p:cNvGrpSpPr/>
            <p:nvPr/>
          </p:nvGrpSpPr>
          <p:grpSpPr>
            <a:xfrm>
              <a:off x="5059081" y="1213922"/>
              <a:ext cx="1331492" cy="593725"/>
              <a:chOff x="5059081" y="1213922"/>
              <a:chExt cx="1331492" cy="593725"/>
            </a:xfrm>
          </p:grpSpPr>
          <p:grpSp>
            <p:nvGrpSpPr>
              <p:cNvPr id="34" name="Group 33"/>
              <p:cNvGrpSpPr/>
              <p:nvPr/>
            </p:nvGrpSpPr>
            <p:grpSpPr>
              <a:xfrm>
                <a:off x="5059081" y="1213922"/>
                <a:ext cx="808037" cy="593725"/>
                <a:chOff x="5059081" y="1213922"/>
                <a:chExt cx="808037" cy="593725"/>
              </a:xfrm>
            </p:grpSpPr>
            <p:sp>
              <p:nvSpPr>
                <p:cNvPr id="33" name="Rectangle 32"/>
                <p:cNvSpPr/>
                <p:nvPr/>
              </p:nvSpPr>
              <p:spPr bwMode="auto">
                <a:xfrm>
                  <a:off x="5131594" y="1239815"/>
                  <a:ext cx="675420" cy="488914"/>
                </a:xfrm>
                <a:prstGeom prst="rect">
                  <a:avLst/>
                </a:prstGeom>
                <a:solidFill>
                  <a:schemeClr val="bg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20"/>
                  <a:endParaRPr lang="en-US" sz="2448" dirty="0">
                    <a:gradFill>
                      <a:gsLst>
                        <a:gs pos="0">
                          <a:srgbClr val="FFFFFF"/>
                        </a:gs>
                        <a:gs pos="100000">
                          <a:srgbClr val="FFFFFF"/>
                        </a:gs>
                      </a:gsLst>
                      <a:lin ang="5400000" scaled="0"/>
                    </a:gradFill>
                  </a:endParaRPr>
                </a:p>
              </p:txBody>
            </p:sp>
            <p:sp>
              <p:nvSpPr>
                <p:cNvPr id="114" name="Freeform 33"/>
                <p:cNvSpPr>
                  <a:spLocks noEditPoints="1"/>
                </p:cNvSpPr>
                <p:nvPr/>
              </p:nvSpPr>
              <p:spPr bwMode="auto">
                <a:xfrm>
                  <a:off x="5059081" y="1213922"/>
                  <a:ext cx="808037" cy="593725"/>
                </a:xfrm>
                <a:custGeom>
                  <a:avLst/>
                  <a:gdLst>
                    <a:gd name="T0" fmla="*/ 311 w 315"/>
                    <a:gd name="T1" fmla="*/ 198 h 231"/>
                    <a:gd name="T2" fmla="*/ 299 w 315"/>
                    <a:gd name="T3" fmla="*/ 187 h 231"/>
                    <a:gd name="T4" fmla="*/ 299 w 315"/>
                    <a:gd name="T5" fmla="*/ 17 h 231"/>
                    <a:gd name="T6" fmla="*/ 282 w 315"/>
                    <a:gd name="T7" fmla="*/ 0 h 231"/>
                    <a:gd name="T8" fmla="*/ 33 w 315"/>
                    <a:gd name="T9" fmla="*/ 0 h 231"/>
                    <a:gd name="T10" fmla="*/ 16 w 315"/>
                    <a:gd name="T11" fmla="*/ 17 h 231"/>
                    <a:gd name="T12" fmla="*/ 16 w 315"/>
                    <a:gd name="T13" fmla="*/ 187 h 231"/>
                    <a:gd name="T14" fmla="*/ 6 w 315"/>
                    <a:gd name="T15" fmla="*/ 197 h 231"/>
                    <a:gd name="T16" fmla="*/ 2 w 315"/>
                    <a:gd name="T17" fmla="*/ 200 h 231"/>
                    <a:gd name="T18" fmla="*/ 0 w 315"/>
                    <a:gd name="T19" fmla="*/ 207 h 231"/>
                    <a:gd name="T20" fmla="*/ 0 w 315"/>
                    <a:gd name="T21" fmla="*/ 219 h 231"/>
                    <a:gd name="T22" fmla="*/ 12 w 315"/>
                    <a:gd name="T23" fmla="*/ 231 h 231"/>
                    <a:gd name="T24" fmla="*/ 303 w 315"/>
                    <a:gd name="T25" fmla="*/ 231 h 231"/>
                    <a:gd name="T26" fmla="*/ 315 w 315"/>
                    <a:gd name="T27" fmla="*/ 219 h 231"/>
                    <a:gd name="T28" fmla="*/ 315 w 315"/>
                    <a:gd name="T29" fmla="*/ 207 h 231"/>
                    <a:gd name="T30" fmla="*/ 311 w 315"/>
                    <a:gd name="T31" fmla="*/ 198 h 231"/>
                    <a:gd name="T32" fmla="*/ 282 w 315"/>
                    <a:gd name="T33" fmla="*/ 195 h 231"/>
                    <a:gd name="T34" fmla="*/ 35 w 315"/>
                    <a:gd name="T35" fmla="*/ 195 h 231"/>
                    <a:gd name="T36" fmla="*/ 35 w 315"/>
                    <a:gd name="T37" fmla="*/ 187 h 231"/>
                    <a:gd name="T38" fmla="*/ 282 w 315"/>
                    <a:gd name="T39" fmla="*/ 187 h 231"/>
                    <a:gd name="T40" fmla="*/ 282 w 315"/>
                    <a:gd name="T41" fmla="*/ 195 h 231"/>
                    <a:gd name="T42" fmla="*/ 282 w 315"/>
                    <a:gd name="T43" fmla="*/ 174 h 231"/>
                    <a:gd name="T44" fmla="*/ 33 w 315"/>
                    <a:gd name="T45" fmla="*/ 174 h 231"/>
                    <a:gd name="T46" fmla="*/ 33 w 315"/>
                    <a:gd name="T47" fmla="*/ 14 h 231"/>
                    <a:gd name="T48" fmla="*/ 282 w 315"/>
                    <a:gd name="T49" fmla="*/ 14 h 231"/>
                    <a:gd name="T50" fmla="*/ 282 w 315"/>
                    <a:gd name="T51" fmla="*/ 17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5" h="231">
                      <a:moveTo>
                        <a:pt x="311" y="198"/>
                      </a:moveTo>
                      <a:cubicBezTo>
                        <a:pt x="299" y="187"/>
                        <a:pt x="299" y="187"/>
                        <a:pt x="299" y="187"/>
                      </a:cubicBezTo>
                      <a:cubicBezTo>
                        <a:pt x="299" y="17"/>
                        <a:pt x="299" y="17"/>
                        <a:pt x="299" y="17"/>
                      </a:cubicBezTo>
                      <a:cubicBezTo>
                        <a:pt x="299" y="8"/>
                        <a:pt x="291" y="0"/>
                        <a:pt x="282" y="0"/>
                      </a:cubicBezTo>
                      <a:cubicBezTo>
                        <a:pt x="33" y="0"/>
                        <a:pt x="33" y="0"/>
                        <a:pt x="33" y="0"/>
                      </a:cubicBezTo>
                      <a:cubicBezTo>
                        <a:pt x="24" y="0"/>
                        <a:pt x="16" y="8"/>
                        <a:pt x="16" y="17"/>
                      </a:cubicBezTo>
                      <a:cubicBezTo>
                        <a:pt x="16" y="187"/>
                        <a:pt x="16" y="187"/>
                        <a:pt x="16" y="187"/>
                      </a:cubicBezTo>
                      <a:cubicBezTo>
                        <a:pt x="6" y="197"/>
                        <a:pt x="6" y="197"/>
                        <a:pt x="6" y="197"/>
                      </a:cubicBezTo>
                      <a:cubicBezTo>
                        <a:pt x="4" y="198"/>
                        <a:pt x="3" y="199"/>
                        <a:pt x="2" y="200"/>
                      </a:cubicBezTo>
                      <a:cubicBezTo>
                        <a:pt x="1" y="202"/>
                        <a:pt x="0" y="204"/>
                        <a:pt x="0" y="207"/>
                      </a:cubicBezTo>
                      <a:cubicBezTo>
                        <a:pt x="0" y="219"/>
                        <a:pt x="0" y="219"/>
                        <a:pt x="0" y="219"/>
                      </a:cubicBezTo>
                      <a:cubicBezTo>
                        <a:pt x="0" y="226"/>
                        <a:pt x="5" y="231"/>
                        <a:pt x="12" y="231"/>
                      </a:cubicBezTo>
                      <a:cubicBezTo>
                        <a:pt x="303" y="231"/>
                        <a:pt x="303" y="231"/>
                        <a:pt x="303" y="231"/>
                      </a:cubicBezTo>
                      <a:cubicBezTo>
                        <a:pt x="310" y="231"/>
                        <a:pt x="315" y="226"/>
                        <a:pt x="315" y="219"/>
                      </a:cubicBezTo>
                      <a:cubicBezTo>
                        <a:pt x="315" y="207"/>
                        <a:pt x="315" y="207"/>
                        <a:pt x="315" y="207"/>
                      </a:cubicBezTo>
                      <a:cubicBezTo>
                        <a:pt x="315" y="203"/>
                        <a:pt x="313" y="200"/>
                        <a:pt x="311" y="198"/>
                      </a:cubicBezTo>
                      <a:close/>
                      <a:moveTo>
                        <a:pt x="282" y="195"/>
                      </a:moveTo>
                      <a:cubicBezTo>
                        <a:pt x="35" y="195"/>
                        <a:pt x="35" y="195"/>
                        <a:pt x="35" y="195"/>
                      </a:cubicBezTo>
                      <a:cubicBezTo>
                        <a:pt x="35" y="187"/>
                        <a:pt x="35" y="187"/>
                        <a:pt x="35" y="187"/>
                      </a:cubicBezTo>
                      <a:cubicBezTo>
                        <a:pt x="282" y="187"/>
                        <a:pt x="282" y="187"/>
                        <a:pt x="282" y="187"/>
                      </a:cubicBezTo>
                      <a:lnTo>
                        <a:pt x="282" y="195"/>
                      </a:lnTo>
                      <a:close/>
                      <a:moveTo>
                        <a:pt x="282" y="174"/>
                      </a:moveTo>
                      <a:cubicBezTo>
                        <a:pt x="33" y="174"/>
                        <a:pt x="33" y="174"/>
                        <a:pt x="33" y="174"/>
                      </a:cubicBezTo>
                      <a:cubicBezTo>
                        <a:pt x="33" y="14"/>
                        <a:pt x="33" y="14"/>
                        <a:pt x="33" y="14"/>
                      </a:cubicBezTo>
                      <a:cubicBezTo>
                        <a:pt x="282" y="14"/>
                        <a:pt x="282" y="14"/>
                        <a:pt x="282" y="14"/>
                      </a:cubicBezTo>
                      <a:lnTo>
                        <a:pt x="282" y="174"/>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308"/>
                  <a:endParaRPr lang="en-US" sz="1734" dirty="0">
                    <a:solidFill>
                      <a:srgbClr val="000000"/>
                    </a:solidFill>
                  </a:endParaRPr>
                </a:p>
              </p:txBody>
            </p:sp>
          </p:grpSp>
          <p:grpSp>
            <p:nvGrpSpPr>
              <p:cNvPr id="59" name="Group 58"/>
              <p:cNvGrpSpPr/>
              <p:nvPr/>
            </p:nvGrpSpPr>
            <p:grpSpPr>
              <a:xfrm>
                <a:off x="5657147" y="1478488"/>
                <a:ext cx="733426" cy="301625"/>
                <a:chOff x="7624763" y="978218"/>
                <a:chExt cx="733426" cy="301625"/>
              </a:xfrm>
            </p:grpSpPr>
            <p:sp>
              <p:nvSpPr>
                <p:cNvPr id="48" name="Freeform 9"/>
                <p:cNvSpPr>
                  <a:spLocks noEditPoints="1"/>
                </p:cNvSpPr>
                <p:nvPr/>
              </p:nvSpPr>
              <p:spPr bwMode="auto">
                <a:xfrm>
                  <a:off x="7624763" y="978218"/>
                  <a:ext cx="300038" cy="96838"/>
                </a:xfrm>
                <a:custGeom>
                  <a:avLst/>
                  <a:gdLst>
                    <a:gd name="T0" fmla="*/ 0 w 413"/>
                    <a:gd name="T1" fmla="*/ 0 h 135"/>
                    <a:gd name="T2" fmla="*/ 0 w 413"/>
                    <a:gd name="T3" fmla="*/ 0 h 135"/>
                    <a:gd name="T4" fmla="*/ 413 w 413"/>
                    <a:gd name="T5" fmla="*/ 0 h 135"/>
                    <a:gd name="T6" fmla="*/ 413 w 413"/>
                    <a:gd name="T7" fmla="*/ 135 h 135"/>
                    <a:gd name="T8" fmla="*/ 0 w 413"/>
                    <a:gd name="T9" fmla="*/ 135 h 135"/>
                    <a:gd name="T10" fmla="*/ 0 w 413"/>
                    <a:gd name="T11" fmla="*/ 0 h 135"/>
                    <a:gd name="T12" fmla="*/ 0 w 413"/>
                    <a:gd name="T13" fmla="*/ 0 h 135"/>
                    <a:gd name="T14" fmla="*/ 0 w 413"/>
                    <a:gd name="T15" fmla="*/ 0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135">
                      <a:moveTo>
                        <a:pt x="0" y="0"/>
                      </a:moveTo>
                      <a:lnTo>
                        <a:pt x="0" y="0"/>
                      </a:lnTo>
                      <a:lnTo>
                        <a:pt x="413" y="0"/>
                      </a:lnTo>
                      <a:lnTo>
                        <a:pt x="413" y="135"/>
                      </a:lnTo>
                      <a:lnTo>
                        <a:pt x="0" y="135"/>
                      </a:lnTo>
                      <a:lnTo>
                        <a:pt x="0" y="0"/>
                      </a:lnTo>
                      <a:close/>
                      <a:moveTo>
                        <a:pt x="0" y="0"/>
                      </a:moveTo>
                      <a:lnTo>
                        <a:pt x="0" y="0"/>
                      </a:lnTo>
                      <a:close/>
                    </a:path>
                  </a:pathLst>
                </a:custGeom>
                <a:solidFill>
                  <a:schemeClr val="tx1"/>
                </a:solidFill>
                <a:ln w="0">
                  <a:solidFill>
                    <a:schemeClr val="tx1"/>
                  </a:solidFill>
                  <a:prstDash val="solid"/>
                  <a:round/>
                  <a:headEnd/>
                  <a:tailEnd/>
                </a:ln>
              </p:spPr>
              <p:txBody>
                <a:bodyPr vert="horz" wrap="square" lIns="93260" tIns="46630" rIns="93260" bIns="46630" numCol="1" anchor="t" anchorCtr="0" compatLnSpc="1">
                  <a:prstTxWarp prst="textNoShape">
                    <a:avLst/>
                  </a:prstTxWarp>
                </a:bodyPr>
                <a:lstStyle/>
                <a:p>
                  <a:endParaRPr lang="en-US" sz="1836" dirty="0"/>
                </a:p>
              </p:txBody>
            </p:sp>
            <p:sp>
              <p:nvSpPr>
                <p:cNvPr id="52" name="Freeform 11"/>
                <p:cNvSpPr>
                  <a:spLocks noEditPoints="1"/>
                </p:cNvSpPr>
                <p:nvPr/>
              </p:nvSpPr>
              <p:spPr bwMode="auto">
                <a:xfrm>
                  <a:off x="7886701" y="978218"/>
                  <a:ext cx="471488" cy="301625"/>
                </a:xfrm>
                <a:custGeom>
                  <a:avLst/>
                  <a:gdLst>
                    <a:gd name="T0" fmla="*/ 520 w 650"/>
                    <a:gd name="T1" fmla="*/ 0 h 419"/>
                    <a:gd name="T2" fmla="*/ 520 w 650"/>
                    <a:gd name="T3" fmla="*/ 0 h 419"/>
                    <a:gd name="T4" fmla="*/ 650 w 650"/>
                    <a:gd name="T5" fmla="*/ 419 h 419"/>
                    <a:gd name="T6" fmla="*/ 0 w 650"/>
                    <a:gd name="T7" fmla="*/ 419 h 419"/>
                    <a:gd name="T8" fmla="*/ 0 w 650"/>
                    <a:gd name="T9" fmla="*/ 0 h 419"/>
                    <a:gd name="T10" fmla="*/ 520 w 650"/>
                    <a:gd name="T11" fmla="*/ 0 h 419"/>
                    <a:gd name="T12" fmla="*/ 520 w 650"/>
                    <a:gd name="T13" fmla="*/ 0 h 419"/>
                    <a:gd name="T14" fmla="*/ 520 w 650"/>
                    <a:gd name="T15" fmla="*/ 0 h 4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0" h="419">
                      <a:moveTo>
                        <a:pt x="520" y="0"/>
                      </a:moveTo>
                      <a:lnTo>
                        <a:pt x="520" y="0"/>
                      </a:lnTo>
                      <a:lnTo>
                        <a:pt x="650" y="419"/>
                      </a:lnTo>
                      <a:lnTo>
                        <a:pt x="0" y="419"/>
                      </a:lnTo>
                      <a:lnTo>
                        <a:pt x="0" y="0"/>
                      </a:lnTo>
                      <a:lnTo>
                        <a:pt x="520" y="0"/>
                      </a:lnTo>
                      <a:close/>
                      <a:moveTo>
                        <a:pt x="520" y="0"/>
                      </a:moveTo>
                      <a:lnTo>
                        <a:pt x="520" y="0"/>
                      </a:lnTo>
                      <a:close/>
                    </a:path>
                  </a:pathLst>
                </a:custGeom>
                <a:solidFill>
                  <a:srgbClr val="FFFFFF"/>
                </a:solidFill>
                <a:ln w="0">
                  <a:solidFill>
                    <a:srgbClr val="000000"/>
                  </a:solidFill>
                  <a:prstDash val="solid"/>
                  <a:round/>
                  <a:headEnd/>
                  <a:tailEnd/>
                </a:ln>
              </p:spPr>
              <p:txBody>
                <a:bodyPr vert="horz" wrap="square" lIns="93260" tIns="46630" rIns="93260" bIns="46630" numCol="1" anchor="t" anchorCtr="0" compatLnSpc="1">
                  <a:prstTxWarp prst="textNoShape">
                    <a:avLst/>
                  </a:prstTxWarp>
                </a:bodyPr>
                <a:lstStyle/>
                <a:p>
                  <a:endParaRPr lang="en-US" sz="1836" dirty="0"/>
                </a:p>
              </p:txBody>
            </p:sp>
            <p:sp>
              <p:nvSpPr>
                <p:cNvPr id="53" name="Freeform 12"/>
                <p:cNvSpPr>
                  <a:spLocks noEditPoints="1"/>
                </p:cNvSpPr>
                <p:nvPr/>
              </p:nvSpPr>
              <p:spPr bwMode="auto">
                <a:xfrm>
                  <a:off x="7886701" y="978218"/>
                  <a:ext cx="471488" cy="301625"/>
                </a:xfrm>
                <a:custGeom>
                  <a:avLst/>
                  <a:gdLst>
                    <a:gd name="T0" fmla="*/ 520 w 650"/>
                    <a:gd name="T1" fmla="*/ 0 h 419"/>
                    <a:gd name="T2" fmla="*/ 520 w 650"/>
                    <a:gd name="T3" fmla="*/ 0 h 419"/>
                    <a:gd name="T4" fmla="*/ 650 w 650"/>
                    <a:gd name="T5" fmla="*/ 419 h 419"/>
                    <a:gd name="T6" fmla="*/ 0 w 650"/>
                    <a:gd name="T7" fmla="*/ 419 h 419"/>
                    <a:gd name="T8" fmla="*/ 0 w 650"/>
                    <a:gd name="T9" fmla="*/ 0 h 419"/>
                    <a:gd name="T10" fmla="*/ 520 w 650"/>
                    <a:gd name="T11" fmla="*/ 0 h 419"/>
                    <a:gd name="T12" fmla="*/ 520 w 650"/>
                    <a:gd name="T13" fmla="*/ 0 h 419"/>
                    <a:gd name="T14" fmla="*/ 520 w 650"/>
                    <a:gd name="T15" fmla="*/ 0 h 4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0" h="419">
                      <a:moveTo>
                        <a:pt x="520" y="0"/>
                      </a:moveTo>
                      <a:lnTo>
                        <a:pt x="520" y="0"/>
                      </a:lnTo>
                      <a:lnTo>
                        <a:pt x="650" y="419"/>
                      </a:lnTo>
                      <a:lnTo>
                        <a:pt x="0" y="419"/>
                      </a:lnTo>
                      <a:lnTo>
                        <a:pt x="0" y="0"/>
                      </a:lnTo>
                      <a:lnTo>
                        <a:pt x="520" y="0"/>
                      </a:lnTo>
                      <a:close/>
                      <a:moveTo>
                        <a:pt x="520" y="0"/>
                      </a:moveTo>
                      <a:lnTo>
                        <a:pt x="520" y="0"/>
                      </a:lnTo>
                      <a:close/>
                    </a:path>
                  </a:pathLst>
                </a:custGeom>
                <a:noFill/>
                <a:ln w="9525"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endParaRPr lang="en-US" sz="1836" dirty="0"/>
                </a:p>
              </p:txBody>
            </p:sp>
          </p:grpSp>
        </p:grpSp>
      </p:grpSp>
    </p:spTree>
    <p:extLst>
      <p:ext uri="{BB962C8B-B14F-4D97-AF65-F5344CB8AC3E}">
        <p14:creationId xmlns:p14="http://schemas.microsoft.com/office/powerpoint/2010/main" val="1231903508"/>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846" y="1143386"/>
            <a:ext cx="6755179" cy="5790155"/>
          </a:xfrm>
          <a:prstGeom prst="rect">
            <a:avLst/>
          </a:prstGeom>
        </p:spPr>
      </p:pic>
      <p:sp>
        <p:nvSpPr>
          <p:cNvPr id="2" name="Title 1"/>
          <p:cNvSpPr>
            <a:spLocks noGrp="1"/>
          </p:cNvSpPr>
          <p:nvPr>
            <p:ph type="title"/>
          </p:nvPr>
        </p:nvSpPr>
        <p:spPr/>
        <p:txBody>
          <a:bodyPr/>
          <a:lstStyle/>
          <a:p>
            <a:r>
              <a:rPr lang="en-US" dirty="0" smtClean="0"/>
              <a:t>Chef on Azure - Architecture</a:t>
            </a:r>
            <a:endParaRPr lang="en-US" dirty="0"/>
          </a:p>
        </p:txBody>
      </p:sp>
      <p:sp>
        <p:nvSpPr>
          <p:cNvPr id="5" name="Text Placeholder 2"/>
          <p:cNvSpPr>
            <a:spLocks noGrp="1"/>
          </p:cNvSpPr>
          <p:nvPr>
            <p:ph type="body" sz="quarter" idx="4294967295"/>
          </p:nvPr>
        </p:nvSpPr>
        <p:spPr>
          <a:xfrm>
            <a:off x="275482" y="1212851"/>
            <a:ext cx="4451113" cy="2517507"/>
          </a:xfrm>
          <a:prstGeom prst="rect">
            <a:avLst/>
          </a:prstGeom>
        </p:spPr>
        <p:txBody>
          <a:bodyPr/>
          <a:lstStyle/>
          <a:p>
            <a:pPr marL="586111" indent="-582873"/>
            <a:r>
              <a:rPr lang="en-US" sz="2856" dirty="0"/>
              <a:t>Github – knife-azure</a:t>
            </a:r>
          </a:p>
          <a:p>
            <a:pPr marL="586111" indent="-582873"/>
            <a:r>
              <a:rPr lang="en-US" sz="2856" dirty="0"/>
              <a:t>Chef Server - .pem files and Cookbooks</a:t>
            </a:r>
          </a:p>
          <a:p>
            <a:pPr marL="586111" indent="-582873"/>
            <a:r>
              <a:rPr lang="en-US" sz="2856" dirty="0"/>
              <a:t>Windows Azure – endorsed Linux packages</a:t>
            </a:r>
          </a:p>
          <a:p>
            <a:pPr marL="586111" indent="-582873"/>
            <a:r>
              <a:rPr lang="en-US" sz="2856" dirty="0"/>
              <a:t>New VM – loads workstation</a:t>
            </a:r>
          </a:p>
          <a:p>
            <a:pPr marL="586111" indent="-582873"/>
            <a:r>
              <a:rPr lang="en-US" sz="2856" dirty="0"/>
              <a:t>New workstation – loads client and recipes</a:t>
            </a:r>
          </a:p>
        </p:txBody>
      </p:sp>
      <p:sp>
        <p:nvSpPr>
          <p:cNvPr id="3" name="Oval 2"/>
          <p:cNvSpPr/>
          <p:nvPr/>
        </p:nvSpPr>
        <p:spPr bwMode="auto">
          <a:xfrm>
            <a:off x="6327248" y="4917363"/>
            <a:ext cx="1712598" cy="1424339"/>
          </a:xfrm>
          <a:prstGeom prst="ellipse">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899613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2346" r="56862" b="13467"/>
          <a:stretch/>
        </p:blipFill>
        <p:spPr>
          <a:xfrm>
            <a:off x="3934" y="0"/>
            <a:ext cx="5371558" cy="6994526"/>
          </a:xfrm>
          <a:prstGeom prst="rect">
            <a:avLst/>
          </a:prstGeom>
        </p:spPr>
      </p:pic>
      <p:pic>
        <p:nvPicPr>
          <p:cNvPr id="23" name="Picture 22"/>
          <p:cNvPicPr>
            <a:picLocks noChangeAspect="1"/>
          </p:cNvPicPr>
          <p:nvPr/>
        </p:nvPicPr>
        <p:blipFill rotWithShape="1">
          <a:blip r:embed="rId3">
            <a:extLst>
              <a:ext uri="{28A0092B-C50C-407E-A947-70E740481C1C}">
                <a14:useLocalDpi xmlns:a14="http://schemas.microsoft.com/office/drawing/2010/main" val="0"/>
              </a:ext>
            </a:extLst>
          </a:blip>
          <a:srcRect l="43138" t="2346" r="-1" b="13467"/>
          <a:stretch/>
        </p:blipFill>
        <p:spPr>
          <a:xfrm>
            <a:off x="5375492" y="0"/>
            <a:ext cx="7080534" cy="6994526"/>
          </a:xfrm>
          <a:prstGeom prst="rect">
            <a:avLst/>
          </a:prstGeom>
        </p:spPr>
      </p:pic>
      <p:sp>
        <p:nvSpPr>
          <p:cNvPr id="2" name="Rectangle 1"/>
          <p:cNvSpPr/>
          <p:nvPr/>
        </p:nvSpPr>
        <p:spPr bwMode="auto">
          <a:xfrm>
            <a:off x="0" y="0"/>
            <a:ext cx="12436475" cy="2125663"/>
          </a:xfrm>
          <a:prstGeom prst="rect">
            <a:avLst/>
          </a:prstGeom>
          <a:gradFill>
            <a:gsLst>
              <a:gs pos="0">
                <a:schemeClr val="bg1"/>
              </a:gs>
              <a:gs pos="28000">
                <a:schemeClr val="bg1"/>
              </a:gs>
              <a:gs pos="100000">
                <a:schemeClr val="bg1">
                  <a:alpha val="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Title 11"/>
          <p:cNvSpPr>
            <a:spLocks noGrp="1"/>
          </p:cNvSpPr>
          <p:nvPr>
            <p:ph type="title"/>
          </p:nvPr>
        </p:nvSpPr>
        <p:spPr/>
        <p:txBody>
          <a:bodyPr/>
          <a:lstStyle/>
          <a:p>
            <a:r>
              <a:rPr lang="en-US" dirty="0" smtClean="0"/>
              <a:t>Conflicts across Dev, Ops, </a:t>
            </a:r>
            <a:r>
              <a:rPr lang="en-US" i="1" dirty="0" smtClean="0"/>
              <a:t>and </a:t>
            </a:r>
            <a:r>
              <a:rPr lang="en-US" dirty="0" smtClean="0"/>
              <a:t>Business</a:t>
            </a:r>
            <a:endParaRPr lang="en-US" dirty="0"/>
          </a:p>
        </p:txBody>
      </p:sp>
      <p:grpSp>
        <p:nvGrpSpPr>
          <p:cNvPr id="17" name="Group 16"/>
          <p:cNvGrpSpPr/>
          <p:nvPr/>
        </p:nvGrpSpPr>
        <p:grpSpPr>
          <a:xfrm>
            <a:off x="180165" y="3539363"/>
            <a:ext cx="2837674" cy="2393424"/>
            <a:chOff x="441553" y="4071130"/>
            <a:chExt cx="2837674" cy="2393424"/>
          </a:xfrm>
          <a:solidFill>
            <a:schemeClr val="accent1">
              <a:alpha val="80000"/>
            </a:schemeClr>
          </a:solidFill>
        </p:grpSpPr>
        <p:sp>
          <p:nvSpPr>
            <p:cNvPr id="14" name="Rectangle 13"/>
            <p:cNvSpPr/>
            <p:nvPr/>
          </p:nvSpPr>
          <p:spPr bwMode="auto">
            <a:xfrm>
              <a:off x="441553" y="4800705"/>
              <a:ext cx="2837674" cy="166384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2917">
                        <a:srgbClr val="FFFFFF"/>
                      </a:gs>
                      <a:gs pos="30000">
                        <a:srgbClr val="FFFFFF"/>
                      </a:gs>
                    </a:gsLst>
                    <a:lin ang="5400000" scaled="0"/>
                  </a:gradFill>
                  <a:cs typeface="Segoe UI" panose="020B0502040204020203" pitchFamily="34" charset="0"/>
                </a:rPr>
                <a:t>You’re causing me outages with all your frequent updates to production… behind my back!</a:t>
              </a:r>
            </a:p>
          </p:txBody>
        </p:sp>
        <p:sp>
          <p:nvSpPr>
            <p:cNvPr id="15" name="Right Triangle 14"/>
            <p:cNvSpPr/>
            <p:nvPr/>
          </p:nvSpPr>
          <p:spPr bwMode="auto">
            <a:xfrm rot="10800000" flipV="1">
              <a:off x="454897" y="4071130"/>
              <a:ext cx="773697" cy="729575"/>
            </a:xfrm>
            <a:prstGeom prst="rtTriangle">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9" name="TextBox 18"/>
          <p:cNvSpPr txBox="1"/>
          <p:nvPr/>
        </p:nvSpPr>
        <p:spPr>
          <a:xfrm>
            <a:off x="5647763" y="5196907"/>
            <a:ext cx="1933616" cy="586355"/>
          </a:xfrm>
          <a:prstGeom prst="rect">
            <a:avLst/>
          </a:prstGeom>
          <a:solidFill>
            <a:schemeClr val="bg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defRPr lang="en-US"/>
            </a:defPPr>
            <a:lvl1pPr algn="ctr" defTabSz="932472" fontAlgn="base">
              <a:lnSpc>
                <a:spcPct val="90000"/>
              </a:lnSpc>
              <a:spcBef>
                <a:spcPct val="0"/>
              </a:spcBef>
              <a:spcAft>
                <a:spcPct val="0"/>
              </a:spcAft>
              <a:defRPr sz="2400">
                <a:gradFill>
                  <a:gsLst>
                    <a:gs pos="0">
                      <a:srgbClr val="FFFFFF"/>
                    </a:gs>
                    <a:gs pos="100000">
                      <a:srgbClr val="FFFFFF"/>
                    </a:gs>
                  </a:gsLst>
                  <a:lin ang="5400000" scaled="0"/>
                </a:gra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smtClean="0"/>
              <a:t>BUSINESS</a:t>
            </a:r>
            <a:endParaRPr lang="en-US" dirty="0"/>
          </a:p>
        </p:txBody>
      </p:sp>
      <p:grpSp>
        <p:nvGrpSpPr>
          <p:cNvPr id="20" name="Group 19"/>
          <p:cNvGrpSpPr/>
          <p:nvPr/>
        </p:nvGrpSpPr>
        <p:grpSpPr>
          <a:xfrm>
            <a:off x="9141601" y="3954463"/>
            <a:ext cx="2837674" cy="2063080"/>
            <a:chOff x="441553" y="4071130"/>
            <a:chExt cx="2837674" cy="2063080"/>
          </a:xfrm>
        </p:grpSpPr>
        <p:sp>
          <p:nvSpPr>
            <p:cNvPr id="21" name="Rectangle 20"/>
            <p:cNvSpPr/>
            <p:nvPr/>
          </p:nvSpPr>
          <p:spPr bwMode="auto">
            <a:xfrm>
              <a:off x="441553" y="4800706"/>
              <a:ext cx="2837674" cy="133350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600" dirty="0">
                  <a:gradFill>
                    <a:gsLst>
                      <a:gs pos="2917">
                        <a:srgbClr val="FFFFFF"/>
                      </a:gs>
                      <a:gs pos="30000">
                        <a:srgbClr val="FFFFFF"/>
                      </a:gs>
                    </a:gsLst>
                    <a:lin ang="5400000" scaled="0"/>
                  </a:gradFill>
                  <a:cs typeface="Segoe UI" panose="020B0502040204020203" pitchFamily="34" charset="0"/>
                </a:rPr>
                <a:t>I’m just trying to crank out the code </a:t>
              </a:r>
              <a:r>
                <a:rPr lang="en-US" sz="1600" dirty="0" smtClean="0">
                  <a:gradFill>
                    <a:gsLst>
                      <a:gs pos="2917">
                        <a:srgbClr val="FFFFFF"/>
                      </a:gs>
                      <a:gs pos="30000">
                        <a:srgbClr val="FFFFFF"/>
                      </a:gs>
                    </a:gsLst>
                    <a:lin ang="5400000" scaled="0"/>
                  </a:gradFill>
                  <a:cs typeface="Segoe UI" panose="020B0502040204020203" pitchFamily="34" charset="0"/>
                </a:rPr>
                <a:t>quickly to </a:t>
              </a:r>
              <a:r>
                <a:rPr lang="en-US" sz="1600" dirty="0">
                  <a:gradFill>
                    <a:gsLst>
                      <a:gs pos="2917">
                        <a:srgbClr val="FFFFFF"/>
                      </a:gs>
                      <a:gs pos="30000">
                        <a:srgbClr val="FFFFFF"/>
                      </a:gs>
                    </a:gsLst>
                    <a:lin ang="5400000" scaled="0"/>
                  </a:gradFill>
                  <a:cs typeface="Segoe UI" panose="020B0502040204020203" pitchFamily="34" charset="0"/>
                </a:rPr>
                <a:t>keep the boss </a:t>
              </a:r>
              <a:r>
                <a:rPr lang="en-US" sz="1600" dirty="0" smtClean="0">
                  <a:gradFill>
                    <a:gsLst>
                      <a:gs pos="2917">
                        <a:srgbClr val="FFFFFF"/>
                      </a:gs>
                      <a:gs pos="30000">
                        <a:srgbClr val="FFFFFF"/>
                      </a:gs>
                    </a:gsLst>
                    <a:lin ang="5400000" scaled="0"/>
                  </a:gradFill>
                  <a:cs typeface="Segoe UI" panose="020B0502040204020203" pitchFamily="34" charset="0"/>
                </a:rPr>
                <a:t>happy. You’re </a:t>
              </a:r>
              <a:br>
                <a:rPr lang="en-US" sz="1600" dirty="0" smtClean="0">
                  <a:gradFill>
                    <a:gsLst>
                      <a:gs pos="2917">
                        <a:srgbClr val="FFFFFF"/>
                      </a:gs>
                      <a:gs pos="30000">
                        <a:srgbClr val="FFFFFF"/>
                      </a:gs>
                    </a:gsLst>
                    <a:lin ang="5400000" scaled="0"/>
                  </a:gradFill>
                  <a:cs typeface="Segoe UI" panose="020B0502040204020203" pitchFamily="34" charset="0"/>
                </a:rPr>
              </a:br>
              <a:r>
                <a:rPr lang="en-US" sz="1600" dirty="0" smtClean="0">
                  <a:gradFill>
                    <a:gsLst>
                      <a:gs pos="2917">
                        <a:srgbClr val="FFFFFF"/>
                      </a:gs>
                      <a:gs pos="30000">
                        <a:srgbClr val="FFFFFF"/>
                      </a:gs>
                    </a:gsLst>
                    <a:lin ang="5400000" scaled="0"/>
                  </a:gradFill>
                  <a:cs typeface="Segoe UI" panose="020B0502040204020203" pitchFamily="34" charset="0"/>
                </a:rPr>
                <a:t>only slowing </a:t>
              </a:r>
              <a:r>
                <a:rPr lang="en-US" sz="1600" dirty="0">
                  <a:gradFill>
                    <a:gsLst>
                      <a:gs pos="2917">
                        <a:srgbClr val="FFFFFF"/>
                      </a:gs>
                      <a:gs pos="30000">
                        <a:srgbClr val="FFFFFF"/>
                      </a:gs>
                    </a:gsLst>
                    <a:lin ang="5400000" scaled="0"/>
                  </a:gradFill>
                  <a:cs typeface="Segoe UI" panose="020B0502040204020203" pitchFamily="34" charset="0"/>
                </a:rPr>
                <a:t>me </a:t>
              </a:r>
              <a:r>
                <a:rPr lang="en-US" sz="1600" dirty="0" smtClean="0">
                  <a:gradFill>
                    <a:gsLst>
                      <a:gs pos="2917">
                        <a:srgbClr val="FFFFFF"/>
                      </a:gs>
                      <a:gs pos="30000">
                        <a:srgbClr val="FFFFFF"/>
                      </a:gs>
                    </a:gsLst>
                    <a:lin ang="5400000" scaled="0"/>
                  </a:gradFill>
                  <a:cs typeface="Segoe UI" panose="020B0502040204020203" pitchFamily="34" charset="0"/>
                </a:rPr>
                <a:t>down!</a:t>
              </a:r>
              <a:endParaRPr lang="en-US" sz="1600" dirty="0">
                <a:gradFill>
                  <a:gsLst>
                    <a:gs pos="2917">
                      <a:srgbClr val="FFFFFF"/>
                    </a:gs>
                    <a:gs pos="30000">
                      <a:srgbClr val="FFFFFF"/>
                    </a:gs>
                  </a:gsLst>
                  <a:lin ang="5400000" scaled="0"/>
                </a:gradFill>
                <a:cs typeface="Segoe UI" panose="020B0502040204020203" pitchFamily="34" charset="0"/>
              </a:endParaRPr>
            </a:p>
          </p:txBody>
        </p:sp>
        <p:sp>
          <p:nvSpPr>
            <p:cNvPr id="22" name="Right Triangle 21"/>
            <p:cNvSpPr/>
            <p:nvPr/>
          </p:nvSpPr>
          <p:spPr bwMode="auto">
            <a:xfrm rot="10800000" flipH="1" flipV="1">
              <a:off x="2466283" y="4071130"/>
              <a:ext cx="776468" cy="729575"/>
            </a:xfrm>
            <a:prstGeom prst="rtTriangle">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4" name="Rectangle 23"/>
          <p:cNvSpPr/>
          <p:nvPr/>
        </p:nvSpPr>
        <p:spPr bwMode="auto">
          <a:xfrm>
            <a:off x="6794301" y="1482795"/>
            <a:ext cx="2342046" cy="137244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a:gradFill>
                  <a:gsLst>
                    <a:gs pos="2917">
                      <a:srgbClr val="FFFFFF"/>
                    </a:gs>
                    <a:gs pos="30000">
                      <a:srgbClr val="FFFFFF"/>
                    </a:gs>
                  </a:gsLst>
                  <a:lin ang="5400000" scaled="0"/>
                </a:gradFill>
                <a:cs typeface="Segoe UI" panose="020B0502040204020203" pitchFamily="34" charset="0"/>
              </a:rPr>
              <a:t>Dev: </a:t>
            </a:r>
            <a:r>
              <a:rPr lang="en-US" sz="2000" smtClean="0">
                <a:gradFill>
                  <a:gsLst>
                    <a:gs pos="2917">
                      <a:srgbClr val="FFFFFF"/>
                    </a:gs>
                    <a:gs pos="30000">
                      <a:srgbClr val="FFFFFF"/>
                    </a:gs>
                  </a:gsLst>
                  <a:lin ang="5400000" scaled="0"/>
                </a:gradFill>
                <a:cs typeface="Segoe UI" panose="020B0502040204020203" pitchFamily="34" charset="0"/>
              </a:rPr>
              <a:t>“</a:t>
            </a:r>
            <a:r>
              <a:rPr lang="en-US" sz="2000" dirty="0">
                <a:gradFill>
                  <a:gsLst>
                    <a:gs pos="2917">
                      <a:srgbClr val="FFFFFF"/>
                    </a:gs>
                    <a:gs pos="30000">
                      <a:srgbClr val="FFFFFF"/>
                    </a:gs>
                  </a:gsLst>
                  <a:lin ang="5400000" scaled="0"/>
                </a:gradFill>
                <a:cs typeface="Segoe UI" panose="020B0502040204020203" pitchFamily="34" charset="0"/>
              </a:rPr>
              <a:t>I need 5 more features on the application by next week.”</a:t>
            </a:r>
          </a:p>
        </p:txBody>
      </p:sp>
      <p:sp>
        <p:nvSpPr>
          <p:cNvPr id="25" name="Right Triangle 24"/>
          <p:cNvSpPr/>
          <p:nvPr/>
        </p:nvSpPr>
        <p:spPr bwMode="auto">
          <a:xfrm flipV="1">
            <a:off x="7370365" y="2855239"/>
            <a:ext cx="542075" cy="581134"/>
          </a:xfrm>
          <a:prstGeom prst="rtTriangle">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3847562" y="1438361"/>
            <a:ext cx="2272859" cy="1341822"/>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a:gradFill>
                  <a:gsLst>
                    <a:gs pos="2917">
                      <a:srgbClr val="FFFFFF"/>
                    </a:gs>
                    <a:gs pos="30000">
                      <a:srgbClr val="FFFFFF"/>
                    </a:gs>
                  </a:gsLst>
                  <a:lin ang="5400000" scaled="0"/>
                </a:gradFill>
                <a:cs typeface="Segoe UI" panose="020B0502040204020203" pitchFamily="34" charset="0"/>
              </a:rPr>
              <a:t>Ops: </a:t>
            </a:r>
            <a:r>
              <a:rPr lang="en-US" sz="2000" smtClean="0">
                <a:gradFill>
                  <a:gsLst>
                    <a:gs pos="2917">
                      <a:srgbClr val="FFFFFF"/>
                    </a:gs>
                    <a:gs pos="30000">
                      <a:srgbClr val="FFFFFF"/>
                    </a:gs>
                  </a:gsLst>
                  <a:lin ang="5400000" scaled="0"/>
                </a:gradFill>
                <a:cs typeface="Segoe UI" panose="020B0502040204020203" pitchFamily="34" charset="0"/>
              </a:rPr>
              <a:t>“</a:t>
            </a:r>
            <a:r>
              <a:rPr lang="en-US" sz="2000" dirty="0">
                <a:gradFill>
                  <a:gsLst>
                    <a:gs pos="2917">
                      <a:srgbClr val="FFFFFF"/>
                    </a:gs>
                    <a:gs pos="30000">
                      <a:srgbClr val="FFFFFF"/>
                    </a:gs>
                  </a:gsLst>
                  <a:lin ang="5400000" scaled="0"/>
                </a:gradFill>
                <a:cs typeface="Segoe UI" panose="020B0502040204020203" pitchFamily="34" charset="0"/>
              </a:rPr>
              <a:t>You’re losing us money with all these outages!”</a:t>
            </a:r>
          </a:p>
        </p:txBody>
      </p:sp>
      <p:sp>
        <p:nvSpPr>
          <p:cNvPr id="27" name="Right Triangle 26"/>
          <p:cNvSpPr/>
          <p:nvPr/>
        </p:nvSpPr>
        <p:spPr bwMode="auto">
          <a:xfrm flipH="1" flipV="1">
            <a:off x="5033133" y="2780183"/>
            <a:ext cx="614630" cy="531599"/>
          </a:xfrm>
          <a:prstGeom prst="rtTriangle">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10466710" y="6203336"/>
            <a:ext cx="1969765" cy="677371"/>
          </a:xfrm>
          <a:prstGeom prst="rect">
            <a:avLst/>
          </a:prstGeom>
          <a:solidFill>
            <a:schemeClr val="bg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DEV</a:t>
            </a:r>
          </a:p>
        </p:txBody>
      </p:sp>
      <p:sp>
        <p:nvSpPr>
          <p:cNvPr id="29" name="Rectangle 28"/>
          <p:cNvSpPr/>
          <p:nvPr/>
        </p:nvSpPr>
        <p:spPr bwMode="auto">
          <a:xfrm>
            <a:off x="-3399" y="6203335"/>
            <a:ext cx="1897758" cy="677371"/>
          </a:xfrm>
          <a:prstGeom prst="rect">
            <a:avLst/>
          </a:prstGeom>
          <a:solidFill>
            <a:schemeClr val="bg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OPS</a:t>
            </a:r>
          </a:p>
        </p:txBody>
      </p:sp>
    </p:spTree>
    <p:extLst>
      <p:ext uri="{BB962C8B-B14F-4D97-AF65-F5344CB8AC3E}">
        <p14:creationId xmlns:p14="http://schemas.microsoft.com/office/powerpoint/2010/main" val="20765894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1000"/>
                            </p:stCondLst>
                            <p:childTnLst>
                              <p:par>
                                <p:cTn id="21" presetID="2" presetClass="entr" presetSubtype="8" de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decel="100000"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0-#ppt_w/2"/>
                                          </p:val>
                                        </p:tav>
                                        <p:tav tm="100000">
                                          <p:val>
                                            <p:strVal val="#ppt_x"/>
                                          </p:val>
                                        </p:tav>
                                      </p:tavLst>
                                    </p:anim>
                                    <p:anim calcmode="lin" valueType="num">
                                      <p:cBhvr additive="base">
                                        <p:cTn id="29"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9" grpId="0" animBg="1"/>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github.com/opscode/knife-azure</a:t>
            </a:r>
            <a:endParaRPr lang="en-US" dirty="0"/>
          </a:p>
        </p:txBody>
      </p:sp>
      <p:pic>
        <p:nvPicPr>
          <p:cNvPr id="5" name="Picture 4"/>
          <p:cNvPicPr>
            <a:picLocks noChangeAspect="1"/>
          </p:cNvPicPr>
          <p:nvPr/>
        </p:nvPicPr>
        <p:blipFill rotWithShape="1">
          <a:blip r:embed="rId3"/>
          <a:srcRect l="12475" t="10997" r="13921" b="-3837"/>
          <a:stretch/>
        </p:blipFill>
        <p:spPr>
          <a:xfrm>
            <a:off x="2743555" y="1167708"/>
            <a:ext cx="8746486" cy="5923460"/>
          </a:xfrm>
          <a:prstGeom prst="rect">
            <a:avLst/>
          </a:prstGeom>
        </p:spPr>
      </p:pic>
    </p:spTree>
    <p:extLst>
      <p:ext uri="{BB962C8B-B14F-4D97-AF65-F5344CB8AC3E}">
        <p14:creationId xmlns:p14="http://schemas.microsoft.com/office/powerpoint/2010/main" val="2086552827"/>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96" dirty="0"/>
              <a:t>PuppetForge: pre-built automation solutions</a:t>
            </a:r>
          </a:p>
        </p:txBody>
      </p:sp>
      <p:pic>
        <p:nvPicPr>
          <p:cNvPr id="9" name="Picture 8"/>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983335" y="5066726"/>
            <a:ext cx="858631" cy="624067"/>
          </a:xfrm>
          <a:prstGeom prst="rect">
            <a:avLst/>
          </a:prstGeom>
        </p:spPr>
      </p:pic>
      <p:sp>
        <p:nvSpPr>
          <p:cNvPr id="10" name="Rectangle 9"/>
          <p:cNvSpPr/>
          <p:nvPr/>
        </p:nvSpPr>
        <p:spPr>
          <a:xfrm>
            <a:off x="2154842" y="4430843"/>
            <a:ext cx="3657081" cy="376684"/>
          </a:xfrm>
          <a:prstGeom prst="rect">
            <a:avLst/>
          </a:prstGeom>
          <a:solidFill>
            <a:schemeClr val="accent4"/>
          </a:solidFill>
          <a:effectLst/>
        </p:spPr>
        <p:txBody>
          <a:bodyPr wrap="square">
            <a:spAutoFit/>
          </a:bodyPr>
          <a:lstStyle/>
          <a:p>
            <a:pPr algn="ctr"/>
            <a:r>
              <a:rPr lang="en-US" b="1" dirty="0">
                <a:solidFill>
                  <a:srgbClr val="FFFFFF"/>
                </a:solidFill>
                <a:latin typeface="Segoe UI Light"/>
                <a:cs typeface="PT Sans"/>
                <a:sym typeface="Helvetica" charset="0"/>
              </a:rPr>
              <a:t>Virtual &amp; Cloud Infrastructure</a:t>
            </a:r>
          </a:p>
        </p:txBody>
      </p:sp>
      <p:sp>
        <p:nvSpPr>
          <p:cNvPr id="11" name="Rectangle 10"/>
          <p:cNvSpPr/>
          <p:nvPr/>
        </p:nvSpPr>
        <p:spPr>
          <a:xfrm>
            <a:off x="6305834" y="1484330"/>
            <a:ext cx="3657081" cy="376684"/>
          </a:xfrm>
          <a:prstGeom prst="rect">
            <a:avLst/>
          </a:prstGeom>
          <a:solidFill>
            <a:schemeClr val="accent3"/>
          </a:solidFill>
          <a:effectLst/>
        </p:spPr>
        <p:txBody>
          <a:bodyPr wrap="square">
            <a:spAutoFit/>
          </a:bodyPr>
          <a:lstStyle/>
          <a:p>
            <a:pPr algn="ctr"/>
            <a:r>
              <a:rPr lang="en-US" b="1" dirty="0">
                <a:solidFill>
                  <a:srgbClr val="FFFFFF"/>
                </a:solidFill>
                <a:latin typeface="Segoe UI Light"/>
                <a:cs typeface="PT Sans"/>
                <a:sym typeface="Helvetica" charset="0"/>
              </a:rPr>
              <a:t>Applications</a:t>
            </a:r>
          </a:p>
        </p:txBody>
      </p:sp>
      <p:pic>
        <p:nvPicPr>
          <p:cNvPr id="12" name="Picture 11"/>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499272" y="5900272"/>
            <a:ext cx="507029" cy="440534"/>
          </a:xfrm>
          <a:prstGeom prst="rect">
            <a:avLst/>
          </a:prstGeom>
        </p:spPr>
      </p:pic>
      <p:sp>
        <p:nvSpPr>
          <p:cNvPr id="13" name="Rectangle 12"/>
          <p:cNvSpPr/>
          <p:nvPr/>
        </p:nvSpPr>
        <p:spPr>
          <a:xfrm>
            <a:off x="6305834" y="4430843"/>
            <a:ext cx="3657081" cy="376684"/>
          </a:xfrm>
          <a:prstGeom prst="rect">
            <a:avLst/>
          </a:prstGeom>
          <a:solidFill>
            <a:schemeClr val="accent5"/>
          </a:solidFill>
          <a:effectLst/>
        </p:spPr>
        <p:txBody>
          <a:bodyPr wrap="square">
            <a:spAutoFit/>
          </a:bodyPr>
          <a:lstStyle/>
          <a:p>
            <a:pPr algn="ctr"/>
            <a:r>
              <a:rPr lang="en-US" b="1" dirty="0">
                <a:solidFill>
                  <a:srgbClr val="FFFFFF"/>
                </a:solidFill>
                <a:latin typeface="Segoe UI Light"/>
                <a:cs typeface="PT Sans"/>
                <a:sym typeface="Helvetica" charset="0"/>
              </a:rPr>
              <a:t>Network &amp; Storage Devices</a:t>
            </a:r>
          </a:p>
        </p:txBody>
      </p:sp>
      <p:sp>
        <p:nvSpPr>
          <p:cNvPr id="15" name="Rectangle 14"/>
          <p:cNvSpPr>
            <a:spLocks/>
          </p:cNvSpPr>
          <p:nvPr/>
        </p:nvSpPr>
        <p:spPr bwMode="auto">
          <a:xfrm>
            <a:off x="2154842" y="1484330"/>
            <a:ext cx="3657081" cy="376684"/>
          </a:xfrm>
          <a:prstGeom prst="rect">
            <a:avLst/>
          </a:prstGeom>
          <a:solidFill>
            <a:schemeClr val="accent2"/>
          </a:solidFill>
          <a:effectLst/>
        </p:spPr>
        <p:txBody>
          <a:bodyPr wrap="square">
            <a:spAutoFit/>
          </a:bodyPr>
          <a:lstStyle/>
          <a:p>
            <a:pPr algn="ctr"/>
            <a:r>
              <a:rPr lang="en-US" b="1" dirty="0">
                <a:solidFill>
                  <a:srgbClr val="FFFFFF"/>
                </a:solidFill>
                <a:latin typeface="Segoe UI Light"/>
                <a:cs typeface="PT Sans"/>
                <a:sym typeface="Helvetica" charset="0"/>
              </a:rPr>
              <a:t>Operating System Resources</a:t>
            </a:r>
          </a:p>
        </p:txBody>
      </p:sp>
      <p:pic>
        <p:nvPicPr>
          <p:cNvPr id="16" name="Picture 1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25283" y="5169952"/>
            <a:ext cx="1562527" cy="520842"/>
          </a:xfrm>
          <a:prstGeom prst="rect">
            <a:avLst/>
          </a:prstGeom>
        </p:spPr>
      </p:pic>
      <p:pic>
        <p:nvPicPr>
          <p:cNvPr id="17" name="Picture 16"/>
          <p:cNvPicPr>
            <a:picLocks noChangeAspect="1"/>
          </p:cNvPicPr>
          <p:nvPr/>
        </p:nvPicPr>
        <p:blipFill>
          <a:blip r:embed="rId6"/>
          <a:stretch>
            <a:fillRect/>
          </a:stretch>
        </p:blipFill>
        <p:spPr>
          <a:xfrm>
            <a:off x="6719484" y="5703393"/>
            <a:ext cx="1411969" cy="810929"/>
          </a:xfrm>
          <a:prstGeom prst="rect">
            <a:avLst/>
          </a:prstGeom>
        </p:spPr>
      </p:pic>
      <p:pic>
        <p:nvPicPr>
          <p:cNvPr id="18" name="Picture 24" descr="http://t2.gstatic.com/images?q=tbn:ANd9GcQX3w38v0qN92kTAsgswT1Ah57q7fKhpxEQW5TTEof4BzlL3-L8tQ"/>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657571" y="5062782"/>
            <a:ext cx="736655" cy="75998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p:cNvPicPr>
            <a:picLocks noChangeAspect="1"/>
          </p:cNvPicPr>
          <p:nvPr/>
        </p:nvPicPr>
        <p:blipFill>
          <a:blip r:embed="rId8"/>
          <a:stretch>
            <a:fillRect/>
          </a:stretch>
        </p:blipFill>
        <p:spPr>
          <a:xfrm>
            <a:off x="2844267" y="6002417"/>
            <a:ext cx="1005697" cy="310090"/>
          </a:xfrm>
          <a:prstGeom prst="rect">
            <a:avLst/>
          </a:prstGeom>
        </p:spPr>
      </p:pic>
      <p:pic>
        <p:nvPicPr>
          <p:cNvPr id="20" name="Picture 1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369924" y="5945490"/>
            <a:ext cx="900417" cy="423947"/>
          </a:xfrm>
          <a:prstGeom prst="rect">
            <a:avLst/>
          </a:prstGeom>
        </p:spPr>
      </p:pic>
      <p:pic>
        <p:nvPicPr>
          <p:cNvPr id="22" name="Picture 21"/>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939547" y="3416099"/>
            <a:ext cx="386505" cy="722766"/>
          </a:xfrm>
          <a:prstGeom prst="rect">
            <a:avLst/>
          </a:prstGeom>
        </p:spPr>
      </p:pic>
      <p:pic>
        <p:nvPicPr>
          <p:cNvPr id="23" name="Picture 22"/>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9024638" y="2859009"/>
            <a:ext cx="691500" cy="359048"/>
          </a:xfrm>
          <a:prstGeom prst="rect">
            <a:avLst/>
          </a:prstGeom>
        </p:spPr>
      </p:pic>
      <p:pic>
        <p:nvPicPr>
          <p:cNvPr id="24" name="Picture 23"/>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487898" y="2832811"/>
            <a:ext cx="851976" cy="411442"/>
          </a:xfrm>
          <a:prstGeom prst="rect">
            <a:avLst/>
          </a:prstGeom>
        </p:spPr>
      </p:pic>
      <p:pic>
        <p:nvPicPr>
          <p:cNvPr id="25" name="Picture 24"/>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007331" y="2043783"/>
            <a:ext cx="577680" cy="511185"/>
          </a:xfrm>
          <a:prstGeom prst="rect">
            <a:avLst/>
          </a:prstGeom>
        </p:spPr>
      </p:pic>
      <p:pic>
        <p:nvPicPr>
          <p:cNvPr id="26" name="Picture 2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6638454" y="3679064"/>
            <a:ext cx="969474" cy="377018"/>
          </a:xfrm>
          <a:prstGeom prst="rect">
            <a:avLst/>
          </a:prstGeom>
        </p:spPr>
      </p:pic>
      <p:pic>
        <p:nvPicPr>
          <p:cNvPr id="27" name="Picture 26"/>
          <p:cNvPicPr>
            <a:picLocks noChangeAspect="1"/>
          </p:cNvPicPr>
          <p:nvPr/>
        </p:nvPicPr>
        <p:blipFill>
          <a:blip r:embed="rId15"/>
          <a:stretch>
            <a:fillRect/>
          </a:stretch>
        </p:blipFill>
        <p:spPr>
          <a:xfrm>
            <a:off x="7698993" y="2935543"/>
            <a:ext cx="870260" cy="205978"/>
          </a:xfrm>
          <a:prstGeom prst="rect">
            <a:avLst/>
          </a:prstGeom>
        </p:spPr>
      </p:pic>
      <p:pic>
        <p:nvPicPr>
          <p:cNvPr id="28" name="Picture 27"/>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8819090" y="3536111"/>
            <a:ext cx="777295" cy="482742"/>
          </a:xfrm>
          <a:prstGeom prst="rect">
            <a:avLst/>
          </a:prstGeom>
        </p:spPr>
      </p:pic>
      <p:grpSp>
        <p:nvGrpSpPr>
          <p:cNvPr id="2" name="Group 1"/>
          <p:cNvGrpSpPr/>
          <p:nvPr/>
        </p:nvGrpSpPr>
        <p:grpSpPr>
          <a:xfrm>
            <a:off x="2535787" y="2074537"/>
            <a:ext cx="2834142" cy="1987276"/>
            <a:chOff x="1538471" y="1802144"/>
            <a:chExt cx="2834544" cy="1987558"/>
          </a:xfrm>
        </p:grpSpPr>
        <p:pic>
          <p:nvPicPr>
            <p:cNvPr id="4" name="Picture 3"/>
            <p:cNvPicPr>
              <a:picLocks noChangeAspect="1"/>
            </p:cNvPicPr>
            <p:nvPr/>
          </p:nvPicPr>
          <p:blipFill>
            <a:blip r:embed="rId17">
              <a:extLst>
                <a:ext uri="{28A0092B-C50C-407E-A947-70E740481C1C}">
                  <a14:useLocalDpi xmlns:a14="http://schemas.microsoft.com/office/drawing/2010/main"/>
                </a:ext>
              </a:extLst>
            </a:blip>
            <a:stretch>
              <a:fillRect/>
            </a:stretch>
          </p:blipFill>
          <p:spPr>
            <a:xfrm>
              <a:off x="3621547" y="2839236"/>
              <a:ext cx="716881" cy="716881"/>
            </a:xfrm>
            <a:prstGeom prst="rect">
              <a:avLst/>
            </a:prstGeom>
          </p:spPr>
        </p:pic>
        <p:pic>
          <p:nvPicPr>
            <p:cNvPr id="5" name="Picture 4"/>
            <p:cNvPicPr>
              <a:picLocks noChangeAspect="1"/>
            </p:cNvPicPr>
            <p:nvPr/>
          </p:nvPicPr>
          <p:blipFill>
            <a:blip r:embed="rId18">
              <a:extLst>
                <a:ext uri="{28A0092B-C50C-407E-A947-70E740481C1C}">
                  <a14:useLocalDpi xmlns:a14="http://schemas.microsoft.com/office/drawing/2010/main"/>
                </a:ext>
              </a:extLst>
            </a:blip>
            <a:stretch>
              <a:fillRect/>
            </a:stretch>
          </p:blipFill>
          <p:spPr>
            <a:xfrm>
              <a:off x="1572509" y="1855397"/>
              <a:ext cx="617672" cy="617672"/>
            </a:xfrm>
            <a:prstGeom prst="rect">
              <a:avLst/>
            </a:prstGeom>
          </p:spPr>
        </p:pic>
        <p:pic>
          <p:nvPicPr>
            <p:cNvPr id="6" name="Picture 5"/>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3584359" y="1802144"/>
              <a:ext cx="788656" cy="788656"/>
            </a:xfrm>
            <a:prstGeom prst="rect">
              <a:avLst/>
            </a:prstGeom>
          </p:spPr>
        </p:pic>
        <p:pic>
          <p:nvPicPr>
            <p:cNvPr id="7" name="Picture 6"/>
            <p:cNvPicPr>
              <a:picLocks noChangeAspect="1"/>
            </p:cNvPicPr>
            <p:nvPr/>
          </p:nvPicPr>
          <p:blipFill>
            <a:blip r:embed="rId20">
              <a:extLst>
                <a:ext uri="{28A0092B-C50C-407E-A947-70E740481C1C}">
                  <a14:useLocalDpi xmlns:a14="http://schemas.microsoft.com/office/drawing/2010/main"/>
                </a:ext>
              </a:extLst>
            </a:blip>
            <a:stretch>
              <a:fillRect/>
            </a:stretch>
          </p:blipFill>
          <p:spPr>
            <a:xfrm>
              <a:off x="2550737" y="2829180"/>
              <a:ext cx="747465" cy="747465"/>
            </a:xfrm>
            <a:prstGeom prst="rect">
              <a:avLst/>
            </a:prstGeom>
          </p:spPr>
        </p:pic>
        <p:sp>
          <p:nvSpPr>
            <p:cNvPr id="30" name="Rectangle 29"/>
            <p:cNvSpPr/>
            <p:nvPr/>
          </p:nvSpPr>
          <p:spPr>
            <a:xfrm>
              <a:off x="1613526" y="3444490"/>
              <a:ext cx="495776" cy="345212"/>
            </a:xfrm>
            <a:prstGeom prst="rect">
              <a:avLst/>
            </a:prstGeom>
          </p:spPr>
          <p:txBody>
            <a:bodyPr wrap="none">
              <a:spAutoFit/>
            </a:bodyPr>
            <a:lstStyle/>
            <a:p>
              <a:pPr algn="ctr"/>
              <a:r>
                <a:rPr lang="en-US" sz="1599" cap="small" dirty="0">
                  <a:solidFill>
                    <a:srgbClr val="595959"/>
                  </a:solidFill>
                  <a:cs typeface="PT Sans"/>
                  <a:sym typeface="Helvetica" charset="0"/>
                </a:rPr>
                <a:t>ntp</a:t>
              </a:r>
              <a:endParaRPr lang="en-US" sz="1599" cap="small" dirty="0">
                <a:solidFill>
                  <a:srgbClr val="595959"/>
                </a:solidFill>
                <a:cs typeface="PT Sans"/>
              </a:endParaRPr>
            </a:p>
          </p:txBody>
        </p:sp>
        <p:sp>
          <p:nvSpPr>
            <p:cNvPr id="31" name="Rectangle 30"/>
            <p:cNvSpPr/>
            <p:nvPr/>
          </p:nvSpPr>
          <p:spPr>
            <a:xfrm>
              <a:off x="2610832" y="3444490"/>
              <a:ext cx="634764" cy="345212"/>
            </a:xfrm>
            <a:prstGeom prst="rect">
              <a:avLst/>
            </a:prstGeom>
          </p:spPr>
          <p:txBody>
            <a:bodyPr wrap="none">
              <a:spAutoFit/>
            </a:bodyPr>
            <a:lstStyle/>
            <a:p>
              <a:pPr algn="ctr"/>
              <a:r>
                <a:rPr lang="en-US" sz="1599" cap="small" dirty="0">
                  <a:solidFill>
                    <a:srgbClr val="595959"/>
                  </a:solidFill>
                  <a:cs typeface="PT Sans"/>
                  <a:sym typeface="Helvetica" charset="0"/>
                </a:rPr>
                <a:t>sudo</a:t>
              </a:r>
              <a:endParaRPr lang="en-US" sz="1599" cap="small" dirty="0">
                <a:solidFill>
                  <a:srgbClr val="595959"/>
                </a:solidFill>
                <a:cs typeface="PT Sans"/>
              </a:endParaRPr>
            </a:p>
          </p:txBody>
        </p:sp>
        <p:sp>
          <p:nvSpPr>
            <p:cNvPr id="32" name="Rectangle 31"/>
            <p:cNvSpPr/>
            <p:nvPr/>
          </p:nvSpPr>
          <p:spPr>
            <a:xfrm>
              <a:off x="3677253" y="3444490"/>
              <a:ext cx="583028" cy="345212"/>
            </a:xfrm>
            <a:prstGeom prst="rect">
              <a:avLst/>
            </a:prstGeom>
          </p:spPr>
          <p:txBody>
            <a:bodyPr wrap="none">
              <a:spAutoFit/>
            </a:bodyPr>
            <a:lstStyle/>
            <a:p>
              <a:pPr algn="ctr"/>
              <a:r>
                <a:rPr lang="en-US" sz="1599" cap="small" dirty="0">
                  <a:solidFill>
                    <a:srgbClr val="595959"/>
                  </a:solidFill>
                  <a:cs typeface="PT Sans"/>
                  <a:sym typeface="Helvetica" charset="0"/>
                </a:rPr>
                <a:t>ldap</a:t>
              </a:r>
              <a:endParaRPr lang="en-US" sz="1599" cap="small" dirty="0">
                <a:solidFill>
                  <a:srgbClr val="595959"/>
                </a:solidFill>
                <a:cs typeface="PT Sans"/>
              </a:endParaRPr>
            </a:p>
          </p:txBody>
        </p:sp>
        <p:sp>
          <p:nvSpPr>
            <p:cNvPr id="33" name="Rectangle 32"/>
            <p:cNvSpPr/>
            <p:nvPr/>
          </p:nvSpPr>
          <p:spPr>
            <a:xfrm>
              <a:off x="1612429" y="2438400"/>
              <a:ext cx="531750" cy="345212"/>
            </a:xfrm>
            <a:prstGeom prst="rect">
              <a:avLst/>
            </a:prstGeom>
          </p:spPr>
          <p:txBody>
            <a:bodyPr wrap="none">
              <a:spAutoFit/>
            </a:bodyPr>
            <a:lstStyle/>
            <a:p>
              <a:pPr algn="ctr"/>
              <a:r>
                <a:rPr lang="en-US" sz="1599" cap="small" dirty="0">
                  <a:solidFill>
                    <a:srgbClr val="595959"/>
                  </a:solidFill>
                  <a:cs typeface="PT Sans"/>
                  <a:sym typeface="Helvetica" charset="0"/>
                </a:rPr>
                <a:t>rpm</a:t>
              </a:r>
              <a:endParaRPr lang="en-US" sz="1599" dirty="0">
                <a:solidFill>
                  <a:srgbClr val="595959"/>
                </a:solidFill>
              </a:endParaRPr>
            </a:p>
          </p:txBody>
        </p:sp>
        <p:sp>
          <p:nvSpPr>
            <p:cNvPr id="34" name="Rectangle 33"/>
            <p:cNvSpPr/>
            <p:nvPr/>
          </p:nvSpPr>
          <p:spPr>
            <a:xfrm>
              <a:off x="2694999" y="2438400"/>
              <a:ext cx="484331" cy="345212"/>
            </a:xfrm>
            <a:prstGeom prst="rect">
              <a:avLst/>
            </a:prstGeom>
          </p:spPr>
          <p:txBody>
            <a:bodyPr wrap="none">
              <a:spAutoFit/>
            </a:bodyPr>
            <a:lstStyle/>
            <a:p>
              <a:pPr algn="ctr"/>
              <a:r>
                <a:rPr lang="en-US" sz="1599" cap="small" dirty="0">
                  <a:solidFill>
                    <a:srgbClr val="595959"/>
                  </a:solidFill>
                  <a:cs typeface="PT Sans"/>
                  <a:sym typeface="Helvetica" charset="0"/>
                </a:rPr>
                <a:t>ssh</a:t>
              </a:r>
              <a:endParaRPr lang="en-US" sz="1599" cap="small" dirty="0">
                <a:solidFill>
                  <a:srgbClr val="595959"/>
                </a:solidFill>
                <a:cs typeface="PT Sans"/>
              </a:endParaRPr>
            </a:p>
          </p:txBody>
        </p:sp>
        <p:sp>
          <p:nvSpPr>
            <p:cNvPr id="35" name="Rectangle 34"/>
            <p:cNvSpPr/>
            <p:nvPr/>
          </p:nvSpPr>
          <p:spPr>
            <a:xfrm>
              <a:off x="3662917" y="2438400"/>
              <a:ext cx="664197" cy="345212"/>
            </a:xfrm>
            <a:prstGeom prst="rect">
              <a:avLst/>
            </a:prstGeom>
          </p:spPr>
          <p:txBody>
            <a:bodyPr wrap="none">
              <a:spAutoFit/>
            </a:bodyPr>
            <a:lstStyle/>
            <a:p>
              <a:pPr algn="ctr"/>
              <a:r>
                <a:rPr lang="en-US" sz="1599" cap="small" dirty="0">
                  <a:solidFill>
                    <a:srgbClr val="595959"/>
                  </a:solidFill>
                  <a:cs typeface="PT Sans"/>
                  <a:sym typeface="Helvetica" charset="0"/>
                </a:rPr>
                <a:t>users</a:t>
              </a:r>
              <a:endParaRPr lang="en-US" sz="1599" cap="small" dirty="0">
                <a:solidFill>
                  <a:srgbClr val="595959"/>
                </a:solidFill>
                <a:cs typeface="PT Sans"/>
              </a:endParaRPr>
            </a:p>
          </p:txBody>
        </p:sp>
        <p:pic>
          <p:nvPicPr>
            <p:cNvPr id="36" name="Picture 35"/>
            <p:cNvPicPr>
              <a:picLocks noChangeAspect="1"/>
            </p:cNvPicPr>
            <p:nvPr/>
          </p:nvPicPr>
          <p:blipFill>
            <a:blip r:embed="rId21">
              <a:extLst>
                <a:ext uri="{28A0092B-C50C-407E-A947-70E740481C1C}">
                  <a14:useLocalDpi xmlns:a14="http://schemas.microsoft.com/office/drawing/2010/main"/>
                </a:ext>
              </a:extLst>
            </a:blip>
            <a:stretch>
              <a:fillRect/>
            </a:stretch>
          </p:blipFill>
          <p:spPr>
            <a:xfrm>
              <a:off x="1538471" y="2839236"/>
              <a:ext cx="651710" cy="651710"/>
            </a:xfrm>
            <a:prstGeom prst="rect">
              <a:avLst/>
            </a:prstGeom>
          </p:spPr>
        </p:pic>
        <p:pic>
          <p:nvPicPr>
            <p:cNvPr id="37" name="Picture 36"/>
            <p:cNvPicPr>
              <a:picLocks noChangeAspect="1"/>
            </p:cNvPicPr>
            <p:nvPr/>
          </p:nvPicPr>
          <p:blipFill>
            <a:blip r:embed="rId22">
              <a:extLst>
                <a:ext uri="{28A0092B-C50C-407E-A947-70E740481C1C}">
                  <a14:useLocalDpi xmlns:a14="http://schemas.microsoft.com/office/drawing/2010/main"/>
                </a:ext>
              </a:extLst>
            </a:blip>
            <a:stretch>
              <a:fillRect/>
            </a:stretch>
          </p:blipFill>
          <p:spPr>
            <a:xfrm>
              <a:off x="2610385" y="1848636"/>
              <a:ext cx="651710" cy="651710"/>
            </a:xfrm>
            <a:prstGeom prst="rect">
              <a:avLst/>
            </a:prstGeom>
          </p:spPr>
        </p:pic>
      </p:grpSp>
      <p:pic>
        <p:nvPicPr>
          <p:cNvPr id="3074" name="Picture 2" descr="http://blogs.technet.com/cfs-file.ashx/__key/communityserver-blogs-components-weblogfiles/00-00-00-48-12-metablogapi/4604.Server_2D00_2012_2D00_logo_5F00_7A80D087.png"/>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7859289" y="2079658"/>
            <a:ext cx="1936592" cy="50197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Logo"/>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277884" y="4960079"/>
            <a:ext cx="2076917" cy="298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5165694"/>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96" dirty="0"/>
              <a:t>Technical similarities</a:t>
            </a:r>
          </a:p>
        </p:txBody>
      </p:sp>
      <p:sp>
        <p:nvSpPr>
          <p:cNvPr id="3" name="Rounded Rectangle 2"/>
          <p:cNvSpPr/>
          <p:nvPr/>
        </p:nvSpPr>
        <p:spPr bwMode="auto">
          <a:xfrm>
            <a:off x="403617" y="3043331"/>
            <a:ext cx="4266594" cy="2083783"/>
          </a:xfrm>
          <a:prstGeom prst="roundRect">
            <a:avLst>
              <a:gd name="adj" fmla="val 7641"/>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ts val="1199"/>
              </a:spcAft>
            </a:pPr>
            <a:r>
              <a:rPr lang="en-US" sz="2400" b="1" dirty="0">
                <a:solidFill>
                  <a:srgbClr val="000000"/>
                </a:solidFill>
                <a:ea typeface="Segoe UI" pitchFamily="34" charset="0"/>
                <a:cs typeface="Segoe UI" pitchFamily="34" charset="0"/>
              </a:rPr>
              <a:t>Execution Engine / Orchestration</a:t>
            </a:r>
          </a:p>
          <a:p>
            <a:pPr defTabSz="932293" fontAlgn="base">
              <a:lnSpc>
                <a:spcPct val="90000"/>
              </a:lnSpc>
              <a:spcBef>
                <a:spcPct val="0"/>
              </a:spcBef>
              <a:spcAft>
                <a:spcPts val="1199"/>
              </a:spcAft>
            </a:pPr>
            <a:r>
              <a:rPr lang="en-US" sz="2040" dirty="0">
                <a:solidFill>
                  <a:srgbClr val="000000"/>
                </a:solidFill>
                <a:ea typeface="Segoe UI" pitchFamily="34" charset="0"/>
                <a:cs typeface="Segoe UI" pitchFamily="34" charset="0"/>
              </a:rPr>
              <a:t>Extensible, workflow based</a:t>
            </a:r>
          </a:p>
        </p:txBody>
      </p:sp>
      <p:sp>
        <p:nvSpPr>
          <p:cNvPr id="8" name="Rounded Rectangle 7"/>
          <p:cNvSpPr/>
          <p:nvPr/>
        </p:nvSpPr>
        <p:spPr bwMode="auto">
          <a:xfrm>
            <a:off x="403618" y="5391160"/>
            <a:ext cx="4266595" cy="977330"/>
          </a:xfrm>
          <a:prstGeom prst="roundRect">
            <a:avLst/>
          </a:prstGeom>
          <a:solidFill>
            <a:srgbClr val="00B0F0"/>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r>
              <a:rPr lang="en-US" sz="2400" b="1" dirty="0">
                <a:solidFill>
                  <a:srgbClr val="000000"/>
                </a:solidFill>
                <a:ea typeface="Segoe UI" pitchFamily="34" charset="0"/>
                <a:cs typeface="Segoe UI" pitchFamily="34" charset="0"/>
              </a:rPr>
              <a:t>Resources</a:t>
            </a:r>
          </a:p>
          <a:p>
            <a:pPr defTabSz="932293" fontAlgn="base">
              <a:lnSpc>
                <a:spcPct val="90000"/>
              </a:lnSpc>
              <a:spcBef>
                <a:spcPct val="0"/>
              </a:spcBef>
              <a:spcAft>
                <a:spcPct val="0"/>
              </a:spcAft>
            </a:pPr>
            <a:r>
              <a:rPr lang="en-US" sz="1836" dirty="0">
                <a:solidFill>
                  <a:srgbClr val="000000"/>
                </a:solidFill>
                <a:ea typeface="Segoe UI" pitchFamily="34" charset="0"/>
                <a:cs typeface="Segoe UI" pitchFamily="34" charset="0"/>
              </a:rPr>
              <a:t>Extensible, Platform specific</a:t>
            </a:r>
          </a:p>
          <a:p>
            <a:pPr defTabSz="932293" fontAlgn="base">
              <a:lnSpc>
                <a:spcPct val="90000"/>
              </a:lnSpc>
              <a:spcBef>
                <a:spcPct val="0"/>
              </a:spcBef>
              <a:spcAft>
                <a:spcPct val="0"/>
              </a:spcAft>
            </a:pPr>
            <a:endParaRPr lang="en-US" sz="2400" b="1" dirty="0">
              <a:solidFill>
                <a:srgbClr val="000000"/>
              </a:solidFill>
              <a:ea typeface="Segoe UI" pitchFamily="34" charset="0"/>
              <a:cs typeface="Segoe UI" pitchFamily="34" charset="0"/>
            </a:endParaRPr>
          </a:p>
        </p:txBody>
      </p:sp>
      <p:sp>
        <p:nvSpPr>
          <p:cNvPr id="15" name="Rounded Rectangle 14"/>
          <p:cNvSpPr/>
          <p:nvPr/>
        </p:nvSpPr>
        <p:spPr bwMode="auto">
          <a:xfrm>
            <a:off x="403617" y="1825398"/>
            <a:ext cx="4266594" cy="939712"/>
          </a:xfrm>
          <a:prstGeom prst="roundRect">
            <a:avLst/>
          </a:prstGeom>
          <a:solidFill>
            <a:schemeClr val="accent3">
              <a:lumMod val="60000"/>
              <a:lumOff val="40000"/>
            </a:scheme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r>
              <a:rPr lang="en-US" sz="2400" b="1" dirty="0">
                <a:solidFill>
                  <a:srgbClr val="000000"/>
                </a:solidFill>
                <a:ea typeface="Segoe UI" pitchFamily="34" charset="0"/>
                <a:cs typeface="Segoe UI" pitchFamily="34" charset="0"/>
              </a:rPr>
              <a:t>Configuration Intent</a:t>
            </a:r>
          </a:p>
          <a:p>
            <a:pPr defTabSz="932293" fontAlgn="base">
              <a:lnSpc>
                <a:spcPct val="90000"/>
              </a:lnSpc>
              <a:spcBef>
                <a:spcPct val="0"/>
              </a:spcBef>
              <a:spcAft>
                <a:spcPct val="0"/>
              </a:spcAft>
            </a:pPr>
            <a:r>
              <a:rPr lang="en-US" sz="1836" dirty="0">
                <a:solidFill>
                  <a:srgbClr val="000000"/>
                </a:solidFill>
                <a:ea typeface="Segoe UI" pitchFamily="34" charset="0"/>
                <a:cs typeface="Segoe UI" pitchFamily="34" charset="0"/>
              </a:rPr>
              <a:t>Declarative, Text-based</a:t>
            </a:r>
          </a:p>
        </p:txBody>
      </p:sp>
      <p:sp>
        <p:nvSpPr>
          <p:cNvPr id="16" name="TextBox 15"/>
          <p:cNvSpPr txBox="1"/>
          <p:nvPr/>
        </p:nvSpPr>
        <p:spPr>
          <a:xfrm>
            <a:off x="5157631" y="1003135"/>
            <a:ext cx="2492167" cy="647165"/>
          </a:xfrm>
          <a:prstGeom prst="rect">
            <a:avLst/>
          </a:prstGeom>
          <a:noFill/>
        </p:spPr>
        <p:txBody>
          <a:bodyPr wrap="square" lIns="186521" tIns="149217" rIns="186521" bIns="149217" rtlCol="0">
            <a:spAutoFit/>
          </a:bodyPr>
          <a:lstStyle/>
          <a:p>
            <a:pPr algn="ctr">
              <a:lnSpc>
                <a:spcPct val="90000"/>
              </a:lnSpc>
              <a:spcAft>
                <a:spcPts val="612"/>
              </a:spcAft>
            </a:pPr>
            <a:r>
              <a:rPr lang="en-US" sz="2448" dirty="0">
                <a:solidFill>
                  <a:schemeClr val="tx2">
                    <a:lumMod val="75000"/>
                    <a:lumOff val="25000"/>
                  </a:schemeClr>
                </a:solidFill>
              </a:rPr>
              <a:t>Microsoft</a:t>
            </a:r>
          </a:p>
        </p:txBody>
      </p:sp>
      <p:sp>
        <p:nvSpPr>
          <p:cNvPr id="17" name="TextBox 16"/>
          <p:cNvSpPr txBox="1"/>
          <p:nvPr/>
        </p:nvSpPr>
        <p:spPr>
          <a:xfrm>
            <a:off x="7311500" y="1003135"/>
            <a:ext cx="2492167" cy="647165"/>
          </a:xfrm>
          <a:prstGeom prst="rect">
            <a:avLst/>
          </a:prstGeom>
          <a:noFill/>
        </p:spPr>
        <p:txBody>
          <a:bodyPr wrap="square" lIns="186521" tIns="149217" rIns="186521" bIns="149217" rtlCol="0">
            <a:spAutoFit/>
          </a:bodyPr>
          <a:lstStyle/>
          <a:p>
            <a:pPr algn="ctr">
              <a:lnSpc>
                <a:spcPct val="90000"/>
              </a:lnSpc>
              <a:spcAft>
                <a:spcPts val="612"/>
              </a:spcAft>
            </a:pPr>
            <a:r>
              <a:rPr lang="en-US" sz="2448" dirty="0">
                <a:solidFill>
                  <a:schemeClr val="tx2">
                    <a:lumMod val="75000"/>
                    <a:lumOff val="25000"/>
                  </a:schemeClr>
                </a:solidFill>
              </a:rPr>
              <a:t>Chef</a:t>
            </a:r>
          </a:p>
        </p:txBody>
      </p:sp>
      <p:sp>
        <p:nvSpPr>
          <p:cNvPr id="18" name="TextBox 17"/>
          <p:cNvSpPr txBox="1"/>
          <p:nvPr/>
        </p:nvSpPr>
        <p:spPr>
          <a:xfrm>
            <a:off x="9513697" y="1003135"/>
            <a:ext cx="2492167" cy="647165"/>
          </a:xfrm>
          <a:prstGeom prst="rect">
            <a:avLst/>
          </a:prstGeom>
          <a:noFill/>
        </p:spPr>
        <p:txBody>
          <a:bodyPr wrap="square" lIns="186521" tIns="149217" rIns="186521" bIns="149217" rtlCol="0">
            <a:spAutoFit/>
          </a:bodyPr>
          <a:lstStyle/>
          <a:p>
            <a:pPr algn="ctr">
              <a:lnSpc>
                <a:spcPct val="90000"/>
              </a:lnSpc>
              <a:spcAft>
                <a:spcPts val="612"/>
              </a:spcAft>
            </a:pPr>
            <a:r>
              <a:rPr lang="en-US" sz="2448" dirty="0">
                <a:solidFill>
                  <a:schemeClr val="tx2">
                    <a:lumMod val="75000"/>
                    <a:lumOff val="25000"/>
                  </a:schemeClr>
                </a:solidFill>
              </a:rPr>
              <a:t>Puppet</a:t>
            </a:r>
          </a:p>
        </p:txBody>
      </p:sp>
      <p:sp>
        <p:nvSpPr>
          <p:cNvPr id="19" name="TextBox 18"/>
          <p:cNvSpPr txBox="1"/>
          <p:nvPr/>
        </p:nvSpPr>
        <p:spPr>
          <a:xfrm>
            <a:off x="5711324" y="1828107"/>
            <a:ext cx="1363638" cy="819942"/>
          </a:xfrm>
          <a:prstGeom prst="rect">
            <a:avLst/>
          </a:prstGeom>
          <a:noFill/>
        </p:spPr>
        <p:txBody>
          <a:bodyPr wrap="square" lIns="186521" tIns="149217" rIns="186521" bIns="149217" rtlCol="0">
            <a:spAutoFit/>
          </a:bodyPr>
          <a:lstStyle/>
          <a:p>
            <a:pPr algn="ctr">
              <a:lnSpc>
                <a:spcPct val="90000"/>
              </a:lnSpc>
              <a:spcAft>
                <a:spcPts val="612"/>
              </a:spcAft>
            </a:pPr>
            <a:r>
              <a:rPr lang="en-US" sz="1836" dirty="0">
                <a:gradFill>
                  <a:gsLst>
                    <a:gs pos="2917">
                      <a:schemeClr val="tx1"/>
                    </a:gs>
                    <a:gs pos="30000">
                      <a:schemeClr val="tx1"/>
                    </a:gs>
                  </a:gsLst>
                  <a:lin ang="5400000" scaled="0"/>
                </a:gradFill>
              </a:rPr>
              <a:t>MOF Files</a:t>
            </a:r>
          </a:p>
        </p:txBody>
      </p:sp>
      <p:sp>
        <p:nvSpPr>
          <p:cNvPr id="20" name="TextBox 19"/>
          <p:cNvSpPr txBox="1"/>
          <p:nvPr/>
        </p:nvSpPr>
        <p:spPr>
          <a:xfrm>
            <a:off x="7783025" y="1811463"/>
            <a:ext cx="1543890" cy="809821"/>
          </a:xfrm>
          <a:prstGeom prst="rect">
            <a:avLst/>
          </a:prstGeom>
          <a:noFill/>
        </p:spPr>
        <p:txBody>
          <a:bodyPr wrap="square" lIns="186521" tIns="149217" rIns="186521" bIns="149217" rtlCol="0">
            <a:spAutoFit/>
          </a:bodyPr>
          <a:lstStyle/>
          <a:p>
            <a:pPr algn="ctr">
              <a:lnSpc>
                <a:spcPct val="90000"/>
              </a:lnSpc>
              <a:spcAft>
                <a:spcPts val="612"/>
              </a:spcAft>
            </a:pPr>
            <a:r>
              <a:rPr lang="en-US" sz="1836" dirty="0">
                <a:gradFill>
                  <a:gsLst>
                    <a:gs pos="2917">
                      <a:schemeClr val="tx1"/>
                    </a:gs>
                    <a:gs pos="30000">
                      <a:schemeClr val="tx1"/>
                    </a:gs>
                  </a:gsLst>
                  <a:lin ang="5400000" scaled="0"/>
                </a:gradFill>
              </a:rPr>
              <a:t>Recipes / Cookbooks</a:t>
            </a:r>
          </a:p>
        </p:txBody>
      </p:sp>
      <p:sp>
        <p:nvSpPr>
          <p:cNvPr id="21" name="TextBox 20"/>
          <p:cNvSpPr txBox="1"/>
          <p:nvPr/>
        </p:nvSpPr>
        <p:spPr>
          <a:xfrm>
            <a:off x="10077961" y="1700977"/>
            <a:ext cx="1363638" cy="1079241"/>
          </a:xfrm>
          <a:prstGeom prst="rect">
            <a:avLst/>
          </a:prstGeom>
          <a:noFill/>
        </p:spPr>
        <p:txBody>
          <a:bodyPr wrap="square" lIns="186521" tIns="149217" rIns="186521" bIns="149217" rtlCol="0">
            <a:spAutoFit/>
          </a:bodyPr>
          <a:lstStyle/>
          <a:p>
            <a:pPr algn="ctr">
              <a:lnSpc>
                <a:spcPct val="90000"/>
              </a:lnSpc>
              <a:spcAft>
                <a:spcPts val="612"/>
              </a:spcAft>
            </a:pPr>
            <a:r>
              <a:rPr lang="en-US" sz="1836" dirty="0">
                <a:gradFill>
                  <a:gsLst>
                    <a:gs pos="2917">
                      <a:schemeClr val="tx1"/>
                    </a:gs>
                    <a:gs pos="30000">
                      <a:schemeClr val="tx1"/>
                    </a:gs>
                  </a:gsLst>
                  <a:lin ang="5400000" scaled="0"/>
                </a:gradFill>
              </a:rPr>
              <a:t>Manifests and Modules</a:t>
            </a:r>
          </a:p>
        </p:txBody>
      </p:sp>
      <p:sp>
        <p:nvSpPr>
          <p:cNvPr id="25" name="TextBox 24"/>
          <p:cNvSpPr txBox="1"/>
          <p:nvPr/>
        </p:nvSpPr>
        <p:spPr>
          <a:xfrm>
            <a:off x="5506377" y="3594631"/>
            <a:ext cx="1794673" cy="1079241"/>
          </a:xfrm>
          <a:prstGeom prst="rect">
            <a:avLst/>
          </a:prstGeom>
          <a:noFill/>
        </p:spPr>
        <p:txBody>
          <a:bodyPr wrap="square" lIns="186521" tIns="149217" rIns="186521" bIns="149217" rtlCol="0">
            <a:spAutoFit/>
          </a:bodyPr>
          <a:lstStyle/>
          <a:p>
            <a:pPr algn="ctr">
              <a:lnSpc>
                <a:spcPct val="90000"/>
              </a:lnSpc>
              <a:spcAft>
                <a:spcPts val="612"/>
              </a:spcAft>
            </a:pPr>
            <a:r>
              <a:rPr lang="en-US" sz="1836" dirty="0">
                <a:gradFill>
                  <a:gsLst>
                    <a:gs pos="2917">
                      <a:schemeClr val="tx1"/>
                    </a:gs>
                    <a:gs pos="30000">
                      <a:schemeClr val="tx1"/>
                    </a:gs>
                  </a:gsLst>
                  <a:lin ang="5400000" scaled="0"/>
                </a:gradFill>
              </a:rPr>
              <a:t>PowerShell DSC and Push/Pull</a:t>
            </a:r>
          </a:p>
        </p:txBody>
      </p:sp>
      <p:sp>
        <p:nvSpPr>
          <p:cNvPr id="26" name="TextBox 25"/>
          <p:cNvSpPr txBox="1"/>
          <p:nvPr/>
        </p:nvSpPr>
        <p:spPr>
          <a:xfrm>
            <a:off x="7875763" y="3722386"/>
            <a:ext cx="1363638" cy="819942"/>
          </a:xfrm>
          <a:prstGeom prst="rect">
            <a:avLst/>
          </a:prstGeom>
          <a:noFill/>
        </p:spPr>
        <p:txBody>
          <a:bodyPr wrap="square" lIns="186521" tIns="149217" rIns="186521" bIns="149217" rtlCol="0">
            <a:spAutoFit/>
          </a:bodyPr>
          <a:lstStyle/>
          <a:p>
            <a:pPr algn="ctr">
              <a:lnSpc>
                <a:spcPct val="90000"/>
              </a:lnSpc>
              <a:spcAft>
                <a:spcPts val="612"/>
              </a:spcAft>
            </a:pPr>
            <a:r>
              <a:rPr lang="en-US" sz="1836" dirty="0">
                <a:gradFill>
                  <a:gsLst>
                    <a:gs pos="2917">
                      <a:schemeClr val="tx1"/>
                    </a:gs>
                    <a:gs pos="30000">
                      <a:schemeClr val="tx1"/>
                    </a:gs>
                  </a:gsLst>
                  <a:lin ang="5400000" scaled="0"/>
                </a:gradFill>
              </a:rPr>
              <a:t>Chef Server</a:t>
            </a:r>
          </a:p>
        </p:txBody>
      </p:sp>
      <p:sp>
        <p:nvSpPr>
          <p:cNvPr id="27" name="TextBox 26"/>
          <p:cNvSpPr txBox="1"/>
          <p:nvPr/>
        </p:nvSpPr>
        <p:spPr>
          <a:xfrm>
            <a:off x="10077961" y="3722385"/>
            <a:ext cx="1363638" cy="819942"/>
          </a:xfrm>
          <a:prstGeom prst="rect">
            <a:avLst/>
          </a:prstGeom>
          <a:noFill/>
        </p:spPr>
        <p:txBody>
          <a:bodyPr wrap="square" lIns="186521" tIns="149217" rIns="186521" bIns="149217" rtlCol="0">
            <a:spAutoFit/>
          </a:bodyPr>
          <a:lstStyle/>
          <a:p>
            <a:pPr algn="ctr">
              <a:lnSpc>
                <a:spcPct val="90000"/>
              </a:lnSpc>
              <a:spcAft>
                <a:spcPts val="612"/>
              </a:spcAft>
            </a:pPr>
            <a:r>
              <a:rPr lang="en-US" sz="1836" dirty="0">
                <a:gradFill>
                  <a:gsLst>
                    <a:gs pos="2917">
                      <a:schemeClr val="tx1"/>
                    </a:gs>
                    <a:gs pos="30000">
                      <a:schemeClr val="tx1"/>
                    </a:gs>
                  </a:gsLst>
                  <a:lin ang="5400000" scaled="0"/>
                </a:gradFill>
              </a:rPr>
              <a:t>Puppet Master</a:t>
            </a:r>
          </a:p>
        </p:txBody>
      </p:sp>
      <p:sp>
        <p:nvSpPr>
          <p:cNvPr id="28" name="TextBox 27"/>
          <p:cNvSpPr txBox="1"/>
          <p:nvPr/>
        </p:nvSpPr>
        <p:spPr>
          <a:xfrm>
            <a:off x="5416903" y="5398860"/>
            <a:ext cx="1989293" cy="1079241"/>
          </a:xfrm>
          <a:prstGeom prst="rect">
            <a:avLst/>
          </a:prstGeom>
          <a:noFill/>
        </p:spPr>
        <p:txBody>
          <a:bodyPr wrap="square" lIns="186521" tIns="149217" rIns="186521" bIns="149217" rtlCol="0">
            <a:spAutoFit/>
          </a:bodyPr>
          <a:lstStyle/>
          <a:p>
            <a:pPr algn="ctr">
              <a:lnSpc>
                <a:spcPct val="90000"/>
              </a:lnSpc>
              <a:spcAft>
                <a:spcPts val="612"/>
              </a:spcAft>
            </a:pPr>
            <a:r>
              <a:rPr lang="en-US" sz="1836" dirty="0">
                <a:gradFill>
                  <a:gsLst>
                    <a:gs pos="2917">
                      <a:schemeClr val="tx1"/>
                    </a:gs>
                    <a:gs pos="30000">
                      <a:schemeClr val="tx1"/>
                    </a:gs>
                  </a:gsLst>
                  <a:lin ang="5400000" scaled="0"/>
                </a:gradFill>
              </a:rPr>
              <a:t>DSC Resources / PowerShell Modules</a:t>
            </a:r>
          </a:p>
        </p:txBody>
      </p:sp>
      <p:sp>
        <p:nvSpPr>
          <p:cNvPr id="29" name="TextBox 28"/>
          <p:cNvSpPr txBox="1"/>
          <p:nvPr/>
        </p:nvSpPr>
        <p:spPr>
          <a:xfrm>
            <a:off x="7875762" y="5525992"/>
            <a:ext cx="1363638" cy="819942"/>
          </a:xfrm>
          <a:prstGeom prst="rect">
            <a:avLst/>
          </a:prstGeom>
          <a:noFill/>
        </p:spPr>
        <p:txBody>
          <a:bodyPr wrap="square" lIns="186521" tIns="149217" rIns="186521" bIns="149217" rtlCol="0">
            <a:spAutoFit/>
          </a:bodyPr>
          <a:lstStyle/>
          <a:p>
            <a:pPr algn="ctr">
              <a:lnSpc>
                <a:spcPct val="90000"/>
              </a:lnSpc>
              <a:spcAft>
                <a:spcPts val="612"/>
              </a:spcAft>
            </a:pPr>
            <a:r>
              <a:rPr lang="en-US" sz="1836" dirty="0">
                <a:gradFill>
                  <a:gsLst>
                    <a:gs pos="2917">
                      <a:schemeClr val="tx1"/>
                    </a:gs>
                    <a:gs pos="30000">
                      <a:schemeClr val="tx1"/>
                    </a:gs>
                  </a:gsLst>
                  <a:lin ang="5400000" scaled="0"/>
                </a:gradFill>
              </a:rPr>
              <a:t>Chef Client</a:t>
            </a:r>
          </a:p>
        </p:txBody>
      </p:sp>
      <p:sp>
        <p:nvSpPr>
          <p:cNvPr id="30" name="TextBox 29"/>
          <p:cNvSpPr txBox="1"/>
          <p:nvPr/>
        </p:nvSpPr>
        <p:spPr>
          <a:xfrm>
            <a:off x="10077961" y="5525992"/>
            <a:ext cx="1363638" cy="819942"/>
          </a:xfrm>
          <a:prstGeom prst="rect">
            <a:avLst/>
          </a:prstGeom>
          <a:noFill/>
        </p:spPr>
        <p:txBody>
          <a:bodyPr wrap="square" lIns="186521" tIns="149217" rIns="186521" bIns="149217" rtlCol="0">
            <a:spAutoFit/>
          </a:bodyPr>
          <a:lstStyle/>
          <a:p>
            <a:pPr algn="ctr">
              <a:lnSpc>
                <a:spcPct val="90000"/>
              </a:lnSpc>
              <a:spcAft>
                <a:spcPts val="612"/>
              </a:spcAft>
            </a:pPr>
            <a:r>
              <a:rPr lang="en-US" sz="1836" dirty="0">
                <a:gradFill>
                  <a:gsLst>
                    <a:gs pos="2917">
                      <a:schemeClr val="tx1"/>
                    </a:gs>
                    <a:gs pos="30000">
                      <a:schemeClr val="tx1"/>
                    </a:gs>
                  </a:gsLst>
                  <a:lin ang="5400000" scaled="0"/>
                </a:gradFill>
              </a:rPr>
              <a:t>Puppet Agent</a:t>
            </a:r>
          </a:p>
        </p:txBody>
      </p:sp>
    </p:spTree>
    <p:extLst>
      <p:ext uri="{BB962C8B-B14F-4D97-AF65-F5344CB8AC3E}">
        <p14:creationId xmlns:p14="http://schemas.microsoft.com/office/powerpoint/2010/main" val="167526384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DevOps</a:t>
            </a:r>
            <a:r>
              <a:rPr lang="en-US" dirty="0" smtClean="0"/>
              <a:t>: the three stage conversation</a:t>
            </a:r>
            <a:endParaRPr lang="en-US" dirty="0"/>
          </a:p>
        </p:txBody>
      </p:sp>
      <p:grpSp>
        <p:nvGrpSpPr>
          <p:cNvPr id="30" name="Group 29"/>
          <p:cNvGrpSpPr/>
          <p:nvPr/>
        </p:nvGrpSpPr>
        <p:grpSpPr>
          <a:xfrm>
            <a:off x="8208491" y="1917295"/>
            <a:ext cx="3651001" cy="4592576"/>
            <a:chOff x="8208491" y="1917295"/>
            <a:chExt cx="3651001" cy="4592576"/>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4238" y="1917295"/>
              <a:ext cx="2480148" cy="3533783"/>
            </a:xfrm>
            <a:prstGeom prst="rect">
              <a:avLst/>
            </a:prstGeom>
          </p:spPr>
        </p:pic>
        <p:grpSp>
          <p:nvGrpSpPr>
            <p:cNvPr id="19" name="Group 18"/>
            <p:cNvGrpSpPr/>
            <p:nvPr/>
          </p:nvGrpSpPr>
          <p:grpSpPr>
            <a:xfrm>
              <a:off x="8208491" y="5622366"/>
              <a:ext cx="3651001" cy="887505"/>
              <a:chOff x="8486329" y="5622366"/>
              <a:chExt cx="3651001" cy="887505"/>
            </a:xfrm>
          </p:grpSpPr>
          <p:sp>
            <p:nvSpPr>
              <p:cNvPr id="15" name="Rectangle 14"/>
              <p:cNvSpPr/>
              <p:nvPr/>
            </p:nvSpPr>
            <p:spPr bwMode="auto">
              <a:xfrm>
                <a:off x="8486329" y="5622366"/>
                <a:ext cx="914400" cy="88750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5400" b="1" dirty="0" smtClean="0">
                    <a:ln w="0"/>
                    <a:gradFill>
                      <a:gsLst>
                        <a:gs pos="1250">
                          <a:srgbClr val="002050"/>
                        </a:gs>
                        <a:gs pos="100000">
                          <a:srgbClr val="002050"/>
                        </a:gs>
                      </a:gsLst>
                      <a:lin ang="0" scaled="0"/>
                    </a:gradFill>
                  </a:rPr>
                  <a:t>3</a:t>
                </a:r>
              </a:p>
            </p:txBody>
          </p:sp>
          <p:sp>
            <p:nvSpPr>
              <p:cNvPr id="16" name="Rectangle 15"/>
              <p:cNvSpPr/>
              <p:nvPr/>
            </p:nvSpPr>
            <p:spPr bwMode="auto">
              <a:xfrm>
                <a:off x="9418638" y="5622366"/>
                <a:ext cx="2718692" cy="88750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ln w="0"/>
                    <a:gradFill>
                      <a:gsLst>
                        <a:gs pos="1250">
                          <a:srgbClr val="002050"/>
                        </a:gs>
                        <a:gs pos="100000">
                          <a:srgbClr val="002050"/>
                        </a:gs>
                      </a:gsLst>
                      <a:lin ang="0" scaled="0"/>
                    </a:gradFill>
                    <a:latin typeface="Segoe UI Light"/>
                  </a:rPr>
                  <a:t>Products</a:t>
                </a:r>
              </a:p>
            </p:txBody>
          </p:sp>
        </p:grpSp>
      </p:grpSp>
      <p:grpSp>
        <p:nvGrpSpPr>
          <p:cNvPr id="29" name="Group 28"/>
          <p:cNvGrpSpPr/>
          <p:nvPr/>
        </p:nvGrpSpPr>
        <p:grpSpPr>
          <a:xfrm>
            <a:off x="4359987" y="2125663"/>
            <a:ext cx="3651001" cy="4384208"/>
            <a:chOff x="4359987" y="2125663"/>
            <a:chExt cx="3651001" cy="4384208"/>
          </a:xfrm>
        </p:grpSpPr>
        <p:grpSp>
          <p:nvGrpSpPr>
            <p:cNvPr id="5" name="Group 4"/>
            <p:cNvGrpSpPr/>
            <p:nvPr/>
          </p:nvGrpSpPr>
          <p:grpSpPr>
            <a:xfrm>
              <a:off x="4359987" y="5622366"/>
              <a:ext cx="3651001" cy="887505"/>
              <a:chOff x="4591554" y="5622366"/>
              <a:chExt cx="3651001" cy="887505"/>
            </a:xfrm>
          </p:grpSpPr>
          <p:sp>
            <p:nvSpPr>
              <p:cNvPr id="13" name="Rectangle 12"/>
              <p:cNvSpPr/>
              <p:nvPr/>
            </p:nvSpPr>
            <p:spPr bwMode="auto">
              <a:xfrm>
                <a:off x="4591554" y="5622366"/>
                <a:ext cx="914400" cy="88750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5400" b="1" dirty="0" smtClean="0">
                    <a:ln w="0"/>
                    <a:gradFill>
                      <a:gsLst>
                        <a:gs pos="1250">
                          <a:srgbClr val="002050"/>
                        </a:gs>
                        <a:gs pos="100000">
                          <a:srgbClr val="002050"/>
                        </a:gs>
                      </a:gsLst>
                      <a:lin ang="0" scaled="0"/>
                    </a:gradFill>
                  </a:rPr>
                  <a:t>2</a:t>
                </a:r>
              </a:p>
            </p:txBody>
          </p:sp>
          <p:sp>
            <p:nvSpPr>
              <p:cNvPr id="14" name="Rectangle 13"/>
              <p:cNvSpPr/>
              <p:nvPr/>
            </p:nvSpPr>
            <p:spPr bwMode="auto">
              <a:xfrm>
                <a:off x="5523863" y="5622366"/>
                <a:ext cx="2718692" cy="88750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ln w="0"/>
                    <a:gradFill>
                      <a:gsLst>
                        <a:gs pos="1250">
                          <a:srgbClr val="002050"/>
                        </a:gs>
                        <a:gs pos="100000">
                          <a:srgbClr val="002050"/>
                        </a:gs>
                      </a:gsLst>
                      <a:lin ang="0" scaled="0"/>
                    </a:gradFill>
                    <a:latin typeface="Segoe UI Light"/>
                  </a:rPr>
                  <a:t>Process</a:t>
                </a:r>
              </a:p>
            </p:txBody>
          </p:sp>
        </p:grpSp>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7187" y="2125663"/>
              <a:ext cx="2418073" cy="3306391"/>
            </a:xfrm>
            <a:prstGeom prst="rect">
              <a:avLst/>
            </a:prstGeom>
          </p:spPr>
        </p:pic>
      </p:grpSp>
      <p:grpSp>
        <p:nvGrpSpPr>
          <p:cNvPr id="28" name="Group 27"/>
          <p:cNvGrpSpPr/>
          <p:nvPr/>
        </p:nvGrpSpPr>
        <p:grpSpPr>
          <a:xfrm>
            <a:off x="511482" y="1673606"/>
            <a:ext cx="3651001" cy="4836265"/>
            <a:chOff x="511482" y="1673606"/>
            <a:chExt cx="3651001" cy="4836265"/>
          </a:xfrm>
        </p:grpSpPr>
        <p:grpSp>
          <p:nvGrpSpPr>
            <p:cNvPr id="4" name="Group 3"/>
            <p:cNvGrpSpPr/>
            <p:nvPr/>
          </p:nvGrpSpPr>
          <p:grpSpPr>
            <a:xfrm>
              <a:off x="511482" y="5622366"/>
              <a:ext cx="3651001" cy="887505"/>
              <a:chOff x="465444" y="5622366"/>
              <a:chExt cx="3651001" cy="887505"/>
            </a:xfrm>
          </p:grpSpPr>
          <p:sp>
            <p:nvSpPr>
              <p:cNvPr id="17" name="Rectangle 16"/>
              <p:cNvSpPr/>
              <p:nvPr/>
            </p:nvSpPr>
            <p:spPr bwMode="auto">
              <a:xfrm>
                <a:off x="465444" y="5622366"/>
                <a:ext cx="914400" cy="88750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5400" b="1" dirty="0" smtClean="0">
                    <a:ln w="0"/>
                    <a:gradFill>
                      <a:gsLst>
                        <a:gs pos="1250">
                          <a:srgbClr val="002050"/>
                        </a:gs>
                        <a:gs pos="100000">
                          <a:srgbClr val="002050"/>
                        </a:gs>
                      </a:gsLst>
                      <a:lin ang="0" scaled="0"/>
                    </a:gradFill>
                  </a:rPr>
                  <a:t>1</a:t>
                </a:r>
              </a:p>
            </p:txBody>
          </p:sp>
          <p:sp>
            <p:nvSpPr>
              <p:cNvPr id="18" name="Rectangle 17"/>
              <p:cNvSpPr/>
              <p:nvPr/>
            </p:nvSpPr>
            <p:spPr bwMode="auto">
              <a:xfrm>
                <a:off x="1397753" y="5622366"/>
                <a:ext cx="2718692" cy="88750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4000" dirty="0" smtClean="0">
                    <a:ln w="0"/>
                    <a:gradFill>
                      <a:gsLst>
                        <a:gs pos="1250">
                          <a:srgbClr val="002050"/>
                        </a:gs>
                        <a:gs pos="100000">
                          <a:srgbClr val="002050"/>
                        </a:gs>
                      </a:gsLst>
                      <a:lin ang="0" scaled="0"/>
                    </a:gradFill>
                    <a:latin typeface="Segoe UI Light"/>
                  </a:rPr>
                  <a:t>People</a:t>
                </a:r>
              </a:p>
            </p:txBody>
          </p:sp>
        </p:grpSp>
        <p:grpSp>
          <p:nvGrpSpPr>
            <p:cNvPr id="27" name="Group 26"/>
            <p:cNvGrpSpPr/>
            <p:nvPr/>
          </p:nvGrpSpPr>
          <p:grpSpPr>
            <a:xfrm>
              <a:off x="1186823" y="1673606"/>
              <a:ext cx="2413883" cy="3776282"/>
              <a:chOff x="1186823" y="1673606"/>
              <a:chExt cx="2413883" cy="3776282"/>
            </a:xfrm>
          </p:grpSpPr>
          <p:pic>
            <p:nvPicPr>
              <p:cNvPr id="25"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6823" y="1673606"/>
                <a:ext cx="1197403" cy="3776282"/>
              </a:xfrm>
              <a:prstGeom prst="rect">
                <a:avLst/>
              </a:prstGeom>
            </p:spPr>
          </p:pic>
          <p:pic>
            <p:nvPicPr>
              <p:cNvPr id="26" name="Pictur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90071" y="2795016"/>
                <a:ext cx="1110635" cy="2654872"/>
              </a:xfrm>
              <a:prstGeom prst="rect">
                <a:avLst/>
              </a:prstGeom>
            </p:spPr>
          </p:pic>
        </p:grpSp>
      </p:grpSp>
    </p:spTree>
    <p:extLst>
      <p:ext uri="{BB962C8B-B14F-4D97-AF65-F5344CB8AC3E}">
        <p14:creationId xmlns:p14="http://schemas.microsoft.com/office/powerpoint/2010/main" val="28052643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8852494" y="1490469"/>
            <a:ext cx="2073324" cy="1292662"/>
          </a:xfrm>
          <a:prstGeom prst="rect">
            <a:avLst/>
          </a:prstGeom>
          <a:noFill/>
        </p:spPr>
        <p:txBody>
          <a:bodyPr wrap="none" lIns="182880" tIns="146304" rIns="182880" bIns="146304" rtlCol="0">
            <a:spAutoFit/>
          </a:bodyPr>
          <a:lstStyle/>
          <a:p>
            <a:pPr>
              <a:lnSpc>
                <a:spcPct val="90000"/>
              </a:lnSpc>
              <a:spcAft>
                <a:spcPts val="600"/>
              </a:spcAft>
            </a:pPr>
            <a:r>
              <a:rPr lang="en-US" sz="7200" dirty="0" smtClean="0">
                <a:solidFill>
                  <a:srgbClr val="00B294">
                    <a:lumMod val="20000"/>
                    <a:lumOff val="80000"/>
                  </a:srgbClr>
                </a:solidFill>
              </a:rPr>
              <a:t>OPS</a:t>
            </a:r>
          </a:p>
        </p:txBody>
      </p:sp>
      <p:sp>
        <p:nvSpPr>
          <p:cNvPr id="16" name="TextBox 15"/>
          <p:cNvSpPr txBox="1"/>
          <p:nvPr/>
        </p:nvSpPr>
        <p:spPr>
          <a:xfrm>
            <a:off x="1556068" y="1545986"/>
            <a:ext cx="2057294" cy="1292662"/>
          </a:xfrm>
          <a:prstGeom prst="rect">
            <a:avLst/>
          </a:prstGeom>
          <a:noFill/>
        </p:spPr>
        <p:txBody>
          <a:bodyPr wrap="none" lIns="182880" tIns="146304" rIns="182880" bIns="146304" rtlCol="0">
            <a:spAutoFit/>
          </a:bodyPr>
          <a:lstStyle/>
          <a:p>
            <a:pPr>
              <a:lnSpc>
                <a:spcPct val="90000"/>
              </a:lnSpc>
              <a:spcAft>
                <a:spcPts val="600"/>
              </a:spcAft>
            </a:pPr>
            <a:r>
              <a:rPr lang="en-US" sz="7200" dirty="0" smtClean="0">
                <a:solidFill>
                  <a:srgbClr val="00BCF2">
                    <a:lumMod val="20000"/>
                    <a:lumOff val="80000"/>
                  </a:srgbClr>
                </a:solidFill>
              </a:rPr>
              <a:t>DEV</a:t>
            </a:r>
          </a:p>
        </p:txBody>
      </p:sp>
      <p:sp>
        <p:nvSpPr>
          <p:cNvPr id="2" name="Title 1"/>
          <p:cNvSpPr>
            <a:spLocks noGrp="1"/>
          </p:cNvSpPr>
          <p:nvPr>
            <p:ph type="title"/>
          </p:nvPr>
        </p:nvSpPr>
        <p:spPr/>
        <p:txBody>
          <a:bodyPr/>
          <a:lstStyle/>
          <a:p>
            <a:r>
              <a:rPr lang="en-US"/>
              <a:t>The three </a:t>
            </a:r>
            <a:r>
              <a:rPr lang="en-US" smtClean="0"/>
              <a:t>ways</a:t>
            </a:r>
            <a:endParaRPr lang="en-US" dirty="0"/>
          </a:p>
        </p:txBody>
      </p:sp>
      <p:grpSp>
        <p:nvGrpSpPr>
          <p:cNvPr id="15" name="Group 14"/>
          <p:cNvGrpSpPr/>
          <p:nvPr/>
        </p:nvGrpSpPr>
        <p:grpSpPr>
          <a:xfrm>
            <a:off x="1475040" y="2896532"/>
            <a:ext cx="2299318" cy="1972331"/>
            <a:chOff x="1845505" y="2896532"/>
            <a:chExt cx="2299318" cy="1972331"/>
          </a:xfrm>
        </p:grpSpPr>
        <p:grpSp>
          <p:nvGrpSpPr>
            <p:cNvPr id="13" name="Group 12"/>
            <p:cNvGrpSpPr/>
            <p:nvPr/>
          </p:nvGrpSpPr>
          <p:grpSpPr>
            <a:xfrm>
              <a:off x="2624699" y="2896532"/>
              <a:ext cx="740930" cy="1972331"/>
              <a:chOff x="1902902" y="3149888"/>
              <a:chExt cx="740930" cy="1972331"/>
            </a:xfrm>
            <a:solidFill>
              <a:schemeClr val="tx2"/>
            </a:solidFill>
          </p:grpSpPr>
          <p:sp>
            <p:nvSpPr>
              <p:cNvPr id="7" name="Freeform 741"/>
              <p:cNvSpPr>
                <a:spLocks/>
              </p:cNvSpPr>
              <p:nvPr/>
            </p:nvSpPr>
            <p:spPr bwMode="auto">
              <a:xfrm>
                <a:off x="1902902" y="3636883"/>
                <a:ext cx="740930" cy="1485336"/>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sp>
            <p:nvSpPr>
              <p:cNvPr id="8" name="Oval 742"/>
              <p:cNvSpPr>
                <a:spLocks noChangeArrowheads="1"/>
              </p:cNvSpPr>
              <p:nvPr/>
            </p:nvSpPr>
            <p:spPr bwMode="auto">
              <a:xfrm>
                <a:off x="2052479" y="3149888"/>
                <a:ext cx="441775" cy="4452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grpSp>
        <p:grpSp>
          <p:nvGrpSpPr>
            <p:cNvPr id="14" name="Group 13"/>
            <p:cNvGrpSpPr/>
            <p:nvPr/>
          </p:nvGrpSpPr>
          <p:grpSpPr>
            <a:xfrm>
              <a:off x="3522164" y="3021759"/>
              <a:ext cx="622659" cy="1683613"/>
              <a:chOff x="2800367" y="3275115"/>
              <a:chExt cx="622659" cy="1683613"/>
            </a:xfrm>
            <a:solidFill>
              <a:schemeClr val="accent1"/>
            </a:solidFill>
          </p:grpSpPr>
          <p:sp>
            <p:nvSpPr>
              <p:cNvPr id="9" name="Freeform 743"/>
              <p:cNvSpPr>
                <a:spLocks/>
              </p:cNvSpPr>
              <p:nvPr/>
            </p:nvSpPr>
            <p:spPr bwMode="auto">
              <a:xfrm>
                <a:off x="2800367" y="3692540"/>
                <a:ext cx="622659" cy="1266188"/>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sp>
            <p:nvSpPr>
              <p:cNvPr id="10" name="Oval 744"/>
              <p:cNvSpPr>
                <a:spLocks noChangeArrowheads="1"/>
              </p:cNvSpPr>
              <p:nvPr/>
            </p:nvSpPr>
            <p:spPr bwMode="auto">
              <a:xfrm>
                <a:off x="2922116" y="3275115"/>
                <a:ext cx="379161" cy="37568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grpSp>
        <p:grpSp>
          <p:nvGrpSpPr>
            <p:cNvPr id="3" name="Group 2"/>
            <p:cNvGrpSpPr/>
            <p:nvPr/>
          </p:nvGrpSpPr>
          <p:grpSpPr>
            <a:xfrm>
              <a:off x="1845505" y="3021759"/>
              <a:ext cx="622659" cy="1683613"/>
              <a:chOff x="1123708" y="3275115"/>
              <a:chExt cx="622659" cy="1683613"/>
            </a:xfrm>
            <a:solidFill>
              <a:schemeClr val="accent1"/>
            </a:solidFill>
          </p:grpSpPr>
          <p:sp>
            <p:nvSpPr>
              <p:cNvPr id="11" name="Freeform 745"/>
              <p:cNvSpPr>
                <a:spLocks/>
              </p:cNvSpPr>
              <p:nvPr/>
            </p:nvSpPr>
            <p:spPr bwMode="auto">
              <a:xfrm>
                <a:off x="1123708" y="3692540"/>
                <a:ext cx="622659" cy="1266188"/>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sp>
            <p:nvSpPr>
              <p:cNvPr id="12" name="Oval 746"/>
              <p:cNvSpPr>
                <a:spLocks noChangeArrowheads="1"/>
              </p:cNvSpPr>
              <p:nvPr/>
            </p:nvSpPr>
            <p:spPr bwMode="auto">
              <a:xfrm>
                <a:off x="1245457" y="3275115"/>
                <a:ext cx="379161" cy="37568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grpSp>
      </p:grpSp>
      <p:grpSp>
        <p:nvGrpSpPr>
          <p:cNvPr id="6" name="Group 5"/>
          <p:cNvGrpSpPr/>
          <p:nvPr/>
        </p:nvGrpSpPr>
        <p:grpSpPr>
          <a:xfrm>
            <a:off x="8739497" y="2896532"/>
            <a:ext cx="2299318" cy="1972331"/>
            <a:chOff x="7589838" y="2896532"/>
            <a:chExt cx="2299318" cy="1972331"/>
          </a:xfrm>
        </p:grpSpPr>
        <p:grpSp>
          <p:nvGrpSpPr>
            <p:cNvPr id="18" name="Group 17"/>
            <p:cNvGrpSpPr/>
            <p:nvPr/>
          </p:nvGrpSpPr>
          <p:grpSpPr>
            <a:xfrm>
              <a:off x="8369032" y="2896532"/>
              <a:ext cx="740930" cy="1972331"/>
              <a:chOff x="1902902" y="3149888"/>
              <a:chExt cx="740930" cy="1972331"/>
            </a:xfrm>
            <a:solidFill>
              <a:schemeClr val="accent6">
                <a:lumMod val="40000"/>
                <a:lumOff val="60000"/>
              </a:schemeClr>
            </a:solidFill>
          </p:grpSpPr>
          <p:sp>
            <p:nvSpPr>
              <p:cNvPr id="25" name="Freeform 741"/>
              <p:cNvSpPr>
                <a:spLocks/>
              </p:cNvSpPr>
              <p:nvPr/>
            </p:nvSpPr>
            <p:spPr bwMode="auto">
              <a:xfrm>
                <a:off x="1902902" y="3636883"/>
                <a:ext cx="740930" cy="1485336"/>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sp>
            <p:nvSpPr>
              <p:cNvPr id="26" name="Oval 742"/>
              <p:cNvSpPr>
                <a:spLocks noChangeArrowheads="1"/>
              </p:cNvSpPr>
              <p:nvPr/>
            </p:nvSpPr>
            <p:spPr bwMode="auto">
              <a:xfrm>
                <a:off x="2052479" y="3149888"/>
                <a:ext cx="441775" cy="4452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grpSp>
        <p:grpSp>
          <p:nvGrpSpPr>
            <p:cNvPr id="19" name="Group 18"/>
            <p:cNvGrpSpPr/>
            <p:nvPr/>
          </p:nvGrpSpPr>
          <p:grpSpPr>
            <a:xfrm>
              <a:off x="9266497" y="3021759"/>
              <a:ext cx="622659" cy="1683613"/>
              <a:chOff x="2800367" y="3275115"/>
              <a:chExt cx="622659" cy="1683613"/>
            </a:xfrm>
            <a:solidFill>
              <a:schemeClr val="accent6"/>
            </a:solidFill>
          </p:grpSpPr>
          <p:sp>
            <p:nvSpPr>
              <p:cNvPr id="23" name="Freeform 743"/>
              <p:cNvSpPr>
                <a:spLocks/>
              </p:cNvSpPr>
              <p:nvPr/>
            </p:nvSpPr>
            <p:spPr bwMode="auto">
              <a:xfrm>
                <a:off x="2800367" y="3692540"/>
                <a:ext cx="622659" cy="1266188"/>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sp>
            <p:nvSpPr>
              <p:cNvPr id="24" name="Oval 744"/>
              <p:cNvSpPr>
                <a:spLocks noChangeArrowheads="1"/>
              </p:cNvSpPr>
              <p:nvPr/>
            </p:nvSpPr>
            <p:spPr bwMode="auto">
              <a:xfrm>
                <a:off x="2922116" y="3275115"/>
                <a:ext cx="379161" cy="37568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grpSp>
        <p:grpSp>
          <p:nvGrpSpPr>
            <p:cNvPr id="20" name="Group 19"/>
            <p:cNvGrpSpPr/>
            <p:nvPr/>
          </p:nvGrpSpPr>
          <p:grpSpPr>
            <a:xfrm>
              <a:off x="7589838" y="3021759"/>
              <a:ext cx="622659" cy="1683613"/>
              <a:chOff x="1123708" y="3275115"/>
              <a:chExt cx="622659" cy="1683613"/>
            </a:xfrm>
            <a:solidFill>
              <a:schemeClr val="accent6"/>
            </a:solidFill>
          </p:grpSpPr>
          <p:sp>
            <p:nvSpPr>
              <p:cNvPr id="21" name="Freeform 745"/>
              <p:cNvSpPr>
                <a:spLocks/>
              </p:cNvSpPr>
              <p:nvPr/>
            </p:nvSpPr>
            <p:spPr bwMode="auto">
              <a:xfrm>
                <a:off x="1123708" y="3692540"/>
                <a:ext cx="622659" cy="1266188"/>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sp>
            <p:nvSpPr>
              <p:cNvPr id="22" name="Oval 746"/>
              <p:cNvSpPr>
                <a:spLocks noChangeArrowheads="1"/>
              </p:cNvSpPr>
              <p:nvPr/>
            </p:nvSpPr>
            <p:spPr bwMode="auto">
              <a:xfrm>
                <a:off x="1245457" y="3275115"/>
                <a:ext cx="379161" cy="37568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grpSp>
      </p:grpSp>
      <p:sp>
        <p:nvSpPr>
          <p:cNvPr id="43" name="Freeform 42"/>
          <p:cNvSpPr/>
          <p:nvPr/>
        </p:nvSpPr>
        <p:spPr bwMode="auto">
          <a:xfrm rot="13859307" flipH="1">
            <a:off x="3471402" y="2679796"/>
            <a:ext cx="660" cy="4896"/>
          </a:xfrm>
          <a:custGeom>
            <a:avLst/>
            <a:gdLst>
              <a:gd name="connsiteX0" fmla="*/ 0 w 660"/>
              <a:gd name="connsiteY0" fmla="*/ 4896 h 4896"/>
              <a:gd name="connsiteX1" fmla="*/ 660 w 660"/>
              <a:gd name="connsiteY1" fmla="*/ 0 h 4896"/>
              <a:gd name="connsiteX2" fmla="*/ 0 w 660"/>
              <a:gd name="connsiteY2" fmla="*/ 4896 h 4896"/>
              <a:gd name="connsiteX3" fmla="*/ 0 w 660"/>
              <a:gd name="connsiteY3" fmla="*/ 4896 h 4896"/>
            </a:gdLst>
            <a:ahLst/>
            <a:cxnLst>
              <a:cxn ang="0">
                <a:pos x="connsiteX0" y="connsiteY0"/>
              </a:cxn>
              <a:cxn ang="0">
                <a:pos x="connsiteX1" y="connsiteY1"/>
              </a:cxn>
              <a:cxn ang="0">
                <a:pos x="connsiteX2" y="connsiteY2"/>
              </a:cxn>
              <a:cxn ang="0">
                <a:pos x="connsiteX3" y="connsiteY3"/>
              </a:cxn>
            </a:cxnLst>
            <a:rect l="l" t="t" r="r" b="b"/>
            <a:pathLst>
              <a:path w="660" h="4896">
                <a:moveTo>
                  <a:pt x="0" y="4896"/>
                </a:moveTo>
                <a:lnTo>
                  <a:pt x="660" y="0"/>
                </a:lnTo>
                <a:lnTo>
                  <a:pt x="0" y="4896"/>
                </a:lnTo>
                <a:lnTo>
                  <a:pt x="0" y="4896"/>
                </a:ln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8" name="Freeform 77"/>
          <p:cNvSpPr/>
          <p:nvPr/>
        </p:nvSpPr>
        <p:spPr bwMode="auto">
          <a:xfrm rot="13459195" flipH="1">
            <a:off x="4398151" y="427131"/>
            <a:ext cx="4038672" cy="4030066"/>
          </a:xfrm>
          <a:custGeom>
            <a:avLst/>
            <a:gdLst>
              <a:gd name="connsiteX0" fmla="*/ 1169940 w 4038672"/>
              <a:gd name="connsiteY0" fmla="*/ 2601345 h 4030066"/>
              <a:gd name="connsiteX1" fmla="*/ 3392920 w 4038672"/>
              <a:gd name="connsiteY1" fmla="*/ 3695526 h 4030066"/>
              <a:gd name="connsiteX2" fmla="*/ 3469461 w 4038672"/>
              <a:gd name="connsiteY2" fmla="*/ 3699984 h 4030066"/>
              <a:gd name="connsiteX3" fmla="*/ 3469460 w 4038672"/>
              <a:gd name="connsiteY3" fmla="*/ 3699985 h 4030066"/>
              <a:gd name="connsiteX4" fmla="*/ 3469461 w 4038672"/>
              <a:gd name="connsiteY4" fmla="*/ 3699985 h 4030066"/>
              <a:gd name="connsiteX5" fmla="*/ 3477299 w 4038672"/>
              <a:gd name="connsiteY5" fmla="*/ 4030066 h 4030066"/>
              <a:gd name="connsiteX6" fmla="*/ 3765760 w 4038672"/>
              <a:gd name="connsiteY6" fmla="*/ 3708616 h 4030066"/>
              <a:gd name="connsiteX7" fmla="*/ 3719216 w 4038672"/>
              <a:gd name="connsiteY7" fmla="*/ 3710439 h 4030066"/>
              <a:gd name="connsiteX8" fmla="*/ 3765759 w 4038672"/>
              <a:gd name="connsiteY8" fmla="*/ 3708616 h 4030066"/>
              <a:gd name="connsiteX9" fmla="*/ 4038672 w 4038672"/>
              <a:gd name="connsiteY9" fmla="*/ 3404496 h 4030066"/>
              <a:gd name="connsiteX10" fmla="*/ 3803934 w 4038672"/>
              <a:gd name="connsiteY10" fmla="*/ 3166661 h 4030066"/>
              <a:gd name="connsiteX11" fmla="*/ 3803934 w 4038672"/>
              <a:gd name="connsiteY11" fmla="*/ 3166661 h 4030066"/>
              <a:gd name="connsiteX12" fmla="*/ 3448241 w 4038672"/>
              <a:gd name="connsiteY12" fmla="*/ 2806275 h 4030066"/>
              <a:gd name="connsiteX13" fmla="*/ 3456930 w 4038672"/>
              <a:gd name="connsiteY13" fmla="*/ 3172228 h 4030066"/>
              <a:gd name="connsiteX14" fmla="*/ 3324118 w 4038672"/>
              <a:gd name="connsiteY14" fmla="*/ 3164493 h 4030066"/>
              <a:gd name="connsiteX15" fmla="*/ 1497836 w 4038672"/>
              <a:gd name="connsiteY15" fmla="*/ 2265572 h 4030066"/>
              <a:gd name="connsiteX16" fmla="*/ 536676 w 4038672"/>
              <a:gd name="connsiteY16" fmla="*/ 227994 h 4030066"/>
              <a:gd name="connsiteX17" fmla="*/ 540182 w 4038672"/>
              <a:gd name="connsiteY17" fmla="*/ 0 h 4030066"/>
              <a:gd name="connsiteX18" fmla="*/ 1863 w 4038672"/>
              <a:gd name="connsiteY18" fmla="*/ 0 h 4030066"/>
              <a:gd name="connsiteX19" fmla="*/ 0 w 4038672"/>
              <a:gd name="connsiteY19" fmla="*/ 121171 h 4030066"/>
              <a:gd name="connsiteX20" fmla="*/ 1169940 w 4038672"/>
              <a:gd name="connsiteY20" fmla="*/ 2601345 h 40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8672" h="4030066">
                <a:moveTo>
                  <a:pt x="1169940" y="2601345"/>
                </a:moveTo>
                <a:cubicBezTo>
                  <a:pt x="1827899" y="3243867"/>
                  <a:pt x="2629231" y="3614960"/>
                  <a:pt x="3392920" y="3695526"/>
                </a:cubicBezTo>
                <a:lnTo>
                  <a:pt x="3469461" y="3699984"/>
                </a:lnTo>
                <a:lnTo>
                  <a:pt x="3469460" y="3699985"/>
                </a:lnTo>
                <a:lnTo>
                  <a:pt x="3469461" y="3699985"/>
                </a:lnTo>
                <a:lnTo>
                  <a:pt x="3477299" y="4030066"/>
                </a:lnTo>
                <a:lnTo>
                  <a:pt x="3765760" y="3708616"/>
                </a:lnTo>
                <a:lnTo>
                  <a:pt x="3719216" y="3710439"/>
                </a:lnTo>
                <a:lnTo>
                  <a:pt x="3765759" y="3708616"/>
                </a:lnTo>
                <a:lnTo>
                  <a:pt x="4038672" y="3404496"/>
                </a:lnTo>
                <a:lnTo>
                  <a:pt x="3803934" y="3166661"/>
                </a:lnTo>
                <a:lnTo>
                  <a:pt x="3803934" y="3166661"/>
                </a:lnTo>
                <a:lnTo>
                  <a:pt x="3448241" y="2806275"/>
                </a:lnTo>
                <a:lnTo>
                  <a:pt x="3456930" y="3172228"/>
                </a:lnTo>
                <a:lnTo>
                  <a:pt x="3324118" y="3164493"/>
                </a:lnTo>
                <a:cubicBezTo>
                  <a:pt x="2696712" y="3098305"/>
                  <a:pt x="2038381" y="2793434"/>
                  <a:pt x="1497836" y="2265572"/>
                </a:cubicBezTo>
                <a:cubicBezTo>
                  <a:pt x="889724" y="1671728"/>
                  <a:pt x="560218" y="922151"/>
                  <a:pt x="536676" y="227994"/>
                </a:cubicBezTo>
                <a:lnTo>
                  <a:pt x="540182" y="0"/>
                </a:lnTo>
                <a:lnTo>
                  <a:pt x="1863" y="0"/>
                </a:lnTo>
                <a:lnTo>
                  <a:pt x="0" y="121171"/>
                </a:lnTo>
                <a:cubicBezTo>
                  <a:pt x="28656" y="966111"/>
                  <a:pt x="429736" y="1878507"/>
                  <a:pt x="1169940" y="2601345"/>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9" name="Freeform 78"/>
          <p:cNvSpPr/>
          <p:nvPr/>
        </p:nvSpPr>
        <p:spPr bwMode="auto">
          <a:xfrm rot="2700000" flipH="1">
            <a:off x="4153339" y="3238326"/>
            <a:ext cx="4038672" cy="4030066"/>
          </a:xfrm>
          <a:custGeom>
            <a:avLst/>
            <a:gdLst>
              <a:gd name="connsiteX0" fmla="*/ 1169940 w 4038672"/>
              <a:gd name="connsiteY0" fmla="*/ 2601345 h 4030066"/>
              <a:gd name="connsiteX1" fmla="*/ 3392920 w 4038672"/>
              <a:gd name="connsiteY1" fmla="*/ 3695526 h 4030066"/>
              <a:gd name="connsiteX2" fmla="*/ 3469461 w 4038672"/>
              <a:gd name="connsiteY2" fmla="*/ 3699984 h 4030066"/>
              <a:gd name="connsiteX3" fmla="*/ 3469460 w 4038672"/>
              <a:gd name="connsiteY3" fmla="*/ 3699985 h 4030066"/>
              <a:gd name="connsiteX4" fmla="*/ 3469461 w 4038672"/>
              <a:gd name="connsiteY4" fmla="*/ 3699985 h 4030066"/>
              <a:gd name="connsiteX5" fmla="*/ 3477299 w 4038672"/>
              <a:gd name="connsiteY5" fmla="*/ 4030066 h 4030066"/>
              <a:gd name="connsiteX6" fmla="*/ 3765760 w 4038672"/>
              <a:gd name="connsiteY6" fmla="*/ 3708616 h 4030066"/>
              <a:gd name="connsiteX7" fmla="*/ 3719216 w 4038672"/>
              <a:gd name="connsiteY7" fmla="*/ 3710439 h 4030066"/>
              <a:gd name="connsiteX8" fmla="*/ 3765759 w 4038672"/>
              <a:gd name="connsiteY8" fmla="*/ 3708616 h 4030066"/>
              <a:gd name="connsiteX9" fmla="*/ 4038672 w 4038672"/>
              <a:gd name="connsiteY9" fmla="*/ 3404496 h 4030066"/>
              <a:gd name="connsiteX10" fmla="*/ 3803934 w 4038672"/>
              <a:gd name="connsiteY10" fmla="*/ 3166661 h 4030066"/>
              <a:gd name="connsiteX11" fmla="*/ 3803934 w 4038672"/>
              <a:gd name="connsiteY11" fmla="*/ 3166661 h 4030066"/>
              <a:gd name="connsiteX12" fmla="*/ 3448241 w 4038672"/>
              <a:gd name="connsiteY12" fmla="*/ 2806275 h 4030066"/>
              <a:gd name="connsiteX13" fmla="*/ 3456930 w 4038672"/>
              <a:gd name="connsiteY13" fmla="*/ 3172228 h 4030066"/>
              <a:gd name="connsiteX14" fmla="*/ 3324118 w 4038672"/>
              <a:gd name="connsiteY14" fmla="*/ 3164493 h 4030066"/>
              <a:gd name="connsiteX15" fmla="*/ 1497836 w 4038672"/>
              <a:gd name="connsiteY15" fmla="*/ 2265572 h 4030066"/>
              <a:gd name="connsiteX16" fmla="*/ 536676 w 4038672"/>
              <a:gd name="connsiteY16" fmla="*/ 227994 h 4030066"/>
              <a:gd name="connsiteX17" fmla="*/ 540182 w 4038672"/>
              <a:gd name="connsiteY17" fmla="*/ 0 h 4030066"/>
              <a:gd name="connsiteX18" fmla="*/ 1863 w 4038672"/>
              <a:gd name="connsiteY18" fmla="*/ 0 h 4030066"/>
              <a:gd name="connsiteX19" fmla="*/ 0 w 4038672"/>
              <a:gd name="connsiteY19" fmla="*/ 121171 h 4030066"/>
              <a:gd name="connsiteX20" fmla="*/ 1169940 w 4038672"/>
              <a:gd name="connsiteY20" fmla="*/ 2601345 h 40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8672" h="4030066">
                <a:moveTo>
                  <a:pt x="1169940" y="2601345"/>
                </a:moveTo>
                <a:cubicBezTo>
                  <a:pt x="1827899" y="3243867"/>
                  <a:pt x="2629231" y="3614960"/>
                  <a:pt x="3392920" y="3695526"/>
                </a:cubicBezTo>
                <a:lnTo>
                  <a:pt x="3469461" y="3699984"/>
                </a:lnTo>
                <a:lnTo>
                  <a:pt x="3469460" y="3699985"/>
                </a:lnTo>
                <a:lnTo>
                  <a:pt x="3469461" y="3699985"/>
                </a:lnTo>
                <a:lnTo>
                  <a:pt x="3477299" y="4030066"/>
                </a:lnTo>
                <a:lnTo>
                  <a:pt x="3765760" y="3708616"/>
                </a:lnTo>
                <a:lnTo>
                  <a:pt x="3719216" y="3710439"/>
                </a:lnTo>
                <a:lnTo>
                  <a:pt x="3765759" y="3708616"/>
                </a:lnTo>
                <a:lnTo>
                  <a:pt x="4038672" y="3404496"/>
                </a:lnTo>
                <a:lnTo>
                  <a:pt x="3803934" y="3166661"/>
                </a:lnTo>
                <a:lnTo>
                  <a:pt x="3803934" y="3166661"/>
                </a:lnTo>
                <a:lnTo>
                  <a:pt x="3448241" y="2806275"/>
                </a:lnTo>
                <a:lnTo>
                  <a:pt x="3456930" y="3172228"/>
                </a:lnTo>
                <a:lnTo>
                  <a:pt x="3324118" y="3164493"/>
                </a:lnTo>
                <a:cubicBezTo>
                  <a:pt x="2696712" y="3098305"/>
                  <a:pt x="2038381" y="2793434"/>
                  <a:pt x="1497836" y="2265572"/>
                </a:cubicBezTo>
                <a:cubicBezTo>
                  <a:pt x="889724" y="1671728"/>
                  <a:pt x="560218" y="922151"/>
                  <a:pt x="536676" y="227994"/>
                </a:cubicBezTo>
                <a:lnTo>
                  <a:pt x="540182" y="0"/>
                </a:lnTo>
                <a:lnTo>
                  <a:pt x="1863" y="0"/>
                </a:lnTo>
                <a:lnTo>
                  <a:pt x="0" y="121171"/>
                </a:lnTo>
                <a:cubicBezTo>
                  <a:pt x="28656" y="966111"/>
                  <a:pt x="429736" y="1878507"/>
                  <a:pt x="1169940" y="2601345"/>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0" name="Freeform 79"/>
          <p:cNvSpPr/>
          <p:nvPr/>
        </p:nvSpPr>
        <p:spPr bwMode="auto">
          <a:xfrm rot="13459195" flipH="1">
            <a:off x="4427928" y="2944089"/>
            <a:ext cx="960054" cy="958009"/>
          </a:xfrm>
          <a:custGeom>
            <a:avLst/>
            <a:gdLst>
              <a:gd name="connsiteX0" fmla="*/ 1169940 w 4038672"/>
              <a:gd name="connsiteY0" fmla="*/ 2601345 h 4030066"/>
              <a:gd name="connsiteX1" fmla="*/ 3392920 w 4038672"/>
              <a:gd name="connsiteY1" fmla="*/ 3695526 h 4030066"/>
              <a:gd name="connsiteX2" fmla="*/ 3469461 w 4038672"/>
              <a:gd name="connsiteY2" fmla="*/ 3699984 h 4030066"/>
              <a:gd name="connsiteX3" fmla="*/ 3469460 w 4038672"/>
              <a:gd name="connsiteY3" fmla="*/ 3699985 h 4030066"/>
              <a:gd name="connsiteX4" fmla="*/ 3469461 w 4038672"/>
              <a:gd name="connsiteY4" fmla="*/ 3699985 h 4030066"/>
              <a:gd name="connsiteX5" fmla="*/ 3477299 w 4038672"/>
              <a:gd name="connsiteY5" fmla="*/ 4030066 h 4030066"/>
              <a:gd name="connsiteX6" fmla="*/ 3765760 w 4038672"/>
              <a:gd name="connsiteY6" fmla="*/ 3708616 h 4030066"/>
              <a:gd name="connsiteX7" fmla="*/ 3719216 w 4038672"/>
              <a:gd name="connsiteY7" fmla="*/ 3710439 h 4030066"/>
              <a:gd name="connsiteX8" fmla="*/ 3765759 w 4038672"/>
              <a:gd name="connsiteY8" fmla="*/ 3708616 h 4030066"/>
              <a:gd name="connsiteX9" fmla="*/ 4038672 w 4038672"/>
              <a:gd name="connsiteY9" fmla="*/ 3404496 h 4030066"/>
              <a:gd name="connsiteX10" fmla="*/ 3803934 w 4038672"/>
              <a:gd name="connsiteY10" fmla="*/ 3166661 h 4030066"/>
              <a:gd name="connsiteX11" fmla="*/ 3803934 w 4038672"/>
              <a:gd name="connsiteY11" fmla="*/ 3166661 h 4030066"/>
              <a:gd name="connsiteX12" fmla="*/ 3448241 w 4038672"/>
              <a:gd name="connsiteY12" fmla="*/ 2806275 h 4030066"/>
              <a:gd name="connsiteX13" fmla="*/ 3456930 w 4038672"/>
              <a:gd name="connsiteY13" fmla="*/ 3172228 h 4030066"/>
              <a:gd name="connsiteX14" fmla="*/ 3324118 w 4038672"/>
              <a:gd name="connsiteY14" fmla="*/ 3164493 h 4030066"/>
              <a:gd name="connsiteX15" fmla="*/ 1497836 w 4038672"/>
              <a:gd name="connsiteY15" fmla="*/ 2265572 h 4030066"/>
              <a:gd name="connsiteX16" fmla="*/ 536676 w 4038672"/>
              <a:gd name="connsiteY16" fmla="*/ 227994 h 4030066"/>
              <a:gd name="connsiteX17" fmla="*/ 540182 w 4038672"/>
              <a:gd name="connsiteY17" fmla="*/ 0 h 4030066"/>
              <a:gd name="connsiteX18" fmla="*/ 1863 w 4038672"/>
              <a:gd name="connsiteY18" fmla="*/ 0 h 4030066"/>
              <a:gd name="connsiteX19" fmla="*/ 0 w 4038672"/>
              <a:gd name="connsiteY19" fmla="*/ 121171 h 4030066"/>
              <a:gd name="connsiteX20" fmla="*/ 1169940 w 4038672"/>
              <a:gd name="connsiteY20" fmla="*/ 2601345 h 40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8672" h="4030066">
                <a:moveTo>
                  <a:pt x="1169940" y="2601345"/>
                </a:moveTo>
                <a:cubicBezTo>
                  <a:pt x="1827899" y="3243867"/>
                  <a:pt x="2629231" y="3614960"/>
                  <a:pt x="3392920" y="3695526"/>
                </a:cubicBezTo>
                <a:lnTo>
                  <a:pt x="3469461" y="3699984"/>
                </a:lnTo>
                <a:lnTo>
                  <a:pt x="3469460" y="3699985"/>
                </a:lnTo>
                <a:lnTo>
                  <a:pt x="3469461" y="3699985"/>
                </a:lnTo>
                <a:lnTo>
                  <a:pt x="3477299" y="4030066"/>
                </a:lnTo>
                <a:lnTo>
                  <a:pt x="3765760" y="3708616"/>
                </a:lnTo>
                <a:lnTo>
                  <a:pt x="3719216" y="3710439"/>
                </a:lnTo>
                <a:lnTo>
                  <a:pt x="3765759" y="3708616"/>
                </a:lnTo>
                <a:lnTo>
                  <a:pt x="4038672" y="3404496"/>
                </a:lnTo>
                <a:lnTo>
                  <a:pt x="3803934" y="3166661"/>
                </a:lnTo>
                <a:lnTo>
                  <a:pt x="3803934" y="3166661"/>
                </a:lnTo>
                <a:lnTo>
                  <a:pt x="3448241" y="2806275"/>
                </a:lnTo>
                <a:lnTo>
                  <a:pt x="3456930" y="3172228"/>
                </a:lnTo>
                <a:lnTo>
                  <a:pt x="3324118" y="3164493"/>
                </a:lnTo>
                <a:cubicBezTo>
                  <a:pt x="2696712" y="3098305"/>
                  <a:pt x="2038381" y="2793434"/>
                  <a:pt x="1497836" y="2265572"/>
                </a:cubicBezTo>
                <a:cubicBezTo>
                  <a:pt x="889724" y="1671728"/>
                  <a:pt x="560218" y="922151"/>
                  <a:pt x="536676" y="227994"/>
                </a:cubicBezTo>
                <a:lnTo>
                  <a:pt x="540182" y="0"/>
                </a:lnTo>
                <a:lnTo>
                  <a:pt x="1863" y="0"/>
                </a:lnTo>
                <a:lnTo>
                  <a:pt x="0" y="121171"/>
                </a:lnTo>
                <a:cubicBezTo>
                  <a:pt x="28656" y="966111"/>
                  <a:pt x="429736" y="1878507"/>
                  <a:pt x="1169940" y="2601345"/>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1" name="Freeform 80"/>
          <p:cNvSpPr/>
          <p:nvPr/>
        </p:nvSpPr>
        <p:spPr bwMode="auto">
          <a:xfrm rot="2700000" flipH="1">
            <a:off x="4369732" y="3459061"/>
            <a:ext cx="960054" cy="958009"/>
          </a:xfrm>
          <a:custGeom>
            <a:avLst/>
            <a:gdLst>
              <a:gd name="connsiteX0" fmla="*/ 1169940 w 4038672"/>
              <a:gd name="connsiteY0" fmla="*/ 2601345 h 4030066"/>
              <a:gd name="connsiteX1" fmla="*/ 3392920 w 4038672"/>
              <a:gd name="connsiteY1" fmla="*/ 3695526 h 4030066"/>
              <a:gd name="connsiteX2" fmla="*/ 3469461 w 4038672"/>
              <a:gd name="connsiteY2" fmla="*/ 3699984 h 4030066"/>
              <a:gd name="connsiteX3" fmla="*/ 3469460 w 4038672"/>
              <a:gd name="connsiteY3" fmla="*/ 3699985 h 4030066"/>
              <a:gd name="connsiteX4" fmla="*/ 3469461 w 4038672"/>
              <a:gd name="connsiteY4" fmla="*/ 3699985 h 4030066"/>
              <a:gd name="connsiteX5" fmla="*/ 3477299 w 4038672"/>
              <a:gd name="connsiteY5" fmla="*/ 4030066 h 4030066"/>
              <a:gd name="connsiteX6" fmla="*/ 3765760 w 4038672"/>
              <a:gd name="connsiteY6" fmla="*/ 3708616 h 4030066"/>
              <a:gd name="connsiteX7" fmla="*/ 3719216 w 4038672"/>
              <a:gd name="connsiteY7" fmla="*/ 3710439 h 4030066"/>
              <a:gd name="connsiteX8" fmla="*/ 3765759 w 4038672"/>
              <a:gd name="connsiteY8" fmla="*/ 3708616 h 4030066"/>
              <a:gd name="connsiteX9" fmla="*/ 4038672 w 4038672"/>
              <a:gd name="connsiteY9" fmla="*/ 3404496 h 4030066"/>
              <a:gd name="connsiteX10" fmla="*/ 3803934 w 4038672"/>
              <a:gd name="connsiteY10" fmla="*/ 3166661 h 4030066"/>
              <a:gd name="connsiteX11" fmla="*/ 3803934 w 4038672"/>
              <a:gd name="connsiteY11" fmla="*/ 3166661 h 4030066"/>
              <a:gd name="connsiteX12" fmla="*/ 3448241 w 4038672"/>
              <a:gd name="connsiteY12" fmla="*/ 2806275 h 4030066"/>
              <a:gd name="connsiteX13" fmla="*/ 3456930 w 4038672"/>
              <a:gd name="connsiteY13" fmla="*/ 3172228 h 4030066"/>
              <a:gd name="connsiteX14" fmla="*/ 3324118 w 4038672"/>
              <a:gd name="connsiteY14" fmla="*/ 3164493 h 4030066"/>
              <a:gd name="connsiteX15" fmla="*/ 1497836 w 4038672"/>
              <a:gd name="connsiteY15" fmla="*/ 2265572 h 4030066"/>
              <a:gd name="connsiteX16" fmla="*/ 536676 w 4038672"/>
              <a:gd name="connsiteY16" fmla="*/ 227994 h 4030066"/>
              <a:gd name="connsiteX17" fmla="*/ 540182 w 4038672"/>
              <a:gd name="connsiteY17" fmla="*/ 0 h 4030066"/>
              <a:gd name="connsiteX18" fmla="*/ 1863 w 4038672"/>
              <a:gd name="connsiteY18" fmla="*/ 0 h 4030066"/>
              <a:gd name="connsiteX19" fmla="*/ 0 w 4038672"/>
              <a:gd name="connsiteY19" fmla="*/ 121171 h 4030066"/>
              <a:gd name="connsiteX20" fmla="*/ 1169940 w 4038672"/>
              <a:gd name="connsiteY20" fmla="*/ 2601345 h 40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8672" h="4030066">
                <a:moveTo>
                  <a:pt x="1169940" y="2601345"/>
                </a:moveTo>
                <a:cubicBezTo>
                  <a:pt x="1827899" y="3243867"/>
                  <a:pt x="2629231" y="3614960"/>
                  <a:pt x="3392920" y="3695526"/>
                </a:cubicBezTo>
                <a:lnTo>
                  <a:pt x="3469461" y="3699984"/>
                </a:lnTo>
                <a:lnTo>
                  <a:pt x="3469460" y="3699985"/>
                </a:lnTo>
                <a:lnTo>
                  <a:pt x="3469461" y="3699985"/>
                </a:lnTo>
                <a:lnTo>
                  <a:pt x="3477299" y="4030066"/>
                </a:lnTo>
                <a:lnTo>
                  <a:pt x="3765760" y="3708616"/>
                </a:lnTo>
                <a:lnTo>
                  <a:pt x="3719216" y="3710439"/>
                </a:lnTo>
                <a:lnTo>
                  <a:pt x="3765759" y="3708616"/>
                </a:lnTo>
                <a:lnTo>
                  <a:pt x="4038672" y="3404496"/>
                </a:lnTo>
                <a:lnTo>
                  <a:pt x="3803934" y="3166661"/>
                </a:lnTo>
                <a:lnTo>
                  <a:pt x="3803934" y="3166661"/>
                </a:lnTo>
                <a:lnTo>
                  <a:pt x="3448241" y="2806275"/>
                </a:lnTo>
                <a:lnTo>
                  <a:pt x="3456930" y="3172228"/>
                </a:lnTo>
                <a:lnTo>
                  <a:pt x="3324118" y="3164493"/>
                </a:lnTo>
                <a:cubicBezTo>
                  <a:pt x="2696712" y="3098305"/>
                  <a:pt x="2038381" y="2793434"/>
                  <a:pt x="1497836" y="2265572"/>
                </a:cubicBezTo>
                <a:cubicBezTo>
                  <a:pt x="889724" y="1671728"/>
                  <a:pt x="560218" y="922151"/>
                  <a:pt x="536676" y="227994"/>
                </a:cubicBezTo>
                <a:lnTo>
                  <a:pt x="540182" y="0"/>
                </a:lnTo>
                <a:lnTo>
                  <a:pt x="1863" y="0"/>
                </a:lnTo>
                <a:lnTo>
                  <a:pt x="0" y="121171"/>
                </a:lnTo>
                <a:cubicBezTo>
                  <a:pt x="28656" y="966111"/>
                  <a:pt x="429736" y="1878507"/>
                  <a:pt x="1169940" y="2601345"/>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4" name="Freeform 83"/>
          <p:cNvSpPr/>
          <p:nvPr/>
        </p:nvSpPr>
        <p:spPr bwMode="auto">
          <a:xfrm rot="13459195" flipH="1">
            <a:off x="5855640" y="2944089"/>
            <a:ext cx="960054" cy="958009"/>
          </a:xfrm>
          <a:custGeom>
            <a:avLst/>
            <a:gdLst>
              <a:gd name="connsiteX0" fmla="*/ 1169940 w 4038672"/>
              <a:gd name="connsiteY0" fmla="*/ 2601345 h 4030066"/>
              <a:gd name="connsiteX1" fmla="*/ 3392920 w 4038672"/>
              <a:gd name="connsiteY1" fmla="*/ 3695526 h 4030066"/>
              <a:gd name="connsiteX2" fmla="*/ 3469461 w 4038672"/>
              <a:gd name="connsiteY2" fmla="*/ 3699984 h 4030066"/>
              <a:gd name="connsiteX3" fmla="*/ 3469460 w 4038672"/>
              <a:gd name="connsiteY3" fmla="*/ 3699985 h 4030066"/>
              <a:gd name="connsiteX4" fmla="*/ 3469461 w 4038672"/>
              <a:gd name="connsiteY4" fmla="*/ 3699985 h 4030066"/>
              <a:gd name="connsiteX5" fmla="*/ 3477299 w 4038672"/>
              <a:gd name="connsiteY5" fmla="*/ 4030066 h 4030066"/>
              <a:gd name="connsiteX6" fmla="*/ 3765760 w 4038672"/>
              <a:gd name="connsiteY6" fmla="*/ 3708616 h 4030066"/>
              <a:gd name="connsiteX7" fmla="*/ 3719216 w 4038672"/>
              <a:gd name="connsiteY7" fmla="*/ 3710439 h 4030066"/>
              <a:gd name="connsiteX8" fmla="*/ 3765759 w 4038672"/>
              <a:gd name="connsiteY8" fmla="*/ 3708616 h 4030066"/>
              <a:gd name="connsiteX9" fmla="*/ 4038672 w 4038672"/>
              <a:gd name="connsiteY9" fmla="*/ 3404496 h 4030066"/>
              <a:gd name="connsiteX10" fmla="*/ 3803934 w 4038672"/>
              <a:gd name="connsiteY10" fmla="*/ 3166661 h 4030066"/>
              <a:gd name="connsiteX11" fmla="*/ 3803934 w 4038672"/>
              <a:gd name="connsiteY11" fmla="*/ 3166661 h 4030066"/>
              <a:gd name="connsiteX12" fmla="*/ 3448241 w 4038672"/>
              <a:gd name="connsiteY12" fmla="*/ 2806275 h 4030066"/>
              <a:gd name="connsiteX13" fmla="*/ 3456930 w 4038672"/>
              <a:gd name="connsiteY13" fmla="*/ 3172228 h 4030066"/>
              <a:gd name="connsiteX14" fmla="*/ 3324118 w 4038672"/>
              <a:gd name="connsiteY14" fmla="*/ 3164493 h 4030066"/>
              <a:gd name="connsiteX15" fmla="*/ 1497836 w 4038672"/>
              <a:gd name="connsiteY15" fmla="*/ 2265572 h 4030066"/>
              <a:gd name="connsiteX16" fmla="*/ 536676 w 4038672"/>
              <a:gd name="connsiteY16" fmla="*/ 227994 h 4030066"/>
              <a:gd name="connsiteX17" fmla="*/ 540182 w 4038672"/>
              <a:gd name="connsiteY17" fmla="*/ 0 h 4030066"/>
              <a:gd name="connsiteX18" fmla="*/ 1863 w 4038672"/>
              <a:gd name="connsiteY18" fmla="*/ 0 h 4030066"/>
              <a:gd name="connsiteX19" fmla="*/ 0 w 4038672"/>
              <a:gd name="connsiteY19" fmla="*/ 121171 h 4030066"/>
              <a:gd name="connsiteX20" fmla="*/ 1169940 w 4038672"/>
              <a:gd name="connsiteY20" fmla="*/ 2601345 h 40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8672" h="4030066">
                <a:moveTo>
                  <a:pt x="1169940" y="2601345"/>
                </a:moveTo>
                <a:cubicBezTo>
                  <a:pt x="1827899" y="3243867"/>
                  <a:pt x="2629231" y="3614960"/>
                  <a:pt x="3392920" y="3695526"/>
                </a:cubicBezTo>
                <a:lnTo>
                  <a:pt x="3469461" y="3699984"/>
                </a:lnTo>
                <a:lnTo>
                  <a:pt x="3469460" y="3699985"/>
                </a:lnTo>
                <a:lnTo>
                  <a:pt x="3469461" y="3699985"/>
                </a:lnTo>
                <a:lnTo>
                  <a:pt x="3477299" y="4030066"/>
                </a:lnTo>
                <a:lnTo>
                  <a:pt x="3765760" y="3708616"/>
                </a:lnTo>
                <a:lnTo>
                  <a:pt x="3719216" y="3710439"/>
                </a:lnTo>
                <a:lnTo>
                  <a:pt x="3765759" y="3708616"/>
                </a:lnTo>
                <a:lnTo>
                  <a:pt x="4038672" y="3404496"/>
                </a:lnTo>
                <a:lnTo>
                  <a:pt x="3803934" y="3166661"/>
                </a:lnTo>
                <a:lnTo>
                  <a:pt x="3803934" y="3166661"/>
                </a:lnTo>
                <a:lnTo>
                  <a:pt x="3448241" y="2806275"/>
                </a:lnTo>
                <a:lnTo>
                  <a:pt x="3456930" y="3172228"/>
                </a:lnTo>
                <a:lnTo>
                  <a:pt x="3324118" y="3164493"/>
                </a:lnTo>
                <a:cubicBezTo>
                  <a:pt x="2696712" y="3098305"/>
                  <a:pt x="2038381" y="2793434"/>
                  <a:pt x="1497836" y="2265572"/>
                </a:cubicBezTo>
                <a:cubicBezTo>
                  <a:pt x="889724" y="1671728"/>
                  <a:pt x="560218" y="922151"/>
                  <a:pt x="536676" y="227994"/>
                </a:cubicBezTo>
                <a:lnTo>
                  <a:pt x="540182" y="0"/>
                </a:lnTo>
                <a:lnTo>
                  <a:pt x="1863" y="0"/>
                </a:lnTo>
                <a:lnTo>
                  <a:pt x="0" y="121171"/>
                </a:lnTo>
                <a:cubicBezTo>
                  <a:pt x="28656" y="966111"/>
                  <a:pt x="429736" y="1878507"/>
                  <a:pt x="1169940" y="2601345"/>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5" name="Freeform 84"/>
          <p:cNvSpPr/>
          <p:nvPr/>
        </p:nvSpPr>
        <p:spPr bwMode="auto">
          <a:xfrm rot="2700000" flipH="1">
            <a:off x="5797444" y="3459061"/>
            <a:ext cx="960054" cy="958009"/>
          </a:xfrm>
          <a:custGeom>
            <a:avLst/>
            <a:gdLst>
              <a:gd name="connsiteX0" fmla="*/ 1169940 w 4038672"/>
              <a:gd name="connsiteY0" fmla="*/ 2601345 h 4030066"/>
              <a:gd name="connsiteX1" fmla="*/ 3392920 w 4038672"/>
              <a:gd name="connsiteY1" fmla="*/ 3695526 h 4030066"/>
              <a:gd name="connsiteX2" fmla="*/ 3469461 w 4038672"/>
              <a:gd name="connsiteY2" fmla="*/ 3699984 h 4030066"/>
              <a:gd name="connsiteX3" fmla="*/ 3469460 w 4038672"/>
              <a:gd name="connsiteY3" fmla="*/ 3699985 h 4030066"/>
              <a:gd name="connsiteX4" fmla="*/ 3469461 w 4038672"/>
              <a:gd name="connsiteY4" fmla="*/ 3699985 h 4030066"/>
              <a:gd name="connsiteX5" fmla="*/ 3477299 w 4038672"/>
              <a:gd name="connsiteY5" fmla="*/ 4030066 h 4030066"/>
              <a:gd name="connsiteX6" fmla="*/ 3765760 w 4038672"/>
              <a:gd name="connsiteY6" fmla="*/ 3708616 h 4030066"/>
              <a:gd name="connsiteX7" fmla="*/ 3719216 w 4038672"/>
              <a:gd name="connsiteY7" fmla="*/ 3710439 h 4030066"/>
              <a:gd name="connsiteX8" fmla="*/ 3765759 w 4038672"/>
              <a:gd name="connsiteY8" fmla="*/ 3708616 h 4030066"/>
              <a:gd name="connsiteX9" fmla="*/ 4038672 w 4038672"/>
              <a:gd name="connsiteY9" fmla="*/ 3404496 h 4030066"/>
              <a:gd name="connsiteX10" fmla="*/ 3803934 w 4038672"/>
              <a:gd name="connsiteY10" fmla="*/ 3166661 h 4030066"/>
              <a:gd name="connsiteX11" fmla="*/ 3803934 w 4038672"/>
              <a:gd name="connsiteY11" fmla="*/ 3166661 h 4030066"/>
              <a:gd name="connsiteX12" fmla="*/ 3448241 w 4038672"/>
              <a:gd name="connsiteY12" fmla="*/ 2806275 h 4030066"/>
              <a:gd name="connsiteX13" fmla="*/ 3456930 w 4038672"/>
              <a:gd name="connsiteY13" fmla="*/ 3172228 h 4030066"/>
              <a:gd name="connsiteX14" fmla="*/ 3324118 w 4038672"/>
              <a:gd name="connsiteY14" fmla="*/ 3164493 h 4030066"/>
              <a:gd name="connsiteX15" fmla="*/ 1497836 w 4038672"/>
              <a:gd name="connsiteY15" fmla="*/ 2265572 h 4030066"/>
              <a:gd name="connsiteX16" fmla="*/ 536676 w 4038672"/>
              <a:gd name="connsiteY16" fmla="*/ 227994 h 4030066"/>
              <a:gd name="connsiteX17" fmla="*/ 540182 w 4038672"/>
              <a:gd name="connsiteY17" fmla="*/ 0 h 4030066"/>
              <a:gd name="connsiteX18" fmla="*/ 1863 w 4038672"/>
              <a:gd name="connsiteY18" fmla="*/ 0 h 4030066"/>
              <a:gd name="connsiteX19" fmla="*/ 0 w 4038672"/>
              <a:gd name="connsiteY19" fmla="*/ 121171 h 4030066"/>
              <a:gd name="connsiteX20" fmla="*/ 1169940 w 4038672"/>
              <a:gd name="connsiteY20" fmla="*/ 2601345 h 40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8672" h="4030066">
                <a:moveTo>
                  <a:pt x="1169940" y="2601345"/>
                </a:moveTo>
                <a:cubicBezTo>
                  <a:pt x="1827899" y="3243867"/>
                  <a:pt x="2629231" y="3614960"/>
                  <a:pt x="3392920" y="3695526"/>
                </a:cubicBezTo>
                <a:lnTo>
                  <a:pt x="3469461" y="3699984"/>
                </a:lnTo>
                <a:lnTo>
                  <a:pt x="3469460" y="3699985"/>
                </a:lnTo>
                <a:lnTo>
                  <a:pt x="3469461" y="3699985"/>
                </a:lnTo>
                <a:lnTo>
                  <a:pt x="3477299" y="4030066"/>
                </a:lnTo>
                <a:lnTo>
                  <a:pt x="3765760" y="3708616"/>
                </a:lnTo>
                <a:lnTo>
                  <a:pt x="3719216" y="3710439"/>
                </a:lnTo>
                <a:lnTo>
                  <a:pt x="3765759" y="3708616"/>
                </a:lnTo>
                <a:lnTo>
                  <a:pt x="4038672" y="3404496"/>
                </a:lnTo>
                <a:lnTo>
                  <a:pt x="3803934" y="3166661"/>
                </a:lnTo>
                <a:lnTo>
                  <a:pt x="3803934" y="3166661"/>
                </a:lnTo>
                <a:lnTo>
                  <a:pt x="3448241" y="2806275"/>
                </a:lnTo>
                <a:lnTo>
                  <a:pt x="3456930" y="3172228"/>
                </a:lnTo>
                <a:lnTo>
                  <a:pt x="3324118" y="3164493"/>
                </a:lnTo>
                <a:cubicBezTo>
                  <a:pt x="2696712" y="3098305"/>
                  <a:pt x="2038381" y="2793434"/>
                  <a:pt x="1497836" y="2265572"/>
                </a:cubicBezTo>
                <a:cubicBezTo>
                  <a:pt x="889724" y="1671728"/>
                  <a:pt x="560218" y="922151"/>
                  <a:pt x="536676" y="227994"/>
                </a:cubicBezTo>
                <a:lnTo>
                  <a:pt x="540182" y="0"/>
                </a:lnTo>
                <a:lnTo>
                  <a:pt x="1863" y="0"/>
                </a:lnTo>
                <a:lnTo>
                  <a:pt x="0" y="121171"/>
                </a:lnTo>
                <a:cubicBezTo>
                  <a:pt x="28656" y="966111"/>
                  <a:pt x="429736" y="1878507"/>
                  <a:pt x="1169940" y="2601345"/>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7" name="Freeform 86"/>
          <p:cNvSpPr/>
          <p:nvPr/>
        </p:nvSpPr>
        <p:spPr bwMode="auto">
          <a:xfrm rot="13459195" flipH="1">
            <a:off x="7283352" y="2944089"/>
            <a:ext cx="960054" cy="958009"/>
          </a:xfrm>
          <a:custGeom>
            <a:avLst/>
            <a:gdLst>
              <a:gd name="connsiteX0" fmla="*/ 1169940 w 4038672"/>
              <a:gd name="connsiteY0" fmla="*/ 2601345 h 4030066"/>
              <a:gd name="connsiteX1" fmla="*/ 3392920 w 4038672"/>
              <a:gd name="connsiteY1" fmla="*/ 3695526 h 4030066"/>
              <a:gd name="connsiteX2" fmla="*/ 3469461 w 4038672"/>
              <a:gd name="connsiteY2" fmla="*/ 3699984 h 4030066"/>
              <a:gd name="connsiteX3" fmla="*/ 3469460 w 4038672"/>
              <a:gd name="connsiteY3" fmla="*/ 3699985 h 4030066"/>
              <a:gd name="connsiteX4" fmla="*/ 3469461 w 4038672"/>
              <a:gd name="connsiteY4" fmla="*/ 3699985 h 4030066"/>
              <a:gd name="connsiteX5" fmla="*/ 3477299 w 4038672"/>
              <a:gd name="connsiteY5" fmla="*/ 4030066 h 4030066"/>
              <a:gd name="connsiteX6" fmla="*/ 3765760 w 4038672"/>
              <a:gd name="connsiteY6" fmla="*/ 3708616 h 4030066"/>
              <a:gd name="connsiteX7" fmla="*/ 3719216 w 4038672"/>
              <a:gd name="connsiteY7" fmla="*/ 3710439 h 4030066"/>
              <a:gd name="connsiteX8" fmla="*/ 3765759 w 4038672"/>
              <a:gd name="connsiteY8" fmla="*/ 3708616 h 4030066"/>
              <a:gd name="connsiteX9" fmla="*/ 4038672 w 4038672"/>
              <a:gd name="connsiteY9" fmla="*/ 3404496 h 4030066"/>
              <a:gd name="connsiteX10" fmla="*/ 3803934 w 4038672"/>
              <a:gd name="connsiteY10" fmla="*/ 3166661 h 4030066"/>
              <a:gd name="connsiteX11" fmla="*/ 3803934 w 4038672"/>
              <a:gd name="connsiteY11" fmla="*/ 3166661 h 4030066"/>
              <a:gd name="connsiteX12" fmla="*/ 3448241 w 4038672"/>
              <a:gd name="connsiteY12" fmla="*/ 2806275 h 4030066"/>
              <a:gd name="connsiteX13" fmla="*/ 3456930 w 4038672"/>
              <a:gd name="connsiteY13" fmla="*/ 3172228 h 4030066"/>
              <a:gd name="connsiteX14" fmla="*/ 3324118 w 4038672"/>
              <a:gd name="connsiteY14" fmla="*/ 3164493 h 4030066"/>
              <a:gd name="connsiteX15" fmla="*/ 1497836 w 4038672"/>
              <a:gd name="connsiteY15" fmla="*/ 2265572 h 4030066"/>
              <a:gd name="connsiteX16" fmla="*/ 536676 w 4038672"/>
              <a:gd name="connsiteY16" fmla="*/ 227994 h 4030066"/>
              <a:gd name="connsiteX17" fmla="*/ 540182 w 4038672"/>
              <a:gd name="connsiteY17" fmla="*/ 0 h 4030066"/>
              <a:gd name="connsiteX18" fmla="*/ 1863 w 4038672"/>
              <a:gd name="connsiteY18" fmla="*/ 0 h 4030066"/>
              <a:gd name="connsiteX19" fmla="*/ 0 w 4038672"/>
              <a:gd name="connsiteY19" fmla="*/ 121171 h 4030066"/>
              <a:gd name="connsiteX20" fmla="*/ 1169940 w 4038672"/>
              <a:gd name="connsiteY20" fmla="*/ 2601345 h 40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8672" h="4030066">
                <a:moveTo>
                  <a:pt x="1169940" y="2601345"/>
                </a:moveTo>
                <a:cubicBezTo>
                  <a:pt x="1827899" y="3243867"/>
                  <a:pt x="2629231" y="3614960"/>
                  <a:pt x="3392920" y="3695526"/>
                </a:cubicBezTo>
                <a:lnTo>
                  <a:pt x="3469461" y="3699984"/>
                </a:lnTo>
                <a:lnTo>
                  <a:pt x="3469460" y="3699985"/>
                </a:lnTo>
                <a:lnTo>
                  <a:pt x="3469461" y="3699985"/>
                </a:lnTo>
                <a:lnTo>
                  <a:pt x="3477299" y="4030066"/>
                </a:lnTo>
                <a:lnTo>
                  <a:pt x="3765760" y="3708616"/>
                </a:lnTo>
                <a:lnTo>
                  <a:pt x="3719216" y="3710439"/>
                </a:lnTo>
                <a:lnTo>
                  <a:pt x="3765759" y="3708616"/>
                </a:lnTo>
                <a:lnTo>
                  <a:pt x="4038672" y="3404496"/>
                </a:lnTo>
                <a:lnTo>
                  <a:pt x="3803934" y="3166661"/>
                </a:lnTo>
                <a:lnTo>
                  <a:pt x="3803934" y="3166661"/>
                </a:lnTo>
                <a:lnTo>
                  <a:pt x="3448241" y="2806275"/>
                </a:lnTo>
                <a:lnTo>
                  <a:pt x="3456930" y="3172228"/>
                </a:lnTo>
                <a:lnTo>
                  <a:pt x="3324118" y="3164493"/>
                </a:lnTo>
                <a:cubicBezTo>
                  <a:pt x="2696712" y="3098305"/>
                  <a:pt x="2038381" y="2793434"/>
                  <a:pt x="1497836" y="2265572"/>
                </a:cubicBezTo>
                <a:cubicBezTo>
                  <a:pt x="889724" y="1671728"/>
                  <a:pt x="560218" y="922151"/>
                  <a:pt x="536676" y="227994"/>
                </a:cubicBezTo>
                <a:lnTo>
                  <a:pt x="540182" y="0"/>
                </a:lnTo>
                <a:lnTo>
                  <a:pt x="1863" y="0"/>
                </a:lnTo>
                <a:lnTo>
                  <a:pt x="0" y="121171"/>
                </a:lnTo>
                <a:cubicBezTo>
                  <a:pt x="28656" y="966111"/>
                  <a:pt x="429736" y="1878507"/>
                  <a:pt x="1169940" y="2601345"/>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8" name="Freeform 87"/>
          <p:cNvSpPr/>
          <p:nvPr/>
        </p:nvSpPr>
        <p:spPr bwMode="auto">
          <a:xfrm rot="2700000" flipH="1">
            <a:off x="7225156" y="3459061"/>
            <a:ext cx="960054" cy="958009"/>
          </a:xfrm>
          <a:custGeom>
            <a:avLst/>
            <a:gdLst>
              <a:gd name="connsiteX0" fmla="*/ 1169940 w 4038672"/>
              <a:gd name="connsiteY0" fmla="*/ 2601345 h 4030066"/>
              <a:gd name="connsiteX1" fmla="*/ 3392920 w 4038672"/>
              <a:gd name="connsiteY1" fmla="*/ 3695526 h 4030066"/>
              <a:gd name="connsiteX2" fmla="*/ 3469461 w 4038672"/>
              <a:gd name="connsiteY2" fmla="*/ 3699984 h 4030066"/>
              <a:gd name="connsiteX3" fmla="*/ 3469460 w 4038672"/>
              <a:gd name="connsiteY3" fmla="*/ 3699985 h 4030066"/>
              <a:gd name="connsiteX4" fmla="*/ 3469461 w 4038672"/>
              <a:gd name="connsiteY4" fmla="*/ 3699985 h 4030066"/>
              <a:gd name="connsiteX5" fmla="*/ 3477299 w 4038672"/>
              <a:gd name="connsiteY5" fmla="*/ 4030066 h 4030066"/>
              <a:gd name="connsiteX6" fmla="*/ 3765760 w 4038672"/>
              <a:gd name="connsiteY6" fmla="*/ 3708616 h 4030066"/>
              <a:gd name="connsiteX7" fmla="*/ 3719216 w 4038672"/>
              <a:gd name="connsiteY7" fmla="*/ 3710439 h 4030066"/>
              <a:gd name="connsiteX8" fmla="*/ 3765759 w 4038672"/>
              <a:gd name="connsiteY8" fmla="*/ 3708616 h 4030066"/>
              <a:gd name="connsiteX9" fmla="*/ 4038672 w 4038672"/>
              <a:gd name="connsiteY9" fmla="*/ 3404496 h 4030066"/>
              <a:gd name="connsiteX10" fmla="*/ 3803934 w 4038672"/>
              <a:gd name="connsiteY10" fmla="*/ 3166661 h 4030066"/>
              <a:gd name="connsiteX11" fmla="*/ 3803934 w 4038672"/>
              <a:gd name="connsiteY11" fmla="*/ 3166661 h 4030066"/>
              <a:gd name="connsiteX12" fmla="*/ 3448241 w 4038672"/>
              <a:gd name="connsiteY12" fmla="*/ 2806275 h 4030066"/>
              <a:gd name="connsiteX13" fmla="*/ 3456930 w 4038672"/>
              <a:gd name="connsiteY13" fmla="*/ 3172228 h 4030066"/>
              <a:gd name="connsiteX14" fmla="*/ 3324118 w 4038672"/>
              <a:gd name="connsiteY14" fmla="*/ 3164493 h 4030066"/>
              <a:gd name="connsiteX15" fmla="*/ 1497836 w 4038672"/>
              <a:gd name="connsiteY15" fmla="*/ 2265572 h 4030066"/>
              <a:gd name="connsiteX16" fmla="*/ 536676 w 4038672"/>
              <a:gd name="connsiteY16" fmla="*/ 227994 h 4030066"/>
              <a:gd name="connsiteX17" fmla="*/ 540182 w 4038672"/>
              <a:gd name="connsiteY17" fmla="*/ 0 h 4030066"/>
              <a:gd name="connsiteX18" fmla="*/ 1863 w 4038672"/>
              <a:gd name="connsiteY18" fmla="*/ 0 h 4030066"/>
              <a:gd name="connsiteX19" fmla="*/ 0 w 4038672"/>
              <a:gd name="connsiteY19" fmla="*/ 121171 h 4030066"/>
              <a:gd name="connsiteX20" fmla="*/ 1169940 w 4038672"/>
              <a:gd name="connsiteY20" fmla="*/ 2601345 h 40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8672" h="4030066">
                <a:moveTo>
                  <a:pt x="1169940" y="2601345"/>
                </a:moveTo>
                <a:cubicBezTo>
                  <a:pt x="1827899" y="3243867"/>
                  <a:pt x="2629231" y="3614960"/>
                  <a:pt x="3392920" y="3695526"/>
                </a:cubicBezTo>
                <a:lnTo>
                  <a:pt x="3469461" y="3699984"/>
                </a:lnTo>
                <a:lnTo>
                  <a:pt x="3469460" y="3699985"/>
                </a:lnTo>
                <a:lnTo>
                  <a:pt x="3469461" y="3699985"/>
                </a:lnTo>
                <a:lnTo>
                  <a:pt x="3477299" y="4030066"/>
                </a:lnTo>
                <a:lnTo>
                  <a:pt x="3765760" y="3708616"/>
                </a:lnTo>
                <a:lnTo>
                  <a:pt x="3719216" y="3710439"/>
                </a:lnTo>
                <a:lnTo>
                  <a:pt x="3765759" y="3708616"/>
                </a:lnTo>
                <a:lnTo>
                  <a:pt x="4038672" y="3404496"/>
                </a:lnTo>
                <a:lnTo>
                  <a:pt x="3803934" y="3166661"/>
                </a:lnTo>
                <a:lnTo>
                  <a:pt x="3803934" y="3166661"/>
                </a:lnTo>
                <a:lnTo>
                  <a:pt x="3448241" y="2806275"/>
                </a:lnTo>
                <a:lnTo>
                  <a:pt x="3456930" y="3172228"/>
                </a:lnTo>
                <a:lnTo>
                  <a:pt x="3324118" y="3164493"/>
                </a:lnTo>
                <a:cubicBezTo>
                  <a:pt x="2696712" y="3098305"/>
                  <a:pt x="2038381" y="2793434"/>
                  <a:pt x="1497836" y="2265572"/>
                </a:cubicBezTo>
                <a:cubicBezTo>
                  <a:pt x="889724" y="1671728"/>
                  <a:pt x="560218" y="922151"/>
                  <a:pt x="536676" y="227994"/>
                </a:cubicBezTo>
                <a:lnTo>
                  <a:pt x="540182" y="0"/>
                </a:lnTo>
                <a:lnTo>
                  <a:pt x="1863" y="0"/>
                </a:lnTo>
                <a:lnTo>
                  <a:pt x="0" y="121171"/>
                </a:lnTo>
                <a:cubicBezTo>
                  <a:pt x="28656" y="966111"/>
                  <a:pt x="429736" y="1878507"/>
                  <a:pt x="1169940" y="2601345"/>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9" name="Title 1"/>
          <p:cNvSpPr txBox="1">
            <a:spLocks/>
          </p:cNvSpPr>
          <p:nvPr/>
        </p:nvSpPr>
        <p:spPr>
          <a:xfrm>
            <a:off x="247527" y="5053125"/>
            <a:ext cx="2570947"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2600" b="1" dirty="0">
                <a:gradFill>
                  <a:gsLst>
                    <a:gs pos="1250">
                      <a:srgbClr val="FFFFFF"/>
                    </a:gs>
                    <a:gs pos="100000">
                      <a:srgbClr val="FFFFFF"/>
                    </a:gs>
                  </a:gsLst>
                  <a:lin ang="5400000" scaled="0"/>
                </a:gradFill>
              </a:rPr>
              <a:t>THE</a:t>
            </a:r>
            <a:r>
              <a:rPr lang="en-US" sz="2600" b="1">
                <a:gradFill>
                  <a:gsLst>
                    <a:gs pos="1250">
                      <a:srgbClr val="FFFFFF"/>
                    </a:gs>
                    <a:gs pos="100000">
                      <a:srgbClr val="FFFFFF"/>
                    </a:gs>
                  </a:gsLst>
                  <a:lin ang="5400000" scaled="0"/>
                </a:gradFill>
              </a:rPr>
              <a:t> FIRST </a:t>
            </a:r>
            <a:r>
              <a:rPr lang="en-US" sz="2600" b="1" smtClean="0">
                <a:gradFill>
                  <a:gsLst>
                    <a:gs pos="1250">
                      <a:srgbClr val="FFFFFF"/>
                    </a:gs>
                    <a:gs pos="100000">
                      <a:srgbClr val="FFFFFF"/>
                    </a:gs>
                  </a:gsLst>
                  <a:lin ang="5400000" scaled="0"/>
                </a:gradFill>
              </a:rPr>
              <a:t>WAY</a:t>
            </a:r>
            <a:endParaRPr sz="2800" b="1" dirty="0">
              <a:gradFill>
                <a:gsLst>
                  <a:gs pos="1250">
                    <a:srgbClr val="FFFFFF"/>
                  </a:gs>
                  <a:gs pos="100000">
                    <a:srgbClr val="FFFFFF"/>
                  </a:gs>
                </a:gsLst>
                <a:lin ang="5400000" scaled="0"/>
              </a:gradFill>
            </a:endParaRPr>
          </a:p>
          <a:p>
            <a:r>
              <a:rPr sz="2800">
                <a:gradFill>
                  <a:gsLst>
                    <a:gs pos="1250">
                      <a:srgbClr val="FFFFFF"/>
                    </a:gs>
                    <a:gs pos="100000">
                      <a:srgbClr val="FFFFFF"/>
                    </a:gs>
                  </a:gsLst>
                  <a:lin ang="5400000" scaled="0"/>
                </a:gradFill>
              </a:rPr>
              <a:t/>
            </a:r>
            <a:br>
              <a:rPr sz="2800">
                <a:gradFill>
                  <a:gsLst>
                    <a:gs pos="1250">
                      <a:srgbClr val="FFFFFF"/>
                    </a:gs>
                    <a:gs pos="100000">
                      <a:srgbClr val="FFFFFF"/>
                    </a:gs>
                  </a:gsLst>
                  <a:lin ang="5400000" scaled="0"/>
                </a:gradFill>
              </a:rPr>
            </a:br>
            <a:r>
              <a:rPr sz="2800">
                <a:gradFill>
                  <a:gsLst>
                    <a:gs pos="1250">
                      <a:srgbClr val="FFFFFF"/>
                    </a:gs>
                    <a:gs pos="100000">
                      <a:srgbClr val="FFFFFF"/>
                    </a:gs>
                  </a:gsLst>
                  <a:lin ang="5400000" scaled="0"/>
                </a:gradFill>
              </a:rPr>
              <a:t>Flow/systems </a:t>
            </a:r>
            <a:r>
              <a:rPr sz="2800" smtClean="0">
                <a:gradFill>
                  <a:gsLst>
                    <a:gs pos="1250">
                      <a:srgbClr val="FFFFFF"/>
                    </a:gs>
                    <a:gs pos="100000">
                      <a:srgbClr val="FFFFFF"/>
                    </a:gs>
                  </a:gsLst>
                  <a:lin ang="5400000" scaled="0"/>
                </a:gradFill>
              </a:rPr>
              <a:t>thinking</a:t>
            </a:r>
            <a:endParaRPr sz="2800" dirty="0">
              <a:gradFill>
                <a:gsLst>
                  <a:gs pos="1250">
                    <a:srgbClr val="FFFFFF"/>
                  </a:gs>
                  <a:gs pos="100000">
                    <a:srgbClr val="FFFFFF"/>
                  </a:gs>
                </a:gsLst>
                <a:lin ang="5400000" scaled="0"/>
              </a:gradFill>
            </a:endParaRPr>
          </a:p>
        </p:txBody>
      </p:sp>
      <p:sp>
        <p:nvSpPr>
          <p:cNvPr id="91" name="Title 1"/>
          <p:cNvSpPr txBox="1">
            <a:spLocks/>
          </p:cNvSpPr>
          <p:nvPr/>
        </p:nvSpPr>
        <p:spPr>
          <a:xfrm>
            <a:off x="336356" y="5063762"/>
            <a:ext cx="301819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2600" b="1" dirty="0">
                <a:gradFill>
                  <a:gsLst>
                    <a:gs pos="1250">
                      <a:srgbClr val="FFFFFF"/>
                    </a:gs>
                    <a:gs pos="100000">
                      <a:srgbClr val="FFFFFF"/>
                    </a:gs>
                  </a:gsLst>
                  <a:lin ang="5400000" scaled="0"/>
                </a:gradFill>
              </a:rPr>
              <a:t>THE</a:t>
            </a:r>
            <a:r>
              <a:rPr lang="en-US" sz="2600" b="1">
                <a:gradFill>
                  <a:gsLst>
                    <a:gs pos="1250">
                      <a:srgbClr val="FFFFFF"/>
                    </a:gs>
                    <a:gs pos="100000">
                      <a:srgbClr val="FFFFFF"/>
                    </a:gs>
                  </a:gsLst>
                  <a:lin ang="5400000" scaled="0"/>
                </a:gradFill>
              </a:rPr>
              <a:t> SECOND WAY</a:t>
            </a:r>
            <a:r>
              <a:rPr sz="2800" b="1">
                <a:gradFill>
                  <a:gsLst>
                    <a:gs pos="1250">
                      <a:srgbClr val="FFFFFF"/>
                    </a:gs>
                    <a:gs pos="100000">
                      <a:srgbClr val="FFFFFF"/>
                    </a:gs>
                  </a:gsLst>
                  <a:lin ang="5400000" scaled="0"/>
                </a:gradFill>
              </a:rPr>
              <a:t/>
            </a:r>
            <a:br>
              <a:rPr sz="2800" b="1">
                <a:gradFill>
                  <a:gsLst>
                    <a:gs pos="1250">
                      <a:srgbClr val="FFFFFF"/>
                    </a:gs>
                    <a:gs pos="100000">
                      <a:srgbClr val="FFFFFF"/>
                    </a:gs>
                  </a:gsLst>
                  <a:lin ang="5400000" scaled="0"/>
                </a:gradFill>
              </a:rPr>
            </a:br>
            <a:endParaRPr sz="2800" b="1" dirty="0">
              <a:gradFill>
                <a:gsLst>
                  <a:gs pos="1250">
                    <a:srgbClr val="FFFFFF"/>
                  </a:gs>
                  <a:gs pos="100000">
                    <a:srgbClr val="FFFFFF"/>
                  </a:gs>
                </a:gsLst>
                <a:lin ang="5400000" scaled="0"/>
              </a:gradFill>
            </a:endParaRPr>
          </a:p>
          <a:p>
            <a:r>
              <a:rPr sz="2800" dirty="0">
                <a:gradFill>
                  <a:gsLst>
                    <a:gs pos="1250">
                      <a:srgbClr val="FFFFFF"/>
                    </a:gs>
                    <a:gs pos="100000">
                      <a:srgbClr val="FFFFFF"/>
                    </a:gs>
                  </a:gsLst>
                  <a:lin ang="5400000" scaled="0"/>
                </a:gradFill>
              </a:rPr>
              <a:t>Feedback/amplify</a:t>
            </a:r>
            <a:r>
              <a:rPr sz="2800">
                <a:gradFill>
                  <a:gsLst>
                    <a:gs pos="1250">
                      <a:srgbClr val="FFFFFF"/>
                    </a:gs>
                    <a:gs pos="100000">
                      <a:srgbClr val="FFFFFF"/>
                    </a:gs>
                  </a:gsLst>
                  <a:lin ang="5400000" scaled="0"/>
                </a:gradFill>
              </a:rPr>
              <a:t> feedback </a:t>
            </a:r>
            <a:r>
              <a:rPr sz="2800" smtClean="0">
                <a:gradFill>
                  <a:gsLst>
                    <a:gs pos="1250">
                      <a:srgbClr val="FFFFFF"/>
                    </a:gs>
                    <a:gs pos="100000">
                      <a:srgbClr val="FFFFFF"/>
                    </a:gs>
                  </a:gsLst>
                  <a:lin ang="5400000" scaled="0"/>
                </a:gradFill>
              </a:rPr>
              <a:t>loops</a:t>
            </a:r>
            <a:endParaRPr sz="2800" dirty="0">
              <a:gradFill>
                <a:gsLst>
                  <a:gs pos="1250">
                    <a:srgbClr val="FFFFFF"/>
                  </a:gs>
                  <a:gs pos="100000">
                    <a:srgbClr val="FFFFFF"/>
                  </a:gs>
                </a:gsLst>
                <a:lin ang="5400000" scaled="0"/>
              </a:gradFill>
            </a:endParaRPr>
          </a:p>
        </p:txBody>
      </p:sp>
      <p:sp>
        <p:nvSpPr>
          <p:cNvPr id="92" name="Title 1"/>
          <p:cNvSpPr txBox="1">
            <a:spLocks/>
          </p:cNvSpPr>
          <p:nvPr/>
        </p:nvSpPr>
        <p:spPr>
          <a:xfrm>
            <a:off x="292834" y="5082685"/>
            <a:ext cx="4535323"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2600" b="1" dirty="0">
                <a:gradFill>
                  <a:gsLst>
                    <a:gs pos="1250">
                      <a:srgbClr val="FFFFFF"/>
                    </a:gs>
                    <a:gs pos="100000">
                      <a:srgbClr val="FFFFFF"/>
                    </a:gs>
                  </a:gsLst>
                  <a:lin ang="5400000" scaled="0"/>
                </a:gradFill>
              </a:rPr>
              <a:t>THE</a:t>
            </a:r>
            <a:r>
              <a:rPr lang="en-US" sz="2600" b="1">
                <a:gradFill>
                  <a:gsLst>
                    <a:gs pos="1250">
                      <a:srgbClr val="FFFFFF"/>
                    </a:gs>
                    <a:gs pos="100000">
                      <a:srgbClr val="FFFFFF"/>
                    </a:gs>
                  </a:gsLst>
                  <a:lin ang="5400000" scaled="0"/>
                </a:gradFill>
              </a:rPr>
              <a:t> THIRD </a:t>
            </a:r>
            <a:r>
              <a:rPr lang="en-US" sz="2600" b="1" smtClean="0">
                <a:gradFill>
                  <a:gsLst>
                    <a:gs pos="1250">
                      <a:srgbClr val="FFFFFF"/>
                    </a:gs>
                    <a:gs pos="100000">
                      <a:srgbClr val="FFFFFF"/>
                    </a:gs>
                  </a:gsLst>
                  <a:lin ang="5400000" scaled="0"/>
                </a:gradFill>
              </a:rPr>
              <a:t>WAY</a:t>
            </a:r>
            <a:endParaRPr sz="2800" b="1" dirty="0">
              <a:gradFill>
                <a:gsLst>
                  <a:gs pos="1250">
                    <a:srgbClr val="FFFFFF"/>
                  </a:gs>
                  <a:gs pos="100000">
                    <a:srgbClr val="FFFFFF"/>
                  </a:gs>
                </a:gsLst>
                <a:lin ang="5400000" scaled="0"/>
              </a:gradFill>
            </a:endParaRPr>
          </a:p>
          <a:p>
            <a:r>
              <a:rPr sz="2800" dirty="0">
                <a:gradFill>
                  <a:gsLst>
                    <a:gs pos="1250">
                      <a:srgbClr val="FFFFFF"/>
                    </a:gs>
                    <a:gs pos="100000">
                      <a:srgbClr val="FFFFFF"/>
                    </a:gs>
                  </a:gsLst>
                  <a:lin ang="5400000" scaled="0"/>
                </a:gradFill>
              </a:rPr>
              <a:t/>
            </a:r>
            <a:br>
              <a:rPr sz="2800" dirty="0">
                <a:gradFill>
                  <a:gsLst>
                    <a:gs pos="1250">
                      <a:srgbClr val="FFFFFF"/>
                    </a:gs>
                    <a:gs pos="100000">
                      <a:srgbClr val="FFFFFF"/>
                    </a:gs>
                  </a:gsLst>
                  <a:lin ang="5400000" scaled="0"/>
                </a:gradFill>
              </a:rPr>
            </a:br>
            <a:r>
              <a:rPr sz="2800" dirty="0">
                <a:gradFill>
                  <a:gsLst>
                    <a:gs pos="1250">
                      <a:srgbClr val="FFFFFF"/>
                    </a:gs>
                    <a:gs pos="100000">
                      <a:srgbClr val="FFFFFF"/>
                    </a:gs>
                  </a:gsLst>
                  <a:lin ang="5400000" scaled="0"/>
                </a:gradFill>
              </a:rPr>
              <a:t>Continual experimentation </a:t>
            </a:r>
            <a:br>
              <a:rPr sz="2800" dirty="0">
                <a:gradFill>
                  <a:gsLst>
                    <a:gs pos="1250">
                      <a:srgbClr val="FFFFFF"/>
                    </a:gs>
                    <a:gs pos="100000">
                      <a:srgbClr val="FFFFFF"/>
                    </a:gs>
                  </a:gsLst>
                  <a:lin ang="5400000" scaled="0"/>
                </a:gradFill>
              </a:rPr>
            </a:br>
            <a:r>
              <a:rPr sz="2800" dirty="0">
                <a:gradFill>
                  <a:gsLst>
                    <a:gs pos="1250">
                      <a:srgbClr val="FFFFFF"/>
                    </a:gs>
                    <a:gs pos="100000">
                      <a:srgbClr val="FFFFFF"/>
                    </a:gs>
                  </a:gsLst>
                  <a:lin ang="5400000" scaled="0"/>
                </a:gradFill>
              </a:rPr>
              <a:t>and learning</a:t>
            </a:r>
          </a:p>
        </p:txBody>
      </p:sp>
      <p:sp>
        <p:nvSpPr>
          <p:cNvPr id="39" name="Title 1"/>
          <p:cNvSpPr txBox="1">
            <a:spLocks/>
          </p:cNvSpPr>
          <p:nvPr/>
        </p:nvSpPr>
        <p:spPr>
          <a:xfrm>
            <a:off x="1816723" y="2439117"/>
            <a:ext cx="1772416" cy="566152"/>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400" dirty="0" smtClean="0">
                <a:gradFill>
                  <a:gsLst>
                    <a:gs pos="1250">
                      <a:srgbClr val="FFFFFF"/>
                    </a:gs>
                    <a:gs pos="100000">
                      <a:srgbClr val="FFFFFF"/>
                    </a:gs>
                  </a:gsLst>
                  <a:lin ang="5400000" scaled="0"/>
                </a:gradFill>
              </a:rPr>
              <a:t>(Business)</a:t>
            </a:r>
            <a:endParaRPr sz="2400" dirty="0">
              <a:gradFill>
                <a:gsLst>
                  <a:gs pos="1250">
                    <a:srgbClr val="FFFFFF"/>
                  </a:gs>
                  <a:gs pos="100000">
                    <a:srgbClr val="FFFFFF"/>
                  </a:gs>
                </a:gsLst>
                <a:lin ang="5400000" scaled="0"/>
              </a:gradFill>
            </a:endParaRPr>
          </a:p>
        </p:txBody>
      </p:sp>
      <p:sp>
        <p:nvSpPr>
          <p:cNvPr id="40" name="Title 1"/>
          <p:cNvSpPr txBox="1">
            <a:spLocks/>
          </p:cNvSpPr>
          <p:nvPr/>
        </p:nvSpPr>
        <p:spPr>
          <a:xfrm>
            <a:off x="9116255" y="2413864"/>
            <a:ext cx="1855779" cy="566152"/>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400" dirty="0" smtClean="0">
                <a:gradFill>
                  <a:gsLst>
                    <a:gs pos="1250">
                      <a:srgbClr val="FFFFFF"/>
                    </a:gs>
                    <a:gs pos="100000">
                      <a:srgbClr val="FFFFFF"/>
                    </a:gs>
                  </a:gsLst>
                  <a:lin ang="5400000" scaled="0"/>
                </a:gradFill>
              </a:rPr>
              <a:t>(Customer)</a:t>
            </a:r>
            <a:endParaRPr sz="240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5043925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900"/>
                                        <p:tgtEl>
                                          <p:spTgt spid="89"/>
                                        </p:tgtEl>
                                      </p:cBhvr>
                                    </p:animEffect>
                                  </p:childTnLst>
                                </p:cTn>
                              </p:par>
                              <p:par>
                                <p:cTn id="8" presetID="63" presetClass="path" presetSubtype="0" decel="100000" fill="hold" grpId="1" nodeType="withEffect">
                                  <p:stCondLst>
                                    <p:cond delay="500"/>
                                  </p:stCondLst>
                                  <p:childTnLst>
                                    <p:animMotion origin="layout" path="M -0.02412 3.65865E-6 L -1.00587E-6 3.65865E-6 " pathEditMode="relative" rAng="0" ptsTypes="AA">
                                      <p:cBhvr>
                                        <p:cTn id="9" dur="900" fill="hold"/>
                                        <p:tgtEl>
                                          <p:spTgt spid="89"/>
                                        </p:tgtEl>
                                        <p:attrNameLst>
                                          <p:attrName>ppt_x</p:attrName>
                                          <p:attrName>ppt_y</p:attrName>
                                        </p:attrNameLst>
                                      </p:cBhvr>
                                      <p:rCtr x="1200" y="0"/>
                                    </p:animMotion>
                                  </p:childTnLst>
                                </p:cTn>
                              </p:par>
                              <p:par>
                                <p:cTn id="10" presetID="6" presetClass="emph" presetSubtype="0" accel="100000" autoRev="1" fill="hold" grpId="2" nodeType="withEffect">
                                  <p:stCondLst>
                                    <p:cond delay="0"/>
                                  </p:stCondLst>
                                  <p:childTnLst>
                                    <p:animScale>
                                      <p:cBhvr>
                                        <p:cTn id="11" dur="500" fill="hold"/>
                                        <p:tgtEl>
                                          <p:spTgt spid="89"/>
                                        </p:tgtEl>
                                      </p:cBhvr>
                                      <p:by x="80000" y="80000"/>
                                    </p:animScale>
                                  </p:childTnLst>
                                </p:cTn>
                              </p:par>
                            </p:childTnLst>
                          </p:cTn>
                        </p:par>
                        <p:par>
                          <p:cTn id="12" fill="hold">
                            <p:stCondLst>
                              <p:cond delay="1400"/>
                            </p:stCondLst>
                            <p:childTnLst>
                              <p:par>
                                <p:cTn id="13" presetID="22" presetClass="entr" presetSubtype="8" fill="hold" grpId="0" nodeType="after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wipe(left)">
                                      <p:cBhvr>
                                        <p:cTn id="15" dur="500"/>
                                        <p:tgtEl>
                                          <p:spTgt spid="7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3" nodeType="clickEffect">
                                  <p:stCondLst>
                                    <p:cond delay="0"/>
                                  </p:stCondLst>
                                  <p:childTnLst>
                                    <p:animEffect transition="out" filter="fade">
                                      <p:cBhvr>
                                        <p:cTn id="19" dur="500"/>
                                        <p:tgtEl>
                                          <p:spTgt spid="89"/>
                                        </p:tgtEl>
                                      </p:cBhvr>
                                    </p:animEffect>
                                    <p:set>
                                      <p:cBhvr>
                                        <p:cTn id="20" dur="1" fill="hold">
                                          <p:stCondLst>
                                            <p:cond delay="499"/>
                                          </p:stCondLst>
                                        </p:cTn>
                                        <p:tgtEl>
                                          <p:spTgt spid="89"/>
                                        </p:tgtEl>
                                        <p:attrNameLst>
                                          <p:attrName>style.visibility</p:attrName>
                                        </p:attrNameLst>
                                      </p:cBhvr>
                                      <p:to>
                                        <p:strVal val="hidden"/>
                                      </p:to>
                                    </p:set>
                                  </p:childTnLst>
                                </p:cTn>
                              </p:par>
                              <p:par>
                                <p:cTn id="21" presetID="10" presetClass="entr" presetSubtype="0" fill="hold" grpId="0" nodeType="withEffect">
                                  <p:stCondLst>
                                    <p:cond delay="500"/>
                                  </p:stCondLst>
                                  <p:childTnLst>
                                    <p:set>
                                      <p:cBhvr>
                                        <p:cTn id="22" dur="1" fill="hold">
                                          <p:stCondLst>
                                            <p:cond delay="0"/>
                                          </p:stCondLst>
                                        </p:cTn>
                                        <p:tgtEl>
                                          <p:spTgt spid="91"/>
                                        </p:tgtEl>
                                        <p:attrNameLst>
                                          <p:attrName>style.visibility</p:attrName>
                                        </p:attrNameLst>
                                      </p:cBhvr>
                                      <p:to>
                                        <p:strVal val="visible"/>
                                      </p:to>
                                    </p:set>
                                    <p:animEffect transition="in" filter="fade">
                                      <p:cBhvr>
                                        <p:cTn id="23" dur="900"/>
                                        <p:tgtEl>
                                          <p:spTgt spid="91"/>
                                        </p:tgtEl>
                                      </p:cBhvr>
                                    </p:animEffect>
                                  </p:childTnLst>
                                </p:cTn>
                              </p:par>
                              <p:par>
                                <p:cTn id="24" presetID="63" presetClass="path" presetSubtype="0" decel="100000" fill="hold" grpId="1" nodeType="withEffect">
                                  <p:stCondLst>
                                    <p:cond delay="500"/>
                                  </p:stCondLst>
                                  <p:childTnLst>
                                    <p:animMotion origin="layout" path="M -0.02413 4.91602E-6 L 2.19811E-6 4.91602E-6 " pathEditMode="relative" rAng="0" ptsTypes="AA">
                                      <p:cBhvr>
                                        <p:cTn id="25" dur="900" fill="hold"/>
                                        <p:tgtEl>
                                          <p:spTgt spid="91"/>
                                        </p:tgtEl>
                                        <p:attrNameLst>
                                          <p:attrName>ppt_x</p:attrName>
                                          <p:attrName>ppt_y</p:attrName>
                                        </p:attrNameLst>
                                      </p:cBhvr>
                                      <p:rCtr x="1200" y="0"/>
                                    </p:animMotion>
                                  </p:childTnLst>
                                </p:cTn>
                              </p:par>
                              <p:par>
                                <p:cTn id="26" presetID="6" presetClass="emph" presetSubtype="0" accel="100000" autoRev="1" fill="hold" grpId="2" nodeType="withEffect">
                                  <p:stCondLst>
                                    <p:cond delay="0"/>
                                  </p:stCondLst>
                                  <p:childTnLst>
                                    <p:animScale>
                                      <p:cBhvr>
                                        <p:cTn id="27" dur="500" fill="hold"/>
                                        <p:tgtEl>
                                          <p:spTgt spid="91"/>
                                        </p:tgtEl>
                                      </p:cBhvr>
                                      <p:by x="80000" y="80000"/>
                                    </p:animScale>
                                  </p:childTnLst>
                                </p:cTn>
                              </p:par>
                            </p:childTnLst>
                          </p:cTn>
                        </p:par>
                        <p:par>
                          <p:cTn id="28" fill="hold">
                            <p:stCondLst>
                              <p:cond delay="1400"/>
                            </p:stCondLst>
                            <p:childTnLst>
                              <p:par>
                                <p:cTn id="29" presetID="22" presetClass="entr" presetSubtype="2" fill="hold" grpId="0"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wipe(right)">
                                      <p:cBhvr>
                                        <p:cTn id="31" dur="500"/>
                                        <p:tgtEl>
                                          <p:spTgt spid="7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3" nodeType="clickEffect">
                                  <p:stCondLst>
                                    <p:cond delay="0"/>
                                  </p:stCondLst>
                                  <p:childTnLst>
                                    <p:animEffect transition="out" filter="fade">
                                      <p:cBhvr>
                                        <p:cTn id="35" dur="500"/>
                                        <p:tgtEl>
                                          <p:spTgt spid="91"/>
                                        </p:tgtEl>
                                      </p:cBhvr>
                                    </p:animEffect>
                                    <p:set>
                                      <p:cBhvr>
                                        <p:cTn id="36" dur="1" fill="hold">
                                          <p:stCondLst>
                                            <p:cond delay="499"/>
                                          </p:stCondLst>
                                        </p:cTn>
                                        <p:tgtEl>
                                          <p:spTgt spid="91"/>
                                        </p:tgtEl>
                                        <p:attrNameLst>
                                          <p:attrName>style.visibility</p:attrName>
                                        </p:attrNameLst>
                                      </p:cBhvr>
                                      <p:to>
                                        <p:strVal val="hidden"/>
                                      </p:to>
                                    </p:set>
                                  </p:childTnLst>
                                </p:cTn>
                              </p:par>
                              <p:par>
                                <p:cTn id="37" presetID="10" presetClass="entr" presetSubtype="0" fill="hold" grpId="0" nodeType="withEffect">
                                  <p:stCondLst>
                                    <p:cond delay="500"/>
                                  </p:stCondLst>
                                  <p:childTnLst>
                                    <p:set>
                                      <p:cBhvr>
                                        <p:cTn id="38" dur="1" fill="hold">
                                          <p:stCondLst>
                                            <p:cond delay="0"/>
                                          </p:stCondLst>
                                        </p:cTn>
                                        <p:tgtEl>
                                          <p:spTgt spid="92"/>
                                        </p:tgtEl>
                                        <p:attrNameLst>
                                          <p:attrName>style.visibility</p:attrName>
                                        </p:attrNameLst>
                                      </p:cBhvr>
                                      <p:to>
                                        <p:strVal val="visible"/>
                                      </p:to>
                                    </p:set>
                                    <p:animEffect transition="in" filter="fade">
                                      <p:cBhvr>
                                        <p:cTn id="39" dur="900"/>
                                        <p:tgtEl>
                                          <p:spTgt spid="92"/>
                                        </p:tgtEl>
                                      </p:cBhvr>
                                    </p:animEffect>
                                  </p:childTnLst>
                                </p:cTn>
                              </p:par>
                              <p:par>
                                <p:cTn id="40" presetID="63" presetClass="path" presetSubtype="0" decel="100000" fill="hold" grpId="1" nodeType="withEffect">
                                  <p:stCondLst>
                                    <p:cond delay="500"/>
                                  </p:stCondLst>
                                  <p:childTnLst>
                                    <p:animMotion origin="layout" path="M -0.02413 1.35724E-6 L 2.78274E-7 1.35724E-6 " pathEditMode="relative" rAng="0" ptsTypes="AA">
                                      <p:cBhvr>
                                        <p:cTn id="41" dur="900" fill="hold"/>
                                        <p:tgtEl>
                                          <p:spTgt spid="92"/>
                                        </p:tgtEl>
                                        <p:attrNameLst>
                                          <p:attrName>ppt_x</p:attrName>
                                          <p:attrName>ppt_y</p:attrName>
                                        </p:attrNameLst>
                                      </p:cBhvr>
                                      <p:rCtr x="1200" y="0"/>
                                    </p:animMotion>
                                  </p:childTnLst>
                                </p:cTn>
                              </p:par>
                              <p:par>
                                <p:cTn id="42" presetID="6" presetClass="emph" presetSubtype="0" accel="100000" autoRev="1" fill="hold" grpId="2" nodeType="withEffect">
                                  <p:stCondLst>
                                    <p:cond delay="0"/>
                                  </p:stCondLst>
                                  <p:childTnLst>
                                    <p:animScale>
                                      <p:cBhvr>
                                        <p:cTn id="43" dur="500" fill="hold"/>
                                        <p:tgtEl>
                                          <p:spTgt spid="92"/>
                                        </p:tgtEl>
                                      </p:cBhvr>
                                      <p:by x="80000" y="80000"/>
                                    </p:animScale>
                                  </p:childTnLst>
                                </p:cTn>
                              </p:par>
                            </p:childTnLst>
                          </p:cTn>
                        </p:par>
                        <p:par>
                          <p:cTn id="44" fill="hold">
                            <p:stCondLst>
                              <p:cond delay="1400"/>
                            </p:stCondLst>
                            <p:childTnLst>
                              <p:par>
                                <p:cTn id="45" presetID="22" presetClass="entr" presetSubtype="8" fill="hold" grpId="0"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wipe(left)">
                                      <p:cBhvr>
                                        <p:cTn id="47" dur="500"/>
                                        <p:tgtEl>
                                          <p:spTgt spid="80"/>
                                        </p:tgtEl>
                                      </p:cBhvr>
                                    </p:animEffect>
                                  </p:childTnLst>
                                </p:cTn>
                              </p:par>
                              <p:par>
                                <p:cTn id="48" presetID="22" presetClass="entr" presetSubtype="2" fill="hold" grpId="0" nodeType="withEffect">
                                  <p:stCondLst>
                                    <p:cond delay="500"/>
                                  </p:stCondLst>
                                  <p:childTnLst>
                                    <p:set>
                                      <p:cBhvr>
                                        <p:cTn id="49" dur="1" fill="hold">
                                          <p:stCondLst>
                                            <p:cond delay="0"/>
                                          </p:stCondLst>
                                        </p:cTn>
                                        <p:tgtEl>
                                          <p:spTgt spid="81"/>
                                        </p:tgtEl>
                                        <p:attrNameLst>
                                          <p:attrName>style.visibility</p:attrName>
                                        </p:attrNameLst>
                                      </p:cBhvr>
                                      <p:to>
                                        <p:strVal val="visible"/>
                                      </p:to>
                                    </p:set>
                                    <p:animEffect transition="in" filter="wipe(right)">
                                      <p:cBhvr>
                                        <p:cTn id="50" dur="500"/>
                                        <p:tgtEl>
                                          <p:spTgt spid="81"/>
                                        </p:tgtEl>
                                      </p:cBhvr>
                                    </p:animEffect>
                                  </p:childTnLst>
                                </p:cTn>
                              </p:par>
                            </p:childTnLst>
                          </p:cTn>
                        </p:par>
                        <p:par>
                          <p:cTn id="51" fill="hold">
                            <p:stCondLst>
                              <p:cond delay="2400"/>
                            </p:stCondLst>
                            <p:childTnLst>
                              <p:par>
                                <p:cTn id="52" presetID="22" presetClass="entr" presetSubtype="8" fill="hold" grpId="0" nodeType="afterEffect">
                                  <p:stCondLst>
                                    <p:cond delay="0"/>
                                  </p:stCondLst>
                                  <p:childTnLst>
                                    <p:set>
                                      <p:cBhvr>
                                        <p:cTn id="53" dur="1" fill="hold">
                                          <p:stCondLst>
                                            <p:cond delay="0"/>
                                          </p:stCondLst>
                                        </p:cTn>
                                        <p:tgtEl>
                                          <p:spTgt spid="84"/>
                                        </p:tgtEl>
                                        <p:attrNameLst>
                                          <p:attrName>style.visibility</p:attrName>
                                        </p:attrNameLst>
                                      </p:cBhvr>
                                      <p:to>
                                        <p:strVal val="visible"/>
                                      </p:to>
                                    </p:set>
                                    <p:animEffect transition="in" filter="wipe(left)">
                                      <p:cBhvr>
                                        <p:cTn id="54" dur="500"/>
                                        <p:tgtEl>
                                          <p:spTgt spid="84"/>
                                        </p:tgtEl>
                                      </p:cBhvr>
                                    </p:animEffect>
                                  </p:childTnLst>
                                </p:cTn>
                              </p:par>
                              <p:par>
                                <p:cTn id="55" presetID="22" presetClass="entr" presetSubtype="2" fill="hold" grpId="0" nodeType="withEffect">
                                  <p:stCondLst>
                                    <p:cond delay="500"/>
                                  </p:stCondLst>
                                  <p:childTnLst>
                                    <p:set>
                                      <p:cBhvr>
                                        <p:cTn id="56" dur="1" fill="hold">
                                          <p:stCondLst>
                                            <p:cond delay="0"/>
                                          </p:stCondLst>
                                        </p:cTn>
                                        <p:tgtEl>
                                          <p:spTgt spid="85"/>
                                        </p:tgtEl>
                                        <p:attrNameLst>
                                          <p:attrName>style.visibility</p:attrName>
                                        </p:attrNameLst>
                                      </p:cBhvr>
                                      <p:to>
                                        <p:strVal val="visible"/>
                                      </p:to>
                                    </p:set>
                                    <p:animEffect transition="in" filter="wipe(right)">
                                      <p:cBhvr>
                                        <p:cTn id="57" dur="500"/>
                                        <p:tgtEl>
                                          <p:spTgt spid="85"/>
                                        </p:tgtEl>
                                      </p:cBhvr>
                                    </p:animEffect>
                                  </p:childTnLst>
                                </p:cTn>
                              </p:par>
                            </p:childTnLst>
                          </p:cTn>
                        </p:par>
                        <p:par>
                          <p:cTn id="58" fill="hold">
                            <p:stCondLst>
                              <p:cond delay="3400"/>
                            </p:stCondLst>
                            <p:childTnLst>
                              <p:par>
                                <p:cTn id="59" presetID="22" presetClass="entr" presetSubtype="8" fill="hold" grpId="0" nodeType="afterEffect">
                                  <p:stCondLst>
                                    <p:cond delay="0"/>
                                  </p:stCondLst>
                                  <p:childTnLst>
                                    <p:set>
                                      <p:cBhvr>
                                        <p:cTn id="60" dur="1" fill="hold">
                                          <p:stCondLst>
                                            <p:cond delay="0"/>
                                          </p:stCondLst>
                                        </p:cTn>
                                        <p:tgtEl>
                                          <p:spTgt spid="87"/>
                                        </p:tgtEl>
                                        <p:attrNameLst>
                                          <p:attrName>style.visibility</p:attrName>
                                        </p:attrNameLst>
                                      </p:cBhvr>
                                      <p:to>
                                        <p:strVal val="visible"/>
                                      </p:to>
                                    </p:set>
                                    <p:animEffect transition="in" filter="wipe(left)">
                                      <p:cBhvr>
                                        <p:cTn id="61" dur="500"/>
                                        <p:tgtEl>
                                          <p:spTgt spid="87"/>
                                        </p:tgtEl>
                                      </p:cBhvr>
                                    </p:animEffect>
                                  </p:childTnLst>
                                </p:cTn>
                              </p:par>
                              <p:par>
                                <p:cTn id="62" presetID="22" presetClass="entr" presetSubtype="2" fill="hold" grpId="0" nodeType="withEffect">
                                  <p:stCondLst>
                                    <p:cond delay="500"/>
                                  </p:stCondLst>
                                  <p:childTnLst>
                                    <p:set>
                                      <p:cBhvr>
                                        <p:cTn id="63" dur="1" fill="hold">
                                          <p:stCondLst>
                                            <p:cond delay="0"/>
                                          </p:stCondLst>
                                        </p:cTn>
                                        <p:tgtEl>
                                          <p:spTgt spid="88"/>
                                        </p:tgtEl>
                                        <p:attrNameLst>
                                          <p:attrName>style.visibility</p:attrName>
                                        </p:attrNameLst>
                                      </p:cBhvr>
                                      <p:to>
                                        <p:strVal val="visible"/>
                                      </p:to>
                                    </p:set>
                                    <p:animEffect transition="in" filter="wipe(right)">
                                      <p:cBhvr>
                                        <p:cTn id="64"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animBg="1"/>
      <p:bldP spid="81" grpId="0" animBg="1"/>
      <p:bldP spid="84" grpId="0" animBg="1"/>
      <p:bldP spid="85" grpId="0" animBg="1"/>
      <p:bldP spid="87" grpId="0" animBg="1"/>
      <p:bldP spid="88" grpId="0" animBg="1"/>
      <p:bldP spid="89" grpId="0"/>
      <p:bldP spid="89" grpId="1"/>
      <p:bldP spid="89" grpId="2"/>
      <p:bldP spid="89" grpId="3"/>
      <p:bldP spid="91" grpId="0"/>
      <p:bldP spid="91" grpId="1"/>
      <p:bldP spid="91" grpId="2"/>
      <p:bldP spid="91" grpId="3"/>
      <p:bldP spid="92" grpId="0"/>
      <p:bldP spid="92" grpId="1"/>
      <p:bldP spid="92" grpId="2"/>
    </p:bldLst>
  </p:timing>
</p:sld>
</file>

<file path=ppt/tags/tag1.xml><?xml version="1.0" encoding="utf-8"?>
<p:tagLst xmlns:a="http://schemas.openxmlformats.org/drawingml/2006/main" xmlns:r="http://schemas.openxmlformats.org/officeDocument/2006/relationships" xmlns:p="http://schemas.openxmlformats.org/presentationml/2006/main">
  <p:tag name="ID" val="56b739ff-9f9a-4f1f-8d4c-66c6010b0822"/>
</p:tagLst>
</file>

<file path=ppt/tags/tag2.xml><?xml version="1.0" encoding="utf-8"?>
<p:tagLst xmlns:a="http://schemas.openxmlformats.org/drawingml/2006/main" xmlns:r="http://schemas.openxmlformats.org/officeDocument/2006/relationships" xmlns:p="http://schemas.openxmlformats.org/presentationml/2006/main">
  <p:tag name="TIMING" val="|11.4|19.7|7.7|12.1"/>
</p:tagLst>
</file>

<file path=ppt/tags/tag3.xml><?xml version="1.0" encoding="utf-8"?>
<p:tagLst xmlns:a="http://schemas.openxmlformats.org/drawingml/2006/main" xmlns:r="http://schemas.openxmlformats.org/officeDocument/2006/relationships" xmlns:p="http://schemas.openxmlformats.org/presentationml/2006/main">
  <p:tag name="TIMING" val="|1.3|6.3|10.2"/>
</p:tagLst>
</file>

<file path=ppt/tags/tag4.xml><?xml version="1.0" encoding="utf-8"?>
<p:tagLst xmlns:a="http://schemas.openxmlformats.org/drawingml/2006/main" xmlns:r="http://schemas.openxmlformats.org/officeDocument/2006/relationships" xmlns:p="http://schemas.openxmlformats.org/presentationml/2006/main">
  <p:tag name="TIMING" val="|19.9|39.2|29.7"/>
</p:tagLst>
</file>

<file path=ppt/theme/theme1.xml><?xml version="1.0" encoding="utf-8"?>
<a:theme xmlns:a="http://schemas.openxmlformats.org/drawingml/2006/main" name="TechEd 2014 Dk Blue">
  <a:themeElements>
    <a:clrScheme name="TechEd 2014 Dark template">
      <a:dk1>
        <a:srgbClr val="000000"/>
      </a:dk1>
      <a:lt1>
        <a:srgbClr val="FFFFFF"/>
      </a:lt1>
      <a:dk2>
        <a:srgbClr val="002050"/>
      </a:dk2>
      <a:lt2>
        <a:srgbClr val="00BCF2"/>
      </a:lt2>
      <a:accent1>
        <a:srgbClr val="0072C6"/>
      </a:accent1>
      <a:accent2>
        <a:srgbClr val="7FBA00"/>
      </a:accent2>
      <a:accent3>
        <a:srgbClr val="DC3C00"/>
      </a:accent3>
      <a:accent4>
        <a:srgbClr val="68217A"/>
      </a:accent4>
      <a:accent5>
        <a:srgbClr val="009E49"/>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4_Template.potx" id="{1A4D2FE5-5B99-4C5F-BE7C-BF7E0F728B68}" vid="{2DAD81D4-5DE9-4579-B4FE-45525498839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B72D74744C7D540871102394C2F0F5E" ma:contentTypeVersion="2" ma:contentTypeDescription="Create a new document." ma:contentTypeScope="" ma:versionID="0135780b703cfad295efb06bda563baa">
  <xsd:schema xmlns:xsd="http://www.w3.org/2001/XMLSchema" xmlns:xs="http://www.w3.org/2001/XMLSchema" xmlns:p="http://schemas.microsoft.com/office/2006/metadata/properties" xmlns:ns2="cdb0bdc2-6baa-483a-84de-d1434f216ba7" targetNamespace="http://schemas.microsoft.com/office/2006/metadata/properties" ma:root="true" ma:fieldsID="8f4b346d1f73fd44e05bf1a8153d750f" ns2:_="">
    <xsd:import namespace="cdb0bdc2-6baa-483a-84de-d1434f216ba7"/>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b0bdc2-6baa-483a-84de-d1434f216ba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microsoft.com/office/2006/metadata/properties"/>
    <ds:schemaRef ds:uri="d42801e6-4423-48f2-8852-e9baa53db2ca"/>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www.w3.org/XML/1998/namespace"/>
  </ds:schemaRefs>
</ds:datastoreItem>
</file>

<file path=customXml/itemProps3.xml><?xml version="1.0" encoding="utf-8"?>
<ds:datastoreItem xmlns:ds="http://schemas.openxmlformats.org/officeDocument/2006/customXml" ds:itemID="{A5B04E60-ED78-435A-BC96-7F56B0B7E650}"/>
</file>

<file path=docProps/app.xml><?xml version="1.0" encoding="utf-8"?>
<Properties xmlns="http://schemas.openxmlformats.org/officeDocument/2006/extended-properties" xmlns:vt="http://schemas.openxmlformats.org/officeDocument/2006/docPropsVTypes">
  <Template/>
  <TotalTime>4633</TotalTime>
  <Words>9003</Words>
  <Application>Microsoft Office PowerPoint</Application>
  <PresentationFormat>Custom</PresentationFormat>
  <Paragraphs>1084</Paragraphs>
  <Slides>72</Slides>
  <Notes>56</Notes>
  <HiddenSlides>10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72</vt:i4>
      </vt:variant>
    </vt:vector>
  </HeadingPairs>
  <TitlesOfParts>
    <vt:vector size="87" baseType="lpstr">
      <vt:lpstr>Arial</vt:lpstr>
      <vt:lpstr>Calibri</vt:lpstr>
      <vt:lpstr>Consolas</vt:lpstr>
      <vt:lpstr>Helvetica</vt:lpstr>
      <vt:lpstr>PT Sans</vt:lpstr>
      <vt:lpstr>Segoe</vt:lpstr>
      <vt:lpstr>Segoe Pro Display Light</vt:lpstr>
      <vt:lpstr>Segoe Pro Display Semibold</vt:lpstr>
      <vt:lpstr>Segoe UI</vt:lpstr>
      <vt:lpstr>Segoe UI Light</vt:lpstr>
      <vt:lpstr>Segoe UI Semibold</vt:lpstr>
      <vt:lpstr>Segoe UI Semilight</vt:lpstr>
      <vt:lpstr>Trebuchet MS</vt:lpstr>
      <vt:lpstr>Wingdings</vt:lpstr>
      <vt:lpstr>TechEd 2014 Dk Blue</vt:lpstr>
      <vt:lpstr>Azure Development and Test Environment Automation </vt:lpstr>
      <vt:lpstr>Agenda and Takeaways</vt:lpstr>
      <vt:lpstr>Agenda</vt:lpstr>
      <vt:lpstr>Introduction to Dev/Ops</vt:lpstr>
      <vt:lpstr>People/Process is what % of downtime?</vt:lpstr>
      <vt:lpstr>Resolving issues without DevOps</vt:lpstr>
      <vt:lpstr>Conflicts across Dev, Ops, and Business</vt:lpstr>
      <vt:lpstr>DevOps: the three stage conversation</vt:lpstr>
      <vt:lpstr>The three ways</vt:lpstr>
      <vt:lpstr>ITIL and DevOps</vt:lpstr>
      <vt:lpstr>How can Operations help with DevOps?</vt:lpstr>
      <vt:lpstr>DevOps benefits </vt:lpstr>
      <vt:lpstr>Microsoft’s ALM framework</vt:lpstr>
      <vt:lpstr>ALM framework</vt:lpstr>
      <vt:lpstr>Open source ecosystem</vt:lpstr>
      <vt:lpstr>PowerPoint Presentation</vt:lpstr>
      <vt:lpstr>On-premises</vt:lpstr>
      <vt:lpstr>Cloud </vt:lpstr>
      <vt:lpstr>DevOps goals and success metrics</vt:lpstr>
      <vt:lpstr>Introduction to Automation and Orchestration of Azure</vt:lpstr>
      <vt:lpstr>Process automation that simplifies cloud management</vt:lpstr>
      <vt:lpstr>Azure Resource Management</vt:lpstr>
      <vt:lpstr>Automating Azure Deployment and Configuration</vt:lpstr>
      <vt:lpstr>Automating Private Cloud Deployment and Operations</vt:lpstr>
      <vt:lpstr>Azure Resource Groups</vt:lpstr>
      <vt:lpstr>Introducing Resource Manager</vt:lpstr>
      <vt:lpstr>Resource Groups</vt:lpstr>
      <vt:lpstr>Coupling for Resources</vt:lpstr>
      <vt:lpstr>Resource Group Lifecycle</vt:lpstr>
      <vt:lpstr>Power of Repeatability</vt:lpstr>
      <vt:lpstr>Add your own Power</vt:lpstr>
      <vt:lpstr>PowerPoint Presentation</vt:lpstr>
      <vt:lpstr>So, what does this all mean…</vt:lpstr>
      <vt:lpstr>Azure Automation</vt:lpstr>
      <vt:lpstr>Azure Automation Capabilities </vt:lpstr>
      <vt:lpstr>Typical Azure Automation Scenarios</vt:lpstr>
      <vt:lpstr>Automation Accounts &amp; Dashboard</vt:lpstr>
      <vt:lpstr>Runbook Authoring</vt:lpstr>
      <vt:lpstr>Manage Runbooks &amp; Jobs</vt:lpstr>
      <vt:lpstr>Manage Automation Assets</vt:lpstr>
      <vt:lpstr>Pricing</vt:lpstr>
      <vt:lpstr>Built on PowerShell Workflow</vt:lpstr>
      <vt:lpstr>PowerShell Desired State Configuration (DSC)</vt:lpstr>
      <vt:lpstr>What is DSC?</vt:lpstr>
      <vt:lpstr>Moving to DSC… </vt:lpstr>
      <vt:lpstr>PowerShell Desired State Configuration…</vt:lpstr>
      <vt:lpstr>DSC functional examples</vt:lpstr>
      <vt:lpstr>DSC decouples …</vt:lpstr>
      <vt:lpstr>DSC enables …</vt:lpstr>
      <vt:lpstr>DSC Architectural Overview</vt:lpstr>
      <vt:lpstr>Two Deployment Modes</vt:lpstr>
      <vt:lpstr>Pull Servers</vt:lpstr>
      <vt:lpstr>Local Configuration Manager</vt:lpstr>
      <vt:lpstr>Remoting</vt:lpstr>
      <vt:lpstr>Think About It</vt:lpstr>
      <vt:lpstr>What About Resources?</vt:lpstr>
      <vt:lpstr>DSC Resource Design</vt:lpstr>
      <vt:lpstr>Resource Prototype</vt:lpstr>
      <vt:lpstr>DSC &amp; Azure – better together</vt:lpstr>
      <vt:lpstr>In Review</vt:lpstr>
      <vt:lpstr>Development &amp; Test Environment Automation</vt:lpstr>
      <vt:lpstr>PowerPoint Presentation</vt:lpstr>
      <vt:lpstr>Appendix</vt:lpstr>
      <vt:lpstr>Chef &amp; Puppet</vt:lpstr>
      <vt:lpstr>Azure supports both…</vt:lpstr>
      <vt:lpstr>Puppet in Azure</vt:lpstr>
      <vt:lpstr>Why Chef on Azure</vt:lpstr>
      <vt:lpstr>Chef architecture</vt:lpstr>
      <vt:lpstr>Chef on Azure - Architecture</vt:lpstr>
      <vt:lpstr>github.com/opscode/knife-azure</vt:lpstr>
      <vt:lpstr>PuppetForge: pre-built automation solutions</vt:lpstr>
      <vt:lpstr>Technical similarities</vt:lpstr>
    </vt:vector>
  </TitlesOfParts>
  <Manager>&lt;Speech writer name goes here&gt;</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Microsoft Azure Automation</dc:title>
  <dc:subject>TechEd 2014</dc:subject>
  <dc:creator>&lt;Speaker name goes here&gt;</dc:creator>
  <cp:keywords/>
  <dc:description>Template: Jordan Cayabyab, Artitudes Design
Formatting: 
Audience Type:</dc:description>
  <cp:lastModifiedBy>Sahil Sethi</cp:lastModifiedBy>
  <cp:revision>288</cp:revision>
  <dcterms:created xsi:type="dcterms:W3CDTF">2013-10-21T21:40:33Z</dcterms:created>
  <dcterms:modified xsi:type="dcterms:W3CDTF">2016-01-23T01:04:07Z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0x010100FB72D74744C7D540871102394C2F0F5E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18;#George R. Brown Convention Center|6c33c07d-d6c4-4c5e-b5d0-7afd8a7a4e7d</vt:lpwstr>
  </property>
  <property fmtid="{D5CDD505-2E9C-101B-9397-08002B2CF9AE}" pid="7" name="Track">
    <vt:lpwstr/>
  </property>
  <property fmtid="{D5CDD505-2E9C-101B-9397-08002B2CF9AE}" pid="8" name="Event Location">
    <vt:lpwstr>17;#Houston|b97448fd-4b6d-4055-9328-60bf1c4ceb26</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16;#Microsoft Tech Ed|30c8c6b6-2916-412b-8e18-b132d138380c</vt:lpwstr>
  </property>
  <property fmtid="{D5CDD505-2E9C-101B-9397-08002B2CF9AE}" pid="12" name="TaxKeyword">
    <vt:lpwstr/>
  </property>
</Properties>
</file>