
<file path=[Content_Types].xml><?xml version="1.0" encoding="utf-8"?>
<Types xmlns="http://schemas.openxmlformats.org/package/2006/content-types">
  <Default Extension="png" ContentType="image/png"/>
  <Default Extension="bin" ContentType="image/png"/>
  <Default Extension="cohesiveFT" ContentType="image/jpeg"/>
  <Default Extension="emf" ContentType="image/x-emf"/>
  <Default Extension="jpeg" ContentType="image/jpeg"/>
  <Default Extension="rels" ContentType="application/vnd.openxmlformats-package.relationships+xml"/>
  <Default Extension="xml" ContentType="application/xml"/>
  <Default Extension="aiscaler" ContentType="image/jpeg"/>
  <Default Extension="derdack" ContentType="image/jpeg"/>
  <Default Extension="wdp" ContentType="image/vnd.ms-photo"/>
  <Default Extension="bluestripe" ContentType="image/jpeg"/>
  <Default Extension="alertlogic" ContentType="image/jpeg"/>
  <Default Extension="scalearc" ContentType="image/jpeg"/>
  <Default Extension="gif" ContentType="image/gif"/>
  <Default Extension="jpg" ContentType="image/jpeg"/>
  <Default Extension="apprenda"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4.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5.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6.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7.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8.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9.xml" ContentType="application/vnd.openxmlformats-officedocument.theme+xml"/>
  <Override PartName="/ppt/theme/themeOverride1.xml" ContentType="application/vnd.openxmlformats-officedocument.themeOverrid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media/image299.jpg" ContentType="image/png"/>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6"/>
    <p:sldMasterId id="2147484259" r:id="rId7"/>
    <p:sldMasterId id="2147484286" r:id="rId8"/>
    <p:sldMasterId id="2147484303" r:id="rId9"/>
    <p:sldMasterId id="2147484315" r:id="rId10"/>
    <p:sldMasterId id="2147484359" r:id="rId11"/>
    <p:sldMasterId id="2147484401" r:id="rId12"/>
    <p:sldMasterId id="2147484409" r:id="rId13"/>
    <p:sldMasterId id="2147484441" r:id="rId14"/>
    <p:sldMasterId id="2147484454" r:id="rId15"/>
  </p:sldMasterIdLst>
  <p:notesMasterIdLst>
    <p:notesMasterId r:id="rId55"/>
  </p:notesMasterIdLst>
  <p:handoutMasterIdLst>
    <p:handoutMasterId r:id="rId56"/>
  </p:handoutMasterIdLst>
  <p:sldIdLst>
    <p:sldId id="1399" r:id="rId16"/>
    <p:sldId id="1453" r:id="rId17"/>
    <p:sldId id="1498" r:id="rId18"/>
    <p:sldId id="1455" r:id="rId19"/>
    <p:sldId id="1352" r:id="rId20"/>
    <p:sldId id="1400" r:id="rId21"/>
    <p:sldId id="1486" r:id="rId22"/>
    <p:sldId id="1499" r:id="rId23"/>
    <p:sldId id="1476" r:id="rId24"/>
    <p:sldId id="1461" r:id="rId25"/>
    <p:sldId id="1497" r:id="rId26"/>
    <p:sldId id="1495" r:id="rId27"/>
    <p:sldId id="1474" r:id="rId28"/>
    <p:sldId id="1462" r:id="rId29"/>
    <p:sldId id="1489" r:id="rId30"/>
    <p:sldId id="1490" r:id="rId31"/>
    <p:sldId id="1496" r:id="rId32"/>
    <p:sldId id="1415" r:id="rId33"/>
    <p:sldId id="1414" r:id="rId34"/>
    <p:sldId id="1470" r:id="rId35"/>
    <p:sldId id="1471" r:id="rId36"/>
    <p:sldId id="1469" r:id="rId37"/>
    <p:sldId id="1479" r:id="rId38"/>
    <p:sldId id="1480" r:id="rId39"/>
    <p:sldId id="1473" r:id="rId40"/>
    <p:sldId id="1472" r:id="rId41"/>
    <p:sldId id="1491" r:id="rId42"/>
    <p:sldId id="1492" r:id="rId43"/>
    <p:sldId id="1500" r:id="rId44"/>
    <p:sldId id="1458" r:id="rId45"/>
    <p:sldId id="1436" r:id="rId46"/>
    <p:sldId id="1501" r:id="rId47"/>
    <p:sldId id="1429" r:id="rId48"/>
    <p:sldId id="1451" r:id="rId49"/>
    <p:sldId id="1431" r:id="rId50"/>
    <p:sldId id="1433" r:id="rId51"/>
    <p:sldId id="1494" r:id="rId52"/>
    <p:sldId id="1487" r:id="rId53"/>
    <p:sldId id="1318" r:id="rId5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olution Pitch Deck" id="{C8218ACB-8A10-4133-A143-B8DD47875D50}">
          <p14:sldIdLst>
            <p14:sldId id="1399"/>
            <p14:sldId id="1453"/>
            <p14:sldId id="1498"/>
            <p14:sldId id="1455"/>
            <p14:sldId id="1352"/>
            <p14:sldId id="1400"/>
            <p14:sldId id="1486"/>
          </p14:sldIdLst>
        </p14:section>
        <p14:section name="Complexity and Building Blocks" id="{355F406E-8CF0-4A4A-B090-810358E3249F}">
          <p14:sldIdLst>
            <p14:sldId id="1499"/>
            <p14:sldId id="1476"/>
            <p14:sldId id="1461"/>
            <p14:sldId id="1497"/>
            <p14:sldId id="1495"/>
            <p14:sldId id="1474"/>
            <p14:sldId id="1462"/>
          </p14:sldIdLst>
        </p14:section>
        <p14:section name="Linux" id="{5E1661E5-AD6F-4FE3-8B09-087AED1C6710}">
          <p14:sldIdLst>
            <p14:sldId id="1489"/>
            <p14:sldId id="1490"/>
            <p14:sldId id="1496"/>
            <p14:sldId id="1415"/>
            <p14:sldId id="1414"/>
            <p14:sldId id="1470"/>
            <p14:sldId id="1471"/>
            <p14:sldId id="1469"/>
            <p14:sldId id="1479"/>
            <p14:sldId id="1480"/>
            <p14:sldId id="1473"/>
            <p14:sldId id="1472"/>
            <p14:sldId id="1491"/>
          </p14:sldIdLst>
        </p14:section>
        <p14:section name="Containers" id="{FA338EFE-A48E-4B28-BAF7-96D3478DA568}">
          <p14:sldIdLst>
            <p14:sldId id="1492"/>
            <p14:sldId id="1500"/>
            <p14:sldId id="1458"/>
            <p14:sldId id="1436"/>
            <p14:sldId id="1501"/>
          </p14:sldIdLst>
        </p14:section>
        <p14:section name="DevOps" id="{6CFBF41E-7F61-4555-AEC4-438CD8C8C084}">
          <p14:sldIdLst>
            <p14:sldId id="1429"/>
            <p14:sldId id="1451"/>
            <p14:sldId id="1431"/>
            <p14:sldId id="1433"/>
          </p14:sldIdLst>
        </p14:section>
        <p14:section name="End of Slide Deck" id="{C706FBFF-9A87-4DBD-BCA7-07270A0BE864}">
          <p14:sldIdLst>
            <p14:sldId id="1494"/>
            <p14:sldId id="1487"/>
            <p14:sldId id="131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3986"/>
    <a:srgbClr val="969696"/>
    <a:srgbClr val="000000"/>
    <a:srgbClr val="FFFFFF"/>
    <a:srgbClr val="B4009E"/>
    <a:srgbClr val="4668C5"/>
    <a:srgbClr val="68217A"/>
    <a:srgbClr val="895297"/>
    <a:srgbClr val="505050"/>
    <a:srgbClr val="0082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526" autoAdjust="0"/>
    <p:restoredTop sz="95455" autoAdjust="0"/>
  </p:normalViewPr>
  <p:slideViewPr>
    <p:cSldViewPr snapToGrid="0">
      <p:cViewPr varScale="1">
        <p:scale>
          <a:sx n="76" d="100"/>
          <a:sy n="76" d="100"/>
        </p:scale>
        <p:origin x="54" y="26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showGuides="1">
      <p:cViewPr varScale="1">
        <p:scale>
          <a:sx n="82" d="100"/>
          <a:sy n="82" d="100"/>
        </p:scale>
        <p:origin x="395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8.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notesMaster" Target="notesMasters/notesMaster1.xml"/><Relationship Id="rId7" Type="http://schemas.openxmlformats.org/officeDocument/2006/relationships/slideMaster" Target="slideMasters/slideMaster2.xml"/><Relationship Id="rId2" Type="http://schemas.openxmlformats.org/officeDocument/2006/relationships/customXml" Target="../customXml/item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6.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presProps" Target="presProps.xml"/><Relationship Id="rId5" Type="http://schemas.openxmlformats.org/officeDocument/2006/relationships/customXml" Target="../customXml/item5.xml"/><Relationship Id="rId61" Type="http://schemas.openxmlformats.org/officeDocument/2006/relationships/tableStyles" Target="tableStyles.xml"/><Relationship Id="rId19" Type="http://schemas.openxmlformats.org/officeDocument/2006/relationships/slide" Target="slides/slide4.xml"/><Relationship Id="rId14" Type="http://schemas.openxmlformats.org/officeDocument/2006/relationships/slideMaster" Target="slideMasters/slideMaster9.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handoutMaster" Target="handoutMasters/handoutMaster1.xml"/><Relationship Id="rId9" Type="http://schemas.openxmlformats.org/officeDocument/2006/relationships/slideMaster" Target="slideMasters/slideMaster4.xml"/><Relationship Id="rId8" Type="http://schemas.openxmlformats.org/officeDocument/2006/relationships/slideMaster" Target="slideMasters/slideMaster3.xml"/><Relationship Id="rId51" Type="http://schemas.openxmlformats.org/officeDocument/2006/relationships/slide" Target="slides/slide36.xml"/><Relationship Id="rId12" Type="http://schemas.openxmlformats.org/officeDocument/2006/relationships/slideMaster" Target="slideMasters/slideMaster7.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viewProps" Target="viewProps.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Master" Target="slideMasters/slideMaster1.xml"/><Relationship Id="rId15" Type="http://schemas.openxmlformats.org/officeDocument/2006/relationships/slideMaster" Target="slideMasters/slideMaster10.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commentAuthors" Target="commentAuthors.xml"/><Relationship Id="rId10" Type="http://schemas.openxmlformats.org/officeDocument/2006/relationships/slideMaster" Target="slideMasters/slideMaster5.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416583-6F76-4C7A-ADAE-96F355634BAD}" type="doc">
      <dgm:prSet loTypeId="urn:microsoft.com/office/officeart/2005/8/layout/process1" loCatId="process" qsTypeId="urn:microsoft.com/office/officeart/2005/8/quickstyle/simple1" qsCatId="simple" csTypeId="urn:microsoft.com/office/officeart/2005/8/colors/accent1_2" csCatId="accent1" phldr="1"/>
      <dgm:spPr/>
    </dgm:pt>
    <dgm:pt modelId="{5AD218F1-FE30-4987-85CF-D439D9311357}">
      <dgm:prSet phldrT="[Text]"/>
      <dgm:spPr>
        <a:xfrm>
          <a:off x="7285" y="434307"/>
          <a:ext cx="2177693" cy="1306616"/>
        </a:xfrm>
        <a:prstGeom prst="roundRect">
          <a:avLst>
            <a:gd name="adj" fmla="val 10000"/>
          </a:avLst>
        </a:prstGeom>
        <a:solidFill>
          <a:srgbClr val="00BCF2">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r>
            <a:rPr lang="en-US" dirty="0" smtClean="0">
              <a:solidFill>
                <a:srgbClr val="FFFFFF"/>
              </a:solidFill>
              <a:latin typeface="Segoe UI"/>
              <a:ea typeface="+mn-ea"/>
              <a:cs typeface="+mn-cs"/>
            </a:rPr>
            <a:t>Author the scripts</a:t>
          </a:r>
          <a:endParaRPr lang="en-US" dirty="0">
            <a:solidFill>
              <a:srgbClr val="FFFFFF"/>
            </a:solidFill>
            <a:latin typeface="Segoe UI"/>
            <a:ea typeface="+mn-ea"/>
            <a:cs typeface="+mn-cs"/>
          </a:endParaRPr>
        </a:p>
      </dgm:t>
    </dgm:pt>
    <dgm:pt modelId="{FABB20F7-77FA-45B8-A3FE-DF3DCA6BCF14}" type="parTrans" cxnId="{47B23E52-5EBB-4AAD-8290-E064AD310C12}">
      <dgm:prSet/>
      <dgm:spPr/>
      <dgm:t>
        <a:bodyPr/>
        <a:lstStyle/>
        <a:p>
          <a:endParaRPr lang="en-US"/>
        </a:p>
      </dgm:t>
    </dgm:pt>
    <dgm:pt modelId="{1E50DD01-BAD4-43A4-9F08-027C433B3EB7}" type="sibTrans" cxnId="{47B23E52-5EBB-4AAD-8290-E064AD310C12}">
      <dgm:prSet/>
      <dgm:spPr>
        <a:xfrm>
          <a:off x="2402748" y="817581"/>
          <a:ext cx="461671" cy="540067"/>
        </a:xfrm>
        <a:prstGeom prst="rightArrow">
          <a:avLst>
            <a:gd name="adj1" fmla="val 60000"/>
            <a:gd name="adj2" fmla="val 50000"/>
          </a:avLst>
        </a:prstGeom>
        <a:solidFill>
          <a:srgbClr val="00BCF2">
            <a:tint val="60000"/>
            <a:hueOff val="0"/>
            <a:satOff val="0"/>
            <a:lumOff val="0"/>
            <a:alphaOff val="0"/>
          </a:srgbClr>
        </a:solidFill>
        <a:ln>
          <a:noFill/>
        </a:ln>
        <a:effectLst/>
      </dgm:spPr>
      <dgm:t>
        <a:bodyPr/>
        <a:lstStyle/>
        <a:p>
          <a:endParaRPr lang="en-US">
            <a:solidFill>
              <a:srgbClr val="FFFFFF"/>
            </a:solidFill>
            <a:latin typeface="Segoe UI"/>
            <a:ea typeface="+mn-ea"/>
            <a:cs typeface="+mn-cs"/>
          </a:endParaRPr>
        </a:p>
      </dgm:t>
    </dgm:pt>
    <dgm:pt modelId="{CF51BFD0-A876-41D7-85D2-B6D43F4B8F24}">
      <dgm:prSet phldrT="[Text]"/>
      <dgm:spPr>
        <a:xfrm>
          <a:off x="3056056" y="434307"/>
          <a:ext cx="2177693" cy="1306616"/>
        </a:xfrm>
        <a:prstGeom prst="roundRect">
          <a:avLst>
            <a:gd name="adj" fmla="val 10000"/>
          </a:avLst>
        </a:prstGeom>
        <a:solidFill>
          <a:srgbClr val="00BCF2">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r>
            <a:rPr lang="en-US" dirty="0" smtClean="0">
              <a:solidFill>
                <a:srgbClr val="FFFFFF"/>
              </a:solidFill>
              <a:latin typeface="Segoe UI"/>
              <a:ea typeface="+mn-ea"/>
              <a:cs typeface="+mn-cs"/>
            </a:rPr>
            <a:t>Upload them to Azure Storage or GitHub</a:t>
          </a:r>
          <a:endParaRPr lang="en-US" dirty="0">
            <a:solidFill>
              <a:srgbClr val="FFFFFF"/>
            </a:solidFill>
            <a:latin typeface="Segoe UI"/>
            <a:ea typeface="+mn-ea"/>
            <a:cs typeface="+mn-cs"/>
          </a:endParaRPr>
        </a:p>
      </dgm:t>
    </dgm:pt>
    <dgm:pt modelId="{4D249A95-C0BC-41AD-B468-987B3ED36221}" type="parTrans" cxnId="{FC0727A4-0EA1-46E0-B82F-456FD5FDAA73}">
      <dgm:prSet/>
      <dgm:spPr/>
      <dgm:t>
        <a:bodyPr/>
        <a:lstStyle/>
        <a:p>
          <a:endParaRPr lang="en-US"/>
        </a:p>
      </dgm:t>
    </dgm:pt>
    <dgm:pt modelId="{6E325BD7-897B-44E2-871E-DD82AFDC527F}" type="sibTrans" cxnId="{FC0727A4-0EA1-46E0-B82F-456FD5FDAA73}">
      <dgm:prSet/>
      <dgm:spPr>
        <a:xfrm>
          <a:off x="5451519" y="817581"/>
          <a:ext cx="461671" cy="540067"/>
        </a:xfrm>
        <a:prstGeom prst="rightArrow">
          <a:avLst>
            <a:gd name="adj1" fmla="val 60000"/>
            <a:gd name="adj2" fmla="val 50000"/>
          </a:avLst>
        </a:prstGeom>
        <a:solidFill>
          <a:srgbClr val="00BCF2">
            <a:tint val="60000"/>
            <a:hueOff val="0"/>
            <a:satOff val="0"/>
            <a:lumOff val="0"/>
            <a:alphaOff val="0"/>
          </a:srgbClr>
        </a:solidFill>
        <a:ln>
          <a:noFill/>
        </a:ln>
        <a:effectLst/>
      </dgm:spPr>
      <dgm:t>
        <a:bodyPr/>
        <a:lstStyle/>
        <a:p>
          <a:endParaRPr lang="en-US">
            <a:solidFill>
              <a:srgbClr val="FFFFFF"/>
            </a:solidFill>
            <a:latin typeface="Segoe UI"/>
            <a:ea typeface="+mn-ea"/>
            <a:cs typeface="+mn-cs"/>
          </a:endParaRPr>
        </a:p>
      </dgm:t>
    </dgm:pt>
    <dgm:pt modelId="{5A2ED287-2513-4556-87B9-F45EB76DEF93}">
      <dgm:prSet phldrT="[Text]"/>
      <dgm:spPr>
        <a:xfrm>
          <a:off x="6104827" y="434307"/>
          <a:ext cx="2177693" cy="1306616"/>
        </a:xfrm>
        <a:prstGeom prst="roundRect">
          <a:avLst>
            <a:gd name="adj" fmla="val 10000"/>
          </a:avLst>
        </a:prstGeom>
        <a:solidFill>
          <a:srgbClr val="00BCF2">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r>
            <a:rPr lang="en-US" dirty="0" smtClean="0">
              <a:solidFill>
                <a:srgbClr val="FFFFFF"/>
              </a:solidFill>
              <a:latin typeface="Segoe UI"/>
              <a:ea typeface="+mn-ea"/>
              <a:cs typeface="+mn-cs"/>
            </a:rPr>
            <a:t>Deploy them to a remote VM – New or running</a:t>
          </a:r>
          <a:endParaRPr lang="en-US" dirty="0">
            <a:solidFill>
              <a:srgbClr val="FFFFFF"/>
            </a:solidFill>
            <a:latin typeface="Segoe UI"/>
            <a:ea typeface="+mn-ea"/>
            <a:cs typeface="+mn-cs"/>
          </a:endParaRPr>
        </a:p>
      </dgm:t>
    </dgm:pt>
    <dgm:pt modelId="{7CCA21EB-9042-4DFB-A22F-E2CB72E0C71B}" type="parTrans" cxnId="{4ABD0F67-5A8F-4627-BACB-B771160DBED2}">
      <dgm:prSet/>
      <dgm:spPr/>
      <dgm:t>
        <a:bodyPr/>
        <a:lstStyle/>
        <a:p>
          <a:endParaRPr lang="en-US"/>
        </a:p>
      </dgm:t>
    </dgm:pt>
    <dgm:pt modelId="{670ED018-D6E2-4511-9098-2680FEC8E029}" type="sibTrans" cxnId="{4ABD0F67-5A8F-4627-BACB-B771160DBED2}">
      <dgm:prSet/>
      <dgm:spPr/>
      <dgm:t>
        <a:bodyPr/>
        <a:lstStyle/>
        <a:p>
          <a:endParaRPr lang="en-US"/>
        </a:p>
      </dgm:t>
    </dgm:pt>
    <dgm:pt modelId="{14A827E9-F013-4D51-8EE4-BB3A177DBF6D}" type="pres">
      <dgm:prSet presAssocID="{85416583-6F76-4C7A-ADAE-96F355634BAD}" presName="Name0" presStyleCnt="0">
        <dgm:presLayoutVars>
          <dgm:dir/>
          <dgm:resizeHandles val="exact"/>
        </dgm:presLayoutVars>
      </dgm:prSet>
      <dgm:spPr/>
    </dgm:pt>
    <dgm:pt modelId="{37C5DC1B-843C-4758-8A98-0B7E2CE27AFD}" type="pres">
      <dgm:prSet presAssocID="{5AD218F1-FE30-4987-85CF-D439D9311357}" presName="node" presStyleLbl="node1" presStyleIdx="0" presStyleCnt="3">
        <dgm:presLayoutVars>
          <dgm:bulletEnabled val="1"/>
        </dgm:presLayoutVars>
      </dgm:prSet>
      <dgm:spPr/>
      <dgm:t>
        <a:bodyPr/>
        <a:lstStyle/>
        <a:p>
          <a:endParaRPr lang="en-US"/>
        </a:p>
      </dgm:t>
    </dgm:pt>
    <dgm:pt modelId="{C89193AD-5F44-4BF8-BB35-29C0210D7EB1}" type="pres">
      <dgm:prSet presAssocID="{1E50DD01-BAD4-43A4-9F08-027C433B3EB7}" presName="sibTrans" presStyleLbl="sibTrans2D1" presStyleIdx="0" presStyleCnt="2"/>
      <dgm:spPr/>
      <dgm:t>
        <a:bodyPr/>
        <a:lstStyle/>
        <a:p>
          <a:endParaRPr lang="en-US"/>
        </a:p>
      </dgm:t>
    </dgm:pt>
    <dgm:pt modelId="{568743EB-A1ED-42DC-AF14-C8C808A98D12}" type="pres">
      <dgm:prSet presAssocID="{1E50DD01-BAD4-43A4-9F08-027C433B3EB7}" presName="connectorText" presStyleLbl="sibTrans2D1" presStyleIdx="0" presStyleCnt="2"/>
      <dgm:spPr/>
      <dgm:t>
        <a:bodyPr/>
        <a:lstStyle/>
        <a:p>
          <a:endParaRPr lang="en-US"/>
        </a:p>
      </dgm:t>
    </dgm:pt>
    <dgm:pt modelId="{56E1A186-2607-46F4-98E2-0217EC578F44}" type="pres">
      <dgm:prSet presAssocID="{CF51BFD0-A876-41D7-85D2-B6D43F4B8F24}" presName="node" presStyleLbl="node1" presStyleIdx="1" presStyleCnt="3">
        <dgm:presLayoutVars>
          <dgm:bulletEnabled val="1"/>
        </dgm:presLayoutVars>
      </dgm:prSet>
      <dgm:spPr/>
      <dgm:t>
        <a:bodyPr/>
        <a:lstStyle/>
        <a:p>
          <a:endParaRPr lang="en-US"/>
        </a:p>
      </dgm:t>
    </dgm:pt>
    <dgm:pt modelId="{84B0D021-9EF6-498D-94D9-E401A989B40E}" type="pres">
      <dgm:prSet presAssocID="{6E325BD7-897B-44E2-871E-DD82AFDC527F}" presName="sibTrans" presStyleLbl="sibTrans2D1" presStyleIdx="1" presStyleCnt="2"/>
      <dgm:spPr/>
      <dgm:t>
        <a:bodyPr/>
        <a:lstStyle/>
        <a:p>
          <a:endParaRPr lang="en-US"/>
        </a:p>
      </dgm:t>
    </dgm:pt>
    <dgm:pt modelId="{43DC3C82-607F-4D3A-9C28-07DEC7E1AEB2}" type="pres">
      <dgm:prSet presAssocID="{6E325BD7-897B-44E2-871E-DD82AFDC527F}" presName="connectorText" presStyleLbl="sibTrans2D1" presStyleIdx="1" presStyleCnt="2"/>
      <dgm:spPr/>
      <dgm:t>
        <a:bodyPr/>
        <a:lstStyle/>
        <a:p>
          <a:endParaRPr lang="en-US"/>
        </a:p>
      </dgm:t>
    </dgm:pt>
    <dgm:pt modelId="{9C3063D7-06BE-4B0D-8A07-B3FD8951A394}" type="pres">
      <dgm:prSet presAssocID="{5A2ED287-2513-4556-87B9-F45EB76DEF93}" presName="node" presStyleLbl="node1" presStyleIdx="2" presStyleCnt="3">
        <dgm:presLayoutVars>
          <dgm:bulletEnabled val="1"/>
        </dgm:presLayoutVars>
      </dgm:prSet>
      <dgm:spPr/>
      <dgm:t>
        <a:bodyPr/>
        <a:lstStyle/>
        <a:p>
          <a:endParaRPr lang="en-US"/>
        </a:p>
      </dgm:t>
    </dgm:pt>
  </dgm:ptLst>
  <dgm:cxnLst>
    <dgm:cxn modelId="{CF3F6E1C-7647-4A62-87C5-D93E1B9CF13A}" type="presOf" srcId="{5AD218F1-FE30-4987-85CF-D439D9311357}" destId="{37C5DC1B-843C-4758-8A98-0B7E2CE27AFD}" srcOrd="0" destOrd="0" presId="urn:microsoft.com/office/officeart/2005/8/layout/process1"/>
    <dgm:cxn modelId="{91E8F33F-B3A7-49DC-8A6C-10A3023DF2E6}" type="presOf" srcId="{CF51BFD0-A876-41D7-85D2-B6D43F4B8F24}" destId="{56E1A186-2607-46F4-98E2-0217EC578F44}" srcOrd="0" destOrd="0" presId="urn:microsoft.com/office/officeart/2005/8/layout/process1"/>
    <dgm:cxn modelId="{B833112D-7FC3-42BC-9C5D-D0063F3A9905}" type="presOf" srcId="{5A2ED287-2513-4556-87B9-F45EB76DEF93}" destId="{9C3063D7-06BE-4B0D-8A07-B3FD8951A394}" srcOrd="0" destOrd="0" presId="urn:microsoft.com/office/officeart/2005/8/layout/process1"/>
    <dgm:cxn modelId="{47B23E52-5EBB-4AAD-8290-E064AD310C12}" srcId="{85416583-6F76-4C7A-ADAE-96F355634BAD}" destId="{5AD218F1-FE30-4987-85CF-D439D9311357}" srcOrd="0" destOrd="0" parTransId="{FABB20F7-77FA-45B8-A3FE-DF3DCA6BCF14}" sibTransId="{1E50DD01-BAD4-43A4-9F08-027C433B3EB7}"/>
    <dgm:cxn modelId="{77CBCD70-8FB4-4A65-8FDD-22724AF66D60}" type="presOf" srcId="{1E50DD01-BAD4-43A4-9F08-027C433B3EB7}" destId="{C89193AD-5F44-4BF8-BB35-29C0210D7EB1}" srcOrd="0" destOrd="0" presId="urn:microsoft.com/office/officeart/2005/8/layout/process1"/>
    <dgm:cxn modelId="{41837D28-6955-4314-B20B-9780D10AADD7}" type="presOf" srcId="{6E325BD7-897B-44E2-871E-DD82AFDC527F}" destId="{84B0D021-9EF6-498D-94D9-E401A989B40E}" srcOrd="0" destOrd="0" presId="urn:microsoft.com/office/officeart/2005/8/layout/process1"/>
    <dgm:cxn modelId="{DCDCEE5F-56C4-4E23-89E5-FF50B10C4ABF}" type="presOf" srcId="{85416583-6F76-4C7A-ADAE-96F355634BAD}" destId="{14A827E9-F013-4D51-8EE4-BB3A177DBF6D}" srcOrd="0" destOrd="0" presId="urn:microsoft.com/office/officeart/2005/8/layout/process1"/>
    <dgm:cxn modelId="{FC0727A4-0EA1-46E0-B82F-456FD5FDAA73}" srcId="{85416583-6F76-4C7A-ADAE-96F355634BAD}" destId="{CF51BFD0-A876-41D7-85D2-B6D43F4B8F24}" srcOrd="1" destOrd="0" parTransId="{4D249A95-C0BC-41AD-B468-987B3ED36221}" sibTransId="{6E325BD7-897B-44E2-871E-DD82AFDC527F}"/>
    <dgm:cxn modelId="{BA4BBE4C-DD12-4E7E-B797-B596076020C2}" type="presOf" srcId="{1E50DD01-BAD4-43A4-9F08-027C433B3EB7}" destId="{568743EB-A1ED-42DC-AF14-C8C808A98D12}" srcOrd="1" destOrd="0" presId="urn:microsoft.com/office/officeart/2005/8/layout/process1"/>
    <dgm:cxn modelId="{B2555CFC-41FF-4324-9130-3FAF9FC40E95}" type="presOf" srcId="{6E325BD7-897B-44E2-871E-DD82AFDC527F}" destId="{43DC3C82-607F-4D3A-9C28-07DEC7E1AEB2}" srcOrd="1" destOrd="0" presId="urn:microsoft.com/office/officeart/2005/8/layout/process1"/>
    <dgm:cxn modelId="{4ABD0F67-5A8F-4627-BACB-B771160DBED2}" srcId="{85416583-6F76-4C7A-ADAE-96F355634BAD}" destId="{5A2ED287-2513-4556-87B9-F45EB76DEF93}" srcOrd="2" destOrd="0" parTransId="{7CCA21EB-9042-4DFB-A22F-E2CB72E0C71B}" sibTransId="{670ED018-D6E2-4511-9098-2680FEC8E029}"/>
    <dgm:cxn modelId="{4E7E58CD-86DC-4DE3-A548-F44AA2AB3C81}" type="presParOf" srcId="{14A827E9-F013-4D51-8EE4-BB3A177DBF6D}" destId="{37C5DC1B-843C-4758-8A98-0B7E2CE27AFD}" srcOrd="0" destOrd="0" presId="urn:microsoft.com/office/officeart/2005/8/layout/process1"/>
    <dgm:cxn modelId="{125BACB4-4167-4918-808A-7F32F7722D96}" type="presParOf" srcId="{14A827E9-F013-4D51-8EE4-BB3A177DBF6D}" destId="{C89193AD-5F44-4BF8-BB35-29C0210D7EB1}" srcOrd="1" destOrd="0" presId="urn:microsoft.com/office/officeart/2005/8/layout/process1"/>
    <dgm:cxn modelId="{8C3E862F-428F-453B-B434-EB21B490367A}" type="presParOf" srcId="{C89193AD-5F44-4BF8-BB35-29C0210D7EB1}" destId="{568743EB-A1ED-42DC-AF14-C8C808A98D12}" srcOrd="0" destOrd="0" presId="urn:microsoft.com/office/officeart/2005/8/layout/process1"/>
    <dgm:cxn modelId="{48224E3C-4416-4991-A8C0-FBF8872998EB}" type="presParOf" srcId="{14A827E9-F013-4D51-8EE4-BB3A177DBF6D}" destId="{56E1A186-2607-46F4-98E2-0217EC578F44}" srcOrd="2" destOrd="0" presId="urn:microsoft.com/office/officeart/2005/8/layout/process1"/>
    <dgm:cxn modelId="{C944B604-6F44-40BF-9981-B400763B68CA}" type="presParOf" srcId="{14A827E9-F013-4D51-8EE4-BB3A177DBF6D}" destId="{84B0D021-9EF6-498D-94D9-E401A989B40E}" srcOrd="3" destOrd="0" presId="urn:microsoft.com/office/officeart/2005/8/layout/process1"/>
    <dgm:cxn modelId="{31147D67-2893-45F8-AD29-DF813CD02B8E}" type="presParOf" srcId="{84B0D021-9EF6-498D-94D9-E401A989B40E}" destId="{43DC3C82-607F-4D3A-9C28-07DEC7E1AEB2}" srcOrd="0" destOrd="0" presId="urn:microsoft.com/office/officeart/2005/8/layout/process1"/>
    <dgm:cxn modelId="{9EF18FF5-7BDF-4120-8A26-6F941A52F86C}" type="presParOf" srcId="{14A827E9-F013-4D51-8EE4-BB3A177DBF6D}" destId="{9C3063D7-06BE-4B0D-8A07-B3FD8951A394}"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C5DC1B-843C-4758-8A98-0B7E2CE27AFD}">
      <dsp:nvSpPr>
        <dsp:cNvPr id="0" name=""/>
        <dsp:cNvSpPr/>
      </dsp:nvSpPr>
      <dsp:spPr>
        <a:xfrm>
          <a:off x="7285" y="434307"/>
          <a:ext cx="2177693" cy="1306616"/>
        </a:xfrm>
        <a:prstGeom prst="roundRect">
          <a:avLst>
            <a:gd name="adj" fmla="val 10000"/>
          </a:avLst>
        </a:prstGeom>
        <a:solidFill>
          <a:srgbClr val="00BCF2">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solidFill>
                <a:srgbClr val="FFFFFF"/>
              </a:solidFill>
              <a:latin typeface="Segoe UI"/>
              <a:ea typeface="+mn-ea"/>
              <a:cs typeface="+mn-cs"/>
            </a:rPr>
            <a:t>Author the scripts</a:t>
          </a:r>
          <a:endParaRPr lang="en-US" sz="2100" kern="1200" dirty="0">
            <a:solidFill>
              <a:srgbClr val="FFFFFF"/>
            </a:solidFill>
            <a:latin typeface="Segoe UI"/>
            <a:ea typeface="+mn-ea"/>
            <a:cs typeface="+mn-cs"/>
          </a:endParaRPr>
        </a:p>
      </dsp:txBody>
      <dsp:txXfrm>
        <a:off x="45554" y="472576"/>
        <a:ext cx="2101155" cy="1230078"/>
      </dsp:txXfrm>
    </dsp:sp>
    <dsp:sp modelId="{C89193AD-5F44-4BF8-BB35-29C0210D7EB1}">
      <dsp:nvSpPr>
        <dsp:cNvPr id="0" name=""/>
        <dsp:cNvSpPr/>
      </dsp:nvSpPr>
      <dsp:spPr>
        <a:xfrm>
          <a:off x="2402748" y="817581"/>
          <a:ext cx="461671" cy="540067"/>
        </a:xfrm>
        <a:prstGeom prst="rightArrow">
          <a:avLst>
            <a:gd name="adj1" fmla="val 60000"/>
            <a:gd name="adj2" fmla="val 50000"/>
          </a:avLst>
        </a:prstGeom>
        <a:solidFill>
          <a:srgbClr val="00BCF2">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rgbClr val="FFFFFF"/>
            </a:solidFill>
            <a:latin typeface="Segoe UI"/>
            <a:ea typeface="+mn-ea"/>
            <a:cs typeface="+mn-cs"/>
          </a:endParaRPr>
        </a:p>
      </dsp:txBody>
      <dsp:txXfrm>
        <a:off x="2402748" y="925594"/>
        <a:ext cx="323170" cy="324041"/>
      </dsp:txXfrm>
    </dsp:sp>
    <dsp:sp modelId="{56E1A186-2607-46F4-98E2-0217EC578F44}">
      <dsp:nvSpPr>
        <dsp:cNvPr id="0" name=""/>
        <dsp:cNvSpPr/>
      </dsp:nvSpPr>
      <dsp:spPr>
        <a:xfrm>
          <a:off x="3056056" y="434307"/>
          <a:ext cx="2177693" cy="1306616"/>
        </a:xfrm>
        <a:prstGeom prst="roundRect">
          <a:avLst>
            <a:gd name="adj" fmla="val 10000"/>
          </a:avLst>
        </a:prstGeom>
        <a:solidFill>
          <a:srgbClr val="00BCF2">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solidFill>
                <a:srgbClr val="FFFFFF"/>
              </a:solidFill>
              <a:latin typeface="Segoe UI"/>
              <a:ea typeface="+mn-ea"/>
              <a:cs typeface="+mn-cs"/>
            </a:rPr>
            <a:t>Upload them to Azure Storage or GitHub</a:t>
          </a:r>
          <a:endParaRPr lang="en-US" sz="2100" kern="1200" dirty="0">
            <a:solidFill>
              <a:srgbClr val="FFFFFF"/>
            </a:solidFill>
            <a:latin typeface="Segoe UI"/>
            <a:ea typeface="+mn-ea"/>
            <a:cs typeface="+mn-cs"/>
          </a:endParaRPr>
        </a:p>
      </dsp:txBody>
      <dsp:txXfrm>
        <a:off x="3094325" y="472576"/>
        <a:ext cx="2101155" cy="1230078"/>
      </dsp:txXfrm>
    </dsp:sp>
    <dsp:sp modelId="{84B0D021-9EF6-498D-94D9-E401A989B40E}">
      <dsp:nvSpPr>
        <dsp:cNvPr id="0" name=""/>
        <dsp:cNvSpPr/>
      </dsp:nvSpPr>
      <dsp:spPr>
        <a:xfrm>
          <a:off x="5451519" y="817581"/>
          <a:ext cx="461671" cy="540067"/>
        </a:xfrm>
        <a:prstGeom prst="rightArrow">
          <a:avLst>
            <a:gd name="adj1" fmla="val 60000"/>
            <a:gd name="adj2" fmla="val 50000"/>
          </a:avLst>
        </a:prstGeom>
        <a:solidFill>
          <a:srgbClr val="00BCF2">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rgbClr val="FFFFFF"/>
            </a:solidFill>
            <a:latin typeface="Segoe UI"/>
            <a:ea typeface="+mn-ea"/>
            <a:cs typeface="+mn-cs"/>
          </a:endParaRPr>
        </a:p>
      </dsp:txBody>
      <dsp:txXfrm>
        <a:off x="5451519" y="925594"/>
        <a:ext cx="323170" cy="324041"/>
      </dsp:txXfrm>
    </dsp:sp>
    <dsp:sp modelId="{9C3063D7-06BE-4B0D-8A07-B3FD8951A394}">
      <dsp:nvSpPr>
        <dsp:cNvPr id="0" name=""/>
        <dsp:cNvSpPr/>
      </dsp:nvSpPr>
      <dsp:spPr>
        <a:xfrm>
          <a:off x="6104827" y="434307"/>
          <a:ext cx="2177693" cy="1306616"/>
        </a:xfrm>
        <a:prstGeom prst="roundRect">
          <a:avLst>
            <a:gd name="adj" fmla="val 10000"/>
          </a:avLst>
        </a:prstGeom>
        <a:solidFill>
          <a:srgbClr val="00BCF2">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solidFill>
                <a:srgbClr val="FFFFFF"/>
              </a:solidFill>
              <a:latin typeface="Segoe UI"/>
              <a:ea typeface="+mn-ea"/>
              <a:cs typeface="+mn-cs"/>
            </a:rPr>
            <a:t>Deploy them to a remote VM – New or running</a:t>
          </a:r>
          <a:endParaRPr lang="en-US" sz="2100" kern="1200" dirty="0">
            <a:solidFill>
              <a:srgbClr val="FFFFFF"/>
            </a:solidFill>
            <a:latin typeface="Segoe UI"/>
            <a:ea typeface="+mn-ea"/>
            <a:cs typeface="+mn-cs"/>
          </a:endParaRPr>
        </a:p>
      </dsp:txBody>
      <dsp:txXfrm>
        <a:off x="6143096" y="472576"/>
        <a:ext cx="2101155" cy="123007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S4 Solution Specialist Sales Summit</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1/24/2016 12:07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S4 Solution Specialist Sales Summit</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1/24/2016 12:07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azure.microsoft.com/en-us/documentation/articles/virtual-machines-linux-endorsed-distribution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microsoft.com/casestudies/Case_Study_Detail.aspx?CaseStudyID=710000004447" TargetMode="External"/><Relationship Id="rId2" Type="http://schemas.openxmlformats.org/officeDocument/2006/relationships/slide" Target="../slides/slide37.xml"/><Relationship Id="rId1" Type="http://schemas.openxmlformats.org/officeDocument/2006/relationships/notesMaster" Target="../notesMasters/notesMaster1.xml"/><Relationship Id="rId4" Type="http://schemas.openxmlformats.org/officeDocument/2006/relationships/hyperlink" Target="http://www.microsoft.com/casestudies/Case_Study_Detail.aspx?CaseStudyID=710000002158"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github.com/Microsoft/PartsUnlimitedMRP/blob/master/docs/HOL_Provisioning-Deploying-Environments-Using-Chef/HOL_Provisioning-Deploying-Environments-Using-Chef.md"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github.com/Microsoft/PartsUnlimitedMRP/tree/master/docs"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smtClean="0">
                <a:latin typeface="Segoe UI" panose="020B0502040204020203" pitchFamily="34" charset="0"/>
                <a:cs typeface="Segoe UI" panose="020B0502040204020203" pitchFamily="34" charset="0"/>
              </a:rPr>
              <a:t>So, what is </a:t>
            </a:r>
            <a:r>
              <a:rPr lang="en-US" sz="1200" dirty="0" err="1" smtClean="0">
                <a:latin typeface="Segoe UI" panose="020B0502040204020203" pitchFamily="34" charset="0"/>
                <a:cs typeface="Segoe UI" panose="020B0502040204020203" pitchFamily="34" charset="0"/>
              </a:rPr>
              <a:t>DevOps</a:t>
            </a:r>
            <a:r>
              <a:rPr lang="en-US" sz="1200" dirty="0" smtClean="0">
                <a:latin typeface="Segoe UI" panose="020B0502040204020203" pitchFamily="34" charset="0"/>
                <a:cs typeface="Segoe UI" panose="020B0502040204020203" pitchFamily="34" charset="0"/>
              </a:rPr>
              <a:t> exactly?</a:t>
            </a:r>
          </a:p>
          <a:p>
            <a:pPr marL="0" indent="0">
              <a:buFont typeface="Arial" panose="020B0604020202020204" pitchFamily="34" charset="0"/>
              <a:buNone/>
            </a:pPr>
            <a:endParaRPr lang="en-US" sz="1200" baseline="0" dirty="0" smtClean="0">
              <a:latin typeface="Segoe UI" panose="020B0502040204020203" pitchFamily="34" charset="0"/>
              <a:cs typeface="Segoe UI" panose="020B0502040204020203" pitchFamily="34" charset="0"/>
            </a:endParaRPr>
          </a:p>
          <a:p>
            <a:pPr marL="171450" indent="-171450">
              <a:buFont typeface="Arial" panose="020B0604020202020204" pitchFamily="34" charset="0"/>
              <a:buChar char="•"/>
            </a:pPr>
            <a:r>
              <a:rPr lang="en-US" sz="1200" dirty="0" err="1" smtClean="0">
                <a:solidFill>
                  <a:schemeClr val="tx1"/>
                </a:solidFill>
                <a:latin typeface="Segoe UI" panose="020B0502040204020203" pitchFamily="34" charset="0"/>
                <a:cs typeface="Segoe UI" panose="020B0502040204020203" pitchFamily="34" charset="0"/>
              </a:rPr>
              <a:t>DevOps</a:t>
            </a:r>
            <a:r>
              <a:rPr lang="en-US" sz="1200" dirty="0" smtClean="0">
                <a:solidFill>
                  <a:schemeClr val="tx1"/>
                </a:solidFill>
                <a:latin typeface="Segoe UI" panose="020B0502040204020203" pitchFamily="34" charset="0"/>
                <a:cs typeface="Segoe UI" panose="020B0502040204020203" pitchFamily="34" charset="0"/>
              </a:rPr>
              <a:t> is a term for a group of </a:t>
            </a:r>
            <a:r>
              <a:rPr lang="en-US" sz="1200" b="1" dirty="0" smtClean="0">
                <a:solidFill>
                  <a:schemeClr val="tx1"/>
                </a:solidFill>
                <a:latin typeface="Segoe UI" panose="020B0502040204020203" pitchFamily="34" charset="0"/>
                <a:cs typeface="Segoe UI" panose="020B0502040204020203" pitchFamily="34" charset="0"/>
              </a:rPr>
              <a:t>concepts</a:t>
            </a:r>
            <a:r>
              <a:rPr lang="en-US" sz="1200" dirty="0" smtClean="0">
                <a:solidFill>
                  <a:schemeClr val="tx1"/>
                </a:solidFill>
                <a:latin typeface="Segoe UI" panose="020B0502040204020203" pitchFamily="34" charset="0"/>
                <a:cs typeface="Segoe UI" panose="020B0502040204020203" pitchFamily="34" charset="0"/>
              </a:rPr>
              <a:t> that, while not all new, have catalyzed into a movement and are rapidly spreading throughout the technical community.</a:t>
            </a:r>
          </a:p>
          <a:p>
            <a:pPr marL="171450" indent="-171450">
              <a:buFont typeface="Arial" panose="020B0604020202020204" pitchFamily="34" charset="0"/>
              <a:buChar char="•"/>
            </a:pPr>
            <a:r>
              <a:rPr lang="en-US" sz="1200" dirty="0" smtClean="0">
                <a:effectLst/>
                <a:latin typeface="Segoe UI" panose="020B0502040204020203" pitchFamily="34" charset="0"/>
                <a:cs typeface="Segoe UI" panose="020B0502040204020203" pitchFamily="34" charset="0"/>
              </a:rPr>
              <a:t>Like any new and popular term, people have different and sometimes contradictory perceptions of what it is.</a:t>
            </a:r>
          </a:p>
          <a:p>
            <a:pPr marL="171450" indent="-171450">
              <a:buFont typeface="Arial" panose="020B0604020202020204" pitchFamily="34" charset="0"/>
              <a:buChar char="•"/>
            </a:pPr>
            <a:r>
              <a:rPr lang="en-US" sz="1200" dirty="0" smtClean="0">
                <a:solidFill>
                  <a:schemeClr val="tx1"/>
                </a:solidFill>
                <a:effectLst/>
                <a:latin typeface="Segoe UI" panose="020B0502040204020203" pitchFamily="34" charset="0"/>
                <a:cs typeface="Segoe UI" panose="020B0502040204020203" pitchFamily="34" charset="0"/>
              </a:rPr>
              <a:t>One</a:t>
            </a:r>
            <a:r>
              <a:rPr lang="en-US" sz="1200" baseline="0" dirty="0" smtClean="0">
                <a:solidFill>
                  <a:schemeClr val="tx1"/>
                </a:solidFill>
                <a:effectLst/>
                <a:latin typeface="Segoe UI" panose="020B0502040204020203" pitchFamily="34" charset="0"/>
                <a:cs typeface="Segoe UI" panose="020B0502040204020203" pitchFamily="34" charset="0"/>
              </a:rPr>
              <a:t> thing is sure: i</a:t>
            </a:r>
            <a:r>
              <a:rPr lang="en-US" sz="1200" dirty="0" smtClean="0">
                <a:solidFill>
                  <a:schemeClr val="tx1"/>
                </a:solidFill>
                <a:latin typeface="Segoe UI" panose="020B0502040204020203" pitchFamily="34" charset="0"/>
                <a:cs typeface="Segoe UI" panose="020B0502040204020203" pitchFamily="34" charset="0"/>
              </a:rPr>
              <a:t>t’s not a product that you buy and install</a:t>
            </a:r>
            <a:r>
              <a:rPr lang="en-US" sz="1200" baseline="0" dirty="0" smtClean="0">
                <a:solidFill>
                  <a:schemeClr val="tx1"/>
                </a:solidFill>
                <a:latin typeface="Segoe UI" panose="020B0502040204020203" pitchFamily="34" charset="0"/>
                <a:cs typeface="Segoe UI" panose="020B0502040204020203" pitchFamily="34" charset="0"/>
              </a:rPr>
              <a:t> to fix everything that is wrong or broken with software development.</a:t>
            </a:r>
          </a:p>
          <a:p>
            <a:pPr marL="171450" indent="-171450">
              <a:buFont typeface="Arial" panose="020B0604020202020204" pitchFamily="34" charset="0"/>
              <a:buChar char="•"/>
            </a:pPr>
            <a:r>
              <a:rPr lang="en-US" sz="1200" baseline="0" dirty="0" smtClean="0">
                <a:solidFill>
                  <a:schemeClr val="tx1"/>
                </a:solidFill>
                <a:latin typeface="Segoe UI" panose="020B0502040204020203" pitchFamily="34" charset="0"/>
                <a:cs typeface="Segoe UI" panose="020B0502040204020203" pitchFamily="34" charset="0"/>
              </a:rPr>
              <a:t>However, tooling is an integral part of any </a:t>
            </a:r>
            <a:r>
              <a:rPr lang="en-US" sz="1200" baseline="0" dirty="0" err="1" smtClean="0">
                <a:solidFill>
                  <a:schemeClr val="tx1"/>
                </a:solidFill>
                <a:latin typeface="Segoe UI" panose="020B0502040204020203" pitchFamily="34" charset="0"/>
                <a:cs typeface="Segoe UI" panose="020B0502040204020203" pitchFamily="34" charset="0"/>
              </a:rPr>
              <a:t>DevOps</a:t>
            </a:r>
            <a:r>
              <a:rPr lang="en-US" sz="1200" baseline="0" dirty="0" smtClean="0">
                <a:solidFill>
                  <a:schemeClr val="tx1"/>
                </a:solidFill>
                <a:latin typeface="Segoe UI" panose="020B0502040204020203" pitchFamily="34" charset="0"/>
                <a:cs typeface="Segoe UI" panose="020B0502040204020203" pitchFamily="34" charset="0"/>
              </a:rPr>
              <a:t> discussion because tools help you execute on your </a:t>
            </a:r>
            <a:r>
              <a:rPr lang="en-US" sz="1200" baseline="0" dirty="0" err="1" smtClean="0">
                <a:solidFill>
                  <a:schemeClr val="tx1"/>
                </a:solidFill>
                <a:latin typeface="Segoe UI" panose="020B0502040204020203" pitchFamily="34" charset="0"/>
                <a:cs typeface="Segoe UI" panose="020B0502040204020203" pitchFamily="34" charset="0"/>
              </a:rPr>
              <a:t>DevOps</a:t>
            </a:r>
            <a:r>
              <a:rPr lang="en-US" sz="1200" baseline="0" dirty="0" smtClean="0">
                <a:solidFill>
                  <a:schemeClr val="tx1"/>
                </a:solidFill>
                <a:latin typeface="Segoe UI" panose="020B0502040204020203" pitchFamily="34" charset="0"/>
                <a:cs typeface="Segoe UI" panose="020B0502040204020203" pitchFamily="34" charset="0"/>
              </a:rPr>
              <a:t> strategy.</a:t>
            </a:r>
          </a:p>
          <a:p>
            <a:pPr marL="171450" indent="-171450" defTabSz="932341">
              <a:buFont typeface="Arial" panose="020B0604020202020204" pitchFamily="34" charset="0"/>
              <a:buChar char="•"/>
            </a:pPr>
            <a:r>
              <a:rPr lang="en-US" sz="1200" dirty="0" smtClean="0">
                <a:latin typeface="Segoe UI" panose="020B0502040204020203" pitchFamily="34" charset="0"/>
                <a:cs typeface="Segoe UI" panose="020B0502040204020203" pitchFamily="34" charset="0"/>
              </a:rPr>
              <a:t>Today we’ll talk about how the application lifecycle is changing as it extends into IT operations and will take a closer look</a:t>
            </a:r>
            <a:r>
              <a:rPr lang="en-US" sz="1200" baseline="0" dirty="0" smtClean="0">
                <a:latin typeface="Segoe UI" panose="020B0502040204020203" pitchFamily="34" charset="0"/>
                <a:cs typeface="Segoe UI" panose="020B0502040204020203" pitchFamily="34" charset="0"/>
              </a:rPr>
              <a:t> at </a:t>
            </a:r>
            <a:r>
              <a:rPr lang="en-US" sz="1200" dirty="0" smtClean="0">
                <a:latin typeface="Segoe UI" panose="020B0502040204020203" pitchFamily="34" charset="0"/>
                <a:cs typeface="Segoe UI" panose="020B0502040204020203" pitchFamily="34" charset="0"/>
              </a:rPr>
              <a:t>our next wave of ALM and </a:t>
            </a:r>
            <a:r>
              <a:rPr lang="en-US" sz="1200" dirty="0" err="1" smtClean="0">
                <a:latin typeface="Segoe UI" panose="020B0502040204020203" pitchFamily="34" charset="0"/>
                <a:cs typeface="Segoe UI" panose="020B0502040204020203" pitchFamily="34" charset="0"/>
              </a:rPr>
              <a:t>DevOps</a:t>
            </a:r>
            <a:r>
              <a:rPr lang="en-US" sz="1200" dirty="0" smtClean="0">
                <a:latin typeface="Segoe UI" panose="020B0502040204020203" pitchFamily="34" charset="0"/>
                <a:cs typeface="Segoe UI" panose="020B0502040204020203" pitchFamily="34" charset="0"/>
              </a:rPr>
              <a:t> investments.</a:t>
            </a:r>
            <a:endParaRPr lang="en-US" sz="1200" baseline="0" dirty="0" smtClean="0">
              <a:solidFill>
                <a:schemeClr val="tx1"/>
              </a:solidFill>
              <a:latin typeface="Segoe UI" panose="020B0502040204020203" pitchFamily="34" charset="0"/>
              <a:cs typeface="Segoe UI" panose="020B0502040204020203" pitchFamily="34" charset="0"/>
            </a:endParaRPr>
          </a:p>
          <a:p>
            <a:pPr marL="171450" indent="-171450">
              <a:buFont typeface="Arial" panose="020B0604020202020204" pitchFamily="34" charset="0"/>
              <a:buChar char="•"/>
            </a:pPr>
            <a:endParaRPr lang="en-US" sz="1200" dirty="0">
              <a:latin typeface="Segoe UI" panose="020B0502040204020203" pitchFamily="34" charset="0"/>
              <a:cs typeface="Segoe UI" panose="020B0502040204020203" pitchFamily="34" charset="0"/>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t>Build 2014</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F00D60D-1703-4D24-8308-FEE06A50A69C}"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1/24/2016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258134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2988" y="527050"/>
            <a:ext cx="4683125" cy="2633663"/>
          </a:xfrm>
          <a:prstGeom prst="rect">
            <a:avLst/>
          </a:prstGeom>
        </p:spPr>
      </p:sp>
      <p:sp>
        <p:nvSpPr>
          <p:cNvPr id="3" name="Notes Placeholder 2"/>
          <p:cNvSpPr>
            <a:spLocks noGrp="1"/>
          </p:cNvSpPr>
          <p:nvPr>
            <p:ph type="body" idx="1"/>
          </p:nvPr>
        </p:nvSpPr>
        <p:spPr>
          <a:xfrm>
            <a:off x="930910" y="3335973"/>
            <a:ext cx="7447280" cy="3160395"/>
          </a:xfrm>
          <a:prstGeom prst="rect">
            <a:avLst/>
          </a:prstGeom>
        </p:spPr>
        <p:txBody>
          <a:bodyPr>
            <a:normAutofit/>
          </a:bodyPr>
          <a:lstStyle/>
          <a:p>
            <a:endParaRPr lang="en-US" dirty="0"/>
          </a:p>
        </p:txBody>
      </p:sp>
      <p:sp>
        <p:nvSpPr>
          <p:cNvPr id="4" name="Date Placeholder 3"/>
          <p:cNvSpPr>
            <a:spLocks noGrp="1"/>
          </p:cNvSpPr>
          <p:nvPr>
            <p:ph type="dt" idx="10"/>
          </p:nvPr>
        </p:nvSpPr>
        <p:spPr>
          <a:xfrm>
            <a:off x="5273004" y="0"/>
            <a:ext cx="4033943" cy="351155"/>
          </a:xfrm>
          <a:prstGeom prst="rect">
            <a:avLst/>
          </a:prstGeom>
        </p:spPr>
        <p:txBody>
          <a:bodyPr/>
          <a:lstStyle/>
          <a:p>
            <a:fld id="{2CB8296B-8E3A-4B2C-9983-2A2FCC44FCAD}" type="datetime1">
              <a:rPr lang="en-US" smtClean="0">
                <a:solidFill>
                  <a:prstClr val="black"/>
                </a:solidFill>
              </a:rPr>
              <a:pPr/>
              <a:t>1/24/2016</a:t>
            </a:fld>
            <a:endParaRPr lang="en-US" dirty="0">
              <a:solidFill>
                <a:prstClr val="black"/>
              </a:solidFill>
            </a:endParaRPr>
          </a:p>
        </p:txBody>
      </p:sp>
      <p:sp>
        <p:nvSpPr>
          <p:cNvPr id="5" name="Footer Placeholder 4"/>
          <p:cNvSpPr>
            <a:spLocks noGrp="1"/>
          </p:cNvSpPr>
          <p:nvPr>
            <p:ph type="ftr" sz="quarter" idx="11"/>
          </p:nvPr>
        </p:nvSpPr>
        <p:spPr>
          <a:xfrm>
            <a:off x="0" y="6670726"/>
            <a:ext cx="8378190" cy="351155"/>
          </a:xfrm>
          <a:prstGeom prst="rect">
            <a:avLst/>
          </a:prstGeom>
        </p:spPr>
        <p:txBody>
          <a:bodyPr/>
          <a:lstStyle/>
          <a:p>
            <a:r>
              <a:rPr lang="en-US" dirty="0" smtClean="0">
                <a:solidFill>
                  <a:srgbClr val="000000"/>
                </a:solidFill>
                <a:latin typeface="Segoe UI Light" pitchFamily="34" charset="0"/>
              </a:rPr>
              <a:t>© 2013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8378189" y="6670726"/>
            <a:ext cx="928756" cy="351155"/>
          </a:xfrm>
          <a:prstGeom prst="rect">
            <a:avLst/>
          </a:prstGeom>
        </p:spPr>
        <p:txBody>
          <a:bodyPr/>
          <a:lstStyle/>
          <a:p>
            <a:fld id="{8B263312-38AA-4E1E-B2B5-0F8F122B24FE}" type="slidenum">
              <a:rPr lang="en-US" smtClean="0">
                <a:solidFill>
                  <a:prstClr val="black"/>
                </a:solidFill>
              </a:rPr>
              <a:pPr/>
              <a:t>18</a:t>
            </a:fld>
            <a:endParaRPr lang="en-US" dirty="0">
              <a:solidFill>
                <a:prstClr val="black"/>
              </a:solidFill>
            </a:endParaRPr>
          </a:p>
        </p:txBody>
      </p:sp>
      <p:sp>
        <p:nvSpPr>
          <p:cNvPr id="8" name="Header Placeholder 7"/>
          <p:cNvSpPr>
            <a:spLocks noGrp="1"/>
          </p:cNvSpPr>
          <p:nvPr>
            <p:ph type="hdr" sz="quarter" idx="13"/>
          </p:nvPr>
        </p:nvSpPr>
        <p:spPr>
          <a:xfrm>
            <a:off x="1" y="0"/>
            <a:ext cx="4033943" cy="351155"/>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460523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2988" y="527050"/>
            <a:ext cx="4683125" cy="2633663"/>
          </a:xfrm>
          <a:prstGeom prst="rect">
            <a:avLst/>
          </a:prstGeom>
        </p:spPr>
      </p:sp>
      <p:sp>
        <p:nvSpPr>
          <p:cNvPr id="3" name="Notes Placeholder 2"/>
          <p:cNvSpPr>
            <a:spLocks noGrp="1"/>
          </p:cNvSpPr>
          <p:nvPr>
            <p:ph type="body" idx="1"/>
          </p:nvPr>
        </p:nvSpPr>
        <p:spPr>
          <a:xfrm>
            <a:off x="930910" y="3335973"/>
            <a:ext cx="7447280" cy="3160395"/>
          </a:xfrm>
          <a:prstGeom prst="rect">
            <a:avLst/>
          </a:prstGeom>
        </p:spPr>
        <p:txBody>
          <a:bodyPr>
            <a:normAutofit/>
          </a:bodyPr>
          <a:lstStyle/>
          <a:p>
            <a:endParaRPr lang="en-US" dirty="0"/>
          </a:p>
        </p:txBody>
      </p:sp>
      <p:sp>
        <p:nvSpPr>
          <p:cNvPr id="4" name="Date Placeholder 3"/>
          <p:cNvSpPr>
            <a:spLocks noGrp="1"/>
          </p:cNvSpPr>
          <p:nvPr>
            <p:ph type="dt" idx="10"/>
          </p:nvPr>
        </p:nvSpPr>
        <p:spPr>
          <a:xfrm>
            <a:off x="5273004" y="0"/>
            <a:ext cx="4033943" cy="351155"/>
          </a:xfrm>
          <a:prstGeom prst="rect">
            <a:avLst/>
          </a:prstGeom>
        </p:spPr>
        <p:txBody>
          <a:bodyPr/>
          <a:lstStyle/>
          <a:p>
            <a:fld id="{2CB8296B-8E3A-4B2C-9983-2A2FCC44FCAD}" type="datetime1">
              <a:rPr lang="en-US" smtClean="0">
                <a:solidFill>
                  <a:prstClr val="black"/>
                </a:solidFill>
              </a:rPr>
              <a:pPr/>
              <a:t>1/24/2016</a:t>
            </a:fld>
            <a:endParaRPr lang="en-US" dirty="0">
              <a:solidFill>
                <a:prstClr val="black"/>
              </a:solidFill>
            </a:endParaRPr>
          </a:p>
        </p:txBody>
      </p:sp>
      <p:sp>
        <p:nvSpPr>
          <p:cNvPr id="5" name="Footer Placeholder 4"/>
          <p:cNvSpPr>
            <a:spLocks noGrp="1"/>
          </p:cNvSpPr>
          <p:nvPr>
            <p:ph type="ftr" sz="quarter" idx="11"/>
          </p:nvPr>
        </p:nvSpPr>
        <p:spPr>
          <a:xfrm>
            <a:off x="0" y="6670726"/>
            <a:ext cx="8378190" cy="351155"/>
          </a:xfrm>
          <a:prstGeom prst="rect">
            <a:avLst/>
          </a:prstGeom>
        </p:spPr>
        <p:txBody>
          <a:bodyPr/>
          <a:lstStyle/>
          <a:p>
            <a:r>
              <a:rPr lang="en-US" dirty="0" smtClean="0">
                <a:solidFill>
                  <a:srgbClr val="000000"/>
                </a:solidFill>
                <a:latin typeface="Segoe UI Light" pitchFamily="34" charset="0"/>
              </a:rPr>
              <a:t>© 2013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8378189" y="6670726"/>
            <a:ext cx="928756" cy="351155"/>
          </a:xfrm>
          <a:prstGeom prst="rect">
            <a:avLst/>
          </a:prstGeom>
        </p:spPr>
        <p:txBody>
          <a:bodyPr/>
          <a:lstStyle/>
          <a:p>
            <a:fld id="{8B263312-38AA-4E1E-B2B5-0F8F122B24FE}" type="slidenum">
              <a:rPr lang="en-US" smtClean="0">
                <a:solidFill>
                  <a:prstClr val="black"/>
                </a:solidFill>
              </a:rPr>
              <a:pPr/>
              <a:t>19</a:t>
            </a:fld>
            <a:endParaRPr lang="en-US" dirty="0">
              <a:solidFill>
                <a:prstClr val="black"/>
              </a:solidFill>
            </a:endParaRPr>
          </a:p>
        </p:txBody>
      </p:sp>
      <p:sp>
        <p:nvSpPr>
          <p:cNvPr id="8" name="Header Placeholder 7"/>
          <p:cNvSpPr>
            <a:spLocks noGrp="1"/>
          </p:cNvSpPr>
          <p:nvPr>
            <p:ph type="hdr" sz="quarter" idx="13"/>
          </p:nvPr>
        </p:nvSpPr>
        <p:spPr>
          <a:xfrm>
            <a:off x="1" y="0"/>
            <a:ext cx="4033943" cy="351155"/>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420298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1/24/2016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57890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dirty="0" smtClean="0"/>
              <a:t>http://azure.microsoft.com/blog/2014/08/20/automate-linux-vm-customization-tasks-using-customscript-extension/</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12:07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9285668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http://azure.microsoft.com/en-us/documentation/articles/virtual-machines-linux-create-upload-vhd-ubuntu/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12:07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918243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2988" y="527050"/>
            <a:ext cx="4683125" cy="2633663"/>
          </a:xfrm>
          <a:prstGeom prst="rect">
            <a:avLst/>
          </a:prstGeom>
        </p:spPr>
      </p:sp>
      <p:sp>
        <p:nvSpPr>
          <p:cNvPr id="3" name="Notes Placeholder 2"/>
          <p:cNvSpPr>
            <a:spLocks noGrp="1"/>
          </p:cNvSpPr>
          <p:nvPr>
            <p:ph type="body" idx="1"/>
          </p:nvPr>
        </p:nvSpPr>
        <p:spPr>
          <a:xfrm>
            <a:off x="930910" y="3335973"/>
            <a:ext cx="7447280" cy="3160395"/>
          </a:xfrm>
          <a:prstGeom prst="rect">
            <a:avLst/>
          </a:prstGeom>
        </p:spPr>
        <p:txBody>
          <a:bodyPr>
            <a:normAutofit/>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dirty="0" smtClean="0">
                <a:hlinkClick r:id="rId3"/>
              </a:rPr>
              <a:t>http://azure.microsoft.com/en-us/documentation/articles/virtual-machines-linux-endorsed-distributions/</a:t>
            </a:r>
            <a:endParaRPr lang="en-US" sz="900" dirty="0" smtClean="0"/>
          </a:p>
          <a:p>
            <a:endParaRPr lang="en-US" dirty="0"/>
          </a:p>
        </p:txBody>
      </p:sp>
      <p:sp>
        <p:nvSpPr>
          <p:cNvPr id="4" name="Date Placeholder 3"/>
          <p:cNvSpPr>
            <a:spLocks noGrp="1"/>
          </p:cNvSpPr>
          <p:nvPr>
            <p:ph type="dt" idx="10"/>
          </p:nvPr>
        </p:nvSpPr>
        <p:spPr>
          <a:xfrm>
            <a:off x="5273004" y="0"/>
            <a:ext cx="4033943" cy="351155"/>
          </a:xfrm>
          <a:prstGeom prst="rect">
            <a:avLst/>
          </a:prstGeom>
        </p:spPr>
        <p:txBody>
          <a:bodyPr/>
          <a:lstStyle/>
          <a:p>
            <a:fld id="{2CB8296B-8E3A-4B2C-9983-2A2FCC44FCAD}" type="datetime1">
              <a:rPr lang="en-US" smtClean="0">
                <a:solidFill>
                  <a:prstClr val="black"/>
                </a:solidFill>
              </a:rPr>
              <a:pPr/>
              <a:t>1/24/2016</a:t>
            </a:fld>
            <a:endParaRPr lang="en-US" dirty="0">
              <a:solidFill>
                <a:prstClr val="black"/>
              </a:solidFill>
            </a:endParaRPr>
          </a:p>
        </p:txBody>
      </p:sp>
      <p:sp>
        <p:nvSpPr>
          <p:cNvPr id="5" name="Footer Placeholder 4"/>
          <p:cNvSpPr>
            <a:spLocks noGrp="1"/>
          </p:cNvSpPr>
          <p:nvPr>
            <p:ph type="ftr" sz="quarter" idx="11"/>
          </p:nvPr>
        </p:nvSpPr>
        <p:spPr>
          <a:xfrm>
            <a:off x="0" y="6670726"/>
            <a:ext cx="8378190" cy="351155"/>
          </a:xfrm>
          <a:prstGeom prst="rect">
            <a:avLst/>
          </a:prstGeom>
        </p:spPr>
        <p:txBody>
          <a:bodyPr/>
          <a:lstStyle/>
          <a:p>
            <a:r>
              <a:rPr lang="en-US" dirty="0" smtClean="0">
                <a:solidFill>
                  <a:srgbClr val="000000"/>
                </a:solidFill>
                <a:latin typeface="Segoe UI Light" pitchFamily="34" charset="0"/>
              </a:rPr>
              <a:t>© 2013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8378189" y="6670726"/>
            <a:ext cx="928756" cy="351155"/>
          </a:xfrm>
          <a:prstGeom prst="rect">
            <a:avLst/>
          </a:prstGeom>
        </p:spPr>
        <p:txBody>
          <a:bodyPr/>
          <a:lstStyle/>
          <a:p>
            <a:fld id="{8B263312-38AA-4E1E-B2B5-0F8F122B24FE}" type="slidenum">
              <a:rPr lang="en-US" smtClean="0">
                <a:solidFill>
                  <a:prstClr val="black"/>
                </a:solidFill>
              </a:rPr>
              <a:pPr/>
              <a:t>24</a:t>
            </a:fld>
            <a:endParaRPr lang="en-US" dirty="0">
              <a:solidFill>
                <a:prstClr val="black"/>
              </a:solidFill>
            </a:endParaRPr>
          </a:p>
        </p:txBody>
      </p:sp>
      <p:sp>
        <p:nvSpPr>
          <p:cNvPr id="8" name="Header Placeholder 7"/>
          <p:cNvSpPr>
            <a:spLocks noGrp="1"/>
          </p:cNvSpPr>
          <p:nvPr>
            <p:ph type="hdr" sz="quarter" idx="13"/>
          </p:nvPr>
        </p:nvSpPr>
        <p:spPr>
          <a:xfrm>
            <a:off x="1" y="0"/>
            <a:ext cx="4033943" cy="351155"/>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619298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Templates</a:t>
            </a:r>
            <a:r>
              <a:rPr lang="en-US"/>
              <a:t> built into marketplace</a:t>
            </a:r>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1/24/2016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421218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a:t> do real, repeatable work templates can be a huge time saver</a:t>
            </a:r>
            <a:endParaRPr lang="en-US" dirty="0"/>
          </a:p>
          <a:p>
            <a:pPr>
              <a:defRPr/>
            </a:pPr>
            <a:r>
              <a:rPr lang="en-US"/>
              <a:t>Idempotent – reusable components</a:t>
            </a:r>
            <a:endParaRPr lang="en-US" dirty="0"/>
          </a:p>
          <a:p>
            <a:r>
              <a:rPr lang="en-US"/>
              <a:t>Define resources as source – check it in, version it.</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E8C67A6-C0E7-47DF-97C2-CA9B11275397}"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69687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0532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1/24/2016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065707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i-FI" sz="1200" b="0" i="0" kern="1200" baseline="0" dirty="0" smtClean="0">
                <a:solidFill>
                  <a:schemeClr val="tx1"/>
                </a:solidFill>
                <a:effectLst/>
                <a:latin typeface="Segoe UI" panose="020B0502040204020203" pitchFamily="34" charset="0"/>
                <a:ea typeface="+mn-ea"/>
                <a:cs typeface="+mn-cs"/>
              </a:rPr>
              <a:t>Timing: 1 minute</a:t>
            </a:r>
          </a:p>
          <a:p>
            <a:pPr marL="0" marR="0" indent="0" algn="l" defTabSz="914400" rtl="0" eaLnBrk="1" fontAlgn="auto" latinLnBrk="0" hangingPunct="1">
              <a:lnSpc>
                <a:spcPct val="100000"/>
              </a:lnSpc>
              <a:spcBef>
                <a:spcPts val="0"/>
              </a:spcBef>
              <a:spcAft>
                <a:spcPts val="0"/>
              </a:spcAft>
              <a:buClrTx/>
              <a:buSzTx/>
              <a:buFontTx/>
              <a:buNone/>
              <a:tabLst/>
              <a:defRPr/>
            </a:pPr>
            <a:r>
              <a:rPr lang="fi-FI" sz="1200" b="0" i="0" kern="1200" baseline="0" dirty="0" smtClean="0">
                <a:solidFill>
                  <a:schemeClr val="tx1"/>
                </a:solidFill>
                <a:effectLst/>
                <a:latin typeface="Segoe UI" panose="020B0502040204020203" pitchFamily="34" charset="0"/>
                <a:ea typeface="+mn-ea"/>
                <a:cs typeface="+mn-cs"/>
              </a:rPr>
              <a:t>Talking points: </a:t>
            </a:r>
          </a:p>
          <a:p>
            <a:pPr marL="0" marR="0" indent="0" algn="l" defTabSz="914400" rtl="0" eaLnBrk="1" fontAlgn="auto" latinLnBrk="0" hangingPunct="1">
              <a:lnSpc>
                <a:spcPct val="100000"/>
              </a:lnSpc>
              <a:spcBef>
                <a:spcPts val="0"/>
              </a:spcBef>
              <a:spcAft>
                <a:spcPts val="0"/>
              </a:spcAft>
              <a:buClrTx/>
              <a:buSzTx/>
              <a:buFontTx/>
              <a:buNone/>
              <a:tabLst/>
              <a:defRPr/>
            </a:pPr>
            <a:r>
              <a:rPr lang="fi-FI" sz="1200" b="0" i="0" kern="1200" baseline="0" dirty="0" smtClean="0">
                <a:solidFill>
                  <a:schemeClr val="tx1"/>
                </a:solidFill>
                <a:effectLst/>
                <a:latin typeface="Segoe UI" panose="020B0502040204020203" pitchFamily="34" charset="0"/>
                <a:ea typeface="+mn-ea"/>
                <a:cs typeface="+mn-cs"/>
              </a:rPr>
              <a:t>Go to customers.microsoft.com for many more customer stories highlight support for open source software on Microsoft Azure. </a:t>
            </a:r>
          </a:p>
          <a:p>
            <a:pPr marL="0" marR="0" indent="0" algn="l" defTabSz="914400" rtl="0" eaLnBrk="1" fontAlgn="auto" latinLnBrk="0" hangingPunct="1">
              <a:lnSpc>
                <a:spcPct val="100000"/>
              </a:lnSpc>
              <a:spcBef>
                <a:spcPts val="0"/>
              </a:spcBef>
              <a:spcAft>
                <a:spcPts val="0"/>
              </a:spcAft>
              <a:buClrTx/>
              <a:buSzTx/>
              <a:buFontTx/>
              <a:buNone/>
              <a:tabLst/>
              <a:defRPr/>
            </a:pPr>
            <a:endParaRPr lang="fi-FI" sz="1200" b="0" i="0" kern="1200" baseline="0" dirty="0" smtClean="0">
              <a:solidFill>
                <a:schemeClr val="tx1"/>
              </a:solidFill>
              <a:effectLst/>
              <a:latin typeface="Segoe UI" panose="020B0502040204020203"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i-FI" sz="1200" b="0" i="0" kern="1200" baseline="0" dirty="0" smtClean="0">
              <a:solidFill>
                <a:schemeClr val="tx1"/>
              </a:solidFill>
              <a:effectLst/>
              <a:latin typeface="Segoe UI" panose="020B0502040204020203"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i-FI" sz="1200" b="0" i="0" kern="1200" baseline="0" dirty="0" smtClean="0">
                <a:solidFill>
                  <a:schemeClr val="tx1"/>
                </a:solidFill>
                <a:effectLst/>
                <a:latin typeface="Segoe UI" panose="020B0502040204020203" pitchFamily="34" charset="0"/>
                <a:ea typeface="+mn-ea"/>
                <a:cs typeface="+mn-cs"/>
              </a:rPr>
              <a:t>http://www.microsoft.com/casestudies/Case_Study_Detail.aspx?CaseStudyID=710000004217</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kern="0" baseline="0" dirty="0" smtClean="0"/>
              <a:t>http://www.microsoft.com/casestudies/Case_Study_Detail.aspx?CaseStudyID=710000003432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u="sng" dirty="0" smtClean="0">
                <a:hlinkClick r:id="rId3"/>
              </a:rPr>
              <a:t>http://www.microsoft.com/casestudies/Case_Study_Detail.aspx?CaseStudyID=710000004447</a:t>
            </a:r>
            <a:endParaRPr lang="en-US" dirty="0" smtClean="0"/>
          </a:p>
          <a:p>
            <a:endParaRPr lang="en-US" dirty="0" smtClean="0"/>
          </a:p>
          <a:p>
            <a:r>
              <a:rPr lang="en-US" kern="0" dirty="0" smtClean="0"/>
              <a:t>http://www.microsoft.com/casestudies/Microsoft-Azure/The-British-Irish-Lions/Top-Global-Rugby-Team-Wins-with-Cloud-Apps-That-Motivate-Fans-Monitor-Player-Health/710000003811 </a:t>
            </a:r>
          </a:p>
          <a:p>
            <a:endParaRPr lang="en-US" kern="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kern="0" baseline="0" dirty="0" smtClean="0"/>
              <a:t>http://www.microsoft.com/casestudies/Windows-Azure/Cognosys-Technologies/Cognosys-Facilitiates-Azure-Transitions-in-Minutes-Exponentially-Reduces-Go-To-Market-Time/710000002544 </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r>
              <a:rPr lang="en-US" sz="1200" b="1" i="1" kern="1200" dirty="0" smtClean="0">
                <a:solidFill>
                  <a:schemeClr val="tx1"/>
                </a:solidFill>
                <a:effectLst/>
                <a:latin typeface="Segoe UI" panose="020B0502040204020203" pitchFamily="34" charset="0"/>
                <a:ea typeface="+mn-ea"/>
                <a:cs typeface="+mn-cs"/>
              </a:rPr>
              <a:t>http://www.microsoft.com/india/casestudies/microsoft-azure/cloudmunch/solutions-firm-uses-the-cloud-to-speed-release-cycles-and-cut-it-costs-by-more-than-20-percent/710000004304</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Segoe UI" panose="020B0502040204020203" pitchFamily="34" charset="0"/>
                <a:ea typeface="+mn-ea"/>
                <a:cs typeface="+mn-cs"/>
              </a:rPr>
              <a:t>https://customers.microsoft.com/Pages/CustomerStory.aspx?recid=338</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baseline="0" dirty="0" smtClean="0">
                <a:solidFill>
                  <a:schemeClr val="tx1"/>
                </a:solidFill>
                <a:effectLst/>
                <a:latin typeface="Segoe UI" panose="020B0502040204020203" pitchFamily="34" charset="0"/>
                <a:ea typeface="+mn-ea"/>
                <a:cs typeface="+mn-cs"/>
              </a:rPr>
              <a:t>http://www.microsoft.com/casestudies/Case_Study_Detail.aspx?CaseStudyID=710000004458</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baseline="0" dirty="0" smtClean="0">
                <a:solidFill>
                  <a:schemeClr val="tx1"/>
                </a:solidFill>
                <a:effectLst/>
                <a:latin typeface="Segoe UI" panose="020B0502040204020203" pitchFamily="34" charset="0"/>
                <a:ea typeface="+mn-ea"/>
                <a:cs typeface="+mn-cs"/>
              </a:rPr>
              <a:t>https://customers.microsoft.com/Pages/CustomerStory.aspx?recid=1867</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http://www.microsoft.com/casestudies/Windows-Azure/Semantic-Touch/Azure-Powers-Launch-of-Revolutionary-Open-Source-Social-E-commerce-Solution/710000001825</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http://www.microsoft.com/casestudies/Case_Study_Detail.aspx?CaseStudyID=710000003201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363" rtl="0" eaLnBrk="1" fontAlgn="auto" latinLnBrk="0" hangingPunct="1">
              <a:lnSpc>
                <a:spcPct val="100000"/>
              </a:lnSpc>
              <a:spcBef>
                <a:spcPts val="0"/>
              </a:spcBef>
              <a:spcAft>
                <a:spcPts val="333"/>
              </a:spcAft>
              <a:buClrTx/>
              <a:buSzTx/>
              <a:buFontTx/>
              <a:buNone/>
              <a:tabLst/>
              <a:defRPr/>
            </a:pPr>
            <a:r>
              <a:rPr lang="en-US" kern="0" baseline="0" dirty="0" smtClean="0"/>
              <a:t>http://www.microsoft.com/casestudies/Windows-Azure/Nanobi-Data-and-Analytics/App-Store-in-the-Cloud-Democratizes-Analytics-Adoption-Across-Businesses/710000002921 </a:t>
            </a:r>
          </a:p>
          <a:p>
            <a:pPr defTabSz="914363">
              <a:spcAft>
                <a:spcPts val="333"/>
              </a:spcAf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u="sng" dirty="0" smtClean="0">
                <a:hlinkClick r:id="rId4"/>
              </a:rPr>
              <a:t>http://www.microsoft.com/casestudies/Case_Study_Detail.aspx?CaseStudyID=710000002158</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kern="0" baseline="0" dirty="0" smtClean="0"/>
              <a:t>http://www.microsoft.com/casestudies/Windows-Azure/Vibal-Publishing/Leading-publishing-house-combines-open-source-technology-with-Microsoft-Windows-Azure-for-more-efficient-delivery-of-digital-learning-tools/710000003099 </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kern="0" baseline="0" dirty="0" smtClean="0"/>
              <a:t>http://www.microsoft.com/casestudies/Case_Study_Detail.aspx?CaseStudyID=710000001977 </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kern="0" baseline="0" dirty="0" smtClean="0"/>
              <a:t>http://www.microsoft.com/casestudies/Windows-Azure/Virginia-Polytechnic-Institute-and-State-University/University-Enables-Innovative-Life-Sciences-Research-with-Big-Data-Solution/710000003381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kern="0" baseline="0" dirty="0" smtClean="0"/>
              <a:t>http://www.microsoft.com/casestudies/Case_Study_Detail.aspx?CaseStudyID=710000003415</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kern="0" baseline="0" dirty="0" smtClean="0"/>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C21E5F-E8FF-47E2-8339-90F961FE45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1305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solidFill>
                  <a:schemeClr val="tx1"/>
                </a:solidFill>
                <a:latin typeface="Segoe UI" panose="020B0502040204020203" pitchFamily="34" charset="0"/>
                <a:cs typeface="Segoe UI" panose="020B0502040204020203" pitchFamily="34" charset="0"/>
              </a:rPr>
              <a:t>Any </a:t>
            </a:r>
            <a:r>
              <a:rPr lang="en-US" sz="1200" dirty="0" err="1" smtClean="0">
                <a:solidFill>
                  <a:schemeClr val="tx1"/>
                </a:solidFill>
                <a:latin typeface="Segoe UI" panose="020B0502040204020203" pitchFamily="34" charset="0"/>
                <a:cs typeface="Segoe UI" panose="020B0502040204020203" pitchFamily="34" charset="0"/>
              </a:rPr>
              <a:t>DevOps</a:t>
            </a:r>
            <a:r>
              <a:rPr lang="en-US" sz="1200" dirty="0" smtClean="0">
                <a:solidFill>
                  <a:schemeClr val="tx1"/>
                </a:solidFill>
                <a:latin typeface="Segoe UI" panose="020B0502040204020203" pitchFamily="34" charset="0"/>
                <a:cs typeface="Segoe UI" panose="020B0502040204020203" pitchFamily="34" charset="0"/>
              </a:rPr>
              <a:t> discussion should always be focused on people/culture, process, and tools.</a:t>
            </a:r>
          </a:p>
          <a:p>
            <a:pPr marL="171450" indent="-171450">
              <a:buFont typeface="Arial" panose="020B0604020202020204" pitchFamily="34" charset="0"/>
              <a:buChar char="•"/>
            </a:pPr>
            <a:r>
              <a:rPr lang="en-US" sz="1200" b="1" dirty="0" smtClean="0">
                <a:solidFill>
                  <a:schemeClr val="tx1"/>
                </a:solidFill>
                <a:latin typeface="Segoe UI" panose="020B0502040204020203" pitchFamily="34" charset="0"/>
                <a:cs typeface="Segoe UI" panose="020B0502040204020203" pitchFamily="34" charset="0"/>
              </a:rPr>
              <a:t>People/culture</a:t>
            </a:r>
            <a:r>
              <a:rPr lang="en-US" sz="1200" dirty="0" smtClean="0">
                <a:solidFill>
                  <a:schemeClr val="tx1"/>
                </a:solidFill>
                <a:latin typeface="Segoe UI" panose="020B0502040204020203" pitchFamily="34" charset="0"/>
                <a:cs typeface="Segoe UI" panose="020B0502040204020203" pitchFamily="34" charset="0"/>
              </a:rPr>
              <a:t> is about bringing people together in a collaborative fashion that enables multi-discipline teams to work together more easily, share common goals, and focus on identifying new areas for improvement.</a:t>
            </a:r>
          </a:p>
          <a:p>
            <a:pPr marL="171450" indent="-171450">
              <a:buFont typeface="Arial" panose="020B0604020202020204" pitchFamily="34" charset="0"/>
              <a:buChar char="•"/>
            </a:pPr>
            <a:r>
              <a:rPr lang="en-US" sz="1200" b="1" dirty="0" smtClean="0">
                <a:solidFill>
                  <a:schemeClr val="tx1"/>
                </a:solidFill>
                <a:latin typeface="Segoe UI" panose="020B0502040204020203" pitchFamily="34" charset="0"/>
                <a:cs typeface="Segoe UI" panose="020B0502040204020203" pitchFamily="34" charset="0"/>
              </a:rPr>
              <a:t>Process</a:t>
            </a:r>
            <a:r>
              <a:rPr lang="en-US" sz="1200" dirty="0" smtClean="0">
                <a:solidFill>
                  <a:schemeClr val="tx1"/>
                </a:solidFill>
                <a:latin typeface="Segoe UI" panose="020B0502040204020203" pitchFamily="34" charset="0"/>
                <a:cs typeface="Segoe UI" panose="020B0502040204020203" pitchFamily="34" charset="0"/>
              </a:rPr>
              <a:t> is about finding ways to increase efficiency,</a:t>
            </a:r>
            <a:r>
              <a:rPr lang="en-US" sz="1200" baseline="0" dirty="0" smtClean="0">
                <a:solidFill>
                  <a:schemeClr val="tx1"/>
                </a:solidFill>
                <a:latin typeface="Segoe UI" panose="020B0502040204020203" pitchFamily="34" charset="0"/>
                <a:cs typeface="Segoe UI" panose="020B0502040204020203" pitchFamily="34" charset="0"/>
              </a:rPr>
              <a:t> </a:t>
            </a:r>
            <a:r>
              <a:rPr lang="en-US" sz="1200" dirty="0" smtClean="0">
                <a:solidFill>
                  <a:schemeClr val="tx1"/>
                </a:solidFill>
                <a:latin typeface="Segoe UI" panose="020B0502040204020203" pitchFamily="34" charset="0"/>
                <a:cs typeface="Segoe UI" panose="020B0502040204020203" pitchFamily="34" charset="0"/>
              </a:rPr>
              <a:t>streamline feedback and eliminate waste. All processes should be focused on delivering business value faster</a:t>
            </a:r>
            <a:r>
              <a:rPr lang="en-US" sz="1200" baseline="0" dirty="0" smtClean="0">
                <a:solidFill>
                  <a:schemeClr val="tx1"/>
                </a:solidFill>
                <a:latin typeface="Segoe UI" panose="020B0502040204020203" pitchFamily="34" charset="0"/>
                <a:cs typeface="Segoe UI" panose="020B0502040204020203" pitchFamily="34" charset="0"/>
              </a:rPr>
              <a:t> - </a:t>
            </a:r>
            <a:r>
              <a:rPr lang="en-US" sz="1200" dirty="0" smtClean="0">
                <a:solidFill>
                  <a:schemeClr val="tx1"/>
                </a:solidFill>
                <a:latin typeface="Segoe UI" panose="020B0502040204020203" pitchFamily="34" charset="0"/>
                <a:cs typeface="Segoe UI" panose="020B0502040204020203" pitchFamily="34" charset="0"/>
              </a:rPr>
              <a:t>focusing on the flow of value through</a:t>
            </a:r>
            <a:r>
              <a:rPr lang="en-US" sz="1200" baseline="0" dirty="0" smtClean="0">
                <a:solidFill>
                  <a:schemeClr val="tx1"/>
                </a:solidFill>
                <a:latin typeface="Segoe UI" panose="020B0502040204020203" pitchFamily="34" charset="0"/>
                <a:cs typeface="Segoe UI" panose="020B0502040204020203" pitchFamily="34" charset="0"/>
              </a:rPr>
              <a:t> the system</a:t>
            </a:r>
            <a:r>
              <a:rPr lang="en-US" sz="1200" dirty="0" smtClean="0">
                <a:solidFill>
                  <a:schemeClr val="tx1"/>
                </a:solidFill>
                <a:latin typeface="Segoe UI" panose="020B0502040204020203" pitchFamily="34" charset="0"/>
                <a:cs typeface="Segoe UI" panose="020B0502040204020203" pitchFamily="34" charset="0"/>
              </a:rPr>
              <a:t>.</a:t>
            </a:r>
          </a:p>
          <a:p>
            <a:pPr marL="171450" indent="-171450">
              <a:buFont typeface="Arial" panose="020B0604020202020204" pitchFamily="34" charset="0"/>
              <a:buChar char="•"/>
            </a:pPr>
            <a:r>
              <a:rPr lang="en-US" sz="1200" dirty="0" smtClean="0">
                <a:solidFill>
                  <a:schemeClr val="tx1"/>
                </a:solidFill>
                <a:latin typeface="Segoe UI" panose="020B0502040204020203" pitchFamily="34" charset="0"/>
                <a:cs typeface="Segoe UI" panose="020B0502040204020203" pitchFamily="34" charset="0"/>
              </a:rPr>
              <a:t>As organizations become better at delivering value, they should be implementing feedback loops to get feedback from customers, and they should begin to experiment continuously to improve their value delivery.</a:t>
            </a:r>
          </a:p>
          <a:p>
            <a:pPr marL="171450" indent="-171450">
              <a:buFont typeface="Arial" panose="020B0604020202020204" pitchFamily="34" charset="0"/>
              <a:buChar char="•"/>
            </a:pPr>
            <a:r>
              <a:rPr lang="en-US" sz="1200" b="1" dirty="0" smtClean="0">
                <a:solidFill>
                  <a:schemeClr val="tx1"/>
                </a:solidFill>
                <a:latin typeface="Segoe UI" panose="020B0502040204020203" pitchFamily="34" charset="0"/>
                <a:cs typeface="Segoe UI" panose="020B0502040204020203" pitchFamily="34" charset="0"/>
              </a:rPr>
              <a:t>Tools</a:t>
            </a:r>
            <a:r>
              <a:rPr lang="en-US" sz="1200" dirty="0" smtClean="0">
                <a:solidFill>
                  <a:schemeClr val="tx1"/>
                </a:solidFill>
                <a:latin typeface="Segoe UI" panose="020B0502040204020203" pitchFamily="34" charset="0"/>
                <a:cs typeface="Segoe UI" panose="020B0502040204020203" pitchFamily="34" charset="0"/>
              </a:rPr>
              <a:t> support processes</a:t>
            </a:r>
            <a:r>
              <a:rPr lang="en-US" sz="1200" baseline="0" dirty="0" smtClean="0">
                <a:solidFill>
                  <a:schemeClr val="tx1"/>
                </a:solidFill>
                <a:latin typeface="Segoe UI" panose="020B0502040204020203" pitchFamily="34" charset="0"/>
                <a:cs typeface="Segoe UI" panose="020B0502040204020203" pitchFamily="34" charset="0"/>
              </a:rPr>
              <a:t> and help people collaborate - </a:t>
            </a:r>
            <a:r>
              <a:rPr lang="en-US" sz="1200" dirty="0" smtClean="0">
                <a:solidFill>
                  <a:schemeClr val="tx1"/>
                </a:solidFill>
                <a:latin typeface="Segoe UI" panose="020B0502040204020203" pitchFamily="34" charset="0"/>
                <a:cs typeface="Segoe UI" panose="020B0502040204020203" pitchFamily="34" charset="0"/>
              </a:rPr>
              <a:t>delivering software faster, facilitate</a:t>
            </a:r>
            <a:r>
              <a:rPr lang="en-US" sz="1200" baseline="0" dirty="0" smtClean="0">
                <a:solidFill>
                  <a:schemeClr val="tx1"/>
                </a:solidFill>
                <a:latin typeface="Segoe UI" panose="020B0502040204020203" pitchFamily="34" charset="0"/>
                <a:cs typeface="Segoe UI" panose="020B0502040204020203" pitchFamily="34" charset="0"/>
              </a:rPr>
              <a:t> </a:t>
            </a:r>
            <a:r>
              <a:rPr lang="en-US" sz="1200" dirty="0" smtClean="0">
                <a:solidFill>
                  <a:schemeClr val="tx1"/>
                </a:solidFill>
                <a:latin typeface="Segoe UI" panose="020B0502040204020203" pitchFamily="34" charset="0"/>
                <a:cs typeface="Segoe UI" panose="020B0502040204020203" pitchFamily="34" charset="0"/>
              </a:rPr>
              <a:t>feedback</a:t>
            </a:r>
            <a:r>
              <a:rPr lang="en-US" sz="1200" baseline="0" dirty="0" smtClean="0">
                <a:solidFill>
                  <a:schemeClr val="tx1"/>
                </a:solidFill>
                <a:latin typeface="Segoe UI" panose="020B0502040204020203" pitchFamily="34" charset="0"/>
                <a:cs typeface="Segoe UI" panose="020B0502040204020203" pitchFamily="34" charset="0"/>
              </a:rPr>
              <a:t> </a:t>
            </a:r>
            <a:r>
              <a:rPr lang="en-US" sz="1200" dirty="0" smtClean="0">
                <a:solidFill>
                  <a:schemeClr val="tx1"/>
                </a:solidFill>
                <a:latin typeface="Segoe UI" panose="020B0502040204020203" pitchFamily="34" charset="0"/>
                <a:cs typeface="Segoe UI" panose="020B0502040204020203" pitchFamily="34" charset="0"/>
              </a:rPr>
              <a:t>and experimentation.</a:t>
            </a:r>
          </a:p>
          <a:p>
            <a:endParaRPr lang="en-US" sz="1200" dirty="0">
              <a:latin typeface="Segoe UI" panose="020B0502040204020203" pitchFamily="34" charset="0"/>
              <a:cs typeface="Segoe UI" panose="020B0502040204020203" pitchFamily="34" charset="0"/>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t>Build 2014</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F00D60D-1703-4D24-8308-FEE06A50A69C}"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1/24/2016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230485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https://github.com/Microsoft/PartsUnlimitedMRP/blob/master/docs/HOL_Provisioning-Deploying-Environments-Using-Chef/HOL_Provisioning-Deploying-Environments-Using-Chef.md</a:t>
            </a:r>
            <a:endParaRPr lang="en-US" dirty="0" smtClean="0"/>
          </a:p>
          <a:p>
            <a:r>
              <a:rPr lang="en-US" dirty="0" smtClean="0">
                <a:hlinkClick r:id="rId4"/>
              </a:rPr>
              <a:t>https://github.com/Microsoft/PartsUnlimitedMRP/tree/master/docs</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S4 Solution Specialist Sales Summit</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1/24/2016 12:07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6016741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39</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1/24/2016 12:07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722405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1/24/2016 12:07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473443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kern="1200" dirty="0" smtClean="0">
                <a:solidFill>
                  <a:schemeClr val="tx1"/>
                </a:solidFill>
                <a:effectLst/>
                <a:latin typeface="Segoe UI Light" pitchFamily="34" charset="0"/>
                <a:ea typeface="+mn-ea"/>
                <a:cs typeface="+mn-cs"/>
              </a:rPr>
              <a:t>Everyone’s datacenter right now has a little</a:t>
            </a:r>
            <a:r>
              <a:rPr lang="en-US" sz="800" kern="1200" baseline="0" dirty="0" smtClean="0">
                <a:solidFill>
                  <a:schemeClr val="tx1"/>
                </a:solidFill>
                <a:effectLst/>
                <a:latin typeface="Segoe UI Light" pitchFamily="34" charset="0"/>
                <a:ea typeface="+mn-ea"/>
                <a:cs typeface="+mn-cs"/>
              </a:rPr>
              <a:t> bit of everything—it’s evolved over time, with new technologies and standards cropping up at all times (OSS and proprietary alike). This isn’t a bad thing—but it’s a management challenge for sure. How do we expect to oversee and manage this ever-evolving set of technologies and, specifically, the non-centralized open source technologies that are now ubiquitous?  </a:t>
            </a:r>
          </a:p>
          <a:p>
            <a:endParaRPr lang="en-US" sz="800" kern="1200" baseline="0" dirty="0" smtClean="0">
              <a:solidFill>
                <a:schemeClr val="tx1"/>
              </a:solidFill>
              <a:effectLst/>
              <a:latin typeface="Segoe UI Light" pitchFamily="34" charset="0"/>
              <a:ea typeface="+mn-ea"/>
              <a:cs typeface="+mn-cs"/>
            </a:endParaRPr>
          </a:p>
          <a:p>
            <a:r>
              <a:rPr lang="en-US" sz="800" kern="1200" baseline="0" dirty="0" smtClean="0">
                <a:solidFill>
                  <a:schemeClr val="tx1"/>
                </a:solidFill>
                <a:effectLst/>
                <a:latin typeface="Segoe UI Light" pitchFamily="34" charset="0"/>
                <a:ea typeface="+mn-ea"/>
                <a:cs typeface="+mn-cs"/>
              </a:rPr>
              <a:t>Take a look through these technologies—some obviously will look very familiar to you and your evolving datacenter:</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Oracle</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SAP</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Linux</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Office</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Windows</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NodeJS</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Apple</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Java</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Android</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PHP</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Hadoop</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MongoDB</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SharePoint</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Hadoop</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SQL Server</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Drupal</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Joomla</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WordPress</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.NET</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Python</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Dropbox</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DB2</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Puppet</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Chef</a:t>
            </a:r>
          </a:p>
          <a:p>
            <a:pPr marL="171450" indent="-171450">
              <a:buFont typeface="Arial" panose="020B0604020202020204" pitchFamily="34" charset="0"/>
              <a:buChar char="•"/>
            </a:pPr>
            <a:r>
              <a:rPr lang="en-US" sz="800" kern="1200" baseline="0" dirty="0" smtClean="0">
                <a:solidFill>
                  <a:schemeClr val="tx1"/>
                </a:solidFill>
                <a:effectLst/>
                <a:latin typeface="Segoe UI Light" pitchFamily="34" charset="0"/>
                <a:ea typeface="+mn-ea"/>
                <a:cs typeface="+mn-cs"/>
              </a:rPr>
              <a:t>GitHub</a:t>
            </a:r>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1/24/2016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Arial" pitchFamily="34" charset="0"/>
              </a:rPr>
              <a:pPr marL="0" marR="0" lvl="0" indent="0" algn="r" defTabSz="932742"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Arial" pitchFamily="34" charset="0"/>
            </a:endParaRPr>
          </a:p>
        </p:txBody>
      </p:sp>
    </p:spTree>
    <p:extLst>
      <p:ext uri="{BB962C8B-B14F-4D97-AF65-F5344CB8AC3E}">
        <p14:creationId xmlns:p14="http://schemas.microsoft.com/office/powerpoint/2010/main" val="695311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400" b="1" kern="1200" dirty="0" smtClean="0">
                <a:solidFill>
                  <a:schemeClr val="tx1"/>
                </a:solidFill>
                <a:effectLst/>
                <a:latin typeface="Segoe UI Light" pitchFamily="34" charset="0"/>
                <a:ea typeface="ＭＳ Ｐゴシック" charset="0"/>
                <a:cs typeface="ＭＳ Ｐゴシック" charset="0"/>
              </a:rPr>
              <a:t>Why this Slide:</a:t>
            </a:r>
          </a:p>
          <a:p>
            <a:pPr marL="0" marR="0" lvl="0" indent="0" algn="l" defTabSz="932425" rtl="0" eaLnBrk="1" fontAlgn="auto" latinLnBrk="0" hangingPunct="1">
              <a:lnSpc>
                <a:spcPct val="100000"/>
              </a:lnSpc>
              <a:spcBef>
                <a:spcPts val="0"/>
              </a:spcBef>
              <a:spcAft>
                <a:spcPts val="0"/>
              </a:spcAft>
              <a:buClrTx/>
              <a:buSzTx/>
              <a:buFontTx/>
              <a:buNone/>
              <a:tabLst/>
              <a:defRPr/>
            </a:pPr>
            <a:r>
              <a:rPr lang="en-US" sz="1400" kern="1200" baseline="0" dirty="0" smtClean="0">
                <a:solidFill>
                  <a:schemeClr val="tx1"/>
                </a:solidFill>
                <a:effectLst/>
                <a:latin typeface="Segoe UI Light" pitchFamily="34" charset="0"/>
                <a:ea typeface="ＭＳ Ｐゴシック" charset="0"/>
                <a:cs typeface="ＭＳ Ｐゴシック" charset="0"/>
              </a:rPr>
              <a:t>It shows we have a very broad platform.  It about BOTH IaaS and PaaS, that these work together.  It shows that we continue to lead in world class IT capabilities and that there’s really nothing missing.</a:t>
            </a:r>
          </a:p>
          <a:p>
            <a:pPr lvl="0"/>
            <a:endParaRPr lang="en-US" sz="1400" b="1" kern="1200" dirty="0" smtClean="0">
              <a:solidFill>
                <a:schemeClr val="tx1"/>
              </a:solidFill>
              <a:effectLst/>
              <a:latin typeface="Segoe UI Light" pitchFamily="34" charset="0"/>
              <a:ea typeface="ＭＳ Ｐゴシック" charset="0"/>
              <a:cs typeface="ＭＳ Ｐゴシック" charset="0"/>
            </a:endParaRPr>
          </a:p>
          <a:p>
            <a:pPr lvl="0"/>
            <a:r>
              <a:rPr lang="en-US" sz="1400" b="1" kern="1200" dirty="0" smtClean="0">
                <a:solidFill>
                  <a:schemeClr val="tx1"/>
                </a:solidFill>
                <a:effectLst/>
                <a:latin typeface="Segoe UI Light" pitchFamily="34" charset="0"/>
                <a:ea typeface="ＭＳ Ｐゴシック" charset="0"/>
                <a:cs typeface="ＭＳ Ｐゴシック" charset="0"/>
              </a:rPr>
              <a:t>Key</a:t>
            </a:r>
            <a:r>
              <a:rPr lang="en-US" sz="1400" b="1" kern="1200" baseline="0" dirty="0" smtClean="0">
                <a:solidFill>
                  <a:schemeClr val="tx1"/>
                </a:solidFill>
                <a:effectLst/>
                <a:latin typeface="Segoe UI Light" pitchFamily="34" charset="0"/>
                <a:ea typeface="ＭＳ Ｐゴシック" charset="0"/>
                <a:cs typeface="ＭＳ Ｐゴシック" charset="0"/>
              </a:rPr>
              <a:t> Points:</a:t>
            </a:r>
          </a:p>
          <a:p>
            <a:pPr marL="171450" lvl="0" indent="-171450">
              <a:buFont typeface="Arial" panose="020B0604020202020204" pitchFamily="34" charset="0"/>
              <a:buChar char="•"/>
            </a:pPr>
            <a:r>
              <a:rPr lang="en-US" sz="1400" kern="1200" baseline="0" dirty="0" smtClean="0">
                <a:solidFill>
                  <a:schemeClr val="tx1"/>
                </a:solidFill>
                <a:effectLst/>
                <a:latin typeface="Segoe UI Light" pitchFamily="34" charset="0"/>
                <a:ea typeface="ＭＳ Ｐゴシック" charset="0"/>
                <a:cs typeface="ＭＳ Ｐゴシック" charset="0"/>
              </a:rPr>
              <a:t>We have already seen how the Azure Platform is IaaS + Pass – but I want you to understand that this is a huge number of capabilities – IT building blocks if you will.</a:t>
            </a:r>
          </a:p>
          <a:p>
            <a:pPr marL="171450" lvl="0" indent="-171450">
              <a:buFont typeface="Arial" panose="020B0604020202020204" pitchFamily="34" charset="0"/>
              <a:buChar char="•"/>
            </a:pPr>
            <a:r>
              <a:rPr lang="en-US" sz="1400" kern="1200" baseline="0" dirty="0" smtClean="0">
                <a:solidFill>
                  <a:schemeClr val="tx1"/>
                </a:solidFill>
                <a:effectLst/>
                <a:latin typeface="Segoe UI Light" pitchFamily="34" charset="0"/>
                <a:ea typeface="ＭＳ Ｐゴシック" charset="0"/>
                <a:cs typeface="ＭＳ Ｐゴシック" charset="0"/>
              </a:rPr>
              <a:t>Every one of these blocks you provision anytime, self-service anywhere in the world 24x7.  You pay for what you use, you can get more or less anytime and you can fully automate everything…</a:t>
            </a:r>
          </a:p>
          <a:p>
            <a:pPr marL="171450" lvl="0" indent="-171450">
              <a:buFont typeface="Arial" panose="020B0604020202020204" pitchFamily="34" charset="0"/>
              <a:buChar char="•"/>
            </a:pPr>
            <a:r>
              <a:rPr lang="en-US" sz="1400" kern="1200" baseline="0" dirty="0" smtClean="0">
                <a:solidFill>
                  <a:schemeClr val="tx1"/>
                </a:solidFill>
                <a:effectLst/>
                <a:latin typeface="Segoe UI Light" pitchFamily="34" charset="0"/>
                <a:ea typeface="ＭＳ Ｐゴシック" charset="0"/>
                <a:cs typeface="ＭＳ Ｐゴシック" charset="0"/>
              </a:rPr>
              <a:t>DON’T spent too much time on this slide – you are going to DEMO (aren’t you!!!)…  DON’T go through each block…</a:t>
            </a:r>
          </a:p>
          <a:p>
            <a:pPr marL="0" marR="0">
              <a:lnSpc>
                <a:spcPct val="107000"/>
              </a:lnSpc>
              <a:spcBef>
                <a:spcPts val="0"/>
              </a:spcBef>
              <a:spcAft>
                <a:spcPts val="800"/>
              </a:spcAft>
            </a:pPr>
            <a:endParaRPr lang="en-US" sz="1400" baseline="0" dirty="0" smtClean="0"/>
          </a:p>
          <a:p>
            <a:pPr marL="0" marR="0">
              <a:lnSpc>
                <a:spcPct val="107000"/>
              </a:lnSpc>
              <a:spcBef>
                <a:spcPts val="0"/>
              </a:spcBef>
              <a:spcAft>
                <a:spcPts val="800"/>
              </a:spcAft>
            </a:pPr>
            <a:r>
              <a:rPr lang="en-US" sz="1400" b="1" baseline="0" dirty="0" smtClean="0"/>
              <a:t>Transition to NEXT Slide:</a:t>
            </a:r>
            <a:r>
              <a:rPr lang="en-US" sz="1400" baseline="0" dirty="0" smtClean="0"/>
              <a:t>  Make the build go backwards to show JUST IaaS and then you will go to the demo to show it.</a:t>
            </a:r>
            <a:endParaRPr lang="en-US" dirty="0" smtClean="0"/>
          </a:p>
          <a:p>
            <a:endParaRPr lang="en-US" dirty="0"/>
          </a:p>
        </p:txBody>
      </p:sp>
      <p:sp>
        <p:nvSpPr>
          <p:cNvPr id="4" name="Slide Number Placeholder 3"/>
          <p:cNvSpPr>
            <a:spLocks noGrp="1"/>
          </p:cNvSpPr>
          <p:nvPr>
            <p:ph type="sldNum" sz="quarter" idx="10"/>
          </p:nvPr>
        </p:nvSpPr>
        <p:spPr/>
        <p:txBody>
          <a:bodyPr/>
          <a:lstStyle/>
          <a:p>
            <a:fld id="{01EFE40D-E08A-464F-96D6-CEB0B2DD69BC}" type="slidenum">
              <a:rPr lang="en-US" smtClean="0"/>
              <a:t>10</a:t>
            </a:fld>
            <a:endParaRPr lang="en-US"/>
          </a:p>
        </p:txBody>
      </p:sp>
    </p:spTree>
    <p:extLst>
      <p:ext uri="{BB962C8B-B14F-4D97-AF65-F5344CB8AC3E}">
        <p14:creationId xmlns:p14="http://schemas.microsoft.com/office/powerpoint/2010/main" val="3205777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1/24/2016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41414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1/24/2016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051498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800" dirty="0">
              <a:solidFill>
                <a:schemeClr val="bg1"/>
              </a:solidFill>
              <a:latin typeface="Segoe UI" pitchFamily="34" charset="0"/>
            </a:endParaRPr>
          </a:p>
        </p:txBody>
      </p:sp>
      <p:sp>
        <p:nvSpPr>
          <p:cNvPr id="4" name="Slide Number Placeholder 3"/>
          <p:cNvSpPr>
            <a:spLocks noGrp="1"/>
          </p:cNvSpPr>
          <p:nvPr>
            <p:ph type="sldNum" sz="quarter" idx="10"/>
          </p:nvPr>
        </p:nvSpPr>
        <p:spPr/>
        <p:txBody>
          <a:bodyPr/>
          <a:lstStyle/>
          <a:p>
            <a:pPr>
              <a:defRPr/>
            </a:pPr>
            <a:fld id="{36DAC288-28CF-40C3-A408-271E9A37F250}" type="slidenum">
              <a:rPr lang="en-US">
                <a:solidFill>
                  <a:prstClr val="black"/>
                </a:solidFill>
                <a:latin typeface="Arial"/>
                <a:cs typeface="Arial" pitchFamily="34" charset="0"/>
              </a:rPr>
              <a:pPr>
                <a:defRPr/>
              </a:pPr>
              <a:t>14</a:t>
            </a:fld>
            <a:endParaRPr lang="en-US">
              <a:solidFill>
                <a:prstClr val="black"/>
              </a:solidFill>
              <a:latin typeface="Arial"/>
              <a:cs typeface="Arial" pitchFamily="34" charset="0"/>
            </a:endParaRPr>
          </a:p>
        </p:txBody>
      </p:sp>
    </p:spTree>
    <p:extLst>
      <p:ext uri="{BB962C8B-B14F-4D97-AF65-F5344CB8AC3E}">
        <p14:creationId xmlns:p14="http://schemas.microsoft.com/office/powerpoint/2010/main" val="2047975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smtClean="0">
                <a:latin typeface="Segoe UI Light" panose="020B0502040204020203" pitchFamily="34" charset="0"/>
                <a:cs typeface="Segoe UI Light" panose="020B0502040204020203" pitchFamily="34" charset="0"/>
              </a:rPr>
              <a:t>Scalr</a:t>
            </a:r>
            <a:r>
              <a:rPr lang="en-US" sz="1200" dirty="0" smtClean="0">
                <a:latin typeface="Segoe UI Light" panose="020B0502040204020203" pitchFamily="34" charset="0"/>
                <a:cs typeface="Segoe UI Light" panose="020B0502040204020203" pitchFamily="34" charset="0"/>
              </a:rPr>
              <a:t>, Mist, </a:t>
            </a:r>
            <a:r>
              <a:rPr lang="en-US" sz="1200" dirty="0" err="1" smtClean="0">
                <a:latin typeface="Segoe UI Light" panose="020B0502040204020203" pitchFamily="34" charset="0"/>
                <a:cs typeface="Segoe UI Light" panose="020B0502040204020203" pitchFamily="34" charset="0"/>
              </a:rPr>
              <a:t>jclkouds</a:t>
            </a:r>
            <a:r>
              <a:rPr lang="en-US" sz="1200" dirty="0" smtClean="0">
                <a:latin typeface="Segoe UI Light" panose="020B0502040204020203" pitchFamily="34" charset="0"/>
                <a:cs typeface="Segoe UI Light" panose="020B0502040204020203" pitchFamily="34" charset="0"/>
              </a:rPr>
              <a:t>, </a:t>
            </a:r>
            <a:r>
              <a:rPr lang="en-US" sz="1200" dirty="0" err="1" smtClean="0">
                <a:latin typeface="Segoe UI Light" panose="020B0502040204020203" pitchFamily="34" charset="0"/>
                <a:cs typeface="Segoe UI Light" panose="020B0502040204020203" pitchFamily="34" charset="0"/>
              </a:rPr>
              <a:t>libcloud</a:t>
            </a:r>
            <a:r>
              <a:rPr lang="en-US" sz="1200" dirty="0" smtClean="0">
                <a:latin typeface="Segoe UI Light" panose="020B0502040204020203" pitchFamily="34" charset="0"/>
                <a:cs typeface="Segoe UI Light" panose="020B0502040204020203" pitchFamily="34" charset="0"/>
              </a:rPr>
              <a:t>, Terraform, Juju</a:t>
            </a:r>
          </a:p>
          <a:p>
            <a:endParaRPr lang="en-US" dirty="0"/>
          </a:p>
        </p:txBody>
      </p:sp>
      <p:sp>
        <p:nvSpPr>
          <p:cNvPr id="4" name="Slide Number Placeholder 3"/>
          <p:cNvSpPr>
            <a:spLocks noGrp="1"/>
          </p:cNvSpPr>
          <p:nvPr>
            <p:ph type="sldNum" sz="quarter" idx="10"/>
          </p:nvPr>
        </p:nvSpPr>
        <p:spPr/>
        <p:txBody>
          <a:bodyPr/>
          <a:lstStyle/>
          <a:p>
            <a:fld id="{87B09629-9DAD-424C-A8E4-6251B4C9767F}" type="slidenum">
              <a:rPr lang="en-US" smtClean="0"/>
              <a:t>16</a:t>
            </a:fld>
            <a:endParaRPr lang="en-US"/>
          </a:p>
        </p:txBody>
      </p:sp>
    </p:spTree>
    <p:extLst>
      <p:ext uri="{BB962C8B-B14F-4D97-AF65-F5344CB8AC3E}">
        <p14:creationId xmlns:p14="http://schemas.microsoft.com/office/powerpoint/2010/main" val="14018096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png"/><Relationship Id="rId1" Type="http://schemas.openxmlformats.org/officeDocument/2006/relationships/slideMaster" Target="../slideMasters/slideMaster6.xml"/><Relationship Id="rId4" Type="http://schemas.openxmlformats.org/officeDocument/2006/relationships/image" Target="../media/image13.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png"/><Relationship Id="rId1" Type="http://schemas.openxmlformats.org/officeDocument/2006/relationships/slideMaster" Target="../slideMasters/slideMaster6.xml"/><Relationship Id="rId4" Type="http://schemas.openxmlformats.org/officeDocument/2006/relationships/image" Target="../media/image27.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png"/><Relationship Id="rId1" Type="http://schemas.openxmlformats.org/officeDocument/2006/relationships/slideMaster" Target="../slideMasters/slideMaster6.xml"/><Relationship Id="rId4" Type="http://schemas.openxmlformats.org/officeDocument/2006/relationships/image" Target="../media/image2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Master" Target="../slideMasters/slideMaster8.xml"/><Relationship Id="rId5" Type="http://schemas.openxmlformats.org/officeDocument/2006/relationships/image" Target="../media/image32.png"/><Relationship Id="rId4" Type="http://schemas.openxmlformats.org/officeDocument/2006/relationships/image" Target="../media/image31.png"/></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hemeOverride" Target="../theme/themeOverride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40.bin"/><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1.bin"/><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9.emf"/><Relationship Id="rId7" Type="http://schemas.openxmlformats.org/officeDocument/2006/relationships/image" Target="../media/image2.png"/><Relationship Id="rId2" Type="http://schemas.openxmlformats.org/officeDocument/2006/relationships/image" Target="../media/image18.emf"/><Relationship Id="rId1" Type="http://schemas.openxmlformats.org/officeDocument/2006/relationships/slideMaster" Target="../slideMasters/slideMaster5.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74638"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8" y="480502"/>
            <a:ext cx="2557747" cy="547905"/>
          </a:xfrm>
          <a:prstGeom prst="rect">
            <a:avLst/>
          </a:prstGeom>
        </p:spPr>
      </p:pic>
      <p:sp>
        <p:nvSpPr>
          <p:cNvPr id="5" name="Text Placeholder 4"/>
          <p:cNvSpPr>
            <a:spLocks noGrp="1"/>
          </p:cNvSpPr>
          <p:nvPr>
            <p:ph type="body" sz="quarter" idx="12" hasCustomPrompt="1"/>
          </p:nvPr>
        </p:nvSpPr>
        <p:spPr>
          <a:xfrm>
            <a:off x="274701" y="3955786"/>
            <a:ext cx="9143937" cy="1828007"/>
          </a:xfrm>
          <a:noFill/>
        </p:spPr>
        <p:txBody>
          <a:bodyPr lIns="182880" tIns="146304" rIns="182880" bIns="146304">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sp>
        <p:nvSpPr>
          <p:cNvPr id="6" name="Text Placeholder 5"/>
          <p:cNvSpPr>
            <a:spLocks noGrp="1"/>
          </p:cNvSpPr>
          <p:nvPr>
            <p:ph type="body" sz="quarter" idx="13" hasCustomPrompt="1"/>
          </p:nvPr>
        </p:nvSpPr>
        <p:spPr>
          <a:xfrm>
            <a:off x="9418638" y="355586"/>
            <a:ext cx="2743200" cy="516869"/>
          </a:xfrm>
        </p:spPr>
        <p:txBody>
          <a:bodyPr/>
          <a:lstStyle>
            <a:lvl1pPr marL="0" indent="0" algn="r">
              <a:buNone/>
              <a:defRPr sz="2400"/>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15248557"/>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5336736"/>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18407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6240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8733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7842582"/>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944788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1399"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4" y="2117165"/>
            <a:ext cx="6401050" cy="1837298"/>
          </a:xfrm>
          <a:noFill/>
        </p:spPr>
        <p:txBody>
          <a:bodyPr lIns="146304" tIns="91440" rIns="146304" bIns="91440" anchor="t" anchorCtr="0"/>
          <a:lstStyle>
            <a:lvl1pPr>
              <a:defRPr sz="43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60696" y="6182441"/>
            <a:ext cx="1548202" cy="332660"/>
          </a:xfrm>
          <a:prstGeom prst="rect">
            <a:avLst/>
          </a:prstGeom>
        </p:spPr>
      </p:pic>
      <p:pic>
        <p:nvPicPr>
          <p:cNvPr id="7" name="Picture 6" descr="CloudCampaign_LockupV2_Gray.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0696" y="479425"/>
            <a:ext cx="2850081" cy="228326"/>
          </a:xfrm>
          <a:prstGeom prst="rect">
            <a:avLst/>
          </a:prstGeom>
        </p:spPr>
      </p:pic>
      <p:pic>
        <p:nvPicPr>
          <p:cNvPr id="8" name="Picture 7" descr="DevOps_KeyVisual.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709596" y="1511185"/>
            <a:ext cx="4413986" cy="4413360"/>
          </a:xfrm>
          <a:prstGeom prst="rect">
            <a:avLst/>
          </a:prstGeom>
        </p:spPr>
      </p:pic>
      <p:sp>
        <p:nvSpPr>
          <p:cNvPr id="4" name="Text Placeholder 3"/>
          <p:cNvSpPr>
            <a:spLocks noGrp="1"/>
          </p:cNvSpPr>
          <p:nvPr>
            <p:ph type="body" sz="quarter" idx="13" hasCustomPrompt="1"/>
          </p:nvPr>
        </p:nvSpPr>
        <p:spPr>
          <a:xfrm>
            <a:off x="274638" y="1719570"/>
            <a:ext cx="3657600" cy="378565"/>
          </a:xfrm>
        </p:spPr>
        <p:txBody>
          <a:bodyPr>
            <a:noAutofit/>
          </a:bodyPr>
          <a:lstStyle>
            <a:lvl1pPr marL="0" indent="0">
              <a:buNone/>
              <a:defRPr sz="1399">
                <a:latin typeface="+mn-lt"/>
              </a:defRPr>
            </a:lvl1pPr>
          </a:lstStyle>
          <a:p>
            <a:pPr lvl="0"/>
            <a:r>
              <a:rPr lang="en-US" dirty="0" smtClean="0"/>
              <a:t>SCENARIO</a:t>
            </a:r>
          </a:p>
        </p:txBody>
      </p:sp>
    </p:spTree>
    <p:extLst>
      <p:ext uri="{BB962C8B-B14F-4D97-AF65-F5344CB8AC3E}">
        <p14:creationId xmlns:p14="http://schemas.microsoft.com/office/powerpoint/2010/main" val="9484013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1399"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4" y="2117165"/>
            <a:ext cx="6401050" cy="1837298"/>
          </a:xfrm>
          <a:noFill/>
        </p:spPr>
        <p:txBody>
          <a:bodyPr lIns="146304" tIns="91440" rIns="146304" bIns="91440" anchor="t" anchorCtr="0"/>
          <a:lstStyle>
            <a:lvl1pPr>
              <a:defRPr sz="43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60696" y="6182441"/>
            <a:ext cx="1548202" cy="332660"/>
          </a:xfrm>
          <a:prstGeom prst="rect">
            <a:avLst/>
          </a:prstGeom>
        </p:spPr>
      </p:pic>
      <p:pic>
        <p:nvPicPr>
          <p:cNvPr id="7" name="Picture 6" descr="CloudCampaign_LockupV2_Gray.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0696" y="479425"/>
            <a:ext cx="2850081" cy="228326"/>
          </a:xfrm>
          <a:prstGeom prst="rect">
            <a:avLst/>
          </a:prstGeom>
        </p:spPr>
      </p:pic>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636405" y="1709677"/>
            <a:ext cx="4413986" cy="4413360"/>
          </a:xfrm>
          <a:prstGeom prst="rect">
            <a:avLst/>
          </a:prstGeom>
        </p:spPr>
      </p:pic>
      <p:sp>
        <p:nvSpPr>
          <p:cNvPr id="11" name="Text Placeholder 3"/>
          <p:cNvSpPr>
            <a:spLocks noGrp="1"/>
          </p:cNvSpPr>
          <p:nvPr>
            <p:ph type="body" sz="quarter" idx="13" hasCustomPrompt="1"/>
          </p:nvPr>
        </p:nvSpPr>
        <p:spPr>
          <a:xfrm>
            <a:off x="274638" y="1719570"/>
            <a:ext cx="3657600" cy="378565"/>
          </a:xfrm>
        </p:spPr>
        <p:txBody>
          <a:bodyPr>
            <a:noAutofit/>
          </a:bodyPr>
          <a:lstStyle>
            <a:lvl1pPr marL="0" indent="0">
              <a:buNone/>
              <a:defRPr sz="1399">
                <a:latin typeface="+mn-lt"/>
              </a:defRPr>
            </a:lvl1pPr>
          </a:lstStyle>
          <a:p>
            <a:pPr lvl="0"/>
            <a:r>
              <a:rPr lang="en-US" dirty="0" smtClean="0"/>
              <a:t>SCENARIO</a:t>
            </a:r>
          </a:p>
        </p:txBody>
      </p:sp>
    </p:spTree>
    <p:extLst>
      <p:ext uri="{BB962C8B-B14F-4D97-AF65-F5344CB8AC3E}">
        <p14:creationId xmlns:p14="http://schemas.microsoft.com/office/powerpoint/2010/main" val="11218005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1399"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4" y="2117165"/>
            <a:ext cx="6401050" cy="1837298"/>
          </a:xfrm>
          <a:noFill/>
        </p:spPr>
        <p:txBody>
          <a:bodyPr lIns="146304" tIns="91440" rIns="146304" bIns="91440" anchor="t" anchorCtr="0"/>
          <a:lstStyle>
            <a:lvl1pPr>
              <a:defRPr sz="43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60696" y="6182441"/>
            <a:ext cx="1548202" cy="332660"/>
          </a:xfrm>
          <a:prstGeom prst="rect">
            <a:avLst/>
          </a:prstGeom>
        </p:spPr>
      </p:pic>
      <p:pic>
        <p:nvPicPr>
          <p:cNvPr id="7" name="Picture 6" descr="CloudCampaign_LockupV2_Gray.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0696" y="479425"/>
            <a:ext cx="2850081" cy="228326"/>
          </a:xfrm>
          <a:prstGeom prst="rect">
            <a:avLst/>
          </a:prstGeom>
        </p:spPr>
      </p:pic>
      <p:sp>
        <p:nvSpPr>
          <p:cNvPr id="11" name="Text Placeholder 3"/>
          <p:cNvSpPr>
            <a:spLocks noGrp="1"/>
          </p:cNvSpPr>
          <p:nvPr>
            <p:ph type="body" sz="quarter" idx="13" hasCustomPrompt="1"/>
          </p:nvPr>
        </p:nvSpPr>
        <p:spPr>
          <a:xfrm>
            <a:off x="274638" y="1719570"/>
            <a:ext cx="3657600" cy="378565"/>
          </a:xfrm>
        </p:spPr>
        <p:txBody>
          <a:bodyPr>
            <a:noAutofit/>
          </a:bodyPr>
          <a:lstStyle>
            <a:lvl1pPr marL="0" indent="0">
              <a:buNone/>
              <a:defRPr sz="1399">
                <a:latin typeface="+mn-lt"/>
              </a:defRPr>
            </a:lvl1pPr>
          </a:lstStyle>
          <a:p>
            <a:pPr lvl="0"/>
            <a:r>
              <a:rPr lang="en-US" dirty="0" smtClean="0"/>
              <a:t>SCENARIO</a:t>
            </a: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738672" y="1548057"/>
            <a:ext cx="4413986" cy="4413360"/>
          </a:xfrm>
          <a:prstGeom prst="rect">
            <a:avLst/>
          </a:prstGeom>
        </p:spPr>
      </p:pic>
    </p:spTree>
    <p:extLst>
      <p:ext uri="{BB962C8B-B14F-4D97-AF65-F5344CB8AC3E}">
        <p14:creationId xmlns:p14="http://schemas.microsoft.com/office/powerpoint/2010/main" val="9016568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883312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387579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7315200" cy="1831975"/>
          </a:xfrm>
          <a:noFill/>
        </p:spPr>
        <p:txBody>
          <a:bodyPr tIns="91440" bIns="91440" anchor="t" anchorCtr="0"/>
          <a:lstStyle>
            <a:lvl1pPr>
              <a:defRPr lang="en-US" sz="7998" b="0" kern="1200" cap="none" spc="-100" baseline="0" dirty="0">
                <a:ln w="3175">
                  <a:noFill/>
                </a:ln>
                <a:gradFill>
                  <a:gsLst>
                    <a:gs pos="74336">
                      <a:schemeClr val="bg1"/>
                    </a:gs>
                    <a:gs pos="39000">
                      <a:schemeClr val="bg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3" name="Picture 2" descr="DevOps_KeyVisual.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09596" y="1511185"/>
            <a:ext cx="4413986" cy="4413360"/>
          </a:xfrm>
          <a:prstGeom prst="rect">
            <a:avLst/>
          </a:prstGeom>
        </p:spPr>
      </p:pic>
    </p:spTree>
    <p:extLst>
      <p:ext uri="{BB962C8B-B14F-4D97-AF65-F5344CB8AC3E}">
        <p14:creationId xmlns:p14="http://schemas.microsoft.com/office/powerpoint/2010/main" val="19441653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Section Title Accent Color 1">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7315200" cy="1831975"/>
          </a:xfrm>
          <a:noFill/>
        </p:spPr>
        <p:txBody>
          <a:bodyPr tIns="91440" bIns="91440" anchor="t" anchorCtr="0"/>
          <a:lstStyle>
            <a:lvl1pPr>
              <a:defRPr lang="en-US" sz="7998" b="0" kern="1200" cap="none" spc="-100" baseline="0" dirty="0">
                <a:ln w="3175">
                  <a:noFill/>
                </a:ln>
                <a:gradFill>
                  <a:gsLst>
                    <a:gs pos="74336">
                      <a:schemeClr val="bg1"/>
                    </a:gs>
                    <a:gs pos="39000">
                      <a:schemeClr val="bg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36405" y="1709677"/>
            <a:ext cx="4413986" cy="4413360"/>
          </a:xfrm>
          <a:prstGeom prst="rect">
            <a:avLst/>
          </a:prstGeom>
        </p:spPr>
      </p:pic>
    </p:spTree>
    <p:extLst>
      <p:ext uri="{BB962C8B-B14F-4D97-AF65-F5344CB8AC3E}">
        <p14:creationId xmlns:p14="http://schemas.microsoft.com/office/powerpoint/2010/main" val="41840602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_Section Title Accent Color 1">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7315200" cy="1831975"/>
          </a:xfrm>
          <a:noFill/>
        </p:spPr>
        <p:txBody>
          <a:bodyPr tIns="91440" bIns="91440" anchor="t" anchorCtr="0"/>
          <a:lstStyle>
            <a:lvl1pPr>
              <a:defRPr lang="en-US" sz="7998" b="0" kern="1200" cap="none" spc="-100" baseline="0" dirty="0">
                <a:ln w="3175">
                  <a:noFill/>
                </a:ln>
                <a:gradFill>
                  <a:gsLst>
                    <a:gs pos="74336">
                      <a:schemeClr val="bg1"/>
                    </a:gs>
                    <a:gs pos="39000">
                      <a:schemeClr val="bg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38672" y="1548057"/>
            <a:ext cx="4413986" cy="4413360"/>
          </a:xfrm>
          <a:prstGeom prst="rect">
            <a:avLst/>
          </a:prstGeom>
        </p:spPr>
      </p:pic>
    </p:spTree>
    <p:extLst>
      <p:ext uri="{BB962C8B-B14F-4D97-AF65-F5344CB8AC3E}">
        <p14:creationId xmlns:p14="http://schemas.microsoft.com/office/powerpoint/2010/main" val="5298526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1969770"/>
          </a:xfrm>
        </p:spPr>
        <p:txBody>
          <a:bodyPr/>
          <a:lstStyle>
            <a:lvl1pPr marL="0" indent="0">
              <a:buNone/>
              <a:defRPr sz="3599"/>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4171019311"/>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1969770"/>
          </a:xfrm>
        </p:spPr>
        <p:txBody>
          <a:bodyPr/>
          <a:lstStyle>
            <a:lvl1pPr marL="0" indent="0">
              <a:buNone/>
              <a:defRPr sz="3599">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3600760533"/>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72903"/>
          </a:xfrm>
        </p:spPr>
        <p:txBody>
          <a:bodyPr>
            <a:spAutoFit/>
          </a:bodyPr>
          <a:lstStyle>
            <a:lvl1pPr>
              <a:defRPr sz="3599"/>
            </a:lvl1pPr>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379459462"/>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72903"/>
          </a:xfrm>
        </p:spPr>
        <p:txBody>
          <a:bodyPr>
            <a:spAutoFit/>
          </a:bodyPr>
          <a:lstStyle>
            <a:lvl1pPr>
              <a:buClr>
                <a:schemeClr val="tx2"/>
              </a:buClr>
              <a:defRPr sz="3599">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36133860"/>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210193429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7000">
                      <a:schemeClr val="tx2"/>
                    </a:gs>
                    <a:gs pos="100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7000">
                      <a:schemeClr val="tx2"/>
                    </a:gs>
                    <a:gs pos="100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6513526"/>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72075127"/>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17000">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17000">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4034151696"/>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99"/>
            </a:lvl1pPr>
          </a:lstStyle>
          <a:p>
            <a:r>
              <a:rPr lang="en-US" dirty="0" smtClean="0"/>
              <a:t>Click to edit Master title style</a:t>
            </a:r>
            <a:endParaRPr lang="en-US" dirty="0"/>
          </a:p>
        </p:txBody>
      </p:sp>
      <p:sp>
        <p:nvSpPr>
          <p:cNvPr id="3"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501891948"/>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2"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3003605117"/>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FFFFFF"/>
                    </a:gs>
                    <a:gs pos="39000">
                      <a:srgbClr val="FFFFFF"/>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FFFFFF"/>
                  </a:gs>
                  <a:gs pos="39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3248100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72566">
                      <a:schemeClr val="bg1">
                        <a:lumMod val="50000"/>
                      </a:schemeClr>
                    </a:gs>
                    <a:gs pos="39000">
                      <a:schemeClr val="bg1">
                        <a:lumMod val="50000"/>
                      </a:schemeClr>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72566">
                      <a:srgbClr val="505050">
                        <a:lumMod val="50000"/>
                      </a:srgbClr>
                    </a:gs>
                    <a:gs pos="39000">
                      <a:srgbClr val="505050">
                        <a:lumMod val="50000"/>
                      </a:srgbClr>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72566">
                    <a:srgbClr val="505050">
                      <a:lumMod val="50000"/>
                    </a:srgbClr>
                  </a:gs>
                  <a:gs pos="39000">
                    <a:srgbClr val="505050">
                      <a:lumMod val="50000"/>
                    </a:srgbClr>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21796017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72566">
                      <a:schemeClr val="bg1">
                        <a:lumMod val="50000"/>
                      </a:schemeClr>
                    </a:gs>
                    <a:gs pos="39000">
                      <a:schemeClr val="bg1">
                        <a:lumMod val="50000"/>
                      </a:schemeClr>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72566">
                      <a:srgbClr val="505050">
                        <a:lumMod val="50000"/>
                      </a:srgbClr>
                    </a:gs>
                    <a:gs pos="39000">
                      <a:srgbClr val="505050">
                        <a:lumMod val="50000"/>
                      </a:srgbClr>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72566">
                    <a:srgbClr val="505050">
                      <a:lumMod val="50000"/>
                    </a:srgbClr>
                  </a:gs>
                  <a:gs pos="39000">
                    <a:srgbClr val="505050">
                      <a:lumMod val="50000"/>
                    </a:srgbClr>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8061943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1836"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468"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468"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461510211"/>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50042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63053783"/>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Blank Blue">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3868491"/>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2510445"/>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8268823"/>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ommercial Walk-i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2" y="2286000"/>
            <a:ext cx="12435840" cy="4709160"/>
          </a:xfrm>
          <a:prstGeom prst="rect">
            <a:avLst/>
          </a:prstGeom>
        </p:spPr>
      </p:pic>
      <p:pic>
        <p:nvPicPr>
          <p:cNvPr id="7" name="Picture 6"/>
          <p:cNvPicPr>
            <a:picLocks noChangeAspect="1"/>
          </p:cNvPicPr>
          <p:nvPr userDrawn="1"/>
        </p:nvPicPr>
        <p:blipFill rotWithShape="1">
          <a:blip r:embed="rId3">
            <a:extLst>
              <a:ext uri="{28A0092B-C50C-407E-A947-70E740481C1C}">
                <a14:useLocalDpi xmlns:a14="http://schemas.microsoft.com/office/drawing/2010/main" val="0"/>
              </a:ext>
            </a:extLst>
          </a:blip>
          <a:srcRect r="16884" b="16667"/>
          <a:stretch/>
        </p:blipFill>
        <p:spPr>
          <a:xfrm>
            <a:off x="0" y="0"/>
            <a:ext cx="12436475" cy="2286000"/>
          </a:xfrm>
          <a:prstGeom prst="rect">
            <a:avLst/>
          </a:prstGeom>
        </p:spPr>
      </p:pic>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103438" y="726178"/>
            <a:ext cx="5414046" cy="1151643"/>
          </a:xfrm>
          <a:prstGeom prst="rect">
            <a:avLst/>
          </a:prstGeom>
        </p:spPr>
      </p:pic>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2" name="Picture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698400" y="486696"/>
            <a:ext cx="1280160" cy="272872"/>
          </a:xfrm>
          <a:prstGeom prst="rect">
            <a:avLst/>
          </a:prstGeom>
        </p:spPr>
      </p:pic>
    </p:spTree>
    <p:extLst>
      <p:ext uri="{BB962C8B-B14F-4D97-AF65-F5344CB8AC3E}">
        <p14:creationId xmlns:p14="http://schemas.microsoft.com/office/powerpoint/2010/main" val="302607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Slide">
    <p:bg bwMode="black">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white">
          <a:xfrm>
            <a:off x="274638" y="2125677"/>
            <a:ext cx="10972800"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white">
          <a:xfrm>
            <a:off x="274617" y="3955785"/>
            <a:ext cx="1097287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8400" y="6244047"/>
            <a:ext cx="1280160" cy="272872"/>
          </a:xfrm>
          <a:prstGeom prst="rect">
            <a:avLst/>
          </a:prstGeom>
        </p:spPr>
      </p:pic>
      <p:sp>
        <p:nvSpPr>
          <p:cNvPr id="6" name="Text Placeholder 3"/>
          <p:cNvSpPr>
            <a:spLocks noGrp="1"/>
          </p:cNvSpPr>
          <p:nvPr>
            <p:ph type="body" sz="quarter" idx="13" hasCustomPrompt="1"/>
          </p:nvPr>
        </p:nvSpPr>
        <p:spPr>
          <a:xfrm>
            <a:off x="274638" y="296863"/>
            <a:ext cx="3657600" cy="685800"/>
          </a:xfrm>
        </p:spPr>
        <p:txBody>
          <a:bodyPr lIns="182880" tIns="146304" rIns="182880" bIns="146304">
            <a:noAutofit/>
          </a:bodyPr>
          <a:lstStyle>
            <a:lvl1pPr marL="0" indent="0">
              <a:buNone/>
              <a:defRPr sz="2000">
                <a:latin typeface="+mn-lt"/>
              </a:defRPr>
            </a:lvl1pPr>
            <a:lvl2pPr marL="342900" indent="0">
              <a:buNone/>
              <a:defRPr sz="2400">
                <a:latin typeface="+mn-lt"/>
              </a:defRPr>
            </a:lvl2pPr>
            <a:lvl3pPr marL="571500" indent="0">
              <a:buNone/>
              <a:defRPr sz="2400">
                <a:latin typeface="+mn-lt"/>
              </a:defRPr>
            </a:lvl3pPr>
            <a:lvl4pPr marL="800100" indent="0">
              <a:buNone/>
              <a:defRPr sz="2400">
                <a:latin typeface="+mn-lt"/>
              </a:defRPr>
            </a:lvl4pPr>
            <a:lvl5pPr marL="1028700" indent="0">
              <a:buNone/>
              <a:defRPr sz="2400">
                <a:latin typeface="+mn-lt"/>
              </a:defRPr>
            </a:lvl5pPr>
          </a:lstStyle>
          <a:p>
            <a:pPr lvl="0"/>
            <a:r>
              <a:rPr lang="en-US" dirty="0" smtClean="0"/>
              <a:t>Session Code</a:t>
            </a:r>
          </a:p>
        </p:txBody>
      </p:sp>
    </p:spTree>
    <p:extLst>
      <p:ext uri="{BB962C8B-B14F-4D97-AF65-F5344CB8AC3E}">
        <p14:creationId xmlns:p14="http://schemas.microsoft.com/office/powerpoint/2010/main" val="31165296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4031956"/>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9392457"/>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4753942"/>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3497555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3461964"/>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1429464"/>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9960543"/>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9433730"/>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15957322"/>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89039" y="1211263"/>
            <a:ext cx="100583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1189039" y="3955753"/>
            <a:ext cx="10058399" cy="738664"/>
          </a:xfrm>
          <a:noFill/>
        </p:spPr>
        <p:txBody>
          <a:bodyPr wrap="square"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087627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89037" y="2125663"/>
            <a:ext cx="10058401" cy="1181862"/>
          </a:xfrm>
          <a:noFill/>
        </p:spPr>
        <p:txBody>
          <a:bodyPr wrap="square"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18357581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62808988"/>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90284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176741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82139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2021053236"/>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3942470"/>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80409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0381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7292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3621821"/>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Confidentiality Slide">
    <p:bg>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a:xfrm>
            <a:off x="286517" y="308953"/>
            <a:ext cx="11875321" cy="1015663"/>
          </a:xfrm>
          <a:prstGeom prst="rect">
            <a:avLst/>
          </a:prstGeom>
        </p:spPr>
        <p:txBody>
          <a:bodyPr wrap="square" lIns="146304" tIns="91440" rIns="146304" bIns="9144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gradFill>
                  <a:gsLst>
                    <a:gs pos="20354">
                      <a:srgbClr val="FFFFFF"/>
                    </a:gs>
                    <a:gs pos="44000">
                      <a:srgbClr val="FFFFFF"/>
                    </a:gs>
                  </a:gsLst>
                  <a:lin ang="5400000" scaled="1"/>
                </a:gradFill>
                <a:effectLst/>
                <a:uLnTx/>
                <a:uFillTx/>
                <a:latin typeface="Segoe UI Light"/>
                <a:ea typeface="+mn-ea"/>
                <a:cs typeface="+mn-cs"/>
              </a:rPr>
              <a:t>MICROSOFT </a:t>
            </a:r>
            <a:r>
              <a:rPr kumimoji="0" lang="en-US" sz="5400" b="0" i="0" u="none" strike="noStrike" kern="1200" cap="none" spc="0" normalizeH="0" baseline="0" noProof="0" dirty="0" smtClean="0">
                <a:ln>
                  <a:noFill/>
                </a:ln>
                <a:gradFill>
                  <a:gsLst>
                    <a:gs pos="20354">
                      <a:srgbClr val="FFFFFF"/>
                    </a:gs>
                    <a:gs pos="44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CONFIDENTIAL </a:t>
            </a:r>
            <a:endParaRPr kumimoji="0" lang="en-US" sz="1800" b="0" i="0" u="none" strike="noStrike" kern="1200" cap="none" spc="0" normalizeH="0" baseline="0" noProof="0" dirty="0">
              <a:ln>
                <a:noFill/>
              </a:ln>
              <a:gradFill>
                <a:gsLst>
                  <a:gs pos="20354">
                    <a:srgbClr val="FFFFFF"/>
                  </a:gs>
                  <a:gs pos="44000">
                    <a:srgbClr val="FFFFFF"/>
                  </a:gs>
                </a:gsLst>
                <a:lin ang="5400000" scaled="1"/>
              </a:gradFill>
              <a:effectLst/>
              <a:uLnTx/>
              <a:uFillTx/>
              <a:latin typeface="Segoe UI"/>
              <a:ea typeface="+mn-ea"/>
              <a:cs typeface="+mn-cs"/>
            </a:endParaRP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7200" y="2056430"/>
            <a:ext cx="913992" cy="748923"/>
          </a:xfrm>
          <a:prstGeom prst="rect">
            <a:avLst/>
          </a:prstGeom>
        </p:spPr>
      </p:pic>
      <p:sp>
        <p:nvSpPr>
          <p:cNvPr id="6" name="TextBox 5"/>
          <p:cNvSpPr txBox="1"/>
          <p:nvPr userDrawn="1"/>
        </p:nvSpPr>
        <p:spPr>
          <a:xfrm>
            <a:off x="1329725" y="2202384"/>
            <a:ext cx="1176830" cy="1538013"/>
          </a:xfrm>
          <a:prstGeom prst="rect">
            <a:avLst/>
          </a:prstGeom>
          <a:noFill/>
        </p:spPr>
        <p:txBody>
          <a:bodyPr wrap="none" lIns="182806" tIns="146246" rIns="182806" bIns="146246" rtlCol="0">
            <a:spAutoFit/>
          </a:bodyPr>
          <a:lstStyle/>
          <a:p>
            <a:pPr marL="0" marR="0" lvl="0" indent="0" algn="l" defTabSz="932372" rtl="0" eaLnBrk="1" fontAlgn="auto" latinLnBrk="0" hangingPunct="1">
              <a:lnSpc>
                <a:spcPct val="90000"/>
              </a:lnSpc>
              <a:spcBef>
                <a:spcPts val="0"/>
              </a:spcBef>
              <a:spcAft>
                <a:spcPts val="600"/>
              </a:spcAft>
              <a:buClrTx/>
              <a:buSzTx/>
              <a:buFontTx/>
              <a:buNone/>
              <a:tabLst/>
              <a:defRPr/>
            </a:pPr>
            <a:r>
              <a:rPr kumimoji="0" lang="en-US" sz="8797" b="0" i="0" u="none" strike="noStrike" kern="1200" cap="none" spc="0" normalizeH="0" baseline="0" noProof="0" dirty="0">
                <a:ln>
                  <a:noFill/>
                </a:ln>
                <a:gradFill>
                  <a:gsLst>
                    <a:gs pos="2917">
                      <a:srgbClr val="E81123"/>
                    </a:gs>
                    <a:gs pos="30000">
                      <a:srgbClr val="E81123"/>
                    </a:gs>
                  </a:gsLst>
                  <a:lin ang="5400000" scaled="0"/>
                </a:gradFill>
                <a:effectLst/>
                <a:uLnTx/>
                <a:uFillTx/>
                <a:latin typeface="Segoe UI Black" panose="020B0A02040204020203" pitchFamily="34" charset="0"/>
                <a:ea typeface="Segoe UI Black" panose="020B0A02040204020203" pitchFamily="34" charset="0"/>
                <a:cs typeface="Segoe UI Black" panose="020B0A02040204020203" pitchFamily="34" charset="0"/>
              </a:rPr>
              <a:t>X</a:t>
            </a: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49155" y="2022500"/>
            <a:ext cx="816784" cy="816784"/>
          </a:xfrm>
          <a:prstGeom prst="rect">
            <a:avLst/>
          </a:prstGeom>
        </p:spPr>
      </p:pic>
      <p:sp>
        <p:nvSpPr>
          <p:cNvPr id="8" name="TextBox 7"/>
          <p:cNvSpPr txBox="1"/>
          <p:nvPr userDrawn="1"/>
        </p:nvSpPr>
        <p:spPr>
          <a:xfrm>
            <a:off x="3182450" y="2212119"/>
            <a:ext cx="1176830" cy="1538013"/>
          </a:xfrm>
          <a:prstGeom prst="rect">
            <a:avLst/>
          </a:prstGeom>
          <a:noFill/>
        </p:spPr>
        <p:txBody>
          <a:bodyPr wrap="none" lIns="182806" tIns="146246" rIns="182806" bIns="146246" rtlCol="0">
            <a:spAutoFit/>
          </a:bodyPr>
          <a:lstStyle/>
          <a:p>
            <a:pPr marL="0" marR="0" lvl="0" indent="0" algn="l" defTabSz="932372" rtl="0" eaLnBrk="1" fontAlgn="auto" latinLnBrk="0" hangingPunct="1">
              <a:lnSpc>
                <a:spcPct val="90000"/>
              </a:lnSpc>
              <a:spcBef>
                <a:spcPts val="0"/>
              </a:spcBef>
              <a:spcAft>
                <a:spcPts val="600"/>
              </a:spcAft>
              <a:buClrTx/>
              <a:buSzTx/>
              <a:buFontTx/>
              <a:buNone/>
              <a:tabLst/>
              <a:defRPr/>
            </a:pPr>
            <a:r>
              <a:rPr kumimoji="0" lang="en-US" sz="8797" b="0" i="0" u="none" strike="noStrike" kern="1200" cap="none" spc="0" normalizeH="0" baseline="0" noProof="0" dirty="0">
                <a:ln>
                  <a:noFill/>
                </a:ln>
                <a:gradFill>
                  <a:gsLst>
                    <a:gs pos="2917">
                      <a:srgbClr val="E81123"/>
                    </a:gs>
                    <a:gs pos="30000">
                      <a:srgbClr val="E81123"/>
                    </a:gs>
                  </a:gsLst>
                  <a:lin ang="5400000" scaled="0"/>
                </a:gradFill>
                <a:effectLst/>
                <a:uLnTx/>
                <a:uFillTx/>
                <a:latin typeface="Segoe UI Black" panose="020B0A02040204020203" pitchFamily="34" charset="0"/>
                <a:ea typeface="Segoe UI Black" panose="020B0A02040204020203" pitchFamily="34" charset="0"/>
                <a:cs typeface="Segoe UI Black" panose="020B0A02040204020203" pitchFamily="34" charset="0"/>
              </a:rPr>
              <a:t>X</a:t>
            </a: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03527" y="2020060"/>
            <a:ext cx="813488" cy="821663"/>
          </a:xfrm>
          <a:prstGeom prst="rect">
            <a:avLst/>
          </a:prstGeom>
        </p:spPr>
      </p:pic>
      <p:sp>
        <p:nvSpPr>
          <p:cNvPr id="11" name="TextBox 10"/>
          <p:cNvSpPr txBox="1"/>
          <p:nvPr userDrawn="1"/>
        </p:nvSpPr>
        <p:spPr>
          <a:xfrm>
            <a:off x="5034550" y="2212119"/>
            <a:ext cx="1176830" cy="1538013"/>
          </a:xfrm>
          <a:prstGeom prst="rect">
            <a:avLst/>
          </a:prstGeom>
          <a:noFill/>
        </p:spPr>
        <p:txBody>
          <a:bodyPr wrap="none" lIns="182806" tIns="146246" rIns="182806" bIns="146246" rtlCol="0">
            <a:spAutoFit/>
          </a:bodyPr>
          <a:lstStyle/>
          <a:p>
            <a:pPr marL="0" marR="0" lvl="0" indent="0" algn="l" defTabSz="932372" rtl="0" eaLnBrk="1" fontAlgn="auto" latinLnBrk="0" hangingPunct="1">
              <a:lnSpc>
                <a:spcPct val="90000"/>
              </a:lnSpc>
              <a:spcBef>
                <a:spcPts val="0"/>
              </a:spcBef>
              <a:spcAft>
                <a:spcPts val="600"/>
              </a:spcAft>
              <a:buClrTx/>
              <a:buSzTx/>
              <a:buFontTx/>
              <a:buNone/>
              <a:tabLst/>
              <a:defRPr/>
            </a:pPr>
            <a:r>
              <a:rPr kumimoji="0" lang="en-US" sz="8797" b="0" i="0" u="none" strike="noStrike" kern="1200" cap="none" spc="0" normalizeH="0" baseline="0" noProof="0" dirty="0">
                <a:ln>
                  <a:noFill/>
                </a:ln>
                <a:gradFill>
                  <a:gsLst>
                    <a:gs pos="2917">
                      <a:srgbClr val="E81123"/>
                    </a:gs>
                    <a:gs pos="30000">
                      <a:srgbClr val="E81123"/>
                    </a:gs>
                  </a:gsLst>
                  <a:lin ang="5400000" scaled="0"/>
                </a:gradFill>
                <a:effectLst/>
                <a:uLnTx/>
                <a:uFillTx/>
                <a:latin typeface="Segoe UI Black" panose="020B0A02040204020203" pitchFamily="34" charset="0"/>
                <a:ea typeface="Segoe UI Black" panose="020B0A02040204020203" pitchFamily="34" charset="0"/>
                <a:cs typeface="Segoe UI Black" panose="020B0A02040204020203" pitchFamily="34" charset="0"/>
              </a:rPr>
              <a:t>X</a:t>
            </a:r>
          </a:p>
        </p:txBody>
      </p:sp>
      <p:pic>
        <p:nvPicPr>
          <p:cNvPr id="12" name="Picture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655625" y="2028475"/>
            <a:ext cx="813488" cy="804834"/>
          </a:xfrm>
          <a:prstGeom prst="rect">
            <a:avLst/>
          </a:prstGeom>
        </p:spPr>
      </p:pic>
      <p:sp>
        <p:nvSpPr>
          <p:cNvPr id="13" name="TextBox 12"/>
          <p:cNvSpPr txBox="1"/>
          <p:nvPr userDrawn="1"/>
        </p:nvSpPr>
        <p:spPr>
          <a:xfrm>
            <a:off x="6886025" y="2212119"/>
            <a:ext cx="1176830" cy="1538013"/>
          </a:xfrm>
          <a:prstGeom prst="rect">
            <a:avLst/>
          </a:prstGeom>
          <a:noFill/>
        </p:spPr>
        <p:txBody>
          <a:bodyPr wrap="none" lIns="182806" tIns="146246" rIns="182806" bIns="146246" rtlCol="0">
            <a:spAutoFit/>
          </a:bodyPr>
          <a:lstStyle/>
          <a:p>
            <a:pPr marL="0" marR="0" lvl="0" indent="0" algn="l" defTabSz="932372" rtl="0" eaLnBrk="1" fontAlgn="auto" latinLnBrk="0" hangingPunct="1">
              <a:lnSpc>
                <a:spcPct val="90000"/>
              </a:lnSpc>
              <a:spcBef>
                <a:spcPts val="0"/>
              </a:spcBef>
              <a:spcAft>
                <a:spcPts val="600"/>
              </a:spcAft>
              <a:buClrTx/>
              <a:buSzTx/>
              <a:buFontTx/>
              <a:buNone/>
              <a:tabLst/>
              <a:defRPr/>
            </a:pPr>
            <a:r>
              <a:rPr kumimoji="0" lang="en-US" sz="8797" b="0" i="0" u="none" strike="noStrike" kern="1200" cap="none" spc="0" normalizeH="0" baseline="0" noProof="0" dirty="0">
                <a:ln>
                  <a:noFill/>
                </a:ln>
                <a:gradFill>
                  <a:gsLst>
                    <a:gs pos="2917">
                      <a:srgbClr val="E81123"/>
                    </a:gs>
                    <a:gs pos="30000">
                      <a:srgbClr val="E81123"/>
                    </a:gs>
                  </a:gsLst>
                  <a:lin ang="5400000" scaled="0"/>
                </a:gradFill>
                <a:effectLst/>
                <a:uLnTx/>
                <a:uFillTx/>
                <a:latin typeface="Segoe UI Black" panose="020B0A02040204020203" pitchFamily="34" charset="0"/>
                <a:ea typeface="Segoe UI Black" panose="020B0A02040204020203" pitchFamily="34" charset="0"/>
                <a:cs typeface="Segoe UI Black" panose="020B0A02040204020203" pitchFamily="34" charset="0"/>
              </a:rPr>
              <a:t>X</a:t>
            </a:r>
          </a:p>
        </p:txBody>
      </p:sp>
      <p:pic>
        <p:nvPicPr>
          <p:cNvPr id="14" name="Picture 1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355187" y="2208744"/>
            <a:ext cx="1117317" cy="444295"/>
          </a:xfrm>
          <a:prstGeom prst="rect">
            <a:avLst/>
          </a:prstGeom>
        </p:spPr>
      </p:pic>
      <p:sp>
        <p:nvSpPr>
          <p:cNvPr id="15" name="TextBox 14"/>
          <p:cNvSpPr txBox="1"/>
          <p:nvPr userDrawn="1"/>
        </p:nvSpPr>
        <p:spPr>
          <a:xfrm>
            <a:off x="8736877" y="2212119"/>
            <a:ext cx="1176830" cy="1538013"/>
          </a:xfrm>
          <a:prstGeom prst="rect">
            <a:avLst/>
          </a:prstGeom>
          <a:noFill/>
        </p:spPr>
        <p:txBody>
          <a:bodyPr wrap="none" lIns="182806" tIns="146246" rIns="182806" bIns="146246" rtlCol="0">
            <a:spAutoFit/>
          </a:bodyPr>
          <a:lstStyle/>
          <a:p>
            <a:pPr marL="0" marR="0" lvl="0" indent="0" algn="l" defTabSz="932372" rtl="0" eaLnBrk="1" fontAlgn="auto" latinLnBrk="0" hangingPunct="1">
              <a:lnSpc>
                <a:spcPct val="90000"/>
              </a:lnSpc>
              <a:spcBef>
                <a:spcPts val="0"/>
              </a:spcBef>
              <a:spcAft>
                <a:spcPts val="600"/>
              </a:spcAft>
              <a:buClrTx/>
              <a:buSzTx/>
              <a:buFontTx/>
              <a:buNone/>
              <a:tabLst/>
              <a:defRPr/>
            </a:pPr>
            <a:r>
              <a:rPr kumimoji="0" lang="en-US" sz="8797" b="0" i="0" u="none" strike="noStrike" kern="1200" cap="none" spc="0" normalizeH="0" baseline="0" noProof="0" dirty="0">
                <a:ln>
                  <a:noFill/>
                </a:ln>
                <a:gradFill>
                  <a:gsLst>
                    <a:gs pos="2917">
                      <a:srgbClr val="E81123"/>
                    </a:gs>
                    <a:gs pos="30000">
                      <a:srgbClr val="E81123"/>
                    </a:gs>
                  </a:gsLst>
                  <a:lin ang="5400000" scaled="0"/>
                </a:gradFill>
                <a:effectLst/>
                <a:uLnTx/>
                <a:uFillTx/>
                <a:latin typeface="Segoe UI Black" panose="020B0A02040204020203" pitchFamily="34" charset="0"/>
                <a:ea typeface="Segoe UI Black" panose="020B0A02040204020203" pitchFamily="34" charset="0"/>
                <a:cs typeface="Segoe UI Black" panose="020B0A02040204020203" pitchFamily="34" charset="0"/>
              </a:rPr>
              <a:t>X</a:t>
            </a:r>
          </a:p>
        </p:txBody>
      </p:sp>
      <p:sp>
        <p:nvSpPr>
          <p:cNvPr id="16" name="Freeform 5"/>
          <p:cNvSpPr>
            <a:spLocks noChangeAspect="1" noEditPoints="1"/>
          </p:cNvSpPr>
          <p:nvPr userDrawn="1"/>
        </p:nvSpPr>
        <p:spPr bwMode="auto">
          <a:xfrm>
            <a:off x="10440397" y="1885777"/>
            <a:ext cx="554195" cy="1062610"/>
          </a:xfrm>
          <a:custGeom>
            <a:avLst/>
            <a:gdLst>
              <a:gd name="T0" fmla="*/ 179 w 192"/>
              <a:gd name="T1" fmla="*/ 0 h 370"/>
              <a:gd name="T2" fmla="*/ 12 w 192"/>
              <a:gd name="T3" fmla="*/ 0 h 370"/>
              <a:gd name="T4" fmla="*/ 0 w 192"/>
              <a:gd name="T5" fmla="*/ 13 h 370"/>
              <a:gd name="T6" fmla="*/ 0 w 192"/>
              <a:gd name="T7" fmla="*/ 358 h 370"/>
              <a:gd name="T8" fmla="*/ 12 w 192"/>
              <a:gd name="T9" fmla="*/ 370 h 370"/>
              <a:gd name="T10" fmla="*/ 179 w 192"/>
              <a:gd name="T11" fmla="*/ 370 h 370"/>
              <a:gd name="T12" fmla="*/ 192 w 192"/>
              <a:gd name="T13" fmla="*/ 358 h 370"/>
              <a:gd name="T14" fmla="*/ 192 w 192"/>
              <a:gd name="T15" fmla="*/ 13 h 370"/>
              <a:gd name="T16" fmla="*/ 179 w 192"/>
              <a:gd name="T17" fmla="*/ 0 h 370"/>
              <a:gd name="T18" fmla="*/ 94 w 192"/>
              <a:gd name="T19" fmla="*/ 353 h 370"/>
              <a:gd name="T20" fmla="*/ 86 w 192"/>
              <a:gd name="T21" fmla="*/ 352 h 370"/>
              <a:gd name="T22" fmla="*/ 86 w 192"/>
              <a:gd name="T23" fmla="*/ 345 h 370"/>
              <a:gd name="T24" fmla="*/ 94 w 192"/>
              <a:gd name="T25" fmla="*/ 345 h 370"/>
              <a:gd name="T26" fmla="*/ 94 w 192"/>
              <a:gd name="T27" fmla="*/ 353 h 370"/>
              <a:gd name="T28" fmla="*/ 94 w 192"/>
              <a:gd name="T29" fmla="*/ 344 h 370"/>
              <a:gd name="T30" fmla="*/ 86 w 192"/>
              <a:gd name="T31" fmla="*/ 344 h 370"/>
              <a:gd name="T32" fmla="*/ 86 w 192"/>
              <a:gd name="T33" fmla="*/ 337 h 370"/>
              <a:gd name="T34" fmla="*/ 94 w 192"/>
              <a:gd name="T35" fmla="*/ 336 h 370"/>
              <a:gd name="T36" fmla="*/ 94 w 192"/>
              <a:gd name="T37" fmla="*/ 344 h 370"/>
              <a:gd name="T38" fmla="*/ 106 w 192"/>
              <a:gd name="T39" fmla="*/ 355 h 370"/>
              <a:gd name="T40" fmla="*/ 95 w 192"/>
              <a:gd name="T41" fmla="*/ 353 h 370"/>
              <a:gd name="T42" fmla="*/ 95 w 192"/>
              <a:gd name="T43" fmla="*/ 345 h 370"/>
              <a:gd name="T44" fmla="*/ 106 w 192"/>
              <a:gd name="T45" fmla="*/ 345 h 370"/>
              <a:gd name="T46" fmla="*/ 106 w 192"/>
              <a:gd name="T47" fmla="*/ 355 h 370"/>
              <a:gd name="T48" fmla="*/ 106 w 192"/>
              <a:gd name="T49" fmla="*/ 344 h 370"/>
              <a:gd name="T50" fmla="*/ 95 w 192"/>
              <a:gd name="T51" fmla="*/ 344 h 370"/>
              <a:gd name="T52" fmla="*/ 95 w 192"/>
              <a:gd name="T53" fmla="*/ 336 h 370"/>
              <a:gd name="T54" fmla="*/ 106 w 192"/>
              <a:gd name="T55" fmla="*/ 334 h 370"/>
              <a:gd name="T56" fmla="*/ 106 w 192"/>
              <a:gd name="T57" fmla="*/ 344 h 370"/>
              <a:gd name="T58" fmla="*/ 175 w 192"/>
              <a:gd name="T59" fmla="*/ 320 h 370"/>
              <a:gd name="T60" fmla="*/ 18 w 192"/>
              <a:gd name="T61" fmla="*/ 320 h 370"/>
              <a:gd name="T62" fmla="*/ 18 w 192"/>
              <a:gd name="T63" fmla="*/ 30 h 370"/>
              <a:gd name="T64" fmla="*/ 175 w 192"/>
              <a:gd name="T65" fmla="*/ 30 h 370"/>
              <a:gd name="T66" fmla="*/ 175 w 192"/>
              <a:gd name="T67" fmla="*/ 32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370">
                <a:moveTo>
                  <a:pt x="179" y="0"/>
                </a:moveTo>
                <a:cubicBezTo>
                  <a:pt x="12" y="0"/>
                  <a:pt x="12" y="0"/>
                  <a:pt x="12" y="0"/>
                </a:cubicBezTo>
                <a:cubicBezTo>
                  <a:pt x="5" y="0"/>
                  <a:pt x="0" y="6"/>
                  <a:pt x="0" y="13"/>
                </a:cubicBezTo>
                <a:cubicBezTo>
                  <a:pt x="0" y="358"/>
                  <a:pt x="0" y="358"/>
                  <a:pt x="0" y="358"/>
                </a:cubicBezTo>
                <a:cubicBezTo>
                  <a:pt x="0" y="364"/>
                  <a:pt x="5" y="370"/>
                  <a:pt x="12" y="370"/>
                </a:cubicBezTo>
                <a:cubicBezTo>
                  <a:pt x="179" y="370"/>
                  <a:pt x="179" y="370"/>
                  <a:pt x="179" y="370"/>
                </a:cubicBezTo>
                <a:cubicBezTo>
                  <a:pt x="187" y="370"/>
                  <a:pt x="192" y="364"/>
                  <a:pt x="192" y="358"/>
                </a:cubicBezTo>
                <a:cubicBezTo>
                  <a:pt x="192" y="13"/>
                  <a:pt x="192" y="13"/>
                  <a:pt x="192" y="13"/>
                </a:cubicBezTo>
                <a:cubicBezTo>
                  <a:pt x="192" y="6"/>
                  <a:pt x="187" y="0"/>
                  <a:pt x="179" y="0"/>
                </a:cubicBezTo>
                <a:close/>
                <a:moveTo>
                  <a:pt x="94" y="353"/>
                </a:moveTo>
                <a:cubicBezTo>
                  <a:pt x="86" y="352"/>
                  <a:pt x="86" y="352"/>
                  <a:pt x="86" y="352"/>
                </a:cubicBezTo>
                <a:cubicBezTo>
                  <a:pt x="86" y="345"/>
                  <a:pt x="86" y="345"/>
                  <a:pt x="86" y="345"/>
                </a:cubicBezTo>
                <a:cubicBezTo>
                  <a:pt x="94" y="345"/>
                  <a:pt x="94" y="345"/>
                  <a:pt x="94" y="345"/>
                </a:cubicBezTo>
                <a:lnTo>
                  <a:pt x="94" y="353"/>
                </a:lnTo>
                <a:close/>
                <a:moveTo>
                  <a:pt x="94" y="344"/>
                </a:moveTo>
                <a:cubicBezTo>
                  <a:pt x="86" y="344"/>
                  <a:pt x="86" y="344"/>
                  <a:pt x="86" y="344"/>
                </a:cubicBezTo>
                <a:cubicBezTo>
                  <a:pt x="86" y="337"/>
                  <a:pt x="86" y="337"/>
                  <a:pt x="86" y="337"/>
                </a:cubicBezTo>
                <a:cubicBezTo>
                  <a:pt x="94" y="336"/>
                  <a:pt x="94" y="336"/>
                  <a:pt x="94" y="336"/>
                </a:cubicBezTo>
                <a:lnTo>
                  <a:pt x="94" y="344"/>
                </a:lnTo>
                <a:close/>
                <a:moveTo>
                  <a:pt x="106" y="355"/>
                </a:moveTo>
                <a:cubicBezTo>
                  <a:pt x="95" y="353"/>
                  <a:pt x="95" y="353"/>
                  <a:pt x="95" y="353"/>
                </a:cubicBezTo>
                <a:cubicBezTo>
                  <a:pt x="95" y="345"/>
                  <a:pt x="95" y="345"/>
                  <a:pt x="95" y="345"/>
                </a:cubicBezTo>
                <a:cubicBezTo>
                  <a:pt x="106" y="345"/>
                  <a:pt x="106" y="345"/>
                  <a:pt x="106" y="345"/>
                </a:cubicBezTo>
                <a:lnTo>
                  <a:pt x="106" y="355"/>
                </a:lnTo>
                <a:close/>
                <a:moveTo>
                  <a:pt x="106" y="344"/>
                </a:moveTo>
                <a:cubicBezTo>
                  <a:pt x="95" y="344"/>
                  <a:pt x="95" y="344"/>
                  <a:pt x="95" y="344"/>
                </a:cubicBezTo>
                <a:cubicBezTo>
                  <a:pt x="95" y="336"/>
                  <a:pt x="95" y="336"/>
                  <a:pt x="95" y="336"/>
                </a:cubicBezTo>
                <a:cubicBezTo>
                  <a:pt x="106" y="334"/>
                  <a:pt x="106" y="334"/>
                  <a:pt x="106" y="334"/>
                </a:cubicBezTo>
                <a:lnTo>
                  <a:pt x="106" y="344"/>
                </a:lnTo>
                <a:close/>
                <a:moveTo>
                  <a:pt x="175" y="320"/>
                </a:moveTo>
                <a:cubicBezTo>
                  <a:pt x="18" y="320"/>
                  <a:pt x="18" y="320"/>
                  <a:pt x="18" y="320"/>
                </a:cubicBezTo>
                <a:cubicBezTo>
                  <a:pt x="18" y="58"/>
                  <a:pt x="18" y="30"/>
                  <a:pt x="18" y="30"/>
                </a:cubicBezTo>
                <a:cubicBezTo>
                  <a:pt x="175" y="30"/>
                  <a:pt x="175" y="30"/>
                  <a:pt x="175" y="30"/>
                </a:cubicBezTo>
                <a:lnTo>
                  <a:pt x="175" y="32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
        <p:nvSpPr>
          <p:cNvPr id="17" name="TextBox 16"/>
          <p:cNvSpPr txBox="1"/>
          <p:nvPr userDrawn="1"/>
        </p:nvSpPr>
        <p:spPr>
          <a:xfrm>
            <a:off x="10377863" y="2212119"/>
            <a:ext cx="1176830" cy="1538013"/>
          </a:xfrm>
          <a:prstGeom prst="rect">
            <a:avLst/>
          </a:prstGeom>
          <a:noFill/>
        </p:spPr>
        <p:txBody>
          <a:bodyPr wrap="none" lIns="182806" tIns="146246" rIns="182806" bIns="146246" rtlCol="0">
            <a:spAutoFit/>
          </a:bodyPr>
          <a:lstStyle/>
          <a:p>
            <a:pPr marL="0" marR="0" lvl="0" indent="0" algn="l" defTabSz="932372" rtl="0" eaLnBrk="1" fontAlgn="auto" latinLnBrk="0" hangingPunct="1">
              <a:lnSpc>
                <a:spcPct val="90000"/>
              </a:lnSpc>
              <a:spcBef>
                <a:spcPts val="0"/>
              </a:spcBef>
              <a:spcAft>
                <a:spcPts val="600"/>
              </a:spcAft>
              <a:buClrTx/>
              <a:buSzTx/>
              <a:buFontTx/>
              <a:buNone/>
              <a:tabLst/>
              <a:defRPr/>
            </a:pPr>
            <a:r>
              <a:rPr kumimoji="0" lang="en-US" sz="8797" b="0" i="0" u="none" strike="noStrike" kern="1200" cap="none" spc="0" normalizeH="0" baseline="0" noProof="0" dirty="0">
                <a:ln>
                  <a:noFill/>
                </a:ln>
                <a:gradFill>
                  <a:gsLst>
                    <a:gs pos="2917">
                      <a:srgbClr val="E81123"/>
                    </a:gs>
                    <a:gs pos="30000">
                      <a:srgbClr val="E81123"/>
                    </a:gs>
                  </a:gsLst>
                  <a:lin ang="5400000" scaled="0"/>
                </a:gradFill>
                <a:effectLst/>
                <a:uLnTx/>
                <a:uFillTx/>
                <a:latin typeface="Segoe UI Black" panose="020B0A02040204020203" pitchFamily="34" charset="0"/>
                <a:ea typeface="Segoe UI Black" panose="020B0A02040204020203" pitchFamily="34" charset="0"/>
                <a:cs typeface="Segoe UI Black" panose="020B0A02040204020203" pitchFamily="34" charset="0"/>
              </a:rPr>
              <a:t>X</a:t>
            </a:r>
          </a:p>
        </p:txBody>
      </p:sp>
      <p:sp>
        <p:nvSpPr>
          <p:cNvPr id="19" name="Rectangle 18"/>
          <p:cNvSpPr/>
          <p:nvPr userDrawn="1"/>
        </p:nvSpPr>
        <p:spPr>
          <a:xfrm>
            <a:off x="274638" y="3961784"/>
            <a:ext cx="11887199" cy="2233817"/>
          </a:xfrm>
          <a:prstGeom prst="rect">
            <a:avLst/>
          </a:prstGeom>
        </p:spPr>
        <p:txBody>
          <a:bodyPr wrap="square" lIns="182880" tIns="146304" rIns="182880" bIns="146304">
            <a:spAutoFit/>
          </a:body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2799" b="0" i="0" u="none" strike="noStrike" kern="1200" cap="none" spc="0" normalizeH="0" baseline="0" noProof="0" dirty="0" smtClean="0">
                <a:ln>
                  <a:noFill/>
                </a:ln>
                <a:gradFill>
                  <a:gsLst>
                    <a:gs pos="29204">
                      <a:srgbClr val="FFFFFF"/>
                    </a:gs>
                    <a:gs pos="69000">
                      <a:srgbClr val="FFFFFF"/>
                    </a:gs>
                  </a:gsLst>
                  <a:lin ang="5400000" scaled="0"/>
                </a:gradFill>
                <a:effectLst/>
                <a:uLnTx/>
                <a:uFillTx/>
                <a:latin typeface="Segoe UI Light"/>
                <a:ea typeface="+mn-ea"/>
                <a:cs typeface="+mn-cs"/>
              </a:rPr>
              <a:t>Due to the confidential nature of much of the information shared at MGX, </a:t>
            </a:r>
            <a:r>
              <a:rPr kumimoji="0" lang="en-US" sz="2799" b="0" i="0" u="none" strike="noStrike" kern="1200" cap="none" spc="0" normalizeH="0" baseline="0" noProof="0" dirty="0" smtClean="0">
                <a:ln>
                  <a:noFill/>
                </a:ln>
                <a:gradFill>
                  <a:gsLst>
                    <a:gs pos="29204">
                      <a:srgbClr val="FFFFFF"/>
                    </a:gs>
                    <a:gs pos="69000">
                      <a:srgbClr val="FFFFFF"/>
                    </a:gs>
                  </a:gsLst>
                  <a:lin ang="5400000" scaled="0"/>
                </a:gradFill>
                <a:effectLst/>
                <a:uLnTx/>
                <a:uFillTx/>
                <a:latin typeface="Segoe UI Semibold" panose="020B0702040204020203" pitchFamily="34" charset="0"/>
                <a:ea typeface="+mn-ea"/>
                <a:cs typeface="Segoe UI Semibold" panose="020B0702040204020203" pitchFamily="34" charset="0"/>
              </a:rPr>
              <a:t>DO NOT </a:t>
            </a:r>
            <a:r>
              <a:rPr kumimoji="0" lang="en-US" sz="2799" b="0" i="0" u="none" strike="noStrike" kern="1200" cap="none" spc="0" normalizeH="0" baseline="0" noProof="0" dirty="0" smtClean="0">
                <a:ln>
                  <a:noFill/>
                </a:ln>
                <a:gradFill>
                  <a:gsLst>
                    <a:gs pos="29204">
                      <a:srgbClr val="FFFFFF"/>
                    </a:gs>
                    <a:gs pos="69000">
                      <a:srgbClr val="FFFFFF"/>
                    </a:gs>
                  </a:gsLst>
                  <a:lin ang="5400000" scaled="0"/>
                </a:gradFill>
                <a:effectLst/>
                <a:uLnTx/>
                <a:uFillTx/>
                <a:latin typeface="Segoe UI Light"/>
                <a:ea typeface="+mn-ea"/>
                <a:cs typeface="+mn-cs"/>
              </a:rPr>
              <a:t>take photos or videos of sessions, session slides, or post session content details to any blogs or external websites like Twitter, Facebook, Instagram, Vine, and YouTube. It is imperative that all employees exercise </a:t>
            </a:r>
            <a:br>
              <a:rPr kumimoji="0" lang="en-US" sz="2799" b="0" i="0" u="none" strike="noStrike" kern="1200" cap="none" spc="0" normalizeH="0" baseline="0" noProof="0" dirty="0" smtClean="0">
                <a:ln>
                  <a:noFill/>
                </a:ln>
                <a:gradFill>
                  <a:gsLst>
                    <a:gs pos="29204">
                      <a:srgbClr val="FFFFFF"/>
                    </a:gs>
                    <a:gs pos="69000">
                      <a:srgbClr val="FFFFFF"/>
                    </a:gs>
                  </a:gsLst>
                  <a:lin ang="5400000" scaled="0"/>
                </a:gradFill>
                <a:effectLst/>
                <a:uLnTx/>
                <a:uFillTx/>
                <a:latin typeface="Segoe UI Light"/>
                <a:ea typeface="+mn-ea"/>
                <a:cs typeface="+mn-cs"/>
              </a:rPr>
            </a:br>
            <a:r>
              <a:rPr kumimoji="0" lang="en-US" sz="2799" b="0" i="0" u="none" strike="noStrike" kern="1200" cap="none" spc="0" normalizeH="0" baseline="0" noProof="0" dirty="0" smtClean="0">
                <a:ln>
                  <a:noFill/>
                </a:ln>
                <a:gradFill>
                  <a:gsLst>
                    <a:gs pos="29204">
                      <a:srgbClr val="FFFFFF"/>
                    </a:gs>
                    <a:gs pos="69000">
                      <a:srgbClr val="FFFFFF"/>
                    </a:gs>
                  </a:gsLst>
                  <a:lin ang="5400000" scaled="0"/>
                </a:gradFill>
                <a:effectLst/>
                <a:uLnTx/>
                <a:uFillTx/>
                <a:latin typeface="Segoe UI Light"/>
                <a:ea typeface="+mn-ea"/>
                <a:cs typeface="+mn-cs"/>
              </a:rPr>
              <a:t>the utmost care in protecting confidential information. </a:t>
            </a:r>
            <a:endParaRPr kumimoji="0" lang="en-US" sz="2799" b="0" i="0" u="none" strike="noStrike" kern="1200" cap="none" spc="0" normalizeH="0" baseline="0" noProof="0" dirty="0">
              <a:ln>
                <a:noFill/>
              </a:ln>
              <a:gradFill>
                <a:gsLst>
                  <a:gs pos="29204">
                    <a:srgbClr val="FFFFFF"/>
                  </a:gs>
                  <a:gs pos="69000">
                    <a:srgbClr val="FFFFFF"/>
                  </a:gs>
                </a:gsLst>
                <a:lin ang="5400000" scaled="0"/>
              </a:gradFill>
              <a:effectLst/>
              <a:uLnTx/>
              <a:uFillTx/>
              <a:latin typeface="Segoe UI Light"/>
              <a:ea typeface="+mn-ea"/>
              <a:cs typeface="+mn-cs"/>
            </a:endParaRPr>
          </a:p>
        </p:txBody>
      </p:sp>
    </p:spTree>
    <p:extLst>
      <p:ext uri="{BB962C8B-B14F-4D97-AF65-F5344CB8AC3E}">
        <p14:creationId xmlns:p14="http://schemas.microsoft.com/office/powerpoint/2010/main" val="6895172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4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4" presetClass="path" presetSubtype="0" decel="100000" fill="hold" nodeType="withEffect">
                                  <p:stCondLst>
                                    <p:cond delay="450"/>
                                  </p:stCondLst>
                                  <p:childTnLst>
                                    <p:animMotion origin="layout" path="M -1.00587E-6 0.0547 L -1.00587E-6 -4.03087E-6 " pathEditMode="relative" rAng="0" ptsTypes="AA">
                                      <p:cBhvr>
                                        <p:cTn id="9" dur="500" fill="hold"/>
                                        <p:tgtEl>
                                          <p:spTgt spid="5"/>
                                        </p:tgtEl>
                                        <p:attrNameLst>
                                          <p:attrName>ppt_x</p:attrName>
                                          <p:attrName>ppt_y</p:attrName>
                                        </p:attrNameLst>
                                      </p:cBhvr>
                                      <p:rCtr x="0" y="-3314"/>
                                    </p:animMotion>
                                  </p:childTnLst>
                                </p:cTn>
                              </p:par>
                              <p:par>
                                <p:cTn id="10" presetID="10" presetClass="entr" presetSubtype="0" fill="hold" nodeType="withEffect">
                                  <p:stCondLst>
                                    <p:cond delay="5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64" presetClass="path" presetSubtype="0" decel="100000" fill="hold" nodeType="withEffect">
                                  <p:stCondLst>
                                    <p:cond delay="550"/>
                                  </p:stCondLst>
                                  <p:childTnLst>
                                    <p:animMotion origin="layout" path="M -1.00587E-6 0.0547 L -1.00587E-6 -4.03087E-6 " pathEditMode="relative" rAng="0" ptsTypes="AA">
                                      <p:cBhvr>
                                        <p:cTn id="14" dur="500" fill="hold"/>
                                        <p:tgtEl>
                                          <p:spTgt spid="7"/>
                                        </p:tgtEl>
                                        <p:attrNameLst>
                                          <p:attrName>ppt_x</p:attrName>
                                          <p:attrName>ppt_y</p:attrName>
                                        </p:attrNameLst>
                                      </p:cBhvr>
                                      <p:rCtr x="0" y="-3314"/>
                                    </p:animMotion>
                                  </p:childTnLst>
                                </p:cTn>
                              </p:par>
                              <p:par>
                                <p:cTn id="15" presetID="10" presetClass="entr" presetSubtype="0" fill="hold" nodeType="withEffect">
                                  <p:stCondLst>
                                    <p:cond delay="6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4" presetClass="path" presetSubtype="0" decel="100000" fill="hold" nodeType="withEffect">
                                  <p:stCondLst>
                                    <p:cond delay="650"/>
                                  </p:stCondLst>
                                  <p:childTnLst>
                                    <p:animMotion origin="layout" path="M -1.00587E-6 0.0547 L -1.00587E-6 -4.03087E-6 " pathEditMode="relative" rAng="0" ptsTypes="AA">
                                      <p:cBhvr>
                                        <p:cTn id="19" dur="500" fill="hold"/>
                                        <p:tgtEl>
                                          <p:spTgt spid="9"/>
                                        </p:tgtEl>
                                        <p:attrNameLst>
                                          <p:attrName>ppt_x</p:attrName>
                                          <p:attrName>ppt_y</p:attrName>
                                        </p:attrNameLst>
                                      </p:cBhvr>
                                      <p:rCtr x="0" y="-3314"/>
                                    </p:animMotion>
                                  </p:childTnLst>
                                </p:cTn>
                              </p:par>
                              <p:par>
                                <p:cTn id="20" presetID="10" presetClass="entr" presetSubtype="0"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64" presetClass="path" presetSubtype="0" decel="100000" fill="hold" nodeType="withEffect">
                                  <p:stCondLst>
                                    <p:cond delay="750"/>
                                  </p:stCondLst>
                                  <p:childTnLst>
                                    <p:animMotion origin="layout" path="M -1.00587E-6 0.0547 L -1.00587E-6 -4.03087E-6 " pathEditMode="relative" rAng="0" ptsTypes="AA">
                                      <p:cBhvr>
                                        <p:cTn id="24" dur="500" fill="hold"/>
                                        <p:tgtEl>
                                          <p:spTgt spid="12"/>
                                        </p:tgtEl>
                                        <p:attrNameLst>
                                          <p:attrName>ppt_x</p:attrName>
                                          <p:attrName>ppt_y</p:attrName>
                                        </p:attrNameLst>
                                      </p:cBhvr>
                                      <p:rCtr x="0" y="-3314"/>
                                    </p:animMotion>
                                  </p:childTnLst>
                                </p:cTn>
                              </p:par>
                              <p:par>
                                <p:cTn id="25" presetID="10" presetClass="entr" presetSubtype="0" fill="hold" nodeType="withEffect">
                                  <p:stCondLst>
                                    <p:cond delay="85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64" presetClass="path" presetSubtype="0" decel="100000" fill="hold" nodeType="withEffect">
                                  <p:stCondLst>
                                    <p:cond delay="850"/>
                                  </p:stCondLst>
                                  <p:childTnLst>
                                    <p:animMotion origin="layout" path="M -1.00587E-6 0.0547 L -1.00587E-6 -4.03087E-6 " pathEditMode="relative" rAng="0" ptsTypes="AA">
                                      <p:cBhvr>
                                        <p:cTn id="29" dur="500" fill="hold"/>
                                        <p:tgtEl>
                                          <p:spTgt spid="14"/>
                                        </p:tgtEl>
                                        <p:attrNameLst>
                                          <p:attrName>ppt_x</p:attrName>
                                          <p:attrName>ppt_y</p:attrName>
                                        </p:attrNameLst>
                                      </p:cBhvr>
                                      <p:rCtr x="0" y="-3314"/>
                                    </p:animMotion>
                                  </p:childTnLst>
                                </p:cTn>
                              </p:par>
                              <p:par>
                                <p:cTn id="30" presetID="10" presetClass="entr" presetSubtype="0" fill="hold" grpId="0" nodeType="withEffect">
                                  <p:stCondLst>
                                    <p:cond delay="9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64" presetClass="path" presetSubtype="0" decel="100000" fill="hold" grpId="1" nodeType="withEffect">
                                  <p:stCondLst>
                                    <p:cond delay="950"/>
                                  </p:stCondLst>
                                  <p:childTnLst>
                                    <p:animMotion origin="layout" path="M -1.00587E-6 0.0547 L -1.00587E-6 -4.03087E-6 " pathEditMode="relative" rAng="0" ptsTypes="AA">
                                      <p:cBhvr>
                                        <p:cTn id="34" dur="500" fill="hold"/>
                                        <p:tgtEl>
                                          <p:spTgt spid="16"/>
                                        </p:tgtEl>
                                        <p:attrNameLst>
                                          <p:attrName>ppt_x</p:attrName>
                                          <p:attrName>ppt_y</p:attrName>
                                        </p:attrNameLst>
                                      </p:cBhvr>
                                      <p:rCtr x="0" y="-3314"/>
                                    </p:animMotion>
                                  </p:childTnLst>
                                </p:cTn>
                              </p:par>
                            </p:childTnLst>
                          </p:cTn>
                        </p:par>
                        <p:par>
                          <p:cTn id="35" fill="hold">
                            <p:stCondLst>
                              <p:cond delay="1450"/>
                            </p:stCondLst>
                            <p:childTnLst>
                              <p:par>
                                <p:cTn id="36" presetID="1" presetClass="entr" presetSubtype="0" fill="hold" grpId="0" nodeType="afterEffect">
                                  <p:stCondLst>
                                    <p:cond delay="500"/>
                                  </p:stCondLst>
                                  <p:childTnLst>
                                    <p:set>
                                      <p:cBhvr>
                                        <p:cTn id="37" dur="1" fill="hold">
                                          <p:stCondLst>
                                            <p:cond delay="0"/>
                                          </p:stCondLst>
                                        </p:cTn>
                                        <p:tgtEl>
                                          <p:spTgt spid="6"/>
                                        </p:tgtEl>
                                        <p:attrNameLst>
                                          <p:attrName>style.visibility</p:attrName>
                                        </p:attrNameLst>
                                      </p:cBhvr>
                                      <p:to>
                                        <p:strVal val="visible"/>
                                      </p:to>
                                    </p:set>
                                  </p:childTnLst>
                                </p:cTn>
                              </p:par>
                              <p:par>
                                <p:cTn id="38" presetID="6" presetClass="emph" presetSubtype="0" accel="100000" autoRev="1" fill="hold" grpId="1" nodeType="withEffect">
                                  <p:stCondLst>
                                    <p:cond delay="0"/>
                                  </p:stCondLst>
                                  <p:childTnLst>
                                    <p:animScale>
                                      <p:cBhvr>
                                        <p:cTn id="39" dur="500" fill="hold"/>
                                        <p:tgtEl>
                                          <p:spTgt spid="6"/>
                                        </p:tgtEl>
                                      </p:cBhvr>
                                      <p:by x="0" y="0"/>
                                    </p:animScale>
                                  </p:childTnLst>
                                </p:cTn>
                              </p:par>
                              <p:par>
                                <p:cTn id="40" presetID="1" presetClass="entr" presetSubtype="0" fill="hold" grpId="0" nodeType="withEffect">
                                  <p:stCondLst>
                                    <p:cond delay="500"/>
                                  </p:stCondLst>
                                  <p:childTnLst>
                                    <p:set>
                                      <p:cBhvr>
                                        <p:cTn id="41" dur="1" fill="hold">
                                          <p:stCondLst>
                                            <p:cond delay="0"/>
                                          </p:stCondLst>
                                        </p:cTn>
                                        <p:tgtEl>
                                          <p:spTgt spid="8"/>
                                        </p:tgtEl>
                                        <p:attrNameLst>
                                          <p:attrName>style.visibility</p:attrName>
                                        </p:attrNameLst>
                                      </p:cBhvr>
                                      <p:to>
                                        <p:strVal val="visible"/>
                                      </p:to>
                                    </p:set>
                                  </p:childTnLst>
                                </p:cTn>
                              </p:par>
                              <p:par>
                                <p:cTn id="42" presetID="6" presetClass="emph" presetSubtype="0" accel="100000" autoRev="1" fill="hold" grpId="1" nodeType="withEffect">
                                  <p:stCondLst>
                                    <p:cond delay="0"/>
                                  </p:stCondLst>
                                  <p:childTnLst>
                                    <p:animScale>
                                      <p:cBhvr>
                                        <p:cTn id="43" dur="500" fill="hold"/>
                                        <p:tgtEl>
                                          <p:spTgt spid="8"/>
                                        </p:tgtEl>
                                      </p:cBhvr>
                                      <p:by x="0" y="0"/>
                                    </p:animScale>
                                  </p:childTnLst>
                                </p:cTn>
                              </p:par>
                              <p:par>
                                <p:cTn id="44" presetID="1" presetClass="entr" presetSubtype="0" fill="hold" grpId="0" nodeType="withEffect">
                                  <p:stCondLst>
                                    <p:cond delay="500"/>
                                  </p:stCondLst>
                                  <p:childTnLst>
                                    <p:set>
                                      <p:cBhvr>
                                        <p:cTn id="45" dur="1" fill="hold">
                                          <p:stCondLst>
                                            <p:cond delay="0"/>
                                          </p:stCondLst>
                                        </p:cTn>
                                        <p:tgtEl>
                                          <p:spTgt spid="11"/>
                                        </p:tgtEl>
                                        <p:attrNameLst>
                                          <p:attrName>style.visibility</p:attrName>
                                        </p:attrNameLst>
                                      </p:cBhvr>
                                      <p:to>
                                        <p:strVal val="visible"/>
                                      </p:to>
                                    </p:set>
                                  </p:childTnLst>
                                </p:cTn>
                              </p:par>
                              <p:par>
                                <p:cTn id="46" presetID="6" presetClass="emph" presetSubtype="0" accel="100000" autoRev="1" fill="hold" grpId="1" nodeType="withEffect">
                                  <p:stCondLst>
                                    <p:cond delay="0"/>
                                  </p:stCondLst>
                                  <p:childTnLst>
                                    <p:animScale>
                                      <p:cBhvr>
                                        <p:cTn id="47" dur="500" fill="hold"/>
                                        <p:tgtEl>
                                          <p:spTgt spid="11"/>
                                        </p:tgtEl>
                                      </p:cBhvr>
                                      <p:by x="0" y="0"/>
                                    </p:animScale>
                                  </p:childTnLst>
                                </p:cTn>
                              </p:par>
                              <p:par>
                                <p:cTn id="48" presetID="1" presetClass="entr" presetSubtype="0" fill="hold" grpId="0" nodeType="withEffect">
                                  <p:stCondLst>
                                    <p:cond delay="500"/>
                                  </p:stCondLst>
                                  <p:childTnLst>
                                    <p:set>
                                      <p:cBhvr>
                                        <p:cTn id="49" dur="1" fill="hold">
                                          <p:stCondLst>
                                            <p:cond delay="0"/>
                                          </p:stCondLst>
                                        </p:cTn>
                                        <p:tgtEl>
                                          <p:spTgt spid="13"/>
                                        </p:tgtEl>
                                        <p:attrNameLst>
                                          <p:attrName>style.visibility</p:attrName>
                                        </p:attrNameLst>
                                      </p:cBhvr>
                                      <p:to>
                                        <p:strVal val="visible"/>
                                      </p:to>
                                    </p:set>
                                  </p:childTnLst>
                                </p:cTn>
                              </p:par>
                              <p:par>
                                <p:cTn id="50" presetID="6" presetClass="emph" presetSubtype="0" accel="100000" autoRev="1" fill="hold" grpId="1" nodeType="withEffect">
                                  <p:stCondLst>
                                    <p:cond delay="0"/>
                                  </p:stCondLst>
                                  <p:childTnLst>
                                    <p:animScale>
                                      <p:cBhvr>
                                        <p:cTn id="51" dur="500" fill="hold"/>
                                        <p:tgtEl>
                                          <p:spTgt spid="13"/>
                                        </p:tgtEl>
                                      </p:cBhvr>
                                      <p:by x="0" y="0"/>
                                    </p:animScale>
                                  </p:childTnLst>
                                </p:cTn>
                              </p:par>
                              <p:par>
                                <p:cTn id="52" presetID="1" presetClass="entr" presetSubtype="0" fill="hold" grpId="0" nodeType="withEffect">
                                  <p:stCondLst>
                                    <p:cond delay="500"/>
                                  </p:stCondLst>
                                  <p:childTnLst>
                                    <p:set>
                                      <p:cBhvr>
                                        <p:cTn id="53" dur="1" fill="hold">
                                          <p:stCondLst>
                                            <p:cond delay="0"/>
                                          </p:stCondLst>
                                        </p:cTn>
                                        <p:tgtEl>
                                          <p:spTgt spid="15"/>
                                        </p:tgtEl>
                                        <p:attrNameLst>
                                          <p:attrName>style.visibility</p:attrName>
                                        </p:attrNameLst>
                                      </p:cBhvr>
                                      <p:to>
                                        <p:strVal val="visible"/>
                                      </p:to>
                                    </p:set>
                                  </p:childTnLst>
                                </p:cTn>
                              </p:par>
                              <p:par>
                                <p:cTn id="54" presetID="6" presetClass="emph" presetSubtype="0" accel="100000" autoRev="1" fill="hold" grpId="1" nodeType="withEffect">
                                  <p:stCondLst>
                                    <p:cond delay="0"/>
                                  </p:stCondLst>
                                  <p:childTnLst>
                                    <p:animScale>
                                      <p:cBhvr>
                                        <p:cTn id="55" dur="500" fill="hold"/>
                                        <p:tgtEl>
                                          <p:spTgt spid="15"/>
                                        </p:tgtEl>
                                      </p:cBhvr>
                                      <p:by x="0" y="0"/>
                                    </p:animScale>
                                  </p:childTnLst>
                                </p:cTn>
                              </p:par>
                              <p:par>
                                <p:cTn id="56" presetID="1" presetClass="entr" presetSubtype="0" fill="hold" grpId="0" nodeType="withEffect">
                                  <p:stCondLst>
                                    <p:cond delay="500"/>
                                  </p:stCondLst>
                                  <p:childTnLst>
                                    <p:set>
                                      <p:cBhvr>
                                        <p:cTn id="57" dur="1" fill="hold">
                                          <p:stCondLst>
                                            <p:cond delay="0"/>
                                          </p:stCondLst>
                                        </p:cTn>
                                        <p:tgtEl>
                                          <p:spTgt spid="17"/>
                                        </p:tgtEl>
                                        <p:attrNameLst>
                                          <p:attrName>style.visibility</p:attrName>
                                        </p:attrNameLst>
                                      </p:cBhvr>
                                      <p:to>
                                        <p:strVal val="visible"/>
                                      </p:to>
                                    </p:set>
                                  </p:childTnLst>
                                </p:cTn>
                              </p:par>
                              <p:par>
                                <p:cTn id="58" presetID="6" presetClass="emph" presetSubtype="0" accel="100000" autoRev="1" fill="hold" grpId="1" nodeType="withEffect">
                                  <p:stCondLst>
                                    <p:cond delay="0"/>
                                  </p:stCondLst>
                                  <p:childTnLst>
                                    <p:animScale>
                                      <p:cBhvr>
                                        <p:cTn id="59" dur="500" fill="hold"/>
                                        <p:tgtEl>
                                          <p:spTgt spid="17"/>
                                        </p:tgtEl>
                                      </p:cBhvr>
                                      <p:by x="0" y="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11" grpId="0"/>
      <p:bldP spid="11" grpId="1"/>
      <p:bldP spid="13" grpId="0"/>
      <p:bldP spid="13" grpId="1"/>
      <p:bldP spid="15" grpId="0"/>
      <p:bldP spid="15" grpId="1"/>
      <p:bldP spid="16" grpId="0" animBg="1"/>
      <p:bldP spid="16" grpId="1" animBg="1"/>
      <p:bldP spid="17" grpId="0"/>
      <p:bldP spid="17" grpId="1"/>
    </p:bld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459230" y="3145040"/>
            <a:ext cx="3291840" cy="705834"/>
          </a:xfrm>
          <a:prstGeom prst="rect">
            <a:avLst/>
          </a:prstGeom>
        </p:spPr>
      </p:pic>
      <p:pic>
        <p:nvPicPr>
          <p:cNvPr id="4" name="Picture 3"/>
          <p:cNvPicPr>
            <a:picLocks noChangeAspect="1"/>
          </p:cNvPicPr>
          <p:nvPr userDrawn="1"/>
        </p:nvPicPr>
        <p:blipFill>
          <a:blip r:embed="rId2"/>
          <a:stretch>
            <a:fillRect/>
          </a:stretch>
        </p:blipFill>
        <p:spPr>
          <a:xfrm>
            <a:off x="459230" y="3145040"/>
            <a:ext cx="3291840" cy="705834"/>
          </a:xfrm>
          <a:prstGeom prst="rect">
            <a:avLst/>
          </a:prstGeom>
        </p:spPr>
      </p:pic>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n-ea"/>
                <a:cs typeface="Segoe UI" pitchFamily="34" charset="0"/>
              </a:rPr>
              <a:t>© </a:t>
            </a:r>
            <a:r>
              <a:rPr kumimoji="0" lang="en-US" sz="700" b="0" i="0" u="none" strike="noStrike" kern="1200" cap="none" spc="0" normalizeH="0" baseline="0" noProof="0" dirty="0" smtClean="0">
                <a:ln>
                  <a:noFill/>
                </a:ln>
                <a:gradFill>
                  <a:gsLst>
                    <a:gs pos="0">
                      <a:srgbClr val="505050"/>
                    </a:gs>
                    <a:gs pos="100000">
                      <a:srgbClr val="505050"/>
                    </a:gs>
                  </a:gsLst>
                  <a:lin ang="5400000" scaled="0"/>
                </a:gradFill>
                <a:effectLst/>
                <a:uLnTx/>
                <a:uFillTx/>
                <a:latin typeface="Segoe UI"/>
                <a:ea typeface="+mn-ea"/>
                <a:cs typeface="Segoe UI" pitchFamily="34" charset="0"/>
              </a:rPr>
              <a:t>2015 </a:t>
            </a:r>
            <a:r>
              <a:rPr kumimoji="0" lang="en-US" sz="700"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n-ea"/>
                <a:cs typeface="Segoe UI" pitchFamily="34" charset="0"/>
              </a:rPr>
              <a:t>Microsoft Corporation. All rights reserved. </a:t>
            </a:r>
          </a:p>
        </p:txBody>
      </p:sp>
    </p:spTree>
    <p:extLst>
      <p:ext uri="{BB962C8B-B14F-4D97-AF65-F5344CB8AC3E}">
        <p14:creationId xmlns:p14="http://schemas.microsoft.com/office/powerpoint/2010/main" val="535255868"/>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56342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63pt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1097302"/>
          </a:xfrm>
        </p:spPr>
        <p:txBody>
          <a:bodyPr lIns="146304" tIns="91440" rIns="146304" bIns="91440"/>
          <a:lstStyle>
            <a:lvl1pPr>
              <a:lnSpc>
                <a:spcPts val="6299"/>
              </a:lnSpc>
              <a:defRPr sz="5800" baseline="0">
                <a:solidFill>
                  <a:schemeClr val="accent2"/>
                </a:solidFill>
              </a:defRPr>
            </a:lvl1pPr>
          </a:lstStyle>
          <a:p>
            <a:r>
              <a:rPr lang="en-US" smtClean="0"/>
              <a:t>Lorem ipsum dolor sit.</a:t>
            </a:r>
            <a:endParaRPr lang="en-US"/>
          </a:p>
        </p:txBody>
      </p:sp>
    </p:spTree>
    <p:extLst>
      <p:ext uri="{BB962C8B-B14F-4D97-AF65-F5344CB8AC3E}">
        <p14:creationId xmlns:p14="http://schemas.microsoft.com/office/powerpoint/2010/main" val="1264447456"/>
      </p:ext>
    </p:extLst>
  </p:cSld>
  <p:clrMapOvr>
    <a:masterClrMapping/>
  </p:clrMapOvr>
  <p:transition>
    <p:fade/>
  </p:transition>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userDrawn="1">
  <p:cSld name="Blank Blue">
    <p:spTree>
      <p:nvGrpSpPr>
        <p:cNvPr id="1" name=""/>
        <p:cNvGrpSpPr/>
        <p:nvPr/>
      </p:nvGrpSpPr>
      <p:grpSpPr>
        <a:xfrm>
          <a:off x="0" y="0"/>
          <a:ext cx="0" cy="0"/>
          <a:chOff x="0" y="0"/>
          <a:chExt cx="0" cy="0"/>
        </a:xfrm>
      </p:grpSpPr>
      <p:sp>
        <p:nvSpPr>
          <p:cNvPr id="2" name="TextBox 1"/>
          <p:cNvSpPr txBox="1"/>
          <p:nvPr userDrawn="1"/>
        </p:nvSpPr>
        <p:spPr>
          <a:xfrm>
            <a:off x="5156736" y="6568990"/>
            <a:ext cx="2121415" cy="447815"/>
          </a:xfrm>
          <a:prstGeom prst="rect">
            <a:avLst/>
          </a:prstGeom>
          <a:noFill/>
        </p:spPr>
        <p:txBody>
          <a:bodyPr wrap="none" lIns="182880" tIns="146304" rIns="182880" bIns="146304" rtlCol="0" anchor="ctr">
            <a:spAutoFit/>
          </a:bodyPr>
          <a:lstStyle/>
          <a:p>
            <a:pPr algn="ctr">
              <a:lnSpc>
                <a:spcPct val="90000"/>
              </a:lnSpc>
              <a:spcAft>
                <a:spcPts val="600"/>
              </a:spcAft>
            </a:pPr>
            <a:r>
              <a:rPr lang="en-US" sz="1100" dirty="0" smtClean="0">
                <a:solidFill>
                  <a:schemeClr val="tx1"/>
                </a:solidFill>
              </a:rPr>
              <a:t>MICROSOFT CONFIDENTIAL</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10609252" y="6450795"/>
            <a:ext cx="1639084" cy="359162"/>
          </a:xfrm>
          <a:prstGeom prst="rect">
            <a:avLst/>
          </a:prstGeom>
        </p:spPr>
      </p:pic>
    </p:spTree>
    <p:extLst>
      <p:ext uri="{BB962C8B-B14F-4D97-AF65-F5344CB8AC3E}">
        <p14:creationId xmlns:p14="http://schemas.microsoft.com/office/powerpoint/2010/main" val="422404930"/>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180154493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68175730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23124952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443796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443796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3259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161288173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932597"/>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241857942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932597"/>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286274548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932597"/>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94373932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Edit Master text styles</a:t>
            </a:r>
          </a:p>
        </p:txBody>
      </p:sp>
      <p:sp>
        <p:nvSpPr>
          <p:cNvPr id="5" name="Date Placeholder 4"/>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3259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7511725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Edit Master text styles</a:t>
            </a:r>
          </a:p>
        </p:txBody>
      </p:sp>
      <p:sp>
        <p:nvSpPr>
          <p:cNvPr id="5" name="Date Placeholder 4"/>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3259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1798986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94741451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409088938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500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defTabSz="932597">
              <a:defRPr/>
            </a:pPr>
            <a:fld id="{4FB1B825-3A76-456B-A4F1-9CCC837475CF}" type="slidenum">
              <a:rPr lang="en-US" smtClean="0">
                <a:solidFill>
                  <a:srgbClr val="505050"/>
                </a:solidFill>
              </a:rPr>
              <a:pPr defTabSz="932597">
                <a:defRPr/>
              </a:pPr>
              <a:t>‹#›</a:t>
            </a:fld>
            <a:endParaRPr lang="en-US">
              <a:solidFill>
                <a:srgbClr val="505050"/>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04453665"/>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defTabSz="932597">
              <a:defRPr/>
            </a:pPr>
            <a:fld id="{4FB1B825-3A76-456B-A4F1-9CCC837475CF}" type="slidenum">
              <a:rPr lang="en-US" smtClean="0">
                <a:solidFill>
                  <a:srgbClr val="505050"/>
                </a:solidFill>
              </a:rPr>
              <a:pPr defTabSz="932597">
                <a:defRPr/>
              </a:pPr>
              <a:t>‹#›</a:t>
            </a:fld>
            <a:endParaRPr lang="en-US">
              <a:solidFill>
                <a:srgbClr val="505050"/>
              </a:solidFill>
            </a:endParaRPr>
          </a:p>
        </p:txBody>
      </p:sp>
    </p:spTree>
    <p:extLst>
      <p:ext uri="{BB962C8B-B14F-4D97-AF65-F5344CB8AC3E}">
        <p14:creationId xmlns:p14="http://schemas.microsoft.com/office/powerpoint/2010/main" val="1448073688"/>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userDrawn="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66700" y="2026130"/>
            <a:ext cx="11639550" cy="2421692"/>
          </a:xfrm>
        </p:spPr>
        <p:txBody>
          <a:bodyPr anchor="t" anchorCtr="0">
            <a:noAutofit/>
          </a:bodyPr>
          <a:lstStyle>
            <a:lvl1pPr algn="l">
              <a:defRPr sz="8037">
                <a:solidFill>
                  <a:srgbClr val="FFFFFF"/>
                </a:solidFill>
              </a:defRPr>
            </a:lvl1pPr>
          </a:lstStyle>
          <a:p>
            <a:r>
              <a:rPr lang="en-US" dirty="0" smtClean="0"/>
              <a:t>Click to edit title</a:t>
            </a:r>
            <a:br>
              <a:rPr lang="en-US" dirty="0" smtClean="0"/>
            </a:br>
            <a:endParaRPr lang="en-US" dirty="0"/>
          </a:p>
        </p:txBody>
      </p:sp>
      <p:pic>
        <p:nvPicPr>
          <p:cNvPr id="4" name="Picture 3"/>
          <p:cNvPicPr>
            <a:picLocks noChangeAspect="1"/>
          </p:cNvPicPr>
          <p:nvPr userDrawn="1"/>
        </p:nvPicPr>
        <p:blipFill>
          <a:blip r:embed="rId2">
            <a:extLst>
              <a:ext uri="{BEBA8EAE-BF5A-486C-A8C5-ECC9F3942E4B}">
                <a14:imgProps xmlns:a14="http://schemas.microsoft.com/office/drawing/2010/main">
                  <a14:imgLayer>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57552" y="4950225"/>
            <a:ext cx="11276899" cy="1415713"/>
          </a:xfrm>
          <a:prstGeom prst="rect">
            <a:avLst/>
          </a:prstGeom>
        </p:spPr>
      </p:pic>
    </p:spTree>
    <p:extLst>
      <p:ext uri="{BB962C8B-B14F-4D97-AF65-F5344CB8AC3E}">
        <p14:creationId xmlns:p14="http://schemas.microsoft.com/office/powerpoint/2010/main" val="328356023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3_Custom Layout">
    <p:bg>
      <p:bgPr>
        <a:solidFill>
          <a:schemeClr val="accent6"/>
        </a:solidFill>
        <a:effectLst/>
      </p:bgPr>
    </p:bg>
    <p:spTree>
      <p:nvGrpSpPr>
        <p:cNvPr id="1" name=""/>
        <p:cNvGrpSpPr/>
        <p:nvPr/>
      </p:nvGrpSpPr>
      <p:grpSpPr>
        <a:xfrm>
          <a:off x="0" y="0"/>
          <a:ext cx="0" cy="0"/>
          <a:chOff x="0" y="0"/>
          <a:chExt cx="0" cy="0"/>
        </a:xfrm>
      </p:grpSpPr>
      <p:sp>
        <p:nvSpPr>
          <p:cNvPr id="4" name="Text Box 3"/>
          <p:cNvSpPr txBox="1">
            <a:spLocks noChangeArrowheads="1"/>
          </p:cNvSpPr>
          <p:nvPr userDrawn="1"/>
        </p:nvSpPr>
        <p:spPr bwMode="blackWhite">
          <a:xfrm>
            <a:off x="273051" y="5983782"/>
            <a:ext cx="10974388" cy="618631"/>
          </a:xfrm>
          <a:prstGeom prst="rect">
            <a:avLst/>
          </a:prstGeom>
          <a:noFill/>
          <a:ln w="12700">
            <a:noFill/>
            <a:miter lim="800000"/>
            <a:headEnd type="none" w="sm" len="sm"/>
            <a:tailEnd type="none" w="sm" len="sm"/>
          </a:ln>
          <a:effectLst/>
        </p:spPr>
        <p:txBody>
          <a:bodyPr vert="horz" wrap="square" lIns="182845" tIns="146275" rIns="182845" bIns="146275" numCol="1" anchor="t" anchorCtr="0" compatLnSpc="1">
            <a:prstTxWarp prst="textNoShape">
              <a:avLst/>
            </a:prstTxWarp>
            <a:spAutoFit/>
          </a:bodyPr>
          <a:lstStyle/>
          <a:p>
            <a:pPr marL="0" marR="0" lvl="0" indent="0" algn="l" defTabSz="932024" rtl="0" eaLnBrk="0" fontAlgn="auto" latinLnBrk="0" hangingPunct="0">
              <a:lnSpc>
                <a:spcPct val="100000"/>
              </a:lnSpc>
              <a:spcBef>
                <a:spcPts val="0"/>
              </a:spcBef>
              <a:spcAft>
                <a:spcPts val="0"/>
              </a:spcAft>
              <a:buClrTx/>
              <a:buSzTx/>
              <a:buFontTx/>
              <a:buNone/>
              <a:tabLst/>
              <a:defRPr/>
            </a:pPr>
            <a:r>
              <a:rPr kumimoji="0" lang="en-US" sz="68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2013 Microsoft Corporation. All rights reserved. Microsoft, Windows, Windows Vista and other product names are or may be registered trademarks and/or trademarks in the U.S. and/or other countries.</a:t>
            </a:r>
          </a:p>
          <a:p>
            <a:pPr marL="0" marR="0" lvl="0" indent="0" algn="l" defTabSz="932024" rtl="0" eaLnBrk="0" fontAlgn="auto" latinLnBrk="0" hangingPunct="0">
              <a:lnSpc>
                <a:spcPct val="100000"/>
              </a:lnSpc>
              <a:spcBef>
                <a:spcPts val="0"/>
              </a:spcBef>
              <a:spcAft>
                <a:spcPts val="0"/>
              </a:spcAft>
              <a:buClrTx/>
              <a:buSzTx/>
              <a:buFontTx/>
              <a:buNone/>
              <a:tabLst/>
              <a:defRPr/>
            </a:pPr>
            <a:r>
              <a:rPr kumimoji="0" lang="en-US" sz="68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459231" y="3145042"/>
            <a:ext cx="3288506" cy="704445"/>
          </a:xfrm>
          <a:prstGeom prst="rect">
            <a:avLst/>
          </a:prstGeom>
        </p:spPr>
      </p:pic>
    </p:spTree>
    <p:extLst>
      <p:ext uri="{BB962C8B-B14F-4D97-AF65-F5344CB8AC3E}">
        <p14:creationId xmlns:p14="http://schemas.microsoft.com/office/powerpoint/2010/main" val="3509864384"/>
      </p:ext>
    </p:extLst>
  </p:cSld>
  <p:clrMapOvr>
    <a:masterClrMapping/>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248" y="228601"/>
            <a:ext cx="11151917" cy="746879"/>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248" y="1447799"/>
            <a:ext cx="11151917" cy="946413"/>
          </a:xfrm>
        </p:spPr>
        <p:txBody>
          <a:bodyPr/>
          <a:lstStyle>
            <a:lvl1pPr marL="0" indent="0">
              <a:spcBef>
                <a:spcPts val="0"/>
              </a:spcBef>
              <a:spcAft>
                <a:spcPts val="900"/>
              </a:spcAft>
              <a:buNone/>
              <a:defRPr sz="4018" spc="-100" baseline="0">
                <a:latin typeface="Segoe UI Light" pitchFamily="34" charset="0"/>
              </a:defRPr>
            </a:lvl1pPr>
            <a:lvl2pPr marL="0" indent="0">
              <a:spcBef>
                <a:spcPts val="0"/>
              </a:spcBef>
              <a:spcAft>
                <a:spcPts val="400"/>
              </a:spcAft>
              <a:buNone/>
              <a:defRPr sz="1960" spc="-50" baseline="0"/>
            </a:lvl2pPr>
            <a:lvl3pPr marL="0" indent="0">
              <a:spcBef>
                <a:spcPts val="0"/>
              </a:spcBef>
              <a:spcAft>
                <a:spcPts val="400"/>
              </a:spcAft>
              <a:buNone/>
              <a:defRPr sz="1960"/>
            </a:lvl3pPr>
            <a:lvl4pPr marL="0" indent="0">
              <a:spcBef>
                <a:spcPts val="0"/>
              </a:spcBef>
              <a:spcAft>
                <a:spcPts val="400"/>
              </a:spcAft>
              <a:buNone/>
              <a:defRPr/>
            </a:lvl4pPr>
            <a:lvl5pPr marL="0" indent="0">
              <a:spcBef>
                <a:spcPts val="0"/>
              </a:spcBef>
              <a:spcAft>
                <a:spcPts val="4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26432400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25677"/>
            <a:ext cx="10058336" cy="1828800"/>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40" y="480502"/>
            <a:ext cx="2557742" cy="547905"/>
          </a:xfrm>
          <a:prstGeom prst="rect">
            <a:avLst/>
          </a:prstGeom>
        </p:spPr>
      </p:pic>
      <p:sp>
        <p:nvSpPr>
          <p:cNvPr id="3" name="Text Placeholder 2"/>
          <p:cNvSpPr>
            <a:spLocks noGrp="1"/>
          </p:cNvSpPr>
          <p:nvPr>
            <p:ph type="body" sz="quarter" idx="13" hasCustomPrompt="1"/>
          </p:nvPr>
        </p:nvSpPr>
        <p:spPr>
          <a:xfrm>
            <a:off x="9418638" y="363975"/>
            <a:ext cx="2743200" cy="517065"/>
          </a:xfrm>
        </p:spPr>
        <p:txBody>
          <a:bodyPr/>
          <a:lstStyle>
            <a:lvl1pPr marL="0" indent="0" algn="r">
              <a:buNone/>
              <a:defRPr sz="2400"/>
            </a:lvl1pPr>
          </a:lstStyle>
          <a:p>
            <a:pPr lvl="0"/>
            <a:r>
              <a:rPr lang="en-US" dirty="0" smtClean="0"/>
              <a:t>Session Code</a:t>
            </a:r>
            <a:endParaRPr lang="en-US" dirty="0"/>
          </a:p>
        </p:txBody>
      </p:sp>
    </p:spTree>
    <p:extLst>
      <p:ext uri="{BB962C8B-B14F-4D97-AF65-F5344CB8AC3E}">
        <p14:creationId xmlns:p14="http://schemas.microsoft.com/office/powerpoint/2010/main" val="33233684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userDrawn="1">
          <p15:clr>
            <a:srgbClr val="C35EA4"/>
          </p15:clr>
        </p15:guide>
        <p15:guide id="2" orient="horz" pos="4104" userDrawn="1">
          <p15:clr>
            <a:srgbClr val="C35EA4"/>
          </p15:clr>
        </p15:guide>
        <p15:guide id="3" pos="288" userDrawn="1">
          <p15:clr>
            <a:srgbClr val="C35EA4"/>
          </p15:clr>
        </p15:guide>
        <p15:guide id="4" pos="7546"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hoto_Optio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558"/>
            <a:ext cx="12436475" cy="7000455"/>
          </a:xfrm>
          <a:prstGeom prst="rect">
            <a:avLst/>
          </a:prstGeom>
        </p:spPr>
      </p:pic>
      <p:sp>
        <p:nvSpPr>
          <p:cNvPr id="12" name="Rectangle 11"/>
          <p:cNvSpPr/>
          <p:nvPr userDrawn="1"/>
        </p:nvSpPr>
        <p:spPr bwMode="auto">
          <a:xfrm>
            <a:off x="0" y="0"/>
            <a:ext cx="12436475" cy="6994525"/>
          </a:xfrm>
          <a:prstGeom prst="rect">
            <a:avLst/>
          </a:prstGeom>
          <a:gradFill flip="none" rotWithShape="1">
            <a:gsLst>
              <a:gs pos="0">
                <a:srgbClr val="000000">
                  <a:alpha val="60000"/>
                </a:srgbClr>
              </a:gs>
              <a:gs pos="18000">
                <a:srgbClr val="000000">
                  <a:alpha val="25000"/>
                </a:srgbClr>
              </a:gs>
              <a:gs pos="43000">
                <a:srgbClr val="000000">
                  <a:alpha val="0"/>
                </a:srgbClr>
              </a:gs>
            </a:gsLst>
            <a:lin ang="27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smtClean="0">
              <a:gradFill>
                <a:gsLst>
                  <a:gs pos="0">
                    <a:srgbClr val="FFFFFF"/>
                  </a:gs>
                  <a:gs pos="100000">
                    <a:srgbClr val="FFFFFF"/>
                  </a:gs>
                </a:gsLst>
                <a:lin ang="5400000" scaled="0"/>
              </a:gradFill>
            </a:endParaRPr>
          </a:p>
        </p:txBody>
      </p:sp>
      <p:sp>
        <p:nvSpPr>
          <p:cNvPr id="13" name="Rectangle 12"/>
          <p:cNvSpPr/>
          <p:nvPr userDrawn="1"/>
        </p:nvSpPr>
        <p:spPr bwMode="gray">
          <a:xfrm>
            <a:off x="6430825" y="1702188"/>
            <a:ext cx="5548450" cy="2641211"/>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gray">
          <a:xfrm>
            <a:off x="6430825" y="1709244"/>
            <a:ext cx="5548450" cy="1013072"/>
          </a:xfrm>
          <a:noFill/>
        </p:spPr>
        <p:txBody>
          <a:bodyPr lIns="146304" tIns="91440" rIns="146304" bIns="91440" anchor="t" anchorCtr="0"/>
          <a:lstStyle>
            <a:lvl1pPr>
              <a:defRPr sz="5400" spc="-100" baseline="0">
                <a:gradFill>
                  <a:gsLst>
                    <a:gs pos="57576">
                      <a:srgbClr val="FFFFFF"/>
                    </a:gs>
                    <a:gs pos="35000">
                      <a:srgbClr val="FFFFFF"/>
                    </a:gs>
                  </a:gsLst>
                  <a:lin ang="5400000" scaled="0"/>
                </a:gradFill>
              </a:defRPr>
            </a:lvl1pPr>
          </a:lstStyle>
          <a:p>
            <a:r>
              <a:rPr lang="en-US" dirty="0" smtClean="0"/>
              <a:t>Presentation title</a:t>
            </a:r>
            <a:endParaRPr lang="en-US" dirty="0"/>
          </a:p>
        </p:txBody>
      </p:sp>
      <p:sp>
        <p:nvSpPr>
          <p:cNvPr id="15" name="Text Placeholder 14"/>
          <p:cNvSpPr>
            <a:spLocks noGrp="1"/>
          </p:cNvSpPr>
          <p:nvPr>
            <p:ph type="body" sz="quarter" idx="15"/>
          </p:nvPr>
        </p:nvSpPr>
        <p:spPr>
          <a:xfrm>
            <a:off x="122237" y="7231062"/>
            <a:ext cx="3659188" cy="572464"/>
          </a:xfrm>
        </p:spPr>
        <p:txBody>
          <a:bodyPr lIns="182880" tIns="146304" rIns="182880" bIns="146304"/>
          <a:lstStyle>
            <a:lvl1pPr marL="0" indent="0">
              <a:buNone/>
              <a:defRPr sz="2000">
                <a:gradFill>
                  <a:gsLst>
                    <a:gs pos="20354">
                      <a:srgbClr val="FFFFFF"/>
                    </a:gs>
                    <a:gs pos="58000">
                      <a:srgbClr val="FFFFFF"/>
                    </a:gs>
                  </a:gsLst>
                  <a:lin ang="5400000" scaled="0"/>
                </a:gradFill>
                <a:latin typeface="+mn-lt"/>
              </a:defRPr>
            </a:lvl1pPr>
          </a:lstStyle>
          <a:p>
            <a:pPr lvl="0"/>
            <a:endParaRPr lang="en-US" dirty="0"/>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705646" y="479425"/>
            <a:ext cx="1273629" cy="274320"/>
          </a:xfrm>
          <a:prstGeom prst="rect">
            <a:avLst/>
          </a:prstGeom>
        </p:spPr>
      </p:pic>
    </p:spTree>
    <p:extLst>
      <p:ext uri="{BB962C8B-B14F-4D97-AF65-F5344CB8AC3E}">
        <p14:creationId xmlns:p14="http://schemas.microsoft.com/office/powerpoint/2010/main" val="126086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Slide Light">
    <p:bg bwMode="gray">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stretch>
            <a:fillRect/>
          </a:stretch>
        </p:blipFill>
        <p:spPr>
          <a:xfrm>
            <a:off x="457580" y="6243237"/>
            <a:ext cx="1280160" cy="274492"/>
          </a:xfrm>
          <a:prstGeom prst="rect">
            <a:avLst/>
          </a:prstGeom>
        </p:spPr>
      </p:pic>
      <p:sp>
        <p:nvSpPr>
          <p:cNvPr id="7" name="Text Placeholder 14"/>
          <p:cNvSpPr>
            <a:spLocks noGrp="1"/>
          </p:cNvSpPr>
          <p:nvPr>
            <p:ph type="body" sz="quarter" idx="15" hasCustomPrompt="1"/>
          </p:nvPr>
        </p:nvSpPr>
        <p:spPr>
          <a:xfrm>
            <a:off x="273050" y="296863"/>
            <a:ext cx="3659188" cy="572464"/>
          </a:xfrm>
        </p:spPr>
        <p:txBody>
          <a:bodyPr lIns="182880" tIns="146304" rIns="182880" bIns="146304"/>
          <a:lstStyle>
            <a:lvl1pPr marL="0" indent="0">
              <a:buNone/>
              <a:defRPr sz="2000">
                <a:gradFill>
                  <a:gsLst>
                    <a:gs pos="6195">
                      <a:schemeClr val="tx1"/>
                    </a:gs>
                    <a:gs pos="28000">
                      <a:schemeClr val="tx1"/>
                    </a:gs>
                  </a:gsLst>
                  <a:lin ang="5400000" scaled="0"/>
                </a:gradFill>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416290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2" y="3954459"/>
            <a:ext cx="6399213" cy="1830388"/>
          </a:xfrm>
          <a:noFill/>
        </p:spPr>
        <p:txBody>
          <a:bodyPr lIns="143402" tIns="107551" rIns="143402" bIns="107551">
            <a:noAutofit/>
          </a:bodyPr>
          <a:lstStyle>
            <a:lvl1pPr marL="0" indent="0">
              <a:spcBef>
                <a:spcPts val="0"/>
              </a:spcBef>
              <a:buNone/>
              <a:defRPr sz="357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6" y="2117166"/>
            <a:ext cx="10058335" cy="1837298"/>
          </a:xfrm>
          <a:noFill/>
        </p:spPr>
        <p:txBody>
          <a:bodyPr lIns="143402" tIns="89626" rIns="143402" bIns="89626" anchor="t" anchorCtr="0"/>
          <a:lstStyle>
            <a:lvl1pPr>
              <a:defRPr sz="6017" spc="-101" baseline="0">
                <a:gradFill>
                  <a:gsLst>
                    <a:gs pos="3333">
                      <a:schemeClr val="tx2"/>
                    </a:gs>
                    <a:gs pos="39000">
                      <a:schemeClr val="tx2"/>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973055" y="6319672"/>
            <a:ext cx="1005841" cy="195077"/>
          </a:xfrm>
          <a:prstGeom prst="rect">
            <a:avLst/>
          </a:prstGeom>
        </p:spPr>
      </p:pic>
      <p:sp>
        <p:nvSpPr>
          <p:cNvPr id="7" name="Rectangle 6"/>
          <p:cNvSpPr/>
          <p:nvPr userDrawn="1"/>
        </p:nvSpPr>
        <p:spPr bwMode="auto">
          <a:xfrm>
            <a:off x="457202" y="479426"/>
            <a:ext cx="2651731" cy="548634"/>
          </a:xfrm>
          <a:prstGeom prst="rect">
            <a:avLst/>
          </a:prstGeom>
          <a:noFill/>
          <a:ln w="25400" cap="sq">
            <a:solidFill>
              <a:srgbClr val="0072C6"/>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159" rtl="0" eaLnBrk="1" fontAlgn="base" latinLnBrk="0" hangingPunct="1">
              <a:lnSpc>
                <a:spcPct val="90000"/>
              </a:lnSpc>
              <a:spcBef>
                <a:spcPct val="0"/>
              </a:spcBef>
              <a:spcAft>
                <a:spcPct val="0"/>
              </a:spcAft>
              <a:buClrTx/>
              <a:buSzTx/>
              <a:buFontTx/>
              <a:buNone/>
              <a:tabLst/>
              <a:defRPr/>
            </a:pPr>
            <a:r>
              <a:rPr kumimoji="0" lang="en-US" sz="1938" b="0" i="0" u="none" strike="noStrike" kern="1200" cap="none" spc="0" normalizeH="0" baseline="0" noProof="0" dirty="0" smtClean="0">
                <a:ln>
                  <a:noFill/>
                </a:ln>
                <a:gradFill>
                  <a:gsLst>
                    <a:gs pos="5833">
                      <a:srgbClr val="0072C6"/>
                    </a:gs>
                    <a:gs pos="15000">
                      <a:srgbClr val="0072C6"/>
                    </a:gs>
                  </a:gsLst>
                  <a:lin ang="5400000" scaled="0"/>
                </a:gradFill>
                <a:effectLst/>
                <a:uLnTx/>
                <a:uFillTx/>
                <a:latin typeface="Segoe UI"/>
                <a:ea typeface="Segoe UI" pitchFamily="34" charset="0"/>
                <a:cs typeface="Segoe UI" pitchFamily="34" charset="0"/>
              </a:rPr>
              <a:t>Product logo goes here</a:t>
            </a:r>
          </a:p>
        </p:txBody>
      </p:sp>
    </p:spTree>
    <p:extLst>
      <p:ext uri="{BB962C8B-B14F-4D97-AF65-F5344CB8AC3E}">
        <p14:creationId xmlns:p14="http://schemas.microsoft.com/office/powerpoint/2010/main" val="2351820472"/>
      </p:ext>
    </p:extLst>
  </p:cSld>
  <p:clrMapOvr>
    <a:masterClrMapping/>
  </p:clrMapOvr>
  <p:transition spd="med">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74639"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9" tIns="146257" rIns="182819" bIns="146257" numCol="1" spcCol="0" rtlCol="0" fromWordArt="0" anchor="t" anchorCtr="0" forceAA="0" compatLnSpc="1">
            <a:prstTxWarp prst="textNoShape">
              <a:avLst/>
            </a:prstTxWarp>
            <a:noAutofit/>
          </a:bodyPr>
          <a:lstStyle/>
          <a:p>
            <a:pPr marL="0" marR="0" lvl="0" indent="0" algn="ctr" defTabSz="932159"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bwMode="auto">
          <a:xfrm>
            <a:off x="274704" y="2125678"/>
            <a:ext cx="9143936" cy="1828787"/>
          </a:xfrm>
          <a:noFill/>
        </p:spPr>
        <p:txBody>
          <a:bodyPr lIns="143402" tIns="89626" rIns="143402" bIns="89626" anchor="t" anchorCtr="0"/>
          <a:lstStyle>
            <a:lvl1pPr>
              <a:defRPr sz="6017" spc="-101" baseline="0">
                <a:gradFill>
                  <a:gsLst>
                    <a:gs pos="5833">
                      <a:schemeClr val="bg1"/>
                    </a:gs>
                    <a:gs pos="18000">
                      <a:schemeClr val="bg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74701" y="3955787"/>
            <a:ext cx="9143937" cy="1828008"/>
          </a:xfrm>
          <a:noFill/>
        </p:spPr>
        <p:txBody>
          <a:bodyPr lIns="143402" tIns="107551" rIns="143402" bIns="107551">
            <a:noAutofit/>
          </a:bodyPr>
          <a:lstStyle>
            <a:lvl1pPr marL="0" indent="0">
              <a:spcBef>
                <a:spcPts val="0"/>
              </a:spcBef>
              <a:buNone/>
              <a:defRPr sz="357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973055" y="6319672"/>
            <a:ext cx="1005841" cy="195077"/>
          </a:xfrm>
          <a:prstGeom prst="rect">
            <a:avLst/>
          </a:prstGeom>
        </p:spPr>
      </p:pic>
    </p:spTree>
    <p:extLst>
      <p:ext uri="{BB962C8B-B14F-4D97-AF65-F5344CB8AC3E}">
        <p14:creationId xmlns:p14="http://schemas.microsoft.com/office/powerpoint/2010/main" val="970890832"/>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4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0" y="0"/>
            <a:ext cx="12436475" cy="6994525"/>
          </a:xfrm>
          <a:prstGeom prst="rect">
            <a:avLst/>
          </a:prstGeom>
          <a:gradFill flip="none" rotWithShape="1">
            <a:gsLst>
              <a:gs pos="0">
                <a:srgbClr val="000000">
                  <a:alpha val="60000"/>
                </a:srgbClr>
              </a:gs>
              <a:gs pos="18000">
                <a:srgbClr val="000000">
                  <a:alpha val="25000"/>
                </a:srgbClr>
              </a:gs>
              <a:gs pos="43000">
                <a:srgbClr val="000000">
                  <a:alpha val="0"/>
                </a:srgbClr>
              </a:gs>
            </a:gsLst>
            <a:lin ang="27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smtClean="0">
              <a:gradFill>
                <a:gsLst>
                  <a:gs pos="0">
                    <a:srgbClr val="FFFFFF"/>
                  </a:gs>
                  <a:gs pos="100000">
                    <a:srgbClr val="FFFFFF"/>
                  </a:gs>
                </a:gsLst>
                <a:lin ang="5400000" scaled="0"/>
              </a:gradFill>
            </a:endParaRPr>
          </a:p>
        </p:txBody>
      </p:sp>
      <p:sp>
        <p:nvSpPr>
          <p:cNvPr id="19" name="Rectangle 18"/>
          <p:cNvSpPr/>
          <p:nvPr userDrawn="1"/>
        </p:nvSpPr>
        <p:spPr bwMode="gray">
          <a:xfrm>
            <a:off x="274702" y="1211263"/>
            <a:ext cx="7315200" cy="4571986"/>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4638" y="1211249"/>
            <a:ext cx="7315200" cy="2743200"/>
          </a:xfrm>
          <a:noFill/>
        </p:spPr>
        <p:txBody>
          <a:bodyPr lIns="146304" tIns="91440" rIns="146304" bIns="91440" anchor="t" anchorCtr="0"/>
          <a:lstStyle>
            <a:lvl1pPr>
              <a:defRPr sz="6600"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74639" y="3952861"/>
            <a:ext cx="7315200" cy="1830388"/>
          </a:xfrm>
          <a:noFill/>
        </p:spPr>
        <p:txBody>
          <a:bodyPr lIns="182880" tIns="146304" rIns="182880" bIns="146304">
            <a:noAutofit/>
          </a:bodyPr>
          <a:lstStyle>
            <a:lvl1pPr marL="0" indent="0">
              <a:spcBef>
                <a:spcPts val="0"/>
              </a:spcBef>
              <a:buNone/>
              <a:defRPr sz="3600"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097784" y="479425"/>
            <a:ext cx="1881491" cy="405244"/>
          </a:xfrm>
          <a:prstGeom prst="rect">
            <a:avLst/>
          </a:prstGeom>
        </p:spPr>
      </p:pic>
      <p:sp>
        <p:nvSpPr>
          <p:cNvPr id="3" name="Text Placeholder 2"/>
          <p:cNvSpPr>
            <a:spLocks noGrp="1"/>
          </p:cNvSpPr>
          <p:nvPr>
            <p:ph type="body" sz="quarter" idx="13" hasCustomPrompt="1"/>
          </p:nvPr>
        </p:nvSpPr>
        <p:spPr>
          <a:xfrm>
            <a:off x="274638" y="367604"/>
            <a:ext cx="2743200" cy="517065"/>
          </a:xfrm>
        </p:spPr>
        <p:txBody>
          <a:bodyPr/>
          <a:lstStyle>
            <a:lvl1pPr marL="0" indent="0">
              <a:buNone/>
              <a:defRPr sz="2400">
                <a:gradFill>
                  <a:gsLst>
                    <a:gs pos="5419">
                      <a:srgbClr val="FFFFFF"/>
                    </a:gs>
                    <a:gs pos="100000">
                      <a:srgbClr val="FFFFFF"/>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29304508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userDrawn="1">
          <p15:clr>
            <a:srgbClr val="C35EA4"/>
          </p15:clr>
        </p15:guide>
        <p15:guide id="2" orient="horz" pos="4104" userDrawn="1">
          <p15:clr>
            <a:srgbClr val="C35EA4"/>
          </p15:clr>
        </p15:guide>
        <p15:guide id="3" pos="288" userDrawn="1">
          <p15:clr>
            <a:srgbClr val="C35EA4"/>
          </p15:clr>
        </p15:guide>
        <p15:guide id="4" userDrawn="1">
          <p15:clr>
            <a:srgbClr val="FBAE40"/>
          </p15:clr>
        </p15:guide>
        <p15:guide id="5" pos="754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3">
    <p:bg>
      <p:bgRef idx="1001">
        <a:schemeClr val="bg2"/>
      </p:bgRef>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2" y="3954459"/>
            <a:ext cx="6399213" cy="1830388"/>
          </a:xfrm>
          <a:noFill/>
        </p:spPr>
        <p:txBody>
          <a:bodyPr lIns="143402" tIns="107551" rIns="143402" bIns="107551">
            <a:noAutofit/>
          </a:bodyPr>
          <a:lstStyle>
            <a:lvl1pPr marL="0" indent="0">
              <a:spcBef>
                <a:spcPts val="0"/>
              </a:spcBef>
              <a:buNone/>
              <a:defRPr sz="357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6" y="2117166"/>
            <a:ext cx="10058335" cy="1837298"/>
          </a:xfrm>
          <a:noFill/>
        </p:spPr>
        <p:txBody>
          <a:bodyPr lIns="143402" tIns="89626" rIns="143402" bIns="89626" anchor="t" anchorCtr="0"/>
          <a:lstStyle>
            <a:lvl1pPr>
              <a:defRPr sz="6017" spc="-101"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973055" y="6319672"/>
            <a:ext cx="1005841" cy="195077"/>
          </a:xfrm>
          <a:prstGeom prst="rect">
            <a:avLst/>
          </a:prstGeom>
        </p:spPr>
      </p:pic>
    </p:spTree>
    <p:extLst>
      <p:ext uri="{BB962C8B-B14F-4D97-AF65-F5344CB8AC3E}">
        <p14:creationId xmlns:p14="http://schemas.microsoft.com/office/powerpoint/2010/main" val="821894048"/>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4" y="1211287"/>
            <a:ext cx="10058335"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9" tIns="146257" rIns="182819" bIns="146257" numCol="1" spcCol="0" rtlCol="0" fromWordArt="0" anchor="t" anchorCtr="0" forceAA="0" compatLnSpc="1">
            <a:prstTxWarp prst="textNoShape">
              <a:avLst/>
            </a:prstTxWarp>
            <a:noAutofit/>
          </a:bodyPr>
          <a:lstStyle/>
          <a:p>
            <a:pPr marL="0" marR="0" lvl="0" indent="0" algn="ctr" defTabSz="932159"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bwMode="auto">
          <a:xfrm>
            <a:off x="274642" y="1209974"/>
            <a:ext cx="10056812" cy="2751698"/>
          </a:xfrm>
          <a:noFill/>
        </p:spPr>
        <p:txBody>
          <a:bodyPr tIns="89626" bIns="89626" anchor="t" anchorCtr="0"/>
          <a:lstStyle>
            <a:lvl1pPr>
              <a:defRPr sz="7241" spc="-101"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3954465"/>
            <a:ext cx="10058400" cy="1829593"/>
          </a:xfrm>
          <a:noFill/>
        </p:spPr>
        <p:txBody>
          <a:bodyPr lIns="179251" tIns="143402" rIns="179251" bIns="143402">
            <a:noAutofit/>
          </a:bodyPr>
          <a:lstStyle>
            <a:lvl1pPr marL="0" indent="0">
              <a:spcBef>
                <a:spcPts val="0"/>
              </a:spcBef>
              <a:buNone/>
              <a:defRPr sz="357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08962210"/>
      </p:ext>
    </p:extLst>
  </p:cSld>
  <p:clrMapOvr>
    <a:masterClrMapping/>
  </p:clrMapOvr>
  <p:transition spd="med">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2"/>
      </p:bgRef>
    </p:bg>
    <p:spTree>
      <p:nvGrpSpPr>
        <p:cNvPr id="1" name=""/>
        <p:cNvGrpSpPr/>
        <p:nvPr/>
      </p:nvGrpSpPr>
      <p:grpSpPr>
        <a:xfrm>
          <a:off x="0" y="0"/>
          <a:ext cx="0" cy="0"/>
          <a:chOff x="0" y="0"/>
          <a:chExt cx="0" cy="0"/>
        </a:xfrm>
      </p:grpSpPr>
      <p:sp>
        <p:nvSpPr>
          <p:cNvPr id="4" name="Rectangle 3"/>
          <p:cNvSpPr/>
          <p:nvPr userDrawn="1"/>
        </p:nvSpPr>
        <p:spPr bwMode="ltGray">
          <a:xfrm>
            <a:off x="274704" y="1211287"/>
            <a:ext cx="10058335"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9" tIns="146257" rIns="182819" bIns="146257" numCol="1" spcCol="0" rtlCol="0" fromWordArt="0" anchor="t" anchorCtr="0" forceAA="0" compatLnSpc="1">
            <a:prstTxWarp prst="textNoShape">
              <a:avLst/>
            </a:prstTxWarp>
            <a:noAutofit/>
          </a:bodyPr>
          <a:lstStyle/>
          <a:p>
            <a:pPr marL="0" marR="0" lvl="0" indent="0" algn="ctr" defTabSz="932159"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642" y="1209974"/>
            <a:ext cx="10056812" cy="2751698"/>
          </a:xfrm>
          <a:noFill/>
        </p:spPr>
        <p:txBody>
          <a:bodyPr tIns="89626" bIns="89626" anchor="t" anchorCtr="0"/>
          <a:lstStyle>
            <a:lvl1pPr>
              <a:defRPr sz="7241" spc="-101"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3954465"/>
            <a:ext cx="10058400" cy="1829593"/>
          </a:xfrm>
          <a:noFill/>
        </p:spPr>
        <p:txBody>
          <a:bodyPr lIns="179251" tIns="143402" rIns="179251" bIns="143402">
            <a:noAutofit/>
          </a:bodyPr>
          <a:lstStyle>
            <a:lvl1pPr marL="0" indent="0">
              <a:spcBef>
                <a:spcPts val="0"/>
              </a:spcBef>
              <a:buNone/>
              <a:defRPr sz="357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61400802"/>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4" y="1211287"/>
            <a:ext cx="10058335"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9" tIns="146257" rIns="182819" bIns="146257" numCol="1" spcCol="0" rtlCol="0" fromWordArt="0" anchor="t" anchorCtr="0" forceAA="0" compatLnSpc="1">
            <a:prstTxWarp prst="textNoShape">
              <a:avLst/>
            </a:prstTxWarp>
            <a:noAutofit/>
          </a:bodyPr>
          <a:lstStyle/>
          <a:p>
            <a:pPr marL="0" marR="0" lvl="0" indent="0" algn="ctr" defTabSz="932159"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642" y="1209974"/>
            <a:ext cx="10056812" cy="2751698"/>
          </a:xfrm>
          <a:noFill/>
        </p:spPr>
        <p:txBody>
          <a:bodyPr tIns="89626" bIns="89626" anchor="t" anchorCtr="0"/>
          <a:lstStyle>
            <a:lvl1pPr>
              <a:defRPr sz="7241" spc="-101"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564866291"/>
      </p:ext>
    </p:extLst>
  </p:cSld>
  <p:clrMapOvr>
    <a:masterClrMapping/>
  </p:clrMapOvr>
  <p:transition spd="med">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2">
    <p:bg>
      <p:bgRef idx="1001">
        <a:schemeClr val="bg2"/>
      </p:bgRef>
    </p:bg>
    <p:spTree>
      <p:nvGrpSpPr>
        <p:cNvPr id="1" name=""/>
        <p:cNvGrpSpPr/>
        <p:nvPr/>
      </p:nvGrpSpPr>
      <p:grpSpPr>
        <a:xfrm>
          <a:off x="0" y="0"/>
          <a:ext cx="0" cy="0"/>
          <a:chOff x="0" y="0"/>
          <a:chExt cx="0" cy="0"/>
        </a:xfrm>
      </p:grpSpPr>
      <p:sp>
        <p:nvSpPr>
          <p:cNvPr id="4" name="Rectangle 3"/>
          <p:cNvSpPr/>
          <p:nvPr userDrawn="1"/>
        </p:nvSpPr>
        <p:spPr bwMode="ltGray">
          <a:xfrm>
            <a:off x="274704" y="1211287"/>
            <a:ext cx="10058335"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9" tIns="146257" rIns="182819" bIns="146257" numCol="1" spcCol="0" rtlCol="0" fromWordArt="0" anchor="t" anchorCtr="0" forceAA="0" compatLnSpc="1">
            <a:prstTxWarp prst="textNoShape">
              <a:avLst/>
            </a:prstTxWarp>
            <a:noAutofit/>
          </a:bodyPr>
          <a:lstStyle/>
          <a:p>
            <a:pPr marL="0" marR="0" lvl="0" indent="0" algn="ctr" defTabSz="932159"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642" y="1209974"/>
            <a:ext cx="10056812" cy="2751698"/>
          </a:xfrm>
          <a:noFill/>
        </p:spPr>
        <p:txBody>
          <a:bodyPr tIns="89626" bIns="89626" anchor="t" anchorCtr="0"/>
          <a:lstStyle>
            <a:lvl1pPr>
              <a:defRPr sz="7241" spc="-101"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96040978"/>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89626" bIns="89626" anchor="t" anchorCtr="0"/>
          <a:lstStyle>
            <a:lvl1pPr>
              <a:defRPr sz="8873"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85344718"/>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89626" bIns="89626" anchor="t" anchorCtr="0"/>
          <a:lstStyle>
            <a:lvl1pPr>
              <a:defRPr sz="8873"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77010189"/>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89626" bIns="89626" anchor="t" anchorCtr="0"/>
          <a:lstStyle>
            <a:lvl1pPr>
              <a:defRPr sz="8873"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5812010"/>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82153"/>
          </a:xfrm>
        </p:spPr>
        <p:txBody>
          <a:bodyPr/>
          <a:lstStyle>
            <a:lvl1pPr marL="0" indent="0">
              <a:buNone/>
              <a:defRPr>
                <a:gradFill>
                  <a:gsLst>
                    <a:gs pos="1250">
                      <a:schemeClr val="tx2"/>
                    </a:gs>
                    <a:gs pos="99000">
                      <a:schemeClr val="tx2"/>
                    </a:gs>
                  </a:gsLst>
                  <a:lin ang="5400000" scaled="0"/>
                </a:gradFill>
              </a:defRPr>
            </a:lvl1pPr>
            <a:lvl2pPr marL="0" indent="0">
              <a:buFontTx/>
              <a:buNone/>
              <a:defRPr sz="2040"/>
            </a:lvl2pPr>
            <a:lvl3pPr marL="228524" indent="0">
              <a:buNone/>
              <a:defRPr/>
            </a:lvl3pPr>
            <a:lvl4pPr marL="457046" indent="0">
              <a:buNone/>
              <a:defRPr/>
            </a:lvl4pPr>
            <a:lvl5pPr marL="68557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21371394"/>
      </p:ext>
    </p:extLst>
  </p:cSld>
  <p:clrMapOvr>
    <a:masterClrMapping/>
  </p:clrMapOvr>
  <p:transition spd="med">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82153"/>
          </a:xfrm>
        </p:spPr>
        <p:txBody>
          <a:bodyPr/>
          <a:lstStyle>
            <a:lvl1pPr marL="0" indent="0">
              <a:buNone/>
              <a:defRPr>
                <a:gradFill>
                  <a:gsLst>
                    <a:gs pos="1250">
                      <a:schemeClr val="tx1"/>
                    </a:gs>
                    <a:gs pos="99000">
                      <a:schemeClr val="tx1"/>
                    </a:gs>
                  </a:gsLst>
                  <a:lin ang="5400000" scaled="0"/>
                </a:gradFill>
              </a:defRPr>
            </a:lvl1pPr>
            <a:lvl2pPr marL="0" indent="0">
              <a:buFontTx/>
              <a:buNone/>
              <a:defRPr sz="2040"/>
            </a:lvl2pPr>
            <a:lvl3pPr marL="228524" indent="0">
              <a:buNone/>
              <a:defRPr/>
            </a:lvl3pPr>
            <a:lvl4pPr marL="457046" indent="0">
              <a:buNone/>
              <a:defRPr/>
            </a:lvl4pPr>
            <a:lvl5pPr marL="68557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46253006"/>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51212"/>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91087056"/>
      </p:ext>
    </p:extLst>
  </p:cSld>
  <p:clrMapOvr>
    <a:masterClrMapping/>
  </p:clrMapOvr>
  <p:transition spd="med">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51212"/>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34769225"/>
      </p:ext>
    </p:extLst>
  </p:cSld>
  <p:clrMapOvr>
    <a:masterClrMapping/>
  </p:clrMapOvr>
  <p:transition spd="med">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499153"/>
          </a:xfrm>
        </p:spPr>
        <p:txBody>
          <a:bodyPr wrap="square">
            <a:spAutoFit/>
          </a:bodyPr>
          <a:lstStyle>
            <a:lvl1pPr marL="0" indent="0">
              <a:spcBef>
                <a:spcPts val="1224"/>
              </a:spcBef>
              <a:buClr>
                <a:schemeClr val="tx1"/>
              </a:buClr>
              <a:buFont typeface="Wingdings" pitchFamily="2" charset="2"/>
              <a:buNone/>
              <a:defRPr sz="3570">
                <a:gradFill>
                  <a:gsLst>
                    <a:gs pos="1250">
                      <a:schemeClr val="tx2"/>
                    </a:gs>
                    <a:gs pos="99000">
                      <a:schemeClr val="tx2"/>
                    </a:gs>
                  </a:gsLst>
                  <a:lin ang="5400000" scaled="0"/>
                </a:gradFill>
              </a:defRPr>
            </a:lvl1pPr>
            <a:lvl2pPr marL="0" indent="0">
              <a:buNone/>
              <a:defRPr sz="2040"/>
            </a:lvl2pPr>
            <a:lvl3pPr marL="231697" indent="0">
              <a:buNone/>
              <a:tabLst/>
              <a:defRPr sz="2040"/>
            </a:lvl3pPr>
            <a:lvl4pPr marL="460221" indent="0">
              <a:buNone/>
              <a:defRPr/>
            </a:lvl4pPr>
            <a:lvl5pPr marL="68557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499153"/>
          </a:xfrm>
        </p:spPr>
        <p:txBody>
          <a:bodyPr wrap="square">
            <a:spAutoFit/>
          </a:bodyPr>
          <a:lstStyle>
            <a:lvl1pPr marL="0" indent="0">
              <a:spcBef>
                <a:spcPts val="1224"/>
              </a:spcBef>
              <a:buClr>
                <a:schemeClr val="tx1"/>
              </a:buClr>
              <a:buFont typeface="Wingdings" pitchFamily="2" charset="2"/>
              <a:buNone/>
              <a:defRPr sz="3570">
                <a:gradFill>
                  <a:gsLst>
                    <a:gs pos="1250">
                      <a:schemeClr val="tx2"/>
                    </a:gs>
                    <a:gs pos="99000">
                      <a:schemeClr val="tx2"/>
                    </a:gs>
                  </a:gsLst>
                  <a:lin ang="5400000" scaled="0"/>
                </a:gradFill>
              </a:defRPr>
            </a:lvl1pPr>
            <a:lvl2pPr marL="0" indent="0">
              <a:buNone/>
              <a:defRPr sz="2040"/>
            </a:lvl2pPr>
            <a:lvl3pPr marL="231697" indent="0">
              <a:buNone/>
              <a:tabLst/>
              <a:defRPr sz="2040"/>
            </a:lvl3pPr>
            <a:lvl4pPr marL="460221" indent="0">
              <a:buNone/>
              <a:defRPr/>
            </a:lvl4pPr>
            <a:lvl5pPr marL="68557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21695063"/>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499153"/>
          </a:xfrm>
        </p:spPr>
        <p:txBody>
          <a:bodyPr wrap="square">
            <a:spAutoFit/>
          </a:bodyPr>
          <a:lstStyle>
            <a:lvl1pPr marL="0" indent="0">
              <a:spcBef>
                <a:spcPts val="1224"/>
              </a:spcBef>
              <a:buClr>
                <a:schemeClr val="tx1"/>
              </a:buClr>
              <a:buFont typeface="Wingdings" pitchFamily="2" charset="2"/>
              <a:buNone/>
              <a:defRPr sz="3570"/>
            </a:lvl1pPr>
            <a:lvl2pPr marL="0" indent="0">
              <a:buNone/>
              <a:defRPr sz="2040"/>
            </a:lvl2pPr>
            <a:lvl3pPr marL="231697" indent="0">
              <a:buNone/>
              <a:tabLst/>
              <a:defRPr sz="2040"/>
            </a:lvl3pPr>
            <a:lvl4pPr marL="460221" indent="0">
              <a:buNone/>
              <a:defRPr/>
            </a:lvl4pPr>
            <a:lvl5pPr marL="68557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499153"/>
          </a:xfrm>
        </p:spPr>
        <p:txBody>
          <a:bodyPr wrap="square">
            <a:spAutoFit/>
          </a:bodyPr>
          <a:lstStyle>
            <a:lvl1pPr marL="0" indent="0">
              <a:spcBef>
                <a:spcPts val="1224"/>
              </a:spcBef>
              <a:buClr>
                <a:schemeClr val="tx1"/>
              </a:buClr>
              <a:buFont typeface="Wingdings" pitchFamily="2" charset="2"/>
              <a:buNone/>
              <a:defRPr sz="3570"/>
            </a:lvl1pPr>
            <a:lvl2pPr marL="0" indent="0">
              <a:buNone/>
              <a:defRPr sz="2040"/>
            </a:lvl2pPr>
            <a:lvl3pPr marL="231697" indent="0">
              <a:buNone/>
              <a:tabLst/>
              <a:defRPr sz="2040"/>
            </a:lvl3pPr>
            <a:lvl4pPr marL="460221" indent="0">
              <a:buNone/>
              <a:defRPr/>
            </a:lvl4pPr>
            <a:lvl5pPr marL="68557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9338624"/>
      </p:ext>
    </p:extLst>
  </p:cSld>
  <p:clrMapOvr>
    <a:masterClrMapping/>
  </p:clrMapOvr>
  <p:transition spd="med">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568213"/>
          </a:xfrm>
        </p:spPr>
        <p:txBody>
          <a:bodyPr wrap="square">
            <a:spAutoFit/>
          </a:bodyPr>
          <a:lstStyle>
            <a:lvl1pPr marL="287242" indent="-287242">
              <a:spcBef>
                <a:spcPts val="1224"/>
              </a:spcBef>
              <a:buClr>
                <a:schemeClr val="tx1"/>
              </a:buClr>
              <a:buFont typeface="Arial" pitchFamily="34" charset="0"/>
              <a:buChar char="•"/>
              <a:defRPr sz="3570"/>
            </a:lvl1pPr>
            <a:lvl2pPr marL="530988" indent="-233117">
              <a:defRPr sz="2448"/>
            </a:lvl2pPr>
            <a:lvl3pPr marL="699350" indent="-168363">
              <a:tabLst/>
              <a:defRPr sz="2040"/>
            </a:lvl3pPr>
            <a:lvl4pPr marL="880663" indent="-181314">
              <a:defRPr/>
            </a:lvl4pPr>
            <a:lvl5pPr marL="1049024" indent="-16836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68213"/>
          </a:xfrm>
        </p:spPr>
        <p:txBody>
          <a:bodyPr wrap="square">
            <a:spAutoFit/>
          </a:bodyPr>
          <a:lstStyle>
            <a:lvl1pPr marL="287242" indent="-287242">
              <a:spcBef>
                <a:spcPts val="1224"/>
              </a:spcBef>
              <a:buClr>
                <a:schemeClr val="tx1"/>
              </a:buClr>
              <a:buFont typeface="Arial" pitchFamily="34" charset="0"/>
              <a:buChar char="•"/>
              <a:defRPr sz="3570"/>
            </a:lvl1pPr>
            <a:lvl2pPr marL="530988" indent="-233117">
              <a:defRPr sz="2448"/>
            </a:lvl2pPr>
            <a:lvl3pPr marL="699350" indent="-168363">
              <a:tabLst/>
              <a:defRPr sz="2040"/>
            </a:lvl3pPr>
            <a:lvl4pPr marL="880663" indent="-181314">
              <a:defRPr/>
            </a:lvl4pPr>
            <a:lvl5pPr marL="1049024" indent="-16836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0077222"/>
      </p:ext>
    </p:extLst>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568213"/>
          </a:xfrm>
        </p:spPr>
        <p:txBody>
          <a:bodyPr wrap="square">
            <a:spAutoFit/>
          </a:bodyPr>
          <a:lstStyle>
            <a:lvl1pPr marL="287242" indent="-287242">
              <a:spcBef>
                <a:spcPts val="1224"/>
              </a:spcBef>
              <a:buClr>
                <a:schemeClr val="tx2"/>
              </a:buClr>
              <a:buFont typeface="Arial" pitchFamily="34" charset="0"/>
              <a:buChar char="•"/>
              <a:defRPr sz="3570">
                <a:gradFill>
                  <a:gsLst>
                    <a:gs pos="1250">
                      <a:schemeClr val="tx2"/>
                    </a:gs>
                    <a:gs pos="99000">
                      <a:schemeClr val="tx2"/>
                    </a:gs>
                  </a:gsLst>
                  <a:lin ang="5400000" scaled="0"/>
                </a:gradFill>
              </a:defRPr>
            </a:lvl1pPr>
            <a:lvl2pPr marL="530988" indent="-233117">
              <a:defRPr sz="2448"/>
            </a:lvl2pPr>
            <a:lvl3pPr marL="699350" indent="-168363">
              <a:tabLst/>
              <a:defRPr sz="2040"/>
            </a:lvl3pPr>
            <a:lvl4pPr marL="880663" indent="-181314">
              <a:defRPr/>
            </a:lvl4pPr>
            <a:lvl5pPr marL="1049024" indent="-16836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68213"/>
          </a:xfrm>
        </p:spPr>
        <p:txBody>
          <a:bodyPr wrap="square">
            <a:spAutoFit/>
          </a:bodyPr>
          <a:lstStyle>
            <a:lvl1pPr marL="287242" indent="-287242">
              <a:spcBef>
                <a:spcPts val="1224"/>
              </a:spcBef>
              <a:buClr>
                <a:schemeClr val="tx2"/>
              </a:buClr>
              <a:buFont typeface="Arial" pitchFamily="34" charset="0"/>
              <a:buChar char="•"/>
              <a:defRPr sz="3570">
                <a:gradFill>
                  <a:gsLst>
                    <a:gs pos="1250">
                      <a:schemeClr val="tx2"/>
                    </a:gs>
                    <a:gs pos="99000">
                      <a:schemeClr val="tx2"/>
                    </a:gs>
                  </a:gsLst>
                  <a:lin ang="5400000" scaled="0"/>
                </a:gradFill>
              </a:defRPr>
            </a:lvl1pPr>
            <a:lvl2pPr marL="530988" indent="-233117">
              <a:defRPr sz="2448"/>
            </a:lvl2pPr>
            <a:lvl3pPr marL="699350" indent="-168363">
              <a:tabLst/>
              <a:defRPr sz="2040"/>
            </a:lvl3pPr>
            <a:lvl4pPr marL="880663" indent="-181314">
              <a:defRPr/>
            </a:lvl4pPr>
            <a:lvl5pPr marL="1049024" indent="-16836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27422871"/>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54713945"/>
      </p:ext>
    </p:extLst>
  </p:cSld>
  <p:clrMapOvr>
    <a:masterClrMapping/>
  </p:clrMapOvr>
  <p:transition spd="med">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8648334"/>
      </p:ext>
    </p:extLst>
  </p:cSld>
  <p:clrMapOvr>
    <a:masterClrMapping/>
  </p:clrMapOvr>
  <p:transition spd="med">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2520526"/>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08591"/>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536724"/>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5" tIns="46625" rIns="46625" bIns="46625" numCol="1" spcCol="0" rtlCol="0" fromWordArt="0" anchor="ctr" anchorCtr="0" forceAA="0" compatLnSpc="1">
            <a:prstTxWarp prst="textNoShape">
              <a:avLst/>
            </a:prstTxWarp>
            <a:noAutofit/>
          </a:bodyPr>
          <a:lstStyle/>
          <a:p>
            <a:pPr marL="0" marR="0" lvl="0" indent="0" algn="ctr" defTabSz="932159" rtl="0" eaLnBrk="1" fontAlgn="base" latinLnBrk="0" hangingPunct="1">
              <a:lnSpc>
                <a:spcPct val="100000"/>
              </a:lnSpc>
              <a:spcBef>
                <a:spcPct val="0"/>
              </a:spcBef>
              <a:spcAft>
                <a:spcPct val="0"/>
              </a:spcAft>
              <a:buClrTx/>
              <a:buSzTx/>
              <a:buFontTx/>
              <a:buNone/>
              <a:tabLst/>
              <a:defRPr/>
            </a:pPr>
            <a:endParaRPr kumimoji="0" lang="en-US" sz="1938"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0" y="1221157"/>
            <a:ext cx="11887199" cy="2040854"/>
          </a:xfrm>
        </p:spPr>
        <p:txBody>
          <a:bodyPr/>
          <a:lstStyle>
            <a:lvl1pPr marL="0" indent="0">
              <a:buNone/>
              <a:defRPr sz="3264">
                <a:gradFill>
                  <a:gsLst>
                    <a:gs pos="1250">
                      <a:srgbClr val="000000"/>
                    </a:gs>
                    <a:gs pos="100000">
                      <a:srgbClr val="000000"/>
                    </a:gs>
                  </a:gsLst>
                  <a:lin ang="5400000" scaled="0"/>
                </a:gradFill>
                <a:latin typeface="Segoe UI" pitchFamily="34" charset="0"/>
                <a:cs typeface="Segoe UI" pitchFamily="34" charset="0"/>
              </a:defRPr>
            </a:lvl1pPr>
            <a:lvl2pPr marL="34643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1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9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4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11673855"/>
      </p:ext>
    </p:extLst>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16" indent="-290416">
              <a:buClr>
                <a:schemeClr val="tx1"/>
              </a:buClr>
              <a:buSzPct val="90000"/>
              <a:buFont typeface="Arial" pitchFamily="34" charset="0"/>
              <a:buChar char="•"/>
              <a:defRPr sz="357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08" indent="-280894">
              <a:buClr>
                <a:schemeClr val="tx1"/>
              </a:buClr>
              <a:buSzPct val="90000"/>
              <a:buFont typeface="Arial" pitchFamily="34" charset="0"/>
              <a:buChar char="•"/>
              <a:defRPr sz="3162">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23" indent="-290416">
              <a:buClr>
                <a:schemeClr val="tx1"/>
              </a:buClr>
              <a:buSzPct val="90000"/>
              <a:buFont typeface="Arial" pitchFamily="34" charset="0"/>
              <a:buChar char="•"/>
              <a:defRPr sz="2754">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47" indent="-228524">
              <a:buClr>
                <a:schemeClr val="tx1"/>
              </a:buClr>
              <a:buSzPct val="90000"/>
              <a:buFont typeface="Arial" pitchFamily="34" charset="0"/>
              <a:buChar char="•"/>
              <a:defRPr sz="2448">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70" indent="-228524">
              <a:buClr>
                <a:schemeClr val="tx1"/>
              </a:buClr>
              <a:buSzPct val="90000"/>
              <a:buFont typeface="Arial" pitchFamily="34" charset="0"/>
              <a:buChar char="•"/>
              <a:defRPr sz="204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2372" tIns="76187" rIns="152372" bIns="76187" anchor="b" anchorCtr="0">
            <a:noAutofit/>
          </a:bodyPr>
          <a:lstStyle>
            <a:lvl1pPr algn="r">
              <a:buFont typeface="Arial" pitchFamily="34" charset="0"/>
              <a:buNone/>
              <a:defRPr sz="3672"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877147214"/>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42541861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04040"/>
              </a:solidFill>
              <a:effectLst/>
              <a:uLnTx/>
              <a:uFillTx/>
              <a:latin typeface="Segoe UI"/>
              <a:ea typeface="+mn-ea"/>
              <a:cs typeface="+mn-cs"/>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4937293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520065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158352899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307866425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270061009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4147456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4386932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152615212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5068744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48785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04040"/>
              </a:solidFill>
              <a:effectLst/>
              <a:uLnTx/>
              <a:uFillTx/>
              <a:latin typeface="Segoe UI"/>
              <a:ea typeface="+mn-ea"/>
              <a:cs typeface="+mn-cs"/>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43101109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404040"/>
                    </a:gs>
                    <a:gs pos="100000">
                      <a:srgbClr val="404040"/>
                    </a:gs>
                  </a:gsLst>
                  <a:lin ang="5400000" scaled="0"/>
                </a:gradFill>
                <a:effectLst/>
                <a:uLnTx/>
                <a:uFillTx/>
                <a:latin typeface="Segoe UI"/>
                <a:ea typeface="+mn-ea"/>
                <a:cs typeface="Segoe UI" pitchFamily="34" charset="0"/>
              </a:rPr>
              <a:t>© </a:t>
            </a:r>
            <a:r>
              <a:rPr kumimoji="0" lang="en-US" sz="700" b="0" i="0" u="none" strike="noStrike" kern="1200" cap="none" spc="0" normalizeH="0" baseline="0" noProof="0" dirty="0" smtClean="0">
                <a:ln>
                  <a:noFill/>
                </a:ln>
                <a:gradFill>
                  <a:gsLst>
                    <a:gs pos="0">
                      <a:srgbClr val="404040"/>
                    </a:gs>
                    <a:gs pos="100000">
                      <a:srgbClr val="404040"/>
                    </a:gs>
                  </a:gsLst>
                  <a:lin ang="5400000" scaled="0"/>
                </a:gradFill>
                <a:effectLst/>
                <a:uLnTx/>
                <a:uFillTx/>
                <a:latin typeface="Segoe UI"/>
                <a:ea typeface="+mn-ea"/>
                <a:cs typeface="Segoe UI" pitchFamily="34" charset="0"/>
              </a:rPr>
              <a:t>2015 </a:t>
            </a:r>
            <a:r>
              <a:rPr kumimoji="0" lang="en-US" sz="700" b="0" i="0" u="none" strike="noStrike" kern="1200" cap="none" spc="0" normalizeH="0" baseline="0" noProof="0" dirty="0">
                <a:ln>
                  <a:noFill/>
                </a:ln>
                <a:gradFill>
                  <a:gsLst>
                    <a:gs pos="0">
                      <a:srgbClr val="404040"/>
                    </a:gs>
                    <a:gs pos="100000">
                      <a:srgbClr val="404040"/>
                    </a:gs>
                  </a:gsLst>
                  <a:lin ang="5400000" scaled="0"/>
                </a:gradFill>
                <a:effectLst/>
                <a:uLnTx/>
                <a:uFillTx/>
                <a:latin typeface="Segoe UI"/>
                <a:ea typeface="+mn-ea"/>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145261107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2094041"/>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43399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026533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274702" y="307621"/>
            <a:ext cx="1849602" cy="394827"/>
          </a:xfrm>
          <a:prstGeom prst="rect">
            <a:avLst/>
          </a:prstGeom>
          <a:noFill/>
          <a:ln>
            <a:noFill/>
          </a:ln>
        </p:spPr>
      </p:pic>
      <p:pic>
        <p:nvPicPr>
          <p:cNvPr id="10" name="Picture 9" descr="DevOps_KeyVisua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96691" y="2242562"/>
            <a:ext cx="4212468" cy="4212468"/>
          </a:xfrm>
          <a:prstGeom prst="rect">
            <a:avLst/>
          </a:prstGeom>
        </p:spPr>
      </p:pic>
    </p:spTree>
    <p:extLst>
      <p:ext uri="{BB962C8B-B14F-4D97-AF65-F5344CB8AC3E}">
        <p14:creationId xmlns:p14="http://schemas.microsoft.com/office/powerpoint/2010/main" val="20663622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p15:clr>
            <a:srgbClr val="C35E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0" name="Picture 19"/>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4990" y="-7263"/>
            <a:ext cx="12451465" cy="6997168"/>
          </a:xfrm>
          <a:prstGeom prst="rect">
            <a:avLst/>
          </a:prstGeom>
        </p:spPr>
      </p:pic>
      <p:sp>
        <p:nvSpPr>
          <p:cNvPr id="22" name="Rectangle 21"/>
          <p:cNvSpPr/>
          <p:nvPr userDrawn="1"/>
        </p:nvSpPr>
        <p:spPr bwMode="gray">
          <a:xfrm>
            <a:off x="150813" y="2057400"/>
            <a:ext cx="6427464" cy="3657600"/>
          </a:xfrm>
          <a:prstGeom prst="rect">
            <a:avLst/>
          </a:prstGeom>
          <a:solidFill>
            <a:srgbClr val="2FAFE9">
              <a:alpha val="85000"/>
            </a:srgbClr>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4009"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5" name="Picture 2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9289" y="330693"/>
            <a:ext cx="1085958" cy="231913"/>
          </a:xfrm>
          <a:prstGeom prst="rect">
            <a:avLst/>
          </a:prstGeom>
        </p:spPr>
      </p:pic>
      <p:sp>
        <p:nvSpPr>
          <p:cNvPr id="26" name="Title 1"/>
          <p:cNvSpPr>
            <a:spLocks noGrp="1"/>
          </p:cNvSpPr>
          <p:nvPr>
            <p:ph type="title" hasCustomPrompt="1"/>
          </p:nvPr>
        </p:nvSpPr>
        <p:spPr>
          <a:xfrm>
            <a:off x="274702" y="2117165"/>
            <a:ext cx="6123555" cy="1837298"/>
          </a:xfrm>
          <a:noFill/>
        </p:spPr>
        <p:txBody>
          <a:bodyPr lIns="146304" tIns="91440" rIns="146304" bIns="91440" anchor="t" anchorCtr="0"/>
          <a:lstStyle>
            <a:lvl1pPr>
              <a:defRPr sz="4200" spc="-100" baseline="0">
                <a:solidFill>
                  <a:schemeClr val="bg1"/>
                </a:solidFill>
              </a:defRPr>
            </a:lvl1pPr>
          </a:lstStyle>
          <a:p>
            <a:r>
              <a:rPr lang="en-US" dirty="0" smtClean="0"/>
              <a:t>Presentation title</a:t>
            </a:r>
            <a:endParaRPr lang="en-US" dirty="0"/>
          </a:p>
        </p:txBody>
      </p:sp>
      <p:sp>
        <p:nvSpPr>
          <p:cNvPr id="27" name="Text Placeholder 4"/>
          <p:cNvSpPr>
            <a:spLocks noGrp="1"/>
          </p:cNvSpPr>
          <p:nvPr>
            <p:ph type="body" sz="quarter" idx="12" hasCustomPrompt="1"/>
          </p:nvPr>
        </p:nvSpPr>
        <p:spPr>
          <a:xfrm>
            <a:off x="274702" y="4685394"/>
            <a:ext cx="6123555" cy="902608"/>
          </a:xfrm>
          <a:noFill/>
        </p:spPr>
        <p:txBody>
          <a:bodyPr lIns="146304" tIns="109728" rIns="146304" bIns="109728" anchor="b">
            <a:noAutofit/>
          </a:bodyPr>
          <a:lstStyle>
            <a:lvl1pPr marL="0" indent="0">
              <a:spcBef>
                <a:spcPts val="0"/>
              </a:spcBef>
              <a:buNone/>
              <a:defRPr sz="2000" spc="0" baseline="0">
                <a:solidFill>
                  <a:schemeClr val="bg1"/>
                </a:solidFill>
                <a:latin typeface="+mn-lt"/>
              </a:defRPr>
            </a:lvl1pPr>
          </a:lstStyle>
          <a:p>
            <a:pPr lvl="0"/>
            <a:r>
              <a:rPr lang="en-US" dirty="0" smtClean="0"/>
              <a:t>Speaker Name</a:t>
            </a:r>
          </a:p>
        </p:txBody>
      </p:sp>
    </p:spTree>
    <p:extLst>
      <p:ext uri="{BB962C8B-B14F-4D97-AF65-F5344CB8AC3E}">
        <p14:creationId xmlns:p14="http://schemas.microsoft.com/office/powerpoint/2010/main" val="390570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090829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92295441"/>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1445125546"/>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343161059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271676409"/>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063468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4392169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Emphasis Content">
    <p:bg>
      <p:bgPr>
        <a:solidFill>
          <a:schemeClr val="tx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1" y="2124075"/>
            <a:ext cx="11887200" cy="1353136"/>
          </a:xfrm>
        </p:spPr>
        <p:txBody>
          <a:bodyPr wrap="square">
            <a:spAutoFit/>
          </a:bodyPr>
          <a:lstStyle>
            <a:lvl1pPr marL="0" indent="0">
              <a:spcBef>
                <a:spcPts val="1224"/>
              </a:spcBef>
              <a:buClr>
                <a:schemeClr val="tx1"/>
              </a:buClr>
              <a:buFont typeface="Wingdings" pitchFamily="2" charset="2"/>
              <a:buNone/>
              <a:defRPr sz="5400">
                <a:solidFill>
                  <a:schemeClr val="bg1"/>
                </a:solidFill>
              </a:defRPr>
            </a:lvl1pPr>
            <a:lvl2pPr marL="0" indent="0">
              <a:spcBef>
                <a:spcPts val="1080"/>
              </a:spcBef>
              <a:buNone/>
              <a:defRPr sz="2000">
                <a:solidFill>
                  <a:schemeClr val="bg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p:txBody>
      </p:sp>
      <p:pic>
        <p:nvPicPr>
          <p:cNvPr id="6" name="Picture 5" descr="MobileKeyVisual_FINAL.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96691" y="2201118"/>
            <a:ext cx="4190198" cy="4295357"/>
          </a:xfrm>
          <a:prstGeom prst="rect">
            <a:avLst/>
          </a:prstGeom>
        </p:spPr>
      </p:pic>
    </p:spTree>
    <p:extLst>
      <p:ext uri="{BB962C8B-B14F-4D97-AF65-F5344CB8AC3E}">
        <p14:creationId xmlns:p14="http://schemas.microsoft.com/office/powerpoint/2010/main" val="30500968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a:lstStyle>
            <a:lvl1pPr algn="l">
              <a:defRPr sz="5199">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058211646"/>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Blank Blue">
    <p:spTree>
      <p:nvGrpSpPr>
        <p:cNvPr id="1" name=""/>
        <p:cNvGrpSpPr/>
        <p:nvPr/>
      </p:nvGrpSpPr>
      <p:grpSpPr>
        <a:xfrm>
          <a:off x="0" y="0"/>
          <a:ext cx="0" cy="0"/>
          <a:chOff x="0" y="0"/>
          <a:chExt cx="0" cy="0"/>
        </a:xfrm>
      </p:grpSpPr>
      <p:sp>
        <p:nvSpPr>
          <p:cNvPr id="2" name="TextBox 1"/>
          <p:cNvSpPr txBox="1"/>
          <p:nvPr userDrawn="1"/>
        </p:nvSpPr>
        <p:spPr>
          <a:xfrm>
            <a:off x="5156736" y="6568990"/>
            <a:ext cx="2121415" cy="447815"/>
          </a:xfrm>
          <a:prstGeom prst="rect">
            <a:avLst/>
          </a:prstGeom>
          <a:noFill/>
        </p:spPr>
        <p:txBody>
          <a:bodyPr wrap="none" lIns="182880" tIns="146304" rIns="182880" bIns="146304" rtlCol="0" anchor="ctr">
            <a:spAutoFit/>
          </a:bodyPr>
          <a:lstStyle/>
          <a:p>
            <a:pPr algn="ctr">
              <a:lnSpc>
                <a:spcPct val="90000"/>
              </a:lnSpc>
              <a:spcAft>
                <a:spcPts val="600"/>
              </a:spcAft>
            </a:pPr>
            <a:r>
              <a:rPr lang="en-US" sz="1100" dirty="0" smtClean="0">
                <a:solidFill>
                  <a:schemeClr val="tx1"/>
                </a:solidFill>
              </a:rPr>
              <a:t>MICROSOFT CONFIDENTIAL</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10609252" y="6450795"/>
            <a:ext cx="1639084" cy="359162"/>
          </a:xfrm>
          <a:prstGeom prst="rect">
            <a:avLst/>
          </a:prstGeom>
        </p:spPr>
      </p:pic>
    </p:spTree>
    <p:extLst>
      <p:ext uri="{BB962C8B-B14F-4D97-AF65-F5344CB8AC3E}">
        <p14:creationId xmlns:p14="http://schemas.microsoft.com/office/powerpoint/2010/main" val="582916557"/>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12463203" cy="5624284"/>
          </a:xfrm>
          <a:prstGeom prst="rect">
            <a:avLst/>
          </a:prstGeom>
        </p:spPr>
      </p:pic>
      <p:grpSp>
        <p:nvGrpSpPr>
          <p:cNvPr id="307" name="Group 306"/>
          <p:cNvGrpSpPr/>
          <p:nvPr userDrawn="1"/>
        </p:nvGrpSpPr>
        <p:grpSpPr bwMode="gray">
          <a:xfrm>
            <a:off x="1376363" y="1681163"/>
            <a:ext cx="11109323" cy="3525837"/>
            <a:chOff x="1376363" y="1681163"/>
            <a:chExt cx="11109323" cy="3525837"/>
          </a:xfrm>
        </p:grpSpPr>
        <p:sp>
          <p:nvSpPr>
            <p:cNvPr id="304" name="Freeform 303"/>
            <p:cNvSpPr>
              <a:spLocks noChangeArrowheads="1"/>
            </p:cNvSpPr>
            <p:nvPr userDrawn="1"/>
          </p:nvSpPr>
          <p:spPr bwMode="gray">
            <a:xfrm>
              <a:off x="11109325" y="1889124"/>
              <a:ext cx="1365580" cy="2084388"/>
            </a:xfrm>
            <a:custGeom>
              <a:avLst/>
              <a:gdLst>
                <a:gd name="connsiteX0" fmla="*/ 1109663 w 1365580"/>
                <a:gd name="connsiteY0" fmla="*/ 0 h 2084388"/>
                <a:gd name="connsiteX1" fmla="*/ 1333299 w 1365580"/>
                <a:gd name="connsiteY1" fmla="*/ 21174 h 2084388"/>
                <a:gd name="connsiteX2" fmla="*/ 1365580 w 1365580"/>
                <a:gd name="connsiteY2" fmla="*/ 28969 h 2084388"/>
                <a:gd name="connsiteX3" fmla="*/ 1365580 w 1365580"/>
                <a:gd name="connsiteY3" fmla="*/ 2055419 h 2084388"/>
                <a:gd name="connsiteX4" fmla="*/ 1333299 w 1365580"/>
                <a:gd name="connsiteY4" fmla="*/ 2063214 h 2084388"/>
                <a:gd name="connsiteX5" fmla="*/ 1109663 w 1365580"/>
                <a:gd name="connsiteY5" fmla="*/ 2084388 h 2084388"/>
                <a:gd name="connsiteX6" fmla="*/ 0 w 1365580"/>
                <a:gd name="connsiteY6" fmla="*/ 1042194 h 2084388"/>
                <a:gd name="connsiteX7" fmla="*/ 1109663 w 1365580"/>
                <a:gd name="connsiteY7" fmla="*/ 0 h 20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580" h="2084388">
                  <a:moveTo>
                    <a:pt x="1109663" y="0"/>
                  </a:moveTo>
                  <a:cubicBezTo>
                    <a:pt x="1186269" y="0"/>
                    <a:pt x="1261062" y="7291"/>
                    <a:pt x="1333299" y="21174"/>
                  </a:cubicBezTo>
                  <a:lnTo>
                    <a:pt x="1365580" y="28969"/>
                  </a:lnTo>
                  <a:lnTo>
                    <a:pt x="1365580" y="2055419"/>
                  </a:lnTo>
                  <a:lnTo>
                    <a:pt x="1333299" y="2063214"/>
                  </a:lnTo>
                  <a:cubicBezTo>
                    <a:pt x="1261062" y="2077097"/>
                    <a:pt x="1186269" y="2084388"/>
                    <a:pt x="1109663" y="2084388"/>
                  </a:cubicBezTo>
                  <a:cubicBezTo>
                    <a:pt x="496813" y="2084388"/>
                    <a:pt x="0" y="1617782"/>
                    <a:pt x="0" y="1042194"/>
                  </a:cubicBezTo>
                  <a:cubicBezTo>
                    <a:pt x="0" y="466606"/>
                    <a:pt x="496813" y="0"/>
                    <a:pt x="1109663" y="0"/>
                  </a:cubicBezTo>
                  <a:close/>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9" name="Rectangle 5"/>
            <p:cNvSpPr>
              <a:spLocks noChangeArrowheads="1"/>
            </p:cNvSpPr>
            <p:nvPr userDrawn="1"/>
          </p:nvSpPr>
          <p:spPr bwMode="gray">
            <a:xfrm>
              <a:off x="2865438" y="3475038"/>
              <a:ext cx="9597572" cy="1712912"/>
            </a:xfrm>
            <a:prstGeom prst="rect">
              <a:avLst/>
            </a:prstGeom>
            <a:solidFill>
              <a:srgbClr val="7FBB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2" name="Oval 8"/>
            <p:cNvSpPr>
              <a:spLocks noChangeArrowheads="1"/>
            </p:cNvSpPr>
            <p:nvPr userDrawn="1"/>
          </p:nvSpPr>
          <p:spPr bwMode="gray">
            <a:xfrm>
              <a:off x="10752138" y="2427288"/>
              <a:ext cx="1146175" cy="1076325"/>
            </a:xfrm>
            <a:prstGeom prst="ellipse">
              <a:avLst/>
            </a:pr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5" name="Freeform 11"/>
            <p:cNvSpPr>
              <a:spLocks/>
            </p:cNvSpPr>
            <p:nvPr userDrawn="1"/>
          </p:nvSpPr>
          <p:spPr bwMode="gray">
            <a:xfrm>
              <a:off x="1376363" y="3122613"/>
              <a:ext cx="2628900" cy="2084387"/>
            </a:xfrm>
            <a:custGeom>
              <a:avLst/>
              <a:gdLst>
                <a:gd name="T0" fmla="*/ 662 w 784"/>
                <a:gd name="T1" fmla="*/ 331 h 662"/>
                <a:gd name="T2" fmla="*/ 331 w 784"/>
                <a:gd name="T3" fmla="*/ 662 h 662"/>
                <a:gd name="T4" fmla="*/ 0 w 784"/>
                <a:gd name="T5" fmla="*/ 331 h 662"/>
                <a:gd name="T6" fmla="*/ 331 w 784"/>
                <a:gd name="T7" fmla="*/ 0 h 662"/>
                <a:gd name="T8" fmla="*/ 662 w 784"/>
                <a:gd name="T9" fmla="*/ 331 h 662"/>
              </a:gdLst>
              <a:ahLst/>
              <a:cxnLst>
                <a:cxn ang="0">
                  <a:pos x="T0" y="T1"/>
                </a:cxn>
                <a:cxn ang="0">
                  <a:pos x="T2" y="T3"/>
                </a:cxn>
                <a:cxn ang="0">
                  <a:pos x="T4" y="T5"/>
                </a:cxn>
                <a:cxn ang="0">
                  <a:pos x="T6" y="T7"/>
                </a:cxn>
                <a:cxn ang="0">
                  <a:pos x="T8" y="T9"/>
                </a:cxn>
              </a:cxnLst>
              <a:rect l="0" t="0" r="r" b="b"/>
              <a:pathLst>
                <a:path w="784" h="662">
                  <a:moveTo>
                    <a:pt x="662" y="331"/>
                  </a:moveTo>
                  <a:cubicBezTo>
                    <a:pt x="662" y="514"/>
                    <a:pt x="784" y="662"/>
                    <a:pt x="331" y="662"/>
                  </a:cubicBezTo>
                  <a:cubicBezTo>
                    <a:pt x="148" y="662"/>
                    <a:pt x="0" y="514"/>
                    <a:pt x="0" y="331"/>
                  </a:cubicBezTo>
                  <a:cubicBezTo>
                    <a:pt x="0" y="148"/>
                    <a:pt x="148" y="0"/>
                    <a:pt x="331" y="0"/>
                  </a:cubicBezTo>
                  <a:cubicBezTo>
                    <a:pt x="514" y="0"/>
                    <a:pt x="662" y="148"/>
                    <a:pt x="662" y="331"/>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6" name="Oval 12"/>
            <p:cNvSpPr>
              <a:spLocks noChangeArrowheads="1"/>
            </p:cNvSpPr>
            <p:nvPr userDrawn="1"/>
          </p:nvSpPr>
          <p:spPr bwMode="gray">
            <a:xfrm>
              <a:off x="9132888" y="2373313"/>
              <a:ext cx="2219325" cy="2084387"/>
            </a:xfrm>
            <a:prstGeom prst="ellipse">
              <a:avLst/>
            </a:pr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7" name="Oval 13"/>
            <p:cNvSpPr>
              <a:spLocks noChangeArrowheads="1"/>
            </p:cNvSpPr>
            <p:nvPr userDrawn="1"/>
          </p:nvSpPr>
          <p:spPr bwMode="gray">
            <a:xfrm>
              <a:off x="8482013" y="2235200"/>
              <a:ext cx="1793875" cy="1684337"/>
            </a:xfrm>
            <a:prstGeom prst="ellipse">
              <a:avLst/>
            </a:pr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8" name="Oval 14"/>
            <p:cNvSpPr>
              <a:spLocks noChangeArrowheads="1"/>
            </p:cNvSpPr>
            <p:nvPr userDrawn="1"/>
          </p:nvSpPr>
          <p:spPr bwMode="gray">
            <a:xfrm>
              <a:off x="5038725" y="2590800"/>
              <a:ext cx="1438275" cy="1350962"/>
            </a:xfrm>
            <a:prstGeom prst="ellipse">
              <a:avLst/>
            </a:pr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9" name="Oval 15"/>
            <p:cNvSpPr>
              <a:spLocks noChangeArrowheads="1"/>
            </p:cNvSpPr>
            <p:nvPr userDrawn="1"/>
          </p:nvSpPr>
          <p:spPr bwMode="gray">
            <a:xfrm>
              <a:off x="7496175" y="2468563"/>
              <a:ext cx="1809750" cy="1697037"/>
            </a:xfrm>
            <a:prstGeom prst="ellipse">
              <a:avLst/>
            </a:pr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0" name="Oval 16"/>
            <p:cNvSpPr>
              <a:spLocks noChangeArrowheads="1"/>
            </p:cNvSpPr>
            <p:nvPr userDrawn="1"/>
          </p:nvSpPr>
          <p:spPr bwMode="gray">
            <a:xfrm>
              <a:off x="5759450" y="2282825"/>
              <a:ext cx="1273175" cy="1195387"/>
            </a:xfrm>
            <a:prstGeom prst="ellipse">
              <a:avLst/>
            </a:pr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1" name="Oval 17"/>
            <p:cNvSpPr>
              <a:spLocks noChangeArrowheads="1"/>
            </p:cNvSpPr>
            <p:nvPr userDrawn="1"/>
          </p:nvSpPr>
          <p:spPr bwMode="gray">
            <a:xfrm>
              <a:off x="6070600" y="1681163"/>
              <a:ext cx="2468562" cy="2316162"/>
            </a:xfrm>
            <a:prstGeom prst="ellipse">
              <a:avLst/>
            </a:pr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2" name="Oval 18"/>
            <p:cNvSpPr>
              <a:spLocks noChangeArrowheads="1"/>
            </p:cNvSpPr>
            <p:nvPr userDrawn="1"/>
          </p:nvSpPr>
          <p:spPr bwMode="gray">
            <a:xfrm>
              <a:off x="3890963" y="2695575"/>
              <a:ext cx="1911350" cy="1790700"/>
            </a:xfrm>
            <a:prstGeom prst="ellipse">
              <a:avLst/>
            </a:pr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3" name="Oval 19"/>
            <p:cNvSpPr>
              <a:spLocks noChangeArrowheads="1"/>
            </p:cNvSpPr>
            <p:nvPr userDrawn="1"/>
          </p:nvSpPr>
          <p:spPr bwMode="gray">
            <a:xfrm>
              <a:off x="2386013" y="1860550"/>
              <a:ext cx="2608262" cy="2449512"/>
            </a:xfrm>
            <a:prstGeom prst="ellipse">
              <a:avLst/>
            </a:pr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4" name="Freeform 20"/>
            <p:cNvSpPr>
              <a:spLocks/>
            </p:cNvSpPr>
            <p:nvPr userDrawn="1"/>
          </p:nvSpPr>
          <p:spPr bwMode="gray">
            <a:xfrm>
              <a:off x="8696325" y="4294188"/>
              <a:ext cx="2468562" cy="890587"/>
            </a:xfrm>
            <a:custGeom>
              <a:avLst/>
              <a:gdLst>
                <a:gd name="T0" fmla="*/ 639 w 736"/>
                <a:gd name="T1" fmla="*/ 0 h 283"/>
                <a:gd name="T2" fmla="*/ 461 w 736"/>
                <a:gd name="T3" fmla="*/ 52 h 283"/>
                <a:gd name="T4" fmla="*/ 352 w 736"/>
                <a:gd name="T5" fmla="*/ 34 h 283"/>
                <a:gd name="T6" fmla="*/ 332 w 736"/>
                <a:gd name="T7" fmla="*/ 34 h 283"/>
                <a:gd name="T8" fmla="*/ 332 w 736"/>
                <a:gd name="T9" fmla="*/ 26 h 283"/>
                <a:gd name="T10" fmla="*/ 326 w 736"/>
                <a:gd name="T11" fmla="*/ 23 h 283"/>
                <a:gd name="T12" fmla="*/ 199 w 736"/>
                <a:gd name="T13" fmla="*/ 84 h 283"/>
                <a:gd name="T14" fmla="*/ 200 w 736"/>
                <a:gd name="T15" fmla="*/ 100 h 283"/>
                <a:gd name="T16" fmla="*/ 150 w 736"/>
                <a:gd name="T17" fmla="*/ 158 h 283"/>
                <a:gd name="T18" fmla="*/ 152 w 736"/>
                <a:gd name="T19" fmla="*/ 206 h 283"/>
                <a:gd name="T20" fmla="*/ 131 w 736"/>
                <a:gd name="T21" fmla="*/ 206 h 283"/>
                <a:gd name="T22" fmla="*/ 133 w 736"/>
                <a:gd name="T23" fmla="*/ 158 h 283"/>
                <a:gd name="T24" fmla="*/ 111 w 736"/>
                <a:gd name="T25" fmla="*/ 150 h 283"/>
                <a:gd name="T26" fmla="*/ 0 w 736"/>
                <a:gd name="T27" fmla="*/ 283 h 283"/>
                <a:gd name="T28" fmla="*/ 511 w 736"/>
                <a:gd name="T29" fmla="*/ 283 h 283"/>
                <a:gd name="T30" fmla="*/ 735 w 736"/>
                <a:gd name="T31" fmla="*/ 52 h 283"/>
                <a:gd name="T32" fmla="*/ 736 w 736"/>
                <a:gd name="T33" fmla="*/ 26 h 283"/>
                <a:gd name="T34" fmla="*/ 639 w 736"/>
                <a:gd name="T35"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283">
                  <a:moveTo>
                    <a:pt x="639" y="0"/>
                  </a:moveTo>
                  <a:cubicBezTo>
                    <a:pt x="588" y="33"/>
                    <a:pt x="526" y="52"/>
                    <a:pt x="461" y="52"/>
                  </a:cubicBezTo>
                  <a:cubicBezTo>
                    <a:pt x="422" y="52"/>
                    <a:pt x="386" y="46"/>
                    <a:pt x="352" y="34"/>
                  </a:cubicBezTo>
                  <a:cubicBezTo>
                    <a:pt x="332" y="34"/>
                    <a:pt x="332" y="34"/>
                    <a:pt x="332" y="34"/>
                  </a:cubicBezTo>
                  <a:cubicBezTo>
                    <a:pt x="332" y="26"/>
                    <a:pt x="332" y="26"/>
                    <a:pt x="332" y="26"/>
                  </a:cubicBezTo>
                  <a:cubicBezTo>
                    <a:pt x="330" y="25"/>
                    <a:pt x="328" y="24"/>
                    <a:pt x="326" y="23"/>
                  </a:cubicBezTo>
                  <a:cubicBezTo>
                    <a:pt x="281" y="39"/>
                    <a:pt x="238" y="59"/>
                    <a:pt x="199" y="84"/>
                  </a:cubicBezTo>
                  <a:cubicBezTo>
                    <a:pt x="200" y="90"/>
                    <a:pt x="200" y="95"/>
                    <a:pt x="200" y="100"/>
                  </a:cubicBezTo>
                  <a:cubicBezTo>
                    <a:pt x="200" y="129"/>
                    <a:pt x="179" y="154"/>
                    <a:pt x="150" y="158"/>
                  </a:cubicBezTo>
                  <a:cubicBezTo>
                    <a:pt x="152" y="206"/>
                    <a:pt x="152" y="206"/>
                    <a:pt x="152" y="206"/>
                  </a:cubicBezTo>
                  <a:cubicBezTo>
                    <a:pt x="131" y="206"/>
                    <a:pt x="131" y="206"/>
                    <a:pt x="131" y="206"/>
                  </a:cubicBezTo>
                  <a:cubicBezTo>
                    <a:pt x="133" y="158"/>
                    <a:pt x="133" y="158"/>
                    <a:pt x="133" y="158"/>
                  </a:cubicBezTo>
                  <a:cubicBezTo>
                    <a:pt x="125" y="157"/>
                    <a:pt x="118" y="154"/>
                    <a:pt x="111" y="150"/>
                  </a:cubicBezTo>
                  <a:cubicBezTo>
                    <a:pt x="68" y="189"/>
                    <a:pt x="31" y="234"/>
                    <a:pt x="0" y="283"/>
                  </a:cubicBezTo>
                  <a:cubicBezTo>
                    <a:pt x="511" y="283"/>
                    <a:pt x="511" y="283"/>
                    <a:pt x="511" y="283"/>
                  </a:cubicBezTo>
                  <a:cubicBezTo>
                    <a:pt x="569" y="191"/>
                    <a:pt x="645" y="112"/>
                    <a:pt x="735" y="52"/>
                  </a:cubicBezTo>
                  <a:cubicBezTo>
                    <a:pt x="736" y="26"/>
                    <a:pt x="736" y="26"/>
                    <a:pt x="736" y="26"/>
                  </a:cubicBezTo>
                  <a:cubicBezTo>
                    <a:pt x="705" y="15"/>
                    <a:pt x="673" y="6"/>
                    <a:pt x="639" y="0"/>
                  </a:cubicBezTo>
                </a:path>
              </a:pathLst>
            </a:custGeom>
            <a:solidFill>
              <a:srgbClr val="6BB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5" name="Freeform 21"/>
            <p:cNvSpPr>
              <a:spLocks noEditPoints="1"/>
            </p:cNvSpPr>
            <p:nvPr userDrawn="1"/>
          </p:nvSpPr>
          <p:spPr bwMode="gray">
            <a:xfrm>
              <a:off x="9790113" y="4262438"/>
              <a:ext cx="1049337" cy="195262"/>
            </a:xfrm>
            <a:custGeom>
              <a:avLst/>
              <a:gdLst>
                <a:gd name="T0" fmla="*/ 6 w 313"/>
                <a:gd name="T1" fmla="*/ 31 h 62"/>
                <a:gd name="T2" fmla="*/ 0 w 313"/>
                <a:gd name="T3" fmla="*/ 33 h 62"/>
                <a:gd name="T4" fmla="*/ 6 w 313"/>
                <a:gd name="T5" fmla="*/ 36 h 62"/>
                <a:gd name="T6" fmla="*/ 6 w 313"/>
                <a:gd name="T7" fmla="*/ 31 h 62"/>
                <a:gd name="T8" fmla="*/ 201 w 313"/>
                <a:gd name="T9" fmla="*/ 0 h 62"/>
                <a:gd name="T10" fmla="*/ 32 w 313"/>
                <a:gd name="T11" fmla="*/ 23 h 62"/>
                <a:gd name="T12" fmla="*/ 33 w 313"/>
                <a:gd name="T13" fmla="*/ 44 h 62"/>
                <a:gd name="T14" fmla="*/ 26 w 313"/>
                <a:gd name="T15" fmla="*/ 44 h 62"/>
                <a:gd name="T16" fmla="*/ 135 w 313"/>
                <a:gd name="T17" fmla="*/ 62 h 62"/>
                <a:gd name="T18" fmla="*/ 313 w 313"/>
                <a:gd name="T19" fmla="*/ 10 h 62"/>
                <a:gd name="T20" fmla="*/ 201 w 313"/>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3" h="62">
                  <a:moveTo>
                    <a:pt x="6" y="31"/>
                  </a:moveTo>
                  <a:cubicBezTo>
                    <a:pt x="4" y="32"/>
                    <a:pt x="2" y="33"/>
                    <a:pt x="0" y="33"/>
                  </a:cubicBezTo>
                  <a:cubicBezTo>
                    <a:pt x="2" y="34"/>
                    <a:pt x="4" y="35"/>
                    <a:pt x="6" y="36"/>
                  </a:cubicBezTo>
                  <a:cubicBezTo>
                    <a:pt x="6" y="31"/>
                    <a:pt x="6" y="31"/>
                    <a:pt x="6" y="31"/>
                  </a:cubicBezTo>
                  <a:moveTo>
                    <a:pt x="201" y="0"/>
                  </a:moveTo>
                  <a:cubicBezTo>
                    <a:pt x="143" y="0"/>
                    <a:pt x="86" y="8"/>
                    <a:pt x="32" y="23"/>
                  </a:cubicBezTo>
                  <a:cubicBezTo>
                    <a:pt x="33" y="44"/>
                    <a:pt x="33" y="44"/>
                    <a:pt x="33" y="44"/>
                  </a:cubicBezTo>
                  <a:cubicBezTo>
                    <a:pt x="26" y="44"/>
                    <a:pt x="26" y="44"/>
                    <a:pt x="26" y="44"/>
                  </a:cubicBezTo>
                  <a:cubicBezTo>
                    <a:pt x="60" y="56"/>
                    <a:pt x="96" y="62"/>
                    <a:pt x="135" y="62"/>
                  </a:cubicBezTo>
                  <a:cubicBezTo>
                    <a:pt x="200" y="62"/>
                    <a:pt x="262" y="43"/>
                    <a:pt x="313" y="10"/>
                  </a:cubicBezTo>
                  <a:cubicBezTo>
                    <a:pt x="277" y="3"/>
                    <a:pt x="240" y="0"/>
                    <a:pt x="201" y="0"/>
                  </a:cubicBezTo>
                </a:path>
              </a:pathLst>
            </a:custGeom>
            <a:solidFill>
              <a:srgbClr val="6BB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6" name="Freeform 22"/>
            <p:cNvSpPr>
              <a:spLocks/>
            </p:cNvSpPr>
            <p:nvPr userDrawn="1"/>
          </p:nvSpPr>
          <p:spPr bwMode="gray">
            <a:xfrm>
              <a:off x="9809163" y="4375150"/>
              <a:ext cx="66675" cy="25400"/>
            </a:xfrm>
            <a:custGeom>
              <a:avLst/>
              <a:gdLst>
                <a:gd name="T0" fmla="*/ 0 w 20"/>
                <a:gd name="T1" fmla="*/ 0 h 8"/>
                <a:gd name="T2" fmla="*/ 0 w 20"/>
                <a:gd name="T3" fmla="*/ 8 h 8"/>
                <a:gd name="T4" fmla="*/ 20 w 20"/>
                <a:gd name="T5" fmla="*/ 8 h 8"/>
                <a:gd name="T6" fmla="*/ 0 w 20"/>
                <a:gd name="T7" fmla="*/ 0 h 8"/>
              </a:gdLst>
              <a:ahLst/>
              <a:cxnLst>
                <a:cxn ang="0">
                  <a:pos x="T0" y="T1"/>
                </a:cxn>
                <a:cxn ang="0">
                  <a:pos x="T2" y="T3"/>
                </a:cxn>
                <a:cxn ang="0">
                  <a:pos x="T4" y="T5"/>
                </a:cxn>
                <a:cxn ang="0">
                  <a:pos x="T6" y="T7"/>
                </a:cxn>
              </a:cxnLst>
              <a:rect l="0" t="0" r="r" b="b"/>
              <a:pathLst>
                <a:path w="20" h="8">
                  <a:moveTo>
                    <a:pt x="0" y="0"/>
                  </a:moveTo>
                  <a:cubicBezTo>
                    <a:pt x="0" y="8"/>
                    <a:pt x="0" y="8"/>
                    <a:pt x="0" y="8"/>
                  </a:cubicBezTo>
                  <a:cubicBezTo>
                    <a:pt x="20" y="8"/>
                    <a:pt x="20" y="8"/>
                    <a:pt x="20" y="8"/>
                  </a:cubicBezTo>
                  <a:cubicBezTo>
                    <a:pt x="13" y="6"/>
                    <a:pt x="6" y="3"/>
                    <a:pt x="0" y="0"/>
                  </a:cubicBezTo>
                </a:path>
              </a:pathLst>
            </a:custGeom>
            <a:solidFill>
              <a:srgbClr val="698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7" name="Freeform 23"/>
            <p:cNvSpPr>
              <a:spLocks/>
            </p:cNvSpPr>
            <p:nvPr userDrawn="1"/>
          </p:nvSpPr>
          <p:spPr bwMode="gray">
            <a:xfrm>
              <a:off x="9809163" y="4205288"/>
              <a:ext cx="90487" cy="195262"/>
            </a:xfrm>
            <a:custGeom>
              <a:avLst/>
              <a:gdLst>
                <a:gd name="T0" fmla="*/ 3 w 27"/>
                <a:gd name="T1" fmla="*/ 0 h 62"/>
                <a:gd name="T2" fmla="*/ 0 w 27"/>
                <a:gd name="T3" fmla="*/ 49 h 62"/>
                <a:gd name="T4" fmla="*/ 0 w 27"/>
                <a:gd name="T5" fmla="*/ 54 h 62"/>
                <a:gd name="T6" fmla="*/ 20 w 27"/>
                <a:gd name="T7" fmla="*/ 62 h 62"/>
                <a:gd name="T8" fmla="*/ 27 w 27"/>
                <a:gd name="T9" fmla="*/ 62 h 62"/>
                <a:gd name="T10" fmla="*/ 26 w 27"/>
                <a:gd name="T11" fmla="*/ 41 h 62"/>
                <a:gd name="T12" fmla="*/ 24 w 27"/>
                <a:gd name="T13" fmla="*/ 0 h 62"/>
                <a:gd name="T14" fmla="*/ 14 w 27"/>
                <a:gd name="T15" fmla="*/ 1 h 62"/>
                <a:gd name="T16" fmla="*/ 3 w 27"/>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62">
                  <a:moveTo>
                    <a:pt x="3" y="0"/>
                  </a:moveTo>
                  <a:cubicBezTo>
                    <a:pt x="0" y="49"/>
                    <a:pt x="0" y="49"/>
                    <a:pt x="0" y="49"/>
                  </a:cubicBezTo>
                  <a:cubicBezTo>
                    <a:pt x="0" y="54"/>
                    <a:pt x="0" y="54"/>
                    <a:pt x="0" y="54"/>
                  </a:cubicBezTo>
                  <a:cubicBezTo>
                    <a:pt x="6" y="57"/>
                    <a:pt x="13" y="60"/>
                    <a:pt x="20" y="62"/>
                  </a:cubicBezTo>
                  <a:cubicBezTo>
                    <a:pt x="27" y="62"/>
                    <a:pt x="27" y="62"/>
                    <a:pt x="27" y="62"/>
                  </a:cubicBezTo>
                  <a:cubicBezTo>
                    <a:pt x="26" y="41"/>
                    <a:pt x="26" y="41"/>
                    <a:pt x="26" y="41"/>
                  </a:cubicBezTo>
                  <a:cubicBezTo>
                    <a:pt x="24" y="0"/>
                    <a:pt x="24" y="0"/>
                    <a:pt x="24" y="0"/>
                  </a:cubicBezTo>
                  <a:cubicBezTo>
                    <a:pt x="21" y="0"/>
                    <a:pt x="17" y="1"/>
                    <a:pt x="14" y="1"/>
                  </a:cubicBezTo>
                  <a:cubicBezTo>
                    <a:pt x="10" y="1"/>
                    <a:pt x="6" y="0"/>
                    <a:pt x="3" y="0"/>
                  </a:cubicBezTo>
                </a:path>
              </a:pathLst>
            </a:custGeom>
            <a:solidFill>
              <a:srgbClr val="698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8" name="Freeform 24"/>
            <p:cNvSpPr>
              <a:spLocks noEditPoints="1"/>
            </p:cNvSpPr>
            <p:nvPr userDrawn="1"/>
          </p:nvSpPr>
          <p:spPr bwMode="gray">
            <a:xfrm>
              <a:off x="9601200" y="3679825"/>
              <a:ext cx="506412" cy="525462"/>
            </a:xfrm>
            <a:custGeom>
              <a:avLst/>
              <a:gdLst>
                <a:gd name="T0" fmla="*/ 39 w 151"/>
                <a:gd name="T1" fmla="*/ 55 h 167"/>
                <a:gd name="T2" fmla="*/ 4 w 151"/>
                <a:gd name="T3" fmla="*/ 67 h 167"/>
                <a:gd name="T4" fmla="*/ 0 w 151"/>
                <a:gd name="T5" fmla="*/ 92 h 167"/>
                <a:gd name="T6" fmla="*/ 65 w 151"/>
                <a:gd name="T7" fmla="*/ 167 h 167"/>
                <a:gd name="T8" fmla="*/ 66 w 151"/>
                <a:gd name="T9" fmla="*/ 148 h 167"/>
                <a:gd name="T10" fmla="*/ 22 w 151"/>
                <a:gd name="T11" fmla="*/ 99 h 167"/>
                <a:gd name="T12" fmla="*/ 66 w 151"/>
                <a:gd name="T13" fmla="*/ 136 h 167"/>
                <a:gd name="T14" fmla="*/ 68 w 151"/>
                <a:gd name="T15" fmla="*/ 89 h 167"/>
                <a:gd name="T16" fmla="*/ 39 w 151"/>
                <a:gd name="T17" fmla="*/ 55 h 167"/>
                <a:gd name="T18" fmla="*/ 66 w 151"/>
                <a:gd name="T19" fmla="*/ 41 h 167"/>
                <a:gd name="T20" fmla="*/ 40 w 151"/>
                <a:gd name="T21" fmla="*/ 54 h 167"/>
                <a:gd name="T22" fmla="*/ 69 w 151"/>
                <a:gd name="T23" fmla="*/ 77 h 167"/>
                <a:gd name="T24" fmla="*/ 70 w 151"/>
                <a:gd name="T25" fmla="*/ 46 h 167"/>
                <a:gd name="T26" fmla="*/ 66 w 151"/>
                <a:gd name="T27" fmla="*/ 41 h 167"/>
                <a:gd name="T28" fmla="*/ 121 w 151"/>
                <a:gd name="T29" fmla="*/ 0 h 167"/>
                <a:gd name="T30" fmla="*/ 80 w 151"/>
                <a:gd name="T31" fmla="*/ 33 h 167"/>
                <a:gd name="T32" fmla="*/ 82 w 151"/>
                <a:gd name="T33" fmla="*/ 64 h 167"/>
                <a:gd name="T34" fmla="*/ 121 w 151"/>
                <a:gd name="T35" fmla="*/ 33 h 167"/>
                <a:gd name="T36" fmla="*/ 82 w 151"/>
                <a:gd name="T37" fmla="*/ 78 h 167"/>
                <a:gd name="T38" fmla="*/ 84 w 151"/>
                <a:gd name="T39" fmla="*/ 120 h 167"/>
                <a:gd name="T40" fmla="*/ 133 w 151"/>
                <a:gd name="T41" fmla="*/ 80 h 167"/>
                <a:gd name="T42" fmla="*/ 85 w 151"/>
                <a:gd name="T43" fmla="*/ 134 h 167"/>
                <a:gd name="T44" fmla="*/ 86 w 151"/>
                <a:gd name="T45" fmla="*/ 167 h 167"/>
                <a:gd name="T46" fmla="*/ 151 w 151"/>
                <a:gd name="T47" fmla="*/ 92 h 167"/>
                <a:gd name="T48" fmla="*/ 121 w 151"/>
                <a:gd name="T4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67">
                  <a:moveTo>
                    <a:pt x="39" y="55"/>
                  </a:moveTo>
                  <a:cubicBezTo>
                    <a:pt x="27" y="60"/>
                    <a:pt x="16" y="64"/>
                    <a:pt x="4" y="67"/>
                  </a:cubicBezTo>
                  <a:cubicBezTo>
                    <a:pt x="2" y="76"/>
                    <a:pt x="0" y="85"/>
                    <a:pt x="0" y="92"/>
                  </a:cubicBezTo>
                  <a:cubicBezTo>
                    <a:pt x="0" y="130"/>
                    <a:pt x="28" y="161"/>
                    <a:pt x="65" y="167"/>
                  </a:cubicBezTo>
                  <a:cubicBezTo>
                    <a:pt x="66" y="148"/>
                    <a:pt x="66" y="148"/>
                    <a:pt x="66" y="148"/>
                  </a:cubicBezTo>
                  <a:cubicBezTo>
                    <a:pt x="22" y="99"/>
                    <a:pt x="22" y="99"/>
                    <a:pt x="22" y="99"/>
                  </a:cubicBezTo>
                  <a:cubicBezTo>
                    <a:pt x="66" y="136"/>
                    <a:pt x="66" y="136"/>
                    <a:pt x="66" y="136"/>
                  </a:cubicBezTo>
                  <a:cubicBezTo>
                    <a:pt x="68" y="89"/>
                    <a:pt x="68" y="89"/>
                    <a:pt x="68" y="89"/>
                  </a:cubicBezTo>
                  <a:cubicBezTo>
                    <a:pt x="39" y="55"/>
                    <a:pt x="39" y="55"/>
                    <a:pt x="39" y="55"/>
                  </a:cubicBezTo>
                  <a:moveTo>
                    <a:pt x="66" y="41"/>
                  </a:moveTo>
                  <a:cubicBezTo>
                    <a:pt x="58" y="46"/>
                    <a:pt x="49" y="50"/>
                    <a:pt x="40" y="54"/>
                  </a:cubicBezTo>
                  <a:cubicBezTo>
                    <a:pt x="69" y="77"/>
                    <a:pt x="69" y="77"/>
                    <a:pt x="69" y="77"/>
                  </a:cubicBezTo>
                  <a:cubicBezTo>
                    <a:pt x="70" y="46"/>
                    <a:pt x="70" y="46"/>
                    <a:pt x="70" y="46"/>
                  </a:cubicBezTo>
                  <a:cubicBezTo>
                    <a:pt x="66" y="41"/>
                    <a:pt x="66" y="41"/>
                    <a:pt x="66" y="41"/>
                  </a:cubicBezTo>
                  <a:moveTo>
                    <a:pt x="121" y="0"/>
                  </a:moveTo>
                  <a:cubicBezTo>
                    <a:pt x="108" y="12"/>
                    <a:pt x="95" y="23"/>
                    <a:pt x="80" y="33"/>
                  </a:cubicBezTo>
                  <a:cubicBezTo>
                    <a:pt x="82" y="64"/>
                    <a:pt x="82" y="64"/>
                    <a:pt x="82" y="64"/>
                  </a:cubicBezTo>
                  <a:cubicBezTo>
                    <a:pt x="121" y="33"/>
                    <a:pt x="121" y="33"/>
                    <a:pt x="121" y="33"/>
                  </a:cubicBezTo>
                  <a:cubicBezTo>
                    <a:pt x="82" y="78"/>
                    <a:pt x="82" y="78"/>
                    <a:pt x="82" y="78"/>
                  </a:cubicBezTo>
                  <a:cubicBezTo>
                    <a:pt x="84" y="120"/>
                    <a:pt x="84" y="120"/>
                    <a:pt x="84" y="120"/>
                  </a:cubicBezTo>
                  <a:cubicBezTo>
                    <a:pt x="133" y="80"/>
                    <a:pt x="133" y="80"/>
                    <a:pt x="133" y="80"/>
                  </a:cubicBezTo>
                  <a:cubicBezTo>
                    <a:pt x="85" y="134"/>
                    <a:pt x="85" y="134"/>
                    <a:pt x="85" y="134"/>
                  </a:cubicBezTo>
                  <a:cubicBezTo>
                    <a:pt x="86" y="167"/>
                    <a:pt x="86" y="167"/>
                    <a:pt x="86" y="167"/>
                  </a:cubicBezTo>
                  <a:cubicBezTo>
                    <a:pt x="123" y="162"/>
                    <a:pt x="151" y="130"/>
                    <a:pt x="151" y="92"/>
                  </a:cubicBezTo>
                  <a:cubicBezTo>
                    <a:pt x="151" y="67"/>
                    <a:pt x="137" y="32"/>
                    <a:pt x="121" y="0"/>
                  </a:cubicBezTo>
                </a:path>
              </a:pathLst>
            </a:custGeom>
            <a:solidFill>
              <a:srgbClr val="56B2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9" name="Freeform 25"/>
            <p:cNvSpPr>
              <a:spLocks/>
            </p:cNvSpPr>
            <p:nvPr userDrawn="1"/>
          </p:nvSpPr>
          <p:spPr bwMode="gray">
            <a:xfrm>
              <a:off x="9615488" y="3435350"/>
              <a:ext cx="392112" cy="455612"/>
            </a:xfrm>
            <a:custGeom>
              <a:avLst/>
              <a:gdLst>
                <a:gd name="T0" fmla="*/ 72 w 117"/>
                <a:gd name="T1" fmla="*/ 0 h 145"/>
                <a:gd name="T2" fmla="*/ 0 w 117"/>
                <a:gd name="T3" fmla="*/ 145 h 145"/>
                <a:gd name="T4" fmla="*/ 35 w 117"/>
                <a:gd name="T5" fmla="*/ 133 h 145"/>
                <a:gd name="T6" fmla="*/ 30 w 117"/>
                <a:gd name="T7" fmla="*/ 127 h 145"/>
                <a:gd name="T8" fmla="*/ 36 w 117"/>
                <a:gd name="T9" fmla="*/ 132 h 145"/>
                <a:gd name="T10" fmla="*/ 62 w 117"/>
                <a:gd name="T11" fmla="*/ 119 h 145"/>
                <a:gd name="T12" fmla="*/ 43 w 117"/>
                <a:gd name="T13" fmla="*/ 95 h 145"/>
                <a:gd name="T14" fmla="*/ 67 w 117"/>
                <a:gd name="T15" fmla="*/ 112 h 145"/>
                <a:gd name="T16" fmla="*/ 72 w 117"/>
                <a:gd name="T17" fmla="*/ 16 h 145"/>
                <a:gd name="T18" fmla="*/ 75 w 117"/>
                <a:gd name="T19" fmla="*/ 87 h 145"/>
                <a:gd name="T20" fmla="*/ 93 w 117"/>
                <a:gd name="T21" fmla="*/ 77 h 145"/>
                <a:gd name="T22" fmla="*/ 76 w 117"/>
                <a:gd name="T23" fmla="*/ 101 h 145"/>
                <a:gd name="T24" fmla="*/ 76 w 117"/>
                <a:gd name="T25" fmla="*/ 111 h 145"/>
                <a:gd name="T26" fmla="*/ 117 w 117"/>
                <a:gd name="T27" fmla="*/ 78 h 145"/>
                <a:gd name="T28" fmla="*/ 72 w 117"/>
                <a:gd name="T2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45">
                  <a:moveTo>
                    <a:pt x="72" y="0"/>
                  </a:moveTo>
                  <a:cubicBezTo>
                    <a:pt x="72" y="0"/>
                    <a:pt x="15" y="84"/>
                    <a:pt x="0" y="145"/>
                  </a:cubicBezTo>
                  <a:cubicBezTo>
                    <a:pt x="12" y="142"/>
                    <a:pt x="23" y="138"/>
                    <a:pt x="35" y="133"/>
                  </a:cubicBezTo>
                  <a:cubicBezTo>
                    <a:pt x="30" y="127"/>
                    <a:pt x="30" y="127"/>
                    <a:pt x="30" y="127"/>
                  </a:cubicBezTo>
                  <a:cubicBezTo>
                    <a:pt x="36" y="132"/>
                    <a:pt x="36" y="132"/>
                    <a:pt x="36" y="132"/>
                  </a:cubicBezTo>
                  <a:cubicBezTo>
                    <a:pt x="45" y="128"/>
                    <a:pt x="54" y="124"/>
                    <a:pt x="62" y="119"/>
                  </a:cubicBezTo>
                  <a:cubicBezTo>
                    <a:pt x="43" y="95"/>
                    <a:pt x="43" y="95"/>
                    <a:pt x="43" y="95"/>
                  </a:cubicBezTo>
                  <a:cubicBezTo>
                    <a:pt x="67" y="112"/>
                    <a:pt x="67" y="112"/>
                    <a:pt x="67" y="112"/>
                  </a:cubicBezTo>
                  <a:cubicBezTo>
                    <a:pt x="72" y="16"/>
                    <a:pt x="72" y="16"/>
                    <a:pt x="72" y="16"/>
                  </a:cubicBezTo>
                  <a:cubicBezTo>
                    <a:pt x="75" y="87"/>
                    <a:pt x="75" y="87"/>
                    <a:pt x="75" y="87"/>
                  </a:cubicBezTo>
                  <a:cubicBezTo>
                    <a:pt x="93" y="77"/>
                    <a:pt x="93" y="77"/>
                    <a:pt x="93" y="77"/>
                  </a:cubicBezTo>
                  <a:cubicBezTo>
                    <a:pt x="76" y="101"/>
                    <a:pt x="76" y="101"/>
                    <a:pt x="76" y="101"/>
                  </a:cubicBezTo>
                  <a:cubicBezTo>
                    <a:pt x="76" y="111"/>
                    <a:pt x="76" y="111"/>
                    <a:pt x="76" y="111"/>
                  </a:cubicBezTo>
                  <a:cubicBezTo>
                    <a:pt x="91" y="101"/>
                    <a:pt x="104" y="90"/>
                    <a:pt x="117" y="78"/>
                  </a:cubicBezTo>
                  <a:cubicBezTo>
                    <a:pt x="96" y="36"/>
                    <a:pt x="72" y="0"/>
                    <a:pt x="72" y="0"/>
                  </a:cubicBezTo>
                </a:path>
              </a:pathLst>
            </a:custGeom>
            <a:solidFill>
              <a:srgbClr val="56B2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0" name="Freeform 26"/>
            <p:cNvSpPr>
              <a:spLocks/>
            </p:cNvSpPr>
            <p:nvPr userDrawn="1"/>
          </p:nvSpPr>
          <p:spPr bwMode="gray">
            <a:xfrm>
              <a:off x="9820275" y="3784600"/>
              <a:ext cx="69850" cy="423862"/>
            </a:xfrm>
            <a:custGeom>
              <a:avLst/>
              <a:gdLst>
                <a:gd name="T0" fmla="*/ 15 w 21"/>
                <a:gd name="T1" fmla="*/ 0 h 135"/>
                <a:gd name="T2" fmla="*/ 9 w 21"/>
                <a:gd name="T3" fmla="*/ 3 h 135"/>
                <a:gd name="T4" fmla="*/ 14 w 21"/>
                <a:gd name="T5" fmla="*/ 7 h 135"/>
                <a:gd name="T6" fmla="*/ 11 w 21"/>
                <a:gd name="T7" fmla="*/ 19 h 135"/>
                <a:gd name="T8" fmla="*/ 5 w 21"/>
                <a:gd name="T9" fmla="*/ 13 h 135"/>
                <a:gd name="T10" fmla="*/ 4 w 21"/>
                <a:gd name="T11" fmla="*/ 44 h 135"/>
                <a:gd name="T12" fmla="*/ 12 w 21"/>
                <a:gd name="T13" fmla="*/ 50 h 135"/>
                <a:gd name="T14" fmla="*/ 11 w 21"/>
                <a:gd name="T15" fmla="*/ 65 h 135"/>
                <a:gd name="T16" fmla="*/ 3 w 21"/>
                <a:gd name="T17" fmla="*/ 56 h 135"/>
                <a:gd name="T18" fmla="*/ 1 w 21"/>
                <a:gd name="T19" fmla="*/ 103 h 135"/>
                <a:gd name="T20" fmla="*/ 11 w 21"/>
                <a:gd name="T21" fmla="*/ 111 h 135"/>
                <a:gd name="T22" fmla="*/ 11 w 21"/>
                <a:gd name="T23" fmla="*/ 127 h 135"/>
                <a:gd name="T24" fmla="*/ 1 w 21"/>
                <a:gd name="T25" fmla="*/ 115 h 135"/>
                <a:gd name="T26" fmla="*/ 0 w 21"/>
                <a:gd name="T27" fmla="*/ 134 h 135"/>
                <a:gd name="T28" fmla="*/ 11 w 21"/>
                <a:gd name="T29" fmla="*/ 135 h 135"/>
                <a:gd name="T30" fmla="*/ 21 w 21"/>
                <a:gd name="T31" fmla="*/ 134 h 135"/>
                <a:gd name="T32" fmla="*/ 20 w 21"/>
                <a:gd name="T33" fmla="*/ 101 h 135"/>
                <a:gd name="T34" fmla="*/ 14 w 21"/>
                <a:gd name="T35" fmla="*/ 107 h 135"/>
                <a:gd name="T36" fmla="*/ 14 w 21"/>
                <a:gd name="T37" fmla="*/ 91 h 135"/>
                <a:gd name="T38" fmla="*/ 19 w 21"/>
                <a:gd name="T39" fmla="*/ 87 h 135"/>
                <a:gd name="T40" fmla="*/ 17 w 21"/>
                <a:gd name="T41" fmla="*/ 45 h 135"/>
                <a:gd name="T42" fmla="*/ 14 w 21"/>
                <a:gd name="T43" fmla="*/ 49 h 135"/>
                <a:gd name="T44" fmla="*/ 13 w 21"/>
                <a:gd name="T45" fmla="*/ 34 h 135"/>
                <a:gd name="T46" fmla="*/ 17 w 21"/>
                <a:gd name="T47" fmla="*/ 31 h 135"/>
                <a:gd name="T48" fmla="*/ 15 w 21"/>
                <a:gd name="T4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35">
                  <a:moveTo>
                    <a:pt x="15" y="0"/>
                  </a:moveTo>
                  <a:cubicBezTo>
                    <a:pt x="13" y="1"/>
                    <a:pt x="11" y="2"/>
                    <a:pt x="9" y="3"/>
                  </a:cubicBezTo>
                  <a:cubicBezTo>
                    <a:pt x="14" y="7"/>
                    <a:pt x="14" y="7"/>
                    <a:pt x="14" y="7"/>
                  </a:cubicBezTo>
                  <a:cubicBezTo>
                    <a:pt x="11" y="19"/>
                    <a:pt x="11" y="19"/>
                    <a:pt x="11" y="19"/>
                  </a:cubicBezTo>
                  <a:cubicBezTo>
                    <a:pt x="5" y="13"/>
                    <a:pt x="5" y="13"/>
                    <a:pt x="5" y="13"/>
                  </a:cubicBezTo>
                  <a:cubicBezTo>
                    <a:pt x="4" y="44"/>
                    <a:pt x="4" y="44"/>
                    <a:pt x="4" y="44"/>
                  </a:cubicBezTo>
                  <a:cubicBezTo>
                    <a:pt x="12" y="50"/>
                    <a:pt x="12" y="50"/>
                    <a:pt x="12" y="50"/>
                  </a:cubicBezTo>
                  <a:cubicBezTo>
                    <a:pt x="11" y="65"/>
                    <a:pt x="11" y="65"/>
                    <a:pt x="11" y="65"/>
                  </a:cubicBezTo>
                  <a:cubicBezTo>
                    <a:pt x="3" y="56"/>
                    <a:pt x="3" y="56"/>
                    <a:pt x="3" y="56"/>
                  </a:cubicBezTo>
                  <a:cubicBezTo>
                    <a:pt x="1" y="103"/>
                    <a:pt x="1" y="103"/>
                    <a:pt x="1" y="103"/>
                  </a:cubicBezTo>
                  <a:cubicBezTo>
                    <a:pt x="11" y="111"/>
                    <a:pt x="11" y="111"/>
                    <a:pt x="11" y="111"/>
                  </a:cubicBezTo>
                  <a:cubicBezTo>
                    <a:pt x="11" y="127"/>
                    <a:pt x="11" y="127"/>
                    <a:pt x="11" y="127"/>
                  </a:cubicBezTo>
                  <a:cubicBezTo>
                    <a:pt x="1" y="115"/>
                    <a:pt x="1" y="115"/>
                    <a:pt x="1" y="115"/>
                  </a:cubicBezTo>
                  <a:cubicBezTo>
                    <a:pt x="0" y="134"/>
                    <a:pt x="0" y="134"/>
                    <a:pt x="0" y="134"/>
                  </a:cubicBezTo>
                  <a:cubicBezTo>
                    <a:pt x="3" y="134"/>
                    <a:pt x="7" y="135"/>
                    <a:pt x="11" y="135"/>
                  </a:cubicBezTo>
                  <a:cubicBezTo>
                    <a:pt x="14" y="135"/>
                    <a:pt x="18" y="134"/>
                    <a:pt x="21" y="134"/>
                  </a:cubicBezTo>
                  <a:cubicBezTo>
                    <a:pt x="20" y="101"/>
                    <a:pt x="20" y="101"/>
                    <a:pt x="20" y="101"/>
                  </a:cubicBezTo>
                  <a:cubicBezTo>
                    <a:pt x="14" y="107"/>
                    <a:pt x="14" y="107"/>
                    <a:pt x="14" y="107"/>
                  </a:cubicBezTo>
                  <a:cubicBezTo>
                    <a:pt x="14" y="91"/>
                    <a:pt x="14" y="91"/>
                    <a:pt x="14" y="91"/>
                  </a:cubicBezTo>
                  <a:cubicBezTo>
                    <a:pt x="19" y="87"/>
                    <a:pt x="19" y="87"/>
                    <a:pt x="19" y="87"/>
                  </a:cubicBezTo>
                  <a:cubicBezTo>
                    <a:pt x="17" y="45"/>
                    <a:pt x="17" y="45"/>
                    <a:pt x="17" y="45"/>
                  </a:cubicBezTo>
                  <a:cubicBezTo>
                    <a:pt x="14" y="49"/>
                    <a:pt x="14" y="49"/>
                    <a:pt x="14" y="49"/>
                  </a:cubicBezTo>
                  <a:cubicBezTo>
                    <a:pt x="13" y="34"/>
                    <a:pt x="13" y="34"/>
                    <a:pt x="13" y="34"/>
                  </a:cubicBezTo>
                  <a:cubicBezTo>
                    <a:pt x="17" y="31"/>
                    <a:pt x="17" y="31"/>
                    <a:pt x="17" y="31"/>
                  </a:cubicBezTo>
                  <a:cubicBezTo>
                    <a:pt x="15" y="0"/>
                    <a:pt x="15" y="0"/>
                    <a:pt x="15" y="0"/>
                  </a:cubicBezTo>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1" name="Freeform 27"/>
            <p:cNvSpPr>
              <a:spLocks/>
            </p:cNvSpPr>
            <p:nvPr userDrawn="1"/>
          </p:nvSpPr>
          <p:spPr bwMode="gray">
            <a:xfrm>
              <a:off x="9839325" y="3484563"/>
              <a:ext cx="30162" cy="309562"/>
            </a:xfrm>
            <a:custGeom>
              <a:avLst/>
              <a:gdLst>
                <a:gd name="T0" fmla="*/ 5 w 9"/>
                <a:gd name="T1" fmla="*/ 0 h 98"/>
                <a:gd name="T2" fmla="*/ 0 w 9"/>
                <a:gd name="T3" fmla="*/ 96 h 98"/>
                <a:gd name="T4" fmla="*/ 3 w 9"/>
                <a:gd name="T5" fmla="*/ 98 h 98"/>
                <a:gd name="T6" fmla="*/ 9 w 9"/>
                <a:gd name="T7" fmla="*/ 95 h 98"/>
                <a:gd name="T8" fmla="*/ 9 w 9"/>
                <a:gd name="T9" fmla="*/ 85 h 98"/>
                <a:gd name="T10" fmla="*/ 8 w 9"/>
                <a:gd name="T11" fmla="*/ 85 h 98"/>
                <a:gd name="T12" fmla="*/ 3 w 9"/>
                <a:gd name="T13" fmla="*/ 74 h 98"/>
                <a:gd name="T14" fmla="*/ 8 w 9"/>
                <a:gd name="T15" fmla="*/ 71 h 98"/>
                <a:gd name="T16" fmla="*/ 5 w 9"/>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8">
                  <a:moveTo>
                    <a:pt x="5" y="0"/>
                  </a:moveTo>
                  <a:cubicBezTo>
                    <a:pt x="0" y="96"/>
                    <a:pt x="0" y="96"/>
                    <a:pt x="0" y="96"/>
                  </a:cubicBezTo>
                  <a:cubicBezTo>
                    <a:pt x="3" y="98"/>
                    <a:pt x="3" y="98"/>
                    <a:pt x="3" y="98"/>
                  </a:cubicBezTo>
                  <a:cubicBezTo>
                    <a:pt x="5" y="97"/>
                    <a:pt x="7" y="96"/>
                    <a:pt x="9" y="95"/>
                  </a:cubicBezTo>
                  <a:cubicBezTo>
                    <a:pt x="9" y="85"/>
                    <a:pt x="9" y="85"/>
                    <a:pt x="9" y="85"/>
                  </a:cubicBezTo>
                  <a:cubicBezTo>
                    <a:pt x="8" y="85"/>
                    <a:pt x="8" y="85"/>
                    <a:pt x="8" y="85"/>
                  </a:cubicBezTo>
                  <a:cubicBezTo>
                    <a:pt x="3" y="74"/>
                    <a:pt x="3" y="74"/>
                    <a:pt x="3" y="74"/>
                  </a:cubicBezTo>
                  <a:cubicBezTo>
                    <a:pt x="8" y="71"/>
                    <a:pt x="8" y="71"/>
                    <a:pt x="8" y="71"/>
                  </a:cubicBezTo>
                  <a:cubicBezTo>
                    <a:pt x="5" y="0"/>
                    <a:pt x="5" y="0"/>
                    <a:pt x="5" y="0"/>
                  </a:cubicBezTo>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2" name="Freeform 28"/>
            <p:cNvSpPr>
              <a:spLocks/>
            </p:cNvSpPr>
            <p:nvPr userDrawn="1"/>
          </p:nvSpPr>
          <p:spPr bwMode="gray">
            <a:xfrm>
              <a:off x="9675813" y="3992563"/>
              <a:ext cx="180975" cy="190500"/>
            </a:xfrm>
            <a:custGeom>
              <a:avLst/>
              <a:gdLst>
                <a:gd name="T0" fmla="*/ 0 w 114"/>
                <a:gd name="T1" fmla="*/ 0 h 120"/>
                <a:gd name="T2" fmla="*/ 93 w 114"/>
                <a:gd name="T3" fmla="*/ 97 h 120"/>
                <a:gd name="T4" fmla="*/ 114 w 114"/>
                <a:gd name="T5" fmla="*/ 120 h 120"/>
                <a:gd name="T6" fmla="*/ 114 w 114"/>
                <a:gd name="T7" fmla="*/ 89 h 120"/>
                <a:gd name="T8" fmla="*/ 93 w 114"/>
                <a:gd name="T9" fmla="*/ 73 h 120"/>
                <a:gd name="T10" fmla="*/ 0 w 114"/>
                <a:gd name="T11" fmla="*/ 0 h 120"/>
              </a:gdLst>
              <a:ahLst/>
              <a:cxnLst>
                <a:cxn ang="0">
                  <a:pos x="T0" y="T1"/>
                </a:cxn>
                <a:cxn ang="0">
                  <a:pos x="T2" y="T3"/>
                </a:cxn>
                <a:cxn ang="0">
                  <a:pos x="T4" y="T5"/>
                </a:cxn>
                <a:cxn ang="0">
                  <a:pos x="T6" y="T7"/>
                </a:cxn>
                <a:cxn ang="0">
                  <a:pos x="T8" y="T9"/>
                </a:cxn>
                <a:cxn ang="0">
                  <a:pos x="T10" y="T11"/>
                </a:cxn>
              </a:cxnLst>
              <a:rect l="0" t="0" r="r" b="b"/>
              <a:pathLst>
                <a:path w="114" h="120">
                  <a:moveTo>
                    <a:pt x="0" y="0"/>
                  </a:moveTo>
                  <a:lnTo>
                    <a:pt x="93" y="97"/>
                  </a:lnTo>
                  <a:lnTo>
                    <a:pt x="114" y="120"/>
                  </a:lnTo>
                  <a:lnTo>
                    <a:pt x="114" y="89"/>
                  </a:lnTo>
                  <a:lnTo>
                    <a:pt x="93" y="73"/>
                  </a:lnTo>
                  <a:lnTo>
                    <a:pt x="0" y="0"/>
                  </a:lnTo>
                  <a:close/>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3" name="Freeform 29"/>
            <p:cNvSpPr>
              <a:spLocks/>
            </p:cNvSpPr>
            <p:nvPr userDrawn="1"/>
          </p:nvSpPr>
          <p:spPr bwMode="gray">
            <a:xfrm>
              <a:off x="9675813" y="3992563"/>
              <a:ext cx="180975" cy="190500"/>
            </a:xfrm>
            <a:custGeom>
              <a:avLst/>
              <a:gdLst>
                <a:gd name="T0" fmla="*/ 0 w 114"/>
                <a:gd name="T1" fmla="*/ 0 h 120"/>
                <a:gd name="T2" fmla="*/ 93 w 114"/>
                <a:gd name="T3" fmla="*/ 97 h 120"/>
                <a:gd name="T4" fmla="*/ 114 w 114"/>
                <a:gd name="T5" fmla="*/ 120 h 120"/>
                <a:gd name="T6" fmla="*/ 114 w 114"/>
                <a:gd name="T7" fmla="*/ 89 h 120"/>
                <a:gd name="T8" fmla="*/ 93 w 114"/>
                <a:gd name="T9" fmla="*/ 73 h 120"/>
                <a:gd name="T10" fmla="*/ 0 w 114"/>
                <a:gd name="T11" fmla="*/ 0 h 120"/>
              </a:gdLst>
              <a:ahLst/>
              <a:cxnLst>
                <a:cxn ang="0">
                  <a:pos x="T0" y="T1"/>
                </a:cxn>
                <a:cxn ang="0">
                  <a:pos x="T2" y="T3"/>
                </a:cxn>
                <a:cxn ang="0">
                  <a:pos x="T4" y="T5"/>
                </a:cxn>
                <a:cxn ang="0">
                  <a:pos x="T6" y="T7"/>
                </a:cxn>
                <a:cxn ang="0">
                  <a:pos x="T8" y="T9"/>
                </a:cxn>
                <a:cxn ang="0">
                  <a:pos x="T10" y="T11"/>
                </a:cxn>
              </a:cxnLst>
              <a:rect l="0" t="0" r="r" b="b"/>
              <a:pathLst>
                <a:path w="114" h="120">
                  <a:moveTo>
                    <a:pt x="0" y="0"/>
                  </a:moveTo>
                  <a:lnTo>
                    <a:pt x="93" y="97"/>
                  </a:lnTo>
                  <a:lnTo>
                    <a:pt x="114" y="120"/>
                  </a:lnTo>
                  <a:lnTo>
                    <a:pt x="114" y="89"/>
                  </a:lnTo>
                  <a:lnTo>
                    <a:pt x="93" y="7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4" name="Freeform 30"/>
            <p:cNvSpPr>
              <a:spLocks/>
            </p:cNvSpPr>
            <p:nvPr userDrawn="1"/>
          </p:nvSpPr>
          <p:spPr bwMode="gray">
            <a:xfrm>
              <a:off x="9732963" y="3849688"/>
              <a:ext cx="127000" cy="139700"/>
            </a:xfrm>
            <a:custGeom>
              <a:avLst/>
              <a:gdLst>
                <a:gd name="T0" fmla="*/ 1 w 38"/>
                <a:gd name="T1" fmla="*/ 0 h 44"/>
                <a:gd name="T2" fmla="*/ 0 w 38"/>
                <a:gd name="T3" fmla="*/ 1 h 44"/>
                <a:gd name="T4" fmla="*/ 29 w 38"/>
                <a:gd name="T5" fmla="*/ 35 h 44"/>
                <a:gd name="T6" fmla="*/ 37 w 38"/>
                <a:gd name="T7" fmla="*/ 44 h 44"/>
                <a:gd name="T8" fmla="*/ 38 w 38"/>
                <a:gd name="T9" fmla="*/ 29 h 44"/>
                <a:gd name="T10" fmla="*/ 30 w 38"/>
                <a:gd name="T11" fmla="*/ 23 h 44"/>
                <a:gd name="T12" fmla="*/ 1 w 38"/>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38" h="44">
                  <a:moveTo>
                    <a:pt x="1" y="0"/>
                  </a:moveTo>
                  <a:cubicBezTo>
                    <a:pt x="1" y="0"/>
                    <a:pt x="0" y="1"/>
                    <a:pt x="0" y="1"/>
                  </a:cubicBezTo>
                  <a:cubicBezTo>
                    <a:pt x="29" y="35"/>
                    <a:pt x="29" y="35"/>
                    <a:pt x="29" y="35"/>
                  </a:cubicBezTo>
                  <a:cubicBezTo>
                    <a:pt x="37" y="44"/>
                    <a:pt x="37" y="44"/>
                    <a:pt x="37" y="44"/>
                  </a:cubicBezTo>
                  <a:cubicBezTo>
                    <a:pt x="38" y="29"/>
                    <a:pt x="38" y="29"/>
                    <a:pt x="38" y="29"/>
                  </a:cubicBezTo>
                  <a:cubicBezTo>
                    <a:pt x="30" y="23"/>
                    <a:pt x="30" y="23"/>
                    <a:pt x="30" y="23"/>
                  </a:cubicBezTo>
                  <a:cubicBezTo>
                    <a:pt x="1" y="0"/>
                    <a:pt x="1" y="0"/>
                    <a:pt x="1" y="0"/>
                  </a:cubicBezTo>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5" name="Freeform 31"/>
            <p:cNvSpPr>
              <a:spLocks/>
            </p:cNvSpPr>
            <p:nvPr userDrawn="1"/>
          </p:nvSpPr>
          <p:spPr bwMode="gray">
            <a:xfrm>
              <a:off x="9715500" y="3833813"/>
              <a:ext cx="20637" cy="19050"/>
            </a:xfrm>
            <a:custGeom>
              <a:avLst/>
              <a:gdLst>
                <a:gd name="T0" fmla="*/ 0 w 6"/>
                <a:gd name="T1" fmla="*/ 0 h 6"/>
                <a:gd name="T2" fmla="*/ 5 w 6"/>
                <a:gd name="T3" fmla="*/ 6 h 6"/>
                <a:gd name="T4" fmla="*/ 6 w 6"/>
                <a:gd name="T5" fmla="*/ 5 h 6"/>
                <a:gd name="T6" fmla="*/ 0 w 6"/>
                <a:gd name="T7" fmla="*/ 0 h 6"/>
              </a:gdLst>
              <a:ahLst/>
              <a:cxnLst>
                <a:cxn ang="0">
                  <a:pos x="T0" y="T1"/>
                </a:cxn>
                <a:cxn ang="0">
                  <a:pos x="T2" y="T3"/>
                </a:cxn>
                <a:cxn ang="0">
                  <a:pos x="T4" y="T5"/>
                </a:cxn>
                <a:cxn ang="0">
                  <a:pos x="T6" y="T7"/>
                </a:cxn>
              </a:cxnLst>
              <a:rect l="0" t="0" r="r" b="b"/>
              <a:pathLst>
                <a:path w="6" h="6">
                  <a:moveTo>
                    <a:pt x="0" y="0"/>
                  </a:moveTo>
                  <a:cubicBezTo>
                    <a:pt x="5" y="6"/>
                    <a:pt x="5" y="6"/>
                    <a:pt x="5" y="6"/>
                  </a:cubicBezTo>
                  <a:cubicBezTo>
                    <a:pt x="5" y="6"/>
                    <a:pt x="6" y="5"/>
                    <a:pt x="6" y="5"/>
                  </a:cubicBezTo>
                  <a:cubicBezTo>
                    <a:pt x="0" y="0"/>
                    <a:pt x="0" y="0"/>
                    <a:pt x="0" y="0"/>
                  </a:cubicBezTo>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6" name="Freeform 32"/>
            <p:cNvSpPr>
              <a:spLocks/>
            </p:cNvSpPr>
            <p:nvPr userDrawn="1"/>
          </p:nvSpPr>
          <p:spPr bwMode="gray">
            <a:xfrm>
              <a:off x="9823450" y="3794125"/>
              <a:ext cx="42862" cy="49212"/>
            </a:xfrm>
            <a:custGeom>
              <a:avLst/>
              <a:gdLst>
                <a:gd name="T0" fmla="*/ 8 w 13"/>
                <a:gd name="T1" fmla="*/ 0 h 16"/>
                <a:gd name="T2" fmla="*/ 0 w 13"/>
                <a:gd name="T3" fmla="*/ 5 h 16"/>
                <a:gd name="T4" fmla="*/ 4 w 13"/>
                <a:gd name="T5" fmla="*/ 10 h 16"/>
                <a:gd name="T6" fmla="*/ 10 w 13"/>
                <a:gd name="T7" fmla="*/ 16 h 16"/>
                <a:gd name="T8" fmla="*/ 13 w 13"/>
                <a:gd name="T9" fmla="*/ 4 h 16"/>
                <a:gd name="T10" fmla="*/ 8 w 13"/>
                <a:gd name="T11" fmla="*/ 0 h 16"/>
              </a:gdLst>
              <a:ahLst/>
              <a:cxnLst>
                <a:cxn ang="0">
                  <a:pos x="T0" y="T1"/>
                </a:cxn>
                <a:cxn ang="0">
                  <a:pos x="T2" y="T3"/>
                </a:cxn>
                <a:cxn ang="0">
                  <a:pos x="T4" y="T5"/>
                </a:cxn>
                <a:cxn ang="0">
                  <a:pos x="T6" y="T7"/>
                </a:cxn>
                <a:cxn ang="0">
                  <a:pos x="T8" y="T9"/>
                </a:cxn>
                <a:cxn ang="0">
                  <a:pos x="T10" y="T11"/>
                </a:cxn>
              </a:cxnLst>
              <a:rect l="0" t="0" r="r" b="b"/>
              <a:pathLst>
                <a:path w="13" h="16">
                  <a:moveTo>
                    <a:pt x="8" y="0"/>
                  </a:moveTo>
                  <a:cubicBezTo>
                    <a:pt x="6" y="2"/>
                    <a:pt x="3" y="3"/>
                    <a:pt x="0" y="5"/>
                  </a:cubicBezTo>
                  <a:cubicBezTo>
                    <a:pt x="4" y="10"/>
                    <a:pt x="4" y="10"/>
                    <a:pt x="4" y="10"/>
                  </a:cubicBezTo>
                  <a:cubicBezTo>
                    <a:pt x="10" y="16"/>
                    <a:pt x="10" y="16"/>
                    <a:pt x="10" y="16"/>
                  </a:cubicBezTo>
                  <a:cubicBezTo>
                    <a:pt x="13" y="4"/>
                    <a:pt x="13" y="4"/>
                    <a:pt x="13" y="4"/>
                  </a:cubicBezTo>
                  <a:cubicBezTo>
                    <a:pt x="8" y="0"/>
                    <a:pt x="8" y="0"/>
                    <a:pt x="8" y="0"/>
                  </a:cubicBezTo>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7" name="Freeform 33"/>
            <p:cNvSpPr>
              <a:spLocks/>
            </p:cNvSpPr>
            <p:nvPr userDrawn="1"/>
          </p:nvSpPr>
          <p:spPr bwMode="gray">
            <a:xfrm>
              <a:off x="9759950" y="3733800"/>
              <a:ext cx="90487" cy="74612"/>
            </a:xfrm>
            <a:custGeom>
              <a:avLst/>
              <a:gdLst>
                <a:gd name="T0" fmla="*/ 0 w 27"/>
                <a:gd name="T1" fmla="*/ 0 h 24"/>
                <a:gd name="T2" fmla="*/ 19 w 27"/>
                <a:gd name="T3" fmla="*/ 24 h 24"/>
                <a:gd name="T4" fmla="*/ 27 w 27"/>
                <a:gd name="T5" fmla="*/ 19 h 24"/>
                <a:gd name="T6" fmla="*/ 24 w 27"/>
                <a:gd name="T7" fmla="*/ 17 h 24"/>
                <a:gd name="T8" fmla="*/ 0 w 27"/>
                <a:gd name="T9" fmla="*/ 0 h 24"/>
              </a:gdLst>
              <a:ahLst/>
              <a:cxnLst>
                <a:cxn ang="0">
                  <a:pos x="T0" y="T1"/>
                </a:cxn>
                <a:cxn ang="0">
                  <a:pos x="T2" y="T3"/>
                </a:cxn>
                <a:cxn ang="0">
                  <a:pos x="T4" y="T5"/>
                </a:cxn>
                <a:cxn ang="0">
                  <a:pos x="T6" y="T7"/>
                </a:cxn>
                <a:cxn ang="0">
                  <a:pos x="T8" y="T9"/>
                </a:cxn>
              </a:cxnLst>
              <a:rect l="0" t="0" r="r" b="b"/>
              <a:pathLst>
                <a:path w="27" h="24">
                  <a:moveTo>
                    <a:pt x="0" y="0"/>
                  </a:moveTo>
                  <a:cubicBezTo>
                    <a:pt x="19" y="24"/>
                    <a:pt x="19" y="24"/>
                    <a:pt x="19" y="24"/>
                  </a:cubicBezTo>
                  <a:cubicBezTo>
                    <a:pt x="22" y="22"/>
                    <a:pt x="25" y="21"/>
                    <a:pt x="27" y="19"/>
                  </a:cubicBezTo>
                  <a:cubicBezTo>
                    <a:pt x="24" y="17"/>
                    <a:pt x="24" y="17"/>
                    <a:pt x="24" y="17"/>
                  </a:cubicBezTo>
                  <a:cubicBezTo>
                    <a:pt x="0" y="0"/>
                    <a:pt x="0" y="0"/>
                    <a:pt x="0" y="0"/>
                  </a:cubicBezTo>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8" name="Freeform 34"/>
            <p:cNvSpPr>
              <a:spLocks/>
            </p:cNvSpPr>
            <p:nvPr userDrawn="1"/>
          </p:nvSpPr>
          <p:spPr bwMode="gray">
            <a:xfrm>
              <a:off x="9866313" y="3932238"/>
              <a:ext cx="180975" cy="188912"/>
            </a:xfrm>
            <a:custGeom>
              <a:avLst/>
              <a:gdLst>
                <a:gd name="T0" fmla="*/ 114 w 114"/>
                <a:gd name="T1" fmla="*/ 0 h 119"/>
                <a:gd name="T2" fmla="*/ 11 w 114"/>
                <a:gd name="T3" fmla="*/ 79 h 119"/>
                <a:gd name="T4" fmla="*/ 0 w 114"/>
                <a:gd name="T5" fmla="*/ 87 h 119"/>
                <a:gd name="T6" fmla="*/ 0 w 114"/>
                <a:gd name="T7" fmla="*/ 119 h 119"/>
                <a:gd name="T8" fmla="*/ 13 w 114"/>
                <a:gd name="T9" fmla="*/ 107 h 119"/>
                <a:gd name="T10" fmla="*/ 114 w 114"/>
                <a:gd name="T11" fmla="*/ 0 h 119"/>
              </a:gdLst>
              <a:ahLst/>
              <a:cxnLst>
                <a:cxn ang="0">
                  <a:pos x="T0" y="T1"/>
                </a:cxn>
                <a:cxn ang="0">
                  <a:pos x="T2" y="T3"/>
                </a:cxn>
                <a:cxn ang="0">
                  <a:pos x="T4" y="T5"/>
                </a:cxn>
                <a:cxn ang="0">
                  <a:pos x="T6" y="T7"/>
                </a:cxn>
                <a:cxn ang="0">
                  <a:pos x="T8" y="T9"/>
                </a:cxn>
                <a:cxn ang="0">
                  <a:pos x="T10" y="T11"/>
                </a:cxn>
              </a:cxnLst>
              <a:rect l="0" t="0" r="r" b="b"/>
              <a:pathLst>
                <a:path w="114" h="119">
                  <a:moveTo>
                    <a:pt x="114" y="0"/>
                  </a:moveTo>
                  <a:lnTo>
                    <a:pt x="11" y="79"/>
                  </a:lnTo>
                  <a:lnTo>
                    <a:pt x="0" y="87"/>
                  </a:lnTo>
                  <a:lnTo>
                    <a:pt x="0" y="119"/>
                  </a:lnTo>
                  <a:lnTo>
                    <a:pt x="13" y="107"/>
                  </a:lnTo>
                  <a:lnTo>
                    <a:pt x="114" y="0"/>
                  </a:lnTo>
                  <a:close/>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9" name="Freeform 35"/>
            <p:cNvSpPr>
              <a:spLocks/>
            </p:cNvSpPr>
            <p:nvPr userDrawn="1"/>
          </p:nvSpPr>
          <p:spPr bwMode="gray">
            <a:xfrm>
              <a:off x="9866313" y="3932238"/>
              <a:ext cx="180975" cy="188912"/>
            </a:xfrm>
            <a:custGeom>
              <a:avLst/>
              <a:gdLst>
                <a:gd name="T0" fmla="*/ 114 w 114"/>
                <a:gd name="T1" fmla="*/ 0 h 119"/>
                <a:gd name="T2" fmla="*/ 11 w 114"/>
                <a:gd name="T3" fmla="*/ 79 h 119"/>
                <a:gd name="T4" fmla="*/ 0 w 114"/>
                <a:gd name="T5" fmla="*/ 87 h 119"/>
                <a:gd name="T6" fmla="*/ 0 w 114"/>
                <a:gd name="T7" fmla="*/ 119 h 119"/>
                <a:gd name="T8" fmla="*/ 13 w 114"/>
                <a:gd name="T9" fmla="*/ 107 h 119"/>
                <a:gd name="T10" fmla="*/ 114 w 114"/>
                <a:gd name="T11" fmla="*/ 0 h 119"/>
              </a:gdLst>
              <a:ahLst/>
              <a:cxnLst>
                <a:cxn ang="0">
                  <a:pos x="T0" y="T1"/>
                </a:cxn>
                <a:cxn ang="0">
                  <a:pos x="T2" y="T3"/>
                </a:cxn>
                <a:cxn ang="0">
                  <a:pos x="T4" y="T5"/>
                </a:cxn>
                <a:cxn ang="0">
                  <a:pos x="T6" y="T7"/>
                </a:cxn>
                <a:cxn ang="0">
                  <a:pos x="T8" y="T9"/>
                </a:cxn>
                <a:cxn ang="0">
                  <a:pos x="T10" y="T11"/>
                </a:cxn>
              </a:cxnLst>
              <a:rect l="0" t="0" r="r" b="b"/>
              <a:pathLst>
                <a:path w="114" h="119">
                  <a:moveTo>
                    <a:pt x="114" y="0"/>
                  </a:moveTo>
                  <a:lnTo>
                    <a:pt x="11" y="79"/>
                  </a:lnTo>
                  <a:lnTo>
                    <a:pt x="0" y="87"/>
                  </a:lnTo>
                  <a:lnTo>
                    <a:pt x="0" y="119"/>
                  </a:lnTo>
                  <a:lnTo>
                    <a:pt x="13" y="107"/>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0" name="Freeform 36"/>
            <p:cNvSpPr>
              <a:spLocks/>
            </p:cNvSpPr>
            <p:nvPr userDrawn="1"/>
          </p:nvSpPr>
          <p:spPr bwMode="gray">
            <a:xfrm>
              <a:off x="9863138" y="3784600"/>
              <a:ext cx="144462" cy="153987"/>
            </a:xfrm>
            <a:custGeom>
              <a:avLst/>
              <a:gdLst>
                <a:gd name="T0" fmla="*/ 91 w 91"/>
                <a:gd name="T1" fmla="*/ 0 h 97"/>
                <a:gd name="T2" fmla="*/ 8 w 91"/>
                <a:gd name="T3" fmla="*/ 61 h 97"/>
                <a:gd name="T4" fmla="*/ 0 w 91"/>
                <a:gd name="T5" fmla="*/ 67 h 97"/>
                <a:gd name="T6" fmla="*/ 2 w 91"/>
                <a:gd name="T7" fmla="*/ 97 h 97"/>
                <a:gd name="T8" fmla="*/ 8 w 91"/>
                <a:gd name="T9" fmla="*/ 89 h 97"/>
                <a:gd name="T10" fmla="*/ 91 w 91"/>
                <a:gd name="T11" fmla="*/ 0 h 97"/>
              </a:gdLst>
              <a:ahLst/>
              <a:cxnLst>
                <a:cxn ang="0">
                  <a:pos x="T0" y="T1"/>
                </a:cxn>
                <a:cxn ang="0">
                  <a:pos x="T2" y="T3"/>
                </a:cxn>
                <a:cxn ang="0">
                  <a:pos x="T4" y="T5"/>
                </a:cxn>
                <a:cxn ang="0">
                  <a:pos x="T6" y="T7"/>
                </a:cxn>
                <a:cxn ang="0">
                  <a:pos x="T8" y="T9"/>
                </a:cxn>
                <a:cxn ang="0">
                  <a:pos x="T10" y="T11"/>
                </a:cxn>
              </a:cxnLst>
              <a:rect l="0" t="0" r="r" b="b"/>
              <a:pathLst>
                <a:path w="91" h="97">
                  <a:moveTo>
                    <a:pt x="91" y="0"/>
                  </a:moveTo>
                  <a:lnTo>
                    <a:pt x="8" y="61"/>
                  </a:lnTo>
                  <a:lnTo>
                    <a:pt x="0" y="67"/>
                  </a:lnTo>
                  <a:lnTo>
                    <a:pt x="2" y="97"/>
                  </a:lnTo>
                  <a:lnTo>
                    <a:pt x="8" y="89"/>
                  </a:lnTo>
                  <a:lnTo>
                    <a:pt x="91" y="0"/>
                  </a:lnTo>
                  <a:close/>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1" name="Freeform 37"/>
            <p:cNvSpPr>
              <a:spLocks/>
            </p:cNvSpPr>
            <p:nvPr userDrawn="1"/>
          </p:nvSpPr>
          <p:spPr bwMode="gray">
            <a:xfrm>
              <a:off x="9863138" y="3784600"/>
              <a:ext cx="144462" cy="153987"/>
            </a:xfrm>
            <a:custGeom>
              <a:avLst/>
              <a:gdLst>
                <a:gd name="T0" fmla="*/ 91 w 91"/>
                <a:gd name="T1" fmla="*/ 0 h 97"/>
                <a:gd name="T2" fmla="*/ 8 w 91"/>
                <a:gd name="T3" fmla="*/ 61 h 97"/>
                <a:gd name="T4" fmla="*/ 0 w 91"/>
                <a:gd name="T5" fmla="*/ 67 h 97"/>
                <a:gd name="T6" fmla="*/ 2 w 91"/>
                <a:gd name="T7" fmla="*/ 97 h 97"/>
                <a:gd name="T8" fmla="*/ 8 w 91"/>
                <a:gd name="T9" fmla="*/ 89 h 97"/>
                <a:gd name="T10" fmla="*/ 91 w 91"/>
                <a:gd name="T11" fmla="*/ 0 h 97"/>
              </a:gdLst>
              <a:ahLst/>
              <a:cxnLst>
                <a:cxn ang="0">
                  <a:pos x="T0" y="T1"/>
                </a:cxn>
                <a:cxn ang="0">
                  <a:pos x="T2" y="T3"/>
                </a:cxn>
                <a:cxn ang="0">
                  <a:pos x="T4" y="T5"/>
                </a:cxn>
                <a:cxn ang="0">
                  <a:pos x="T6" y="T7"/>
                </a:cxn>
                <a:cxn ang="0">
                  <a:pos x="T8" y="T9"/>
                </a:cxn>
                <a:cxn ang="0">
                  <a:pos x="T10" y="T11"/>
                </a:cxn>
              </a:cxnLst>
              <a:rect l="0" t="0" r="r" b="b"/>
              <a:pathLst>
                <a:path w="91" h="97">
                  <a:moveTo>
                    <a:pt x="91" y="0"/>
                  </a:moveTo>
                  <a:lnTo>
                    <a:pt x="8" y="61"/>
                  </a:lnTo>
                  <a:lnTo>
                    <a:pt x="0" y="67"/>
                  </a:lnTo>
                  <a:lnTo>
                    <a:pt x="2" y="97"/>
                  </a:lnTo>
                  <a:lnTo>
                    <a:pt x="8" y="89"/>
                  </a:lnTo>
                  <a:lnTo>
                    <a:pt x="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2" name="Freeform 38"/>
            <p:cNvSpPr>
              <a:spLocks/>
            </p:cNvSpPr>
            <p:nvPr userDrawn="1"/>
          </p:nvSpPr>
          <p:spPr bwMode="gray">
            <a:xfrm>
              <a:off x="9850438" y="3676650"/>
              <a:ext cx="76200" cy="76200"/>
            </a:xfrm>
            <a:custGeom>
              <a:avLst/>
              <a:gdLst>
                <a:gd name="T0" fmla="*/ 48 w 48"/>
                <a:gd name="T1" fmla="*/ 0 h 48"/>
                <a:gd name="T2" fmla="*/ 10 w 48"/>
                <a:gd name="T3" fmla="*/ 20 h 48"/>
                <a:gd name="T4" fmla="*/ 0 w 48"/>
                <a:gd name="T5" fmla="*/ 26 h 48"/>
                <a:gd name="T6" fmla="*/ 10 w 48"/>
                <a:gd name="T7" fmla="*/ 48 h 48"/>
                <a:gd name="T8" fmla="*/ 12 w 48"/>
                <a:gd name="T9" fmla="*/ 48 h 48"/>
                <a:gd name="T10" fmla="*/ 48 w 48"/>
                <a:gd name="T11" fmla="*/ 0 h 48"/>
              </a:gdLst>
              <a:ahLst/>
              <a:cxnLst>
                <a:cxn ang="0">
                  <a:pos x="T0" y="T1"/>
                </a:cxn>
                <a:cxn ang="0">
                  <a:pos x="T2" y="T3"/>
                </a:cxn>
                <a:cxn ang="0">
                  <a:pos x="T4" y="T5"/>
                </a:cxn>
                <a:cxn ang="0">
                  <a:pos x="T6" y="T7"/>
                </a:cxn>
                <a:cxn ang="0">
                  <a:pos x="T8" y="T9"/>
                </a:cxn>
                <a:cxn ang="0">
                  <a:pos x="T10" y="T11"/>
                </a:cxn>
              </a:cxnLst>
              <a:rect l="0" t="0" r="r" b="b"/>
              <a:pathLst>
                <a:path w="48" h="48">
                  <a:moveTo>
                    <a:pt x="48" y="0"/>
                  </a:moveTo>
                  <a:lnTo>
                    <a:pt x="10" y="20"/>
                  </a:lnTo>
                  <a:lnTo>
                    <a:pt x="0" y="26"/>
                  </a:lnTo>
                  <a:lnTo>
                    <a:pt x="10" y="48"/>
                  </a:lnTo>
                  <a:lnTo>
                    <a:pt x="12" y="48"/>
                  </a:lnTo>
                  <a:lnTo>
                    <a:pt x="48" y="0"/>
                  </a:lnTo>
                  <a:close/>
                </a:path>
              </a:pathLst>
            </a:custGeom>
            <a:solidFill>
              <a:srgbClr val="52A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3" name="Freeform 39"/>
            <p:cNvSpPr>
              <a:spLocks/>
            </p:cNvSpPr>
            <p:nvPr userDrawn="1"/>
          </p:nvSpPr>
          <p:spPr bwMode="gray">
            <a:xfrm>
              <a:off x="9850438" y="3676650"/>
              <a:ext cx="76200" cy="76200"/>
            </a:xfrm>
            <a:custGeom>
              <a:avLst/>
              <a:gdLst>
                <a:gd name="T0" fmla="*/ 48 w 48"/>
                <a:gd name="T1" fmla="*/ 0 h 48"/>
                <a:gd name="T2" fmla="*/ 10 w 48"/>
                <a:gd name="T3" fmla="*/ 20 h 48"/>
                <a:gd name="T4" fmla="*/ 0 w 48"/>
                <a:gd name="T5" fmla="*/ 26 h 48"/>
                <a:gd name="T6" fmla="*/ 10 w 48"/>
                <a:gd name="T7" fmla="*/ 48 h 48"/>
                <a:gd name="T8" fmla="*/ 12 w 48"/>
                <a:gd name="T9" fmla="*/ 48 h 48"/>
                <a:gd name="T10" fmla="*/ 48 w 48"/>
                <a:gd name="T11" fmla="*/ 0 h 48"/>
              </a:gdLst>
              <a:ahLst/>
              <a:cxnLst>
                <a:cxn ang="0">
                  <a:pos x="T0" y="T1"/>
                </a:cxn>
                <a:cxn ang="0">
                  <a:pos x="T2" y="T3"/>
                </a:cxn>
                <a:cxn ang="0">
                  <a:pos x="T4" y="T5"/>
                </a:cxn>
                <a:cxn ang="0">
                  <a:pos x="T6" y="T7"/>
                </a:cxn>
                <a:cxn ang="0">
                  <a:pos x="T8" y="T9"/>
                </a:cxn>
                <a:cxn ang="0">
                  <a:pos x="T10" y="T11"/>
                </a:cxn>
              </a:cxnLst>
              <a:rect l="0" t="0" r="r" b="b"/>
              <a:pathLst>
                <a:path w="48" h="48">
                  <a:moveTo>
                    <a:pt x="48" y="0"/>
                  </a:moveTo>
                  <a:lnTo>
                    <a:pt x="10" y="20"/>
                  </a:lnTo>
                  <a:lnTo>
                    <a:pt x="0" y="26"/>
                  </a:lnTo>
                  <a:lnTo>
                    <a:pt x="10" y="48"/>
                  </a:lnTo>
                  <a:lnTo>
                    <a:pt x="12" y="48"/>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4" name="Freeform 40"/>
            <p:cNvSpPr>
              <a:spLocks/>
            </p:cNvSpPr>
            <p:nvPr userDrawn="1"/>
          </p:nvSpPr>
          <p:spPr bwMode="gray">
            <a:xfrm>
              <a:off x="11160125" y="4137025"/>
              <a:ext cx="155575" cy="320675"/>
            </a:xfrm>
            <a:custGeom>
              <a:avLst/>
              <a:gdLst>
                <a:gd name="T0" fmla="*/ 43 w 46"/>
                <a:gd name="T1" fmla="*/ 0 h 102"/>
                <a:gd name="T2" fmla="*/ 5 w 46"/>
                <a:gd name="T3" fmla="*/ 0 h 102"/>
                <a:gd name="T4" fmla="*/ 1 w 46"/>
                <a:gd name="T5" fmla="*/ 76 h 102"/>
                <a:gd name="T6" fmla="*/ 0 w 46"/>
                <a:gd name="T7" fmla="*/ 102 h 102"/>
                <a:gd name="T8" fmla="*/ 46 w 46"/>
                <a:gd name="T9" fmla="*/ 73 h 102"/>
                <a:gd name="T10" fmla="*/ 43 w 46"/>
                <a:gd name="T11" fmla="*/ 0 h 102"/>
              </a:gdLst>
              <a:ahLst/>
              <a:cxnLst>
                <a:cxn ang="0">
                  <a:pos x="T0" y="T1"/>
                </a:cxn>
                <a:cxn ang="0">
                  <a:pos x="T2" y="T3"/>
                </a:cxn>
                <a:cxn ang="0">
                  <a:pos x="T4" y="T5"/>
                </a:cxn>
                <a:cxn ang="0">
                  <a:pos x="T6" y="T7"/>
                </a:cxn>
                <a:cxn ang="0">
                  <a:pos x="T8" y="T9"/>
                </a:cxn>
                <a:cxn ang="0">
                  <a:pos x="T10" y="T11"/>
                </a:cxn>
              </a:cxnLst>
              <a:rect l="0" t="0" r="r" b="b"/>
              <a:pathLst>
                <a:path w="46" h="102">
                  <a:moveTo>
                    <a:pt x="43" y="0"/>
                  </a:moveTo>
                  <a:cubicBezTo>
                    <a:pt x="5" y="0"/>
                    <a:pt x="5" y="0"/>
                    <a:pt x="5" y="0"/>
                  </a:cubicBezTo>
                  <a:cubicBezTo>
                    <a:pt x="1" y="76"/>
                    <a:pt x="1" y="76"/>
                    <a:pt x="1" y="76"/>
                  </a:cubicBezTo>
                  <a:cubicBezTo>
                    <a:pt x="0" y="102"/>
                    <a:pt x="0" y="102"/>
                    <a:pt x="0" y="102"/>
                  </a:cubicBezTo>
                  <a:cubicBezTo>
                    <a:pt x="15" y="92"/>
                    <a:pt x="30" y="82"/>
                    <a:pt x="46" y="73"/>
                  </a:cubicBezTo>
                  <a:cubicBezTo>
                    <a:pt x="43" y="0"/>
                    <a:pt x="43" y="0"/>
                    <a:pt x="43" y="0"/>
                  </a:cubicBezTo>
                </a:path>
              </a:pathLst>
            </a:custGeom>
            <a:solidFill>
              <a:srgbClr val="7790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5" name="Freeform 41"/>
            <p:cNvSpPr>
              <a:spLocks/>
            </p:cNvSpPr>
            <p:nvPr userDrawn="1"/>
          </p:nvSpPr>
          <p:spPr bwMode="gray">
            <a:xfrm>
              <a:off x="11177588" y="4095750"/>
              <a:ext cx="127000" cy="41275"/>
            </a:xfrm>
            <a:custGeom>
              <a:avLst/>
              <a:gdLst>
                <a:gd name="T0" fmla="*/ 37 w 38"/>
                <a:gd name="T1" fmla="*/ 0 h 13"/>
                <a:gd name="T2" fmla="*/ 18 w 38"/>
                <a:gd name="T3" fmla="*/ 1 h 13"/>
                <a:gd name="T4" fmla="*/ 0 w 38"/>
                <a:gd name="T5" fmla="*/ 0 h 13"/>
                <a:gd name="T6" fmla="*/ 0 w 38"/>
                <a:gd name="T7" fmla="*/ 13 h 13"/>
                <a:gd name="T8" fmla="*/ 0 w 38"/>
                <a:gd name="T9" fmla="*/ 13 h 13"/>
                <a:gd name="T10" fmla="*/ 38 w 38"/>
                <a:gd name="T11" fmla="*/ 13 h 13"/>
                <a:gd name="T12" fmla="*/ 38 w 38"/>
                <a:gd name="T13" fmla="*/ 13 h 13"/>
                <a:gd name="T14" fmla="*/ 37 w 38"/>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3">
                  <a:moveTo>
                    <a:pt x="37" y="0"/>
                  </a:moveTo>
                  <a:cubicBezTo>
                    <a:pt x="31" y="1"/>
                    <a:pt x="25" y="1"/>
                    <a:pt x="18" y="1"/>
                  </a:cubicBezTo>
                  <a:cubicBezTo>
                    <a:pt x="12" y="1"/>
                    <a:pt x="6" y="1"/>
                    <a:pt x="0" y="0"/>
                  </a:cubicBezTo>
                  <a:cubicBezTo>
                    <a:pt x="0" y="13"/>
                    <a:pt x="0" y="13"/>
                    <a:pt x="0" y="13"/>
                  </a:cubicBezTo>
                  <a:cubicBezTo>
                    <a:pt x="0" y="13"/>
                    <a:pt x="0" y="13"/>
                    <a:pt x="0" y="13"/>
                  </a:cubicBezTo>
                  <a:cubicBezTo>
                    <a:pt x="38" y="13"/>
                    <a:pt x="38" y="13"/>
                    <a:pt x="38" y="13"/>
                  </a:cubicBezTo>
                  <a:cubicBezTo>
                    <a:pt x="38" y="13"/>
                    <a:pt x="38" y="13"/>
                    <a:pt x="38" y="13"/>
                  </a:cubicBezTo>
                  <a:cubicBezTo>
                    <a:pt x="37" y="0"/>
                    <a:pt x="37" y="0"/>
                    <a:pt x="37" y="0"/>
                  </a:cubicBezTo>
                </a:path>
              </a:pathLst>
            </a:custGeom>
            <a:solidFill>
              <a:srgbClr val="7790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6" name="Freeform 42"/>
            <p:cNvSpPr>
              <a:spLocks noEditPoints="1"/>
            </p:cNvSpPr>
            <p:nvPr userDrawn="1"/>
          </p:nvSpPr>
          <p:spPr bwMode="gray">
            <a:xfrm>
              <a:off x="11093450" y="3648075"/>
              <a:ext cx="650875" cy="447675"/>
            </a:xfrm>
            <a:custGeom>
              <a:avLst/>
              <a:gdLst>
                <a:gd name="T0" fmla="*/ 19 w 194"/>
                <a:gd name="T1" fmla="*/ 114 h 142"/>
                <a:gd name="T2" fmla="*/ 0 w 194"/>
                <a:gd name="T3" fmla="*/ 139 h 142"/>
                <a:gd name="T4" fmla="*/ 25 w 194"/>
                <a:gd name="T5" fmla="*/ 142 h 142"/>
                <a:gd name="T6" fmla="*/ 26 w 194"/>
                <a:gd name="T7" fmla="*/ 123 h 142"/>
                <a:gd name="T8" fmla="*/ 19 w 194"/>
                <a:gd name="T9" fmla="*/ 114 h 142"/>
                <a:gd name="T10" fmla="*/ 108 w 194"/>
                <a:gd name="T11" fmla="*/ 32 h 142"/>
                <a:gd name="T12" fmla="*/ 60 w 194"/>
                <a:gd name="T13" fmla="*/ 90 h 142"/>
                <a:gd name="T14" fmla="*/ 60 w 194"/>
                <a:gd name="T15" fmla="*/ 98 h 142"/>
                <a:gd name="T16" fmla="*/ 62 w 194"/>
                <a:gd name="T17" fmla="*/ 142 h 142"/>
                <a:gd name="T18" fmla="*/ 110 w 194"/>
                <a:gd name="T19" fmla="*/ 132 h 142"/>
                <a:gd name="T20" fmla="*/ 142 w 194"/>
                <a:gd name="T21" fmla="*/ 80 h 142"/>
                <a:gd name="T22" fmla="*/ 160 w 194"/>
                <a:gd name="T23" fmla="*/ 108 h 142"/>
                <a:gd name="T24" fmla="*/ 194 w 194"/>
                <a:gd name="T25" fmla="*/ 81 h 142"/>
                <a:gd name="T26" fmla="*/ 108 w 194"/>
                <a:gd name="T27" fmla="*/ 32 h 142"/>
                <a:gd name="T28" fmla="*/ 74 w 194"/>
                <a:gd name="T29" fmla="*/ 0 h 142"/>
                <a:gd name="T30" fmla="*/ 66 w 194"/>
                <a:gd name="T31" fmla="*/ 10 h 142"/>
                <a:gd name="T32" fmla="*/ 57 w 194"/>
                <a:gd name="T33" fmla="*/ 39 h 142"/>
                <a:gd name="T34" fmla="*/ 58 w 194"/>
                <a:gd name="T35" fmla="*/ 63 h 142"/>
                <a:gd name="T36" fmla="*/ 102 w 194"/>
                <a:gd name="T37" fmla="*/ 27 h 142"/>
                <a:gd name="T38" fmla="*/ 74 w 194"/>
                <a:gd name="T3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4" h="142">
                  <a:moveTo>
                    <a:pt x="19" y="114"/>
                  </a:moveTo>
                  <a:cubicBezTo>
                    <a:pt x="13" y="122"/>
                    <a:pt x="6" y="131"/>
                    <a:pt x="0" y="139"/>
                  </a:cubicBezTo>
                  <a:cubicBezTo>
                    <a:pt x="8" y="140"/>
                    <a:pt x="17" y="142"/>
                    <a:pt x="25" y="142"/>
                  </a:cubicBezTo>
                  <a:cubicBezTo>
                    <a:pt x="26" y="123"/>
                    <a:pt x="26" y="123"/>
                    <a:pt x="26" y="123"/>
                  </a:cubicBezTo>
                  <a:cubicBezTo>
                    <a:pt x="19" y="114"/>
                    <a:pt x="19" y="114"/>
                    <a:pt x="19" y="114"/>
                  </a:cubicBezTo>
                  <a:moveTo>
                    <a:pt x="108" y="32"/>
                  </a:moveTo>
                  <a:cubicBezTo>
                    <a:pt x="60" y="90"/>
                    <a:pt x="60" y="90"/>
                    <a:pt x="60" y="90"/>
                  </a:cubicBezTo>
                  <a:cubicBezTo>
                    <a:pt x="60" y="98"/>
                    <a:pt x="60" y="98"/>
                    <a:pt x="60" y="98"/>
                  </a:cubicBezTo>
                  <a:cubicBezTo>
                    <a:pt x="62" y="142"/>
                    <a:pt x="62" y="142"/>
                    <a:pt x="62" y="142"/>
                  </a:cubicBezTo>
                  <a:cubicBezTo>
                    <a:pt x="79" y="141"/>
                    <a:pt x="95" y="137"/>
                    <a:pt x="110" y="132"/>
                  </a:cubicBezTo>
                  <a:cubicBezTo>
                    <a:pt x="126" y="103"/>
                    <a:pt x="142" y="80"/>
                    <a:pt x="142" y="80"/>
                  </a:cubicBezTo>
                  <a:cubicBezTo>
                    <a:pt x="142" y="80"/>
                    <a:pt x="149" y="91"/>
                    <a:pt x="160" y="108"/>
                  </a:cubicBezTo>
                  <a:cubicBezTo>
                    <a:pt x="172" y="100"/>
                    <a:pt x="183" y="91"/>
                    <a:pt x="194" y="81"/>
                  </a:cubicBezTo>
                  <a:cubicBezTo>
                    <a:pt x="163" y="69"/>
                    <a:pt x="134" y="52"/>
                    <a:pt x="108" y="32"/>
                  </a:cubicBezTo>
                  <a:moveTo>
                    <a:pt x="74" y="0"/>
                  </a:moveTo>
                  <a:cubicBezTo>
                    <a:pt x="66" y="10"/>
                    <a:pt x="66" y="10"/>
                    <a:pt x="66" y="10"/>
                  </a:cubicBezTo>
                  <a:cubicBezTo>
                    <a:pt x="63" y="20"/>
                    <a:pt x="60" y="29"/>
                    <a:pt x="57" y="39"/>
                  </a:cubicBezTo>
                  <a:cubicBezTo>
                    <a:pt x="58" y="63"/>
                    <a:pt x="58" y="63"/>
                    <a:pt x="58" y="63"/>
                  </a:cubicBezTo>
                  <a:cubicBezTo>
                    <a:pt x="102" y="27"/>
                    <a:pt x="102" y="27"/>
                    <a:pt x="102" y="27"/>
                  </a:cubicBezTo>
                  <a:cubicBezTo>
                    <a:pt x="92" y="19"/>
                    <a:pt x="83" y="10"/>
                    <a:pt x="74" y="0"/>
                  </a:cubicBezTo>
                </a:path>
              </a:pathLst>
            </a:custGeom>
            <a:solidFill>
              <a:srgbClr val="73A8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7" name="Freeform 43"/>
            <p:cNvSpPr>
              <a:spLocks/>
            </p:cNvSpPr>
            <p:nvPr userDrawn="1"/>
          </p:nvSpPr>
          <p:spPr bwMode="gray">
            <a:xfrm>
              <a:off x="11110913" y="2757488"/>
              <a:ext cx="841375" cy="1146175"/>
            </a:xfrm>
            <a:custGeom>
              <a:avLst/>
              <a:gdLst>
                <a:gd name="T0" fmla="*/ 38 w 251"/>
                <a:gd name="T1" fmla="*/ 0 h 364"/>
                <a:gd name="T2" fmla="*/ 0 w 251"/>
                <a:gd name="T3" fmla="*/ 3 h 364"/>
                <a:gd name="T4" fmla="*/ 38 w 251"/>
                <a:gd name="T5" fmla="*/ 64 h 364"/>
                <a:gd name="T6" fmla="*/ 39 w 251"/>
                <a:gd name="T7" fmla="*/ 51 h 364"/>
                <a:gd name="T8" fmla="*/ 40 w 251"/>
                <a:gd name="T9" fmla="*/ 67 h 364"/>
                <a:gd name="T10" fmla="*/ 61 w 251"/>
                <a:gd name="T11" fmla="*/ 125 h 364"/>
                <a:gd name="T12" fmla="*/ 74 w 251"/>
                <a:gd name="T13" fmla="*/ 115 h 364"/>
                <a:gd name="T14" fmla="*/ 63 w 251"/>
                <a:gd name="T15" fmla="*/ 132 h 364"/>
                <a:gd name="T16" fmla="*/ 72 w 251"/>
                <a:gd name="T17" fmla="*/ 209 h 364"/>
                <a:gd name="T18" fmla="*/ 67 w 251"/>
                <a:gd name="T19" fmla="*/ 266 h 364"/>
                <a:gd name="T20" fmla="*/ 112 w 251"/>
                <a:gd name="T21" fmla="*/ 229 h 364"/>
                <a:gd name="T22" fmla="*/ 69 w 251"/>
                <a:gd name="T23" fmla="*/ 283 h 364"/>
                <a:gd name="T24" fmla="*/ 97 w 251"/>
                <a:gd name="T25" fmla="*/ 310 h 364"/>
                <a:gd name="T26" fmla="*/ 128 w 251"/>
                <a:gd name="T27" fmla="*/ 284 h 364"/>
                <a:gd name="T28" fmla="*/ 103 w 251"/>
                <a:gd name="T29" fmla="*/ 315 h 364"/>
                <a:gd name="T30" fmla="*/ 189 w 251"/>
                <a:gd name="T31" fmla="*/ 364 h 364"/>
                <a:gd name="T32" fmla="*/ 251 w 251"/>
                <a:gd name="T33" fmla="*/ 213 h 364"/>
                <a:gd name="T34" fmla="*/ 38 w 251"/>
                <a:gd name="T35"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364">
                  <a:moveTo>
                    <a:pt x="38" y="0"/>
                  </a:moveTo>
                  <a:cubicBezTo>
                    <a:pt x="25" y="0"/>
                    <a:pt x="12" y="1"/>
                    <a:pt x="0" y="3"/>
                  </a:cubicBezTo>
                  <a:cubicBezTo>
                    <a:pt x="15" y="22"/>
                    <a:pt x="28" y="42"/>
                    <a:pt x="38" y="64"/>
                  </a:cubicBezTo>
                  <a:cubicBezTo>
                    <a:pt x="39" y="51"/>
                    <a:pt x="39" y="51"/>
                    <a:pt x="39" y="51"/>
                  </a:cubicBezTo>
                  <a:cubicBezTo>
                    <a:pt x="40" y="67"/>
                    <a:pt x="40" y="67"/>
                    <a:pt x="40" y="67"/>
                  </a:cubicBezTo>
                  <a:cubicBezTo>
                    <a:pt x="48" y="86"/>
                    <a:pt x="56" y="105"/>
                    <a:pt x="61" y="125"/>
                  </a:cubicBezTo>
                  <a:cubicBezTo>
                    <a:pt x="74" y="115"/>
                    <a:pt x="74" y="115"/>
                    <a:pt x="74" y="115"/>
                  </a:cubicBezTo>
                  <a:cubicBezTo>
                    <a:pt x="63" y="132"/>
                    <a:pt x="63" y="132"/>
                    <a:pt x="63" y="132"/>
                  </a:cubicBezTo>
                  <a:cubicBezTo>
                    <a:pt x="68" y="157"/>
                    <a:pt x="72" y="183"/>
                    <a:pt x="72" y="209"/>
                  </a:cubicBezTo>
                  <a:cubicBezTo>
                    <a:pt x="72" y="229"/>
                    <a:pt x="70" y="248"/>
                    <a:pt x="67" y="266"/>
                  </a:cubicBezTo>
                  <a:cubicBezTo>
                    <a:pt x="112" y="229"/>
                    <a:pt x="112" y="229"/>
                    <a:pt x="112" y="229"/>
                  </a:cubicBezTo>
                  <a:cubicBezTo>
                    <a:pt x="69" y="283"/>
                    <a:pt x="69" y="283"/>
                    <a:pt x="69" y="283"/>
                  </a:cubicBezTo>
                  <a:cubicBezTo>
                    <a:pt x="78" y="293"/>
                    <a:pt x="87" y="302"/>
                    <a:pt x="97" y="310"/>
                  </a:cubicBezTo>
                  <a:cubicBezTo>
                    <a:pt x="128" y="284"/>
                    <a:pt x="128" y="284"/>
                    <a:pt x="128" y="284"/>
                  </a:cubicBezTo>
                  <a:cubicBezTo>
                    <a:pt x="103" y="315"/>
                    <a:pt x="103" y="315"/>
                    <a:pt x="103" y="315"/>
                  </a:cubicBezTo>
                  <a:cubicBezTo>
                    <a:pt x="129" y="335"/>
                    <a:pt x="158" y="352"/>
                    <a:pt x="189" y="364"/>
                  </a:cubicBezTo>
                  <a:cubicBezTo>
                    <a:pt x="227" y="325"/>
                    <a:pt x="251" y="272"/>
                    <a:pt x="251" y="213"/>
                  </a:cubicBezTo>
                  <a:cubicBezTo>
                    <a:pt x="251" y="95"/>
                    <a:pt x="156" y="0"/>
                    <a:pt x="38" y="0"/>
                  </a:cubicBezTo>
                </a:path>
              </a:pathLst>
            </a:custGeom>
            <a:solidFill>
              <a:srgbClr val="73A8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8" name="Freeform 44"/>
            <p:cNvSpPr>
              <a:spLocks noEditPoints="1"/>
            </p:cNvSpPr>
            <p:nvPr userDrawn="1"/>
          </p:nvSpPr>
          <p:spPr bwMode="gray">
            <a:xfrm>
              <a:off x="10523538" y="2767013"/>
              <a:ext cx="828675" cy="1319212"/>
            </a:xfrm>
            <a:custGeom>
              <a:avLst/>
              <a:gdLst>
                <a:gd name="T0" fmla="*/ 236 w 247"/>
                <a:gd name="T1" fmla="*/ 290 h 419"/>
                <a:gd name="T2" fmla="*/ 226 w 247"/>
                <a:gd name="T3" fmla="*/ 302 h 419"/>
                <a:gd name="T4" fmla="*/ 227 w 247"/>
                <a:gd name="T5" fmla="*/ 319 h 419"/>
                <a:gd name="T6" fmla="*/ 236 w 247"/>
                <a:gd name="T7" fmla="*/ 290 h 419"/>
                <a:gd name="T8" fmla="*/ 238 w 247"/>
                <a:gd name="T9" fmla="*/ 129 h 419"/>
                <a:gd name="T10" fmla="*/ 219 w 247"/>
                <a:gd name="T11" fmla="*/ 156 h 419"/>
                <a:gd name="T12" fmla="*/ 225 w 247"/>
                <a:gd name="T13" fmla="*/ 277 h 419"/>
                <a:gd name="T14" fmla="*/ 242 w 247"/>
                <a:gd name="T15" fmla="*/ 263 h 419"/>
                <a:gd name="T16" fmla="*/ 247 w 247"/>
                <a:gd name="T17" fmla="*/ 206 h 419"/>
                <a:gd name="T18" fmla="*/ 238 w 247"/>
                <a:gd name="T19" fmla="*/ 129 h 419"/>
                <a:gd name="T20" fmla="*/ 215 w 247"/>
                <a:gd name="T21" fmla="*/ 64 h 419"/>
                <a:gd name="T22" fmla="*/ 218 w 247"/>
                <a:gd name="T23" fmla="*/ 136 h 419"/>
                <a:gd name="T24" fmla="*/ 236 w 247"/>
                <a:gd name="T25" fmla="*/ 122 h 419"/>
                <a:gd name="T26" fmla="*/ 215 w 247"/>
                <a:gd name="T27" fmla="*/ 64 h 419"/>
                <a:gd name="T28" fmla="*/ 175 w 247"/>
                <a:gd name="T29" fmla="*/ 0 h 419"/>
                <a:gd name="T30" fmla="*/ 0 w 247"/>
                <a:gd name="T31" fmla="*/ 210 h 419"/>
                <a:gd name="T32" fmla="*/ 170 w 247"/>
                <a:gd name="T33" fmla="*/ 419 h 419"/>
                <a:gd name="T34" fmla="*/ 189 w 247"/>
                <a:gd name="T35" fmla="*/ 394 h 419"/>
                <a:gd name="T36" fmla="*/ 123 w 247"/>
                <a:gd name="T37" fmla="*/ 315 h 419"/>
                <a:gd name="T38" fmla="*/ 198 w 247"/>
                <a:gd name="T39" fmla="*/ 377 h 419"/>
                <a:gd name="T40" fmla="*/ 202 w 247"/>
                <a:gd name="T41" fmla="*/ 285 h 419"/>
                <a:gd name="T42" fmla="*/ 139 w 247"/>
                <a:gd name="T43" fmla="*/ 207 h 419"/>
                <a:gd name="T44" fmla="*/ 203 w 247"/>
                <a:gd name="T45" fmla="*/ 259 h 419"/>
                <a:gd name="T46" fmla="*/ 206 w 247"/>
                <a:gd name="T47" fmla="*/ 204 h 419"/>
                <a:gd name="T48" fmla="*/ 157 w 247"/>
                <a:gd name="T49" fmla="*/ 140 h 419"/>
                <a:gd name="T50" fmla="*/ 207 w 247"/>
                <a:gd name="T51" fmla="*/ 179 h 419"/>
                <a:gd name="T52" fmla="*/ 213 w 247"/>
                <a:gd name="T53" fmla="*/ 61 h 419"/>
                <a:gd name="T54" fmla="*/ 175 w 247"/>
                <a:gd name="T55"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7" h="419">
                  <a:moveTo>
                    <a:pt x="236" y="290"/>
                  </a:moveTo>
                  <a:cubicBezTo>
                    <a:pt x="226" y="302"/>
                    <a:pt x="226" y="302"/>
                    <a:pt x="226" y="302"/>
                  </a:cubicBezTo>
                  <a:cubicBezTo>
                    <a:pt x="227" y="319"/>
                    <a:pt x="227" y="319"/>
                    <a:pt x="227" y="319"/>
                  </a:cubicBezTo>
                  <a:cubicBezTo>
                    <a:pt x="230" y="309"/>
                    <a:pt x="233" y="300"/>
                    <a:pt x="236" y="290"/>
                  </a:cubicBezTo>
                  <a:moveTo>
                    <a:pt x="238" y="129"/>
                  </a:moveTo>
                  <a:cubicBezTo>
                    <a:pt x="219" y="156"/>
                    <a:pt x="219" y="156"/>
                    <a:pt x="219" y="156"/>
                  </a:cubicBezTo>
                  <a:cubicBezTo>
                    <a:pt x="225" y="277"/>
                    <a:pt x="225" y="277"/>
                    <a:pt x="225" y="277"/>
                  </a:cubicBezTo>
                  <a:cubicBezTo>
                    <a:pt x="242" y="263"/>
                    <a:pt x="242" y="263"/>
                    <a:pt x="242" y="263"/>
                  </a:cubicBezTo>
                  <a:cubicBezTo>
                    <a:pt x="245" y="245"/>
                    <a:pt x="247" y="226"/>
                    <a:pt x="247" y="206"/>
                  </a:cubicBezTo>
                  <a:cubicBezTo>
                    <a:pt x="247" y="180"/>
                    <a:pt x="243" y="154"/>
                    <a:pt x="238" y="129"/>
                  </a:cubicBezTo>
                  <a:moveTo>
                    <a:pt x="215" y="64"/>
                  </a:moveTo>
                  <a:cubicBezTo>
                    <a:pt x="218" y="136"/>
                    <a:pt x="218" y="136"/>
                    <a:pt x="218" y="136"/>
                  </a:cubicBezTo>
                  <a:cubicBezTo>
                    <a:pt x="236" y="122"/>
                    <a:pt x="236" y="122"/>
                    <a:pt x="236" y="122"/>
                  </a:cubicBezTo>
                  <a:cubicBezTo>
                    <a:pt x="231" y="102"/>
                    <a:pt x="223" y="83"/>
                    <a:pt x="215" y="64"/>
                  </a:cubicBezTo>
                  <a:moveTo>
                    <a:pt x="175" y="0"/>
                  </a:moveTo>
                  <a:cubicBezTo>
                    <a:pt x="76" y="18"/>
                    <a:pt x="0" y="105"/>
                    <a:pt x="0" y="210"/>
                  </a:cubicBezTo>
                  <a:cubicBezTo>
                    <a:pt x="0" y="313"/>
                    <a:pt x="73" y="398"/>
                    <a:pt x="170" y="419"/>
                  </a:cubicBezTo>
                  <a:cubicBezTo>
                    <a:pt x="176" y="411"/>
                    <a:pt x="183" y="402"/>
                    <a:pt x="189" y="394"/>
                  </a:cubicBezTo>
                  <a:cubicBezTo>
                    <a:pt x="123" y="315"/>
                    <a:pt x="123" y="315"/>
                    <a:pt x="123" y="315"/>
                  </a:cubicBezTo>
                  <a:cubicBezTo>
                    <a:pt x="198" y="377"/>
                    <a:pt x="198" y="377"/>
                    <a:pt x="198" y="377"/>
                  </a:cubicBezTo>
                  <a:cubicBezTo>
                    <a:pt x="202" y="285"/>
                    <a:pt x="202" y="285"/>
                    <a:pt x="202" y="285"/>
                  </a:cubicBezTo>
                  <a:cubicBezTo>
                    <a:pt x="139" y="207"/>
                    <a:pt x="139" y="207"/>
                    <a:pt x="139" y="207"/>
                  </a:cubicBezTo>
                  <a:cubicBezTo>
                    <a:pt x="203" y="259"/>
                    <a:pt x="203" y="259"/>
                    <a:pt x="203" y="259"/>
                  </a:cubicBezTo>
                  <a:cubicBezTo>
                    <a:pt x="206" y="204"/>
                    <a:pt x="206" y="204"/>
                    <a:pt x="206" y="204"/>
                  </a:cubicBezTo>
                  <a:cubicBezTo>
                    <a:pt x="157" y="140"/>
                    <a:pt x="157" y="140"/>
                    <a:pt x="157" y="140"/>
                  </a:cubicBezTo>
                  <a:cubicBezTo>
                    <a:pt x="207" y="179"/>
                    <a:pt x="207" y="179"/>
                    <a:pt x="207" y="179"/>
                  </a:cubicBezTo>
                  <a:cubicBezTo>
                    <a:pt x="213" y="61"/>
                    <a:pt x="213" y="61"/>
                    <a:pt x="213" y="61"/>
                  </a:cubicBezTo>
                  <a:cubicBezTo>
                    <a:pt x="203" y="39"/>
                    <a:pt x="190" y="19"/>
                    <a:pt x="175" y="0"/>
                  </a:cubicBezTo>
                </a:path>
              </a:pathLst>
            </a:custGeom>
            <a:solidFill>
              <a:srgbClr val="73A8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9" name="Freeform 45"/>
            <p:cNvSpPr>
              <a:spLocks/>
            </p:cNvSpPr>
            <p:nvPr userDrawn="1"/>
          </p:nvSpPr>
          <p:spPr bwMode="gray">
            <a:xfrm>
              <a:off x="11237913" y="2917825"/>
              <a:ext cx="6350" cy="50800"/>
            </a:xfrm>
            <a:custGeom>
              <a:avLst/>
              <a:gdLst>
                <a:gd name="T0" fmla="*/ 1 w 2"/>
                <a:gd name="T1" fmla="*/ 0 h 16"/>
                <a:gd name="T2" fmla="*/ 0 w 2"/>
                <a:gd name="T3" fmla="*/ 13 h 16"/>
                <a:gd name="T4" fmla="*/ 2 w 2"/>
                <a:gd name="T5" fmla="*/ 16 h 16"/>
                <a:gd name="T6" fmla="*/ 1 w 2"/>
                <a:gd name="T7" fmla="*/ 0 h 16"/>
              </a:gdLst>
              <a:ahLst/>
              <a:cxnLst>
                <a:cxn ang="0">
                  <a:pos x="T0" y="T1"/>
                </a:cxn>
                <a:cxn ang="0">
                  <a:pos x="T2" y="T3"/>
                </a:cxn>
                <a:cxn ang="0">
                  <a:pos x="T4" y="T5"/>
                </a:cxn>
                <a:cxn ang="0">
                  <a:pos x="T6" y="T7"/>
                </a:cxn>
              </a:cxnLst>
              <a:rect l="0" t="0" r="r" b="b"/>
              <a:pathLst>
                <a:path w="2" h="16">
                  <a:moveTo>
                    <a:pt x="1" y="0"/>
                  </a:moveTo>
                  <a:cubicBezTo>
                    <a:pt x="0" y="13"/>
                    <a:pt x="0" y="13"/>
                    <a:pt x="0" y="13"/>
                  </a:cubicBezTo>
                  <a:cubicBezTo>
                    <a:pt x="1" y="14"/>
                    <a:pt x="1" y="15"/>
                    <a:pt x="2" y="16"/>
                  </a:cubicBezTo>
                  <a:cubicBezTo>
                    <a:pt x="1" y="0"/>
                    <a:pt x="1" y="0"/>
                    <a:pt x="1"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0" name="Freeform 46"/>
            <p:cNvSpPr>
              <a:spLocks noEditPoints="1"/>
            </p:cNvSpPr>
            <p:nvPr userDrawn="1"/>
          </p:nvSpPr>
          <p:spPr bwMode="gray">
            <a:xfrm>
              <a:off x="11187113" y="2959100"/>
              <a:ext cx="90487" cy="995362"/>
            </a:xfrm>
            <a:custGeom>
              <a:avLst/>
              <a:gdLst>
                <a:gd name="T0" fmla="*/ 4 w 27"/>
                <a:gd name="T1" fmla="*/ 224 h 316"/>
                <a:gd name="T2" fmla="*/ 0 w 27"/>
                <a:gd name="T3" fmla="*/ 316 h 316"/>
                <a:gd name="T4" fmla="*/ 0 w 27"/>
                <a:gd name="T5" fmla="*/ 316 h 316"/>
                <a:gd name="T6" fmla="*/ 5 w 27"/>
                <a:gd name="T7" fmla="*/ 225 h 316"/>
                <a:gd name="T8" fmla="*/ 4 w 27"/>
                <a:gd name="T9" fmla="*/ 224 h 316"/>
                <a:gd name="T10" fmla="*/ 8 w 27"/>
                <a:gd name="T11" fmla="*/ 143 h 316"/>
                <a:gd name="T12" fmla="*/ 5 w 27"/>
                <a:gd name="T13" fmla="*/ 198 h 316"/>
                <a:gd name="T14" fmla="*/ 6 w 27"/>
                <a:gd name="T15" fmla="*/ 198 h 316"/>
                <a:gd name="T16" fmla="*/ 9 w 27"/>
                <a:gd name="T17" fmla="*/ 144 h 316"/>
                <a:gd name="T18" fmla="*/ 8 w 27"/>
                <a:gd name="T19" fmla="*/ 143 h 316"/>
                <a:gd name="T20" fmla="*/ 21 w 27"/>
                <a:gd name="T21" fmla="*/ 95 h 316"/>
                <a:gd name="T22" fmla="*/ 20 w 27"/>
                <a:gd name="T23" fmla="*/ 97 h 316"/>
                <a:gd name="T24" fmla="*/ 27 w 27"/>
                <a:gd name="T25" fmla="*/ 216 h 316"/>
                <a:gd name="T26" fmla="*/ 27 w 27"/>
                <a:gd name="T27" fmla="*/ 216 h 316"/>
                <a:gd name="T28" fmla="*/ 21 w 27"/>
                <a:gd name="T29" fmla="*/ 95 h 316"/>
                <a:gd name="T30" fmla="*/ 15 w 27"/>
                <a:gd name="T31" fmla="*/ 0 h 316"/>
                <a:gd name="T32" fmla="*/ 9 w 27"/>
                <a:gd name="T33" fmla="*/ 118 h 316"/>
                <a:gd name="T34" fmla="*/ 10 w 27"/>
                <a:gd name="T35" fmla="*/ 118 h 316"/>
                <a:gd name="T36" fmla="*/ 16 w 27"/>
                <a:gd name="T37" fmla="*/ 14 h 316"/>
                <a:gd name="T38" fmla="*/ 19 w 27"/>
                <a:gd name="T39" fmla="*/ 76 h 316"/>
                <a:gd name="T40" fmla="*/ 20 w 27"/>
                <a:gd name="T41" fmla="*/ 75 h 316"/>
                <a:gd name="T42" fmla="*/ 17 w 27"/>
                <a:gd name="T43" fmla="*/ 3 h 316"/>
                <a:gd name="T44" fmla="*/ 15 w 27"/>
                <a:gd name="T45"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316">
                  <a:moveTo>
                    <a:pt x="4" y="224"/>
                  </a:moveTo>
                  <a:cubicBezTo>
                    <a:pt x="0" y="316"/>
                    <a:pt x="0" y="316"/>
                    <a:pt x="0" y="316"/>
                  </a:cubicBezTo>
                  <a:cubicBezTo>
                    <a:pt x="0" y="316"/>
                    <a:pt x="0" y="316"/>
                    <a:pt x="0" y="316"/>
                  </a:cubicBezTo>
                  <a:cubicBezTo>
                    <a:pt x="5" y="225"/>
                    <a:pt x="5" y="225"/>
                    <a:pt x="5" y="225"/>
                  </a:cubicBezTo>
                  <a:cubicBezTo>
                    <a:pt x="4" y="224"/>
                    <a:pt x="4" y="224"/>
                    <a:pt x="4" y="224"/>
                  </a:cubicBezTo>
                  <a:moveTo>
                    <a:pt x="8" y="143"/>
                  </a:moveTo>
                  <a:cubicBezTo>
                    <a:pt x="5" y="198"/>
                    <a:pt x="5" y="198"/>
                    <a:pt x="5" y="198"/>
                  </a:cubicBezTo>
                  <a:cubicBezTo>
                    <a:pt x="6" y="198"/>
                    <a:pt x="6" y="198"/>
                    <a:pt x="6" y="198"/>
                  </a:cubicBezTo>
                  <a:cubicBezTo>
                    <a:pt x="9" y="144"/>
                    <a:pt x="9" y="144"/>
                    <a:pt x="9" y="144"/>
                  </a:cubicBezTo>
                  <a:cubicBezTo>
                    <a:pt x="8" y="143"/>
                    <a:pt x="8" y="143"/>
                    <a:pt x="8" y="143"/>
                  </a:cubicBezTo>
                  <a:moveTo>
                    <a:pt x="21" y="95"/>
                  </a:moveTo>
                  <a:cubicBezTo>
                    <a:pt x="20" y="97"/>
                    <a:pt x="20" y="97"/>
                    <a:pt x="20" y="97"/>
                  </a:cubicBezTo>
                  <a:cubicBezTo>
                    <a:pt x="27" y="216"/>
                    <a:pt x="27" y="216"/>
                    <a:pt x="27" y="216"/>
                  </a:cubicBezTo>
                  <a:cubicBezTo>
                    <a:pt x="27" y="216"/>
                    <a:pt x="27" y="216"/>
                    <a:pt x="27" y="216"/>
                  </a:cubicBezTo>
                  <a:cubicBezTo>
                    <a:pt x="21" y="95"/>
                    <a:pt x="21" y="95"/>
                    <a:pt x="21" y="95"/>
                  </a:cubicBezTo>
                  <a:moveTo>
                    <a:pt x="15" y="0"/>
                  </a:moveTo>
                  <a:cubicBezTo>
                    <a:pt x="9" y="118"/>
                    <a:pt x="9" y="118"/>
                    <a:pt x="9" y="118"/>
                  </a:cubicBezTo>
                  <a:cubicBezTo>
                    <a:pt x="10" y="118"/>
                    <a:pt x="10" y="118"/>
                    <a:pt x="10" y="118"/>
                  </a:cubicBezTo>
                  <a:cubicBezTo>
                    <a:pt x="16" y="14"/>
                    <a:pt x="16" y="14"/>
                    <a:pt x="16" y="14"/>
                  </a:cubicBezTo>
                  <a:cubicBezTo>
                    <a:pt x="19" y="76"/>
                    <a:pt x="19" y="76"/>
                    <a:pt x="19" y="76"/>
                  </a:cubicBezTo>
                  <a:cubicBezTo>
                    <a:pt x="20" y="75"/>
                    <a:pt x="20" y="75"/>
                    <a:pt x="20" y="75"/>
                  </a:cubicBezTo>
                  <a:cubicBezTo>
                    <a:pt x="17" y="3"/>
                    <a:pt x="17" y="3"/>
                    <a:pt x="17" y="3"/>
                  </a:cubicBezTo>
                  <a:cubicBezTo>
                    <a:pt x="16" y="2"/>
                    <a:pt x="16" y="1"/>
                    <a:pt x="15"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1" name="Freeform 47"/>
            <p:cNvSpPr>
              <a:spLocks/>
            </p:cNvSpPr>
            <p:nvPr userDrawn="1"/>
          </p:nvSpPr>
          <p:spPr bwMode="gray">
            <a:xfrm>
              <a:off x="11285538" y="3771900"/>
              <a:ext cx="3175" cy="74612"/>
            </a:xfrm>
            <a:custGeom>
              <a:avLst/>
              <a:gdLst>
                <a:gd name="T0" fmla="*/ 0 w 1"/>
                <a:gd name="T1" fmla="*/ 0 h 24"/>
                <a:gd name="T2" fmla="*/ 0 w 1"/>
                <a:gd name="T3" fmla="*/ 0 h 24"/>
                <a:gd name="T4" fmla="*/ 1 w 1"/>
                <a:gd name="T5" fmla="*/ 24 h 24"/>
                <a:gd name="T6" fmla="*/ 1 w 1"/>
                <a:gd name="T7" fmla="*/ 24 h 24"/>
                <a:gd name="T8" fmla="*/ 0 w 1"/>
                <a:gd name="T9" fmla="*/ 0 h 24"/>
              </a:gdLst>
              <a:ahLst/>
              <a:cxnLst>
                <a:cxn ang="0">
                  <a:pos x="T0" y="T1"/>
                </a:cxn>
                <a:cxn ang="0">
                  <a:pos x="T2" y="T3"/>
                </a:cxn>
                <a:cxn ang="0">
                  <a:pos x="T4" y="T5"/>
                </a:cxn>
                <a:cxn ang="0">
                  <a:pos x="T6" y="T7"/>
                </a:cxn>
                <a:cxn ang="0">
                  <a:pos x="T8" y="T9"/>
                </a:cxn>
              </a:cxnLst>
              <a:rect l="0" t="0" r="r" b="b"/>
              <a:pathLst>
                <a:path w="1" h="24">
                  <a:moveTo>
                    <a:pt x="0" y="0"/>
                  </a:moveTo>
                  <a:cubicBezTo>
                    <a:pt x="0" y="0"/>
                    <a:pt x="0" y="0"/>
                    <a:pt x="0" y="0"/>
                  </a:cubicBezTo>
                  <a:cubicBezTo>
                    <a:pt x="1" y="24"/>
                    <a:pt x="1" y="24"/>
                    <a:pt x="1" y="24"/>
                  </a:cubicBezTo>
                  <a:cubicBezTo>
                    <a:pt x="1" y="24"/>
                    <a:pt x="1" y="24"/>
                    <a:pt x="1" y="24"/>
                  </a:cubicBezTo>
                  <a:cubicBezTo>
                    <a:pt x="0" y="0"/>
                    <a:pt x="0" y="0"/>
                    <a:pt x="0"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2" name="Freeform 48"/>
            <p:cNvSpPr>
              <a:spLocks/>
            </p:cNvSpPr>
            <p:nvPr userDrawn="1"/>
          </p:nvSpPr>
          <p:spPr bwMode="gray">
            <a:xfrm>
              <a:off x="11280775" y="3717925"/>
              <a:ext cx="4762" cy="53975"/>
            </a:xfrm>
            <a:custGeom>
              <a:avLst/>
              <a:gdLst>
                <a:gd name="T0" fmla="*/ 0 w 1"/>
                <a:gd name="T1" fmla="*/ 0 h 17"/>
                <a:gd name="T2" fmla="*/ 0 w 1"/>
                <a:gd name="T3" fmla="*/ 0 h 17"/>
                <a:gd name="T4" fmla="*/ 1 w 1"/>
                <a:gd name="T5" fmla="*/ 17 h 17"/>
                <a:gd name="T6" fmla="*/ 1 w 1"/>
                <a:gd name="T7" fmla="*/ 17 h 17"/>
                <a:gd name="T8" fmla="*/ 0 w 1"/>
                <a:gd name="T9" fmla="*/ 0 h 17"/>
              </a:gdLst>
              <a:ahLst/>
              <a:cxnLst>
                <a:cxn ang="0">
                  <a:pos x="T0" y="T1"/>
                </a:cxn>
                <a:cxn ang="0">
                  <a:pos x="T2" y="T3"/>
                </a:cxn>
                <a:cxn ang="0">
                  <a:pos x="T4" y="T5"/>
                </a:cxn>
                <a:cxn ang="0">
                  <a:pos x="T6" y="T7"/>
                </a:cxn>
                <a:cxn ang="0">
                  <a:pos x="T8" y="T9"/>
                </a:cxn>
              </a:cxnLst>
              <a:rect l="0" t="0" r="r" b="b"/>
              <a:pathLst>
                <a:path w="1" h="17">
                  <a:moveTo>
                    <a:pt x="0" y="0"/>
                  </a:moveTo>
                  <a:cubicBezTo>
                    <a:pt x="0" y="0"/>
                    <a:pt x="0" y="0"/>
                    <a:pt x="0" y="0"/>
                  </a:cubicBezTo>
                  <a:cubicBezTo>
                    <a:pt x="1" y="17"/>
                    <a:pt x="1" y="17"/>
                    <a:pt x="1" y="17"/>
                  </a:cubicBezTo>
                  <a:cubicBezTo>
                    <a:pt x="1" y="17"/>
                    <a:pt x="1" y="17"/>
                    <a:pt x="1" y="17"/>
                  </a:cubicBezTo>
                  <a:cubicBezTo>
                    <a:pt x="0" y="0"/>
                    <a:pt x="0" y="0"/>
                    <a:pt x="0"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3" name="Freeform 49"/>
            <p:cNvSpPr>
              <a:spLocks/>
            </p:cNvSpPr>
            <p:nvPr userDrawn="1"/>
          </p:nvSpPr>
          <p:spPr bwMode="gray">
            <a:xfrm>
              <a:off x="11295063" y="3932238"/>
              <a:ext cx="0" cy="25400"/>
            </a:xfrm>
            <a:custGeom>
              <a:avLst/>
              <a:gdLst>
                <a:gd name="T0" fmla="*/ 0 h 16"/>
                <a:gd name="T1" fmla="*/ 0 h 16"/>
                <a:gd name="T2" fmla="*/ 16 h 16"/>
                <a:gd name="T3" fmla="*/ 0 h 16"/>
              </a:gdLst>
              <a:ahLst/>
              <a:cxnLst>
                <a:cxn ang="0">
                  <a:pos x="0" y="T0"/>
                </a:cxn>
                <a:cxn ang="0">
                  <a:pos x="0" y="T1"/>
                </a:cxn>
                <a:cxn ang="0">
                  <a:pos x="0" y="T2"/>
                </a:cxn>
                <a:cxn ang="0">
                  <a:pos x="0" y="T3"/>
                </a:cxn>
              </a:cxnLst>
              <a:rect l="0" t="0" r="r" b="b"/>
              <a:pathLst>
                <a:path h="16">
                  <a:moveTo>
                    <a:pt x="0" y="0"/>
                  </a:moveTo>
                  <a:lnTo>
                    <a:pt x="0" y="0"/>
                  </a:lnTo>
                  <a:lnTo>
                    <a:pt x="0" y="16"/>
                  </a:lnTo>
                  <a:lnTo>
                    <a:pt x="0" y="0"/>
                  </a:lnTo>
                  <a:close/>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4" name="Freeform 50"/>
            <p:cNvSpPr>
              <a:spLocks/>
            </p:cNvSpPr>
            <p:nvPr userDrawn="1"/>
          </p:nvSpPr>
          <p:spPr bwMode="gray">
            <a:xfrm>
              <a:off x="11295063" y="3932238"/>
              <a:ext cx="0" cy="25400"/>
            </a:xfrm>
            <a:custGeom>
              <a:avLst/>
              <a:gdLst>
                <a:gd name="T0" fmla="*/ 0 h 16"/>
                <a:gd name="T1" fmla="*/ 0 h 16"/>
                <a:gd name="T2" fmla="*/ 16 h 16"/>
                <a:gd name="T3" fmla="*/ 0 h 16"/>
              </a:gdLst>
              <a:ahLst/>
              <a:cxnLst>
                <a:cxn ang="0">
                  <a:pos x="0" y="T0"/>
                </a:cxn>
                <a:cxn ang="0">
                  <a:pos x="0" y="T1"/>
                </a:cxn>
                <a:cxn ang="0">
                  <a:pos x="0" y="T2"/>
                </a:cxn>
                <a:cxn ang="0">
                  <a:pos x="0" y="T3"/>
                </a:cxn>
              </a:cxnLst>
              <a:rect l="0" t="0" r="r" b="b"/>
              <a:pathLst>
                <a:path h="16">
                  <a:moveTo>
                    <a:pt x="0" y="0"/>
                  </a:moveTo>
                  <a:lnTo>
                    <a:pt x="0" y="0"/>
                  </a:lnTo>
                  <a:lnTo>
                    <a:pt x="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5" name="Freeform 51"/>
            <p:cNvSpPr>
              <a:spLocks/>
            </p:cNvSpPr>
            <p:nvPr userDrawn="1"/>
          </p:nvSpPr>
          <p:spPr bwMode="gray">
            <a:xfrm>
              <a:off x="11177588" y="3771900"/>
              <a:ext cx="123825" cy="327025"/>
            </a:xfrm>
            <a:custGeom>
              <a:avLst/>
              <a:gdLst>
                <a:gd name="T0" fmla="*/ 32 w 37"/>
                <a:gd name="T1" fmla="*/ 0 h 104"/>
                <a:gd name="T2" fmla="*/ 4 w 37"/>
                <a:gd name="T3" fmla="*/ 59 h 104"/>
                <a:gd name="T4" fmla="*/ 19 w 37"/>
                <a:gd name="T5" fmla="*/ 71 h 104"/>
                <a:gd name="T6" fmla="*/ 4 w 37"/>
                <a:gd name="T7" fmla="*/ 87 h 104"/>
                <a:gd name="T8" fmla="*/ 1 w 37"/>
                <a:gd name="T9" fmla="*/ 84 h 104"/>
                <a:gd name="T10" fmla="*/ 0 w 37"/>
                <a:gd name="T11" fmla="*/ 103 h 104"/>
                <a:gd name="T12" fmla="*/ 18 w 37"/>
                <a:gd name="T13" fmla="*/ 104 h 104"/>
                <a:gd name="T14" fmla="*/ 37 w 37"/>
                <a:gd name="T15" fmla="*/ 103 h 104"/>
                <a:gd name="T16" fmla="*/ 35 w 37"/>
                <a:gd name="T17" fmla="*/ 59 h 104"/>
                <a:gd name="T18" fmla="*/ 35 w 37"/>
                <a:gd name="T19" fmla="*/ 51 h 104"/>
                <a:gd name="T20" fmla="*/ 33 w 37"/>
                <a:gd name="T21" fmla="*/ 53 h 104"/>
                <a:gd name="T22" fmla="*/ 17 w 37"/>
                <a:gd name="T23" fmla="*/ 37 h 104"/>
                <a:gd name="T24" fmla="*/ 33 w 37"/>
                <a:gd name="T25" fmla="*/ 24 h 104"/>
                <a:gd name="T26" fmla="*/ 32 w 37"/>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04">
                  <a:moveTo>
                    <a:pt x="32" y="0"/>
                  </a:moveTo>
                  <a:cubicBezTo>
                    <a:pt x="24" y="21"/>
                    <a:pt x="15" y="40"/>
                    <a:pt x="4" y="59"/>
                  </a:cubicBezTo>
                  <a:cubicBezTo>
                    <a:pt x="19" y="71"/>
                    <a:pt x="19" y="71"/>
                    <a:pt x="19" y="71"/>
                  </a:cubicBezTo>
                  <a:cubicBezTo>
                    <a:pt x="4" y="87"/>
                    <a:pt x="4" y="87"/>
                    <a:pt x="4" y="87"/>
                  </a:cubicBezTo>
                  <a:cubicBezTo>
                    <a:pt x="1" y="84"/>
                    <a:pt x="1" y="84"/>
                    <a:pt x="1" y="84"/>
                  </a:cubicBezTo>
                  <a:cubicBezTo>
                    <a:pt x="0" y="103"/>
                    <a:pt x="0" y="103"/>
                    <a:pt x="0" y="103"/>
                  </a:cubicBezTo>
                  <a:cubicBezTo>
                    <a:pt x="6" y="104"/>
                    <a:pt x="12" y="104"/>
                    <a:pt x="18" y="104"/>
                  </a:cubicBezTo>
                  <a:cubicBezTo>
                    <a:pt x="25" y="104"/>
                    <a:pt x="31" y="104"/>
                    <a:pt x="37" y="103"/>
                  </a:cubicBezTo>
                  <a:cubicBezTo>
                    <a:pt x="35" y="59"/>
                    <a:pt x="35" y="59"/>
                    <a:pt x="35" y="59"/>
                  </a:cubicBezTo>
                  <a:cubicBezTo>
                    <a:pt x="35" y="51"/>
                    <a:pt x="35" y="51"/>
                    <a:pt x="35" y="51"/>
                  </a:cubicBezTo>
                  <a:cubicBezTo>
                    <a:pt x="33" y="53"/>
                    <a:pt x="33" y="53"/>
                    <a:pt x="33" y="53"/>
                  </a:cubicBezTo>
                  <a:cubicBezTo>
                    <a:pt x="17" y="37"/>
                    <a:pt x="17" y="37"/>
                    <a:pt x="17" y="37"/>
                  </a:cubicBezTo>
                  <a:cubicBezTo>
                    <a:pt x="33" y="24"/>
                    <a:pt x="33" y="24"/>
                    <a:pt x="33" y="24"/>
                  </a:cubicBezTo>
                  <a:cubicBezTo>
                    <a:pt x="32" y="0"/>
                    <a:pt x="32" y="0"/>
                    <a:pt x="32"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6" name="Freeform 52"/>
            <p:cNvSpPr>
              <a:spLocks/>
            </p:cNvSpPr>
            <p:nvPr userDrawn="1"/>
          </p:nvSpPr>
          <p:spPr bwMode="gray">
            <a:xfrm>
              <a:off x="11187113" y="3003550"/>
              <a:ext cx="98425" cy="954087"/>
            </a:xfrm>
            <a:custGeom>
              <a:avLst/>
              <a:gdLst>
                <a:gd name="T0" fmla="*/ 16 w 29"/>
                <a:gd name="T1" fmla="*/ 0 h 303"/>
                <a:gd name="T2" fmla="*/ 10 w 29"/>
                <a:gd name="T3" fmla="*/ 104 h 303"/>
                <a:gd name="T4" fmla="*/ 21 w 29"/>
                <a:gd name="T5" fmla="*/ 112 h 303"/>
                <a:gd name="T6" fmla="*/ 10 w 29"/>
                <a:gd name="T7" fmla="*/ 132 h 303"/>
                <a:gd name="T8" fmla="*/ 9 w 29"/>
                <a:gd name="T9" fmla="*/ 130 h 303"/>
                <a:gd name="T10" fmla="*/ 6 w 29"/>
                <a:gd name="T11" fmla="*/ 184 h 303"/>
                <a:gd name="T12" fmla="*/ 21 w 29"/>
                <a:gd name="T13" fmla="*/ 196 h 303"/>
                <a:gd name="T14" fmla="*/ 6 w 29"/>
                <a:gd name="T15" fmla="*/ 212 h 303"/>
                <a:gd name="T16" fmla="*/ 5 w 29"/>
                <a:gd name="T17" fmla="*/ 211 h 303"/>
                <a:gd name="T18" fmla="*/ 0 w 29"/>
                <a:gd name="T19" fmla="*/ 302 h 303"/>
                <a:gd name="T20" fmla="*/ 1 w 29"/>
                <a:gd name="T21" fmla="*/ 303 h 303"/>
                <a:gd name="T22" fmla="*/ 29 w 29"/>
                <a:gd name="T23" fmla="*/ 244 h 303"/>
                <a:gd name="T24" fmla="*/ 28 w 29"/>
                <a:gd name="T25" fmla="*/ 227 h 303"/>
                <a:gd name="T26" fmla="*/ 25 w 29"/>
                <a:gd name="T27" fmla="*/ 231 h 303"/>
                <a:gd name="T28" fmla="*/ 9 w 29"/>
                <a:gd name="T29" fmla="*/ 216 h 303"/>
                <a:gd name="T30" fmla="*/ 27 w 29"/>
                <a:gd name="T31" fmla="*/ 202 h 303"/>
                <a:gd name="T32" fmla="*/ 20 w 29"/>
                <a:gd name="T33" fmla="*/ 83 h 303"/>
                <a:gd name="T34" fmla="*/ 20 w 29"/>
                <a:gd name="T35" fmla="*/ 83 h 303"/>
                <a:gd name="T36" fmla="*/ 16 w 29"/>
                <a:gd name="T37" fmla="*/ 65 h 303"/>
                <a:gd name="T38" fmla="*/ 19 w 29"/>
                <a:gd name="T39" fmla="*/ 62 h 303"/>
                <a:gd name="T40" fmla="*/ 16 w 29"/>
                <a:gd name="T4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303">
                  <a:moveTo>
                    <a:pt x="16" y="0"/>
                  </a:moveTo>
                  <a:cubicBezTo>
                    <a:pt x="10" y="104"/>
                    <a:pt x="10" y="104"/>
                    <a:pt x="10" y="104"/>
                  </a:cubicBezTo>
                  <a:cubicBezTo>
                    <a:pt x="21" y="112"/>
                    <a:pt x="21" y="112"/>
                    <a:pt x="21" y="112"/>
                  </a:cubicBezTo>
                  <a:cubicBezTo>
                    <a:pt x="10" y="132"/>
                    <a:pt x="10" y="132"/>
                    <a:pt x="10" y="132"/>
                  </a:cubicBezTo>
                  <a:cubicBezTo>
                    <a:pt x="9" y="130"/>
                    <a:pt x="9" y="130"/>
                    <a:pt x="9" y="130"/>
                  </a:cubicBezTo>
                  <a:cubicBezTo>
                    <a:pt x="6" y="184"/>
                    <a:pt x="6" y="184"/>
                    <a:pt x="6" y="184"/>
                  </a:cubicBezTo>
                  <a:cubicBezTo>
                    <a:pt x="21" y="196"/>
                    <a:pt x="21" y="196"/>
                    <a:pt x="21" y="196"/>
                  </a:cubicBezTo>
                  <a:cubicBezTo>
                    <a:pt x="6" y="212"/>
                    <a:pt x="6" y="212"/>
                    <a:pt x="6" y="212"/>
                  </a:cubicBezTo>
                  <a:cubicBezTo>
                    <a:pt x="5" y="211"/>
                    <a:pt x="5" y="211"/>
                    <a:pt x="5" y="211"/>
                  </a:cubicBezTo>
                  <a:cubicBezTo>
                    <a:pt x="0" y="302"/>
                    <a:pt x="0" y="302"/>
                    <a:pt x="0" y="302"/>
                  </a:cubicBezTo>
                  <a:cubicBezTo>
                    <a:pt x="1" y="303"/>
                    <a:pt x="1" y="303"/>
                    <a:pt x="1" y="303"/>
                  </a:cubicBezTo>
                  <a:cubicBezTo>
                    <a:pt x="12" y="284"/>
                    <a:pt x="21" y="265"/>
                    <a:pt x="29" y="244"/>
                  </a:cubicBezTo>
                  <a:cubicBezTo>
                    <a:pt x="28" y="227"/>
                    <a:pt x="28" y="227"/>
                    <a:pt x="28" y="227"/>
                  </a:cubicBezTo>
                  <a:cubicBezTo>
                    <a:pt x="25" y="231"/>
                    <a:pt x="25" y="231"/>
                    <a:pt x="25" y="231"/>
                  </a:cubicBezTo>
                  <a:cubicBezTo>
                    <a:pt x="9" y="216"/>
                    <a:pt x="9" y="216"/>
                    <a:pt x="9" y="216"/>
                  </a:cubicBezTo>
                  <a:cubicBezTo>
                    <a:pt x="27" y="202"/>
                    <a:pt x="27" y="202"/>
                    <a:pt x="27" y="202"/>
                  </a:cubicBezTo>
                  <a:cubicBezTo>
                    <a:pt x="20" y="83"/>
                    <a:pt x="20" y="83"/>
                    <a:pt x="20" y="83"/>
                  </a:cubicBezTo>
                  <a:cubicBezTo>
                    <a:pt x="20" y="83"/>
                    <a:pt x="20" y="83"/>
                    <a:pt x="20" y="83"/>
                  </a:cubicBezTo>
                  <a:cubicBezTo>
                    <a:pt x="16" y="65"/>
                    <a:pt x="16" y="65"/>
                    <a:pt x="16" y="65"/>
                  </a:cubicBezTo>
                  <a:cubicBezTo>
                    <a:pt x="19" y="62"/>
                    <a:pt x="19" y="62"/>
                    <a:pt x="19" y="62"/>
                  </a:cubicBezTo>
                  <a:cubicBezTo>
                    <a:pt x="16" y="0"/>
                    <a:pt x="16" y="0"/>
                    <a:pt x="16"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7" name="Freeform 53"/>
            <p:cNvSpPr>
              <a:spLocks/>
            </p:cNvSpPr>
            <p:nvPr userDrawn="1"/>
          </p:nvSpPr>
          <p:spPr bwMode="gray">
            <a:xfrm>
              <a:off x="11156950" y="3957638"/>
              <a:ext cx="84137" cy="87312"/>
            </a:xfrm>
            <a:custGeom>
              <a:avLst/>
              <a:gdLst>
                <a:gd name="T0" fmla="*/ 10 w 25"/>
                <a:gd name="T1" fmla="*/ 0 h 28"/>
                <a:gd name="T2" fmla="*/ 0 w 25"/>
                <a:gd name="T3" fmla="*/ 16 h 28"/>
                <a:gd name="T4" fmla="*/ 7 w 25"/>
                <a:gd name="T5" fmla="*/ 25 h 28"/>
                <a:gd name="T6" fmla="*/ 10 w 25"/>
                <a:gd name="T7" fmla="*/ 28 h 28"/>
                <a:gd name="T8" fmla="*/ 25 w 25"/>
                <a:gd name="T9" fmla="*/ 12 h 28"/>
                <a:gd name="T10" fmla="*/ 10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0" y="0"/>
                  </a:moveTo>
                  <a:cubicBezTo>
                    <a:pt x="6" y="5"/>
                    <a:pt x="3" y="10"/>
                    <a:pt x="0" y="16"/>
                  </a:cubicBezTo>
                  <a:cubicBezTo>
                    <a:pt x="7" y="25"/>
                    <a:pt x="7" y="25"/>
                    <a:pt x="7" y="25"/>
                  </a:cubicBezTo>
                  <a:cubicBezTo>
                    <a:pt x="10" y="28"/>
                    <a:pt x="10" y="28"/>
                    <a:pt x="10" y="28"/>
                  </a:cubicBezTo>
                  <a:cubicBezTo>
                    <a:pt x="25" y="12"/>
                    <a:pt x="25" y="12"/>
                    <a:pt x="25" y="12"/>
                  </a:cubicBezTo>
                  <a:cubicBezTo>
                    <a:pt x="10" y="0"/>
                    <a:pt x="10" y="0"/>
                    <a:pt x="10"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8" name="Freeform 54"/>
            <p:cNvSpPr>
              <a:spLocks/>
            </p:cNvSpPr>
            <p:nvPr userDrawn="1"/>
          </p:nvSpPr>
          <p:spPr bwMode="gray">
            <a:xfrm>
              <a:off x="10936288" y="3759200"/>
              <a:ext cx="254000" cy="247650"/>
            </a:xfrm>
            <a:custGeom>
              <a:avLst/>
              <a:gdLst>
                <a:gd name="T0" fmla="*/ 0 w 76"/>
                <a:gd name="T1" fmla="*/ 0 h 79"/>
                <a:gd name="T2" fmla="*/ 66 w 76"/>
                <a:gd name="T3" fmla="*/ 79 h 79"/>
                <a:gd name="T4" fmla="*/ 76 w 76"/>
                <a:gd name="T5" fmla="*/ 63 h 79"/>
                <a:gd name="T6" fmla="*/ 75 w 76"/>
                <a:gd name="T7" fmla="*/ 62 h 79"/>
                <a:gd name="T8" fmla="*/ 75 w 76"/>
                <a:gd name="T9" fmla="*/ 62 h 79"/>
                <a:gd name="T10" fmla="*/ 0 w 76"/>
                <a:gd name="T11" fmla="*/ 0 h 79"/>
              </a:gdLst>
              <a:ahLst/>
              <a:cxnLst>
                <a:cxn ang="0">
                  <a:pos x="T0" y="T1"/>
                </a:cxn>
                <a:cxn ang="0">
                  <a:pos x="T2" y="T3"/>
                </a:cxn>
                <a:cxn ang="0">
                  <a:pos x="T4" y="T5"/>
                </a:cxn>
                <a:cxn ang="0">
                  <a:pos x="T6" y="T7"/>
                </a:cxn>
                <a:cxn ang="0">
                  <a:pos x="T8" y="T9"/>
                </a:cxn>
                <a:cxn ang="0">
                  <a:pos x="T10" y="T11"/>
                </a:cxn>
              </a:cxnLst>
              <a:rect l="0" t="0" r="r" b="b"/>
              <a:pathLst>
                <a:path w="76" h="79">
                  <a:moveTo>
                    <a:pt x="0" y="0"/>
                  </a:moveTo>
                  <a:cubicBezTo>
                    <a:pt x="66" y="79"/>
                    <a:pt x="66" y="79"/>
                    <a:pt x="66" y="79"/>
                  </a:cubicBezTo>
                  <a:cubicBezTo>
                    <a:pt x="69" y="73"/>
                    <a:pt x="72" y="68"/>
                    <a:pt x="76" y="63"/>
                  </a:cubicBezTo>
                  <a:cubicBezTo>
                    <a:pt x="75" y="62"/>
                    <a:pt x="75" y="62"/>
                    <a:pt x="75" y="62"/>
                  </a:cubicBezTo>
                  <a:cubicBezTo>
                    <a:pt x="75" y="62"/>
                    <a:pt x="75" y="62"/>
                    <a:pt x="75" y="62"/>
                  </a:cubicBezTo>
                  <a:cubicBezTo>
                    <a:pt x="0" y="0"/>
                    <a:pt x="0" y="0"/>
                    <a:pt x="0"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49" name="Freeform 55"/>
            <p:cNvSpPr>
              <a:spLocks/>
            </p:cNvSpPr>
            <p:nvPr userDrawn="1"/>
          </p:nvSpPr>
          <p:spPr bwMode="gray">
            <a:xfrm>
              <a:off x="10990263" y="3419475"/>
              <a:ext cx="268287" cy="250825"/>
            </a:xfrm>
            <a:custGeom>
              <a:avLst/>
              <a:gdLst>
                <a:gd name="T0" fmla="*/ 0 w 169"/>
                <a:gd name="T1" fmla="*/ 0 h 158"/>
                <a:gd name="T2" fmla="*/ 133 w 169"/>
                <a:gd name="T3" fmla="*/ 154 h 158"/>
                <a:gd name="T4" fmla="*/ 135 w 169"/>
                <a:gd name="T5" fmla="*/ 156 h 158"/>
                <a:gd name="T6" fmla="*/ 137 w 169"/>
                <a:gd name="T7" fmla="*/ 158 h 158"/>
                <a:gd name="T8" fmla="*/ 169 w 169"/>
                <a:gd name="T9" fmla="*/ 127 h 158"/>
                <a:gd name="T10" fmla="*/ 137 w 169"/>
                <a:gd name="T11" fmla="*/ 103 h 158"/>
                <a:gd name="T12" fmla="*/ 135 w 169"/>
                <a:gd name="T13" fmla="*/ 103 h 158"/>
                <a:gd name="T14" fmla="*/ 0 w 169"/>
                <a:gd name="T15" fmla="*/ 0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58">
                  <a:moveTo>
                    <a:pt x="0" y="0"/>
                  </a:moveTo>
                  <a:lnTo>
                    <a:pt x="133" y="154"/>
                  </a:lnTo>
                  <a:lnTo>
                    <a:pt x="135" y="156"/>
                  </a:lnTo>
                  <a:lnTo>
                    <a:pt x="137" y="158"/>
                  </a:lnTo>
                  <a:lnTo>
                    <a:pt x="169" y="127"/>
                  </a:lnTo>
                  <a:lnTo>
                    <a:pt x="137" y="103"/>
                  </a:lnTo>
                  <a:lnTo>
                    <a:pt x="135" y="103"/>
                  </a:lnTo>
                  <a:lnTo>
                    <a:pt x="0" y="0"/>
                  </a:lnTo>
                  <a:close/>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0" name="Freeform 56"/>
            <p:cNvSpPr>
              <a:spLocks/>
            </p:cNvSpPr>
            <p:nvPr userDrawn="1"/>
          </p:nvSpPr>
          <p:spPr bwMode="gray">
            <a:xfrm>
              <a:off x="10990263" y="3419475"/>
              <a:ext cx="268287" cy="250825"/>
            </a:xfrm>
            <a:custGeom>
              <a:avLst/>
              <a:gdLst>
                <a:gd name="T0" fmla="*/ 0 w 169"/>
                <a:gd name="T1" fmla="*/ 0 h 158"/>
                <a:gd name="T2" fmla="*/ 133 w 169"/>
                <a:gd name="T3" fmla="*/ 154 h 158"/>
                <a:gd name="T4" fmla="*/ 135 w 169"/>
                <a:gd name="T5" fmla="*/ 156 h 158"/>
                <a:gd name="T6" fmla="*/ 137 w 169"/>
                <a:gd name="T7" fmla="*/ 158 h 158"/>
                <a:gd name="T8" fmla="*/ 169 w 169"/>
                <a:gd name="T9" fmla="*/ 127 h 158"/>
                <a:gd name="T10" fmla="*/ 137 w 169"/>
                <a:gd name="T11" fmla="*/ 103 h 158"/>
                <a:gd name="T12" fmla="*/ 135 w 169"/>
                <a:gd name="T13" fmla="*/ 103 h 158"/>
                <a:gd name="T14" fmla="*/ 0 w 169"/>
                <a:gd name="T15" fmla="*/ 0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58">
                  <a:moveTo>
                    <a:pt x="0" y="0"/>
                  </a:moveTo>
                  <a:lnTo>
                    <a:pt x="133" y="154"/>
                  </a:lnTo>
                  <a:lnTo>
                    <a:pt x="135" y="156"/>
                  </a:lnTo>
                  <a:lnTo>
                    <a:pt x="137" y="158"/>
                  </a:lnTo>
                  <a:lnTo>
                    <a:pt x="169" y="127"/>
                  </a:lnTo>
                  <a:lnTo>
                    <a:pt x="137" y="103"/>
                  </a:lnTo>
                  <a:lnTo>
                    <a:pt x="135" y="10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1" name="Freeform 57"/>
            <p:cNvSpPr>
              <a:spLocks/>
            </p:cNvSpPr>
            <p:nvPr userDrawn="1"/>
          </p:nvSpPr>
          <p:spPr bwMode="gray">
            <a:xfrm>
              <a:off x="11050588" y="3208338"/>
              <a:ext cx="207962" cy="211137"/>
            </a:xfrm>
            <a:custGeom>
              <a:avLst/>
              <a:gdLst>
                <a:gd name="T0" fmla="*/ 0 w 131"/>
                <a:gd name="T1" fmla="*/ 0 h 133"/>
                <a:gd name="T2" fmla="*/ 103 w 131"/>
                <a:gd name="T3" fmla="*/ 127 h 133"/>
                <a:gd name="T4" fmla="*/ 105 w 131"/>
                <a:gd name="T5" fmla="*/ 129 h 133"/>
                <a:gd name="T6" fmla="*/ 107 w 131"/>
                <a:gd name="T7" fmla="*/ 133 h 133"/>
                <a:gd name="T8" fmla="*/ 131 w 131"/>
                <a:gd name="T9" fmla="*/ 93 h 133"/>
                <a:gd name="T10" fmla="*/ 107 w 131"/>
                <a:gd name="T11" fmla="*/ 77 h 133"/>
                <a:gd name="T12" fmla="*/ 105 w 131"/>
                <a:gd name="T13" fmla="*/ 77 h 133"/>
                <a:gd name="T14" fmla="*/ 0 w 131"/>
                <a:gd name="T15" fmla="*/ 0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133">
                  <a:moveTo>
                    <a:pt x="0" y="0"/>
                  </a:moveTo>
                  <a:lnTo>
                    <a:pt x="103" y="127"/>
                  </a:lnTo>
                  <a:lnTo>
                    <a:pt x="105" y="129"/>
                  </a:lnTo>
                  <a:lnTo>
                    <a:pt x="107" y="133"/>
                  </a:lnTo>
                  <a:lnTo>
                    <a:pt x="131" y="93"/>
                  </a:lnTo>
                  <a:lnTo>
                    <a:pt x="107" y="77"/>
                  </a:lnTo>
                  <a:lnTo>
                    <a:pt x="105" y="77"/>
                  </a:lnTo>
                  <a:lnTo>
                    <a:pt x="0" y="0"/>
                  </a:lnTo>
                  <a:close/>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2" name="Freeform 58"/>
            <p:cNvSpPr>
              <a:spLocks/>
            </p:cNvSpPr>
            <p:nvPr userDrawn="1"/>
          </p:nvSpPr>
          <p:spPr bwMode="gray">
            <a:xfrm>
              <a:off x="11050588" y="3208338"/>
              <a:ext cx="207962" cy="211137"/>
            </a:xfrm>
            <a:custGeom>
              <a:avLst/>
              <a:gdLst>
                <a:gd name="T0" fmla="*/ 0 w 131"/>
                <a:gd name="T1" fmla="*/ 0 h 133"/>
                <a:gd name="T2" fmla="*/ 103 w 131"/>
                <a:gd name="T3" fmla="*/ 127 h 133"/>
                <a:gd name="T4" fmla="*/ 105 w 131"/>
                <a:gd name="T5" fmla="*/ 129 h 133"/>
                <a:gd name="T6" fmla="*/ 107 w 131"/>
                <a:gd name="T7" fmla="*/ 133 h 133"/>
                <a:gd name="T8" fmla="*/ 131 w 131"/>
                <a:gd name="T9" fmla="*/ 93 h 133"/>
                <a:gd name="T10" fmla="*/ 107 w 131"/>
                <a:gd name="T11" fmla="*/ 77 h 133"/>
                <a:gd name="T12" fmla="*/ 105 w 131"/>
                <a:gd name="T13" fmla="*/ 77 h 133"/>
                <a:gd name="T14" fmla="*/ 0 w 131"/>
                <a:gd name="T15" fmla="*/ 0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133">
                  <a:moveTo>
                    <a:pt x="0" y="0"/>
                  </a:moveTo>
                  <a:lnTo>
                    <a:pt x="103" y="127"/>
                  </a:lnTo>
                  <a:lnTo>
                    <a:pt x="105" y="129"/>
                  </a:lnTo>
                  <a:lnTo>
                    <a:pt x="107" y="133"/>
                  </a:lnTo>
                  <a:lnTo>
                    <a:pt x="131" y="93"/>
                  </a:lnTo>
                  <a:lnTo>
                    <a:pt x="107" y="77"/>
                  </a:lnTo>
                  <a:lnTo>
                    <a:pt x="105" y="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3" name="Freeform 59"/>
            <p:cNvSpPr>
              <a:spLocks/>
            </p:cNvSpPr>
            <p:nvPr userDrawn="1"/>
          </p:nvSpPr>
          <p:spPr bwMode="gray">
            <a:xfrm>
              <a:off x="11234738" y="3733800"/>
              <a:ext cx="220662" cy="204787"/>
            </a:xfrm>
            <a:custGeom>
              <a:avLst/>
              <a:gdLst>
                <a:gd name="T0" fmla="*/ 60 w 66"/>
                <a:gd name="T1" fmla="*/ 0 h 65"/>
                <a:gd name="T2" fmla="*/ 16 w 66"/>
                <a:gd name="T3" fmla="*/ 36 h 65"/>
                <a:gd name="T4" fmla="*/ 16 w 66"/>
                <a:gd name="T5" fmla="*/ 36 h 65"/>
                <a:gd name="T6" fmla="*/ 0 w 66"/>
                <a:gd name="T7" fmla="*/ 49 h 65"/>
                <a:gd name="T8" fmla="*/ 16 w 66"/>
                <a:gd name="T9" fmla="*/ 65 h 65"/>
                <a:gd name="T10" fmla="*/ 18 w 66"/>
                <a:gd name="T11" fmla="*/ 63 h 65"/>
                <a:gd name="T12" fmla="*/ 18 w 66"/>
                <a:gd name="T13" fmla="*/ 63 h 65"/>
                <a:gd name="T14" fmla="*/ 66 w 66"/>
                <a:gd name="T15" fmla="*/ 5 h 65"/>
                <a:gd name="T16" fmla="*/ 60 w 66"/>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5">
                  <a:moveTo>
                    <a:pt x="60" y="0"/>
                  </a:moveTo>
                  <a:cubicBezTo>
                    <a:pt x="16" y="36"/>
                    <a:pt x="16" y="36"/>
                    <a:pt x="16" y="36"/>
                  </a:cubicBezTo>
                  <a:cubicBezTo>
                    <a:pt x="16" y="36"/>
                    <a:pt x="16" y="36"/>
                    <a:pt x="16" y="36"/>
                  </a:cubicBezTo>
                  <a:cubicBezTo>
                    <a:pt x="0" y="49"/>
                    <a:pt x="0" y="49"/>
                    <a:pt x="0" y="49"/>
                  </a:cubicBezTo>
                  <a:cubicBezTo>
                    <a:pt x="16" y="65"/>
                    <a:pt x="16" y="65"/>
                    <a:pt x="16" y="65"/>
                  </a:cubicBezTo>
                  <a:cubicBezTo>
                    <a:pt x="18" y="63"/>
                    <a:pt x="18" y="63"/>
                    <a:pt x="18" y="63"/>
                  </a:cubicBezTo>
                  <a:cubicBezTo>
                    <a:pt x="18" y="63"/>
                    <a:pt x="18" y="63"/>
                    <a:pt x="18" y="63"/>
                  </a:cubicBezTo>
                  <a:cubicBezTo>
                    <a:pt x="66" y="5"/>
                    <a:pt x="66" y="5"/>
                    <a:pt x="66" y="5"/>
                  </a:cubicBezTo>
                  <a:cubicBezTo>
                    <a:pt x="64" y="3"/>
                    <a:pt x="62" y="1"/>
                    <a:pt x="60"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4" name="Freeform 60"/>
            <p:cNvSpPr>
              <a:spLocks/>
            </p:cNvSpPr>
            <p:nvPr userDrawn="1"/>
          </p:nvSpPr>
          <p:spPr bwMode="gray">
            <a:xfrm>
              <a:off x="11436350" y="3651250"/>
              <a:ext cx="103187" cy="98425"/>
            </a:xfrm>
            <a:custGeom>
              <a:avLst/>
              <a:gdLst>
                <a:gd name="T0" fmla="*/ 31 w 31"/>
                <a:gd name="T1" fmla="*/ 0 h 31"/>
                <a:gd name="T2" fmla="*/ 0 w 31"/>
                <a:gd name="T3" fmla="*/ 26 h 31"/>
                <a:gd name="T4" fmla="*/ 6 w 31"/>
                <a:gd name="T5" fmla="*/ 31 h 31"/>
                <a:gd name="T6" fmla="*/ 31 w 31"/>
                <a:gd name="T7" fmla="*/ 0 h 31"/>
              </a:gdLst>
              <a:ahLst/>
              <a:cxnLst>
                <a:cxn ang="0">
                  <a:pos x="T0" y="T1"/>
                </a:cxn>
                <a:cxn ang="0">
                  <a:pos x="T2" y="T3"/>
                </a:cxn>
                <a:cxn ang="0">
                  <a:pos x="T4" y="T5"/>
                </a:cxn>
                <a:cxn ang="0">
                  <a:pos x="T6" y="T7"/>
                </a:cxn>
              </a:cxnLst>
              <a:rect l="0" t="0" r="r" b="b"/>
              <a:pathLst>
                <a:path w="31" h="31">
                  <a:moveTo>
                    <a:pt x="31" y="0"/>
                  </a:moveTo>
                  <a:cubicBezTo>
                    <a:pt x="0" y="26"/>
                    <a:pt x="0" y="26"/>
                    <a:pt x="0" y="26"/>
                  </a:cubicBezTo>
                  <a:cubicBezTo>
                    <a:pt x="2" y="27"/>
                    <a:pt x="4" y="29"/>
                    <a:pt x="6" y="31"/>
                  </a:cubicBezTo>
                  <a:cubicBezTo>
                    <a:pt x="31" y="0"/>
                    <a:pt x="31" y="0"/>
                    <a:pt x="31"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5" name="Freeform 61"/>
            <p:cNvSpPr>
              <a:spLocks/>
            </p:cNvSpPr>
            <p:nvPr userDrawn="1"/>
          </p:nvSpPr>
          <p:spPr bwMode="gray">
            <a:xfrm>
              <a:off x="11315700" y="3635375"/>
              <a:ext cx="26987" cy="44450"/>
            </a:xfrm>
            <a:custGeom>
              <a:avLst/>
              <a:gdLst>
                <a:gd name="T0" fmla="*/ 3 w 8"/>
                <a:gd name="T1" fmla="*/ 0 h 14"/>
                <a:gd name="T2" fmla="*/ 0 w 8"/>
                <a:gd name="T3" fmla="*/ 14 h 14"/>
                <a:gd name="T4" fmla="*/ 8 w 8"/>
                <a:gd name="T5" fmla="*/ 4 h 14"/>
                <a:gd name="T6" fmla="*/ 3 w 8"/>
                <a:gd name="T7" fmla="*/ 0 h 14"/>
              </a:gdLst>
              <a:ahLst/>
              <a:cxnLst>
                <a:cxn ang="0">
                  <a:pos x="T0" y="T1"/>
                </a:cxn>
                <a:cxn ang="0">
                  <a:pos x="T2" y="T3"/>
                </a:cxn>
                <a:cxn ang="0">
                  <a:pos x="T4" y="T5"/>
                </a:cxn>
                <a:cxn ang="0">
                  <a:pos x="T6" y="T7"/>
                </a:cxn>
              </a:cxnLst>
              <a:rect l="0" t="0" r="r" b="b"/>
              <a:pathLst>
                <a:path w="8" h="14">
                  <a:moveTo>
                    <a:pt x="3" y="0"/>
                  </a:moveTo>
                  <a:cubicBezTo>
                    <a:pt x="2" y="4"/>
                    <a:pt x="1" y="9"/>
                    <a:pt x="0" y="14"/>
                  </a:cubicBezTo>
                  <a:cubicBezTo>
                    <a:pt x="8" y="4"/>
                    <a:pt x="8" y="4"/>
                    <a:pt x="8" y="4"/>
                  </a:cubicBezTo>
                  <a:cubicBezTo>
                    <a:pt x="6" y="3"/>
                    <a:pt x="5" y="1"/>
                    <a:pt x="3"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6" name="Freeform 62"/>
            <p:cNvSpPr>
              <a:spLocks/>
            </p:cNvSpPr>
            <p:nvPr userDrawn="1"/>
          </p:nvSpPr>
          <p:spPr bwMode="gray">
            <a:xfrm>
              <a:off x="11325225" y="3478213"/>
              <a:ext cx="160337" cy="169862"/>
            </a:xfrm>
            <a:custGeom>
              <a:avLst/>
              <a:gdLst>
                <a:gd name="T0" fmla="*/ 48 w 48"/>
                <a:gd name="T1" fmla="*/ 0 h 54"/>
                <a:gd name="T2" fmla="*/ 3 w 48"/>
                <a:gd name="T3" fmla="*/ 37 h 54"/>
                <a:gd name="T4" fmla="*/ 0 w 48"/>
                <a:gd name="T5" fmla="*/ 50 h 54"/>
                <a:gd name="T6" fmla="*/ 5 w 48"/>
                <a:gd name="T7" fmla="*/ 5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cubicBezTo>
                    <a:pt x="3" y="37"/>
                    <a:pt x="3" y="37"/>
                    <a:pt x="3" y="37"/>
                  </a:cubicBezTo>
                  <a:cubicBezTo>
                    <a:pt x="2" y="41"/>
                    <a:pt x="1" y="46"/>
                    <a:pt x="0" y="50"/>
                  </a:cubicBezTo>
                  <a:cubicBezTo>
                    <a:pt x="2" y="51"/>
                    <a:pt x="3" y="53"/>
                    <a:pt x="5" y="54"/>
                  </a:cubicBezTo>
                  <a:cubicBezTo>
                    <a:pt x="48" y="0"/>
                    <a:pt x="48" y="0"/>
                    <a:pt x="48"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7" name="Freeform 63"/>
            <p:cNvSpPr>
              <a:spLocks/>
            </p:cNvSpPr>
            <p:nvPr userDrawn="1"/>
          </p:nvSpPr>
          <p:spPr bwMode="gray">
            <a:xfrm>
              <a:off x="11217275" y="3595688"/>
              <a:ext cx="117475" cy="134937"/>
            </a:xfrm>
            <a:custGeom>
              <a:avLst/>
              <a:gdLst>
                <a:gd name="T0" fmla="*/ 35 w 35"/>
                <a:gd name="T1" fmla="*/ 0 h 43"/>
                <a:gd name="T2" fmla="*/ 18 w 35"/>
                <a:gd name="T3" fmla="*/ 14 h 43"/>
                <a:gd name="T4" fmla="*/ 18 w 35"/>
                <a:gd name="T5" fmla="*/ 14 h 43"/>
                <a:gd name="T6" fmla="*/ 0 w 35"/>
                <a:gd name="T7" fmla="*/ 28 h 43"/>
                <a:gd name="T8" fmla="*/ 16 w 35"/>
                <a:gd name="T9" fmla="*/ 43 h 43"/>
                <a:gd name="T10" fmla="*/ 19 w 35"/>
                <a:gd name="T11" fmla="*/ 39 h 43"/>
                <a:gd name="T12" fmla="*/ 19 w 35"/>
                <a:gd name="T13" fmla="*/ 39 h 43"/>
                <a:gd name="T14" fmla="*/ 29 w 35"/>
                <a:gd name="T15" fmla="*/ 27 h 43"/>
                <a:gd name="T16" fmla="*/ 32 w 35"/>
                <a:gd name="T17" fmla="*/ 13 h 43"/>
                <a:gd name="T18" fmla="*/ 35 w 35"/>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3">
                  <a:moveTo>
                    <a:pt x="35" y="0"/>
                  </a:moveTo>
                  <a:cubicBezTo>
                    <a:pt x="18" y="14"/>
                    <a:pt x="18" y="14"/>
                    <a:pt x="18" y="14"/>
                  </a:cubicBezTo>
                  <a:cubicBezTo>
                    <a:pt x="18" y="14"/>
                    <a:pt x="18" y="14"/>
                    <a:pt x="18" y="14"/>
                  </a:cubicBezTo>
                  <a:cubicBezTo>
                    <a:pt x="0" y="28"/>
                    <a:pt x="0" y="28"/>
                    <a:pt x="0" y="28"/>
                  </a:cubicBezTo>
                  <a:cubicBezTo>
                    <a:pt x="16" y="43"/>
                    <a:pt x="16" y="43"/>
                    <a:pt x="16" y="43"/>
                  </a:cubicBezTo>
                  <a:cubicBezTo>
                    <a:pt x="19" y="39"/>
                    <a:pt x="19" y="39"/>
                    <a:pt x="19" y="39"/>
                  </a:cubicBezTo>
                  <a:cubicBezTo>
                    <a:pt x="19" y="39"/>
                    <a:pt x="19" y="39"/>
                    <a:pt x="19" y="39"/>
                  </a:cubicBezTo>
                  <a:cubicBezTo>
                    <a:pt x="29" y="27"/>
                    <a:pt x="29" y="27"/>
                    <a:pt x="29" y="27"/>
                  </a:cubicBezTo>
                  <a:cubicBezTo>
                    <a:pt x="30" y="22"/>
                    <a:pt x="31" y="17"/>
                    <a:pt x="32" y="13"/>
                  </a:cubicBezTo>
                  <a:cubicBezTo>
                    <a:pt x="33" y="9"/>
                    <a:pt x="34" y="4"/>
                    <a:pt x="35"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8" name="Freeform 64"/>
            <p:cNvSpPr>
              <a:spLocks/>
            </p:cNvSpPr>
            <p:nvPr userDrawn="1"/>
          </p:nvSpPr>
          <p:spPr bwMode="gray">
            <a:xfrm>
              <a:off x="11315700" y="3119438"/>
              <a:ext cx="42862" cy="53975"/>
            </a:xfrm>
            <a:custGeom>
              <a:avLst/>
              <a:gdLst>
                <a:gd name="T0" fmla="*/ 13 w 13"/>
                <a:gd name="T1" fmla="*/ 0 h 17"/>
                <a:gd name="T2" fmla="*/ 0 w 13"/>
                <a:gd name="T3" fmla="*/ 10 h 17"/>
                <a:gd name="T4" fmla="*/ 2 w 13"/>
                <a:gd name="T5" fmla="*/ 17 h 17"/>
                <a:gd name="T6" fmla="*/ 13 w 13"/>
                <a:gd name="T7" fmla="*/ 0 h 17"/>
              </a:gdLst>
              <a:ahLst/>
              <a:cxnLst>
                <a:cxn ang="0">
                  <a:pos x="T0" y="T1"/>
                </a:cxn>
                <a:cxn ang="0">
                  <a:pos x="T2" y="T3"/>
                </a:cxn>
                <a:cxn ang="0">
                  <a:pos x="T4" y="T5"/>
                </a:cxn>
                <a:cxn ang="0">
                  <a:pos x="T6" y="T7"/>
                </a:cxn>
              </a:cxnLst>
              <a:rect l="0" t="0" r="r" b="b"/>
              <a:pathLst>
                <a:path w="13" h="17">
                  <a:moveTo>
                    <a:pt x="13" y="0"/>
                  </a:moveTo>
                  <a:cubicBezTo>
                    <a:pt x="0" y="10"/>
                    <a:pt x="0" y="10"/>
                    <a:pt x="0" y="10"/>
                  </a:cubicBezTo>
                  <a:cubicBezTo>
                    <a:pt x="0" y="12"/>
                    <a:pt x="1" y="15"/>
                    <a:pt x="2" y="17"/>
                  </a:cubicBezTo>
                  <a:cubicBezTo>
                    <a:pt x="13" y="0"/>
                    <a:pt x="13" y="0"/>
                    <a:pt x="13"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9" name="Freeform 65"/>
            <p:cNvSpPr>
              <a:spLocks/>
            </p:cNvSpPr>
            <p:nvPr userDrawn="1"/>
          </p:nvSpPr>
          <p:spPr bwMode="gray">
            <a:xfrm>
              <a:off x="11241088" y="3151188"/>
              <a:ext cx="80962" cy="112712"/>
            </a:xfrm>
            <a:custGeom>
              <a:avLst/>
              <a:gdLst>
                <a:gd name="T0" fmla="*/ 22 w 24"/>
                <a:gd name="T1" fmla="*/ 0 h 36"/>
                <a:gd name="T2" fmla="*/ 4 w 24"/>
                <a:gd name="T3" fmla="*/ 14 h 36"/>
                <a:gd name="T4" fmla="*/ 3 w 24"/>
                <a:gd name="T5" fmla="*/ 15 h 36"/>
                <a:gd name="T6" fmla="*/ 0 w 24"/>
                <a:gd name="T7" fmla="*/ 18 h 36"/>
                <a:gd name="T8" fmla="*/ 4 w 24"/>
                <a:gd name="T9" fmla="*/ 36 h 36"/>
                <a:gd name="T10" fmla="*/ 4 w 24"/>
                <a:gd name="T11" fmla="*/ 36 h 36"/>
                <a:gd name="T12" fmla="*/ 5 w 24"/>
                <a:gd name="T13" fmla="*/ 34 h 36"/>
                <a:gd name="T14" fmla="*/ 24 w 24"/>
                <a:gd name="T15" fmla="*/ 7 h 36"/>
                <a:gd name="T16" fmla="*/ 22 w 24"/>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6">
                  <a:moveTo>
                    <a:pt x="22" y="0"/>
                  </a:moveTo>
                  <a:cubicBezTo>
                    <a:pt x="4" y="14"/>
                    <a:pt x="4" y="14"/>
                    <a:pt x="4" y="14"/>
                  </a:cubicBezTo>
                  <a:cubicBezTo>
                    <a:pt x="3" y="15"/>
                    <a:pt x="3" y="15"/>
                    <a:pt x="3" y="15"/>
                  </a:cubicBezTo>
                  <a:cubicBezTo>
                    <a:pt x="0" y="18"/>
                    <a:pt x="0" y="18"/>
                    <a:pt x="0" y="18"/>
                  </a:cubicBezTo>
                  <a:cubicBezTo>
                    <a:pt x="4" y="36"/>
                    <a:pt x="4" y="36"/>
                    <a:pt x="4" y="36"/>
                  </a:cubicBezTo>
                  <a:cubicBezTo>
                    <a:pt x="4" y="36"/>
                    <a:pt x="4" y="36"/>
                    <a:pt x="4" y="36"/>
                  </a:cubicBezTo>
                  <a:cubicBezTo>
                    <a:pt x="5" y="34"/>
                    <a:pt x="5" y="34"/>
                    <a:pt x="5" y="34"/>
                  </a:cubicBezTo>
                  <a:cubicBezTo>
                    <a:pt x="24" y="7"/>
                    <a:pt x="24" y="7"/>
                    <a:pt x="24" y="7"/>
                  </a:cubicBezTo>
                  <a:cubicBezTo>
                    <a:pt x="23" y="5"/>
                    <a:pt x="22" y="2"/>
                    <a:pt x="22" y="0"/>
                  </a:cubicBezTo>
                </a:path>
              </a:pathLst>
            </a:custGeom>
            <a:solidFill>
              <a:srgbClr val="71A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0" name="Freeform 66"/>
            <p:cNvSpPr>
              <a:spLocks/>
            </p:cNvSpPr>
            <p:nvPr userDrawn="1"/>
          </p:nvSpPr>
          <p:spPr bwMode="gray">
            <a:xfrm>
              <a:off x="9136063" y="4791075"/>
              <a:ext cx="69850" cy="150812"/>
            </a:xfrm>
            <a:custGeom>
              <a:avLst/>
              <a:gdLst>
                <a:gd name="T0" fmla="*/ 19 w 21"/>
                <a:gd name="T1" fmla="*/ 0 h 48"/>
                <a:gd name="T2" fmla="*/ 10 w 21"/>
                <a:gd name="T3" fmla="*/ 1 h 48"/>
                <a:gd name="T4" fmla="*/ 2 w 21"/>
                <a:gd name="T5" fmla="*/ 0 h 48"/>
                <a:gd name="T6" fmla="*/ 0 w 21"/>
                <a:gd name="T7" fmla="*/ 48 h 48"/>
                <a:gd name="T8" fmla="*/ 21 w 21"/>
                <a:gd name="T9" fmla="*/ 48 h 48"/>
                <a:gd name="T10" fmla="*/ 19 w 21"/>
                <a:gd name="T11" fmla="*/ 0 h 48"/>
              </a:gdLst>
              <a:ahLst/>
              <a:cxnLst>
                <a:cxn ang="0">
                  <a:pos x="T0" y="T1"/>
                </a:cxn>
                <a:cxn ang="0">
                  <a:pos x="T2" y="T3"/>
                </a:cxn>
                <a:cxn ang="0">
                  <a:pos x="T4" y="T5"/>
                </a:cxn>
                <a:cxn ang="0">
                  <a:pos x="T6" y="T7"/>
                </a:cxn>
                <a:cxn ang="0">
                  <a:pos x="T8" y="T9"/>
                </a:cxn>
                <a:cxn ang="0">
                  <a:pos x="T10" y="T11"/>
                </a:cxn>
              </a:cxnLst>
              <a:rect l="0" t="0" r="r" b="b"/>
              <a:pathLst>
                <a:path w="21" h="48">
                  <a:moveTo>
                    <a:pt x="19" y="0"/>
                  </a:moveTo>
                  <a:cubicBezTo>
                    <a:pt x="16" y="0"/>
                    <a:pt x="13" y="1"/>
                    <a:pt x="10" y="1"/>
                  </a:cubicBezTo>
                  <a:cubicBezTo>
                    <a:pt x="8" y="1"/>
                    <a:pt x="5" y="0"/>
                    <a:pt x="2" y="0"/>
                  </a:cubicBezTo>
                  <a:cubicBezTo>
                    <a:pt x="0" y="48"/>
                    <a:pt x="0" y="48"/>
                    <a:pt x="0" y="48"/>
                  </a:cubicBezTo>
                  <a:cubicBezTo>
                    <a:pt x="21" y="48"/>
                    <a:pt x="21" y="48"/>
                    <a:pt x="21" y="48"/>
                  </a:cubicBezTo>
                  <a:cubicBezTo>
                    <a:pt x="19" y="0"/>
                    <a:pt x="19" y="0"/>
                    <a:pt x="19" y="0"/>
                  </a:cubicBezTo>
                </a:path>
              </a:pathLst>
            </a:custGeom>
            <a:solidFill>
              <a:srgbClr val="698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1" name="Freeform 67"/>
            <p:cNvSpPr>
              <a:spLocks/>
            </p:cNvSpPr>
            <p:nvPr userDrawn="1"/>
          </p:nvSpPr>
          <p:spPr bwMode="gray">
            <a:xfrm>
              <a:off x="8974138" y="4186238"/>
              <a:ext cx="388937" cy="579437"/>
            </a:xfrm>
            <a:custGeom>
              <a:avLst/>
              <a:gdLst>
                <a:gd name="T0" fmla="*/ 58 w 116"/>
                <a:gd name="T1" fmla="*/ 0 h 184"/>
                <a:gd name="T2" fmla="*/ 0 w 116"/>
                <a:gd name="T3" fmla="*/ 134 h 184"/>
                <a:gd name="T4" fmla="*/ 28 w 116"/>
                <a:gd name="T5" fmla="*/ 184 h 184"/>
                <a:gd name="T6" fmla="*/ 50 w 116"/>
                <a:gd name="T7" fmla="*/ 165 h 184"/>
                <a:gd name="T8" fmla="*/ 14 w 116"/>
                <a:gd name="T9" fmla="*/ 124 h 184"/>
                <a:gd name="T10" fmla="*/ 52 w 116"/>
                <a:gd name="T11" fmla="*/ 155 h 184"/>
                <a:gd name="T12" fmla="*/ 53 w 116"/>
                <a:gd name="T13" fmla="*/ 123 h 184"/>
                <a:gd name="T14" fmla="*/ 23 w 116"/>
                <a:gd name="T15" fmla="*/ 87 h 184"/>
                <a:gd name="T16" fmla="*/ 54 w 116"/>
                <a:gd name="T17" fmla="*/ 111 h 184"/>
                <a:gd name="T18" fmla="*/ 55 w 116"/>
                <a:gd name="T19" fmla="*/ 79 h 184"/>
                <a:gd name="T20" fmla="*/ 42 w 116"/>
                <a:gd name="T21" fmla="*/ 61 h 184"/>
                <a:gd name="T22" fmla="*/ 56 w 116"/>
                <a:gd name="T23" fmla="*/ 69 h 184"/>
                <a:gd name="T24" fmla="*/ 58 w 116"/>
                <a:gd name="T25" fmla="*/ 13 h 184"/>
                <a:gd name="T26" fmla="*/ 62 w 116"/>
                <a:gd name="T27" fmla="*/ 88 h 184"/>
                <a:gd name="T28" fmla="*/ 81 w 116"/>
                <a:gd name="T29" fmla="*/ 75 h 184"/>
                <a:gd name="T30" fmla="*/ 63 w 116"/>
                <a:gd name="T31" fmla="*/ 97 h 184"/>
                <a:gd name="T32" fmla="*/ 64 w 116"/>
                <a:gd name="T33" fmla="*/ 121 h 184"/>
                <a:gd name="T34" fmla="*/ 91 w 116"/>
                <a:gd name="T35" fmla="*/ 100 h 184"/>
                <a:gd name="T36" fmla="*/ 64 w 116"/>
                <a:gd name="T37" fmla="*/ 131 h 184"/>
                <a:gd name="T38" fmla="*/ 65 w 116"/>
                <a:gd name="T39" fmla="*/ 153 h 184"/>
                <a:gd name="T40" fmla="*/ 116 w 116"/>
                <a:gd name="T41" fmla="*/ 118 h 184"/>
                <a:gd name="T42" fmla="*/ 58 w 116"/>
                <a:gd name="T4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84">
                  <a:moveTo>
                    <a:pt x="58" y="0"/>
                  </a:moveTo>
                  <a:cubicBezTo>
                    <a:pt x="58" y="0"/>
                    <a:pt x="0" y="88"/>
                    <a:pt x="0" y="134"/>
                  </a:cubicBezTo>
                  <a:cubicBezTo>
                    <a:pt x="0" y="155"/>
                    <a:pt x="11" y="174"/>
                    <a:pt x="28" y="184"/>
                  </a:cubicBezTo>
                  <a:cubicBezTo>
                    <a:pt x="36" y="178"/>
                    <a:pt x="43" y="171"/>
                    <a:pt x="50" y="165"/>
                  </a:cubicBezTo>
                  <a:cubicBezTo>
                    <a:pt x="14" y="124"/>
                    <a:pt x="14" y="124"/>
                    <a:pt x="14" y="124"/>
                  </a:cubicBezTo>
                  <a:cubicBezTo>
                    <a:pt x="52" y="155"/>
                    <a:pt x="52" y="155"/>
                    <a:pt x="52" y="155"/>
                  </a:cubicBezTo>
                  <a:cubicBezTo>
                    <a:pt x="53" y="123"/>
                    <a:pt x="53" y="123"/>
                    <a:pt x="53" y="123"/>
                  </a:cubicBezTo>
                  <a:cubicBezTo>
                    <a:pt x="23" y="87"/>
                    <a:pt x="23" y="87"/>
                    <a:pt x="23" y="87"/>
                  </a:cubicBezTo>
                  <a:cubicBezTo>
                    <a:pt x="54" y="111"/>
                    <a:pt x="54" y="111"/>
                    <a:pt x="54" y="111"/>
                  </a:cubicBezTo>
                  <a:cubicBezTo>
                    <a:pt x="55" y="79"/>
                    <a:pt x="55" y="79"/>
                    <a:pt x="55" y="79"/>
                  </a:cubicBezTo>
                  <a:cubicBezTo>
                    <a:pt x="42" y="61"/>
                    <a:pt x="42" y="61"/>
                    <a:pt x="42" y="61"/>
                  </a:cubicBezTo>
                  <a:cubicBezTo>
                    <a:pt x="56" y="69"/>
                    <a:pt x="56" y="69"/>
                    <a:pt x="56" y="69"/>
                  </a:cubicBezTo>
                  <a:cubicBezTo>
                    <a:pt x="58" y="13"/>
                    <a:pt x="58" y="13"/>
                    <a:pt x="58" y="13"/>
                  </a:cubicBezTo>
                  <a:cubicBezTo>
                    <a:pt x="62" y="88"/>
                    <a:pt x="62" y="88"/>
                    <a:pt x="62" y="88"/>
                  </a:cubicBezTo>
                  <a:cubicBezTo>
                    <a:pt x="81" y="75"/>
                    <a:pt x="81" y="75"/>
                    <a:pt x="81" y="75"/>
                  </a:cubicBezTo>
                  <a:cubicBezTo>
                    <a:pt x="63" y="97"/>
                    <a:pt x="63" y="97"/>
                    <a:pt x="63" y="97"/>
                  </a:cubicBezTo>
                  <a:cubicBezTo>
                    <a:pt x="64" y="121"/>
                    <a:pt x="64" y="121"/>
                    <a:pt x="64" y="121"/>
                  </a:cubicBezTo>
                  <a:cubicBezTo>
                    <a:pt x="91" y="100"/>
                    <a:pt x="91" y="100"/>
                    <a:pt x="91" y="100"/>
                  </a:cubicBezTo>
                  <a:cubicBezTo>
                    <a:pt x="64" y="131"/>
                    <a:pt x="64" y="131"/>
                    <a:pt x="64" y="131"/>
                  </a:cubicBezTo>
                  <a:cubicBezTo>
                    <a:pt x="65" y="153"/>
                    <a:pt x="65" y="153"/>
                    <a:pt x="65" y="153"/>
                  </a:cubicBezTo>
                  <a:cubicBezTo>
                    <a:pt x="81" y="141"/>
                    <a:pt x="98" y="129"/>
                    <a:pt x="116" y="118"/>
                  </a:cubicBezTo>
                  <a:cubicBezTo>
                    <a:pt x="106" y="70"/>
                    <a:pt x="58" y="0"/>
                    <a:pt x="58" y="0"/>
                  </a:cubicBezTo>
                </a:path>
              </a:pathLst>
            </a:custGeom>
            <a:solidFill>
              <a:srgbClr val="8FC2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2" name="Freeform 68"/>
            <p:cNvSpPr>
              <a:spLocks noEditPoints="1"/>
            </p:cNvSpPr>
            <p:nvPr userDrawn="1"/>
          </p:nvSpPr>
          <p:spPr bwMode="gray">
            <a:xfrm>
              <a:off x="9067800" y="4557713"/>
              <a:ext cx="298450" cy="233362"/>
            </a:xfrm>
            <a:custGeom>
              <a:avLst/>
              <a:gdLst>
                <a:gd name="T0" fmla="*/ 22 w 89"/>
                <a:gd name="T1" fmla="*/ 47 h 74"/>
                <a:gd name="T2" fmla="*/ 0 w 89"/>
                <a:gd name="T3" fmla="*/ 66 h 74"/>
                <a:gd name="T4" fmla="*/ 22 w 89"/>
                <a:gd name="T5" fmla="*/ 74 h 74"/>
                <a:gd name="T6" fmla="*/ 23 w 89"/>
                <a:gd name="T7" fmla="*/ 48 h 74"/>
                <a:gd name="T8" fmla="*/ 22 w 89"/>
                <a:gd name="T9" fmla="*/ 47 h 74"/>
                <a:gd name="T10" fmla="*/ 88 w 89"/>
                <a:gd name="T11" fmla="*/ 0 h 74"/>
                <a:gd name="T12" fmla="*/ 37 w 89"/>
                <a:gd name="T13" fmla="*/ 35 h 74"/>
                <a:gd name="T14" fmla="*/ 38 w 89"/>
                <a:gd name="T15" fmla="*/ 49 h 74"/>
                <a:gd name="T16" fmla="*/ 72 w 89"/>
                <a:gd name="T17" fmla="*/ 21 h 74"/>
                <a:gd name="T18" fmla="*/ 38 w 89"/>
                <a:gd name="T19" fmla="*/ 59 h 74"/>
                <a:gd name="T20" fmla="*/ 39 w 89"/>
                <a:gd name="T21" fmla="*/ 74 h 74"/>
                <a:gd name="T22" fmla="*/ 89 w 89"/>
                <a:gd name="T23" fmla="*/ 16 h 74"/>
                <a:gd name="T24" fmla="*/ 88 w 89"/>
                <a:gd name="T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74">
                  <a:moveTo>
                    <a:pt x="22" y="47"/>
                  </a:moveTo>
                  <a:cubicBezTo>
                    <a:pt x="15" y="53"/>
                    <a:pt x="8" y="60"/>
                    <a:pt x="0" y="66"/>
                  </a:cubicBezTo>
                  <a:cubicBezTo>
                    <a:pt x="7" y="70"/>
                    <a:pt x="14" y="73"/>
                    <a:pt x="22" y="74"/>
                  </a:cubicBezTo>
                  <a:cubicBezTo>
                    <a:pt x="23" y="48"/>
                    <a:pt x="23" y="48"/>
                    <a:pt x="23" y="48"/>
                  </a:cubicBezTo>
                  <a:cubicBezTo>
                    <a:pt x="22" y="47"/>
                    <a:pt x="22" y="47"/>
                    <a:pt x="22" y="47"/>
                  </a:cubicBezTo>
                  <a:moveTo>
                    <a:pt x="88" y="0"/>
                  </a:moveTo>
                  <a:cubicBezTo>
                    <a:pt x="70" y="11"/>
                    <a:pt x="53" y="23"/>
                    <a:pt x="37" y="35"/>
                  </a:cubicBezTo>
                  <a:cubicBezTo>
                    <a:pt x="38" y="49"/>
                    <a:pt x="38" y="49"/>
                    <a:pt x="38" y="49"/>
                  </a:cubicBezTo>
                  <a:cubicBezTo>
                    <a:pt x="72" y="21"/>
                    <a:pt x="72" y="21"/>
                    <a:pt x="72" y="21"/>
                  </a:cubicBezTo>
                  <a:cubicBezTo>
                    <a:pt x="38" y="59"/>
                    <a:pt x="38" y="59"/>
                    <a:pt x="38" y="59"/>
                  </a:cubicBezTo>
                  <a:cubicBezTo>
                    <a:pt x="39" y="74"/>
                    <a:pt x="39" y="74"/>
                    <a:pt x="39" y="74"/>
                  </a:cubicBezTo>
                  <a:cubicBezTo>
                    <a:pt x="68" y="70"/>
                    <a:pt x="89" y="45"/>
                    <a:pt x="89" y="16"/>
                  </a:cubicBezTo>
                  <a:cubicBezTo>
                    <a:pt x="89" y="11"/>
                    <a:pt x="89" y="6"/>
                    <a:pt x="88" y="0"/>
                  </a:cubicBezTo>
                </a:path>
              </a:pathLst>
            </a:custGeom>
            <a:solidFill>
              <a:srgbClr val="89C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3" name="Freeform 69"/>
            <p:cNvSpPr>
              <a:spLocks/>
            </p:cNvSpPr>
            <p:nvPr userDrawn="1"/>
          </p:nvSpPr>
          <p:spPr bwMode="gray">
            <a:xfrm>
              <a:off x="9142413" y="4227513"/>
              <a:ext cx="57150" cy="566737"/>
            </a:xfrm>
            <a:custGeom>
              <a:avLst/>
              <a:gdLst>
                <a:gd name="T0" fmla="*/ 8 w 17"/>
                <a:gd name="T1" fmla="*/ 0 h 180"/>
                <a:gd name="T2" fmla="*/ 6 w 17"/>
                <a:gd name="T3" fmla="*/ 56 h 180"/>
                <a:gd name="T4" fmla="*/ 10 w 17"/>
                <a:gd name="T5" fmla="*/ 58 h 180"/>
                <a:gd name="T6" fmla="*/ 6 w 17"/>
                <a:gd name="T7" fmla="*/ 67 h 180"/>
                <a:gd name="T8" fmla="*/ 5 w 17"/>
                <a:gd name="T9" fmla="*/ 66 h 180"/>
                <a:gd name="T10" fmla="*/ 4 w 17"/>
                <a:gd name="T11" fmla="*/ 98 h 180"/>
                <a:gd name="T12" fmla="*/ 7 w 17"/>
                <a:gd name="T13" fmla="*/ 101 h 180"/>
                <a:gd name="T14" fmla="*/ 6 w 17"/>
                <a:gd name="T15" fmla="*/ 112 h 180"/>
                <a:gd name="T16" fmla="*/ 3 w 17"/>
                <a:gd name="T17" fmla="*/ 110 h 180"/>
                <a:gd name="T18" fmla="*/ 2 w 17"/>
                <a:gd name="T19" fmla="*/ 142 h 180"/>
                <a:gd name="T20" fmla="*/ 6 w 17"/>
                <a:gd name="T21" fmla="*/ 145 h 180"/>
                <a:gd name="T22" fmla="*/ 6 w 17"/>
                <a:gd name="T23" fmla="*/ 158 h 180"/>
                <a:gd name="T24" fmla="*/ 1 w 17"/>
                <a:gd name="T25" fmla="*/ 153 h 180"/>
                <a:gd name="T26" fmla="*/ 0 w 17"/>
                <a:gd name="T27" fmla="*/ 179 h 180"/>
                <a:gd name="T28" fmla="*/ 8 w 17"/>
                <a:gd name="T29" fmla="*/ 180 h 180"/>
                <a:gd name="T30" fmla="*/ 17 w 17"/>
                <a:gd name="T31" fmla="*/ 179 h 180"/>
                <a:gd name="T32" fmla="*/ 16 w 17"/>
                <a:gd name="T33" fmla="*/ 164 h 180"/>
                <a:gd name="T34" fmla="*/ 8 w 17"/>
                <a:gd name="T35" fmla="*/ 173 h 180"/>
                <a:gd name="T36" fmla="*/ 8 w 17"/>
                <a:gd name="T37" fmla="*/ 161 h 180"/>
                <a:gd name="T38" fmla="*/ 16 w 17"/>
                <a:gd name="T39" fmla="*/ 154 h 180"/>
                <a:gd name="T40" fmla="*/ 15 w 17"/>
                <a:gd name="T41" fmla="*/ 140 h 180"/>
                <a:gd name="T42" fmla="*/ 14 w 17"/>
                <a:gd name="T43" fmla="*/ 118 h 180"/>
                <a:gd name="T44" fmla="*/ 8 w 17"/>
                <a:gd name="T45" fmla="*/ 125 h 180"/>
                <a:gd name="T46" fmla="*/ 7 w 17"/>
                <a:gd name="T47" fmla="*/ 114 h 180"/>
                <a:gd name="T48" fmla="*/ 14 w 17"/>
                <a:gd name="T49" fmla="*/ 108 h 180"/>
                <a:gd name="T50" fmla="*/ 13 w 17"/>
                <a:gd name="T51" fmla="*/ 84 h 180"/>
                <a:gd name="T52" fmla="*/ 8 w 17"/>
                <a:gd name="T53" fmla="*/ 89 h 180"/>
                <a:gd name="T54" fmla="*/ 6 w 17"/>
                <a:gd name="T55" fmla="*/ 80 h 180"/>
                <a:gd name="T56" fmla="*/ 12 w 17"/>
                <a:gd name="T57" fmla="*/ 75 h 180"/>
                <a:gd name="T58" fmla="*/ 8 w 17"/>
                <a:gd name="T59"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 h="180">
                  <a:moveTo>
                    <a:pt x="8" y="0"/>
                  </a:moveTo>
                  <a:cubicBezTo>
                    <a:pt x="6" y="56"/>
                    <a:pt x="6" y="56"/>
                    <a:pt x="6" y="56"/>
                  </a:cubicBezTo>
                  <a:cubicBezTo>
                    <a:pt x="10" y="58"/>
                    <a:pt x="10" y="58"/>
                    <a:pt x="10" y="58"/>
                  </a:cubicBezTo>
                  <a:cubicBezTo>
                    <a:pt x="6" y="67"/>
                    <a:pt x="6" y="67"/>
                    <a:pt x="6" y="67"/>
                  </a:cubicBezTo>
                  <a:cubicBezTo>
                    <a:pt x="5" y="66"/>
                    <a:pt x="5" y="66"/>
                    <a:pt x="5" y="66"/>
                  </a:cubicBezTo>
                  <a:cubicBezTo>
                    <a:pt x="4" y="98"/>
                    <a:pt x="4" y="98"/>
                    <a:pt x="4" y="98"/>
                  </a:cubicBezTo>
                  <a:cubicBezTo>
                    <a:pt x="7" y="101"/>
                    <a:pt x="7" y="101"/>
                    <a:pt x="7" y="101"/>
                  </a:cubicBezTo>
                  <a:cubicBezTo>
                    <a:pt x="6" y="112"/>
                    <a:pt x="6" y="112"/>
                    <a:pt x="6" y="112"/>
                  </a:cubicBezTo>
                  <a:cubicBezTo>
                    <a:pt x="3" y="110"/>
                    <a:pt x="3" y="110"/>
                    <a:pt x="3" y="110"/>
                  </a:cubicBezTo>
                  <a:cubicBezTo>
                    <a:pt x="2" y="142"/>
                    <a:pt x="2" y="142"/>
                    <a:pt x="2" y="142"/>
                  </a:cubicBezTo>
                  <a:cubicBezTo>
                    <a:pt x="6" y="145"/>
                    <a:pt x="6" y="145"/>
                    <a:pt x="6" y="145"/>
                  </a:cubicBezTo>
                  <a:cubicBezTo>
                    <a:pt x="6" y="158"/>
                    <a:pt x="6" y="158"/>
                    <a:pt x="6" y="158"/>
                  </a:cubicBezTo>
                  <a:cubicBezTo>
                    <a:pt x="1" y="153"/>
                    <a:pt x="1" y="153"/>
                    <a:pt x="1" y="153"/>
                  </a:cubicBezTo>
                  <a:cubicBezTo>
                    <a:pt x="0" y="179"/>
                    <a:pt x="0" y="179"/>
                    <a:pt x="0" y="179"/>
                  </a:cubicBezTo>
                  <a:cubicBezTo>
                    <a:pt x="3" y="179"/>
                    <a:pt x="6" y="180"/>
                    <a:pt x="8" y="180"/>
                  </a:cubicBezTo>
                  <a:cubicBezTo>
                    <a:pt x="11" y="180"/>
                    <a:pt x="14" y="179"/>
                    <a:pt x="17" y="179"/>
                  </a:cubicBezTo>
                  <a:cubicBezTo>
                    <a:pt x="16" y="164"/>
                    <a:pt x="16" y="164"/>
                    <a:pt x="16" y="164"/>
                  </a:cubicBezTo>
                  <a:cubicBezTo>
                    <a:pt x="8" y="173"/>
                    <a:pt x="8" y="173"/>
                    <a:pt x="8" y="173"/>
                  </a:cubicBezTo>
                  <a:cubicBezTo>
                    <a:pt x="8" y="161"/>
                    <a:pt x="8" y="161"/>
                    <a:pt x="8" y="161"/>
                  </a:cubicBezTo>
                  <a:cubicBezTo>
                    <a:pt x="16" y="154"/>
                    <a:pt x="16" y="154"/>
                    <a:pt x="16" y="154"/>
                  </a:cubicBezTo>
                  <a:cubicBezTo>
                    <a:pt x="15" y="140"/>
                    <a:pt x="15" y="140"/>
                    <a:pt x="15" y="140"/>
                  </a:cubicBezTo>
                  <a:cubicBezTo>
                    <a:pt x="14" y="118"/>
                    <a:pt x="14" y="118"/>
                    <a:pt x="14" y="118"/>
                  </a:cubicBezTo>
                  <a:cubicBezTo>
                    <a:pt x="8" y="125"/>
                    <a:pt x="8" y="125"/>
                    <a:pt x="8" y="125"/>
                  </a:cubicBezTo>
                  <a:cubicBezTo>
                    <a:pt x="7" y="114"/>
                    <a:pt x="7" y="114"/>
                    <a:pt x="7" y="114"/>
                  </a:cubicBezTo>
                  <a:cubicBezTo>
                    <a:pt x="14" y="108"/>
                    <a:pt x="14" y="108"/>
                    <a:pt x="14" y="108"/>
                  </a:cubicBezTo>
                  <a:cubicBezTo>
                    <a:pt x="13" y="84"/>
                    <a:pt x="13" y="84"/>
                    <a:pt x="13" y="84"/>
                  </a:cubicBezTo>
                  <a:cubicBezTo>
                    <a:pt x="8" y="89"/>
                    <a:pt x="8" y="89"/>
                    <a:pt x="8" y="89"/>
                  </a:cubicBezTo>
                  <a:cubicBezTo>
                    <a:pt x="6" y="80"/>
                    <a:pt x="6" y="80"/>
                    <a:pt x="6" y="80"/>
                  </a:cubicBezTo>
                  <a:cubicBezTo>
                    <a:pt x="12" y="75"/>
                    <a:pt x="12" y="75"/>
                    <a:pt x="12" y="75"/>
                  </a:cubicBezTo>
                  <a:cubicBezTo>
                    <a:pt x="8" y="0"/>
                    <a:pt x="8" y="0"/>
                    <a:pt x="8" y="0"/>
                  </a:cubicBezTo>
                </a:path>
              </a:pathLst>
            </a:custGeom>
            <a:solidFill>
              <a:srgbClr val="89B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4" name="Freeform 70"/>
            <p:cNvSpPr>
              <a:spLocks/>
            </p:cNvSpPr>
            <p:nvPr userDrawn="1"/>
          </p:nvSpPr>
          <p:spPr bwMode="gray">
            <a:xfrm>
              <a:off x="9169400" y="4624388"/>
              <a:ext cx="141287" cy="147637"/>
            </a:xfrm>
            <a:custGeom>
              <a:avLst/>
              <a:gdLst>
                <a:gd name="T0" fmla="*/ 89 w 89"/>
                <a:gd name="T1" fmla="*/ 0 h 93"/>
                <a:gd name="T2" fmla="*/ 17 w 89"/>
                <a:gd name="T3" fmla="*/ 56 h 93"/>
                <a:gd name="T4" fmla="*/ 0 w 89"/>
                <a:gd name="T5" fmla="*/ 69 h 93"/>
                <a:gd name="T6" fmla="*/ 0 w 89"/>
                <a:gd name="T7" fmla="*/ 93 h 93"/>
                <a:gd name="T8" fmla="*/ 17 w 89"/>
                <a:gd name="T9" fmla="*/ 75 h 93"/>
                <a:gd name="T10" fmla="*/ 89 w 89"/>
                <a:gd name="T11" fmla="*/ 0 h 93"/>
              </a:gdLst>
              <a:ahLst/>
              <a:cxnLst>
                <a:cxn ang="0">
                  <a:pos x="T0" y="T1"/>
                </a:cxn>
                <a:cxn ang="0">
                  <a:pos x="T2" y="T3"/>
                </a:cxn>
                <a:cxn ang="0">
                  <a:pos x="T4" y="T5"/>
                </a:cxn>
                <a:cxn ang="0">
                  <a:pos x="T6" y="T7"/>
                </a:cxn>
                <a:cxn ang="0">
                  <a:pos x="T8" y="T9"/>
                </a:cxn>
                <a:cxn ang="0">
                  <a:pos x="T10" y="T11"/>
                </a:cxn>
              </a:cxnLst>
              <a:rect l="0" t="0" r="r" b="b"/>
              <a:pathLst>
                <a:path w="89" h="93">
                  <a:moveTo>
                    <a:pt x="89" y="0"/>
                  </a:moveTo>
                  <a:lnTo>
                    <a:pt x="17" y="56"/>
                  </a:lnTo>
                  <a:lnTo>
                    <a:pt x="0" y="69"/>
                  </a:lnTo>
                  <a:lnTo>
                    <a:pt x="0" y="93"/>
                  </a:lnTo>
                  <a:lnTo>
                    <a:pt x="17" y="75"/>
                  </a:lnTo>
                  <a:lnTo>
                    <a:pt x="89" y="0"/>
                  </a:lnTo>
                  <a:close/>
                </a:path>
              </a:pathLst>
            </a:custGeom>
            <a:solidFill>
              <a:srgbClr val="89B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5" name="Freeform 71"/>
            <p:cNvSpPr>
              <a:spLocks/>
            </p:cNvSpPr>
            <p:nvPr userDrawn="1"/>
          </p:nvSpPr>
          <p:spPr bwMode="gray">
            <a:xfrm>
              <a:off x="9169400" y="4624388"/>
              <a:ext cx="141287" cy="147637"/>
            </a:xfrm>
            <a:custGeom>
              <a:avLst/>
              <a:gdLst>
                <a:gd name="T0" fmla="*/ 89 w 89"/>
                <a:gd name="T1" fmla="*/ 0 h 93"/>
                <a:gd name="T2" fmla="*/ 17 w 89"/>
                <a:gd name="T3" fmla="*/ 56 h 93"/>
                <a:gd name="T4" fmla="*/ 0 w 89"/>
                <a:gd name="T5" fmla="*/ 69 h 93"/>
                <a:gd name="T6" fmla="*/ 0 w 89"/>
                <a:gd name="T7" fmla="*/ 93 h 93"/>
                <a:gd name="T8" fmla="*/ 17 w 89"/>
                <a:gd name="T9" fmla="*/ 75 h 93"/>
                <a:gd name="T10" fmla="*/ 89 w 89"/>
                <a:gd name="T11" fmla="*/ 0 h 93"/>
              </a:gdLst>
              <a:ahLst/>
              <a:cxnLst>
                <a:cxn ang="0">
                  <a:pos x="T0" y="T1"/>
                </a:cxn>
                <a:cxn ang="0">
                  <a:pos x="T2" y="T3"/>
                </a:cxn>
                <a:cxn ang="0">
                  <a:pos x="T4" y="T5"/>
                </a:cxn>
                <a:cxn ang="0">
                  <a:pos x="T6" y="T7"/>
                </a:cxn>
                <a:cxn ang="0">
                  <a:pos x="T8" y="T9"/>
                </a:cxn>
                <a:cxn ang="0">
                  <a:pos x="T10" y="T11"/>
                </a:cxn>
              </a:cxnLst>
              <a:rect l="0" t="0" r="r" b="b"/>
              <a:pathLst>
                <a:path w="89" h="93">
                  <a:moveTo>
                    <a:pt x="89" y="0"/>
                  </a:moveTo>
                  <a:lnTo>
                    <a:pt x="17" y="56"/>
                  </a:lnTo>
                  <a:lnTo>
                    <a:pt x="0" y="69"/>
                  </a:lnTo>
                  <a:lnTo>
                    <a:pt x="0" y="93"/>
                  </a:lnTo>
                  <a:lnTo>
                    <a:pt x="17" y="75"/>
                  </a:lnTo>
                  <a:lnTo>
                    <a:pt x="8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6" name="Freeform 72"/>
            <p:cNvSpPr>
              <a:spLocks/>
            </p:cNvSpPr>
            <p:nvPr userDrawn="1"/>
          </p:nvSpPr>
          <p:spPr bwMode="gray">
            <a:xfrm>
              <a:off x="9166225" y="4502150"/>
              <a:ext cx="114300" cy="119062"/>
            </a:xfrm>
            <a:custGeom>
              <a:avLst/>
              <a:gdLst>
                <a:gd name="T0" fmla="*/ 72 w 72"/>
                <a:gd name="T1" fmla="*/ 0 h 75"/>
                <a:gd name="T2" fmla="*/ 15 w 72"/>
                <a:gd name="T3" fmla="*/ 41 h 75"/>
                <a:gd name="T4" fmla="*/ 0 w 72"/>
                <a:gd name="T5" fmla="*/ 53 h 75"/>
                <a:gd name="T6" fmla="*/ 2 w 72"/>
                <a:gd name="T7" fmla="*/ 75 h 75"/>
                <a:gd name="T8" fmla="*/ 15 w 72"/>
                <a:gd name="T9" fmla="*/ 61 h 75"/>
                <a:gd name="T10" fmla="*/ 72 w 72"/>
                <a:gd name="T11" fmla="*/ 0 h 75"/>
              </a:gdLst>
              <a:ahLst/>
              <a:cxnLst>
                <a:cxn ang="0">
                  <a:pos x="T0" y="T1"/>
                </a:cxn>
                <a:cxn ang="0">
                  <a:pos x="T2" y="T3"/>
                </a:cxn>
                <a:cxn ang="0">
                  <a:pos x="T4" y="T5"/>
                </a:cxn>
                <a:cxn ang="0">
                  <a:pos x="T6" y="T7"/>
                </a:cxn>
                <a:cxn ang="0">
                  <a:pos x="T8" y="T9"/>
                </a:cxn>
                <a:cxn ang="0">
                  <a:pos x="T10" y="T11"/>
                </a:cxn>
              </a:cxnLst>
              <a:rect l="0" t="0" r="r" b="b"/>
              <a:pathLst>
                <a:path w="72" h="75">
                  <a:moveTo>
                    <a:pt x="72" y="0"/>
                  </a:moveTo>
                  <a:lnTo>
                    <a:pt x="15" y="41"/>
                  </a:lnTo>
                  <a:lnTo>
                    <a:pt x="0" y="53"/>
                  </a:lnTo>
                  <a:lnTo>
                    <a:pt x="2" y="75"/>
                  </a:lnTo>
                  <a:lnTo>
                    <a:pt x="15" y="61"/>
                  </a:lnTo>
                  <a:lnTo>
                    <a:pt x="72" y="0"/>
                  </a:lnTo>
                  <a:close/>
                </a:path>
              </a:pathLst>
            </a:custGeom>
            <a:solidFill>
              <a:srgbClr val="89B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7" name="Freeform 73"/>
            <p:cNvSpPr>
              <a:spLocks/>
            </p:cNvSpPr>
            <p:nvPr userDrawn="1"/>
          </p:nvSpPr>
          <p:spPr bwMode="gray">
            <a:xfrm>
              <a:off x="9166225" y="4502150"/>
              <a:ext cx="114300" cy="119062"/>
            </a:xfrm>
            <a:custGeom>
              <a:avLst/>
              <a:gdLst>
                <a:gd name="T0" fmla="*/ 72 w 72"/>
                <a:gd name="T1" fmla="*/ 0 h 75"/>
                <a:gd name="T2" fmla="*/ 15 w 72"/>
                <a:gd name="T3" fmla="*/ 41 h 75"/>
                <a:gd name="T4" fmla="*/ 0 w 72"/>
                <a:gd name="T5" fmla="*/ 53 h 75"/>
                <a:gd name="T6" fmla="*/ 2 w 72"/>
                <a:gd name="T7" fmla="*/ 75 h 75"/>
                <a:gd name="T8" fmla="*/ 15 w 72"/>
                <a:gd name="T9" fmla="*/ 61 h 75"/>
                <a:gd name="T10" fmla="*/ 72 w 72"/>
                <a:gd name="T11" fmla="*/ 0 h 75"/>
              </a:gdLst>
              <a:ahLst/>
              <a:cxnLst>
                <a:cxn ang="0">
                  <a:pos x="T0" y="T1"/>
                </a:cxn>
                <a:cxn ang="0">
                  <a:pos x="T2" y="T3"/>
                </a:cxn>
                <a:cxn ang="0">
                  <a:pos x="T4" y="T5"/>
                </a:cxn>
                <a:cxn ang="0">
                  <a:pos x="T6" y="T7"/>
                </a:cxn>
                <a:cxn ang="0">
                  <a:pos x="T8" y="T9"/>
                </a:cxn>
                <a:cxn ang="0">
                  <a:pos x="T10" y="T11"/>
                </a:cxn>
              </a:cxnLst>
              <a:rect l="0" t="0" r="r" b="b"/>
              <a:pathLst>
                <a:path w="72" h="75">
                  <a:moveTo>
                    <a:pt x="72" y="0"/>
                  </a:moveTo>
                  <a:lnTo>
                    <a:pt x="15" y="41"/>
                  </a:lnTo>
                  <a:lnTo>
                    <a:pt x="0" y="53"/>
                  </a:lnTo>
                  <a:lnTo>
                    <a:pt x="2" y="75"/>
                  </a:lnTo>
                  <a:lnTo>
                    <a:pt x="15" y="61"/>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8" name="Freeform 74"/>
            <p:cNvSpPr>
              <a:spLocks/>
            </p:cNvSpPr>
            <p:nvPr userDrawn="1"/>
          </p:nvSpPr>
          <p:spPr bwMode="gray">
            <a:xfrm>
              <a:off x="9163050" y="4422775"/>
              <a:ext cx="82550" cy="85725"/>
            </a:xfrm>
            <a:custGeom>
              <a:avLst/>
              <a:gdLst>
                <a:gd name="T0" fmla="*/ 52 w 52"/>
                <a:gd name="T1" fmla="*/ 0 h 54"/>
                <a:gd name="T2" fmla="*/ 12 w 52"/>
                <a:gd name="T3" fmla="*/ 26 h 54"/>
                <a:gd name="T4" fmla="*/ 0 w 52"/>
                <a:gd name="T5" fmla="*/ 36 h 54"/>
                <a:gd name="T6" fmla="*/ 4 w 52"/>
                <a:gd name="T7" fmla="*/ 54 h 54"/>
                <a:gd name="T8" fmla="*/ 14 w 52"/>
                <a:gd name="T9" fmla="*/ 44 h 54"/>
                <a:gd name="T10" fmla="*/ 52 w 52"/>
                <a:gd name="T11" fmla="*/ 0 h 54"/>
              </a:gdLst>
              <a:ahLst/>
              <a:cxnLst>
                <a:cxn ang="0">
                  <a:pos x="T0" y="T1"/>
                </a:cxn>
                <a:cxn ang="0">
                  <a:pos x="T2" y="T3"/>
                </a:cxn>
                <a:cxn ang="0">
                  <a:pos x="T4" y="T5"/>
                </a:cxn>
                <a:cxn ang="0">
                  <a:pos x="T6" y="T7"/>
                </a:cxn>
                <a:cxn ang="0">
                  <a:pos x="T8" y="T9"/>
                </a:cxn>
                <a:cxn ang="0">
                  <a:pos x="T10" y="T11"/>
                </a:cxn>
              </a:cxnLst>
              <a:rect l="0" t="0" r="r" b="b"/>
              <a:pathLst>
                <a:path w="52" h="54">
                  <a:moveTo>
                    <a:pt x="52" y="0"/>
                  </a:moveTo>
                  <a:lnTo>
                    <a:pt x="12" y="26"/>
                  </a:lnTo>
                  <a:lnTo>
                    <a:pt x="0" y="36"/>
                  </a:lnTo>
                  <a:lnTo>
                    <a:pt x="4" y="54"/>
                  </a:lnTo>
                  <a:lnTo>
                    <a:pt x="14" y="44"/>
                  </a:lnTo>
                  <a:lnTo>
                    <a:pt x="52" y="0"/>
                  </a:lnTo>
                  <a:close/>
                </a:path>
              </a:pathLst>
            </a:custGeom>
            <a:solidFill>
              <a:srgbClr val="89B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69" name="Freeform 75"/>
            <p:cNvSpPr>
              <a:spLocks/>
            </p:cNvSpPr>
            <p:nvPr userDrawn="1"/>
          </p:nvSpPr>
          <p:spPr bwMode="gray">
            <a:xfrm>
              <a:off x="9163050" y="4422775"/>
              <a:ext cx="82550" cy="85725"/>
            </a:xfrm>
            <a:custGeom>
              <a:avLst/>
              <a:gdLst>
                <a:gd name="T0" fmla="*/ 52 w 52"/>
                <a:gd name="T1" fmla="*/ 0 h 54"/>
                <a:gd name="T2" fmla="*/ 12 w 52"/>
                <a:gd name="T3" fmla="*/ 26 h 54"/>
                <a:gd name="T4" fmla="*/ 0 w 52"/>
                <a:gd name="T5" fmla="*/ 36 h 54"/>
                <a:gd name="T6" fmla="*/ 4 w 52"/>
                <a:gd name="T7" fmla="*/ 54 h 54"/>
                <a:gd name="T8" fmla="*/ 14 w 52"/>
                <a:gd name="T9" fmla="*/ 44 h 54"/>
                <a:gd name="T10" fmla="*/ 52 w 52"/>
                <a:gd name="T11" fmla="*/ 0 h 54"/>
              </a:gdLst>
              <a:ahLst/>
              <a:cxnLst>
                <a:cxn ang="0">
                  <a:pos x="T0" y="T1"/>
                </a:cxn>
                <a:cxn ang="0">
                  <a:pos x="T2" y="T3"/>
                </a:cxn>
                <a:cxn ang="0">
                  <a:pos x="T4" y="T5"/>
                </a:cxn>
                <a:cxn ang="0">
                  <a:pos x="T6" y="T7"/>
                </a:cxn>
                <a:cxn ang="0">
                  <a:pos x="T8" y="T9"/>
                </a:cxn>
                <a:cxn ang="0">
                  <a:pos x="T10" y="T11"/>
                </a:cxn>
              </a:cxnLst>
              <a:rect l="0" t="0" r="r" b="b"/>
              <a:pathLst>
                <a:path w="52" h="54">
                  <a:moveTo>
                    <a:pt x="52" y="0"/>
                  </a:moveTo>
                  <a:lnTo>
                    <a:pt x="12" y="26"/>
                  </a:lnTo>
                  <a:lnTo>
                    <a:pt x="0" y="36"/>
                  </a:lnTo>
                  <a:lnTo>
                    <a:pt x="4" y="54"/>
                  </a:lnTo>
                  <a:lnTo>
                    <a:pt x="14" y="44"/>
                  </a:lnTo>
                  <a:lnTo>
                    <a:pt x="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0" name="Freeform 76"/>
            <p:cNvSpPr>
              <a:spLocks/>
            </p:cNvSpPr>
            <p:nvPr userDrawn="1"/>
          </p:nvSpPr>
          <p:spPr bwMode="gray">
            <a:xfrm>
              <a:off x="9021763" y="4576763"/>
              <a:ext cx="141287" cy="149225"/>
            </a:xfrm>
            <a:custGeom>
              <a:avLst/>
              <a:gdLst>
                <a:gd name="T0" fmla="*/ 0 w 89"/>
                <a:gd name="T1" fmla="*/ 0 h 94"/>
                <a:gd name="T2" fmla="*/ 76 w 89"/>
                <a:gd name="T3" fmla="*/ 82 h 94"/>
                <a:gd name="T4" fmla="*/ 78 w 89"/>
                <a:gd name="T5" fmla="*/ 84 h 94"/>
                <a:gd name="T6" fmla="*/ 89 w 89"/>
                <a:gd name="T7" fmla="*/ 94 h 94"/>
                <a:gd name="T8" fmla="*/ 89 w 89"/>
                <a:gd name="T9" fmla="*/ 68 h 94"/>
                <a:gd name="T10" fmla="*/ 80 w 89"/>
                <a:gd name="T11" fmla="*/ 62 h 94"/>
                <a:gd name="T12" fmla="*/ 0 w 89"/>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89" h="94">
                  <a:moveTo>
                    <a:pt x="0" y="0"/>
                  </a:moveTo>
                  <a:lnTo>
                    <a:pt x="76" y="82"/>
                  </a:lnTo>
                  <a:lnTo>
                    <a:pt x="78" y="84"/>
                  </a:lnTo>
                  <a:lnTo>
                    <a:pt x="89" y="94"/>
                  </a:lnTo>
                  <a:lnTo>
                    <a:pt x="89" y="68"/>
                  </a:lnTo>
                  <a:lnTo>
                    <a:pt x="80" y="62"/>
                  </a:lnTo>
                  <a:lnTo>
                    <a:pt x="0" y="0"/>
                  </a:lnTo>
                  <a:close/>
                </a:path>
              </a:pathLst>
            </a:custGeom>
            <a:solidFill>
              <a:srgbClr val="89B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1" name="Freeform 77"/>
            <p:cNvSpPr>
              <a:spLocks/>
            </p:cNvSpPr>
            <p:nvPr userDrawn="1"/>
          </p:nvSpPr>
          <p:spPr bwMode="gray">
            <a:xfrm>
              <a:off x="9021763" y="4576763"/>
              <a:ext cx="141287" cy="149225"/>
            </a:xfrm>
            <a:custGeom>
              <a:avLst/>
              <a:gdLst>
                <a:gd name="T0" fmla="*/ 0 w 89"/>
                <a:gd name="T1" fmla="*/ 0 h 94"/>
                <a:gd name="T2" fmla="*/ 76 w 89"/>
                <a:gd name="T3" fmla="*/ 82 h 94"/>
                <a:gd name="T4" fmla="*/ 78 w 89"/>
                <a:gd name="T5" fmla="*/ 84 h 94"/>
                <a:gd name="T6" fmla="*/ 89 w 89"/>
                <a:gd name="T7" fmla="*/ 94 h 94"/>
                <a:gd name="T8" fmla="*/ 89 w 89"/>
                <a:gd name="T9" fmla="*/ 68 h 94"/>
                <a:gd name="T10" fmla="*/ 80 w 89"/>
                <a:gd name="T11" fmla="*/ 62 h 94"/>
                <a:gd name="T12" fmla="*/ 0 w 89"/>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89" h="94">
                  <a:moveTo>
                    <a:pt x="0" y="0"/>
                  </a:moveTo>
                  <a:lnTo>
                    <a:pt x="76" y="82"/>
                  </a:lnTo>
                  <a:lnTo>
                    <a:pt x="78" y="84"/>
                  </a:lnTo>
                  <a:lnTo>
                    <a:pt x="89" y="94"/>
                  </a:lnTo>
                  <a:lnTo>
                    <a:pt x="89" y="68"/>
                  </a:lnTo>
                  <a:lnTo>
                    <a:pt x="80" y="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2" name="Freeform 78"/>
            <p:cNvSpPr>
              <a:spLocks/>
            </p:cNvSpPr>
            <p:nvPr userDrawn="1"/>
          </p:nvSpPr>
          <p:spPr bwMode="gray">
            <a:xfrm>
              <a:off x="9051925" y="4460875"/>
              <a:ext cx="114300" cy="119062"/>
            </a:xfrm>
            <a:custGeom>
              <a:avLst/>
              <a:gdLst>
                <a:gd name="T0" fmla="*/ 0 w 72"/>
                <a:gd name="T1" fmla="*/ 0 h 75"/>
                <a:gd name="T2" fmla="*/ 63 w 72"/>
                <a:gd name="T3" fmla="*/ 71 h 75"/>
                <a:gd name="T4" fmla="*/ 70 w 72"/>
                <a:gd name="T5" fmla="*/ 75 h 75"/>
                <a:gd name="T6" fmla="*/ 72 w 72"/>
                <a:gd name="T7" fmla="*/ 53 h 75"/>
                <a:gd name="T8" fmla="*/ 65 w 72"/>
                <a:gd name="T9" fmla="*/ 48 h 75"/>
                <a:gd name="T10" fmla="*/ 0 w 72"/>
                <a:gd name="T11" fmla="*/ 0 h 75"/>
              </a:gdLst>
              <a:ahLst/>
              <a:cxnLst>
                <a:cxn ang="0">
                  <a:pos x="T0" y="T1"/>
                </a:cxn>
                <a:cxn ang="0">
                  <a:pos x="T2" y="T3"/>
                </a:cxn>
                <a:cxn ang="0">
                  <a:pos x="T4" y="T5"/>
                </a:cxn>
                <a:cxn ang="0">
                  <a:pos x="T6" y="T7"/>
                </a:cxn>
                <a:cxn ang="0">
                  <a:pos x="T8" y="T9"/>
                </a:cxn>
                <a:cxn ang="0">
                  <a:pos x="T10" y="T11"/>
                </a:cxn>
              </a:cxnLst>
              <a:rect l="0" t="0" r="r" b="b"/>
              <a:pathLst>
                <a:path w="72" h="75">
                  <a:moveTo>
                    <a:pt x="0" y="0"/>
                  </a:moveTo>
                  <a:lnTo>
                    <a:pt x="63" y="71"/>
                  </a:lnTo>
                  <a:lnTo>
                    <a:pt x="70" y="75"/>
                  </a:lnTo>
                  <a:lnTo>
                    <a:pt x="72" y="53"/>
                  </a:lnTo>
                  <a:lnTo>
                    <a:pt x="65" y="48"/>
                  </a:lnTo>
                  <a:lnTo>
                    <a:pt x="0" y="0"/>
                  </a:lnTo>
                  <a:close/>
                </a:path>
              </a:pathLst>
            </a:custGeom>
            <a:solidFill>
              <a:srgbClr val="89B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3" name="Freeform 79"/>
            <p:cNvSpPr>
              <a:spLocks/>
            </p:cNvSpPr>
            <p:nvPr userDrawn="1"/>
          </p:nvSpPr>
          <p:spPr bwMode="gray">
            <a:xfrm>
              <a:off x="9051925" y="4460875"/>
              <a:ext cx="114300" cy="119062"/>
            </a:xfrm>
            <a:custGeom>
              <a:avLst/>
              <a:gdLst>
                <a:gd name="T0" fmla="*/ 0 w 72"/>
                <a:gd name="T1" fmla="*/ 0 h 75"/>
                <a:gd name="T2" fmla="*/ 63 w 72"/>
                <a:gd name="T3" fmla="*/ 71 h 75"/>
                <a:gd name="T4" fmla="*/ 70 w 72"/>
                <a:gd name="T5" fmla="*/ 75 h 75"/>
                <a:gd name="T6" fmla="*/ 72 w 72"/>
                <a:gd name="T7" fmla="*/ 53 h 75"/>
                <a:gd name="T8" fmla="*/ 65 w 72"/>
                <a:gd name="T9" fmla="*/ 48 h 75"/>
                <a:gd name="T10" fmla="*/ 0 w 72"/>
                <a:gd name="T11" fmla="*/ 0 h 75"/>
              </a:gdLst>
              <a:ahLst/>
              <a:cxnLst>
                <a:cxn ang="0">
                  <a:pos x="T0" y="T1"/>
                </a:cxn>
                <a:cxn ang="0">
                  <a:pos x="T2" y="T3"/>
                </a:cxn>
                <a:cxn ang="0">
                  <a:pos x="T4" y="T5"/>
                </a:cxn>
                <a:cxn ang="0">
                  <a:pos x="T6" y="T7"/>
                </a:cxn>
                <a:cxn ang="0">
                  <a:pos x="T8" y="T9"/>
                </a:cxn>
                <a:cxn ang="0">
                  <a:pos x="T10" y="T11"/>
                </a:cxn>
              </a:cxnLst>
              <a:rect l="0" t="0" r="r" b="b"/>
              <a:pathLst>
                <a:path w="72" h="75">
                  <a:moveTo>
                    <a:pt x="0" y="0"/>
                  </a:moveTo>
                  <a:lnTo>
                    <a:pt x="63" y="71"/>
                  </a:lnTo>
                  <a:lnTo>
                    <a:pt x="70" y="75"/>
                  </a:lnTo>
                  <a:lnTo>
                    <a:pt x="72" y="53"/>
                  </a:lnTo>
                  <a:lnTo>
                    <a:pt x="65" y="4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4" name="Freeform 80"/>
            <p:cNvSpPr>
              <a:spLocks/>
            </p:cNvSpPr>
            <p:nvPr userDrawn="1"/>
          </p:nvSpPr>
          <p:spPr bwMode="gray">
            <a:xfrm>
              <a:off x="9115425" y="4378325"/>
              <a:ext cx="60325" cy="60325"/>
            </a:xfrm>
            <a:custGeom>
              <a:avLst/>
              <a:gdLst>
                <a:gd name="T0" fmla="*/ 0 w 38"/>
                <a:gd name="T1" fmla="*/ 0 h 38"/>
                <a:gd name="T2" fmla="*/ 27 w 38"/>
                <a:gd name="T3" fmla="*/ 36 h 38"/>
                <a:gd name="T4" fmla="*/ 30 w 38"/>
                <a:gd name="T5" fmla="*/ 38 h 38"/>
                <a:gd name="T6" fmla="*/ 38 w 38"/>
                <a:gd name="T7" fmla="*/ 20 h 38"/>
                <a:gd name="T8" fmla="*/ 30 w 38"/>
                <a:gd name="T9" fmla="*/ 16 h 38"/>
                <a:gd name="T10" fmla="*/ 0 w 38"/>
                <a:gd name="T11" fmla="*/ 0 h 38"/>
              </a:gdLst>
              <a:ahLst/>
              <a:cxnLst>
                <a:cxn ang="0">
                  <a:pos x="T0" y="T1"/>
                </a:cxn>
                <a:cxn ang="0">
                  <a:pos x="T2" y="T3"/>
                </a:cxn>
                <a:cxn ang="0">
                  <a:pos x="T4" y="T5"/>
                </a:cxn>
                <a:cxn ang="0">
                  <a:pos x="T6" y="T7"/>
                </a:cxn>
                <a:cxn ang="0">
                  <a:pos x="T8" y="T9"/>
                </a:cxn>
                <a:cxn ang="0">
                  <a:pos x="T10" y="T11"/>
                </a:cxn>
              </a:cxnLst>
              <a:rect l="0" t="0" r="r" b="b"/>
              <a:pathLst>
                <a:path w="38" h="38">
                  <a:moveTo>
                    <a:pt x="0" y="0"/>
                  </a:moveTo>
                  <a:lnTo>
                    <a:pt x="27" y="36"/>
                  </a:lnTo>
                  <a:lnTo>
                    <a:pt x="30" y="38"/>
                  </a:lnTo>
                  <a:lnTo>
                    <a:pt x="38" y="20"/>
                  </a:lnTo>
                  <a:lnTo>
                    <a:pt x="30" y="16"/>
                  </a:lnTo>
                  <a:lnTo>
                    <a:pt x="0" y="0"/>
                  </a:lnTo>
                  <a:close/>
                </a:path>
              </a:pathLst>
            </a:custGeom>
            <a:solidFill>
              <a:srgbClr val="89B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5" name="Freeform 81"/>
            <p:cNvSpPr>
              <a:spLocks/>
            </p:cNvSpPr>
            <p:nvPr userDrawn="1"/>
          </p:nvSpPr>
          <p:spPr bwMode="gray">
            <a:xfrm>
              <a:off x="9115425" y="4378325"/>
              <a:ext cx="60325" cy="60325"/>
            </a:xfrm>
            <a:custGeom>
              <a:avLst/>
              <a:gdLst>
                <a:gd name="T0" fmla="*/ 0 w 38"/>
                <a:gd name="T1" fmla="*/ 0 h 38"/>
                <a:gd name="T2" fmla="*/ 27 w 38"/>
                <a:gd name="T3" fmla="*/ 36 h 38"/>
                <a:gd name="T4" fmla="*/ 30 w 38"/>
                <a:gd name="T5" fmla="*/ 38 h 38"/>
                <a:gd name="T6" fmla="*/ 38 w 38"/>
                <a:gd name="T7" fmla="*/ 20 h 38"/>
                <a:gd name="T8" fmla="*/ 30 w 38"/>
                <a:gd name="T9" fmla="*/ 16 h 38"/>
                <a:gd name="T10" fmla="*/ 0 w 38"/>
                <a:gd name="T11" fmla="*/ 0 h 38"/>
              </a:gdLst>
              <a:ahLst/>
              <a:cxnLst>
                <a:cxn ang="0">
                  <a:pos x="T0" y="T1"/>
                </a:cxn>
                <a:cxn ang="0">
                  <a:pos x="T2" y="T3"/>
                </a:cxn>
                <a:cxn ang="0">
                  <a:pos x="T4" y="T5"/>
                </a:cxn>
                <a:cxn ang="0">
                  <a:pos x="T6" y="T7"/>
                </a:cxn>
                <a:cxn ang="0">
                  <a:pos x="T8" y="T9"/>
                </a:cxn>
                <a:cxn ang="0">
                  <a:pos x="T10" y="T11"/>
                </a:cxn>
              </a:cxnLst>
              <a:rect l="0" t="0" r="r" b="b"/>
              <a:pathLst>
                <a:path w="38" h="38">
                  <a:moveTo>
                    <a:pt x="0" y="0"/>
                  </a:moveTo>
                  <a:lnTo>
                    <a:pt x="27" y="36"/>
                  </a:lnTo>
                  <a:lnTo>
                    <a:pt x="30" y="38"/>
                  </a:lnTo>
                  <a:lnTo>
                    <a:pt x="38" y="20"/>
                  </a:lnTo>
                  <a:lnTo>
                    <a:pt x="3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6" name="Freeform 82"/>
            <p:cNvSpPr>
              <a:spLocks/>
            </p:cNvSpPr>
            <p:nvPr userDrawn="1"/>
          </p:nvSpPr>
          <p:spPr bwMode="gray">
            <a:xfrm>
              <a:off x="2889250" y="5187950"/>
              <a:ext cx="5049837" cy="3175"/>
            </a:xfrm>
            <a:custGeom>
              <a:avLst/>
              <a:gdLst>
                <a:gd name="T0" fmla="*/ 1505 w 1506"/>
                <a:gd name="T1" fmla="*/ 0 h 1"/>
                <a:gd name="T2" fmla="*/ 19 w 1506"/>
                <a:gd name="T3" fmla="*/ 0 h 1"/>
                <a:gd name="T4" fmla="*/ 0 w 1506"/>
                <a:gd name="T5" fmla="*/ 1 h 1"/>
                <a:gd name="T6" fmla="*/ 1506 w 1506"/>
                <a:gd name="T7" fmla="*/ 1 h 1"/>
                <a:gd name="T8" fmla="*/ 1505 w 1506"/>
                <a:gd name="T9" fmla="*/ 0 h 1"/>
              </a:gdLst>
              <a:ahLst/>
              <a:cxnLst>
                <a:cxn ang="0">
                  <a:pos x="T0" y="T1"/>
                </a:cxn>
                <a:cxn ang="0">
                  <a:pos x="T2" y="T3"/>
                </a:cxn>
                <a:cxn ang="0">
                  <a:pos x="T4" y="T5"/>
                </a:cxn>
                <a:cxn ang="0">
                  <a:pos x="T6" y="T7"/>
                </a:cxn>
                <a:cxn ang="0">
                  <a:pos x="T8" y="T9"/>
                </a:cxn>
              </a:cxnLst>
              <a:rect l="0" t="0" r="r" b="b"/>
              <a:pathLst>
                <a:path w="1506" h="1">
                  <a:moveTo>
                    <a:pt x="1505" y="0"/>
                  </a:moveTo>
                  <a:cubicBezTo>
                    <a:pt x="19" y="0"/>
                    <a:pt x="19" y="0"/>
                    <a:pt x="19" y="0"/>
                  </a:cubicBezTo>
                  <a:cubicBezTo>
                    <a:pt x="13" y="0"/>
                    <a:pt x="7" y="1"/>
                    <a:pt x="0" y="1"/>
                  </a:cubicBezTo>
                  <a:cubicBezTo>
                    <a:pt x="1506" y="1"/>
                    <a:pt x="1506" y="1"/>
                    <a:pt x="1506" y="1"/>
                  </a:cubicBezTo>
                  <a:cubicBezTo>
                    <a:pt x="1506" y="1"/>
                    <a:pt x="1505" y="0"/>
                    <a:pt x="1505" y="0"/>
                  </a:cubicBezTo>
                </a:path>
              </a:pathLst>
            </a:custGeom>
            <a:solidFill>
              <a:srgbClr val="99D8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7" name="Freeform 83"/>
            <p:cNvSpPr>
              <a:spLocks/>
            </p:cNvSpPr>
            <p:nvPr userDrawn="1"/>
          </p:nvSpPr>
          <p:spPr bwMode="gray">
            <a:xfrm>
              <a:off x="2952750" y="3871913"/>
              <a:ext cx="4983162" cy="1316037"/>
            </a:xfrm>
            <a:custGeom>
              <a:avLst/>
              <a:gdLst>
                <a:gd name="T0" fmla="*/ 931 w 1486"/>
                <a:gd name="T1" fmla="*/ 0 h 418"/>
                <a:gd name="T2" fmla="*/ 836 w 1486"/>
                <a:gd name="T3" fmla="*/ 22 h 418"/>
                <a:gd name="T4" fmla="*/ 828 w 1486"/>
                <a:gd name="T5" fmla="*/ 21 h 418"/>
                <a:gd name="T6" fmla="*/ 565 w 1486"/>
                <a:gd name="T7" fmla="*/ 195 h 418"/>
                <a:gd name="T8" fmla="*/ 364 w 1486"/>
                <a:gd name="T9" fmla="*/ 112 h 418"/>
                <a:gd name="T10" fmla="*/ 309 w 1486"/>
                <a:gd name="T11" fmla="*/ 129 h 418"/>
                <a:gd name="T12" fmla="*/ 310 w 1486"/>
                <a:gd name="T13" fmla="*/ 145 h 418"/>
                <a:gd name="T14" fmla="*/ 281 w 1486"/>
                <a:gd name="T15" fmla="*/ 145 h 418"/>
                <a:gd name="T16" fmla="*/ 281 w 1486"/>
                <a:gd name="T17" fmla="*/ 135 h 418"/>
                <a:gd name="T18" fmla="*/ 220 w 1486"/>
                <a:gd name="T19" fmla="*/ 139 h 418"/>
                <a:gd name="T20" fmla="*/ 194 w 1486"/>
                <a:gd name="T21" fmla="*/ 139 h 418"/>
                <a:gd name="T22" fmla="*/ 0 w 1486"/>
                <a:gd name="T23" fmla="*/ 418 h 418"/>
                <a:gd name="T24" fmla="*/ 1486 w 1486"/>
                <a:gd name="T25" fmla="*/ 418 h 418"/>
                <a:gd name="T26" fmla="*/ 931 w 1486"/>
                <a:gd name="T27"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6" h="418">
                  <a:moveTo>
                    <a:pt x="931" y="0"/>
                  </a:moveTo>
                  <a:cubicBezTo>
                    <a:pt x="903" y="14"/>
                    <a:pt x="871" y="22"/>
                    <a:pt x="836" y="22"/>
                  </a:cubicBezTo>
                  <a:cubicBezTo>
                    <a:pt x="834" y="22"/>
                    <a:pt x="831" y="22"/>
                    <a:pt x="828" y="21"/>
                  </a:cubicBezTo>
                  <a:cubicBezTo>
                    <a:pt x="784" y="124"/>
                    <a:pt x="683" y="195"/>
                    <a:pt x="565" y="195"/>
                  </a:cubicBezTo>
                  <a:cubicBezTo>
                    <a:pt x="487" y="195"/>
                    <a:pt x="415" y="163"/>
                    <a:pt x="364" y="112"/>
                  </a:cubicBezTo>
                  <a:cubicBezTo>
                    <a:pt x="346" y="119"/>
                    <a:pt x="328" y="125"/>
                    <a:pt x="309" y="129"/>
                  </a:cubicBezTo>
                  <a:cubicBezTo>
                    <a:pt x="310" y="145"/>
                    <a:pt x="310" y="145"/>
                    <a:pt x="310" y="145"/>
                  </a:cubicBezTo>
                  <a:cubicBezTo>
                    <a:pt x="281" y="145"/>
                    <a:pt x="281" y="145"/>
                    <a:pt x="281" y="145"/>
                  </a:cubicBezTo>
                  <a:cubicBezTo>
                    <a:pt x="281" y="135"/>
                    <a:pt x="281" y="135"/>
                    <a:pt x="281" y="135"/>
                  </a:cubicBezTo>
                  <a:cubicBezTo>
                    <a:pt x="261" y="138"/>
                    <a:pt x="241" y="139"/>
                    <a:pt x="220" y="139"/>
                  </a:cubicBezTo>
                  <a:cubicBezTo>
                    <a:pt x="211" y="139"/>
                    <a:pt x="203" y="139"/>
                    <a:pt x="194" y="139"/>
                  </a:cubicBezTo>
                  <a:cubicBezTo>
                    <a:pt x="207" y="279"/>
                    <a:pt x="259" y="391"/>
                    <a:pt x="0" y="418"/>
                  </a:cubicBezTo>
                  <a:cubicBezTo>
                    <a:pt x="1486" y="418"/>
                    <a:pt x="1486" y="418"/>
                    <a:pt x="1486" y="418"/>
                  </a:cubicBezTo>
                  <a:cubicBezTo>
                    <a:pt x="1361" y="217"/>
                    <a:pt x="1164" y="66"/>
                    <a:pt x="931" y="0"/>
                  </a:cubicBezTo>
                </a:path>
              </a:pathLst>
            </a:custGeom>
            <a:solidFill>
              <a:srgbClr val="4CAF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8" name="Freeform 84"/>
            <p:cNvSpPr>
              <a:spLocks/>
            </p:cNvSpPr>
            <p:nvPr userDrawn="1"/>
          </p:nvSpPr>
          <p:spPr bwMode="gray">
            <a:xfrm>
              <a:off x="2443163" y="4275138"/>
              <a:ext cx="1377950" cy="915987"/>
            </a:xfrm>
            <a:custGeom>
              <a:avLst/>
              <a:gdLst>
                <a:gd name="T0" fmla="*/ 280 w 411"/>
                <a:gd name="T1" fmla="*/ 0 h 291"/>
                <a:gd name="T2" fmla="*/ 0 w 411"/>
                <a:gd name="T3" fmla="*/ 291 h 291"/>
                <a:gd name="T4" fmla="*/ 133 w 411"/>
                <a:gd name="T5" fmla="*/ 291 h 291"/>
                <a:gd name="T6" fmla="*/ 152 w 411"/>
                <a:gd name="T7" fmla="*/ 290 h 291"/>
                <a:gd name="T8" fmla="*/ 346 w 411"/>
                <a:gd name="T9" fmla="*/ 11 h 291"/>
                <a:gd name="T10" fmla="*/ 280 w 411"/>
                <a:gd name="T11" fmla="*/ 0 h 291"/>
              </a:gdLst>
              <a:ahLst/>
              <a:cxnLst>
                <a:cxn ang="0">
                  <a:pos x="T0" y="T1"/>
                </a:cxn>
                <a:cxn ang="0">
                  <a:pos x="T2" y="T3"/>
                </a:cxn>
                <a:cxn ang="0">
                  <a:pos x="T4" y="T5"/>
                </a:cxn>
                <a:cxn ang="0">
                  <a:pos x="T6" y="T7"/>
                </a:cxn>
                <a:cxn ang="0">
                  <a:pos x="T8" y="T9"/>
                </a:cxn>
                <a:cxn ang="0">
                  <a:pos x="T10" y="T11"/>
                </a:cxn>
              </a:cxnLst>
              <a:rect l="0" t="0" r="r" b="b"/>
              <a:pathLst>
                <a:path w="411" h="291">
                  <a:moveTo>
                    <a:pt x="280" y="0"/>
                  </a:moveTo>
                  <a:cubicBezTo>
                    <a:pt x="168" y="77"/>
                    <a:pt x="72" y="176"/>
                    <a:pt x="0" y="291"/>
                  </a:cubicBezTo>
                  <a:cubicBezTo>
                    <a:pt x="133" y="291"/>
                    <a:pt x="133" y="291"/>
                    <a:pt x="133" y="291"/>
                  </a:cubicBezTo>
                  <a:cubicBezTo>
                    <a:pt x="140" y="291"/>
                    <a:pt x="146" y="290"/>
                    <a:pt x="152" y="290"/>
                  </a:cubicBezTo>
                  <a:cubicBezTo>
                    <a:pt x="411" y="263"/>
                    <a:pt x="359" y="151"/>
                    <a:pt x="346" y="11"/>
                  </a:cubicBezTo>
                  <a:cubicBezTo>
                    <a:pt x="324" y="9"/>
                    <a:pt x="301" y="6"/>
                    <a:pt x="280" y="0"/>
                  </a:cubicBezTo>
                </a:path>
              </a:pathLst>
            </a:custGeom>
            <a:solidFill>
              <a:srgbClr val="4CAF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79" name="Freeform 85"/>
            <p:cNvSpPr>
              <a:spLocks/>
            </p:cNvSpPr>
            <p:nvPr userDrawn="1"/>
          </p:nvSpPr>
          <p:spPr bwMode="gray">
            <a:xfrm>
              <a:off x="5729288" y="3806825"/>
              <a:ext cx="344487" cy="134937"/>
            </a:xfrm>
            <a:custGeom>
              <a:avLst/>
              <a:gdLst>
                <a:gd name="T0" fmla="*/ 14 w 103"/>
                <a:gd name="T1" fmla="*/ 0 h 43"/>
                <a:gd name="T2" fmla="*/ 0 w 103"/>
                <a:gd name="T3" fmla="*/ 42 h 43"/>
                <a:gd name="T4" fmla="*/ 8 w 103"/>
                <a:gd name="T5" fmla="*/ 43 h 43"/>
                <a:gd name="T6" fmla="*/ 103 w 103"/>
                <a:gd name="T7" fmla="*/ 21 h 43"/>
                <a:gd name="T8" fmla="*/ 14 w 103"/>
                <a:gd name="T9" fmla="*/ 0 h 43"/>
              </a:gdLst>
              <a:ahLst/>
              <a:cxnLst>
                <a:cxn ang="0">
                  <a:pos x="T0" y="T1"/>
                </a:cxn>
                <a:cxn ang="0">
                  <a:pos x="T2" y="T3"/>
                </a:cxn>
                <a:cxn ang="0">
                  <a:pos x="T4" y="T5"/>
                </a:cxn>
                <a:cxn ang="0">
                  <a:pos x="T6" y="T7"/>
                </a:cxn>
                <a:cxn ang="0">
                  <a:pos x="T8" y="T9"/>
                </a:cxn>
              </a:cxnLst>
              <a:rect l="0" t="0" r="r" b="b"/>
              <a:pathLst>
                <a:path w="103" h="43">
                  <a:moveTo>
                    <a:pt x="14" y="0"/>
                  </a:moveTo>
                  <a:cubicBezTo>
                    <a:pt x="10" y="14"/>
                    <a:pt x="5" y="29"/>
                    <a:pt x="0" y="42"/>
                  </a:cubicBezTo>
                  <a:cubicBezTo>
                    <a:pt x="3" y="43"/>
                    <a:pt x="6" y="43"/>
                    <a:pt x="8" y="43"/>
                  </a:cubicBezTo>
                  <a:cubicBezTo>
                    <a:pt x="43" y="43"/>
                    <a:pt x="75" y="35"/>
                    <a:pt x="103" y="21"/>
                  </a:cubicBezTo>
                  <a:cubicBezTo>
                    <a:pt x="74" y="12"/>
                    <a:pt x="44" y="5"/>
                    <a:pt x="14" y="0"/>
                  </a:cubicBezTo>
                </a:path>
              </a:pathLst>
            </a:custGeom>
            <a:solidFill>
              <a:srgbClr val="4CAF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0" name="Freeform 86"/>
            <p:cNvSpPr>
              <a:spLocks/>
            </p:cNvSpPr>
            <p:nvPr userDrawn="1"/>
          </p:nvSpPr>
          <p:spPr bwMode="gray">
            <a:xfrm>
              <a:off x="4173538" y="3756025"/>
              <a:ext cx="1601787" cy="730250"/>
            </a:xfrm>
            <a:custGeom>
              <a:avLst/>
              <a:gdLst>
                <a:gd name="T0" fmla="*/ 304 w 478"/>
                <a:gd name="T1" fmla="*/ 0 h 232"/>
                <a:gd name="T2" fmla="*/ 176 w 478"/>
                <a:gd name="T3" fmla="*/ 8 h 232"/>
                <a:gd name="T4" fmla="*/ 101 w 478"/>
                <a:gd name="T5" fmla="*/ 89 h 232"/>
                <a:gd name="T6" fmla="*/ 102 w 478"/>
                <a:gd name="T7" fmla="*/ 110 h 232"/>
                <a:gd name="T8" fmla="*/ 73 w 478"/>
                <a:gd name="T9" fmla="*/ 110 h 232"/>
                <a:gd name="T10" fmla="*/ 0 w 478"/>
                <a:gd name="T11" fmla="*/ 149 h 232"/>
                <a:gd name="T12" fmla="*/ 201 w 478"/>
                <a:gd name="T13" fmla="*/ 232 h 232"/>
                <a:gd name="T14" fmla="*/ 464 w 478"/>
                <a:gd name="T15" fmla="*/ 58 h 232"/>
                <a:gd name="T16" fmla="*/ 478 w 478"/>
                <a:gd name="T17" fmla="*/ 16 h 232"/>
                <a:gd name="T18" fmla="*/ 304 w 478"/>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232">
                  <a:moveTo>
                    <a:pt x="304" y="0"/>
                  </a:moveTo>
                  <a:cubicBezTo>
                    <a:pt x="260" y="0"/>
                    <a:pt x="218" y="3"/>
                    <a:pt x="176" y="8"/>
                  </a:cubicBezTo>
                  <a:cubicBezTo>
                    <a:pt x="155" y="39"/>
                    <a:pt x="130" y="66"/>
                    <a:pt x="101" y="89"/>
                  </a:cubicBezTo>
                  <a:cubicBezTo>
                    <a:pt x="102" y="110"/>
                    <a:pt x="102" y="110"/>
                    <a:pt x="102" y="110"/>
                  </a:cubicBezTo>
                  <a:cubicBezTo>
                    <a:pt x="73" y="110"/>
                    <a:pt x="73" y="110"/>
                    <a:pt x="73" y="110"/>
                  </a:cubicBezTo>
                  <a:cubicBezTo>
                    <a:pt x="50" y="126"/>
                    <a:pt x="26" y="139"/>
                    <a:pt x="0" y="149"/>
                  </a:cubicBezTo>
                  <a:cubicBezTo>
                    <a:pt x="51" y="200"/>
                    <a:pt x="123" y="232"/>
                    <a:pt x="201" y="232"/>
                  </a:cubicBezTo>
                  <a:cubicBezTo>
                    <a:pt x="319" y="232"/>
                    <a:pt x="420" y="161"/>
                    <a:pt x="464" y="58"/>
                  </a:cubicBezTo>
                  <a:cubicBezTo>
                    <a:pt x="469" y="45"/>
                    <a:pt x="474" y="30"/>
                    <a:pt x="478" y="16"/>
                  </a:cubicBezTo>
                  <a:cubicBezTo>
                    <a:pt x="421" y="5"/>
                    <a:pt x="363" y="0"/>
                    <a:pt x="304" y="0"/>
                  </a:cubicBezTo>
                </a:path>
              </a:pathLst>
            </a:custGeom>
            <a:solidFill>
              <a:srgbClr val="4CAF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1" name="Freeform 87"/>
            <p:cNvSpPr>
              <a:spLocks noEditPoints="1"/>
            </p:cNvSpPr>
            <p:nvPr userDrawn="1"/>
          </p:nvSpPr>
          <p:spPr bwMode="gray">
            <a:xfrm>
              <a:off x="3381375" y="3781425"/>
              <a:ext cx="1381125" cy="528637"/>
            </a:xfrm>
            <a:custGeom>
              <a:avLst/>
              <a:gdLst>
                <a:gd name="T0" fmla="*/ 115 w 412"/>
                <a:gd name="T1" fmla="*/ 90 h 168"/>
                <a:gd name="T2" fmla="*/ 0 w 412"/>
                <a:gd name="T3" fmla="*/ 157 h 168"/>
                <a:gd name="T4" fmla="*/ 66 w 412"/>
                <a:gd name="T5" fmla="*/ 168 h 168"/>
                <a:gd name="T6" fmla="*/ 92 w 412"/>
                <a:gd name="T7" fmla="*/ 168 h 168"/>
                <a:gd name="T8" fmla="*/ 153 w 412"/>
                <a:gd name="T9" fmla="*/ 164 h 168"/>
                <a:gd name="T10" fmla="*/ 156 w 412"/>
                <a:gd name="T11" fmla="*/ 109 h 168"/>
                <a:gd name="T12" fmla="*/ 115 w 412"/>
                <a:gd name="T13" fmla="*/ 90 h 168"/>
                <a:gd name="T14" fmla="*/ 296 w 412"/>
                <a:gd name="T15" fmla="*/ 23 h 168"/>
                <a:gd name="T16" fmla="*/ 246 w 412"/>
                <a:gd name="T17" fmla="*/ 38 h 168"/>
                <a:gd name="T18" fmla="*/ 179 w 412"/>
                <a:gd name="T19" fmla="*/ 109 h 168"/>
                <a:gd name="T20" fmla="*/ 181 w 412"/>
                <a:gd name="T21" fmla="*/ 158 h 168"/>
                <a:gd name="T22" fmla="*/ 236 w 412"/>
                <a:gd name="T23" fmla="*/ 141 h 168"/>
                <a:gd name="T24" fmla="*/ 309 w 412"/>
                <a:gd name="T25" fmla="*/ 102 h 168"/>
                <a:gd name="T26" fmla="*/ 292 w 412"/>
                <a:gd name="T27" fmla="*/ 102 h 168"/>
                <a:gd name="T28" fmla="*/ 296 w 412"/>
                <a:gd name="T29" fmla="*/ 23 h 168"/>
                <a:gd name="T30" fmla="*/ 412 w 412"/>
                <a:gd name="T31" fmla="*/ 0 h 168"/>
                <a:gd name="T32" fmla="*/ 334 w 412"/>
                <a:gd name="T33" fmla="*/ 14 h 168"/>
                <a:gd name="T34" fmla="*/ 337 w 412"/>
                <a:gd name="T35" fmla="*/ 81 h 168"/>
                <a:gd name="T36" fmla="*/ 412 w 4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2" h="168">
                  <a:moveTo>
                    <a:pt x="115" y="90"/>
                  </a:moveTo>
                  <a:cubicBezTo>
                    <a:pt x="75" y="110"/>
                    <a:pt x="37" y="133"/>
                    <a:pt x="0" y="157"/>
                  </a:cubicBezTo>
                  <a:cubicBezTo>
                    <a:pt x="21" y="163"/>
                    <a:pt x="44" y="166"/>
                    <a:pt x="66" y="168"/>
                  </a:cubicBezTo>
                  <a:cubicBezTo>
                    <a:pt x="75" y="168"/>
                    <a:pt x="83" y="168"/>
                    <a:pt x="92" y="168"/>
                  </a:cubicBezTo>
                  <a:cubicBezTo>
                    <a:pt x="113" y="168"/>
                    <a:pt x="133" y="167"/>
                    <a:pt x="153" y="164"/>
                  </a:cubicBezTo>
                  <a:cubicBezTo>
                    <a:pt x="156" y="109"/>
                    <a:pt x="156" y="109"/>
                    <a:pt x="156" y="109"/>
                  </a:cubicBezTo>
                  <a:cubicBezTo>
                    <a:pt x="140" y="107"/>
                    <a:pt x="126" y="100"/>
                    <a:pt x="115" y="90"/>
                  </a:cubicBezTo>
                  <a:moveTo>
                    <a:pt x="296" y="23"/>
                  </a:moveTo>
                  <a:cubicBezTo>
                    <a:pt x="279" y="28"/>
                    <a:pt x="262" y="32"/>
                    <a:pt x="246" y="38"/>
                  </a:cubicBezTo>
                  <a:cubicBezTo>
                    <a:pt x="243" y="74"/>
                    <a:pt x="215" y="104"/>
                    <a:pt x="179" y="109"/>
                  </a:cubicBezTo>
                  <a:cubicBezTo>
                    <a:pt x="181" y="158"/>
                    <a:pt x="181" y="158"/>
                    <a:pt x="181" y="158"/>
                  </a:cubicBezTo>
                  <a:cubicBezTo>
                    <a:pt x="200" y="154"/>
                    <a:pt x="218" y="148"/>
                    <a:pt x="236" y="141"/>
                  </a:cubicBezTo>
                  <a:cubicBezTo>
                    <a:pt x="262" y="131"/>
                    <a:pt x="286" y="118"/>
                    <a:pt x="309" y="102"/>
                  </a:cubicBezTo>
                  <a:cubicBezTo>
                    <a:pt x="292" y="102"/>
                    <a:pt x="292" y="102"/>
                    <a:pt x="292" y="102"/>
                  </a:cubicBezTo>
                  <a:cubicBezTo>
                    <a:pt x="296" y="23"/>
                    <a:pt x="296" y="23"/>
                    <a:pt x="296" y="23"/>
                  </a:cubicBezTo>
                  <a:moveTo>
                    <a:pt x="412" y="0"/>
                  </a:moveTo>
                  <a:cubicBezTo>
                    <a:pt x="386" y="4"/>
                    <a:pt x="359" y="9"/>
                    <a:pt x="334" y="14"/>
                  </a:cubicBezTo>
                  <a:cubicBezTo>
                    <a:pt x="337" y="81"/>
                    <a:pt x="337" y="81"/>
                    <a:pt x="337" y="81"/>
                  </a:cubicBezTo>
                  <a:cubicBezTo>
                    <a:pt x="366" y="58"/>
                    <a:pt x="391" y="31"/>
                    <a:pt x="412" y="0"/>
                  </a:cubicBezTo>
                </a:path>
              </a:pathLst>
            </a:custGeom>
            <a:solidFill>
              <a:srgbClr val="4CAF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2" name="Freeform 88"/>
            <p:cNvSpPr>
              <a:spLocks/>
            </p:cNvSpPr>
            <p:nvPr userDrawn="1"/>
          </p:nvSpPr>
          <p:spPr bwMode="gray">
            <a:xfrm>
              <a:off x="4360863" y="2578100"/>
              <a:ext cx="153987" cy="1524000"/>
            </a:xfrm>
            <a:custGeom>
              <a:avLst/>
              <a:gdLst>
                <a:gd name="T0" fmla="*/ 0 w 97"/>
                <a:gd name="T1" fmla="*/ 960 h 960"/>
                <a:gd name="T2" fmla="*/ 49 w 97"/>
                <a:gd name="T3" fmla="*/ 0 h 960"/>
                <a:gd name="T4" fmla="*/ 97 w 97"/>
                <a:gd name="T5" fmla="*/ 960 h 960"/>
                <a:gd name="T6" fmla="*/ 0 w 97"/>
                <a:gd name="T7" fmla="*/ 960 h 960"/>
              </a:gdLst>
              <a:ahLst/>
              <a:cxnLst>
                <a:cxn ang="0">
                  <a:pos x="T0" y="T1"/>
                </a:cxn>
                <a:cxn ang="0">
                  <a:pos x="T2" y="T3"/>
                </a:cxn>
                <a:cxn ang="0">
                  <a:pos x="T4" y="T5"/>
                </a:cxn>
                <a:cxn ang="0">
                  <a:pos x="T6" y="T7"/>
                </a:cxn>
              </a:cxnLst>
              <a:rect l="0" t="0" r="r" b="b"/>
              <a:pathLst>
                <a:path w="97" h="960">
                  <a:moveTo>
                    <a:pt x="0" y="960"/>
                  </a:moveTo>
                  <a:lnTo>
                    <a:pt x="49" y="0"/>
                  </a:lnTo>
                  <a:lnTo>
                    <a:pt x="97" y="960"/>
                  </a:lnTo>
                  <a:lnTo>
                    <a:pt x="0" y="960"/>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3" name="Freeform 89"/>
            <p:cNvSpPr>
              <a:spLocks/>
            </p:cNvSpPr>
            <p:nvPr userDrawn="1"/>
          </p:nvSpPr>
          <p:spPr bwMode="gray">
            <a:xfrm>
              <a:off x="4360863" y="2578100"/>
              <a:ext cx="153987" cy="1524000"/>
            </a:xfrm>
            <a:custGeom>
              <a:avLst/>
              <a:gdLst>
                <a:gd name="T0" fmla="*/ 0 w 97"/>
                <a:gd name="T1" fmla="*/ 960 h 960"/>
                <a:gd name="T2" fmla="*/ 49 w 97"/>
                <a:gd name="T3" fmla="*/ 0 h 960"/>
                <a:gd name="T4" fmla="*/ 97 w 97"/>
                <a:gd name="T5" fmla="*/ 960 h 960"/>
                <a:gd name="T6" fmla="*/ 0 w 97"/>
                <a:gd name="T7" fmla="*/ 960 h 960"/>
              </a:gdLst>
              <a:ahLst/>
              <a:cxnLst>
                <a:cxn ang="0">
                  <a:pos x="T0" y="T1"/>
                </a:cxn>
                <a:cxn ang="0">
                  <a:pos x="T2" y="T3"/>
                </a:cxn>
                <a:cxn ang="0">
                  <a:pos x="T4" y="T5"/>
                </a:cxn>
                <a:cxn ang="0">
                  <a:pos x="T6" y="T7"/>
                </a:cxn>
              </a:cxnLst>
              <a:rect l="0" t="0" r="r" b="b"/>
              <a:pathLst>
                <a:path w="97" h="960">
                  <a:moveTo>
                    <a:pt x="0" y="960"/>
                  </a:moveTo>
                  <a:lnTo>
                    <a:pt x="49" y="0"/>
                  </a:lnTo>
                  <a:lnTo>
                    <a:pt x="97" y="960"/>
                  </a:lnTo>
                  <a:lnTo>
                    <a:pt x="0" y="9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4" name="Freeform 90"/>
            <p:cNvSpPr>
              <a:spLocks/>
            </p:cNvSpPr>
            <p:nvPr userDrawn="1"/>
          </p:nvSpPr>
          <p:spPr bwMode="gray">
            <a:xfrm>
              <a:off x="4140200" y="3422650"/>
              <a:ext cx="298450" cy="317500"/>
            </a:xfrm>
            <a:custGeom>
              <a:avLst/>
              <a:gdLst>
                <a:gd name="T0" fmla="*/ 188 w 188"/>
                <a:gd name="T1" fmla="*/ 200 h 200"/>
                <a:gd name="T2" fmla="*/ 0 w 188"/>
                <a:gd name="T3" fmla="*/ 0 h 200"/>
                <a:gd name="T4" fmla="*/ 188 w 188"/>
                <a:gd name="T5" fmla="*/ 146 h 200"/>
                <a:gd name="T6" fmla="*/ 188 w 188"/>
                <a:gd name="T7" fmla="*/ 200 h 200"/>
              </a:gdLst>
              <a:ahLst/>
              <a:cxnLst>
                <a:cxn ang="0">
                  <a:pos x="T0" y="T1"/>
                </a:cxn>
                <a:cxn ang="0">
                  <a:pos x="T2" y="T3"/>
                </a:cxn>
                <a:cxn ang="0">
                  <a:pos x="T4" y="T5"/>
                </a:cxn>
                <a:cxn ang="0">
                  <a:pos x="T6" y="T7"/>
                </a:cxn>
              </a:cxnLst>
              <a:rect l="0" t="0" r="r" b="b"/>
              <a:pathLst>
                <a:path w="188" h="200">
                  <a:moveTo>
                    <a:pt x="188" y="200"/>
                  </a:moveTo>
                  <a:lnTo>
                    <a:pt x="0" y="0"/>
                  </a:lnTo>
                  <a:lnTo>
                    <a:pt x="188" y="146"/>
                  </a:lnTo>
                  <a:lnTo>
                    <a:pt x="188" y="200"/>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5" name="Freeform 91"/>
            <p:cNvSpPr>
              <a:spLocks/>
            </p:cNvSpPr>
            <p:nvPr userDrawn="1"/>
          </p:nvSpPr>
          <p:spPr bwMode="gray">
            <a:xfrm>
              <a:off x="4140200" y="3422650"/>
              <a:ext cx="298450" cy="317500"/>
            </a:xfrm>
            <a:custGeom>
              <a:avLst/>
              <a:gdLst>
                <a:gd name="T0" fmla="*/ 188 w 188"/>
                <a:gd name="T1" fmla="*/ 200 h 200"/>
                <a:gd name="T2" fmla="*/ 0 w 188"/>
                <a:gd name="T3" fmla="*/ 0 h 200"/>
                <a:gd name="T4" fmla="*/ 188 w 188"/>
                <a:gd name="T5" fmla="*/ 146 h 200"/>
                <a:gd name="T6" fmla="*/ 188 w 188"/>
                <a:gd name="T7" fmla="*/ 200 h 200"/>
              </a:gdLst>
              <a:ahLst/>
              <a:cxnLst>
                <a:cxn ang="0">
                  <a:pos x="T0" y="T1"/>
                </a:cxn>
                <a:cxn ang="0">
                  <a:pos x="T2" y="T3"/>
                </a:cxn>
                <a:cxn ang="0">
                  <a:pos x="T4" y="T5"/>
                </a:cxn>
                <a:cxn ang="0">
                  <a:pos x="T6" y="T7"/>
                </a:cxn>
              </a:cxnLst>
              <a:rect l="0" t="0" r="r" b="b"/>
              <a:pathLst>
                <a:path w="188" h="200">
                  <a:moveTo>
                    <a:pt x="188" y="200"/>
                  </a:moveTo>
                  <a:lnTo>
                    <a:pt x="0" y="0"/>
                  </a:lnTo>
                  <a:lnTo>
                    <a:pt x="188" y="146"/>
                  </a:lnTo>
                  <a:lnTo>
                    <a:pt x="188" y="2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6" name="Freeform 92"/>
            <p:cNvSpPr>
              <a:spLocks/>
            </p:cNvSpPr>
            <p:nvPr userDrawn="1"/>
          </p:nvSpPr>
          <p:spPr bwMode="gray">
            <a:xfrm>
              <a:off x="4203700" y="3157538"/>
              <a:ext cx="244475" cy="258762"/>
            </a:xfrm>
            <a:custGeom>
              <a:avLst/>
              <a:gdLst>
                <a:gd name="T0" fmla="*/ 148 w 154"/>
                <a:gd name="T1" fmla="*/ 163 h 163"/>
                <a:gd name="T2" fmla="*/ 0 w 154"/>
                <a:gd name="T3" fmla="*/ 0 h 163"/>
                <a:gd name="T4" fmla="*/ 154 w 154"/>
                <a:gd name="T5" fmla="*/ 115 h 163"/>
                <a:gd name="T6" fmla="*/ 148 w 154"/>
                <a:gd name="T7" fmla="*/ 163 h 163"/>
              </a:gdLst>
              <a:ahLst/>
              <a:cxnLst>
                <a:cxn ang="0">
                  <a:pos x="T0" y="T1"/>
                </a:cxn>
                <a:cxn ang="0">
                  <a:pos x="T2" y="T3"/>
                </a:cxn>
                <a:cxn ang="0">
                  <a:pos x="T4" y="T5"/>
                </a:cxn>
                <a:cxn ang="0">
                  <a:pos x="T6" y="T7"/>
                </a:cxn>
              </a:cxnLst>
              <a:rect l="0" t="0" r="r" b="b"/>
              <a:pathLst>
                <a:path w="154" h="163">
                  <a:moveTo>
                    <a:pt x="148" y="163"/>
                  </a:moveTo>
                  <a:lnTo>
                    <a:pt x="0" y="0"/>
                  </a:lnTo>
                  <a:lnTo>
                    <a:pt x="154" y="115"/>
                  </a:lnTo>
                  <a:lnTo>
                    <a:pt x="148" y="163"/>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7" name="Freeform 93"/>
            <p:cNvSpPr>
              <a:spLocks/>
            </p:cNvSpPr>
            <p:nvPr userDrawn="1"/>
          </p:nvSpPr>
          <p:spPr bwMode="gray">
            <a:xfrm>
              <a:off x="4203700" y="3157538"/>
              <a:ext cx="244475" cy="258762"/>
            </a:xfrm>
            <a:custGeom>
              <a:avLst/>
              <a:gdLst>
                <a:gd name="T0" fmla="*/ 148 w 154"/>
                <a:gd name="T1" fmla="*/ 163 h 163"/>
                <a:gd name="T2" fmla="*/ 0 w 154"/>
                <a:gd name="T3" fmla="*/ 0 h 163"/>
                <a:gd name="T4" fmla="*/ 154 w 154"/>
                <a:gd name="T5" fmla="*/ 115 h 163"/>
                <a:gd name="T6" fmla="*/ 148 w 154"/>
                <a:gd name="T7" fmla="*/ 163 h 163"/>
              </a:gdLst>
              <a:ahLst/>
              <a:cxnLst>
                <a:cxn ang="0">
                  <a:pos x="T0" y="T1"/>
                </a:cxn>
                <a:cxn ang="0">
                  <a:pos x="T2" y="T3"/>
                </a:cxn>
                <a:cxn ang="0">
                  <a:pos x="T4" y="T5"/>
                </a:cxn>
                <a:cxn ang="0">
                  <a:pos x="T6" y="T7"/>
                </a:cxn>
              </a:cxnLst>
              <a:rect l="0" t="0" r="r" b="b"/>
              <a:pathLst>
                <a:path w="154" h="163">
                  <a:moveTo>
                    <a:pt x="148" y="163"/>
                  </a:moveTo>
                  <a:lnTo>
                    <a:pt x="0" y="0"/>
                  </a:lnTo>
                  <a:lnTo>
                    <a:pt x="154" y="115"/>
                  </a:lnTo>
                  <a:lnTo>
                    <a:pt x="148" y="1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8" name="Freeform 94"/>
            <p:cNvSpPr>
              <a:spLocks/>
            </p:cNvSpPr>
            <p:nvPr userDrawn="1"/>
          </p:nvSpPr>
          <p:spPr bwMode="gray">
            <a:xfrm>
              <a:off x="4279900" y="2990850"/>
              <a:ext cx="177800" cy="185737"/>
            </a:xfrm>
            <a:custGeom>
              <a:avLst/>
              <a:gdLst>
                <a:gd name="T0" fmla="*/ 100 w 112"/>
                <a:gd name="T1" fmla="*/ 117 h 117"/>
                <a:gd name="T2" fmla="*/ 0 w 112"/>
                <a:gd name="T3" fmla="*/ 0 h 117"/>
                <a:gd name="T4" fmla="*/ 112 w 112"/>
                <a:gd name="T5" fmla="*/ 75 h 117"/>
                <a:gd name="T6" fmla="*/ 100 w 112"/>
                <a:gd name="T7" fmla="*/ 117 h 117"/>
              </a:gdLst>
              <a:ahLst/>
              <a:cxnLst>
                <a:cxn ang="0">
                  <a:pos x="T0" y="T1"/>
                </a:cxn>
                <a:cxn ang="0">
                  <a:pos x="T2" y="T3"/>
                </a:cxn>
                <a:cxn ang="0">
                  <a:pos x="T4" y="T5"/>
                </a:cxn>
                <a:cxn ang="0">
                  <a:pos x="T6" y="T7"/>
                </a:cxn>
              </a:cxnLst>
              <a:rect l="0" t="0" r="r" b="b"/>
              <a:pathLst>
                <a:path w="112" h="117">
                  <a:moveTo>
                    <a:pt x="100" y="117"/>
                  </a:moveTo>
                  <a:lnTo>
                    <a:pt x="0" y="0"/>
                  </a:lnTo>
                  <a:lnTo>
                    <a:pt x="112" y="75"/>
                  </a:lnTo>
                  <a:lnTo>
                    <a:pt x="100" y="117"/>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9" name="Freeform 95"/>
            <p:cNvSpPr>
              <a:spLocks/>
            </p:cNvSpPr>
            <p:nvPr userDrawn="1"/>
          </p:nvSpPr>
          <p:spPr bwMode="gray">
            <a:xfrm>
              <a:off x="4279900" y="2990850"/>
              <a:ext cx="177800" cy="185737"/>
            </a:xfrm>
            <a:custGeom>
              <a:avLst/>
              <a:gdLst>
                <a:gd name="T0" fmla="*/ 100 w 112"/>
                <a:gd name="T1" fmla="*/ 117 h 117"/>
                <a:gd name="T2" fmla="*/ 0 w 112"/>
                <a:gd name="T3" fmla="*/ 0 h 117"/>
                <a:gd name="T4" fmla="*/ 112 w 112"/>
                <a:gd name="T5" fmla="*/ 75 h 117"/>
                <a:gd name="T6" fmla="*/ 100 w 112"/>
                <a:gd name="T7" fmla="*/ 117 h 117"/>
              </a:gdLst>
              <a:ahLst/>
              <a:cxnLst>
                <a:cxn ang="0">
                  <a:pos x="T0" y="T1"/>
                </a:cxn>
                <a:cxn ang="0">
                  <a:pos x="T2" y="T3"/>
                </a:cxn>
                <a:cxn ang="0">
                  <a:pos x="T4" y="T5"/>
                </a:cxn>
                <a:cxn ang="0">
                  <a:pos x="T6" y="T7"/>
                </a:cxn>
              </a:cxnLst>
              <a:rect l="0" t="0" r="r" b="b"/>
              <a:pathLst>
                <a:path w="112" h="117">
                  <a:moveTo>
                    <a:pt x="100" y="117"/>
                  </a:moveTo>
                  <a:lnTo>
                    <a:pt x="0" y="0"/>
                  </a:lnTo>
                  <a:lnTo>
                    <a:pt x="112" y="75"/>
                  </a:lnTo>
                  <a:lnTo>
                    <a:pt x="100" y="1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0" name="Freeform 96"/>
            <p:cNvSpPr>
              <a:spLocks/>
            </p:cNvSpPr>
            <p:nvPr userDrawn="1"/>
          </p:nvSpPr>
          <p:spPr bwMode="gray">
            <a:xfrm>
              <a:off x="4457700" y="3321050"/>
              <a:ext cx="298450" cy="317500"/>
            </a:xfrm>
            <a:custGeom>
              <a:avLst/>
              <a:gdLst>
                <a:gd name="T0" fmla="*/ 0 w 188"/>
                <a:gd name="T1" fmla="*/ 200 h 200"/>
                <a:gd name="T2" fmla="*/ 188 w 188"/>
                <a:gd name="T3" fmla="*/ 0 h 200"/>
                <a:gd name="T4" fmla="*/ 0 w 188"/>
                <a:gd name="T5" fmla="*/ 145 h 200"/>
                <a:gd name="T6" fmla="*/ 0 w 188"/>
                <a:gd name="T7" fmla="*/ 200 h 200"/>
              </a:gdLst>
              <a:ahLst/>
              <a:cxnLst>
                <a:cxn ang="0">
                  <a:pos x="T0" y="T1"/>
                </a:cxn>
                <a:cxn ang="0">
                  <a:pos x="T2" y="T3"/>
                </a:cxn>
                <a:cxn ang="0">
                  <a:pos x="T4" y="T5"/>
                </a:cxn>
                <a:cxn ang="0">
                  <a:pos x="T6" y="T7"/>
                </a:cxn>
              </a:cxnLst>
              <a:rect l="0" t="0" r="r" b="b"/>
              <a:pathLst>
                <a:path w="188" h="200">
                  <a:moveTo>
                    <a:pt x="0" y="200"/>
                  </a:moveTo>
                  <a:lnTo>
                    <a:pt x="188" y="0"/>
                  </a:lnTo>
                  <a:lnTo>
                    <a:pt x="0" y="145"/>
                  </a:lnTo>
                  <a:lnTo>
                    <a:pt x="0" y="200"/>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1" name="Freeform 97"/>
            <p:cNvSpPr>
              <a:spLocks/>
            </p:cNvSpPr>
            <p:nvPr userDrawn="1"/>
          </p:nvSpPr>
          <p:spPr bwMode="gray">
            <a:xfrm>
              <a:off x="4457700" y="3321050"/>
              <a:ext cx="298450" cy="317500"/>
            </a:xfrm>
            <a:custGeom>
              <a:avLst/>
              <a:gdLst>
                <a:gd name="T0" fmla="*/ 0 w 188"/>
                <a:gd name="T1" fmla="*/ 200 h 200"/>
                <a:gd name="T2" fmla="*/ 188 w 188"/>
                <a:gd name="T3" fmla="*/ 0 h 200"/>
                <a:gd name="T4" fmla="*/ 0 w 188"/>
                <a:gd name="T5" fmla="*/ 145 h 200"/>
                <a:gd name="T6" fmla="*/ 0 w 188"/>
                <a:gd name="T7" fmla="*/ 200 h 200"/>
              </a:gdLst>
              <a:ahLst/>
              <a:cxnLst>
                <a:cxn ang="0">
                  <a:pos x="T0" y="T1"/>
                </a:cxn>
                <a:cxn ang="0">
                  <a:pos x="T2" y="T3"/>
                </a:cxn>
                <a:cxn ang="0">
                  <a:pos x="T4" y="T5"/>
                </a:cxn>
                <a:cxn ang="0">
                  <a:pos x="T6" y="T7"/>
                </a:cxn>
              </a:cxnLst>
              <a:rect l="0" t="0" r="r" b="b"/>
              <a:pathLst>
                <a:path w="188" h="200">
                  <a:moveTo>
                    <a:pt x="0" y="200"/>
                  </a:moveTo>
                  <a:lnTo>
                    <a:pt x="188" y="0"/>
                  </a:lnTo>
                  <a:lnTo>
                    <a:pt x="0" y="145"/>
                  </a:lnTo>
                  <a:lnTo>
                    <a:pt x="0" y="2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2" name="Freeform 98"/>
            <p:cNvSpPr>
              <a:spLocks/>
            </p:cNvSpPr>
            <p:nvPr userDrawn="1"/>
          </p:nvSpPr>
          <p:spPr bwMode="gray">
            <a:xfrm>
              <a:off x="4448175" y="3071813"/>
              <a:ext cx="244475" cy="258762"/>
            </a:xfrm>
            <a:custGeom>
              <a:avLst/>
              <a:gdLst>
                <a:gd name="T0" fmla="*/ 6 w 154"/>
                <a:gd name="T1" fmla="*/ 163 h 163"/>
                <a:gd name="T2" fmla="*/ 154 w 154"/>
                <a:gd name="T3" fmla="*/ 0 h 163"/>
                <a:gd name="T4" fmla="*/ 0 w 154"/>
                <a:gd name="T5" fmla="*/ 116 h 163"/>
                <a:gd name="T6" fmla="*/ 6 w 154"/>
                <a:gd name="T7" fmla="*/ 163 h 163"/>
              </a:gdLst>
              <a:ahLst/>
              <a:cxnLst>
                <a:cxn ang="0">
                  <a:pos x="T0" y="T1"/>
                </a:cxn>
                <a:cxn ang="0">
                  <a:pos x="T2" y="T3"/>
                </a:cxn>
                <a:cxn ang="0">
                  <a:pos x="T4" y="T5"/>
                </a:cxn>
                <a:cxn ang="0">
                  <a:pos x="T6" y="T7"/>
                </a:cxn>
              </a:cxnLst>
              <a:rect l="0" t="0" r="r" b="b"/>
              <a:pathLst>
                <a:path w="154" h="163">
                  <a:moveTo>
                    <a:pt x="6" y="163"/>
                  </a:moveTo>
                  <a:lnTo>
                    <a:pt x="154" y="0"/>
                  </a:lnTo>
                  <a:lnTo>
                    <a:pt x="0" y="116"/>
                  </a:lnTo>
                  <a:lnTo>
                    <a:pt x="6" y="163"/>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3" name="Freeform 99"/>
            <p:cNvSpPr>
              <a:spLocks/>
            </p:cNvSpPr>
            <p:nvPr userDrawn="1"/>
          </p:nvSpPr>
          <p:spPr bwMode="gray">
            <a:xfrm>
              <a:off x="4448175" y="3071813"/>
              <a:ext cx="244475" cy="258762"/>
            </a:xfrm>
            <a:custGeom>
              <a:avLst/>
              <a:gdLst>
                <a:gd name="T0" fmla="*/ 6 w 154"/>
                <a:gd name="T1" fmla="*/ 163 h 163"/>
                <a:gd name="T2" fmla="*/ 154 w 154"/>
                <a:gd name="T3" fmla="*/ 0 h 163"/>
                <a:gd name="T4" fmla="*/ 0 w 154"/>
                <a:gd name="T5" fmla="*/ 116 h 163"/>
                <a:gd name="T6" fmla="*/ 6 w 154"/>
                <a:gd name="T7" fmla="*/ 163 h 163"/>
              </a:gdLst>
              <a:ahLst/>
              <a:cxnLst>
                <a:cxn ang="0">
                  <a:pos x="T0" y="T1"/>
                </a:cxn>
                <a:cxn ang="0">
                  <a:pos x="T2" y="T3"/>
                </a:cxn>
                <a:cxn ang="0">
                  <a:pos x="T4" y="T5"/>
                </a:cxn>
                <a:cxn ang="0">
                  <a:pos x="T6" y="T7"/>
                </a:cxn>
              </a:cxnLst>
              <a:rect l="0" t="0" r="r" b="b"/>
              <a:pathLst>
                <a:path w="154" h="163">
                  <a:moveTo>
                    <a:pt x="6" y="163"/>
                  </a:moveTo>
                  <a:lnTo>
                    <a:pt x="154" y="0"/>
                  </a:lnTo>
                  <a:lnTo>
                    <a:pt x="0" y="116"/>
                  </a:lnTo>
                  <a:lnTo>
                    <a:pt x="6" y="1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4" name="Freeform 100"/>
            <p:cNvSpPr>
              <a:spLocks/>
            </p:cNvSpPr>
            <p:nvPr userDrawn="1"/>
          </p:nvSpPr>
          <p:spPr bwMode="gray">
            <a:xfrm>
              <a:off x="4427538" y="2895600"/>
              <a:ext cx="128587" cy="130175"/>
            </a:xfrm>
            <a:custGeom>
              <a:avLst/>
              <a:gdLst>
                <a:gd name="T0" fmla="*/ 19 w 81"/>
                <a:gd name="T1" fmla="*/ 82 h 82"/>
                <a:gd name="T2" fmla="*/ 81 w 81"/>
                <a:gd name="T3" fmla="*/ 0 h 82"/>
                <a:gd name="T4" fmla="*/ 0 w 81"/>
                <a:gd name="T5" fmla="*/ 44 h 82"/>
                <a:gd name="T6" fmla="*/ 19 w 81"/>
                <a:gd name="T7" fmla="*/ 82 h 82"/>
              </a:gdLst>
              <a:ahLst/>
              <a:cxnLst>
                <a:cxn ang="0">
                  <a:pos x="T0" y="T1"/>
                </a:cxn>
                <a:cxn ang="0">
                  <a:pos x="T2" y="T3"/>
                </a:cxn>
                <a:cxn ang="0">
                  <a:pos x="T4" y="T5"/>
                </a:cxn>
                <a:cxn ang="0">
                  <a:pos x="T6" y="T7"/>
                </a:cxn>
              </a:cxnLst>
              <a:rect l="0" t="0" r="r" b="b"/>
              <a:pathLst>
                <a:path w="81" h="82">
                  <a:moveTo>
                    <a:pt x="19" y="82"/>
                  </a:moveTo>
                  <a:lnTo>
                    <a:pt x="81" y="0"/>
                  </a:lnTo>
                  <a:lnTo>
                    <a:pt x="0" y="44"/>
                  </a:lnTo>
                  <a:lnTo>
                    <a:pt x="19" y="82"/>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5" name="Freeform 101"/>
            <p:cNvSpPr>
              <a:spLocks/>
            </p:cNvSpPr>
            <p:nvPr userDrawn="1"/>
          </p:nvSpPr>
          <p:spPr bwMode="gray">
            <a:xfrm>
              <a:off x="4427538" y="2895600"/>
              <a:ext cx="128587" cy="130175"/>
            </a:xfrm>
            <a:custGeom>
              <a:avLst/>
              <a:gdLst>
                <a:gd name="T0" fmla="*/ 19 w 81"/>
                <a:gd name="T1" fmla="*/ 82 h 82"/>
                <a:gd name="T2" fmla="*/ 81 w 81"/>
                <a:gd name="T3" fmla="*/ 0 h 82"/>
                <a:gd name="T4" fmla="*/ 0 w 81"/>
                <a:gd name="T5" fmla="*/ 44 h 82"/>
                <a:gd name="T6" fmla="*/ 19 w 81"/>
                <a:gd name="T7" fmla="*/ 82 h 82"/>
              </a:gdLst>
              <a:ahLst/>
              <a:cxnLst>
                <a:cxn ang="0">
                  <a:pos x="T0" y="T1"/>
                </a:cxn>
                <a:cxn ang="0">
                  <a:pos x="T2" y="T3"/>
                </a:cxn>
                <a:cxn ang="0">
                  <a:pos x="T4" y="T5"/>
                </a:cxn>
                <a:cxn ang="0">
                  <a:pos x="T6" y="T7"/>
                </a:cxn>
              </a:cxnLst>
              <a:rect l="0" t="0" r="r" b="b"/>
              <a:pathLst>
                <a:path w="81" h="82">
                  <a:moveTo>
                    <a:pt x="19" y="82"/>
                  </a:moveTo>
                  <a:lnTo>
                    <a:pt x="81" y="0"/>
                  </a:lnTo>
                  <a:lnTo>
                    <a:pt x="0" y="44"/>
                  </a:lnTo>
                  <a:lnTo>
                    <a:pt x="19"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6" name="Freeform 102"/>
            <p:cNvSpPr>
              <a:spLocks/>
            </p:cNvSpPr>
            <p:nvPr userDrawn="1"/>
          </p:nvSpPr>
          <p:spPr bwMode="gray">
            <a:xfrm>
              <a:off x="4019550" y="2490788"/>
              <a:ext cx="841375" cy="1287462"/>
            </a:xfrm>
            <a:custGeom>
              <a:avLst/>
              <a:gdLst>
                <a:gd name="T0" fmla="*/ 125 w 251"/>
                <a:gd name="T1" fmla="*/ 0 h 409"/>
                <a:gd name="T2" fmla="*/ 0 w 251"/>
                <a:gd name="T3" fmla="*/ 285 h 409"/>
                <a:gd name="T4" fmla="*/ 0 w 251"/>
                <a:gd name="T5" fmla="*/ 297 h 409"/>
                <a:gd name="T6" fmla="*/ 41 w 251"/>
                <a:gd name="T7" fmla="*/ 378 h 409"/>
                <a:gd name="T8" fmla="*/ 107 w 251"/>
                <a:gd name="T9" fmla="*/ 409 h 409"/>
                <a:gd name="T10" fmla="*/ 108 w 251"/>
                <a:gd name="T11" fmla="*/ 378 h 409"/>
                <a:gd name="T12" fmla="*/ 36 w 251"/>
                <a:gd name="T13" fmla="*/ 296 h 409"/>
                <a:gd name="T14" fmla="*/ 109 w 251"/>
                <a:gd name="T15" fmla="*/ 357 h 409"/>
                <a:gd name="T16" fmla="*/ 113 w 251"/>
                <a:gd name="T17" fmla="*/ 280 h 409"/>
                <a:gd name="T18" fmla="*/ 55 w 251"/>
                <a:gd name="T19" fmla="*/ 212 h 409"/>
                <a:gd name="T20" fmla="*/ 114 w 251"/>
                <a:gd name="T21" fmla="*/ 259 h 409"/>
                <a:gd name="T22" fmla="*/ 116 w 251"/>
                <a:gd name="T23" fmla="*/ 207 h 409"/>
                <a:gd name="T24" fmla="*/ 78 w 251"/>
                <a:gd name="T25" fmla="*/ 159 h 409"/>
                <a:gd name="T26" fmla="*/ 117 w 251"/>
                <a:gd name="T27" fmla="*/ 187 h 409"/>
                <a:gd name="T28" fmla="*/ 125 w 251"/>
                <a:gd name="T29" fmla="*/ 28 h 409"/>
                <a:gd name="T30" fmla="*/ 131 w 251"/>
                <a:gd name="T31" fmla="*/ 146 h 409"/>
                <a:gd name="T32" fmla="*/ 160 w 251"/>
                <a:gd name="T33" fmla="*/ 129 h 409"/>
                <a:gd name="T34" fmla="*/ 132 w 251"/>
                <a:gd name="T35" fmla="*/ 169 h 409"/>
                <a:gd name="T36" fmla="*/ 135 w 251"/>
                <a:gd name="T37" fmla="*/ 237 h 409"/>
                <a:gd name="T38" fmla="*/ 201 w 251"/>
                <a:gd name="T39" fmla="*/ 185 h 409"/>
                <a:gd name="T40" fmla="*/ 136 w 251"/>
                <a:gd name="T41" fmla="*/ 261 h 409"/>
                <a:gd name="T42" fmla="*/ 139 w 251"/>
                <a:gd name="T43" fmla="*/ 331 h 409"/>
                <a:gd name="T44" fmla="*/ 220 w 251"/>
                <a:gd name="T45" fmla="*/ 264 h 409"/>
                <a:gd name="T46" fmla="*/ 140 w 251"/>
                <a:gd name="T47" fmla="*/ 354 h 409"/>
                <a:gd name="T48" fmla="*/ 143 w 251"/>
                <a:gd name="T49" fmla="*/ 409 h 409"/>
                <a:gd name="T50" fmla="*/ 251 w 251"/>
                <a:gd name="T51" fmla="*/ 285 h 409"/>
                <a:gd name="T52" fmla="*/ 125 w 251"/>
                <a:gd name="T53"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1" h="409">
                  <a:moveTo>
                    <a:pt x="125" y="0"/>
                  </a:moveTo>
                  <a:cubicBezTo>
                    <a:pt x="125" y="0"/>
                    <a:pt x="0" y="187"/>
                    <a:pt x="0" y="285"/>
                  </a:cubicBezTo>
                  <a:cubicBezTo>
                    <a:pt x="0" y="289"/>
                    <a:pt x="0" y="293"/>
                    <a:pt x="0" y="297"/>
                  </a:cubicBezTo>
                  <a:cubicBezTo>
                    <a:pt x="13" y="320"/>
                    <a:pt x="29" y="349"/>
                    <a:pt x="41" y="378"/>
                  </a:cubicBezTo>
                  <a:cubicBezTo>
                    <a:pt x="59" y="394"/>
                    <a:pt x="82" y="405"/>
                    <a:pt x="107" y="409"/>
                  </a:cubicBezTo>
                  <a:cubicBezTo>
                    <a:pt x="108" y="378"/>
                    <a:pt x="108" y="378"/>
                    <a:pt x="108" y="378"/>
                  </a:cubicBezTo>
                  <a:cubicBezTo>
                    <a:pt x="36" y="296"/>
                    <a:pt x="36" y="296"/>
                    <a:pt x="36" y="296"/>
                  </a:cubicBezTo>
                  <a:cubicBezTo>
                    <a:pt x="109" y="357"/>
                    <a:pt x="109" y="357"/>
                    <a:pt x="109" y="357"/>
                  </a:cubicBezTo>
                  <a:cubicBezTo>
                    <a:pt x="113" y="280"/>
                    <a:pt x="113" y="280"/>
                    <a:pt x="113" y="280"/>
                  </a:cubicBezTo>
                  <a:cubicBezTo>
                    <a:pt x="55" y="212"/>
                    <a:pt x="55" y="212"/>
                    <a:pt x="55" y="212"/>
                  </a:cubicBezTo>
                  <a:cubicBezTo>
                    <a:pt x="114" y="259"/>
                    <a:pt x="114" y="259"/>
                    <a:pt x="114" y="259"/>
                  </a:cubicBezTo>
                  <a:cubicBezTo>
                    <a:pt x="116" y="207"/>
                    <a:pt x="116" y="207"/>
                    <a:pt x="116" y="207"/>
                  </a:cubicBezTo>
                  <a:cubicBezTo>
                    <a:pt x="78" y="159"/>
                    <a:pt x="78" y="159"/>
                    <a:pt x="78" y="159"/>
                  </a:cubicBezTo>
                  <a:cubicBezTo>
                    <a:pt x="117" y="187"/>
                    <a:pt x="117" y="187"/>
                    <a:pt x="117" y="187"/>
                  </a:cubicBezTo>
                  <a:cubicBezTo>
                    <a:pt x="125" y="28"/>
                    <a:pt x="125" y="28"/>
                    <a:pt x="125" y="28"/>
                  </a:cubicBezTo>
                  <a:cubicBezTo>
                    <a:pt x="131" y="146"/>
                    <a:pt x="131" y="146"/>
                    <a:pt x="131" y="146"/>
                  </a:cubicBezTo>
                  <a:cubicBezTo>
                    <a:pt x="160" y="129"/>
                    <a:pt x="160" y="129"/>
                    <a:pt x="160" y="129"/>
                  </a:cubicBezTo>
                  <a:cubicBezTo>
                    <a:pt x="132" y="169"/>
                    <a:pt x="132" y="169"/>
                    <a:pt x="132" y="169"/>
                  </a:cubicBezTo>
                  <a:cubicBezTo>
                    <a:pt x="135" y="237"/>
                    <a:pt x="135" y="237"/>
                    <a:pt x="135" y="237"/>
                  </a:cubicBezTo>
                  <a:cubicBezTo>
                    <a:pt x="201" y="185"/>
                    <a:pt x="201" y="185"/>
                    <a:pt x="201" y="185"/>
                  </a:cubicBezTo>
                  <a:cubicBezTo>
                    <a:pt x="136" y="261"/>
                    <a:pt x="136" y="261"/>
                    <a:pt x="136" y="261"/>
                  </a:cubicBezTo>
                  <a:cubicBezTo>
                    <a:pt x="139" y="331"/>
                    <a:pt x="139" y="331"/>
                    <a:pt x="139" y="331"/>
                  </a:cubicBezTo>
                  <a:cubicBezTo>
                    <a:pt x="220" y="264"/>
                    <a:pt x="220" y="264"/>
                    <a:pt x="220" y="264"/>
                  </a:cubicBezTo>
                  <a:cubicBezTo>
                    <a:pt x="140" y="354"/>
                    <a:pt x="140" y="354"/>
                    <a:pt x="140" y="354"/>
                  </a:cubicBezTo>
                  <a:cubicBezTo>
                    <a:pt x="143" y="409"/>
                    <a:pt x="143" y="409"/>
                    <a:pt x="143" y="409"/>
                  </a:cubicBezTo>
                  <a:cubicBezTo>
                    <a:pt x="204" y="400"/>
                    <a:pt x="251" y="348"/>
                    <a:pt x="251" y="285"/>
                  </a:cubicBezTo>
                  <a:cubicBezTo>
                    <a:pt x="251" y="187"/>
                    <a:pt x="125" y="0"/>
                    <a:pt x="125" y="0"/>
                  </a:cubicBezTo>
                </a:path>
              </a:pathLst>
            </a:custGeom>
            <a:solidFill>
              <a:srgbClr val="19A4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7" name="Freeform 103"/>
            <p:cNvSpPr>
              <a:spLocks/>
            </p:cNvSpPr>
            <p:nvPr userDrawn="1"/>
          </p:nvSpPr>
          <p:spPr bwMode="gray">
            <a:xfrm>
              <a:off x="4378325" y="2578100"/>
              <a:ext cx="120650" cy="1203325"/>
            </a:xfrm>
            <a:custGeom>
              <a:avLst/>
              <a:gdLst>
                <a:gd name="T0" fmla="*/ 18 w 36"/>
                <a:gd name="T1" fmla="*/ 0 h 382"/>
                <a:gd name="T2" fmla="*/ 10 w 36"/>
                <a:gd name="T3" fmla="*/ 159 h 382"/>
                <a:gd name="T4" fmla="*/ 24 w 36"/>
                <a:gd name="T5" fmla="*/ 169 h 382"/>
                <a:gd name="T6" fmla="*/ 18 w 36"/>
                <a:gd name="T7" fmla="*/ 190 h 382"/>
                <a:gd name="T8" fmla="*/ 9 w 36"/>
                <a:gd name="T9" fmla="*/ 179 h 382"/>
                <a:gd name="T10" fmla="*/ 7 w 36"/>
                <a:gd name="T11" fmla="*/ 231 h 382"/>
                <a:gd name="T12" fmla="*/ 21 w 36"/>
                <a:gd name="T13" fmla="*/ 242 h 382"/>
                <a:gd name="T14" fmla="*/ 18 w 36"/>
                <a:gd name="T15" fmla="*/ 266 h 382"/>
                <a:gd name="T16" fmla="*/ 6 w 36"/>
                <a:gd name="T17" fmla="*/ 252 h 382"/>
                <a:gd name="T18" fmla="*/ 2 w 36"/>
                <a:gd name="T19" fmla="*/ 329 h 382"/>
                <a:gd name="T20" fmla="*/ 18 w 36"/>
                <a:gd name="T21" fmla="*/ 342 h 382"/>
                <a:gd name="T22" fmla="*/ 18 w 36"/>
                <a:gd name="T23" fmla="*/ 369 h 382"/>
                <a:gd name="T24" fmla="*/ 1 w 36"/>
                <a:gd name="T25" fmla="*/ 350 h 382"/>
                <a:gd name="T26" fmla="*/ 0 w 36"/>
                <a:gd name="T27" fmla="*/ 381 h 382"/>
                <a:gd name="T28" fmla="*/ 18 w 36"/>
                <a:gd name="T29" fmla="*/ 382 h 382"/>
                <a:gd name="T30" fmla="*/ 36 w 36"/>
                <a:gd name="T31" fmla="*/ 381 h 382"/>
                <a:gd name="T32" fmla="*/ 33 w 36"/>
                <a:gd name="T33" fmla="*/ 326 h 382"/>
                <a:gd name="T34" fmla="*/ 24 w 36"/>
                <a:gd name="T35" fmla="*/ 337 h 382"/>
                <a:gd name="T36" fmla="*/ 24 w 36"/>
                <a:gd name="T37" fmla="*/ 309 h 382"/>
                <a:gd name="T38" fmla="*/ 32 w 36"/>
                <a:gd name="T39" fmla="*/ 303 h 382"/>
                <a:gd name="T40" fmla="*/ 29 w 36"/>
                <a:gd name="T41" fmla="*/ 233 h 382"/>
                <a:gd name="T42" fmla="*/ 24 w 36"/>
                <a:gd name="T43" fmla="*/ 239 h 382"/>
                <a:gd name="T44" fmla="*/ 21 w 36"/>
                <a:gd name="T45" fmla="*/ 215 h 382"/>
                <a:gd name="T46" fmla="*/ 28 w 36"/>
                <a:gd name="T47" fmla="*/ 209 h 382"/>
                <a:gd name="T48" fmla="*/ 25 w 36"/>
                <a:gd name="T49" fmla="*/ 141 h 382"/>
                <a:gd name="T50" fmla="*/ 24 w 36"/>
                <a:gd name="T51" fmla="*/ 142 h 382"/>
                <a:gd name="T52" fmla="*/ 15 w 36"/>
                <a:gd name="T53" fmla="*/ 123 h 382"/>
                <a:gd name="T54" fmla="*/ 24 w 36"/>
                <a:gd name="T55" fmla="*/ 118 h 382"/>
                <a:gd name="T56" fmla="*/ 18 w 36"/>
                <a:gd name="T5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82">
                  <a:moveTo>
                    <a:pt x="18" y="0"/>
                  </a:moveTo>
                  <a:cubicBezTo>
                    <a:pt x="10" y="159"/>
                    <a:pt x="10" y="159"/>
                    <a:pt x="10" y="159"/>
                  </a:cubicBezTo>
                  <a:cubicBezTo>
                    <a:pt x="24" y="169"/>
                    <a:pt x="24" y="169"/>
                    <a:pt x="24" y="169"/>
                  </a:cubicBezTo>
                  <a:cubicBezTo>
                    <a:pt x="18" y="190"/>
                    <a:pt x="18" y="190"/>
                    <a:pt x="18" y="190"/>
                  </a:cubicBezTo>
                  <a:cubicBezTo>
                    <a:pt x="9" y="179"/>
                    <a:pt x="9" y="179"/>
                    <a:pt x="9" y="179"/>
                  </a:cubicBezTo>
                  <a:cubicBezTo>
                    <a:pt x="7" y="231"/>
                    <a:pt x="7" y="231"/>
                    <a:pt x="7" y="231"/>
                  </a:cubicBezTo>
                  <a:cubicBezTo>
                    <a:pt x="21" y="242"/>
                    <a:pt x="21" y="242"/>
                    <a:pt x="21" y="242"/>
                  </a:cubicBezTo>
                  <a:cubicBezTo>
                    <a:pt x="18" y="266"/>
                    <a:pt x="18" y="266"/>
                    <a:pt x="18" y="266"/>
                  </a:cubicBezTo>
                  <a:cubicBezTo>
                    <a:pt x="6" y="252"/>
                    <a:pt x="6" y="252"/>
                    <a:pt x="6" y="252"/>
                  </a:cubicBezTo>
                  <a:cubicBezTo>
                    <a:pt x="2" y="329"/>
                    <a:pt x="2" y="329"/>
                    <a:pt x="2" y="329"/>
                  </a:cubicBezTo>
                  <a:cubicBezTo>
                    <a:pt x="18" y="342"/>
                    <a:pt x="18" y="342"/>
                    <a:pt x="18" y="342"/>
                  </a:cubicBezTo>
                  <a:cubicBezTo>
                    <a:pt x="18" y="369"/>
                    <a:pt x="18" y="369"/>
                    <a:pt x="18" y="369"/>
                  </a:cubicBezTo>
                  <a:cubicBezTo>
                    <a:pt x="1" y="350"/>
                    <a:pt x="1" y="350"/>
                    <a:pt x="1" y="350"/>
                  </a:cubicBezTo>
                  <a:cubicBezTo>
                    <a:pt x="0" y="381"/>
                    <a:pt x="0" y="381"/>
                    <a:pt x="0" y="381"/>
                  </a:cubicBezTo>
                  <a:cubicBezTo>
                    <a:pt x="6" y="382"/>
                    <a:pt x="12" y="382"/>
                    <a:pt x="18" y="382"/>
                  </a:cubicBezTo>
                  <a:cubicBezTo>
                    <a:pt x="24" y="382"/>
                    <a:pt x="30" y="382"/>
                    <a:pt x="36" y="381"/>
                  </a:cubicBezTo>
                  <a:cubicBezTo>
                    <a:pt x="33" y="326"/>
                    <a:pt x="33" y="326"/>
                    <a:pt x="33" y="326"/>
                  </a:cubicBezTo>
                  <a:cubicBezTo>
                    <a:pt x="24" y="337"/>
                    <a:pt x="24" y="337"/>
                    <a:pt x="24" y="337"/>
                  </a:cubicBezTo>
                  <a:cubicBezTo>
                    <a:pt x="24" y="309"/>
                    <a:pt x="24" y="309"/>
                    <a:pt x="24" y="309"/>
                  </a:cubicBezTo>
                  <a:cubicBezTo>
                    <a:pt x="32" y="303"/>
                    <a:pt x="32" y="303"/>
                    <a:pt x="32" y="303"/>
                  </a:cubicBezTo>
                  <a:cubicBezTo>
                    <a:pt x="29" y="233"/>
                    <a:pt x="29" y="233"/>
                    <a:pt x="29" y="233"/>
                  </a:cubicBezTo>
                  <a:cubicBezTo>
                    <a:pt x="24" y="239"/>
                    <a:pt x="24" y="239"/>
                    <a:pt x="24" y="239"/>
                  </a:cubicBezTo>
                  <a:cubicBezTo>
                    <a:pt x="21" y="215"/>
                    <a:pt x="21" y="215"/>
                    <a:pt x="21" y="215"/>
                  </a:cubicBezTo>
                  <a:cubicBezTo>
                    <a:pt x="28" y="209"/>
                    <a:pt x="28" y="209"/>
                    <a:pt x="28" y="209"/>
                  </a:cubicBezTo>
                  <a:cubicBezTo>
                    <a:pt x="25" y="141"/>
                    <a:pt x="25" y="141"/>
                    <a:pt x="25" y="141"/>
                  </a:cubicBezTo>
                  <a:cubicBezTo>
                    <a:pt x="24" y="142"/>
                    <a:pt x="24" y="142"/>
                    <a:pt x="24" y="142"/>
                  </a:cubicBezTo>
                  <a:cubicBezTo>
                    <a:pt x="15" y="123"/>
                    <a:pt x="15" y="123"/>
                    <a:pt x="15" y="123"/>
                  </a:cubicBezTo>
                  <a:cubicBezTo>
                    <a:pt x="24" y="118"/>
                    <a:pt x="24" y="118"/>
                    <a:pt x="24" y="118"/>
                  </a:cubicBezTo>
                  <a:cubicBezTo>
                    <a:pt x="18" y="0"/>
                    <a:pt x="18" y="0"/>
                    <a:pt x="18" y="0"/>
                  </a:cubicBezTo>
                </a:path>
              </a:pathLst>
            </a:custGeom>
            <a:solidFill>
              <a:srgbClr val="0F8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8" name="Freeform 104"/>
            <p:cNvSpPr>
              <a:spLocks/>
            </p:cNvSpPr>
            <p:nvPr userDrawn="1"/>
          </p:nvSpPr>
          <p:spPr bwMode="gray">
            <a:xfrm>
              <a:off x="4140200" y="3422650"/>
              <a:ext cx="298450" cy="317500"/>
            </a:xfrm>
            <a:custGeom>
              <a:avLst/>
              <a:gdLst>
                <a:gd name="T0" fmla="*/ 0 w 188"/>
                <a:gd name="T1" fmla="*/ 0 h 200"/>
                <a:gd name="T2" fmla="*/ 152 w 188"/>
                <a:gd name="T3" fmla="*/ 162 h 200"/>
                <a:gd name="T4" fmla="*/ 188 w 188"/>
                <a:gd name="T5" fmla="*/ 200 h 200"/>
                <a:gd name="T6" fmla="*/ 188 w 188"/>
                <a:gd name="T7" fmla="*/ 146 h 200"/>
                <a:gd name="T8" fmla="*/ 154 w 188"/>
                <a:gd name="T9" fmla="*/ 121 h 200"/>
                <a:gd name="T10" fmla="*/ 0 w 188"/>
                <a:gd name="T11" fmla="*/ 0 h 200"/>
              </a:gdLst>
              <a:ahLst/>
              <a:cxnLst>
                <a:cxn ang="0">
                  <a:pos x="T0" y="T1"/>
                </a:cxn>
                <a:cxn ang="0">
                  <a:pos x="T2" y="T3"/>
                </a:cxn>
                <a:cxn ang="0">
                  <a:pos x="T4" y="T5"/>
                </a:cxn>
                <a:cxn ang="0">
                  <a:pos x="T6" y="T7"/>
                </a:cxn>
                <a:cxn ang="0">
                  <a:pos x="T8" y="T9"/>
                </a:cxn>
                <a:cxn ang="0">
                  <a:pos x="T10" y="T11"/>
                </a:cxn>
              </a:cxnLst>
              <a:rect l="0" t="0" r="r" b="b"/>
              <a:pathLst>
                <a:path w="188" h="200">
                  <a:moveTo>
                    <a:pt x="0" y="0"/>
                  </a:moveTo>
                  <a:lnTo>
                    <a:pt x="152" y="162"/>
                  </a:lnTo>
                  <a:lnTo>
                    <a:pt x="188" y="200"/>
                  </a:lnTo>
                  <a:lnTo>
                    <a:pt x="188" y="146"/>
                  </a:lnTo>
                  <a:lnTo>
                    <a:pt x="154" y="121"/>
                  </a:lnTo>
                  <a:lnTo>
                    <a:pt x="0" y="0"/>
                  </a:lnTo>
                  <a:close/>
                </a:path>
              </a:pathLst>
            </a:custGeom>
            <a:solidFill>
              <a:srgbClr val="0F8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99" name="Freeform 105"/>
            <p:cNvSpPr>
              <a:spLocks/>
            </p:cNvSpPr>
            <p:nvPr userDrawn="1"/>
          </p:nvSpPr>
          <p:spPr bwMode="gray">
            <a:xfrm>
              <a:off x="4140200" y="3422650"/>
              <a:ext cx="298450" cy="317500"/>
            </a:xfrm>
            <a:custGeom>
              <a:avLst/>
              <a:gdLst>
                <a:gd name="T0" fmla="*/ 0 w 188"/>
                <a:gd name="T1" fmla="*/ 0 h 200"/>
                <a:gd name="T2" fmla="*/ 152 w 188"/>
                <a:gd name="T3" fmla="*/ 162 h 200"/>
                <a:gd name="T4" fmla="*/ 188 w 188"/>
                <a:gd name="T5" fmla="*/ 200 h 200"/>
                <a:gd name="T6" fmla="*/ 188 w 188"/>
                <a:gd name="T7" fmla="*/ 146 h 200"/>
                <a:gd name="T8" fmla="*/ 154 w 188"/>
                <a:gd name="T9" fmla="*/ 121 h 200"/>
                <a:gd name="T10" fmla="*/ 0 w 188"/>
                <a:gd name="T11" fmla="*/ 0 h 200"/>
              </a:gdLst>
              <a:ahLst/>
              <a:cxnLst>
                <a:cxn ang="0">
                  <a:pos x="T0" y="T1"/>
                </a:cxn>
                <a:cxn ang="0">
                  <a:pos x="T2" y="T3"/>
                </a:cxn>
                <a:cxn ang="0">
                  <a:pos x="T4" y="T5"/>
                </a:cxn>
                <a:cxn ang="0">
                  <a:pos x="T6" y="T7"/>
                </a:cxn>
                <a:cxn ang="0">
                  <a:pos x="T8" y="T9"/>
                </a:cxn>
                <a:cxn ang="0">
                  <a:pos x="T10" y="T11"/>
                </a:cxn>
              </a:cxnLst>
              <a:rect l="0" t="0" r="r" b="b"/>
              <a:pathLst>
                <a:path w="188" h="200">
                  <a:moveTo>
                    <a:pt x="0" y="0"/>
                  </a:moveTo>
                  <a:lnTo>
                    <a:pt x="152" y="162"/>
                  </a:lnTo>
                  <a:lnTo>
                    <a:pt x="188" y="200"/>
                  </a:lnTo>
                  <a:lnTo>
                    <a:pt x="188" y="146"/>
                  </a:lnTo>
                  <a:lnTo>
                    <a:pt x="154" y="1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0" name="Freeform 106"/>
            <p:cNvSpPr>
              <a:spLocks/>
            </p:cNvSpPr>
            <p:nvPr userDrawn="1"/>
          </p:nvSpPr>
          <p:spPr bwMode="gray">
            <a:xfrm>
              <a:off x="4203700" y="3157538"/>
              <a:ext cx="244475" cy="258762"/>
            </a:xfrm>
            <a:custGeom>
              <a:avLst/>
              <a:gdLst>
                <a:gd name="T0" fmla="*/ 0 w 154"/>
                <a:gd name="T1" fmla="*/ 0 h 163"/>
                <a:gd name="T2" fmla="*/ 122 w 154"/>
                <a:gd name="T3" fmla="*/ 135 h 163"/>
                <a:gd name="T4" fmla="*/ 148 w 154"/>
                <a:gd name="T5" fmla="*/ 163 h 163"/>
                <a:gd name="T6" fmla="*/ 154 w 154"/>
                <a:gd name="T7" fmla="*/ 115 h 163"/>
                <a:gd name="T8" fmla="*/ 124 w 154"/>
                <a:gd name="T9" fmla="*/ 93 h 163"/>
                <a:gd name="T10" fmla="*/ 0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0" y="0"/>
                  </a:moveTo>
                  <a:lnTo>
                    <a:pt x="122" y="135"/>
                  </a:lnTo>
                  <a:lnTo>
                    <a:pt x="148" y="163"/>
                  </a:lnTo>
                  <a:lnTo>
                    <a:pt x="154" y="115"/>
                  </a:lnTo>
                  <a:lnTo>
                    <a:pt x="124" y="93"/>
                  </a:lnTo>
                  <a:lnTo>
                    <a:pt x="0" y="0"/>
                  </a:lnTo>
                  <a:close/>
                </a:path>
              </a:pathLst>
            </a:custGeom>
            <a:solidFill>
              <a:srgbClr val="0F8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1" name="Freeform 107"/>
            <p:cNvSpPr>
              <a:spLocks/>
            </p:cNvSpPr>
            <p:nvPr userDrawn="1"/>
          </p:nvSpPr>
          <p:spPr bwMode="gray">
            <a:xfrm>
              <a:off x="4203700" y="3157538"/>
              <a:ext cx="244475" cy="258762"/>
            </a:xfrm>
            <a:custGeom>
              <a:avLst/>
              <a:gdLst>
                <a:gd name="T0" fmla="*/ 0 w 154"/>
                <a:gd name="T1" fmla="*/ 0 h 163"/>
                <a:gd name="T2" fmla="*/ 122 w 154"/>
                <a:gd name="T3" fmla="*/ 135 h 163"/>
                <a:gd name="T4" fmla="*/ 148 w 154"/>
                <a:gd name="T5" fmla="*/ 163 h 163"/>
                <a:gd name="T6" fmla="*/ 154 w 154"/>
                <a:gd name="T7" fmla="*/ 115 h 163"/>
                <a:gd name="T8" fmla="*/ 124 w 154"/>
                <a:gd name="T9" fmla="*/ 93 h 163"/>
                <a:gd name="T10" fmla="*/ 0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0" y="0"/>
                  </a:moveTo>
                  <a:lnTo>
                    <a:pt x="122" y="135"/>
                  </a:lnTo>
                  <a:lnTo>
                    <a:pt x="148" y="163"/>
                  </a:lnTo>
                  <a:lnTo>
                    <a:pt x="154" y="115"/>
                  </a:lnTo>
                  <a:lnTo>
                    <a:pt x="124" y="9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2" name="Freeform 108"/>
            <p:cNvSpPr>
              <a:spLocks/>
            </p:cNvSpPr>
            <p:nvPr userDrawn="1"/>
          </p:nvSpPr>
          <p:spPr bwMode="gray">
            <a:xfrm>
              <a:off x="4279900" y="2990850"/>
              <a:ext cx="177800" cy="185737"/>
            </a:xfrm>
            <a:custGeom>
              <a:avLst/>
              <a:gdLst>
                <a:gd name="T0" fmla="*/ 0 w 112"/>
                <a:gd name="T1" fmla="*/ 0 h 117"/>
                <a:gd name="T2" fmla="*/ 81 w 112"/>
                <a:gd name="T3" fmla="*/ 95 h 117"/>
                <a:gd name="T4" fmla="*/ 100 w 112"/>
                <a:gd name="T5" fmla="*/ 117 h 117"/>
                <a:gd name="T6" fmla="*/ 112 w 112"/>
                <a:gd name="T7" fmla="*/ 75 h 117"/>
                <a:gd name="T8" fmla="*/ 83 w 112"/>
                <a:gd name="T9" fmla="*/ 55 h 117"/>
                <a:gd name="T10" fmla="*/ 0 w 112"/>
                <a:gd name="T11" fmla="*/ 0 h 117"/>
              </a:gdLst>
              <a:ahLst/>
              <a:cxnLst>
                <a:cxn ang="0">
                  <a:pos x="T0" y="T1"/>
                </a:cxn>
                <a:cxn ang="0">
                  <a:pos x="T2" y="T3"/>
                </a:cxn>
                <a:cxn ang="0">
                  <a:pos x="T4" y="T5"/>
                </a:cxn>
                <a:cxn ang="0">
                  <a:pos x="T6" y="T7"/>
                </a:cxn>
                <a:cxn ang="0">
                  <a:pos x="T8" y="T9"/>
                </a:cxn>
                <a:cxn ang="0">
                  <a:pos x="T10" y="T11"/>
                </a:cxn>
              </a:cxnLst>
              <a:rect l="0" t="0" r="r" b="b"/>
              <a:pathLst>
                <a:path w="112" h="117">
                  <a:moveTo>
                    <a:pt x="0" y="0"/>
                  </a:moveTo>
                  <a:lnTo>
                    <a:pt x="81" y="95"/>
                  </a:lnTo>
                  <a:lnTo>
                    <a:pt x="100" y="117"/>
                  </a:lnTo>
                  <a:lnTo>
                    <a:pt x="112" y="75"/>
                  </a:lnTo>
                  <a:lnTo>
                    <a:pt x="83" y="55"/>
                  </a:lnTo>
                  <a:lnTo>
                    <a:pt x="0" y="0"/>
                  </a:lnTo>
                  <a:close/>
                </a:path>
              </a:pathLst>
            </a:custGeom>
            <a:solidFill>
              <a:srgbClr val="0F8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3" name="Freeform 109"/>
            <p:cNvSpPr>
              <a:spLocks/>
            </p:cNvSpPr>
            <p:nvPr userDrawn="1"/>
          </p:nvSpPr>
          <p:spPr bwMode="gray">
            <a:xfrm>
              <a:off x="4279900" y="2990850"/>
              <a:ext cx="177800" cy="185737"/>
            </a:xfrm>
            <a:custGeom>
              <a:avLst/>
              <a:gdLst>
                <a:gd name="T0" fmla="*/ 0 w 112"/>
                <a:gd name="T1" fmla="*/ 0 h 117"/>
                <a:gd name="T2" fmla="*/ 81 w 112"/>
                <a:gd name="T3" fmla="*/ 95 h 117"/>
                <a:gd name="T4" fmla="*/ 100 w 112"/>
                <a:gd name="T5" fmla="*/ 117 h 117"/>
                <a:gd name="T6" fmla="*/ 112 w 112"/>
                <a:gd name="T7" fmla="*/ 75 h 117"/>
                <a:gd name="T8" fmla="*/ 83 w 112"/>
                <a:gd name="T9" fmla="*/ 55 h 117"/>
                <a:gd name="T10" fmla="*/ 0 w 112"/>
                <a:gd name="T11" fmla="*/ 0 h 117"/>
              </a:gdLst>
              <a:ahLst/>
              <a:cxnLst>
                <a:cxn ang="0">
                  <a:pos x="T0" y="T1"/>
                </a:cxn>
                <a:cxn ang="0">
                  <a:pos x="T2" y="T3"/>
                </a:cxn>
                <a:cxn ang="0">
                  <a:pos x="T4" y="T5"/>
                </a:cxn>
                <a:cxn ang="0">
                  <a:pos x="T6" y="T7"/>
                </a:cxn>
                <a:cxn ang="0">
                  <a:pos x="T8" y="T9"/>
                </a:cxn>
                <a:cxn ang="0">
                  <a:pos x="T10" y="T11"/>
                </a:cxn>
              </a:cxnLst>
              <a:rect l="0" t="0" r="r" b="b"/>
              <a:pathLst>
                <a:path w="112" h="117">
                  <a:moveTo>
                    <a:pt x="0" y="0"/>
                  </a:moveTo>
                  <a:lnTo>
                    <a:pt x="81" y="95"/>
                  </a:lnTo>
                  <a:lnTo>
                    <a:pt x="100" y="117"/>
                  </a:lnTo>
                  <a:lnTo>
                    <a:pt x="112" y="75"/>
                  </a:lnTo>
                  <a:lnTo>
                    <a:pt x="83" y="5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4" name="Freeform 110"/>
            <p:cNvSpPr>
              <a:spLocks/>
            </p:cNvSpPr>
            <p:nvPr userDrawn="1"/>
          </p:nvSpPr>
          <p:spPr bwMode="gray">
            <a:xfrm>
              <a:off x="4457700" y="3321050"/>
              <a:ext cx="298450" cy="317500"/>
            </a:xfrm>
            <a:custGeom>
              <a:avLst/>
              <a:gdLst>
                <a:gd name="T0" fmla="*/ 188 w 188"/>
                <a:gd name="T1" fmla="*/ 0 h 200"/>
                <a:gd name="T2" fmla="*/ 17 w 188"/>
                <a:gd name="T3" fmla="*/ 133 h 200"/>
                <a:gd name="T4" fmla="*/ 0 w 188"/>
                <a:gd name="T5" fmla="*/ 145 h 200"/>
                <a:gd name="T6" fmla="*/ 0 w 188"/>
                <a:gd name="T7" fmla="*/ 200 h 200"/>
                <a:gd name="T8" fmla="*/ 19 w 188"/>
                <a:gd name="T9" fmla="*/ 179 h 200"/>
                <a:gd name="T10" fmla="*/ 188 w 188"/>
                <a:gd name="T11" fmla="*/ 0 h 200"/>
              </a:gdLst>
              <a:ahLst/>
              <a:cxnLst>
                <a:cxn ang="0">
                  <a:pos x="T0" y="T1"/>
                </a:cxn>
                <a:cxn ang="0">
                  <a:pos x="T2" y="T3"/>
                </a:cxn>
                <a:cxn ang="0">
                  <a:pos x="T4" y="T5"/>
                </a:cxn>
                <a:cxn ang="0">
                  <a:pos x="T6" y="T7"/>
                </a:cxn>
                <a:cxn ang="0">
                  <a:pos x="T8" y="T9"/>
                </a:cxn>
                <a:cxn ang="0">
                  <a:pos x="T10" y="T11"/>
                </a:cxn>
              </a:cxnLst>
              <a:rect l="0" t="0" r="r" b="b"/>
              <a:pathLst>
                <a:path w="188" h="200">
                  <a:moveTo>
                    <a:pt x="188" y="0"/>
                  </a:moveTo>
                  <a:lnTo>
                    <a:pt x="17" y="133"/>
                  </a:lnTo>
                  <a:lnTo>
                    <a:pt x="0" y="145"/>
                  </a:lnTo>
                  <a:lnTo>
                    <a:pt x="0" y="200"/>
                  </a:lnTo>
                  <a:lnTo>
                    <a:pt x="19" y="179"/>
                  </a:lnTo>
                  <a:lnTo>
                    <a:pt x="188" y="0"/>
                  </a:lnTo>
                  <a:close/>
                </a:path>
              </a:pathLst>
            </a:custGeom>
            <a:solidFill>
              <a:srgbClr val="0F8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5" name="Freeform 111"/>
            <p:cNvSpPr>
              <a:spLocks/>
            </p:cNvSpPr>
            <p:nvPr userDrawn="1"/>
          </p:nvSpPr>
          <p:spPr bwMode="gray">
            <a:xfrm>
              <a:off x="4457700" y="3321050"/>
              <a:ext cx="298450" cy="317500"/>
            </a:xfrm>
            <a:custGeom>
              <a:avLst/>
              <a:gdLst>
                <a:gd name="T0" fmla="*/ 188 w 188"/>
                <a:gd name="T1" fmla="*/ 0 h 200"/>
                <a:gd name="T2" fmla="*/ 17 w 188"/>
                <a:gd name="T3" fmla="*/ 133 h 200"/>
                <a:gd name="T4" fmla="*/ 0 w 188"/>
                <a:gd name="T5" fmla="*/ 145 h 200"/>
                <a:gd name="T6" fmla="*/ 0 w 188"/>
                <a:gd name="T7" fmla="*/ 200 h 200"/>
                <a:gd name="T8" fmla="*/ 19 w 188"/>
                <a:gd name="T9" fmla="*/ 179 h 200"/>
                <a:gd name="T10" fmla="*/ 188 w 188"/>
                <a:gd name="T11" fmla="*/ 0 h 200"/>
              </a:gdLst>
              <a:ahLst/>
              <a:cxnLst>
                <a:cxn ang="0">
                  <a:pos x="T0" y="T1"/>
                </a:cxn>
                <a:cxn ang="0">
                  <a:pos x="T2" y="T3"/>
                </a:cxn>
                <a:cxn ang="0">
                  <a:pos x="T4" y="T5"/>
                </a:cxn>
                <a:cxn ang="0">
                  <a:pos x="T6" y="T7"/>
                </a:cxn>
                <a:cxn ang="0">
                  <a:pos x="T8" y="T9"/>
                </a:cxn>
                <a:cxn ang="0">
                  <a:pos x="T10" y="T11"/>
                </a:cxn>
              </a:cxnLst>
              <a:rect l="0" t="0" r="r" b="b"/>
              <a:pathLst>
                <a:path w="188" h="200">
                  <a:moveTo>
                    <a:pt x="188" y="0"/>
                  </a:moveTo>
                  <a:lnTo>
                    <a:pt x="17" y="133"/>
                  </a:lnTo>
                  <a:lnTo>
                    <a:pt x="0" y="145"/>
                  </a:lnTo>
                  <a:lnTo>
                    <a:pt x="0" y="200"/>
                  </a:lnTo>
                  <a:lnTo>
                    <a:pt x="19" y="179"/>
                  </a:lnTo>
                  <a:lnTo>
                    <a:pt x="1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6" name="Freeform 112"/>
            <p:cNvSpPr>
              <a:spLocks/>
            </p:cNvSpPr>
            <p:nvPr userDrawn="1"/>
          </p:nvSpPr>
          <p:spPr bwMode="gray">
            <a:xfrm>
              <a:off x="4448175" y="3071813"/>
              <a:ext cx="244475" cy="258762"/>
            </a:xfrm>
            <a:custGeom>
              <a:avLst/>
              <a:gdLst>
                <a:gd name="T0" fmla="*/ 154 w 154"/>
                <a:gd name="T1" fmla="*/ 0 h 163"/>
                <a:gd name="T2" fmla="*/ 15 w 154"/>
                <a:gd name="T3" fmla="*/ 104 h 163"/>
                <a:gd name="T4" fmla="*/ 0 w 154"/>
                <a:gd name="T5" fmla="*/ 116 h 163"/>
                <a:gd name="T6" fmla="*/ 6 w 154"/>
                <a:gd name="T7" fmla="*/ 163 h 163"/>
                <a:gd name="T8" fmla="*/ 17 w 154"/>
                <a:gd name="T9" fmla="*/ 151 h 163"/>
                <a:gd name="T10" fmla="*/ 154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54" y="0"/>
                  </a:moveTo>
                  <a:lnTo>
                    <a:pt x="15" y="104"/>
                  </a:lnTo>
                  <a:lnTo>
                    <a:pt x="0" y="116"/>
                  </a:lnTo>
                  <a:lnTo>
                    <a:pt x="6" y="163"/>
                  </a:lnTo>
                  <a:lnTo>
                    <a:pt x="17" y="151"/>
                  </a:lnTo>
                  <a:lnTo>
                    <a:pt x="154" y="0"/>
                  </a:lnTo>
                  <a:close/>
                </a:path>
              </a:pathLst>
            </a:custGeom>
            <a:solidFill>
              <a:srgbClr val="0F8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7" name="Freeform 113"/>
            <p:cNvSpPr>
              <a:spLocks/>
            </p:cNvSpPr>
            <p:nvPr userDrawn="1"/>
          </p:nvSpPr>
          <p:spPr bwMode="gray">
            <a:xfrm>
              <a:off x="4448175" y="3071813"/>
              <a:ext cx="244475" cy="258762"/>
            </a:xfrm>
            <a:custGeom>
              <a:avLst/>
              <a:gdLst>
                <a:gd name="T0" fmla="*/ 154 w 154"/>
                <a:gd name="T1" fmla="*/ 0 h 163"/>
                <a:gd name="T2" fmla="*/ 15 w 154"/>
                <a:gd name="T3" fmla="*/ 104 h 163"/>
                <a:gd name="T4" fmla="*/ 0 w 154"/>
                <a:gd name="T5" fmla="*/ 116 h 163"/>
                <a:gd name="T6" fmla="*/ 6 w 154"/>
                <a:gd name="T7" fmla="*/ 163 h 163"/>
                <a:gd name="T8" fmla="*/ 17 w 154"/>
                <a:gd name="T9" fmla="*/ 151 h 163"/>
                <a:gd name="T10" fmla="*/ 154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54" y="0"/>
                  </a:moveTo>
                  <a:lnTo>
                    <a:pt x="15" y="104"/>
                  </a:lnTo>
                  <a:lnTo>
                    <a:pt x="0" y="116"/>
                  </a:lnTo>
                  <a:lnTo>
                    <a:pt x="6" y="163"/>
                  </a:lnTo>
                  <a:lnTo>
                    <a:pt x="17" y="151"/>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8" name="Freeform 114"/>
            <p:cNvSpPr>
              <a:spLocks/>
            </p:cNvSpPr>
            <p:nvPr userDrawn="1"/>
          </p:nvSpPr>
          <p:spPr bwMode="gray">
            <a:xfrm>
              <a:off x="4427538" y="2895600"/>
              <a:ext cx="128587" cy="130175"/>
            </a:xfrm>
            <a:custGeom>
              <a:avLst/>
              <a:gdLst>
                <a:gd name="T0" fmla="*/ 81 w 81"/>
                <a:gd name="T1" fmla="*/ 0 h 82"/>
                <a:gd name="T2" fmla="*/ 19 w 81"/>
                <a:gd name="T3" fmla="*/ 34 h 82"/>
                <a:gd name="T4" fmla="*/ 0 w 81"/>
                <a:gd name="T5" fmla="*/ 44 h 82"/>
                <a:gd name="T6" fmla="*/ 19 w 81"/>
                <a:gd name="T7" fmla="*/ 82 h 82"/>
                <a:gd name="T8" fmla="*/ 21 w 81"/>
                <a:gd name="T9" fmla="*/ 80 h 82"/>
                <a:gd name="T10" fmla="*/ 81 w 81"/>
                <a:gd name="T11" fmla="*/ 0 h 82"/>
              </a:gdLst>
              <a:ahLst/>
              <a:cxnLst>
                <a:cxn ang="0">
                  <a:pos x="T0" y="T1"/>
                </a:cxn>
                <a:cxn ang="0">
                  <a:pos x="T2" y="T3"/>
                </a:cxn>
                <a:cxn ang="0">
                  <a:pos x="T4" y="T5"/>
                </a:cxn>
                <a:cxn ang="0">
                  <a:pos x="T6" y="T7"/>
                </a:cxn>
                <a:cxn ang="0">
                  <a:pos x="T8" y="T9"/>
                </a:cxn>
                <a:cxn ang="0">
                  <a:pos x="T10" y="T11"/>
                </a:cxn>
              </a:cxnLst>
              <a:rect l="0" t="0" r="r" b="b"/>
              <a:pathLst>
                <a:path w="81" h="82">
                  <a:moveTo>
                    <a:pt x="81" y="0"/>
                  </a:moveTo>
                  <a:lnTo>
                    <a:pt x="19" y="34"/>
                  </a:lnTo>
                  <a:lnTo>
                    <a:pt x="0" y="44"/>
                  </a:lnTo>
                  <a:lnTo>
                    <a:pt x="19" y="82"/>
                  </a:lnTo>
                  <a:lnTo>
                    <a:pt x="21" y="80"/>
                  </a:lnTo>
                  <a:lnTo>
                    <a:pt x="81" y="0"/>
                  </a:lnTo>
                  <a:close/>
                </a:path>
              </a:pathLst>
            </a:custGeom>
            <a:solidFill>
              <a:srgbClr val="0F8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09" name="Freeform 115"/>
            <p:cNvSpPr>
              <a:spLocks/>
            </p:cNvSpPr>
            <p:nvPr userDrawn="1"/>
          </p:nvSpPr>
          <p:spPr bwMode="gray">
            <a:xfrm>
              <a:off x="4427538" y="2895600"/>
              <a:ext cx="128587" cy="130175"/>
            </a:xfrm>
            <a:custGeom>
              <a:avLst/>
              <a:gdLst>
                <a:gd name="T0" fmla="*/ 81 w 81"/>
                <a:gd name="T1" fmla="*/ 0 h 82"/>
                <a:gd name="T2" fmla="*/ 19 w 81"/>
                <a:gd name="T3" fmla="*/ 34 h 82"/>
                <a:gd name="T4" fmla="*/ 0 w 81"/>
                <a:gd name="T5" fmla="*/ 44 h 82"/>
                <a:gd name="T6" fmla="*/ 19 w 81"/>
                <a:gd name="T7" fmla="*/ 82 h 82"/>
                <a:gd name="T8" fmla="*/ 21 w 81"/>
                <a:gd name="T9" fmla="*/ 80 h 82"/>
                <a:gd name="T10" fmla="*/ 81 w 81"/>
                <a:gd name="T11" fmla="*/ 0 h 82"/>
              </a:gdLst>
              <a:ahLst/>
              <a:cxnLst>
                <a:cxn ang="0">
                  <a:pos x="T0" y="T1"/>
                </a:cxn>
                <a:cxn ang="0">
                  <a:pos x="T2" y="T3"/>
                </a:cxn>
                <a:cxn ang="0">
                  <a:pos x="T4" y="T5"/>
                </a:cxn>
                <a:cxn ang="0">
                  <a:pos x="T6" y="T7"/>
                </a:cxn>
                <a:cxn ang="0">
                  <a:pos x="T8" y="T9"/>
                </a:cxn>
                <a:cxn ang="0">
                  <a:pos x="T10" y="T11"/>
                </a:cxn>
              </a:cxnLst>
              <a:rect l="0" t="0" r="r" b="b"/>
              <a:pathLst>
                <a:path w="81" h="82">
                  <a:moveTo>
                    <a:pt x="81" y="0"/>
                  </a:moveTo>
                  <a:lnTo>
                    <a:pt x="19" y="34"/>
                  </a:lnTo>
                  <a:lnTo>
                    <a:pt x="0" y="44"/>
                  </a:lnTo>
                  <a:lnTo>
                    <a:pt x="19" y="82"/>
                  </a:lnTo>
                  <a:lnTo>
                    <a:pt x="21" y="80"/>
                  </a:lnTo>
                  <a:lnTo>
                    <a:pt x="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0" name="Oval 116"/>
            <p:cNvSpPr>
              <a:spLocks noChangeArrowheads="1"/>
            </p:cNvSpPr>
            <p:nvPr userDrawn="1"/>
          </p:nvSpPr>
          <p:spPr bwMode="gray">
            <a:xfrm>
              <a:off x="5084763" y="2427288"/>
              <a:ext cx="1593850" cy="1495425"/>
            </a:xfrm>
            <a:prstGeom prst="ellipse">
              <a:avLst/>
            </a:prstGeom>
            <a:solidFill>
              <a:srgbClr val="5A82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1" name="Freeform 117"/>
            <p:cNvSpPr>
              <a:spLocks/>
            </p:cNvSpPr>
            <p:nvPr userDrawn="1"/>
          </p:nvSpPr>
          <p:spPr bwMode="gray">
            <a:xfrm>
              <a:off x="5789613" y="2606675"/>
              <a:ext cx="187325" cy="1784350"/>
            </a:xfrm>
            <a:custGeom>
              <a:avLst/>
              <a:gdLst>
                <a:gd name="T0" fmla="*/ 59 w 118"/>
                <a:gd name="T1" fmla="*/ 0 h 1124"/>
                <a:gd name="T2" fmla="*/ 0 w 118"/>
                <a:gd name="T3" fmla="*/ 1124 h 1124"/>
                <a:gd name="T4" fmla="*/ 118 w 118"/>
                <a:gd name="T5" fmla="*/ 1124 h 1124"/>
                <a:gd name="T6" fmla="*/ 59 w 118"/>
                <a:gd name="T7" fmla="*/ 0 h 1124"/>
              </a:gdLst>
              <a:ahLst/>
              <a:cxnLst>
                <a:cxn ang="0">
                  <a:pos x="T0" y="T1"/>
                </a:cxn>
                <a:cxn ang="0">
                  <a:pos x="T2" y="T3"/>
                </a:cxn>
                <a:cxn ang="0">
                  <a:pos x="T4" y="T5"/>
                </a:cxn>
                <a:cxn ang="0">
                  <a:pos x="T6" y="T7"/>
                </a:cxn>
              </a:cxnLst>
              <a:rect l="0" t="0" r="r" b="b"/>
              <a:pathLst>
                <a:path w="118" h="1124">
                  <a:moveTo>
                    <a:pt x="59" y="0"/>
                  </a:moveTo>
                  <a:lnTo>
                    <a:pt x="0" y="1124"/>
                  </a:lnTo>
                  <a:lnTo>
                    <a:pt x="118" y="1124"/>
                  </a:lnTo>
                  <a:lnTo>
                    <a:pt x="59"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2" name="Freeform 118"/>
            <p:cNvSpPr>
              <a:spLocks/>
            </p:cNvSpPr>
            <p:nvPr userDrawn="1"/>
          </p:nvSpPr>
          <p:spPr bwMode="gray">
            <a:xfrm>
              <a:off x="5813425" y="2698750"/>
              <a:ext cx="139700" cy="1265237"/>
            </a:xfrm>
            <a:custGeom>
              <a:avLst/>
              <a:gdLst>
                <a:gd name="T0" fmla="*/ 44 w 88"/>
                <a:gd name="T1" fmla="*/ 0 h 797"/>
                <a:gd name="T2" fmla="*/ 0 w 88"/>
                <a:gd name="T3" fmla="*/ 797 h 797"/>
                <a:gd name="T4" fmla="*/ 88 w 88"/>
                <a:gd name="T5" fmla="*/ 797 h 797"/>
                <a:gd name="T6" fmla="*/ 44 w 88"/>
                <a:gd name="T7" fmla="*/ 0 h 797"/>
              </a:gdLst>
              <a:ahLst/>
              <a:cxnLst>
                <a:cxn ang="0">
                  <a:pos x="T0" y="T1"/>
                </a:cxn>
                <a:cxn ang="0">
                  <a:pos x="T2" y="T3"/>
                </a:cxn>
                <a:cxn ang="0">
                  <a:pos x="T4" y="T5"/>
                </a:cxn>
                <a:cxn ang="0">
                  <a:pos x="T6" y="T7"/>
                </a:cxn>
              </a:cxnLst>
              <a:rect l="0" t="0" r="r" b="b"/>
              <a:pathLst>
                <a:path w="88" h="797">
                  <a:moveTo>
                    <a:pt x="44" y="0"/>
                  </a:moveTo>
                  <a:lnTo>
                    <a:pt x="0" y="797"/>
                  </a:lnTo>
                  <a:lnTo>
                    <a:pt x="88" y="797"/>
                  </a:lnTo>
                  <a:lnTo>
                    <a:pt x="44"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3" name="Freeform 119"/>
            <p:cNvSpPr>
              <a:spLocks/>
            </p:cNvSpPr>
            <p:nvPr userDrawn="1"/>
          </p:nvSpPr>
          <p:spPr bwMode="gray">
            <a:xfrm>
              <a:off x="5545138" y="3541713"/>
              <a:ext cx="338137" cy="317500"/>
            </a:xfrm>
            <a:custGeom>
              <a:avLst/>
              <a:gdLst>
                <a:gd name="T0" fmla="*/ 0 w 213"/>
                <a:gd name="T1" fmla="*/ 0 h 200"/>
                <a:gd name="T2" fmla="*/ 177 w 213"/>
                <a:gd name="T3" fmla="*/ 200 h 200"/>
                <a:gd name="T4" fmla="*/ 213 w 213"/>
                <a:gd name="T5" fmla="*/ 167 h 200"/>
                <a:gd name="T6" fmla="*/ 0 w 213"/>
                <a:gd name="T7" fmla="*/ 0 h 200"/>
              </a:gdLst>
              <a:ahLst/>
              <a:cxnLst>
                <a:cxn ang="0">
                  <a:pos x="T0" y="T1"/>
                </a:cxn>
                <a:cxn ang="0">
                  <a:pos x="T2" y="T3"/>
                </a:cxn>
                <a:cxn ang="0">
                  <a:pos x="T4" y="T5"/>
                </a:cxn>
                <a:cxn ang="0">
                  <a:pos x="T6" y="T7"/>
                </a:cxn>
              </a:cxnLst>
              <a:rect l="0" t="0" r="r" b="b"/>
              <a:pathLst>
                <a:path w="213" h="200">
                  <a:moveTo>
                    <a:pt x="0" y="0"/>
                  </a:moveTo>
                  <a:lnTo>
                    <a:pt x="177" y="200"/>
                  </a:lnTo>
                  <a:lnTo>
                    <a:pt x="213" y="167"/>
                  </a:lnTo>
                  <a:lnTo>
                    <a:pt x="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4" name="Freeform 120"/>
            <p:cNvSpPr>
              <a:spLocks/>
            </p:cNvSpPr>
            <p:nvPr userDrawn="1"/>
          </p:nvSpPr>
          <p:spPr bwMode="gray">
            <a:xfrm>
              <a:off x="5605463" y="3163888"/>
              <a:ext cx="298450" cy="279400"/>
            </a:xfrm>
            <a:custGeom>
              <a:avLst/>
              <a:gdLst>
                <a:gd name="T0" fmla="*/ 0 w 188"/>
                <a:gd name="T1" fmla="*/ 0 h 176"/>
                <a:gd name="T2" fmla="*/ 152 w 188"/>
                <a:gd name="T3" fmla="*/ 176 h 176"/>
                <a:gd name="T4" fmla="*/ 188 w 188"/>
                <a:gd name="T5" fmla="*/ 143 h 176"/>
                <a:gd name="T6" fmla="*/ 0 w 188"/>
                <a:gd name="T7" fmla="*/ 0 h 176"/>
              </a:gdLst>
              <a:ahLst/>
              <a:cxnLst>
                <a:cxn ang="0">
                  <a:pos x="T0" y="T1"/>
                </a:cxn>
                <a:cxn ang="0">
                  <a:pos x="T2" y="T3"/>
                </a:cxn>
                <a:cxn ang="0">
                  <a:pos x="T4" y="T5"/>
                </a:cxn>
                <a:cxn ang="0">
                  <a:pos x="T6" y="T7"/>
                </a:cxn>
              </a:cxnLst>
              <a:rect l="0" t="0" r="r" b="b"/>
              <a:pathLst>
                <a:path w="188" h="176">
                  <a:moveTo>
                    <a:pt x="0" y="0"/>
                  </a:moveTo>
                  <a:lnTo>
                    <a:pt x="152" y="176"/>
                  </a:lnTo>
                  <a:lnTo>
                    <a:pt x="188" y="143"/>
                  </a:lnTo>
                  <a:lnTo>
                    <a:pt x="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5" name="Freeform 121"/>
            <p:cNvSpPr>
              <a:spLocks/>
            </p:cNvSpPr>
            <p:nvPr userDrawn="1"/>
          </p:nvSpPr>
          <p:spPr bwMode="gray">
            <a:xfrm>
              <a:off x="5672138" y="2927350"/>
              <a:ext cx="231775" cy="233362"/>
            </a:xfrm>
            <a:custGeom>
              <a:avLst/>
              <a:gdLst>
                <a:gd name="T0" fmla="*/ 0 w 146"/>
                <a:gd name="T1" fmla="*/ 0 h 147"/>
                <a:gd name="T2" fmla="*/ 120 w 146"/>
                <a:gd name="T3" fmla="*/ 147 h 147"/>
                <a:gd name="T4" fmla="*/ 146 w 146"/>
                <a:gd name="T5" fmla="*/ 105 h 147"/>
                <a:gd name="T6" fmla="*/ 0 w 146"/>
                <a:gd name="T7" fmla="*/ 0 h 147"/>
              </a:gdLst>
              <a:ahLst/>
              <a:cxnLst>
                <a:cxn ang="0">
                  <a:pos x="T0" y="T1"/>
                </a:cxn>
                <a:cxn ang="0">
                  <a:pos x="T2" y="T3"/>
                </a:cxn>
                <a:cxn ang="0">
                  <a:pos x="T4" y="T5"/>
                </a:cxn>
                <a:cxn ang="0">
                  <a:pos x="T6" y="T7"/>
                </a:cxn>
              </a:cxnLst>
              <a:rect l="0" t="0" r="r" b="b"/>
              <a:pathLst>
                <a:path w="146" h="147">
                  <a:moveTo>
                    <a:pt x="0" y="0"/>
                  </a:moveTo>
                  <a:lnTo>
                    <a:pt x="120" y="147"/>
                  </a:lnTo>
                  <a:lnTo>
                    <a:pt x="146" y="105"/>
                  </a:lnTo>
                  <a:lnTo>
                    <a:pt x="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6" name="Freeform 122"/>
            <p:cNvSpPr>
              <a:spLocks/>
            </p:cNvSpPr>
            <p:nvPr userDrawn="1"/>
          </p:nvSpPr>
          <p:spPr bwMode="gray">
            <a:xfrm>
              <a:off x="5880100" y="3422650"/>
              <a:ext cx="338137" cy="320675"/>
            </a:xfrm>
            <a:custGeom>
              <a:avLst/>
              <a:gdLst>
                <a:gd name="T0" fmla="*/ 213 w 213"/>
                <a:gd name="T1" fmla="*/ 0 h 202"/>
                <a:gd name="T2" fmla="*/ 36 w 213"/>
                <a:gd name="T3" fmla="*/ 202 h 202"/>
                <a:gd name="T4" fmla="*/ 0 w 213"/>
                <a:gd name="T5" fmla="*/ 168 h 202"/>
                <a:gd name="T6" fmla="*/ 213 w 213"/>
                <a:gd name="T7" fmla="*/ 0 h 202"/>
              </a:gdLst>
              <a:ahLst/>
              <a:cxnLst>
                <a:cxn ang="0">
                  <a:pos x="T0" y="T1"/>
                </a:cxn>
                <a:cxn ang="0">
                  <a:pos x="T2" y="T3"/>
                </a:cxn>
                <a:cxn ang="0">
                  <a:pos x="T4" y="T5"/>
                </a:cxn>
                <a:cxn ang="0">
                  <a:pos x="T6" y="T7"/>
                </a:cxn>
              </a:cxnLst>
              <a:rect l="0" t="0" r="r" b="b"/>
              <a:pathLst>
                <a:path w="213" h="202">
                  <a:moveTo>
                    <a:pt x="213" y="0"/>
                  </a:moveTo>
                  <a:lnTo>
                    <a:pt x="36" y="202"/>
                  </a:lnTo>
                  <a:lnTo>
                    <a:pt x="0" y="168"/>
                  </a:lnTo>
                  <a:lnTo>
                    <a:pt x="213"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7" name="Freeform 123"/>
            <p:cNvSpPr>
              <a:spLocks/>
            </p:cNvSpPr>
            <p:nvPr userDrawn="1"/>
          </p:nvSpPr>
          <p:spPr bwMode="gray">
            <a:xfrm>
              <a:off x="5859463" y="3233738"/>
              <a:ext cx="298450" cy="276225"/>
            </a:xfrm>
            <a:custGeom>
              <a:avLst/>
              <a:gdLst>
                <a:gd name="T0" fmla="*/ 188 w 188"/>
                <a:gd name="T1" fmla="*/ 0 h 174"/>
                <a:gd name="T2" fmla="*/ 36 w 188"/>
                <a:gd name="T3" fmla="*/ 174 h 174"/>
                <a:gd name="T4" fmla="*/ 0 w 188"/>
                <a:gd name="T5" fmla="*/ 140 h 174"/>
                <a:gd name="T6" fmla="*/ 188 w 188"/>
                <a:gd name="T7" fmla="*/ 0 h 174"/>
              </a:gdLst>
              <a:ahLst/>
              <a:cxnLst>
                <a:cxn ang="0">
                  <a:pos x="T0" y="T1"/>
                </a:cxn>
                <a:cxn ang="0">
                  <a:pos x="T2" y="T3"/>
                </a:cxn>
                <a:cxn ang="0">
                  <a:pos x="T4" y="T5"/>
                </a:cxn>
                <a:cxn ang="0">
                  <a:pos x="T6" y="T7"/>
                </a:cxn>
              </a:cxnLst>
              <a:rect l="0" t="0" r="r" b="b"/>
              <a:pathLst>
                <a:path w="188" h="174">
                  <a:moveTo>
                    <a:pt x="188" y="0"/>
                  </a:moveTo>
                  <a:lnTo>
                    <a:pt x="36" y="174"/>
                  </a:lnTo>
                  <a:lnTo>
                    <a:pt x="0" y="140"/>
                  </a:lnTo>
                  <a:lnTo>
                    <a:pt x="188"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8" name="Freeform 124"/>
            <p:cNvSpPr>
              <a:spLocks/>
            </p:cNvSpPr>
            <p:nvPr userDrawn="1"/>
          </p:nvSpPr>
          <p:spPr bwMode="gray">
            <a:xfrm>
              <a:off x="5883275" y="2830513"/>
              <a:ext cx="130175" cy="160337"/>
            </a:xfrm>
            <a:custGeom>
              <a:avLst/>
              <a:gdLst>
                <a:gd name="T0" fmla="*/ 82 w 82"/>
                <a:gd name="T1" fmla="*/ 0 h 101"/>
                <a:gd name="T2" fmla="*/ 8 w 82"/>
                <a:gd name="T3" fmla="*/ 101 h 101"/>
                <a:gd name="T4" fmla="*/ 0 w 82"/>
                <a:gd name="T5" fmla="*/ 61 h 101"/>
                <a:gd name="T6" fmla="*/ 82 w 82"/>
                <a:gd name="T7" fmla="*/ 0 h 101"/>
              </a:gdLst>
              <a:ahLst/>
              <a:cxnLst>
                <a:cxn ang="0">
                  <a:pos x="T0" y="T1"/>
                </a:cxn>
                <a:cxn ang="0">
                  <a:pos x="T2" y="T3"/>
                </a:cxn>
                <a:cxn ang="0">
                  <a:pos x="T4" y="T5"/>
                </a:cxn>
                <a:cxn ang="0">
                  <a:pos x="T6" y="T7"/>
                </a:cxn>
              </a:cxnLst>
              <a:rect l="0" t="0" r="r" b="b"/>
              <a:pathLst>
                <a:path w="82" h="101">
                  <a:moveTo>
                    <a:pt x="82" y="0"/>
                  </a:moveTo>
                  <a:lnTo>
                    <a:pt x="8" y="101"/>
                  </a:lnTo>
                  <a:lnTo>
                    <a:pt x="0" y="61"/>
                  </a:lnTo>
                  <a:lnTo>
                    <a:pt x="82"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19" name="Freeform 125"/>
            <p:cNvSpPr>
              <a:spLocks/>
            </p:cNvSpPr>
            <p:nvPr userDrawn="1"/>
          </p:nvSpPr>
          <p:spPr bwMode="gray">
            <a:xfrm>
              <a:off x="3894138" y="3362325"/>
              <a:ext cx="98425" cy="966787"/>
            </a:xfrm>
            <a:custGeom>
              <a:avLst/>
              <a:gdLst>
                <a:gd name="T0" fmla="*/ 62 w 62"/>
                <a:gd name="T1" fmla="*/ 609 h 609"/>
                <a:gd name="T2" fmla="*/ 30 w 62"/>
                <a:gd name="T3" fmla="*/ 0 h 609"/>
                <a:gd name="T4" fmla="*/ 0 w 62"/>
                <a:gd name="T5" fmla="*/ 609 h 609"/>
                <a:gd name="T6" fmla="*/ 62 w 62"/>
                <a:gd name="T7" fmla="*/ 609 h 609"/>
              </a:gdLst>
              <a:ahLst/>
              <a:cxnLst>
                <a:cxn ang="0">
                  <a:pos x="T0" y="T1"/>
                </a:cxn>
                <a:cxn ang="0">
                  <a:pos x="T2" y="T3"/>
                </a:cxn>
                <a:cxn ang="0">
                  <a:pos x="T4" y="T5"/>
                </a:cxn>
                <a:cxn ang="0">
                  <a:pos x="T6" y="T7"/>
                </a:cxn>
              </a:cxnLst>
              <a:rect l="0" t="0" r="r" b="b"/>
              <a:pathLst>
                <a:path w="62" h="609">
                  <a:moveTo>
                    <a:pt x="62" y="609"/>
                  </a:moveTo>
                  <a:lnTo>
                    <a:pt x="30" y="0"/>
                  </a:lnTo>
                  <a:lnTo>
                    <a:pt x="0" y="609"/>
                  </a:lnTo>
                  <a:lnTo>
                    <a:pt x="62" y="609"/>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0" name="Freeform 126"/>
            <p:cNvSpPr>
              <a:spLocks/>
            </p:cNvSpPr>
            <p:nvPr userDrawn="1"/>
          </p:nvSpPr>
          <p:spPr bwMode="gray">
            <a:xfrm>
              <a:off x="3894138" y="3362325"/>
              <a:ext cx="98425" cy="966787"/>
            </a:xfrm>
            <a:custGeom>
              <a:avLst/>
              <a:gdLst>
                <a:gd name="T0" fmla="*/ 62 w 62"/>
                <a:gd name="T1" fmla="*/ 609 h 609"/>
                <a:gd name="T2" fmla="*/ 30 w 62"/>
                <a:gd name="T3" fmla="*/ 0 h 609"/>
                <a:gd name="T4" fmla="*/ 0 w 62"/>
                <a:gd name="T5" fmla="*/ 609 h 609"/>
                <a:gd name="T6" fmla="*/ 62 w 62"/>
                <a:gd name="T7" fmla="*/ 609 h 609"/>
              </a:gdLst>
              <a:ahLst/>
              <a:cxnLst>
                <a:cxn ang="0">
                  <a:pos x="T0" y="T1"/>
                </a:cxn>
                <a:cxn ang="0">
                  <a:pos x="T2" y="T3"/>
                </a:cxn>
                <a:cxn ang="0">
                  <a:pos x="T4" y="T5"/>
                </a:cxn>
                <a:cxn ang="0">
                  <a:pos x="T6" y="T7"/>
                </a:cxn>
              </a:cxnLst>
              <a:rect l="0" t="0" r="r" b="b"/>
              <a:pathLst>
                <a:path w="62" h="609">
                  <a:moveTo>
                    <a:pt x="62" y="609"/>
                  </a:moveTo>
                  <a:lnTo>
                    <a:pt x="30" y="0"/>
                  </a:lnTo>
                  <a:lnTo>
                    <a:pt x="0" y="609"/>
                  </a:lnTo>
                  <a:lnTo>
                    <a:pt x="62" y="6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1" name="Freeform 127"/>
            <p:cNvSpPr>
              <a:spLocks/>
            </p:cNvSpPr>
            <p:nvPr userDrawn="1"/>
          </p:nvSpPr>
          <p:spPr bwMode="gray">
            <a:xfrm>
              <a:off x="3941763" y="3900488"/>
              <a:ext cx="187325" cy="198437"/>
            </a:xfrm>
            <a:custGeom>
              <a:avLst/>
              <a:gdLst>
                <a:gd name="T0" fmla="*/ 0 w 118"/>
                <a:gd name="T1" fmla="*/ 125 h 125"/>
                <a:gd name="T2" fmla="*/ 118 w 118"/>
                <a:gd name="T3" fmla="*/ 0 h 125"/>
                <a:gd name="T4" fmla="*/ 0 w 118"/>
                <a:gd name="T5" fmla="*/ 91 h 125"/>
                <a:gd name="T6" fmla="*/ 0 w 118"/>
                <a:gd name="T7" fmla="*/ 125 h 125"/>
              </a:gdLst>
              <a:ahLst/>
              <a:cxnLst>
                <a:cxn ang="0">
                  <a:pos x="T0" y="T1"/>
                </a:cxn>
                <a:cxn ang="0">
                  <a:pos x="T2" y="T3"/>
                </a:cxn>
                <a:cxn ang="0">
                  <a:pos x="T4" y="T5"/>
                </a:cxn>
                <a:cxn ang="0">
                  <a:pos x="T6" y="T7"/>
                </a:cxn>
              </a:cxnLst>
              <a:rect l="0" t="0" r="r" b="b"/>
              <a:pathLst>
                <a:path w="118" h="125">
                  <a:moveTo>
                    <a:pt x="0" y="125"/>
                  </a:moveTo>
                  <a:lnTo>
                    <a:pt x="118" y="0"/>
                  </a:lnTo>
                  <a:lnTo>
                    <a:pt x="0" y="91"/>
                  </a:lnTo>
                  <a:lnTo>
                    <a:pt x="0" y="125"/>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2" name="Freeform 128"/>
            <p:cNvSpPr>
              <a:spLocks/>
            </p:cNvSpPr>
            <p:nvPr userDrawn="1"/>
          </p:nvSpPr>
          <p:spPr bwMode="gray">
            <a:xfrm>
              <a:off x="3941763" y="3900488"/>
              <a:ext cx="187325" cy="198437"/>
            </a:xfrm>
            <a:custGeom>
              <a:avLst/>
              <a:gdLst>
                <a:gd name="T0" fmla="*/ 0 w 118"/>
                <a:gd name="T1" fmla="*/ 125 h 125"/>
                <a:gd name="T2" fmla="*/ 118 w 118"/>
                <a:gd name="T3" fmla="*/ 0 h 125"/>
                <a:gd name="T4" fmla="*/ 0 w 118"/>
                <a:gd name="T5" fmla="*/ 91 h 125"/>
                <a:gd name="T6" fmla="*/ 0 w 118"/>
                <a:gd name="T7" fmla="*/ 125 h 125"/>
              </a:gdLst>
              <a:ahLst/>
              <a:cxnLst>
                <a:cxn ang="0">
                  <a:pos x="T0" y="T1"/>
                </a:cxn>
                <a:cxn ang="0">
                  <a:pos x="T2" y="T3"/>
                </a:cxn>
                <a:cxn ang="0">
                  <a:pos x="T4" y="T5"/>
                </a:cxn>
                <a:cxn ang="0">
                  <a:pos x="T6" y="T7"/>
                </a:cxn>
              </a:cxnLst>
              <a:rect l="0" t="0" r="r" b="b"/>
              <a:pathLst>
                <a:path w="118" h="125">
                  <a:moveTo>
                    <a:pt x="0" y="125"/>
                  </a:moveTo>
                  <a:lnTo>
                    <a:pt x="118" y="0"/>
                  </a:lnTo>
                  <a:lnTo>
                    <a:pt x="0" y="91"/>
                  </a:lnTo>
                  <a:lnTo>
                    <a:pt x="0" y="12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3" name="Freeform 129"/>
            <p:cNvSpPr>
              <a:spLocks/>
            </p:cNvSpPr>
            <p:nvPr userDrawn="1"/>
          </p:nvSpPr>
          <p:spPr bwMode="gray">
            <a:xfrm>
              <a:off x="3935413" y="3730625"/>
              <a:ext cx="153987" cy="163512"/>
            </a:xfrm>
            <a:custGeom>
              <a:avLst/>
              <a:gdLst>
                <a:gd name="T0" fmla="*/ 4 w 97"/>
                <a:gd name="T1" fmla="*/ 103 h 103"/>
                <a:gd name="T2" fmla="*/ 97 w 97"/>
                <a:gd name="T3" fmla="*/ 0 h 103"/>
                <a:gd name="T4" fmla="*/ 0 w 97"/>
                <a:gd name="T5" fmla="*/ 73 h 103"/>
                <a:gd name="T6" fmla="*/ 4 w 97"/>
                <a:gd name="T7" fmla="*/ 103 h 103"/>
              </a:gdLst>
              <a:ahLst/>
              <a:cxnLst>
                <a:cxn ang="0">
                  <a:pos x="T0" y="T1"/>
                </a:cxn>
                <a:cxn ang="0">
                  <a:pos x="T2" y="T3"/>
                </a:cxn>
                <a:cxn ang="0">
                  <a:pos x="T4" y="T5"/>
                </a:cxn>
                <a:cxn ang="0">
                  <a:pos x="T6" y="T7"/>
                </a:cxn>
              </a:cxnLst>
              <a:rect l="0" t="0" r="r" b="b"/>
              <a:pathLst>
                <a:path w="97" h="103">
                  <a:moveTo>
                    <a:pt x="4" y="103"/>
                  </a:moveTo>
                  <a:lnTo>
                    <a:pt x="97" y="0"/>
                  </a:lnTo>
                  <a:lnTo>
                    <a:pt x="0" y="73"/>
                  </a:lnTo>
                  <a:lnTo>
                    <a:pt x="4" y="103"/>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4" name="Freeform 130"/>
            <p:cNvSpPr>
              <a:spLocks/>
            </p:cNvSpPr>
            <p:nvPr userDrawn="1"/>
          </p:nvSpPr>
          <p:spPr bwMode="gray">
            <a:xfrm>
              <a:off x="3935413" y="3730625"/>
              <a:ext cx="153987" cy="163512"/>
            </a:xfrm>
            <a:custGeom>
              <a:avLst/>
              <a:gdLst>
                <a:gd name="T0" fmla="*/ 4 w 97"/>
                <a:gd name="T1" fmla="*/ 103 h 103"/>
                <a:gd name="T2" fmla="*/ 97 w 97"/>
                <a:gd name="T3" fmla="*/ 0 h 103"/>
                <a:gd name="T4" fmla="*/ 0 w 97"/>
                <a:gd name="T5" fmla="*/ 73 h 103"/>
                <a:gd name="T6" fmla="*/ 4 w 97"/>
                <a:gd name="T7" fmla="*/ 103 h 103"/>
              </a:gdLst>
              <a:ahLst/>
              <a:cxnLst>
                <a:cxn ang="0">
                  <a:pos x="T0" y="T1"/>
                </a:cxn>
                <a:cxn ang="0">
                  <a:pos x="T2" y="T3"/>
                </a:cxn>
                <a:cxn ang="0">
                  <a:pos x="T4" y="T5"/>
                </a:cxn>
                <a:cxn ang="0">
                  <a:pos x="T6" y="T7"/>
                </a:cxn>
              </a:cxnLst>
              <a:rect l="0" t="0" r="r" b="b"/>
              <a:pathLst>
                <a:path w="97" h="103">
                  <a:moveTo>
                    <a:pt x="4" y="103"/>
                  </a:moveTo>
                  <a:lnTo>
                    <a:pt x="97" y="0"/>
                  </a:lnTo>
                  <a:lnTo>
                    <a:pt x="0" y="73"/>
                  </a:lnTo>
                  <a:lnTo>
                    <a:pt x="4" y="1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5" name="Freeform 131"/>
            <p:cNvSpPr>
              <a:spLocks/>
            </p:cNvSpPr>
            <p:nvPr userDrawn="1"/>
          </p:nvSpPr>
          <p:spPr bwMode="gray">
            <a:xfrm>
              <a:off x="3929063" y="3625850"/>
              <a:ext cx="112712" cy="117475"/>
            </a:xfrm>
            <a:custGeom>
              <a:avLst/>
              <a:gdLst>
                <a:gd name="T0" fmla="*/ 8 w 71"/>
                <a:gd name="T1" fmla="*/ 74 h 74"/>
                <a:gd name="T2" fmla="*/ 71 w 71"/>
                <a:gd name="T3" fmla="*/ 0 h 74"/>
                <a:gd name="T4" fmla="*/ 0 w 71"/>
                <a:gd name="T5" fmla="*/ 48 h 74"/>
                <a:gd name="T6" fmla="*/ 8 w 71"/>
                <a:gd name="T7" fmla="*/ 74 h 74"/>
              </a:gdLst>
              <a:ahLst/>
              <a:cxnLst>
                <a:cxn ang="0">
                  <a:pos x="T0" y="T1"/>
                </a:cxn>
                <a:cxn ang="0">
                  <a:pos x="T2" y="T3"/>
                </a:cxn>
                <a:cxn ang="0">
                  <a:pos x="T4" y="T5"/>
                </a:cxn>
                <a:cxn ang="0">
                  <a:pos x="T6" y="T7"/>
                </a:cxn>
              </a:cxnLst>
              <a:rect l="0" t="0" r="r" b="b"/>
              <a:pathLst>
                <a:path w="71" h="74">
                  <a:moveTo>
                    <a:pt x="8" y="74"/>
                  </a:moveTo>
                  <a:lnTo>
                    <a:pt x="71" y="0"/>
                  </a:lnTo>
                  <a:lnTo>
                    <a:pt x="0" y="48"/>
                  </a:lnTo>
                  <a:lnTo>
                    <a:pt x="8" y="74"/>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6" name="Freeform 132"/>
            <p:cNvSpPr>
              <a:spLocks/>
            </p:cNvSpPr>
            <p:nvPr userDrawn="1"/>
          </p:nvSpPr>
          <p:spPr bwMode="gray">
            <a:xfrm>
              <a:off x="3929063" y="3625850"/>
              <a:ext cx="112712" cy="117475"/>
            </a:xfrm>
            <a:custGeom>
              <a:avLst/>
              <a:gdLst>
                <a:gd name="T0" fmla="*/ 8 w 71"/>
                <a:gd name="T1" fmla="*/ 74 h 74"/>
                <a:gd name="T2" fmla="*/ 71 w 71"/>
                <a:gd name="T3" fmla="*/ 0 h 74"/>
                <a:gd name="T4" fmla="*/ 0 w 71"/>
                <a:gd name="T5" fmla="*/ 48 h 74"/>
                <a:gd name="T6" fmla="*/ 8 w 71"/>
                <a:gd name="T7" fmla="*/ 74 h 74"/>
              </a:gdLst>
              <a:ahLst/>
              <a:cxnLst>
                <a:cxn ang="0">
                  <a:pos x="T0" y="T1"/>
                </a:cxn>
                <a:cxn ang="0">
                  <a:pos x="T2" y="T3"/>
                </a:cxn>
                <a:cxn ang="0">
                  <a:pos x="T4" y="T5"/>
                </a:cxn>
                <a:cxn ang="0">
                  <a:pos x="T6" y="T7"/>
                </a:cxn>
              </a:cxnLst>
              <a:rect l="0" t="0" r="r" b="b"/>
              <a:pathLst>
                <a:path w="71" h="74">
                  <a:moveTo>
                    <a:pt x="8" y="74"/>
                  </a:moveTo>
                  <a:lnTo>
                    <a:pt x="71" y="0"/>
                  </a:lnTo>
                  <a:lnTo>
                    <a:pt x="0" y="48"/>
                  </a:lnTo>
                  <a:lnTo>
                    <a:pt x="8" y="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7" name="Freeform 133"/>
            <p:cNvSpPr>
              <a:spLocks/>
            </p:cNvSpPr>
            <p:nvPr userDrawn="1"/>
          </p:nvSpPr>
          <p:spPr bwMode="gray">
            <a:xfrm>
              <a:off x="3740150" y="3833813"/>
              <a:ext cx="188912" cy="201612"/>
            </a:xfrm>
            <a:custGeom>
              <a:avLst/>
              <a:gdLst>
                <a:gd name="T0" fmla="*/ 119 w 119"/>
                <a:gd name="T1" fmla="*/ 127 h 127"/>
                <a:gd name="T2" fmla="*/ 0 w 119"/>
                <a:gd name="T3" fmla="*/ 0 h 127"/>
                <a:gd name="T4" fmla="*/ 119 w 119"/>
                <a:gd name="T5" fmla="*/ 94 h 127"/>
                <a:gd name="T6" fmla="*/ 119 w 119"/>
                <a:gd name="T7" fmla="*/ 127 h 127"/>
              </a:gdLst>
              <a:ahLst/>
              <a:cxnLst>
                <a:cxn ang="0">
                  <a:pos x="T0" y="T1"/>
                </a:cxn>
                <a:cxn ang="0">
                  <a:pos x="T2" y="T3"/>
                </a:cxn>
                <a:cxn ang="0">
                  <a:pos x="T4" y="T5"/>
                </a:cxn>
                <a:cxn ang="0">
                  <a:pos x="T6" y="T7"/>
                </a:cxn>
              </a:cxnLst>
              <a:rect l="0" t="0" r="r" b="b"/>
              <a:pathLst>
                <a:path w="119" h="127">
                  <a:moveTo>
                    <a:pt x="119" y="127"/>
                  </a:moveTo>
                  <a:lnTo>
                    <a:pt x="0" y="0"/>
                  </a:lnTo>
                  <a:lnTo>
                    <a:pt x="119" y="94"/>
                  </a:lnTo>
                  <a:lnTo>
                    <a:pt x="119" y="127"/>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8" name="Freeform 134"/>
            <p:cNvSpPr>
              <a:spLocks/>
            </p:cNvSpPr>
            <p:nvPr userDrawn="1"/>
          </p:nvSpPr>
          <p:spPr bwMode="gray">
            <a:xfrm>
              <a:off x="3740150" y="3833813"/>
              <a:ext cx="188912" cy="201612"/>
            </a:xfrm>
            <a:custGeom>
              <a:avLst/>
              <a:gdLst>
                <a:gd name="T0" fmla="*/ 119 w 119"/>
                <a:gd name="T1" fmla="*/ 127 h 127"/>
                <a:gd name="T2" fmla="*/ 0 w 119"/>
                <a:gd name="T3" fmla="*/ 0 h 127"/>
                <a:gd name="T4" fmla="*/ 119 w 119"/>
                <a:gd name="T5" fmla="*/ 94 h 127"/>
                <a:gd name="T6" fmla="*/ 119 w 119"/>
                <a:gd name="T7" fmla="*/ 127 h 127"/>
              </a:gdLst>
              <a:ahLst/>
              <a:cxnLst>
                <a:cxn ang="0">
                  <a:pos x="T0" y="T1"/>
                </a:cxn>
                <a:cxn ang="0">
                  <a:pos x="T2" y="T3"/>
                </a:cxn>
                <a:cxn ang="0">
                  <a:pos x="T4" y="T5"/>
                </a:cxn>
                <a:cxn ang="0">
                  <a:pos x="T6" y="T7"/>
                </a:cxn>
              </a:cxnLst>
              <a:rect l="0" t="0" r="r" b="b"/>
              <a:pathLst>
                <a:path w="119" h="127">
                  <a:moveTo>
                    <a:pt x="119" y="127"/>
                  </a:moveTo>
                  <a:lnTo>
                    <a:pt x="0" y="0"/>
                  </a:lnTo>
                  <a:lnTo>
                    <a:pt x="119" y="94"/>
                  </a:lnTo>
                  <a:lnTo>
                    <a:pt x="119" y="1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29" name="Freeform 135"/>
            <p:cNvSpPr>
              <a:spLocks/>
            </p:cNvSpPr>
            <p:nvPr userDrawn="1"/>
          </p:nvSpPr>
          <p:spPr bwMode="gray">
            <a:xfrm>
              <a:off x="3781425" y="3676650"/>
              <a:ext cx="153987" cy="163512"/>
            </a:xfrm>
            <a:custGeom>
              <a:avLst/>
              <a:gdLst>
                <a:gd name="T0" fmla="*/ 93 w 97"/>
                <a:gd name="T1" fmla="*/ 103 h 103"/>
                <a:gd name="T2" fmla="*/ 0 w 97"/>
                <a:gd name="T3" fmla="*/ 0 h 103"/>
                <a:gd name="T4" fmla="*/ 97 w 97"/>
                <a:gd name="T5" fmla="*/ 74 h 103"/>
                <a:gd name="T6" fmla="*/ 93 w 97"/>
                <a:gd name="T7" fmla="*/ 103 h 103"/>
              </a:gdLst>
              <a:ahLst/>
              <a:cxnLst>
                <a:cxn ang="0">
                  <a:pos x="T0" y="T1"/>
                </a:cxn>
                <a:cxn ang="0">
                  <a:pos x="T2" y="T3"/>
                </a:cxn>
                <a:cxn ang="0">
                  <a:pos x="T4" y="T5"/>
                </a:cxn>
                <a:cxn ang="0">
                  <a:pos x="T6" y="T7"/>
                </a:cxn>
              </a:cxnLst>
              <a:rect l="0" t="0" r="r" b="b"/>
              <a:pathLst>
                <a:path w="97" h="103">
                  <a:moveTo>
                    <a:pt x="93" y="103"/>
                  </a:moveTo>
                  <a:lnTo>
                    <a:pt x="0" y="0"/>
                  </a:lnTo>
                  <a:lnTo>
                    <a:pt x="97" y="74"/>
                  </a:lnTo>
                  <a:lnTo>
                    <a:pt x="93" y="103"/>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0" name="Freeform 136"/>
            <p:cNvSpPr>
              <a:spLocks/>
            </p:cNvSpPr>
            <p:nvPr userDrawn="1"/>
          </p:nvSpPr>
          <p:spPr bwMode="gray">
            <a:xfrm>
              <a:off x="3781425" y="3676650"/>
              <a:ext cx="153987" cy="163512"/>
            </a:xfrm>
            <a:custGeom>
              <a:avLst/>
              <a:gdLst>
                <a:gd name="T0" fmla="*/ 93 w 97"/>
                <a:gd name="T1" fmla="*/ 103 h 103"/>
                <a:gd name="T2" fmla="*/ 0 w 97"/>
                <a:gd name="T3" fmla="*/ 0 h 103"/>
                <a:gd name="T4" fmla="*/ 97 w 97"/>
                <a:gd name="T5" fmla="*/ 74 h 103"/>
                <a:gd name="T6" fmla="*/ 93 w 97"/>
                <a:gd name="T7" fmla="*/ 103 h 103"/>
              </a:gdLst>
              <a:ahLst/>
              <a:cxnLst>
                <a:cxn ang="0">
                  <a:pos x="T0" y="T1"/>
                </a:cxn>
                <a:cxn ang="0">
                  <a:pos x="T2" y="T3"/>
                </a:cxn>
                <a:cxn ang="0">
                  <a:pos x="T4" y="T5"/>
                </a:cxn>
                <a:cxn ang="0">
                  <a:pos x="T6" y="T7"/>
                </a:cxn>
              </a:cxnLst>
              <a:rect l="0" t="0" r="r" b="b"/>
              <a:pathLst>
                <a:path w="97" h="103">
                  <a:moveTo>
                    <a:pt x="93" y="103"/>
                  </a:moveTo>
                  <a:lnTo>
                    <a:pt x="0" y="0"/>
                  </a:lnTo>
                  <a:lnTo>
                    <a:pt x="97" y="74"/>
                  </a:lnTo>
                  <a:lnTo>
                    <a:pt x="93" y="1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1" name="Freeform 137"/>
            <p:cNvSpPr>
              <a:spLocks/>
            </p:cNvSpPr>
            <p:nvPr userDrawn="1"/>
          </p:nvSpPr>
          <p:spPr bwMode="gray">
            <a:xfrm>
              <a:off x="3868738" y="3567113"/>
              <a:ext cx="79375" cy="77787"/>
            </a:xfrm>
            <a:custGeom>
              <a:avLst/>
              <a:gdLst>
                <a:gd name="T0" fmla="*/ 38 w 50"/>
                <a:gd name="T1" fmla="*/ 49 h 49"/>
                <a:gd name="T2" fmla="*/ 0 w 50"/>
                <a:gd name="T3" fmla="*/ 0 h 49"/>
                <a:gd name="T4" fmla="*/ 50 w 50"/>
                <a:gd name="T5" fmla="*/ 28 h 49"/>
                <a:gd name="T6" fmla="*/ 38 w 50"/>
                <a:gd name="T7" fmla="*/ 49 h 49"/>
              </a:gdLst>
              <a:ahLst/>
              <a:cxnLst>
                <a:cxn ang="0">
                  <a:pos x="T0" y="T1"/>
                </a:cxn>
                <a:cxn ang="0">
                  <a:pos x="T2" y="T3"/>
                </a:cxn>
                <a:cxn ang="0">
                  <a:pos x="T4" y="T5"/>
                </a:cxn>
                <a:cxn ang="0">
                  <a:pos x="T6" y="T7"/>
                </a:cxn>
              </a:cxnLst>
              <a:rect l="0" t="0" r="r" b="b"/>
              <a:pathLst>
                <a:path w="50" h="49">
                  <a:moveTo>
                    <a:pt x="38" y="49"/>
                  </a:moveTo>
                  <a:lnTo>
                    <a:pt x="0" y="0"/>
                  </a:lnTo>
                  <a:lnTo>
                    <a:pt x="50" y="28"/>
                  </a:lnTo>
                  <a:lnTo>
                    <a:pt x="38" y="49"/>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2" name="Freeform 138"/>
            <p:cNvSpPr>
              <a:spLocks/>
            </p:cNvSpPr>
            <p:nvPr userDrawn="1"/>
          </p:nvSpPr>
          <p:spPr bwMode="gray">
            <a:xfrm>
              <a:off x="3868738" y="3567113"/>
              <a:ext cx="79375" cy="77787"/>
            </a:xfrm>
            <a:custGeom>
              <a:avLst/>
              <a:gdLst>
                <a:gd name="T0" fmla="*/ 38 w 50"/>
                <a:gd name="T1" fmla="*/ 49 h 49"/>
                <a:gd name="T2" fmla="*/ 0 w 50"/>
                <a:gd name="T3" fmla="*/ 0 h 49"/>
                <a:gd name="T4" fmla="*/ 50 w 50"/>
                <a:gd name="T5" fmla="*/ 28 h 49"/>
                <a:gd name="T6" fmla="*/ 38 w 50"/>
                <a:gd name="T7" fmla="*/ 49 h 49"/>
              </a:gdLst>
              <a:ahLst/>
              <a:cxnLst>
                <a:cxn ang="0">
                  <a:pos x="T0" y="T1"/>
                </a:cxn>
                <a:cxn ang="0">
                  <a:pos x="T2" y="T3"/>
                </a:cxn>
                <a:cxn ang="0">
                  <a:pos x="T4" y="T5"/>
                </a:cxn>
                <a:cxn ang="0">
                  <a:pos x="T6" y="T7"/>
                </a:cxn>
              </a:cxnLst>
              <a:rect l="0" t="0" r="r" b="b"/>
              <a:pathLst>
                <a:path w="50" h="49">
                  <a:moveTo>
                    <a:pt x="38" y="49"/>
                  </a:moveTo>
                  <a:lnTo>
                    <a:pt x="0" y="0"/>
                  </a:lnTo>
                  <a:lnTo>
                    <a:pt x="50" y="28"/>
                  </a:lnTo>
                  <a:lnTo>
                    <a:pt x="38"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3" name="Freeform 139"/>
            <p:cNvSpPr>
              <a:spLocks/>
            </p:cNvSpPr>
            <p:nvPr userDrawn="1"/>
          </p:nvSpPr>
          <p:spPr bwMode="gray">
            <a:xfrm>
              <a:off x="3676650" y="3308350"/>
              <a:ext cx="533400" cy="755650"/>
            </a:xfrm>
            <a:custGeom>
              <a:avLst/>
              <a:gdLst>
                <a:gd name="T0" fmla="*/ 79 w 159"/>
                <a:gd name="T1" fmla="*/ 0 h 240"/>
                <a:gd name="T2" fmla="*/ 0 w 159"/>
                <a:gd name="T3" fmla="*/ 180 h 240"/>
                <a:gd name="T4" fmla="*/ 27 w 159"/>
                <a:gd name="T5" fmla="*/ 240 h 240"/>
                <a:gd name="T6" fmla="*/ 67 w 159"/>
                <a:gd name="T7" fmla="*/ 222 h 240"/>
                <a:gd name="T8" fmla="*/ 19 w 159"/>
                <a:gd name="T9" fmla="*/ 167 h 240"/>
                <a:gd name="T10" fmla="*/ 70 w 159"/>
                <a:gd name="T11" fmla="*/ 209 h 240"/>
                <a:gd name="T12" fmla="*/ 72 w 159"/>
                <a:gd name="T13" fmla="*/ 165 h 240"/>
                <a:gd name="T14" fmla="*/ 31 w 159"/>
                <a:gd name="T15" fmla="*/ 117 h 240"/>
                <a:gd name="T16" fmla="*/ 73 w 159"/>
                <a:gd name="T17" fmla="*/ 150 h 240"/>
                <a:gd name="T18" fmla="*/ 75 w 159"/>
                <a:gd name="T19" fmla="*/ 107 h 240"/>
                <a:gd name="T20" fmla="*/ 57 w 159"/>
                <a:gd name="T21" fmla="*/ 82 h 240"/>
                <a:gd name="T22" fmla="*/ 76 w 159"/>
                <a:gd name="T23" fmla="*/ 93 h 240"/>
                <a:gd name="T24" fmla="*/ 79 w 159"/>
                <a:gd name="T25" fmla="*/ 17 h 240"/>
                <a:gd name="T26" fmla="*/ 84 w 159"/>
                <a:gd name="T27" fmla="*/ 119 h 240"/>
                <a:gd name="T28" fmla="*/ 109 w 159"/>
                <a:gd name="T29" fmla="*/ 101 h 240"/>
                <a:gd name="T30" fmla="*/ 85 w 159"/>
                <a:gd name="T31" fmla="*/ 131 h 240"/>
                <a:gd name="T32" fmla="*/ 86 w 159"/>
                <a:gd name="T33" fmla="*/ 164 h 240"/>
                <a:gd name="T34" fmla="*/ 123 w 159"/>
                <a:gd name="T35" fmla="*/ 134 h 240"/>
                <a:gd name="T36" fmla="*/ 87 w 159"/>
                <a:gd name="T37" fmla="*/ 177 h 240"/>
                <a:gd name="T38" fmla="*/ 89 w 159"/>
                <a:gd name="T39" fmla="*/ 213 h 240"/>
                <a:gd name="T40" fmla="*/ 119 w 159"/>
                <a:gd name="T41" fmla="*/ 201 h 240"/>
                <a:gd name="T42" fmla="*/ 135 w 159"/>
                <a:gd name="T43" fmla="*/ 188 h 240"/>
                <a:gd name="T44" fmla="*/ 126 w 159"/>
                <a:gd name="T45" fmla="*/ 199 h 240"/>
                <a:gd name="T46" fmla="*/ 158 w 159"/>
                <a:gd name="T47" fmla="*/ 188 h 240"/>
                <a:gd name="T48" fmla="*/ 159 w 159"/>
                <a:gd name="T49" fmla="*/ 180 h 240"/>
                <a:gd name="T50" fmla="*/ 143 w 159"/>
                <a:gd name="T51" fmla="*/ 118 h 240"/>
                <a:gd name="T52" fmla="*/ 102 w 159"/>
                <a:gd name="T53" fmla="*/ 37 h 240"/>
                <a:gd name="T54" fmla="*/ 79 w 159"/>
                <a:gd name="T5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9" h="240">
                  <a:moveTo>
                    <a:pt x="79" y="0"/>
                  </a:moveTo>
                  <a:cubicBezTo>
                    <a:pt x="79" y="0"/>
                    <a:pt x="0" y="118"/>
                    <a:pt x="0" y="180"/>
                  </a:cubicBezTo>
                  <a:cubicBezTo>
                    <a:pt x="0" y="204"/>
                    <a:pt x="10" y="226"/>
                    <a:pt x="27" y="240"/>
                  </a:cubicBezTo>
                  <a:cubicBezTo>
                    <a:pt x="40" y="234"/>
                    <a:pt x="54" y="228"/>
                    <a:pt x="67" y="222"/>
                  </a:cubicBezTo>
                  <a:cubicBezTo>
                    <a:pt x="19" y="167"/>
                    <a:pt x="19" y="167"/>
                    <a:pt x="19" y="167"/>
                  </a:cubicBezTo>
                  <a:cubicBezTo>
                    <a:pt x="70" y="209"/>
                    <a:pt x="70" y="209"/>
                    <a:pt x="70" y="209"/>
                  </a:cubicBezTo>
                  <a:cubicBezTo>
                    <a:pt x="72" y="165"/>
                    <a:pt x="72" y="165"/>
                    <a:pt x="72" y="165"/>
                  </a:cubicBezTo>
                  <a:cubicBezTo>
                    <a:pt x="31" y="117"/>
                    <a:pt x="31" y="117"/>
                    <a:pt x="31" y="117"/>
                  </a:cubicBezTo>
                  <a:cubicBezTo>
                    <a:pt x="73" y="150"/>
                    <a:pt x="73" y="150"/>
                    <a:pt x="73" y="150"/>
                  </a:cubicBezTo>
                  <a:cubicBezTo>
                    <a:pt x="75" y="107"/>
                    <a:pt x="75" y="107"/>
                    <a:pt x="75" y="107"/>
                  </a:cubicBezTo>
                  <a:cubicBezTo>
                    <a:pt x="57" y="82"/>
                    <a:pt x="57" y="82"/>
                    <a:pt x="57" y="82"/>
                  </a:cubicBezTo>
                  <a:cubicBezTo>
                    <a:pt x="76" y="93"/>
                    <a:pt x="76" y="93"/>
                    <a:pt x="76" y="93"/>
                  </a:cubicBezTo>
                  <a:cubicBezTo>
                    <a:pt x="79" y="17"/>
                    <a:pt x="79" y="17"/>
                    <a:pt x="79" y="17"/>
                  </a:cubicBezTo>
                  <a:cubicBezTo>
                    <a:pt x="84" y="119"/>
                    <a:pt x="84" y="119"/>
                    <a:pt x="84" y="119"/>
                  </a:cubicBezTo>
                  <a:cubicBezTo>
                    <a:pt x="109" y="101"/>
                    <a:pt x="109" y="101"/>
                    <a:pt x="109" y="101"/>
                  </a:cubicBezTo>
                  <a:cubicBezTo>
                    <a:pt x="85" y="131"/>
                    <a:pt x="85" y="131"/>
                    <a:pt x="85" y="131"/>
                  </a:cubicBezTo>
                  <a:cubicBezTo>
                    <a:pt x="86" y="164"/>
                    <a:pt x="86" y="164"/>
                    <a:pt x="86" y="164"/>
                  </a:cubicBezTo>
                  <a:cubicBezTo>
                    <a:pt x="123" y="134"/>
                    <a:pt x="123" y="134"/>
                    <a:pt x="123" y="134"/>
                  </a:cubicBezTo>
                  <a:cubicBezTo>
                    <a:pt x="87" y="177"/>
                    <a:pt x="87" y="177"/>
                    <a:pt x="87" y="177"/>
                  </a:cubicBezTo>
                  <a:cubicBezTo>
                    <a:pt x="89" y="213"/>
                    <a:pt x="89" y="213"/>
                    <a:pt x="89" y="213"/>
                  </a:cubicBezTo>
                  <a:cubicBezTo>
                    <a:pt x="99" y="209"/>
                    <a:pt x="109" y="205"/>
                    <a:pt x="119" y="201"/>
                  </a:cubicBezTo>
                  <a:cubicBezTo>
                    <a:pt x="135" y="188"/>
                    <a:pt x="135" y="188"/>
                    <a:pt x="135" y="188"/>
                  </a:cubicBezTo>
                  <a:cubicBezTo>
                    <a:pt x="126" y="199"/>
                    <a:pt x="126" y="199"/>
                    <a:pt x="126" y="199"/>
                  </a:cubicBezTo>
                  <a:cubicBezTo>
                    <a:pt x="136" y="195"/>
                    <a:pt x="147" y="191"/>
                    <a:pt x="158" y="188"/>
                  </a:cubicBezTo>
                  <a:cubicBezTo>
                    <a:pt x="158" y="185"/>
                    <a:pt x="159" y="183"/>
                    <a:pt x="159" y="180"/>
                  </a:cubicBezTo>
                  <a:cubicBezTo>
                    <a:pt x="159" y="163"/>
                    <a:pt x="152" y="140"/>
                    <a:pt x="143" y="118"/>
                  </a:cubicBezTo>
                  <a:cubicBezTo>
                    <a:pt x="121" y="97"/>
                    <a:pt x="105" y="69"/>
                    <a:pt x="102" y="37"/>
                  </a:cubicBezTo>
                  <a:cubicBezTo>
                    <a:pt x="89" y="15"/>
                    <a:pt x="79" y="0"/>
                    <a:pt x="79" y="0"/>
                  </a:cubicBezTo>
                </a:path>
              </a:pathLst>
            </a:custGeom>
            <a:solidFill>
              <a:srgbClr val="A7CD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4" name="Freeform 140"/>
            <p:cNvSpPr>
              <a:spLocks noEditPoints="1"/>
            </p:cNvSpPr>
            <p:nvPr userDrawn="1"/>
          </p:nvSpPr>
          <p:spPr bwMode="gray">
            <a:xfrm>
              <a:off x="3767138" y="3900488"/>
              <a:ext cx="439737" cy="223837"/>
            </a:xfrm>
            <a:custGeom>
              <a:avLst/>
              <a:gdLst>
                <a:gd name="T0" fmla="*/ 40 w 131"/>
                <a:gd name="T1" fmla="*/ 34 h 71"/>
                <a:gd name="T2" fmla="*/ 0 w 131"/>
                <a:gd name="T3" fmla="*/ 52 h 71"/>
                <a:gd name="T4" fmla="*/ 41 w 131"/>
                <a:gd name="T5" fmla="*/ 71 h 71"/>
                <a:gd name="T6" fmla="*/ 42 w 131"/>
                <a:gd name="T7" fmla="*/ 36 h 71"/>
                <a:gd name="T8" fmla="*/ 40 w 131"/>
                <a:gd name="T9" fmla="*/ 34 h 71"/>
                <a:gd name="T10" fmla="*/ 92 w 131"/>
                <a:gd name="T11" fmla="*/ 13 h 71"/>
                <a:gd name="T12" fmla="*/ 62 w 131"/>
                <a:gd name="T13" fmla="*/ 25 h 71"/>
                <a:gd name="T14" fmla="*/ 62 w 131"/>
                <a:gd name="T15" fmla="*/ 38 h 71"/>
                <a:gd name="T16" fmla="*/ 92 w 131"/>
                <a:gd name="T17" fmla="*/ 13 h 71"/>
                <a:gd name="T18" fmla="*/ 131 w 131"/>
                <a:gd name="T19" fmla="*/ 0 h 71"/>
                <a:gd name="T20" fmla="*/ 99 w 131"/>
                <a:gd name="T21" fmla="*/ 11 h 71"/>
                <a:gd name="T22" fmla="*/ 63 w 131"/>
                <a:gd name="T23" fmla="*/ 51 h 71"/>
                <a:gd name="T24" fmla="*/ 64 w 131"/>
                <a:gd name="T25" fmla="*/ 71 h 71"/>
                <a:gd name="T26" fmla="*/ 131 w 131"/>
                <a:gd name="T2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71">
                  <a:moveTo>
                    <a:pt x="40" y="34"/>
                  </a:moveTo>
                  <a:cubicBezTo>
                    <a:pt x="27" y="40"/>
                    <a:pt x="13" y="46"/>
                    <a:pt x="0" y="52"/>
                  </a:cubicBezTo>
                  <a:cubicBezTo>
                    <a:pt x="11" y="62"/>
                    <a:pt x="25" y="69"/>
                    <a:pt x="41" y="71"/>
                  </a:cubicBezTo>
                  <a:cubicBezTo>
                    <a:pt x="42" y="36"/>
                    <a:pt x="42" y="36"/>
                    <a:pt x="42" y="36"/>
                  </a:cubicBezTo>
                  <a:cubicBezTo>
                    <a:pt x="40" y="34"/>
                    <a:pt x="40" y="34"/>
                    <a:pt x="40" y="34"/>
                  </a:cubicBezTo>
                  <a:moveTo>
                    <a:pt x="92" y="13"/>
                  </a:moveTo>
                  <a:cubicBezTo>
                    <a:pt x="82" y="17"/>
                    <a:pt x="72" y="21"/>
                    <a:pt x="62" y="25"/>
                  </a:cubicBezTo>
                  <a:cubicBezTo>
                    <a:pt x="62" y="38"/>
                    <a:pt x="62" y="38"/>
                    <a:pt x="62" y="38"/>
                  </a:cubicBezTo>
                  <a:cubicBezTo>
                    <a:pt x="92" y="13"/>
                    <a:pt x="92" y="13"/>
                    <a:pt x="92" y="13"/>
                  </a:cubicBezTo>
                  <a:moveTo>
                    <a:pt x="131" y="0"/>
                  </a:moveTo>
                  <a:cubicBezTo>
                    <a:pt x="120" y="3"/>
                    <a:pt x="109" y="7"/>
                    <a:pt x="99" y="11"/>
                  </a:cubicBezTo>
                  <a:cubicBezTo>
                    <a:pt x="63" y="51"/>
                    <a:pt x="63" y="51"/>
                    <a:pt x="63" y="51"/>
                  </a:cubicBezTo>
                  <a:cubicBezTo>
                    <a:pt x="64" y="71"/>
                    <a:pt x="64" y="71"/>
                    <a:pt x="64" y="71"/>
                  </a:cubicBezTo>
                  <a:cubicBezTo>
                    <a:pt x="100" y="66"/>
                    <a:pt x="128" y="36"/>
                    <a:pt x="131" y="0"/>
                  </a:cubicBezTo>
                </a:path>
              </a:pathLst>
            </a:custGeom>
            <a:solidFill>
              <a:srgbClr val="98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5" name="Freeform 141"/>
            <p:cNvSpPr>
              <a:spLocks/>
            </p:cNvSpPr>
            <p:nvPr userDrawn="1"/>
          </p:nvSpPr>
          <p:spPr bwMode="gray">
            <a:xfrm>
              <a:off x="4019550" y="3425825"/>
              <a:ext cx="136525" cy="254000"/>
            </a:xfrm>
            <a:custGeom>
              <a:avLst/>
              <a:gdLst>
                <a:gd name="T0" fmla="*/ 0 w 41"/>
                <a:gd name="T1" fmla="*/ 0 h 81"/>
                <a:gd name="T2" fmla="*/ 41 w 41"/>
                <a:gd name="T3" fmla="*/ 81 h 81"/>
                <a:gd name="T4" fmla="*/ 0 w 41"/>
                <a:gd name="T5" fmla="*/ 0 h 81"/>
              </a:gdLst>
              <a:ahLst/>
              <a:cxnLst>
                <a:cxn ang="0">
                  <a:pos x="T0" y="T1"/>
                </a:cxn>
                <a:cxn ang="0">
                  <a:pos x="T2" y="T3"/>
                </a:cxn>
                <a:cxn ang="0">
                  <a:pos x="T4" y="T5"/>
                </a:cxn>
              </a:cxnLst>
              <a:rect l="0" t="0" r="r" b="b"/>
              <a:pathLst>
                <a:path w="41" h="81">
                  <a:moveTo>
                    <a:pt x="0" y="0"/>
                  </a:moveTo>
                  <a:cubicBezTo>
                    <a:pt x="3" y="32"/>
                    <a:pt x="19" y="60"/>
                    <a:pt x="41" y="81"/>
                  </a:cubicBezTo>
                  <a:cubicBezTo>
                    <a:pt x="29" y="52"/>
                    <a:pt x="13" y="23"/>
                    <a:pt x="0" y="0"/>
                  </a:cubicBezTo>
                </a:path>
              </a:pathLst>
            </a:custGeom>
            <a:solidFill>
              <a:srgbClr val="89C6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6" name="Freeform 142"/>
            <p:cNvSpPr>
              <a:spLocks/>
            </p:cNvSpPr>
            <p:nvPr userDrawn="1"/>
          </p:nvSpPr>
          <p:spPr bwMode="gray">
            <a:xfrm>
              <a:off x="3905250" y="3362325"/>
              <a:ext cx="76200" cy="765175"/>
            </a:xfrm>
            <a:custGeom>
              <a:avLst/>
              <a:gdLst>
                <a:gd name="T0" fmla="*/ 11 w 23"/>
                <a:gd name="T1" fmla="*/ 0 h 243"/>
                <a:gd name="T2" fmla="*/ 8 w 23"/>
                <a:gd name="T3" fmla="*/ 76 h 243"/>
                <a:gd name="T4" fmla="*/ 13 w 23"/>
                <a:gd name="T5" fmla="*/ 79 h 243"/>
                <a:gd name="T6" fmla="*/ 7 w 23"/>
                <a:gd name="T7" fmla="*/ 90 h 243"/>
                <a:gd name="T8" fmla="*/ 7 w 23"/>
                <a:gd name="T9" fmla="*/ 90 h 243"/>
                <a:gd name="T10" fmla="*/ 5 w 23"/>
                <a:gd name="T11" fmla="*/ 133 h 243"/>
                <a:gd name="T12" fmla="*/ 9 w 23"/>
                <a:gd name="T13" fmla="*/ 137 h 243"/>
                <a:gd name="T14" fmla="*/ 7 w 23"/>
                <a:gd name="T15" fmla="*/ 152 h 243"/>
                <a:gd name="T16" fmla="*/ 4 w 23"/>
                <a:gd name="T17" fmla="*/ 148 h 243"/>
                <a:gd name="T18" fmla="*/ 2 w 23"/>
                <a:gd name="T19" fmla="*/ 192 h 243"/>
                <a:gd name="T20" fmla="*/ 7 w 23"/>
                <a:gd name="T21" fmla="*/ 197 h 243"/>
                <a:gd name="T22" fmla="*/ 7 w 23"/>
                <a:gd name="T23" fmla="*/ 214 h 243"/>
                <a:gd name="T24" fmla="*/ 1 w 23"/>
                <a:gd name="T25" fmla="*/ 207 h 243"/>
                <a:gd name="T26" fmla="*/ 0 w 23"/>
                <a:gd name="T27" fmla="*/ 242 h 243"/>
                <a:gd name="T28" fmla="*/ 11 w 23"/>
                <a:gd name="T29" fmla="*/ 243 h 243"/>
                <a:gd name="T30" fmla="*/ 23 w 23"/>
                <a:gd name="T31" fmla="*/ 242 h 243"/>
                <a:gd name="T32" fmla="*/ 22 w 23"/>
                <a:gd name="T33" fmla="*/ 222 h 243"/>
                <a:gd name="T34" fmla="*/ 11 w 23"/>
                <a:gd name="T35" fmla="*/ 234 h 243"/>
                <a:gd name="T36" fmla="*/ 11 w 23"/>
                <a:gd name="T37" fmla="*/ 217 h 243"/>
                <a:gd name="T38" fmla="*/ 21 w 23"/>
                <a:gd name="T39" fmla="*/ 209 h 243"/>
                <a:gd name="T40" fmla="*/ 21 w 23"/>
                <a:gd name="T41" fmla="*/ 196 h 243"/>
                <a:gd name="T42" fmla="*/ 19 w 23"/>
                <a:gd name="T43" fmla="*/ 160 h 243"/>
                <a:gd name="T44" fmla="*/ 11 w 23"/>
                <a:gd name="T45" fmla="*/ 169 h 243"/>
                <a:gd name="T46" fmla="*/ 9 w 23"/>
                <a:gd name="T47" fmla="*/ 154 h 243"/>
                <a:gd name="T48" fmla="*/ 18 w 23"/>
                <a:gd name="T49" fmla="*/ 147 h 243"/>
                <a:gd name="T50" fmla="*/ 17 w 23"/>
                <a:gd name="T51" fmla="*/ 114 h 243"/>
                <a:gd name="T52" fmla="*/ 11 w 23"/>
                <a:gd name="T53" fmla="*/ 121 h 243"/>
                <a:gd name="T54" fmla="*/ 7 w 23"/>
                <a:gd name="T55" fmla="*/ 108 h 243"/>
                <a:gd name="T56" fmla="*/ 16 w 23"/>
                <a:gd name="T57" fmla="*/ 102 h 243"/>
                <a:gd name="T58" fmla="*/ 11 w 23"/>
                <a:gd name="T59"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243">
                  <a:moveTo>
                    <a:pt x="11" y="0"/>
                  </a:moveTo>
                  <a:cubicBezTo>
                    <a:pt x="8" y="76"/>
                    <a:pt x="8" y="76"/>
                    <a:pt x="8" y="76"/>
                  </a:cubicBezTo>
                  <a:cubicBezTo>
                    <a:pt x="13" y="79"/>
                    <a:pt x="13" y="79"/>
                    <a:pt x="13" y="79"/>
                  </a:cubicBezTo>
                  <a:cubicBezTo>
                    <a:pt x="7" y="90"/>
                    <a:pt x="7" y="90"/>
                    <a:pt x="7" y="90"/>
                  </a:cubicBezTo>
                  <a:cubicBezTo>
                    <a:pt x="7" y="90"/>
                    <a:pt x="7" y="90"/>
                    <a:pt x="7" y="90"/>
                  </a:cubicBezTo>
                  <a:cubicBezTo>
                    <a:pt x="5" y="133"/>
                    <a:pt x="5" y="133"/>
                    <a:pt x="5" y="133"/>
                  </a:cubicBezTo>
                  <a:cubicBezTo>
                    <a:pt x="9" y="137"/>
                    <a:pt x="9" y="137"/>
                    <a:pt x="9" y="137"/>
                  </a:cubicBezTo>
                  <a:cubicBezTo>
                    <a:pt x="7" y="152"/>
                    <a:pt x="7" y="152"/>
                    <a:pt x="7" y="152"/>
                  </a:cubicBezTo>
                  <a:cubicBezTo>
                    <a:pt x="4" y="148"/>
                    <a:pt x="4" y="148"/>
                    <a:pt x="4" y="148"/>
                  </a:cubicBezTo>
                  <a:cubicBezTo>
                    <a:pt x="2" y="192"/>
                    <a:pt x="2" y="192"/>
                    <a:pt x="2" y="192"/>
                  </a:cubicBezTo>
                  <a:cubicBezTo>
                    <a:pt x="7" y="197"/>
                    <a:pt x="7" y="197"/>
                    <a:pt x="7" y="197"/>
                  </a:cubicBezTo>
                  <a:cubicBezTo>
                    <a:pt x="7" y="214"/>
                    <a:pt x="7" y="214"/>
                    <a:pt x="7" y="214"/>
                  </a:cubicBezTo>
                  <a:cubicBezTo>
                    <a:pt x="1" y="207"/>
                    <a:pt x="1" y="207"/>
                    <a:pt x="1" y="207"/>
                  </a:cubicBezTo>
                  <a:cubicBezTo>
                    <a:pt x="0" y="242"/>
                    <a:pt x="0" y="242"/>
                    <a:pt x="0" y="242"/>
                  </a:cubicBezTo>
                  <a:cubicBezTo>
                    <a:pt x="3" y="242"/>
                    <a:pt x="7" y="243"/>
                    <a:pt x="11" y="243"/>
                  </a:cubicBezTo>
                  <a:cubicBezTo>
                    <a:pt x="15" y="243"/>
                    <a:pt x="19" y="242"/>
                    <a:pt x="23" y="242"/>
                  </a:cubicBezTo>
                  <a:cubicBezTo>
                    <a:pt x="22" y="222"/>
                    <a:pt x="22" y="222"/>
                    <a:pt x="22" y="222"/>
                  </a:cubicBezTo>
                  <a:cubicBezTo>
                    <a:pt x="11" y="234"/>
                    <a:pt x="11" y="234"/>
                    <a:pt x="11" y="234"/>
                  </a:cubicBezTo>
                  <a:cubicBezTo>
                    <a:pt x="11" y="217"/>
                    <a:pt x="11" y="217"/>
                    <a:pt x="11" y="217"/>
                  </a:cubicBezTo>
                  <a:cubicBezTo>
                    <a:pt x="21" y="209"/>
                    <a:pt x="21" y="209"/>
                    <a:pt x="21" y="209"/>
                  </a:cubicBezTo>
                  <a:cubicBezTo>
                    <a:pt x="21" y="196"/>
                    <a:pt x="21" y="196"/>
                    <a:pt x="21" y="196"/>
                  </a:cubicBezTo>
                  <a:cubicBezTo>
                    <a:pt x="19" y="160"/>
                    <a:pt x="19" y="160"/>
                    <a:pt x="19" y="160"/>
                  </a:cubicBezTo>
                  <a:cubicBezTo>
                    <a:pt x="11" y="169"/>
                    <a:pt x="11" y="169"/>
                    <a:pt x="11" y="169"/>
                  </a:cubicBezTo>
                  <a:cubicBezTo>
                    <a:pt x="9" y="154"/>
                    <a:pt x="9" y="154"/>
                    <a:pt x="9" y="154"/>
                  </a:cubicBezTo>
                  <a:cubicBezTo>
                    <a:pt x="18" y="147"/>
                    <a:pt x="18" y="147"/>
                    <a:pt x="18" y="147"/>
                  </a:cubicBezTo>
                  <a:cubicBezTo>
                    <a:pt x="17" y="114"/>
                    <a:pt x="17" y="114"/>
                    <a:pt x="17" y="114"/>
                  </a:cubicBezTo>
                  <a:cubicBezTo>
                    <a:pt x="11" y="121"/>
                    <a:pt x="11" y="121"/>
                    <a:pt x="11" y="121"/>
                  </a:cubicBezTo>
                  <a:cubicBezTo>
                    <a:pt x="7" y="108"/>
                    <a:pt x="7" y="108"/>
                    <a:pt x="7" y="108"/>
                  </a:cubicBezTo>
                  <a:cubicBezTo>
                    <a:pt x="16" y="102"/>
                    <a:pt x="16" y="102"/>
                    <a:pt x="16" y="102"/>
                  </a:cubicBezTo>
                  <a:cubicBezTo>
                    <a:pt x="11" y="0"/>
                    <a:pt x="11" y="0"/>
                    <a:pt x="11" y="0"/>
                  </a:cubicBezTo>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7" name="Freeform 143"/>
            <p:cNvSpPr>
              <a:spLocks/>
            </p:cNvSpPr>
            <p:nvPr userDrawn="1"/>
          </p:nvSpPr>
          <p:spPr bwMode="gray">
            <a:xfrm>
              <a:off x="3941763" y="3900488"/>
              <a:ext cx="187325" cy="198437"/>
            </a:xfrm>
            <a:custGeom>
              <a:avLst/>
              <a:gdLst>
                <a:gd name="T0" fmla="*/ 118 w 118"/>
                <a:gd name="T1" fmla="*/ 0 h 125"/>
                <a:gd name="T2" fmla="*/ 84 w 118"/>
                <a:gd name="T3" fmla="*/ 26 h 125"/>
                <a:gd name="T4" fmla="*/ 21 w 118"/>
                <a:gd name="T5" fmla="*/ 75 h 125"/>
                <a:gd name="T6" fmla="*/ 0 w 118"/>
                <a:gd name="T7" fmla="*/ 91 h 125"/>
                <a:gd name="T8" fmla="*/ 0 w 118"/>
                <a:gd name="T9" fmla="*/ 125 h 125"/>
                <a:gd name="T10" fmla="*/ 23 w 118"/>
                <a:gd name="T11" fmla="*/ 101 h 125"/>
                <a:gd name="T12" fmla="*/ 99 w 118"/>
                <a:gd name="T13" fmla="*/ 22 h 125"/>
                <a:gd name="T14" fmla="*/ 118 w 118"/>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25">
                  <a:moveTo>
                    <a:pt x="118" y="0"/>
                  </a:moveTo>
                  <a:lnTo>
                    <a:pt x="84" y="26"/>
                  </a:lnTo>
                  <a:lnTo>
                    <a:pt x="21" y="75"/>
                  </a:lnTo>
                  <a:lnTo>
                    <a:pt x="0" y="91"/>
                  </a:lnTo>
                  <a:lnTo>
                    <a:pt x="0" y="125"/>
                  </a:lnTo>
                  <a:lnTo>
                    <a:pt x="23" y="101"/>
                  </a:lnTo>
                  <a:lnTo>
                    <a:pt x="99" y="22"/>
                  </a:lnTo>
                  <a:lnTo>
                    <a:pt x="118"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8" name="Freeform 144"/>
            <p:cNvSpPr>
              <a:spLocks/>
            </p:cNvSpPr>
            <p:nvPr userDrawn="1"/>
          </p:nvSpPr>
          <p:spPr bwMode="gray">
            <a:xfrm>
              <a:off x="3941763" y="3900488"/>
              <a:ext cx="187325" cy="198437"/>
            </a:xfrm>
            <a:custGeom>
              <a:avLst/>
              <a:gdLst>
                <a:gd name="T0" fmla="*/ 118 w 118"/>
                <a:gd name="T1" fmla="*/ 0 h 125"/>
                <a:gd name="T2" fmla="*/ 84 w 118"/>
                <a:gd name="T3" fmla="*/ 26 h 125"/>
                <a:gd name="T4" fmla="*/ 21 w 118"/>
                <a:gd name="T5" fmla="*/ 75 h 125"/>
                <a:gd name="T6" fmla="*/ 0 w 118"/>
                <a:gd name="T7" fmla="*/ 91 h 125"/>
                <a:gd name="T8" fmla="*/ 0 w 118"/>
                <a:gd name="T9" fmla="*/ 125 h 125"/>
                <a:gd name="T10" fmla="*/ 23 w 118"/>
                <a:gd name="T11" fmla="*/ 101 h 125"/>
                <a:gd name="T12" fmla="*/ 99 w 118"/>
                <a:gd name="T13" fmla="*/ 22 h 125"/>
                <a:gd name="T14" fmla="*/ 118 w 118"/>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25">
                  <a:moveTo>
                    <a:pt x="118" y="0"/>
                  </a:moveTo>
                  <a:lnTo>
                    <a:pt x="84" y="26"/>
                  </a:lnTo>
                  <a:lnTo>
                    <a:pt x="21" y="75"/>
                  </a:lnTo>
                  <a:lnTo>
                    <a:pt x="0" y="91"/>
                  </a:lnTo>
                  <a:lnTo>
                    <a:pt x="0" y="125"/>
                  </a:lnTo>
                  <a:lnTo>
                    <a:pt x="23" y="101"/>
                  </a:lnTo>
                  <a:lnTo>
                    <a:pt x="99" y="22"/>
                  </a:lnTo>
                  <a:lnTo>
                    <a:pt x="1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39" name="Freeform 145"/>
            <p:cNvSpPr>
              <a:spLocks/>
            </p:cNvSpPr>
            <p:nvPr userDrawn="1"/>
          </p:nvSpPr>
          <p:spPr bwMode="gray">
            <a:xfrm>
              <a:off x="3935413" y="3730625"/>
              <a:ext cx="153987" cy="163512"/>
            </a:xfrm>
            <a:custGeom>
              <a:avLst/>
              <a:gdLst>
                <a:gd name="T0" fmla="*/ 97 w 97"/>
                <a:gd name="T1" fmla="*/ 0 h 103"/>
                <a:gd name="T2" fmla="*/ 19 w 97"/>
                <a:gd name="T3" fmla="*/ 59 h 103"/>
                <a:gd name="T4" fmla="*/ 0 w 97"/>
                <a:gd name="T5" fmla="*/ 73 h 103"/>
                <a:gd name="T6" fmla="*/ 4 w 97"/>
                <a:gd name="T7" fmla="*/ 103 h 103"/>
                <a:gd name="T8" fmla="*/ 21 w 97"/>
                <a:gd name="T9" fmla="*/ 85 h 103"/>
                <a:gd name="T10" fmla="*/ 97 w 97"/>
                <a:gd name="T11" fmla="*/ 0 h 103"/>
              </a:gdLst>
              <a:ahLst/>
              <a:cxnLst>
                <a:cxn ang="0">
                  <a:pos x="T0" y="T1"/>
                </a:cxn>
                <a:cxn ang="0">
                  <a:pos x="T2" y="T3"/>
                </a:cxn>
                <a:cxn ang="0">
                  <a:pos x="T4" y="T5"/>
                </a:cxn>
                <a:cxn ang="0">
                  <a:pos x="T6" y="T7"/>
                </a:cxn>
                <a:cxn ang="0">
                  <a:pos x="T8" y="T9"/>
                </a:cxn>
                <a:cxn ang="0">
                  <a:pos x="T10" y="T11"/>
                </a:cxn>
              </a:cxnLst>
              <a:rect l="0" t="0" r="r" b="b"/>
              <a:pathLst>
                <a:path w="97" h="103">
                  <a:moveTo>
                    <a:pt x="97" y="0"/>
                  </a:moveTo>
                  <a:lnTo>
                    <a:pt x="19" y="59"/>
                  </a:lnTo>
                  <a:lnTo>
                    <a:pt x="0" y="73"/>
                  </a:lnTo>
                  <a:lnTo>
                    <a:pt x="4" y="103"/>
                  </a:lnTo>
                  <a:lnTo>
                    <a:pt x="21" y="85"/>
                  </a:lnTo>
                  <a:lnTo>
                    <a:pt x="97"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0" name="Freeform 146"/>
            <p:cNvSpPr>
              <a:spLocks/>
            </p:cNvSpPr>
            <p:nvPr userDrawn="1"/>
          </p:nvSpPr>
          <p:spPr bwMode="gray">
            <a:xfrm>
              <a:off x="3935413" y="3730625"/>
              <a:ext cx="153987" cy="163512"/>
            </a:xfrm>
            <a:custGeom>
              <a:avLst/>
              <a:gdLst>
                <a:gd name="T0" fmla="*/ 97 w 97"/>
                <a:gd name="T1" fmla="*/ 0 h 103"/>
                <a:gd name="T2" fmla="*/ 19 w 97"/>
                <a:gd name="T3" fmla="*/ 59 h 103"/>
                <a:gd name="T4" fmla="*/ 0 w 97"/>
                <a:gd name="T5" fmla="*/ 73 h 103"/>
                <a:gd name="T6" fmla="*/ 4 w 97"/>
                <a:gd name="T7" fmla="*/ 103 h 103"/>
                <a:gd name="T8" fmla="*/ 21 w 97"/>
                <a:gd name="T9" fmla="*/ 85 h 103"/>
                <a:gd name="T10" fmla="*/ 97 w 97"/>
                <a:gd name="T11" fmla="*/ 0 h 103"/>
              </a:gdLst>
              <a:ahLst/>
              <a:cxnLst>
                <a:cxn ang="0">
                  <a:pos x="T0" y="T1"/>
                </a:cxn>
                <a:cxn ang="0">
                  <a:pos x="T2" y="T3"/>
                </a:cxn>
                <a:cxn ang="0">
                  <a:pos x="T4" y="T5"/>
                </a:cxn>
                <a:cxn ang="0">
                  <a:pos x="T6" y="T7"/>
                </a:cxn>
                <a:cxn ang="0">
                  <a:pos x="T8" y="T9"/>
                </a:cxn>
                <a:cxn ang="0">
                  <a:pos x="T10" y="T11"/>
                </a:cxn>
              </a:cxnLst>
              <a:rect l="0" t="0" r="r" b="b"/>
              <a:pathLst>
                <a:path w="97" h="103">
                  <a:moveTo>
                    <a:pt x="97" y="0"/>
                  </a:moveTo>
                  <a:lnTo>
                    <a:pt x="19" y="59"/>
                  </a:lnTo>
                  <a:lnTo>
                    <a:pt x="0" y="73"/>
                  </a:lnTo>
                  <a:lnTo>
                    <a:pt x="4" y="103"/>
                  </a:lnTo>
                  <a:lnTo>
                    <a:pt x="21" y="85"/>
                  </a:lnTo>
                  <a:lnTo>
                    <a:pt x="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1" name="Freeform 147"/>
            <p:cNvSpPr>
              <a:spLocks/>
            </p:cNvSpPr>
            <p:nvPr userDrawn="1"/>
          </p:nvSpPr>
          <p:spPr bwMode="gray">
            <a:xfrm>
              <a:off x="3929063" y="3625850"/>
              <a:ext cx="112712" cy="117475"/>
            </a:xfrm>
            <a:custGeom>
              <a:avLst/>
              <a:gdLst>
                <a:gd name="T0" fmla="*/ 71 w 71"/>
                <a:gd name="T1" fmla="*/ 0 h 74"/>
                <a:gd name="T2" fmla="*/ 19 w 71"/>
                <a:gd name="T3" fmla="*/ 36 h 74"/>
                <a:gd name="T4" fmla="*/ 0 w 71"/>
                <a:gd name="T5" fmla="*/ 48 h 74"/>
                <a:gd name="T6" fmla="*/ 8 w 71"/>
                <a:gd name="T7" fmla="*/ 74 h 74"/>
                <a:gd name="T8" fmla="*/ 21 w 71"/>
                <a:gd name="T9" fmla="*/ 60 h 74"/>
                <a:gd name="T10" fmla="*/ 71 w 71"/>
                <a:gd name="T11" fmla="*/ 0 h 74"/>
              </a:gdLst>
              <a:ahLst/>
              <a:cxnLst>
                <a:cxn ang="0">
                  <a:pos x="T0" y="T1"/>
                </a:cxn>
                <a:cxn ang="0">
                  <a:pos x="T2" y="T3"/>
                </a:cxn>
                <a:cxn ang="0">
                  <a:pos x="T4" y="T5"/>
                </a:cxn>
                <a:cxn ang="0">
                  <a:pos x="T6" y="T7"/>
                </a:cxn>
                <a:cxn ang="0">
                  <a:pos x="T8" y="T9"/>
                </a:cxn>
                <a:cxn ang="0">
                  <a:pos x="T10" y="T11"/>
                </a:cxn>
              </a:cxnLst>
              <a:rect l="0" t="0" r="r" b="b"/>
              <a:pathLst>
                <a:path w="71" h="74">
                  <a:moveTo>
                    <a:pt x="71" y="0"/>
                  </a:moveTo>
                  <a:lnTo>
                    <a:pt x="19" y="36"/>
                  </a:lnTo>
                  <a:lnTo>
                    <a:pt x="0" y="48"/>
                  </a:lnTo>
                  <a:lnTo>
                    <a:pt x="8" y="74"/>
                  </a:lnTo>
                  <a:lnTo>
                    <a:pt x="21" y="60"/>
                  </a:lnTo>
                  <a:lnTo>
                    <a:pt x="71"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2" name="Freeform 148"/>
            <p:cNvSpPr>
              <a:spLocks/>
            </p:cNvSpPr>
            <p:nvPr userDrawn="1"/>
          </p:nvSpPr>
          <p:spPr bwMode="gray">
            <a:xfrm>
              <a:off x="3929063" y="3625850"/>
              <a:ext cx="112712" cy="117475"/>
            </a:xfrm>
            <a:custGeom>
              <a:avLst/>
              <a:gdLst>
                <a:gd name="T0" fmla="*/ 71 w 71"/>
                <a:gd name="T1" fmla="*/ 0 h 74"/>
                <a:gd name="T2" fmla="*/ 19 w 71"/>
                <a:gd name="T3" fmla="*/ 36 h 74"/>
                <a:gd name="T4" fmla="*/ 0 w 71"/>
                <a:gd name="T5" fmla="*/ 48 h 74"/>
                <a:gd name="T6" fmla="*/ 8 w 71"/>
                <a:gd name="T7" fmla="*/ 74 h 74"/>
                <a:gd name="T8" fmla="*/ 21 w 71"/>
                <a:gd name="T9" fmla="*/ 60 h 74"/>
                <a:gd name="T10" fmla="*/ 71 w 71"/>
                <a:gd name="T11" fmla="*/ 0 h 74"/>
              </a:gdLst>
              <a:ahLst/>
              <a:cxnLst>
                <a:cxn ang="0">
                  <a:pos x="T0" y="T1"/>
                </a:cxn>
                <a:cxn ang="0">
                  <a:pos x="T2" y="T3"/>
                </a:cxn>
                <a:cxn ang="0">
                  <a:pos x="T4" y="T5"/>
                </a:cxn>
                <a:cxn ang="0">
                  <a:pos x="T6" y="T7"/>
                </a:cxn>
                <a:cxn ang="0">
                  <a:pos x="T8" y="T9"/>
                </a:cxn>
                <a:cxn ang="0">
                  <a:pos x="T10" y="T11"/>
                </a:cxn>
              </a:cxnLst>
              <a:rect l="0" t="0" r="r" b="b"/>
              <a:pathLst>
                <a:path w="71" h="74">
                  <a:moveTo>
                    <a:pt x="71" y="0"/>
                  </a:moveTo>
                  <a:lnTo>
                    <a:pt x="19" y="36"/>
                  </a:lnTo>
                  <a:lnTo>
                    <a:pt x="0" y="48"/>
                  </a:lnTo>
                  <a:lnTo>
                    <a:pt x="8" y="74"/>
                  </a:lnTo>
                  <a:lnTo>
                    <a:pt x="21" y="60"/>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3" name="Freeform 149"/>
            <p:cNvSpPr>
              <a:spLocks/>
            </p:cNvSpPr>
            <p:nvPr userDrawn="1"/>
          </p:nvSpPr>
          <p:spPr bwMode="gray">
            <a:xfrm>
              <a:off x="3740150" y="3833813"/>
              <a:ext cx="188912" cy="201612"/>
            </a:xfrm>
            <a:custGeom>
              <a:avLst/>
              <a:gdLst>
                <a:gd name="T0" fmla="*/ 0 w 119"/>
                <a:gd name="T1" fmla="*/ 0 h 127"/>
                <a:gd name="T2" fmla="*/ 102 w 119"/>
                <a:gd name="T3" fmla="*/ 109 h 127"/>
                <a:gd name="T4" fmla="*/ 106 w 119"/>
                <a:gd name="T5" fmla="*/ 113 h 127"/>
                <a:gd name="T6" fmla="*/ 119 w 119"/>
                <a:gd name="T7" fmla="*/ 127 h 127"/>
                <a:gd name="T8" fmla="*/ 119 w 119"/>
                <a:gd name="T9" fmla="*/ 94 h 127"/>
                <a:gd name="T10" fmla="*/ 108 w 119"/>
                <a:gd name="T11" fmla="*/ 84 h 127"/>
                <a:gd name="T12" fmla="*/ 0 w 119"/>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19" h="127">
                  <a:moveTo>
                    <a:pt x="0" y="0"/>
                  </a:moveTo>
                  <a:lnTo>
                    <a:pt x="102" y="109"/>
                  </a:lnTo>
                  <a:lnTo>
                    <a:pt x="106" y="113"/>
                  </a:lnTo>
                  <a:lnTo>
                    <a:pt x="119" y="127"/>
                  </a:lnTo>
                  <a:lnTo>
                    <a:pt x="119" y="94"/>
                  </a:lnTo>
                  <a:lnTo>
                    <a:pt x="108" y="84"/>
                  </a:lnTo>
                  <a:lnTo>
                    <a:pt x="0"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4" name="Freeform 150"/>
            <p:cNvSpPr>
              <a:spLocks/>
            </p:cNvSpPr>
            <p:nvPr userDrawn="1"/>
          </p:nvSpPr>
          <p:spPr bwMode="gray">
            <a:xfrm>
              <a:off x="3740150" y="3833813"/>
              <a:ext cx="188912" cy="201612"/>
            </a:xfrm>
            <a:custGeom>
              <a:avLst/>
              <a:gdLst>
                <a:gd name="T0" fmla="*/ 0 w 119"/>
                <a:gd name="T1" fmla="*/ 0 h 127"/>
                <a:gd name="T2" fmla="*/ 102 w 119"/>
                <a:gd name="T3" fmla="*/ 109 h 127"/>
                <a:gd name="T4" fmla="*/ 106 w 119"/>
                <a:gd name="T5" fmla="*/ 113 h 127"/>
                <a:gd name="T6" fmla="*/ 119 w 119"/>
                <a:gd name="T7" fmla="*/ 127 h 127"/>
                <a:gd name="T8" fmla="*/ 119 w 119"/>
                <a:gd name="T9" fmla="*/ 94 h 127"/>
                <a:gd name="T10" fmla="*/ 108 w 119"/>
                <a:gd name="T11" fmla="*/ 84 h 127"/>
                <a:gd name="T12" fmla="*/ 0 w 119"/>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19" h="127">
                  <a:moveTo>
                    <a:pt x="0" y="0"/>
                  </a:moveTo>
                  <a:lnTo>
                    <a:pt x="102" y="109"/>
                  </a:lnTo>
                  <a:lnTo>
                    <a:pt x="106" y="113"/>
                  </a:lnTo>
                  <a:lnTo>
                    <a:pt x="119" y="127"/>
                  </a:lnTo>
                  <a:lnTo>
                    <a:pt x="119" y="94"/>
                  </a:lnTo>
                  <a:lnTo>
                    <a:pt x="108" y="8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5" name="Freeform 151"/>
            <p:cNvSpPr>
              <a:spLocks/>
            </p:cNvSpPr>
            <p:nvPr userDrawn="1"/>
          </p:nvSpPr>
          <p:spPr bwMode="gray">
            <a:xfrm>
              <a:off x="3781425" y="3676650"/>
              <a:ext cx="153987" cy="163512"/>
            </a:xfrm>
            <a:custGeom>
              <a:avLst/>
              <a:gdLst>
                <a:gd name="T0" fmla="*/ 0 w 97"/>
                <a:gd name="T1" fmla="*/ 0 h 103"/>
                <a:gd name="T2" fmla="*/ 86 w 97"/>
                <a:gd name="T3" fmla="*/ 95 h 103"/>
                <a:gd name="T4" fmla="*/ 93 w 97"/>
                <a:gd name="T5" fmla="*/ 103 h 103"/>
                <a:gd name="T6" fmla="*/ 97 w 97"/>
                <a:gd name="T7" fmla="*/ 74 h 103"/>
                <a:gd name="T8" fmla="*/ 88 w 97"/>
                <a:gd name="T9" fmla="*/ 66 h 103"/>
                <a:gd name="T10" fmla="*/ 0 w 97"/>
                <a:gd name="T11" fmla="*/ 0 h 103"/>
              </a:gdLst>
              <a:ahLst/>
              <a:cxnLst>
                <a:cxn ang="0">
                  <a:pos x="T0" y="T1"/>
                </a:cxn>
                <a:cxn ang="0">
                  <a:pos x="T2" y="T3"/>
                </a:cxn>
                <a:cxn ang="0">
                  <a:pos x="T4" y="T5"/>
                </a:cxn>
                <a:cxn ang="0">
                  <a:pos x="T6" y="T7"/>
                </a:cxn>
                <a:cxn ang="0">
                  <a:pos x="T8" y="T9"/>
                </a:cxn>
                <a:cxn ang="0">
                  <a:pos x="T10" y="T11"/>
                </a:cxn>
              </a:cxnLst>
              <a:rect l="0" t="0" r="r" b="b"/>
              <a:pathLst>
                <a:path w="97" h="103">
                  <a:moveTo>
                    <a:pt x="0" y="0"/>
                  </a:moveTo>
                  <a:lnTo>
                    <a:pt x="86" y="95"/>
                  </a:lnTo>
                  <a:lnTo>
                    <a:pt x="93" y="103"/>
                  </a:lnTo>
                  <a:lnTo>
                    <a:pt x="97" y="74"/>
                  </a:lnTo>
                  <a:lnTo>
                    <a:pt x="88" y="66"/>
                  </a:lnTo>
                  <a:lnTo>
                    <a:pt x="0"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6" name="Freeform 152"/>
            <p:cNvSpPr>
              <a:spLocks/>
            </p:cNvSpPr>
            <p:nvPr userDrawn="1"/>
          </p:nvSpPr>
          <p:spPr bwMode="gray">
            <a:xfrm>
              <a:off x="3781425" y="3676650"/>
              <a:ext cx="153987" cy="163512"/>
            </a:xfrm>
            <a:custGeom>
              <a:avLst/>
              <a:gdLst>
                <a:gd name="T0" fmla="*/ 0 w 97"/>
                <a:gd name="T1" fmla="*/ 0 h 103"/>
                <a:gd name="T2" fmla="*/ 86 w 97"/>
                <a:gd name="T3" fmla="*/ 95 h 103"/>
                <a:gd name="T4" fmla="*/ 93 w 97"/>
                <a:gd name="T5" fmla="*/ 103 h 103"/>
                <a:gd name="T6" fmla="*/ 97 w 97"/>
                <a:gd name="T7" fmla="*/ 74 h 103"/>
                <a:gd name="T8" fmla="*/ 88 w 97"/>
                <a:gd name="T9" fmla="*/ 66 h 103"/>
                <a:gd name="T10" fmla="*/ 0 w 97"/>
                <a:gd name="T11" fmla="*/ 0 h 103"/>
              </a:gdLst>
              <a:ahLst/>
              <a:cxnLst>
                <a:cxn ang="0">
                  <a:pos x="T0" y="T1"/>
                </a:cxn>
                <a:cxn ang="0">
                  <a:pos x="T2" y="T3"/>
                </a:cxn>
                <a:cxn ang="0">
                  <a:pos x="T4" y="T5"/>
                </a:cxn>
                <a:cxn ang="0">
                  <a:pos x="T6" y="T7"/>
                </a:cxn>
                <a:cxn ang="0">
                  <a:pos x="T8" y="T9"/>
                </a:cxn>
                <a:cxn ang="0">
                  <a:pos x="T10" y="T11"/>
                </a:cxn>
              </a:cxnLst>
              <a:rect l="0" t="0" r="r" b="b"/>
              <a:pathLst>
                <a:path w="97" h="103">
                  <a:moveTo>
                    <a:pt x="0" y="0"/>
                  </a:moveTo>
                  <a:lnTo>
                    <a:pt x="86" y="95"/>
                  </a:lnTo>
                  <a:lnTo>
                    <a:pt x="93" y="103"/>
                  </a:lnTo>
                  <a:lnTo>
                    <a:pt x="97" y="74"/>
                  </a:lnTo>
                  <a:lnTo>
                    <a:pt x="88"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7" name="Freeform 153"/>
            <p:cNvSpPr>
              <a:spLocks/>
            </p:cNvSpPr>
            <p:nvPr userDrawn="1"/>
          </p:nvSpPr>
          <p:spPr bwMode="gray">
            <a:xfrm>
              <a:off x="3868738" y="3567113"/>
              <a:ext cx="79375" cy="77787"/>
            </a:xfrm>
            <a:custGeom>
              <a:avLst/>
              <a:gdLst>
                <a:gd name="T0" fmla="*/ 0 w 50"/>
                <a:gd name="T1" fmla="*/ 0 h 49"/>
                <a:gd name="T2" fmla="*/ 38 w 50"/>
                <a:gd name="T3" fmla="*/ 49 h 49"/>
                <a:gd name="T4" fmla="*/ 38 w 50"/>
                <a:gd name="T5" fmla="*/ 49 h 49"/>
                <a:gd name="T6" fmla="*/ 50 w 50"/>
                <a:gd name="T7" fmla="*/ 28 h 49"/>
                <a:gd name="T8" fmla="*/ 40 w 50"/>
                <a:gd name="T9" fmla="*/ 22 h 49"/>
                <a:gd name="T10" fmla="*/ 0 w 50"/>
                <a:gd name="T11" fmla="*/ 0 h 49"/>
              </a:gdLst>
              <a:ahLst/>
              <a:cxnLst>
                <a:cxn ang="0">
                  <a:pos x="T0" y="T1"/>
                </a:cxn>
                <a:cxn ang="0">
                  <a:pos x="T2" y="T3"/>
                </a:cxn>
                <a:cxn ang="0">
                  <a:pos x="T4" y="T5"/>
                </a:cxn>
                <a:cxn ang="0">
                  <a:pos x="T6" y="T7"/>
                </a:cxn>
                <a:cxn ang="0">
                  <a:pos x="T8" y="T9"/>
                </a:cxn>
                <a:cxn ang="0">
                  <a:pos x="T10" y="T11"/>
                </a:cxn>
              </a:cxnLst>
              <a:rect l="0" t="0" r="r" b="b"/>
              <a:pathLst>
                <a:path w="50" h="49">
                  <a:moveTo>
                    <a:pt x="0" y="0"/>
                  </a:moveTo>
                  <a:lnTo>
                    <a:pt x="38" y="49"/>
                  </a:lnTo>
                  <a:lnTo>
                    <a:pt x="38" y="49"/>
                  </a:lnTo>
                  <a:lnTo>
                    <a:pt x="50" y="28"/>
                  </a:lnTo>
                  <a:lnTo>
                    <a:pt x="40" y="22"/>
                  </a:lnTo>
                  <a:lnTo>
                    <a:pt x="0"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8" name="Freeform 154"/>
            <p:cNvSpPr>
              <a:spLocks/>
            </p:cNvSpPr>
            <p:nvPr userDrawn="1"/>
          </p:nvSpPr>
          <p:spPr bwMode="gray">
            <a:xfrm>
              <a:off x="3868738" y="3567113"/>
              <a:ext cx="79375" cy="77787"/>
            </a:xfrm>
            <a:custGeom>
              <a:avLst/>
              <a:gdLst>
                <a:gd name="T0" fmla="*/ 0 w 50"/>
                <a:gd name="T1" fmla="*/ 0 h 49"/>
                <a:gd name="T2" fmla="*/ 38 w 50"/>
                <a:gd name="T3" fmla="*/ 49 h 49"/>
                <a:gd name="T4" fmla="*/ 38 w 50"/>
                <a:gd name="T5" fmla="*/ 49 h 49"/>
                <a:gd name="T6" fmla="*/ 50 w 50"/>
                <a:gd name="T7" fmla="*/ 28 h 49"/>
                <a:gd name="T8" fmla="*/ 40 w 50"/>
                <a:gd name="T9" fmla="*/ 22 h 49"/>
                <a:gd name="T10" fmla="*/ 0 w 50"/>
                <a:gd name="T11" fmla="*/ 0 h 49"/>
              </a:gdLst>
              <a:ahLst/>
              <a:cxnLst>
                <a:cxn ang="0">
                  <a:pos x="T0" y="T1"/>
                </a:cxn>
                <a:cxn ang="0">
                  <a:pos x="T2" y="T3"/>
                </a:cxn>
                <a:cxn ang="0">
                  <a:pos x="T4" y="T5"/>
                </a:cxn>
                <a:cxn ang="0">
                  <a:pos x="T6" y="T7"/>
                </a:cxn>
                <a:cxn ang="0">
                  <a:pos x="T8" y="T9"/>
                </a:cxn>
                <a:cxn ang="0">
                  <a:pos x="T10" y="T11"/>
                </a:cxn>
              </a:cxnLst>
              <a:rect l="0" t="0" r="r" b="b"/>
              <a:pathLst>
                <a:path w="50" h="49">
                  <a:moveTo>
                    <a:pt x="0" y="0"/>
                  </a:moveTo>
                  <a:lnTo>
                    <a:pt x="38" y="49"/>
                  </a:lnTo>
                  <a:lnTo>
                    <a:pt x="38" y="49"/>
                  </a:lnTo>
                  <a:lnTo>
                    <a:pt x="50" y="28"/>
                  </a:lnTo>
                  <a:lnTo>
                    <a:pt x="40" y="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01" name="Freeform 300"/>
            <p:cNvSpPr>
              <a:spLocks/>
            </p:cNvSpPr>
            <p:nvPr userDrawn="1"/>
          </p:nvSpPr>
          <p:spPr bwMode="gray">
            <a:xfrm>
              <a:off x="10409238" y="4048254"/>
              <a:ext cx="2076448" cy="1139697"/>
            </a:xfrm>
            <a:custGeom>
              <a:avLst/>
              <a:gdLst>
                <a:gd name="connsiteX0" fmla="*/ 2076448 w 2076448"/>
                <a:gd name="connsiteY0" fmla="*/ 0 h 1139697"/>
                <a:gd name="connsiteX1" fmla="*/ 2076448 w 2076448"/>
                <a:gd name="connsiteY1" fmla="*/ 1139697 h 1139697"/>
                <a:gd name="connsiteX2" fmla="*/ 2025476 w 2076448"/>
                <a:gd name="connsiteY2" fmla="*/ 1139697 h 1139697"/>
                <a:gd name="connsiteX3" fmla="*/ 0 w 2076448"/>
                <a:gd name="connsiteY3" fmla="*/ 1139697 h 1139697"/>
                <a:gd name="connsiteX4" fmla="*/ 2011236 w 2076448"/>
                <a:gd name="connsiteY4" fmla="*/ 2027 h 1139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448" h="1139697">
                  <a:moveTo>
                    <a:pt x="2076448" y="0"/>
                  </a:moveTo>
                  <a:lnTo>
                    <a:pt x="2076448" y="1139697"/>
                  </a:lnTo>
                  <a:lnTo>
                    <a:pt x="2025476" y="1139697"/>
                  </a:lnTo>
                  <a:cubicBezTo>
                    <a:pt x="1484709" y="1139697"/>
                    <a:pt x="819150" y="1139697"/>
                    <a:pt x="0" y="1139697"/>
                  </a:cubicBezTo>
                  <a:cubicBezTo>
                    <a:pt x="424349" y="499121"/>
                    <a:pt x="1161065" y="55035"/>
                    <a:pt x="2011236" y="2027"/>
                  </a:cubicBezTo>
                  <a:close/>
                </a:path>
              </a:pathLst>
            </a:custGeom>
            <a:solidFill>
              <a:srgbClr val="6ABE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6" name="Freeform 227"/>
            <p:cNvSpPr>
              <a:spLocks/>
            </p:cNvSpPr>
            <p:nvPr userDrawn="1"/>
          </p:nvSpPr>
          <p:spPr bwMode="gray">
            <a:xfrm>
              <a:off x="11530013" y="3944938"/>
              <a:ext cx="79375" cy="788987"/>
            </a:xfrm>
            <a:custGeom>
              <a:avLst/>
              <a:gdLst>
                <a:gd name="T0" fmla="*/ 50 w 50"/>
                <a:gd name="T1" fmla="*/ 497 h 497"/>
                <a:gd name="T2" fmla="*/ 25 w 50"/>
                <a:gd name="T3" fmla="*/ 0 h 497"/>
                <a:gd name="T4" fmla="*/ 0 w 50"/>
                <a:gd name="T5" fmla="*/ 497 h 497"/>
                <a:gd name="T6" fmla="*/ 50 w 50"/>
                <a:gd name="T7" fmla="*/ 497 h 497"/>
              </a:gdLst>
              <a:ahLst/>
              <a:cxnLst>
                <a:cxn ang="0">
                  <a:pos x="T0" y="T1"/>
                </a:cxn>
                <a:cxn ang="0">
                  <a:pos x="T2" y="T3"/>
                </a:cxn>
                <a:cxn ang="0">
                  <a:pos x="T4" y="T5"/>
                </a:cxn>
                <a:cxn ang="0">
                  <a:pos x="T6" y="T7"/>
                </a:cxn>
              </a:cxnLst>
              <a:rect l="0" t="0" r="r" b="b"/>
              <a:pathLst>
                <a:path w="50" h="497">
                  <a:moveTo>
                    <a:pt x="50" y="497"/>
                  </a:moveTo>
                  <a:lnTo>
                    <a:pt x="25" y="0"/>
                  </a:lnTo>
                  <a:lnTo>
                    <a:pt x="0" y="497"/>
                  </a:lnTo>
                  <a:lnTo>
                    <a:pt x="50" y="497"/>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7" name="Freeform 228"/>
            <p:cNvSpPr>
              <a:spLocks/>
            </p:cNvSpPr>
            <p:nvPr userDrawn="1"/>
          </p:nvSpPr>
          <p:spPr bwMode="gray">
            <a:xfrm>
              <a:off x="11530013" y="3944938"/>
              <a:ext cx="79375" cy="788987"/>
            </a:xfrm>
            <a:custGeom>
              <a:avLst/>
              <a:gdLst>
                <a:gd name="T0" fmla="*/ 50 w 50"/>
                <a:gd name="T1" fmla="*/ 497 h 497"/>
                <a:gd name="T2" fmla="*/ 25 w 50"/>
                <a:gd name="T3" fmla="*/ 0 h 497"/>
                <a:gd name="T4" fmla="*/ 0 w 50"/>
                <a:gd name="T5" fmla="*/ 497 h 497"/>
                <a:gd name="T6" fmla="*/ 50 w 50"/>
                <a:gd name="T7" fmla="*/ 497 h 497"/>
              </a:gdLst>
              <a:ahLst/>
              <a:cxnLst>
                <a:cxn ang="0">
                  <a:pos x="T0" y="T1"/>
                </a:cxn>
                <a:cxn ang="0">
                  <a:pos x="T2" y="T3"/>
                </a:cxn>
                <a:cxn ang="0">
                  <a:pos x="T4" y="T5"/>
                </a:cxn>
                <a:cxn ang="0">
                  <a:pos x="T6" y="T7"/>
                </a:cxn>
              </a:cxnLst>
              <a:rect l="0" t="0" r="r" b="b"/>
              <a:pathLst>
                <a:path w="50" h="497">
                  <a:moveTo>
                    <a:pt x="50" y="497"/>
                  </a:moveTo>
                  <a:lnTo>
                    <a:pt x="25" y="0"/>
                  </a:lnTo>
                  <a:lnTo>
                    <a:pt x="0" y="497"/>
                  </a:lnTo>
                  <a:lnTo>
                    <a:pt x="50" y="4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8" name="Freeform 229"/>
            <p:cNvSpPr>
              <a:spLocks/>
            </p:cNvSpPr>
            <p:nvPr userDrawn="1"/>
          </p:nvSpPr>
          <p:spPr bwMode="gray">
            <a:xfrm>
              <a:off x="11569700" y="4381500"/>
              <a:ext cx="153987" cy="163512"/>
            </a:xfrm>
            <a:custGeom>
              <a:avLst/>
              <a:gdLst>
                <a:gd name="T0" fmla="*/ 0 w 97"/>
                <a:gd name="T1" fmla="*/ 103 h 103"/>
                <a:gd name="T2" fmla="*/ 97 w 97"/>
                <a:gd name="T3" fmla="*/ 0 h 103"/>
                <a:gd name="T4" fmla="*/ 0 w 97"/>
                <a:gd name="T5" fmla="*/ 76 h 103"/>
                <a:gd name="T6" fmla="*/ 0 w 97"/>
                <a:gd name="T7" fmla="*/ 103 h 103"/>
              </a:gdLst>
              <a:ahLst/>
              <a:cxnLst>
                <a:cxn ang="0">
                  <a:pos x="T0" y="T1"/>
                </a:cxn>
                <a:cxn ang="0">
                  <a:pos x="T2" y="T3"/>
                </a:cxn>
                <a:cxn ang="0">
                  <a:pos x="T4" y="T5"/>
                </a:cxn>
                <a:cxn ang="0">
                  <a:pos x="T6" y="T7"/>
                </a:cxn>
              </a:cxnLst>
              <a:rect l="0" t="0" r="r" b="b"/>
              <a:pathLst>
                <a:path w="97" h="103">
                  <a:moveTo>
                    <a:pt x="0" y="103"/>
                  </a:moveTo>
                  <a:lnTo>
                    <a:pt x="97" y="0"/>
                  </a:lnTo>
                  <a:lnTo>
                    <a:pt x="0" y="76"/>
                  </a:lnTo>
                  <a:lnTo>
                    <a:pt x="0" y="103"/>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9" name="Freeform 230"/>
            <p:cNvSpPr>
              <a:spLocks/>
            </p:cNvSpPr>
            <p:nvPr userDrawn="1"/>
          </p:nvSpPr>
          <p:spPr bwMode="gray">
            <a:xfrm>
              <a:off x="11569700" y="4381500"/>
              <a:ext cx="153987" cy="163512"/>
            </a:xfrm>
            <a:custGeom>
              <a:avLst/>
              <a:gdLst>
                <a:gd name="T0" fmla="*/ 0 w 97"/>
                <a:gd name="T1" fmla="*/ 103 h 103"/>
                <a:gd name="T2" fmla="*/ 97 w 97"/>
                <a:gd name="T3" fmla="*/ 0 h 103"/>
                <a:gd name="T4" fmla="*/ 0 w 97"/>
                <a:gd name="T5" fmla="*/ 76 h 103"/>
                <a:gd name="T6" fmla="*/ 0 w 97"/>
                <a:gd name="T7" fmla="*/ 103 h 103"/>
              </a:gdLst>
              <a:ahLst/>
              <a:cxnLst>
                <a:cxn ang="0">
                  <a:pos x="T0" y="T1"/>
                </a:cxn>
                <a:cxn ang="0">
                  <a:pos x="T2" y="T3"/>
                </a:cxn>
                <a:cxn ang="0">
                  <a:pos x="T4" y="T5"/>
                </a:cxn>
                <a:cxn ang="0">
                  <a:pos x="T6" y="T7"/>
                </a:cxn>
              </a:cxnLst>
              <a:rect l="0" t="0" r="r" b="b"/>
              <a:pathLst>
                <a:path w="97" h="103">
                  <a:moveTo>
                    <a:pt x="0" y="103"/>
                  </a:moveTo>
                  <a:lnTo>
                    <a:pt x="97" y="0"/>
                  </a:lnTo>
                  <a:lnTo>
                    <a:pt x="0" y="76"/>
                  </a:lnTo>
                  <a:lnTo>
                    <a:pt x="0" y="1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0" name="Freeform 231"/>
            <p:cNvSpPr>
              <a:spLocks/>
            </p:cNvSpPr>
            <p:nvPr userDrawn="1"/>
          </p:nvSpPr>
          <p:spPr bwMode="gray">
            <a:xfrm>
              <a:off x="11563350" y="4246563"/>
              <a:ext cx="127000" cy="131762"/>
            </a:xfrm>
            <a:custGeom>
              <a:avLst/>
              <a:gdLst>
                <a:gd name="T0" fmla="*/ 4 w 80"/>
                <a:gd name="T1" fmla="*/ 83 h 83"/>
                <a:gd name="T2" fmla="*/ 80 w 80"/>
                <a:gd name="T3" fmla="*/ 0 h 83"/>
                <a:gd name="T4" fmla="*/ 0 w 80"/>
                <a:gd name="T5" fmla="*/ 58 h 83"/>
                <a:gd name="T6" fmla="*/ 4 w 80"/>
                <a:gd name="T7" fmla="*/ 83 h 83"/>
              </a:gdLst>
              <a:ahLst/>
              <a:cxnLst>
                <a:cxn ang="0">
                  <a:pos x="T0" y="T1"/>
                </a:cxn>
                <a:cxn ang="0">
                  <a:pos x="T2" y="T3"/>
                </a:cxn>
                <a:cxn ang="0">
                  <a:pos x="T4" y="T5"/>
                </a:cxn>
                <a:cxn ang="0">
                  <a:pos x="T6" y="T7"/>
                </a:cxn>
              </a:cxnLst>
              <a:rect l="0" t="0" r="r" b="b"/>
              <a:pathLst>
                <a:path w="80" h="83">
                  <a:moveTo>
                    <a:pt x="4" y="83"/>
                  </a:moveTo>
                  <a:lnTo>
                    <a:pt x="80" y="0"/>
                  </a:lnTo>
                  <a:lnTo>
                    <a:pt x="0" y="58"/>
                  </a:lnTo>
                  <a:lnTo>
                    <a:pt x="4" y="83"/>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1" name="Freeform 232"/>
            <p:cNvSpPr>
              <a:spLocks/>
            </p:cNvSpPr>
            <p:nvPr userDrawn="1"/>
          </p:nvSpPr>
          <p:spPr bwMode="gray">
            <a:xfrm>
              <a:off x="11563350" y="4246563"/>
              <a:ext cx="127000" cy="131762"/>
            </a:xfrm>
            <a:custGeom>
              <a:avLst/>
              <a:gdLst>
                <a:gd name="T0" fmla="*/ 4 w 80"/>
                <a:gd name="T1" fmla="*/ 83 h 83"/>
                <a:gd name="T2" fmla="*/ 80 w 80"/>
                <a:gd name="T3" fmla="*/ 0 h 83"/>
                <a:gd name="T4" fmla="*/ 0 w 80"/>
                <a:gd name="T5" fmla="*/ 58 h 83"/>
                <a:gd name="T6" fmla="*/ 4 w 80"/>
                <a:gd name="T7" fmla="*/ 83 h 83"/>
              </a:gdLst>
              <a:ahLst/>
              <a:cxnLst>
                <a:cxn ang="0">
                  <a:pos x="T0" y="T1"/>
                </a:cxn>
                <a:cxn ang="0">
                  <a:pos x="T2" y="T3"/>
                </a:cxn>
                <a:cxn ang="0">
                  <a:pos x="T4" y="T5"/>
                </a:cxn>
                <a:cxn ang="0">
                  <a:pos x="T6" y="T7"/>
                </a:cxn>
              </a:cxnLst>
              <a:rect l="0" t="0" r="r" b="b"/>
              <a:pathLst>
                <a:path w="80" h="83">
                  <a:moveTo>
                    <a:pt x="4" y="83"/>
                  </a:moveTo>
                  <a:lnTo>
                    <a:pt x="80" y="0"/>
                  </a:lnTo>
                  <a:lnTo>
                    <a:pt x="0" y="58"/>
                  </a:lnTo>
                  <a:lnTo>
                    <a:pt x="4"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2" name="Freeform 233"/>
            <p:cNvSpPr>
              <a:spLocks/>
            </p:cNvSpPr>
            <p:nvPr userDrawn="1"/>
          </p:nvSpPr>
          <p:spPr bwMode="gray">
            <a:xfrm>
              <a:off x="11560175" y="4159250"/>
              <a:ext cx="90487" cy="96837"/>
            </a:xfrm>
            <a:custGeom>
              <a:avLst/>
              <a:gdLst>
                <a:gd name="T0" fmla="*/ 6 w 57"/>
                <a:gd name="T1" fmla="*/ 61 h 61"/>
                <a:gd name="T2" fmla="*/ 57 w 57"/>
                <a:gd name="T3" fmla="*/ 0 h 61"/>
                <a:gd name="T4" fmla="*/ 0 w 57"/>
                <a:gd name="T5" fmla="*/ 39 h 61"/>
                <a:gd name="T6" fmla="*/ 6 w 57"/>
                <a:gd name="T7" fmla="*/ 61 h 61"/>
              </a:gdLst>
              <a:ahLst/>
              <a:cxnLst>
                <a:cxn ang="0">
                  <a:pos x="T0" y="T1"/>
                </a:cxn>
                <a:cxn ang="0">
                  <a:pos x="T2" y="T3"/>
                </a:cxn>
                <a:cxn ang="0">
                  <a:pos x="T4" y="T5"/>
                </a:cxn>
                <a:cxn ang="0">
                  <a:pos x="T6" y="T7"/>
                </a:cxn>
              </a:cxnLst>
              <a:rect l="0" t="0" r="r" b="b"/>
              <a:pathLst>
                <a:path w="57" h="61">
                  <a:moveTo>
                    <a:pt x="6" y="61"/>
                  </a:moveTo>
                  <a:lnTo>
                    <a:pt x="57" y="0"/>
                  </a:lnTo>
                  <a:lnTo>
                    <a:pt x="0" y="39"/>
                  </a:lnTo>
                  <a:lnTo>
                    <a:pt x="6" y="61"/>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3" name="Freeform 234"/>
            <p:cNvSpPr>
              <a:spLocks/>
            </p:cNvSpPr>
            <p:nvPr userDrawn="1"/>
          </p:nvSpPr>
          <p:spPr bwMode="gray">
            <a:xfrm>
              <a:off x="11560175" y="4159250"/>
              <a:ext cx="90487" cy="96837"/>
            </a:xfrm>
            <a:custGeom>
              <a:avLst/>
              <a:gdLst>
                <a:gd name="T0" fmla="*/ 6 w 57"/>
                <a:gd name="T1" fmla="*/ 61 h 61"/>
                <a:gd name="T2" fmla="*/ 57 w 57"/>
                <a:gd name="T3" fmla="*/ 0 h 61"/>
                <a:gd name="T4" fmla="*/ 0 w 57"/>
                <a:gd name="T5" fmla="*/ 39 h 61"/>
                <a:gd name="T6" fmla="*/ 6 w 57"/>
                <a:gd name="T7" fmla="*/ 61 h 61"/>
              </a:gdLst>
              <a:ahLst/>
              <a:cxnLst>
                <a:cxn ang="0">
                  <a:pos x="T0" y="T1"/>
                </a:cxn>
                <a:cxn ang="0">
                  <a:pos x="T2" y="T3"/>
                </a:cxn>
                <a:cxn ang="0">
                  <a:pos x="T4" y="T5"/>
                </a:cxn>
                <a:cxn ang="0">
                  <a:pos x="T6" y="T7"/>
                </a:cxn>
              </a:cxnLst>
              <a:rect l="0" t="0" r="r" b="b"/>
              <a:pathLst>
                <a:path w="57" h="61">
                  <a:moveTo>
                    <a:pt x="6" y="61"/>
                  </a:moveTo>
                  <a:lnTo>
                    <a:pt x="57" y="0"/>
                  </a:lnTo>
                  <a:lnTo>
                    <a:pt x="0" y="39"/>
                  </a:lnTo>
                  <a:lnTo>
                    <a:pt x="6" y="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4" name="Freeform 235"/>
            <p:cNvSpPr>
              <a:spLocks/>
            </p:cNvSpPr>
            <p:nvPr userDrawn="1"/>
          </p:nvSpPr>
          <p:spPr bwMode="gray">
            <a:xfrm>
              <a:off x="11406188" y="4329113"/>
              <a:ext cx="153987" cy="163512"/>
            </a:xfrm>
            <a:custGeom>
              <a:avLst/>
              <a:gdLst>
                <a:gd name="T0" fmla="*/ 97 w 97"/>
                <a:gd name="T1" fmla="*/ 103 h 103"/>
                <a:gd name="T2" fmla="*/ 0 w 97"/>
                <a:gd name="T3" fmla="*/ 0 h 103"/>
                <a:gd name="T4" fmla="*/ 97 w 97"/>
                <a:gd name="T5" fmla="*/ 75 h 103"/>
                <a:gd name="T6" fmla="*/ 97 w 97"/>
                <a:gd name="T7" fmla="*/ 103 h 103"/>
              </a:gdLst>
              <a:ahLst/>
              <a:cxnLst>
                <a:cxn ang="0">
                  <a:pos x="T0" y="T1"/>
                </a:cxn>
                <a:cxn ang="0">
                  <a:pos x="T2" y="T3"/>
                </a:cxn>
                <a:cxn ang="0">
                  <a:pos x="T4" y="T5"/>
                </a:cxn>
                <a:cxn ang="0">
                  <a:pos x="T6" y="T7"/>
                </a:cxn>
              </a:cxnLst>
              <a:rect l="0" t="0" r="r" b="b"/>
              <a:pathLst>
                <a:path w="97" h="103">
                  <a:moveTo>
                    <a:pt x="97" y="103"/>
                  </a:moveTo>
                  <a:lnTo>
                    <a:pt x="0" y="0"/>
                  </a:lnTo>
                  <a:lnTo>
                    <a:pt x="97" y="75"/>
                  </a:lnTo>
                  <a:lnTo>
                    <a:pt x="97" y="103"/>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5" name="Freeform 236"/>
            <p:cNvSpPr>
              <a:spLocks/>
            </p:cNvSpPr>
            <p:nvPr userDrawn="1"/>
          </p:nvSpPr>
          <p:spPr bwMode="gray">
            <a:xfrm>
              <a:off x="11406188" y="4329113"/>
              <a:ext cx="153987" cy="163512"/>
            </a:xfrm>
            <a:custGeom>
              <a:avLst/>
              <a:gdLst>
                <a:gd name="T0" fmla="*/ 97 w 97"/>
                <a:gd name="T1" fmla="*/ 103 h 103"/>
                <a:gd name="T2" fmla="*/ 0 w 97"/>
                <a:gd name="T3" fmla="*/ 0 h 103"/>
                <a:gd name="T4" fmla="*/ 97 w 97"/>
                <a:gd name="T5" fmla="*/ 75 h 103"/>
                <a:gd name="T6" fmla="*/ 97 w 97"/>
                <a:gd name="T7" fmla="*/ 103 h 103"/>
              </a:gdLst>
              <a:ahLst/>
              <a:cxnLst>
                <a:cxn ang="0">
                  <a:pos x="T0" y="T1"/>
                </a:cxn>
                <a:cxn ang="0">
                  <a:pos x="T2" y="T3"/>
                </a:cxn>
                <a:cxn ang="0">
                  <a:pos x="T4" y="T5"/>
                </a:cxn>
                <a:cxn ang="0">
                  <a:pos x="T6" y="T7"/>
                </a:cxn>
              </a:cxnLst>
              <a:rect l="0" t="0" r="r" b="b"/>
              <a:pathLst>
                <a:path w="97" h="103">
                  <a:moveTo>
                    <a:pt x="97" y="103"/>
                  </a:moveTo>
                  <a:lnTo>
                    <a:pt x="0" y="0"/>
                  </a:lnTo>
                  <a:lnTo>
                    <a:pt x="97" y="75"/>
                  </a:lnTo>
                  <a:lnTo>
                    <a:pt x="97" y="1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6" name="Freeform 237"/>
            <p:cNvSpPr>
              <a:spLocks/>
            </p:cNvSpPr>
            <p:nvPr userDrawn="1"/>
          </p:nvSpPr>
          <p:spPr bwMode="gray">
            <a:xfrm>
              <a:off x="11436350" y="4202113"/>
              <a:ext cx="127000" cy="133350"/>
            </a:xfrm>
            <a:custGeom>
              <a:avLst/>
              <a:gdLst>
                <a:gd name="T0" fmla="*/ 78 w 80"/>
                <a:gd name="T1" fmla="*/ 84 h 84"/>
                <a:gd name="T2" fmla="*/ 0 w 80"/>
                <a:gd name="T3" fmla="*/ 0 h 84"/>
                <a:gd name="T4" fmla="*/ 80 w 80"/>
                <a:gd name="T5" fmla="*/ 58 h 84"/>
                <a:gd name="T6" fmla="*/ 78 w 80"/>
                <a:gd name="T7" fmla="*/ 84 h 84"/>
              </a:gdLst>
              <a:ahLst/>
              <a:cxnLst>
                <a:cxn ang="0">
                  <a:pos x="T0" y="T1"/>
                </a:cxn>
                <a:cxn ang="0">
                  <a:pos x="T2" y="T3"/>
                </a:cxn>
                <a:cxn ang="0">
                  <a:pos x="T4" y="T5"/>
                </a:cxn>
                <a:cxn ang="0">
                  <a:pos x="T6" y="T7"/>
                </a:cxn>
              </a:cxnLst>
              <a:rect l="0" t="0" r="r" b="b"/>
              <a:pathLst>
                <a:path w="80" h="84">
                  <a:moveTo>
                    <a:pt x="78" y="84"/>
                  </a:moveTo>
                  <a:lnTo>
                    <a:pt x="0" y="0"/>
                  </a:lnTo>
                  <a:lnTo>
                    <a:pt x="80" y="58"/>
                  </a:lnTo>
                  <a:lnTo>
                    <a:pt x="78" y="84"/>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7" name="Freeform 238"/>
            <p:cNvSpPr>
              <a:spLocks/>
            </p:cNvSpPr>
            <p:nvPr userDrawn="1"/>
          </p:nvSpPr>
          <p:spPr bwMode="gray">
            <a:xfrm>
              <a:off x="11436350" y="4202113"/>
              <a:ext cx="127000" cy="133350"/>
            </a:xfrm>
            <a:custGeom>
              <a:avLst/>
              <a:gdLst>
                <a:gd name="T0" fmla="*/ 78 w 80"/>
                <a:gd name="T1" fmla="*/ 84 h 84"/>
                <a:gd name="T2" fmla="*/ 0 w 80"/>
                <a:gd name="T3" fmla="*/ 0 h 84"/>
                <a:gd name="T4" fmla="*/ 80 w 80"/>
                <a:gd name="T5" fmla="*/ 58 h 84"/>
                <a:gd name="T6" fmla="*/ 78 w 80"/>
                <a:gd name="T7" fmla="*/ 84 h 84"/>
              </a:gdLst>
              <a:ahLst/>
              <a:cxnLst>
                <a:cxn ang="0">
                  <a:pos x="T0" y="T1"/>
                </a:cxn>
                <a:cxn ang="0">
                  <a:pos x="T2" y="T3"/>
                </a:cxn>
                <a:cxn ang="0">
                  <a:pos x="T4" y="T5"/>
                </a:cxn>
                <a:cxn ang="0">
                  <a:pos x="T6" y="T7"/>
                </a:cxn>
              </a:cxnLst>
              <a:rect l="0" t="0" r="r" b="b"/>
              <a:pathLst>
                <a:path w="80" h="84">
                  <a:moveTo>
                    <a:pt x="78" y="84"/>
                  </a:moveTo>
                  <a:lnTo>
                    <a:pt x="0" y="0"/>
                  </a:lnTo>
                  <a:lnTo>
                    <a:pt x="80" y="58"/>
                  </a:lnTo>
                  <a:lnTo>
                    <a:pt x="78" y="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8" name="Freeform 239"/>
            <p:cNvSpPr>
              <a:spLocks/>
            </p:cNvSpPr>
            <p:nvPr userDrawn="1"/>
          </p:nvSpPr>
          <p:spPr bwMode="gray">
            <a:xfrm>
              <a:off x="11509375" y="4108450"/>
              <a:ext cx="63500" cy="66675"/>
            </a:xfrm>
            <a:custGeom>
              <a:avLst/>
              <a:gdLst>
                <a:gd name="T0" fmla="*/ 32 w 40"/>
                <a:gd name="T1" fmla="*/ 42 h 42"/>
                <a:gd name="T2" fmla="*/ 0 w 40"/>
                <a:gd name="T3" fmla="*/ 0 h 42"/>
                <a:gd name="T4" fmla="*/ 40 w 40"/>
                <a:gd name="T5" fmla="*/ 24 h 42"/>
                <a:gd name="T6" fmla="*/ 32 w 40"/>
                <a:gd name="T7" fmla="*/ 42 h 42"/>
              </a:gdLst>
              <a:ahLst/>
              <a:cxnLst>
                <a:cxn ang="0">
                  <a:pos x="T0" y="T1"/>
                </a:cxn>
                <a:cxn ang="0">
                  <a:pos x="T2" y="T3"/>
                </a:cxn>
                <a:cxn ang="0">
                  <a:pos x="T4" y="T5"/>
                </a:cxn>
                <a:cxn ang="0">
                  <a:pos x="T6" y="T7"/>
                </a:cxn>
              </a:cxnLst>
              <a:rect l="0" t="0" r="r" b="b"/>
              <a:pathLst>
                <a:path w="40" h="42">
                  <a:moveTo>
                    <a:pt x="32" y="42"/>
                  </a:moveTo>
                  <a:lnTo>
                    <a:pt x="0" y="0"/>
                  </a:lnTo>
                  <a:lnTo>
                    <a:pt x="40" y="24"/>
                  </a:lnTo>
                  <a:lnTo>
                    <a:pt x="32" y="42"/>
                  </a:lnTo>
                  <a:close/>
                </a:path>
              </a:pathLst>
            </a:custGeom>
            <a:solidFill>
              <a:srgbClr val="493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9" name="Freeform 240"/>
            <p:cNvSpPr>
              <a:spLocks/>
            </p:cNvSpPr>
            <p:nvPr userDrawn="1"/>
          </p:nvSpPr>
          <p:spPr bwMode="gray">
            <a:xfrm>
              <a:off x="11509375" y="4108450"/>
              <a:ext cx="63500" cy="66675"/>
            </a:xfrm>
            <a:custGeom>
              <a:avLst/>
              <a:gdLst>
                <a:gd name="T0" fmla="*/ 32 w 40"/>
                <a:gd name="T1" fmla="*/ 42 h 42"/>
                <a:gd name="T2" fmla="*/ 0 w 40"/>
                <a:gd name="T3" fmla="*/ 0 h 42"/>
                <a:gd name="T4" fmla="*/ 40 w 40"/>
                <a:gd name="T5" fmla="*/ 24 h 42"/>
                <a:gd name="T6" fmla="*/ 32 w 40"/>
                <a:gd name="T7" fmla="*/ 42 h 42"/>
              </a:gdLst>
              <a:ahLst/>
              <a:cxnLst>
                <a:cxn ang="0">
                  <a:pos x="T0" y="T1"/>
                </a:cxn>
                <a:cxn ang="0">
                  <a:pos x="T2" y="T3"/>
                </a:cxn>
                <a:cxn ang="0">
                  <a:pos x="T4" y="T5"/>
                </a:cxn>
                <a:cxn ang="0">
                  <a:pos x="T6" y="T7"/>
                </a:cxn>
              </a:cxnLst>
              <a:rect l="0" t="0" r="r" b="b"/>
              <a:pathLst>
                <a:path w="40" h="42">
                  <a:moveTo>
                    <a:pt x="32" y="42"/>
                  </a:moveTo>
                  <a:lnTo>
                    <a:pt x="0" y="0"/>
                  </a:lnTo>
                  <a:lnTo>
                    <a:pt x="40" y="24"/>
                  </a:lnTo>
                  <a:lnTo>
                    <a:pt x="32"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0" name="Freeform 241"/>
            <p:cNvSpPr>
              <a:spLocks noEditPoints="1"/>
            </p:cNvSpPr>
            <p:nvPr userDrawn="1"/>
          </p:nvSpPr>
          <p:spPr bwMode="gray">
            <a:xfrm>
              <a:off x="11352213" y="3989388"/>
              <a:ext cx="382587" cy="358775"/>
            </a:xfrm>
            <a:custGeom>
              <a:avLst/>
              <a:gdLst>
                <a:gd name="T0" fmla="*/ 63 w 114"/>
                <a:gd name="T1" fmla="*/ 11 h 114"/>
                <a:gd name="T2" fmla="*/ 33 w 114"/>
                <a:gd name="T3" fmla="*/ 24 h 114"/>
                <a:gd name="T4" fmla="*/ 0 w 114"/>
                <a:gd name="T5" fmla="*/ 114 h 114"/>
                <a:gd name="T6" fmla="*/ 45 w 114"/>
                <a:gd name="T7" fmla="*/ 91 h 114"/>
                <a:gd name="T8" fmla="*/ 25 w 114"/>
                <a:gd name="T9" fmla="*/ 68 h 114"/>
                <a:gd name="T10" fmla="*/ 51 w 114"/>
                <a:gd name="T11" fmla="*/ 88 h 114"/>
                <a:gd name="T12" fmla="*/ 60 w 114"/>
                <a:gd name="T13" fmla="*/ 84 h 114"/>
                <a:gd name="T14" fmla="*/ 61 w 114"/>
                <a:gd name="T15" fmla="*/ 59 h 114"/>
                <a:gd name="T16" fmla="*/ 47 w 114"/>
                <a:gd name="T17" fmla="*/ 38 h 114"/>
                <a:gd name="T18" fmla="*/ 62 w 114"/>
                <a:gd name="T19" fmla="*/ 47 h 114"/>
                <a:gd name="T20" fmla="*/ 63 w 114"/>
                <a:gd name="T21" fmla="*/ 11 h 114"/>
                <a:gd name="T22" fmla="*/ 83 w 114"/>
                <a:gd name="T23" fmla="*/ 0 h 114"/>
                <a:gd name="T24" fmla="*/ 66 w 114"/>
                <a:gd name="T25" fmla="*/ 10 h 114"/>
                <a:gd name="T26" fmla="*/ 69 w 114"/>
                <a:gd name="T27" fmla="*/ 69 h 114"/>
                <a:gd name="T28" fmla="*/ 89 w 114"/>
                <a:gd name="T29" fmla="*/ 54 h 114"/>
                <a:gd name="T30" fmla="*/ 69 w 114"/>
                <a:gd name="T31" fmla="*/ 79 h 114"/>
                <a:gd name="T32" fmla="*/ 69 w 114"/>
                <a:gd name="T33" fmla="*/ 80 h 114"/>
                <a:gd name="T34" fmla="*/ 114 w 114"/>
                <a:gd name="T35" fmla="*/ 62 h 114"/>
                <a:gd name="T36" fmla="*/ 83 w 114"/>
                <a:gd name="T3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63" y="11"/>
                  </a:moveTo>
                  <a:cubicBezTo>
                    <a:pt x="54" y="16"/>
                    <a:pt x="44" y="21"/>
                    <a:pt x="33" y="24"/>
                  </a:cubicBezTo>
                  <a:cubicBezTo>
                    <a:pt x="18" y="53"/>
                    <a:pt x="2" y="88"/>
                    <a:pt x="0" y="114"/>
                  </a:cubicBezTo>
                  <a:cubicBezTo>
                    <a:pt x="15" y="106"/>
                    <a:pt x="30" y="98"/>
                    <a:pt x="45" y="91"/>
                  </a:cubicBezTo>
                  <a:cubicBezTo>
                    <a:pt x="25" y="68"/>
                    <a:pt x="25" y="68"/>
                    <a:pt x="25" y="68"/>
                  </a:cubicBezTo>
                  <a:cubicBezTo>
                    <a:pt x="51" y="88"/>
                    <a:pt x="51" y="88"/>
                    <a:pt x="51" y="88"/>
                  </a:cubicBezTo>
                  <a:cubicBezTo>
                    <a:pt x="54" y="87"/>
                    <a:pt x="57" y="85"/>
                    <a:pt x="60" y="84"/>
                  </a:cubicBezTo>
                  <a:cubicBezTo>
                    <a:pt x="61" y="59"/>
                    <a:pt x="61" y="59"/>
                    <a:pt x="61" y="59"/>
                  </a:cubicBezTo>
                  <a:cubicBezTo>
                    <a:pt x="47" y="38"/>
                    <a:pt x="47" y="38"/>
                    <a:pt x="47" y="38"/>
                  </a:cubicBezTo>
                  <a:cubicBezTo>
                    <a:pt x="62" y="47"/>
                    <a:pt x="62" y="47"/>
                    <a:pt x="62" y="47"/>
                  </a:cubicBezTo>
                  <a:cubicBezTo>
                    <a:pt x="63" y="11"/>
                    <a:pt x="63" y="11"/>
                    <a:pt x="63" y="11"/>
                  </a:cubicBezTo>
                  <a:moveTo>
                    <a:pt x="83" y="0"/>
                  </a:moveTo>
                  <a:cubicBezTo>
                    <a:pt x="77" y="4"/>
                    <a:pt x="72" y="7"/>
                    <a:pt x="66" y="10"/>
                  </a:cubicBezTo>
                  <a:cubicBezTo>
                    <a:pt x="69" y="69"/>
                    <a:pt x="69" y="69"/>
                    <a:pt x="69" y="69"/>
                  </a:cubicBezTo>
                  <a:cubicBezTo>
                    <a:pt x="89" y="54"/>
                    <a:pt x="89" y="54"/>
                    <a:pt x="89" y="54"/>
                  </a:cubicBezTo>
                  <a:cubicBezTo>
                    <a:pt x="69" y="79"/>
                    <a:pt x="69" y="79"/>
                    <a:pt x="69" y="79"/>
                  </a:cubicBezTo>
                  <a:cubicBezTo>
                    <a:pt x="69" y="80"/>
                    <a:pt x="69" y="80"/>
                    <a:pt x="69" y="80"/>
                  </a:cubicBezTo>
                  <a:cubicBezTo>
                    <a:pt x="84" y="74"/>
                    <a:pt x="99" y="68"/>
                    <a:pt x="114" y="62"/>
                  </a:cubicBezTo>
                  <a:cubicBezTo>
                    <a:pt x="105" y="40"/>
                    <a:pt x="93" y="17"/>
                    <a:pt x="83" y="0"/>
                  </a:cubicBezTo>
                </a:path>
              </a:pathLst>
            </a:custGeom>
            <a:solidFill>
              <a:srgbClr val="A7CD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1" name="Freeform 242"/>
            <p:cNvSpPr>
              <a:spLocks/>
            </p:cNvSpPr>
            <p:nvPr userDrawn="1"/>
          </p:nvSpPr>
          <p:spPr bwMode="gray">
            <a:xfrm>
              <a:off x="11463338" y="3900488"/>
              <a:ext cx="166687" cy="163512"/>
            </a:xfrm>
            <a:custGeom>
              <a:avLst/>
              <a:gdLst>
                <a:gd name="T0" fmla="*/ 32 w 50"/>
                <a:gd name="T1" fmla="*/ 0 h 52"/>
                <a:gd name="T2" fmla="*/ 0 w 50"/>
                <a:gd name="T3" fmla="*/ 52 h 52"/>
                <a:gd name="T4" fmla="*/ 30 w 50"/>
                <a:gd name="T5" fmla="*/ 39 h 52"/>
                <a:gd name="T6" fmla="*/ 32 w 50"/>
                <a:gd name="T7" fmla="*/ 14 h 52"/>
                <a:gd name="T8" fmla="*/ 33 w 50"/>
                <a:gd name="T9" fmla="*/ 38 h 52"/>
                <a:gd name="T10" fmla="*/ 50 w 50"/>
                <a:gd name="T11" fmla="*/ 28 h 52"/>
                <a:gd name="T12" fmla="*/ 32 w 5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0" h="52">
                  <a:moveTo>
                    <a:pt x="32" y="0"/>
                  </a:moveTo>
                  <a:cubicBezTo>
                    <a:pt x="32" y="0"/>
                    <a:pt x="16" y="23"/>
                    <a:pt x="0" y="52"/>
                  </a:cubicBezTo>
                  <a:cubicBezTo>
                    <a:pt x="11" y="49"/>
                    <a:pt x="21" y="44"/>
                    <a:pt x="30" y="39"/>
                  </a:cubicBezTo>
                  <a:cubicBezTo>
                    <a:pt x="32" y="14"/>
                    <a:pt x="32" y="14"/>
                    <a:pt x="32" y="14"/>
                  </a:cubicBezTo>
                  <a:cubicBezTo>
                    <a:pt x="33" y="38"/>
                    <a:pt x="33" y="38"/>
                    <a:pt x="33" y="38"/>
                  </a:cubicBezTo>
                  <a:cubicBezTo>
                    <a:pt x="39" y="35"/>
                    <a:pt x="44" y="32"/>
                    <a:pt x="50" y="28"/>
                  </a:cubicBezTo>
                  <a:cubicBezTo>
                    <a:pt x="39" y="11"/>
                    <a:pt x="32" y="0"/>
                    <a:pt x="32" y="0"/>
                  </a:cubicBezTo>
                </a:path>
              </a:pathLst>
            </a:custGeom>
            <a:solidFill>
              <a:srgbClr val="A4C7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2" name="Freeform 243"/>
            <p:cNvSpPr>
              <a:spLocks noEditPoints="1"/>
            </p:cNvSpPr>
            <p:nvPr userDrawn="1"/>
          </p:nvSpPr>
          <p:spPr bwMode="gray">
            <a:xfrm>
              <a:off x="11352213" y="4183063"/>
              <a:ext cx="434975" cy="381000"/>
            </a:xfrm>
            <a:custGeom>
              <a:avLst/>
              <a:gdLst>
                <a:gd name="T0" fmla="*/ 45 w 130"/>
                <a:gd name="T1" fmla="*/ 29 h 121"/>
                <a:gd name="T2" fmla="*/ 0 w 130"/>
                <a:gd name="T3" fmla="*/ 52 h 121"/>
                <a:gd name="T4" fmla="*/ 0 w 130"/>
                <a:gd name="T5" fmla="*/ 57 h 121"/>
                <a:gd name="T6" fmla="*/ 55 w 130"/>
                <a:gd name="T7" fmla="*/ 121 h 121"/>
                <a:gd name="T8" fmla="*/ 57 w 130"/>
                <a:gd name="T9" fmla="*/ 93 h 121"/>
                <a:gd name="T10" fmla="*/ 16 w 130"/>
                <a:gd name="T11" fmla="*/ 46 h 121"/>
                <a:gd name="T12" fmla="*/ 57 w 130"/>
                <a:gd name="T13" fmla="*/ 81 h 121"/>
                <a:gd name="T14" fmla="*/ 59 w 130"/>
                <a:gd name="T15" fmla="*/ 45 h 121"/>
                <a:gd name="T16" fmla="*/ 45 w 130"/>
                <a:gd name="T17" fmla="*/ 29 h 121"/>
                <a:gd name="T18" fmla="*/ 60 w 130"/>
                <a:gd name="T19" fmla="*/ 22 h 121"/>
                <a:gd name="T20" fmla="*/ 51 w 130"/>
                <a:gd name="T21" fmla="*/ 26 h 121"/>
                <a:gd name="T22" fmla="*/ 60 w 130"/>
                <a:gd name="T23" fmla="*/ 33 h 121"/>
                <a:gd name="T24" fmla="*/ 60 w 130"/>
                <a:gd name="T25" fmla="*/ 22 h 121"/>
                <a:gd name="T26" fmla="*/ 114 w 130"/>
                <a:gd name="T27" fmla="*/ 0 h 121"/>
                <a:gd name="T28" fmla="*/ 69 w 130"/>
                <a:gd name="T29" fmla="*/ 18 h 121"/>
                <a:gd name="T30" fmla="*/ 70 w 130"/>
                <a:gd name="T31" fmla="*/ 44 h 121"/>
                <a:gd name="T32" fmla="*/ 101 w 130"/>
                <a:gd name="T33" fmla="*/ 20 h 121"/>
                <a:gd name="T34" fmla="*/ 71 w 130"/>
                <a:gd name="T35" fmla="*/ 54 h 121"/>
                <a:gd name="T36" fmla="*/ 73 w 130"/>
                <a:gd name="T37" fmla="*/ 94 h 121"/>
                <a:gd name="T38" fmla="*/ 111 w 130"/>
                <a:gd name="T39" fmla="*/ 63 h 121"/>
                <a:gd name="T40" fmla="*/ 73 w 130"/>
                <a:gd name="T41" fmla="*/ 105 h 121"/>
                <a:gd name="T42" fmla="*/ 74 w 130"/>
                <a:gd name="T43" fmla="*/ 121 h 121"/>
                <a:gd name="T44" fmla="*/ 130 w 130"/>
                <a:gd name="T45" fmla="*/ 57 h 121"/>
                <a:gd name="T46" fmla="*/ 114 w 130"/>
                <a:gd name="T4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1">
                  <a:moveTo>
                    <a:pt x="45" y="29"/>
                  </a:moveTo>
                  <a:cubicBezTo>
                    <a:pt x="30" y="36"/>
                    <a:pt x="15" y="44"/>
                    <a:pt x="0" y="52"/>
                  </a:cubicBezTo>
                  <a:cubicBezTo>
                    <a:pt x="0" y="54"/>
                    <a:pt x="0" y="55"/>
                    <a:pt x="0" y="57"/>
                  </a:cubicBezTo>
                  <a:cubicBezTo>
                    <a:pt x="0" y="90"/>
                    <a:pt x="24" y="117"/>
                    <a:pt x="55" y="121"/>
                  </a:cubicBezTo>
                  <a:cubicBezTo>
                    <a:pt x="57" y="93"/>
                    <a:pt x="57" y="93"/>
                    <a:pt x="57" y="93"/>
                  </a:cubicBezTo>
                  <a:cubicBezTo>
                    <a:pt x="16" y="46"/>
                    <a:pt x="16" y="46"/>
                    <a:pt x="16" y="46"/>
                  </a:cubicBezTo>
                  <a:cubicBezTo>
                    <a:pt x="57" y="81"/>
                    <a:pt x="57" y="81"/>
                    <a:pt x="57" y="81"/>
                  </a:cubicBezTo>
                  <a:cubicBezTo>
                    <a:pt x="59" y="45"/>
                    <a:pt x="59" y="45"/>
                    <a:pt x="59" y="45"/>
                  </a:cubicBezTo>
                  <a:cubicBezTo>
                    <a:pt x="45" y="29"/>
                    <a:pt x="45" y="29"/>
                    <a:pt x="45" y="29"/>
                  </a:cubicBezTo>
                  <a:moveTo>
                    <a:pt x="60" y="22"/>
                  </a:moveTo>
                  <a:cubicBezTo>
                    <a:pt x="57" y="23"/>
                    <a:pt x="54" y="25"/>
                    <a:pt x="51" y="26"/>
                  </a:cubicBezTo>
                  <a:cubicBezTo>
                    <a:pt x="60" y="33"/>
                    <a:pt x="60" y="33"/>
                    <a:pt x="60" y="33"/>
                  </a:cubicBezTo>
                  <a:cubicBezTo>
                    <a:pt x="60" y="22"/>
                    <a:pt x="60" y="22"/>
                    <a:pt x="60" y="22"/>
                  </a:cubicBezTo>
                  <a:moveTo>
                    <a:pt x="114" y="0"/>
                  </a:moveTo>
                  <a:cubicBezTo>
                    <a:pt x="99" y="6"/>
                    <a:pt x="84" y="12"/>
                    <a:pt x="69" y="18"/>
                  </a:cubicBezTo>
                  <a:cubicBezTo>
                    <a:pt x="70" y="44"/>
                    <a:pt x="70" y="44"/>
                    <a:pt x="70" y="44"/>
                  </a:cubicBezTo>
                  <a:cubicBezTo>
                    <a:pt x="101" y="20"/>
                    <a:pt x="101" y="20"/>
                    <a:pt x="101" y="20"/>
                  </a:cubicBezTo>
                  <a:cubicBezTo>
                    <a:pt x="71" y="54"/>
                    <a:pt x="71" y="54"/>
                    <a:pt x="71" y="54"/>
                  </a:cubicBezTo>
                  <a:cubicBezTo>
                    <a:pt x="73" y="94"/>
                    <a:pt x="73" y="94"/>
                    <a:pt x="73" y="94"/>
                  </a:cubicBezTo>
                  <a:cubicBezTo>
                    <a:pt x="111" y="63"/>
                    <a:pt x="111" y="63"/>
                    <a:pt x="111" y="63"/>
                  </a:cubicBezTo>
                  <a:cubicBezTo>
                    <a:pt x="73" y="105"/>
                    <a:pt x="73" y="105"/>
                    <a:pt x="73" y="105"/>
                  </a:cubicBezTo>
                  <a:cubicBezTo>
                    <a:pt x="74" y="121"/>
                    <a:pt x="74" y="121"/>
                    <a:pt x="74" y="121"/>
                  </a:cubicBezTo>
                  <a:cubicBezTo>
                    <a:pt x="106" y="117"/>
                    <a:pt x="130" y="90"/>
                    <a:pt x="130" y="57"/>
                  </a:cubicBezTo>
                  <a:cubicBezTo>
                    <a:pt x="130" y="41"/>
                    <a:pt x="123" y="21"/>
                    <a:pt x="114" y="0"/>
                  </a:cubicBezTo>
                </a:path>
              </a:pathLst>
            </a:custGeom>
            <a:solidFill>
              <a:srgbClr val="A1CE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3" name="Freeform 244"/>
            <p:cNvSpPr>
              <a:spLocks/>
            </p:cNvSpPr>
            <p:nvPr userDrawn="1"/>
          </p:nvSpPr>
          <p:spPr bwMode="gray">
            <a:xfrm>
              <a:off x="11536363" y="3944938"/>
              <a:ext cx="63500" cy="622300"/>
            </a:xfrm>
            <a:custGeom>
              <a:avLst/>
              <a:gdLst>
                <a:gd name="T0" fmla="*/ 10 w 19"/>
                <a:gd name="T1" fmla="*/ 0 h 198"/>
                <a:gd name="T2" fmla="*/ 8 w 19"/>
                <a:gd name="T3" fmla="*/ 25 h 198"/>
                <a:gd name="T4" fmla="*/ 7 w 19"/>
                <a:gd name="T5" fmla="*/ 61 h 198"/>
                <a:gd name="T6" fmla="*/ 11 w 19"/>
                <a:gd name="T7" fmla="*/ 64 h 198"/>
                <a:gd name="T8" fmla="*/ 7 w 19"/>
                <a:gd name="T9" fmla="*/ 73 h 198"/>
                <a:gd name="T10" fmla="*/ 6 w 19"/>
                <a:gd name="T11" fmla="*/ 73 h 198"/>
                <a:gd name="T12" fmla="*/ 5 w 19"/>
                <a:gd name="T13" fmla="*/ 98 h 198"/>
                <a:gd name="T14" fmla="*/ 5 w 19"/>
                <a:gd name="T15" fmla="*/ 109 h 198"/>
                <a:gd name="T16" fmla="*/ 8 w 19"/>
                <a:gd name="T17" fmla="*/ 111 h 198"/>
                <a:gd name="T18" fmla="*/ 7 w 19"/>
                <a:gd name="T19" fmla="*/ 124 h 198"/>
                <a:gd name="T20" fmla="*/ 4 w 19"/>
                <a:gd name="T21" fmla="*/ 121 h 198"/>
                <a:gd name="T22" fmla="*/ 2 w 19"/>
                <a:gd name="T23" fmla="*/ 157 h 198"/>
                <a:gd name="T24" fmla="*/ 7 w 19"/>
                <a:gd name="T25" fmla="*/ 160 h 198"/>
                <a:gd name="T26" fmla="*/ 7 w 19"/>
                <a:gd name="T27" fmla="*/ 174 h 198"/>
                <a:gd name="T28" fmla="*/ 2 w 19"/>
                <a:gd name="T29" fmla="*/ 169 h 198"/>
                <a:gd name="T30" fmla="*/ 0 w 19"/>
                <a:gd name="T31" fmla="*/ 197 h 198"/>
                <a:gd name="T32" fmla="*/ 10 w 19"/>
                <a:gd name="T33" fmla="*/ 198 h 198"/>
                <a:gd name="T34" fmla="*/ 19 w 19"/>
                <a:gd name="T35" fmla="*/ 197 h 198"/>
                <a:gd name="T36" fmla="*/ 18 w 19"/>
                <a:gd name="T37" fmla="*/ 181 h 198"/>
                <a:gd name="T38" fmla="*/ 10 w 19"/>
                <a:gd name="T39" fmla="*/ 191 h 198"/>
                <a:gd name="T40" fmla="*/ 10 w 19"/>
                <a:gd name="T41" fmla="*/ 177 h 198"/>
                <a:gd name="T42" fmla="*/ 18 w 19"/>
                <a:gd name="T43" fmla="*/ 170 h 198"/>
                <a:gd name="T44" fmla="*/ 16 w 19"/>
                <a:gd name="T45" fmla="*/ 130 h 198"/>
                <a:gd name="T46" fmla="*/ 10 w 19"/>
                <a:gd name="T47" fmla="*/ 138 h 198"/>
                <a:gd name="T48" fmla="*/ 8 w 19"/>
                <a:gd name="T49" fmla="*/ 125 h 198"/>
                <a:gd name="T50" fmla="*/ 15 w 19"/>
                <a:gd name="T51" fmla="*/ 120 h 198"/>
                <a:gd name="T52" fmla="*/ 14 w 19"/>
                <a:gd name="T53" fmla="*/ 94 h 198"/>
                <a:gd name="T54" fmla="*/ 14 w 19"/>
                <a:gd name="T55" fmla="*/ 93 h 198"/>
                <a:gd name="T56" fmla="*/ 10 w 19"/>
                <a:gd name="T57" fmla="*/ 99 h 198"/>
                <a:gd name="T58" fmla="*/ 7 w 19"/>
                <a:gd name="T59" fmla="*/ 88 h 198"/>
                <a:gd name="T60" fmla="*/ 14 w 19"/>
                <a:gd name="T61" fmla="*/ 83 h 198"/>
                <a:gd name="T62" fmla="*/ 11 w 19"/>
                <a:gd name="T63" fmla="*/ 24 h 198"/>
                <a:gd name="T64" fmla="*/ 10 w 19"/>
                <a:gd name="T6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98">
                  <a:moveTo>
                    <a:pt x="10" y="0"/>
                  </a:moveTo>
                  <a:cubicBezTo>
                    <a:pt x="8" y="25"/>
                    <a:pt x="8" y="25"/>
                    <a:pt x="8" y="25"/>
                  </a:cubicBezTo>
                  <a:cubicBezTo>
                    <a:pt x="7" y="61"/>
                    <a:pt x="7" y="61"/>
                    <a:pt x="7" y="61"/>
                  </a:cubicBezTo>
                  <a:cubicBezTo>
                    <a:pt x="11" y="64"/>
                    <a:pt x="11" y="64"/>
                    <a:pt x="11" y="64"/>
                  </a:cubicBezTo>
                  <a:cubicBezTo>
                    <a:pt x="7" y="73"/>
                    <a:pt x="7" y="73"/>
                    <a:pt x="7" y="73"/>
                  </a:cubicBezTo>
                  <a:cubicBezTo>
                    <a:pt x="6" y="73"/>
                    <a:pt x="6" y="73"/>
                    <a:pt x="6" y="73"/>
                  </a:cubicBezTo>
                  <a:cubicBezTo>
                    <a:pt x="5" y="98"/>
                    <a:pt x="5" y="98"/>
                    <a:pt x="5" y="98"/>
                  </a:cubicBezTo>
                  <a:cubicBezTo>
                    <a:pt x="5" y="109"/>
                    <a:pt x="5" y="109"/>
                    <a:pt x="5" y="109"/>
                  </a:cubicBezTo>
                  <a:cubicBezTo>
                    <a:pt x="8" y="111"/>
                    <a:pt x="8" y="111"/>
                    <a:pt x="8" y="111"/>
                  </a:cubicBezTo>
                  <a:cubicBezTo>
                    <a:pt x="7" y="124"/>
                    <a:pt x="7" y="124"/>
                    <a:pt x="7" y="124"/>
                  </a:cubicBezTo>
                  <a:cubicBezTo>
                    <a:pt x="4" y="121"/>
                    <a:pt x="4" y="121"/>
                    <a:pt x="4" y="121"/>
                  </a:cubicBezTo>
                  <a:cubicBezTo>
                    <a:pt x="2" y="157"/>
                    <a:pt x="2" y="157"/>
                    <a:pt x="2" y="157"/>
                  </a:cubicBezTo>
                  <a:cubicBezTo>
                    <a:pt x="7" y="160"/>
                    <a:pt x="7" y="160"/>
                    <a:pt x="7" y="160"/>
                  </a:cubicBezTo>
                  <a:cubicBezTo>
                    <a:pt x="7" y="174"/>
                    <a:pt x="7" y="174"/>
                    <a:pt x="7" y="174"/>
                  </a:cubicBezTo>
                  <a:cubicBezTo>
                    <a:pt x="2" y="169"/>
                    <a:pt x="2" y="169"/>
                    <a:pt x="2" y="169"/>
                  </a:cubicBezTo>
                  <a:cubicBezTo>
                    <a:pt x="0" y="197"/>
                    <a:pt x="0" y="197"/>
                    <a:pt x="0" y="197"/>
                  </a:cubicBezTo>
                  <a:cubicBezTo>
                    <a:pt x="3" y="198"/>
                    <a:pt x="7" y="198"/>
                    <a:pt x="10" y="198"/>
                  </a:cubicBezTo>
                  <a:cubicBezTo>
                    <a:pt x="13" y="198"/>
                    <a:pt x="16" y="198"/>
                    <a:pt x="19" y="197"/>
                  </a:cubicBezTo>
                  <a:cubicBezTo>
                    <a:pt x="18" y="181"/>
                    <a:pt x="18" y="181"/>
                    <a:pt x="18" y="181"/>
                  </a:cubicBezTo>
                  <a:cubicBezTo>
                    <a:pt x="10" y="191"/>
                    <a:pt x="10" y="191"/>
                    <a:pt x="10" y="191"/>
                  </a:cubicBezTo>
                  <a:cubicBezTo>
                    <a:pt x="10" y="177"/>
                    <a:pt x="10" y="177"/>
                    <a:pt x="10" y="177"/>
                  </a:cubicBezTo>
                  <a:cubicBezTo>
                    <a:pt x="18" y="170"/>
                    <a:pt x="18" y="170"/>
                    <a:pt x="18" y="170"/>
                  </a:cubicBezTo>
                  <a:cubicBezTo>
                    <a:pt x="16" y="130"/>
                    <a:pt x="16" y="130"/>
                    <a:pt x="16" y="130"/>
                  </a:cubicBezTo>
                  <a:cubicBezTo>
                    <a:pt x="10" y="138"/>
                    <a:pt x="10" y="138"/>
                    <a:pt x="10" y="138"/>
                  </a:cubicBezTo>
                  <a:cubicBezTo>
                    <a:pt x="8" y="125"/>
                    <a:pt x="8" y="125"/>
                    <a:pt x="8" y="125"/>
                  </a:cubicBezTo>
                  <a:cubicBezTo>
                    <a:pt x="15" y="120"/>
                    <a:pt x="15" y="120"/>
                    <a:pt x="15" y="120"/>
                  </a:cubicBezTo>
                  <a:cubicBezTo>
                    <a:pt x="14" y="94"/>
                    <a:pt x="14" y="94"/>
                    <a:pt x="14" y="94"/>
                  </a:cubicBezTo>
                  <a:cubicBezTo>
                    <a:pt x="14" y="93"/>
                    <a:pt x="14" y="93"/>
                    <a:pt x="14" y="93"/>
                  </a:cubicBezTo>
                  <a:cubicBezTo>
                    <a:pt x="10" y="99"/>
                    <a:pt x="10" y="99"/>
                    <a:pt x="10" y="99"/>
                  </a:cubicBezTo>
                  <a:cubicBezTo>
                    <a:pt x="7" y="88"/>
                    <a:pt x="7" y="88"/>
                    <a:pt x="7" y="88"/>
                  </a:cubicBezTo>
                  <a:cubicBezTo>
                    <a:pt x="14" y="83"/>
                    <a:pt x="14" y="83"/>
                    <a:pt x="14" y="83"/>
                  </a:cubicBezTo>
                  <a:cubicBezTo>
                    <a:pt x="11" y="24"/>
                    <a:pt x="11" y="24"/>
                    <a:pt x="11" y="24"/>
                  </a:cubicBezTo>
                  <a:cubicBezTo>
                    <a:pt x="10" y="0"/>
                    <a:pt x="10" y="0"/>
                    <a:pt x="10" y="0"/>
                  </a:cubicBezTo>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4" name="Freeform 245"/>
            <p:cNvSpPr>
              <a:spLocks/>
            </p:cNvSpPr>
            <p:nvPr userDrawn="1"/>
          </p:nvSpPr>
          <p:spPr bwMode="gray">
            <a:xfrm>
              <a:off x="11569700" y="4381500"/>
              <a:ext cx="153987" cy="163512"/>
            </a:xfrm>
            <a:custGeom>
              <a:avLst/>
              <a:gdLst>
                <a:gd name="T0" fmla="*/ 97 w 97"/>
                <a:gd name="T1" fmla="*/ 0 h 103"/>
                <a:gd name="T2" fmla="*/ 17 w 97"/>
                <a:gd name="T3" fmla="*/ 62 h 103"/>
                <a:gd name="T4" fmla="*/ 0 w 97"/>
                <a:gd name="T5" fmla="*/ 76 h 103"/>
                <a:gd name="T6" fmla="*/ 0 w 97"/>
                <a:gd name="T7" fmla="*/ 103 h 103"/>
                <a:gd name="T8" fmla="*/ 17 w 97"/>
                <a:gd name="T9" fmla="*/ 84 h 103"/>
                <a:gd name="T10" fmla="*/ 97 w 97"/>
                <a:gd name="T11" fmla="*/ 0 h 103"/>
              </a:gdLst>
              <a:ahLst/>
              <a:cxnLst>
                <a:cxn ang="0">
                  <a:pos x="T0" y="T1"/>
                </a:cxn>
                <a:cxn ang="0">
                  <a:pos x="T2" y="T3"/>
                </a:cxn>
                <a:cxn ang="0">
                  <a:pos x="T4" y="T5"/>
                </a:cxn>
                <a:cxn ang="0">
                  <a:pos x="T6" y="T7"/>
                </a:cxn>
                <a:cxn ang="0">
                  <a:pos x="T8" y="T9"/>
                </a:cxn>
                <a:cxn ang="0">
                  <a:pos x="T10" y="T11"/>
                </a:cxn>
              </a:cxnLst>
              <a:rect l="0" t="0" r="r" b="b"/>
              <a:pathLst>
                <a:path w="97" h="103">
                  <a:moveTo>
                    <a:pt x="97" y="0"/>
                  </a:moveTo>
                  <a:lnTo>
                    <a:pt x="17" y="62"/>
                  </a:lnTo>
                  <a:lnTo>
                    <a:pt x="0" y="76"/>
                  </a:lnTo>
                  <a:lnTo>
                    <a:pt x="0" y="103"/>
                  </a:lnTo>
                  <a:lnTo>
                    <a:pt x="17" y="84"/>
                  </a:lnTo>
                  <a:lnTo>
                    <a:pt x="97"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5" name="Freeform 246"/>
            <p:cNvSpPr>
              <a:spLocks/>
            </p:cNvSpPr>
            <p:nvPr userDrawn="1"/>
          </p:nvSpPr>
          <p:spPr bwMode="gray">
            <a:xfrm>
              <a:off x="11569700" y="4381500"/>
              <a:ext cx="153987" cy="163512"/>
            </a:xfrm>
            <a:custGeom>
              <a:avLst/>
              <a:gdLst>
                <a:gd name="T0" fmla="*/ 97 w 97"/>
                <a:gd name="T1" fmla="*/ 0 h 103"/>
                <a:gd name="T2" fmla="*/ 17 w 97"/>
                <a:gd name="T3" fmla="*/ 62 h 103"/>
                <a:gd name="T4" fmla="*/ 0 w 97"/>
                <a:gd name="T5" fmla="*/ 76 h 103"/>
                <a:gd name="T6" fmla="*/ 0 w 97"/>
                <a:gd name="T7" fmla="*/ 103 h 103"/>
                <a:gd name="T8" fmla="*/ 17 w 97"/>
                <a:gd name="T9" fmla="*/ 84 h 103"/>
                <a:gd name="T10" fmla="*/ 97 w 97"/>
                <a:gd name="T11" fmla="*/ 0 h 103"/>
              </a:gdLst>
              <a:ahLst/>
              <a:cxnLst>
                <a:cxn ang="0">
                  <a:pos x="T0" y="T1"/>
                </a:cxn>
                <a:cxn ang="0">
                  <a:pos x="T2" y="T3"/>
                </a:cxn>
                <a:cxn ang="0">
                  <a:pos x="T4" y="T5"/>
                </a:cxn>
                <a:cxn ang="0">
                  <a:pos x="T6" y="T7"/>
                </a:cxn>
                <a:cxn ang="0">
                  <a:pos x="T8" y="T9"/>
                </a:cxn>
                <a:cxn ang="0">
                  <a:pos x="T10" y="T11"/>
                </a:cxn>
              </a:cxnLst>
              <a:rect l="0" t="0" r="r" b="b"/>
              <a:pathLst>
                <a:path w="97" h="103">
                  <a:moveTo>
                    <a:pt x="97" y="0"/>
                  </a:moveTo>
                  <a:lnTo>
                    <a:pt x="17" y="62"/>
                  </a:lnTo>
                  <a:lnTo>
                    <a:pt x="0" y="76"/>
                  </a:lnTo>
                  <a:lnTo>
                    <a:pt x="0" y="103"/>
                  </a:lnTo>
                  <a:lnTo>
                    <a:pt x="17" y="84"/>
                  </a:lnTo>
                  <a:lnTo>
                    <a:pt x="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6" name="Freeform 247"/>
            <p:cNvSpPr>
              <a:spLocks/>
            </p:cNvSpPr>
            <p:nvPr userDrawn="1"/>
          </p:nvSpPr>
          <p:spPr bwMode="gray">
            <a:xfrm>
              <a:off x="11563350" y="4246563"/>
              <a:ext cx="127000" cy="131762"/>
            </a:xfrm>
            <a:custGeom>
              <a:avLst/>
              <a:gdLst>
                <a:gd name="T0" fmla="*/ 80 w 80"/>
                <a:gd name="T1" fmla="*/ 0 h 83"/>
                <a:gd name="T2" fmla="*/ 15 w 80"/>
                <a:gd name="T3" fmla="*/ 48 h 83"/>
                <a:gd name="T4" fmla="*/ 0 w 80"/>
                <a:gd name="T5" fmla="*/ 58 h 83"/>
                <a:gd name="T6" fmla="*/ 4 w 80"/>
                <a:gd name="T7" fmla="*/ 83 h 83"/>
                <a:gd name="T8" fmla="*/ 17 w 80"/>
                <a:gd name="T9" fmla="*/ 68 h 83"/>
                <a:gd name="T10" fmla="*/ 80 w 80"/>
                <a:gd name="T11" fmla="*/ 0 h 83"/>
              </a:gdLst>
              <a:ahLst/>
              <a:cxnLst>
                <a:cxn ang="0">
                  <a:pos x="T0" y="T1"/>
                </a:cxn>
                <a:cxn ang="0">
                  <a:pos x="T2" y="T3"/>
                </a:cxn>
                <a:cxn ang="0">
                  <a:pos x="T4" y="T5"/>
                </a:cxn>
                <a:cxn ang="0">
                  <a:pos x="T6" y="T7"/>
                </a:cxn>
                <a:cxn ang="0">
                  <a:pos x="T8" y="T9"/>
                </a:cxn>
                <a:cxn ang="0">
                  <a:pos x="T10" y="T11"/>
                </a:cxn>
              </a:cxnLst>
              <a:rect l="0" t="0" r="r" b="b"/>
              <a:pathLst>
                <a:path w="80" h="83">
                  <a:moveTo>
                    <a:pt x="80" y="0"/>
                  </a:moveTo>
                  <a:lnTo>
                    <a:pt x="15" y="48"/>
                  </a:lnTo>
                  <a:lnTo>
                    <a:pt x="0" y="58"/>
                  </a:lnTo>
                  <a:lnTo>
                    <a:pt x="4" y="83"/>
                  </a:lnTo>
                  <a:lnTo>
                    <a:pt x="17" y="68"/>
                  </a:lnTo>
                  <a:lnTo>
                    <a:pt x="80"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7" name="Freeform 248"/>
            <p:cNvSpPr>
              <a:spLocks/>
            </p:cNvSpPr>
            <p:nvPr userDrawn="1"/>
          </p:nvSpPr>
          <p:spPr bwMode="gray">
            <a:xfrm>
              <a:off x="11563350" y="4246563"/>
              <a:ext cx="127000" cy="131762"/>
            </a:xfrm>
            <a:custGeom>
              <a:avLst/>
              <a:gdLst>
                <a:gd name="T0" fmla="*/ 80 w 80"/>
                <a:gd name="T1" fmla="*/ 0 h 83"/>
                <a:gd name="T2" fmla="*/ 15 w 80"/>
                <a:gd name="T3" fmla="*/ 48 h 83"/>
                <a:gd name="T4" fmla="*/ 0 w 80"/>
                <a:gd name="T5" fmla="*/ 58 h 83"/>
                <a:gd name="T6" fmla="*/ 4 w 80"/>
                <a:gd name="T7" fmla="*/ 83 h 83"/>
                <a:gd name="T8" fmla="*/ 17 w 80"/>
                <a:gd name="T9" fmla="*/ 68 h 83"/>
                <a:gd name="T10" fmla="*/ 80 w 80"/>
                <a:gd name="T11" fmla="*/ 0 h 83"/>
              </a:gdLst>
              <a:ahLst/>
              <a:cxnLst>
                <a:cxn ang="0">
                  <a:pos x="T0" y="T1"/>
                </a:cxn>
                <a:cxn ang="0">
                  <a:pos x="T2" y="T3"/>
                </a:cxn>
                <a:cxn ang="0">
                  <a:pos x="T4" y="T5"/>
                </a:cxn>
                <a:cxn ang="0">
                  <a:pos x="T6" y="T7"/>
                </a:cxn>
                <a:cxn ang="0">
                  <a:pos x="T8" y="T9"/>
                </a:cxn>
                <a:cxn ang="0">
                  <a:pos x="T10" y="T11"/>
                </a:cxn>
              </a:cxnLst>
              <a:rect l="0" t="0" r="r" b="b"/>
              <a:pathLst>
                <a:path w="80" h="83">
                  <a:moveTo>
                    <a:pt x="80" y="0"/>
                  </a:moveTo>
                  <a:lnTo>
                    <a:pt x="15" y="48"/>
                  </a:lnTo>
                  <a:lnTo>
                    <a:pt x="0" y="58"/>
                  </a:lnTo>
                  <a:lnTo>
                    <a:pt x="4" y="83"/>
                  </a:lnTo>
                  <a:lnTo>
                    <a:pt x="17" y="68"/>
                  </a:lnTo>
                  <a:lnTo>
                    <a:pt x="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8" name="Freeform 249"/>
            <p:cNvSpPr>
              <a:spLocks/>
            </p:cNvSpPr>
            <p:nvPr userDrawn="1"/>
          </p:nvSpPr>
          <p:spPr bwMode="gray">
            <a:xfrm>
              <a:off x="11560175" y="4159250"/>
              <a:ext cx="90487" cy="96837"/>
            </a:xfrm>
            <a:custGeom>
              <a:avLst/>
              <a:gdLst>
                <a:gd name="T0" fmla="*/ 57 w 57"/>
                <a:gd name="T1" fmla="*/ 0 h 61"/>
                <a:gd name="T2" fmla="*/ 15 w 57"/>
                <a:gd name="T3" fmla="*/ 29 h 61"/>
                <a:gd name="T4" fmla="*/ 0 w 57"/>
                <a:gd name="T5" fmla="*/ 39 h 61"/>
                <a:gd name="T6" fmla="*/ 6 w 57"/>
                <a:gd name="T7" fmla="*/ 61 h 61"/>
                <a:gd name="T8" fmla="*/ 15 w 57"/>
                <a:gd name="T9" fmla="*/ 49 h 61"/>
                <a:gd name="T10" fmla="*/ 57 w 57"/>
                <a:gd name="T11" fmla="*/ 0 h 61"/>
              </a:gdLst>
              <a:ahLst/>
              <a:cxnLst>
                <a:cxn ang="0">
                  <a:pos x="T0" y="T1"/>
                </a:cxn>
                <a:cxn ang="0">
                  <a:pos x="T2" y="T3"/>
                </a:cxn>
                <a:cxn ang="0">
                  <a:pos x="T4" y="T5"/>
                </a:cxn>
                <a:cxn ang="0">
                  <a:pos x="T6" y="T7"/>
                </a:cxn>
                <a:cxn ang="0">
                  <a:pos x="T8" y="T9"/>
                </a:cxn>
                <a:cxn ang="0">
                  <a:pos x="T10" y="T11"/>
                </a:cxn>
              </a:cxnLst>
              <a:rect l="0" t="0" r="r" b="b"/>
              <a:pathLst>
                <a:path w="57" h="61">
                  <a:moveTo>
                    <a:pt x="57" y="0"/>
                  </a:moveTo>
                  <a:lnTo>
                    <a:pt x="15" y="29"/>
                  </a:lnTo>
                  <a:lnTo>
                    <a:pt x="0" y="39"/>
                  </a:lnTo>
                  <a:lnTo>
                    <a:pt x="6" y="61"/>
                  </a:lnTo>
                  <a:lnTo>
                    <a:pt x="15" y="49"/>
                  </a:lnTo>
                  <a:lnTo>
                    <a:pt x="57"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9" name="Freeform 250"/>
            <p:cNvSpPr>
              <a:spLocks/>
            </p:cNvSpPr>
            <p:nvPr userDrawn="1"/>
          </p:nvSpPr>
          <p:spPr bwMode="gray">
            <a:xfrm>
              <a:off x="11560175" y="4159250"/>
              <a:ext cx="90487" cy="96837"/>
            </a:xfrm>
            <a:custGeom>
              <a:avLst/>
              <a:gdLst>
                <a:gd name="T0" fmla="*/ 57 w 57"/>
                <a:gd name="T1" fmla="*/ 0 h 61"/>
                <a:gd name="T2" fmla="*/ 15 w 57"/>
                <a:gd name="T3" fmla="*/ 29 h 61"/>
                <a:gd name="T4" fmla="*/ 0 w 57"/>
                <a:gd name="T5" fmla="*/ 39 h 61"/>
                <a:gd name="T6" fmla="*/ 6 w 57"/>
                <a:gd name="T7" fmla="*/ 61 h 61"/>
                <a:gd name="T8" fmla="*/ 15 w 57"/>
                <a:gd name="T9" fmla="*/ 49 h 61"/>
                <a:gd name="T10" fmla="*/ 57 w 57"/>
                <a:gd name="T11" fmla="*/ 0 h 61"/>
              </a:gdLst>
              <a:ahLst/>
              <a:cxnLst>
                <a:cxn ang="0">
                  <a:pos x="T0" y="T1"/>
                </a:cxn>
                <a:cxn ang="0">
                  <a:pos x="T2" y="T3"/>
                </a:cxn>
                <a:cxn ang="0">
                  <a:pos x="T4" y="T5"/>
                </a:cxn>
                <a:cxn ang="0">
                  <a:pos x="T6" y="T7"/>
                </a:cxn>
                <a:cxn ang="0">
                  <a:pos x="T8" y="T9"/>
                </a:cxn>
                <a:cxn ang="0">
                  <a:pos x="T10" y="T11"/>
                </a:cxn>
              </a:cxnLst>
              <a:rect l="0" t="0" r="r" b="b"/>
              <a:pathLst>
                <a:path w="57" h="61">
                  <a:moveTo>
                    <a:pt x="57" y="0"/>
                  </a:moveTo>
                  <a:lnTo>
                    <a:pt x="15" y="29"/>
                  </a:lnTo>
                  <a:lnTo>
                    <a:pt x="0" y="39"/>
                  </a:lnTo>
                  <a:lnTo>
                    <a:pt x="6" y="61"/>
                  </a:lnTo>
                  <a:lnTo>
                    <a:pt x="15" y="49"/>
                  </a:lnTo>
                  <a:lnTo>
                    <a:pt x="5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0" name="Freeform 251"/>
            <p:cNvSpPr>
              <a:spLocks/>
            </p:cNvSpPr>
            <p:nvPr userDrawn="1"/>
          </p:nvSpPr>
          <p:spPr bwMode="gray">
            <a:xfrm>
              <a:off x="11406188" y="4329113"/>
              <a:ext cx="153987" cy="163512"/>
            </a:xfrm>
            <a:custGeom>
              <a:avLst/>
              <a:gdLst>
                <a:gd name="T0" fmla="*/ 0 w 97"/>
                <a:gd name="T1" fmla="*/ 0 h 103"/>
                <a:gd name="T2" fmla="*/ 86 w 97"/>
                <a:gd name="T3" fmla="*/ 93 h 103"/>
                <a:gd name="T4" fmla="*/ 97 w 97"/>
                <a:gd name="T5" fmla="*/ 103 h 103"/>
                <a:gd name="T6" fmla="*/ 97 w 97"/>
                <a:gd name="T7" fmla="*/ 75 h 103"/>
                <a:gd name="T8" fmla="*/ 86 w 97"/>
                <a:gd name="T9" fmla="*/ 69 h 103"/>
                <a:gd name="T10" fmla="*/ 0 w 97"/>
                <a:gd name="T11" fmla="*/ 0 h 103"/>
              </a:gdLst>
              <a:ahLst/>
              <a:cxnLst>
                <a:cxn ang="0">
                  <a:pos x="T0" y="T1"/>
                </a:cxn>
                <a:cxn ang="0">
                  <a:pos x="T2" y="T3"/>
                </a:cxn>
                <a:cxn ang="0">
                  <a:pos x="T4" y="T5"/>
                </a:cxn>
                <a:cxn ang="0">
                  <a:pos x="T6" y="T7"/>
                </a:cxn>
                <a:cxn ang="0">
                  <a:pos x="T8" y="T9"/>
                </a:cxn>
                <a:cxn ang="0">
                  <a:pos x="T10" y="T11"/>
                </a:cxn>
              </a:cxnLst>
              <a:rect l="0" t="0" r="r" b="b"/>
              <a:pathLst>
                <a:path w="97" h="103">
                  <a:moveTo>
                    <a:pt x="0" y="0"/>
                  </a:moveTo>
                  <a:lnTo>
                    <a:pt x="86" y="93"/>
                  </a:lnTo>
                  <a:lnTo>
                    <a:pt x="97" y="103"/>
                  </a:lnTo>
                  <a:lnTo>
                    <a:pt x="97" y="75"/>
                  </a:lnTo>
                  <a:lnTo>
                    <a:pt x="86" y="69"/>
                  </a:lnTo>
                  <a:lnTo>
                    <a:pt x="0"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1" name="Freeform 252"/>
            <p:cNvSpPr>
              <a:spLocks/>
            </p:cNvSpPr>
            <p:nvPr userDrawn="1"/>
          </p:nvSpPr>
          <p:spPr bwMode="gray">
            <a:xfrm>
              <a:off x="11406188" y="4329113"/>
              <a:ext cx="153987" cy="163512"/>
            </a:xfrm>
            <a:custGeom>
              <a:avLst/>
              <a:gdLst>
                <a:gd name="T0" fmla="*/ 0 w 97"/>
                <a:gd name="T1" fmla="*/ 0 h 103"/>
                <a:gd name="T2" fmla="*/ 86 w 97"/>
                <a:gd name="T3" fmla="*/ 93 h 103"/>
                <a:gd name="T4" fmla="*/ 97 w 97"/>
                <a:gd name="T5" fmla="*/ 103 h 103"/>
                <a:gd name="T6" fmla="*/ 97 w 97"/>
                <a:gd name="T7" fmla="*/ 75 h 103"/>
                <a:gd name="T8" fmla="*/ 86 w 97"/>
                <a:gd name="T9" fmla="*/ 69 h 103"/>
                <a:gd name="T10" fmla="*/ 0 w 97"/>
                <a:gd name="T11" fmla="*/ 0 h 103"/>
              </a:gdLst>
              <a:ahLst/>
              <a:cxnLst>
                <a:cxn ang="0">
                  <a:pos x="T0" y="T1"/>
                </a:cxn>
                <a:cxn ang="0">
                  <a:pos x="T2" y="T3"/>
                </a:cxn>
                <a:cxn ang="0">
                  <a:pos x="T4" y="T5"/>
                </a:cxn>
                <a:cxn ang="0">
                  <a:pos x="T6" y="T7"/>
                </a:cxn>
                <a:cxn ang="0">
                  <a:pos x="T8" y="T9"/>
                </a:cxn>
                <a:cxn ang="0">
                  <a:pos x="T10" y="T11"/>
                </a:cxn>
              </a:cxnLst>
              <a:rect l="0" t="0" r="r" b="b"/>
              <a:pathLst>
                <a:path w="97" h="103">
                  <a:moveTo>
                    <a:pt x="0" y="0"/>
                  </a:moveTo>
                  <a:lnTo>
                    <a:pt x="86" y="93"/>
                  </a:lnTo>
                  <a:lnTo>
                    <a:pt x="97" y="103"/>
                  </a:lnTo>
                  <a:lnTo>
                    <a:pt x="97" y="75"/>
                  </a:lnTo>
                  <a:lnTo>
                    <a:pt x="86" y="6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2" name="Freeform 253"/>
            <p:cNvSpPr>
              <a:spLocks/>
            </p:cNvSpPr>
            <p:nvPr userDrawn="1"/>
          </p:nvSpPr>
          <p:spPr bwMode="gray">
            <a:xfrm>
              <a:off x="11436350" y="4202113"/>
              <a:ext cx="127000" cy="133350"/>
            </a:xfrm>
            <a:custGeom>
              <a:avLst/>
              <a:gdLst>
                <a:gd name="T0" fmla="*/ 0 w 80"/>
                <a:gd name="T1" fmla="*/ 0 h 84"/>
                <a:gd name="T2" fmla="*/ 42 w 80"/>
                <a:gd name="T3" fmla="*/ 46 h 84"/>
                <a:gd name="T4" fmla="*/ 71 w 80"/>
                <a:gd name="T5" fmla="*/ 78 h 84"/>
                <a:gd name="T6" fmla="*/ 78 w 80"/>
                <a:gd name="T7" fmla="*/ 84 h 84"/>
                <a:gd name="T8" fmla="*/ 80 w 80"/>
                <a:gd name="T9" fmla="*/ 58 h 84"/>
                <a:gd name="T10" fmla="*/ 74 w 80"/>
                <a:gd name="T11" fmla="*/ 54 h 84"/>
                <a:gd name="T12" fmla="*/ 55 w 80"/>
                <a:gd name="T13" fmla="*/ 40 h 84"/>
                <a:gd name="T14" fmla="*/ 0 w 80"/>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84">
                  <a:moveTo>
                    <a:pt x="0" y="0"/>
                  </a:moveTo>
                  <a:lnTo>
                    <a:pt x="42" y="46"/>
                  </a:lnTo>
                  <a:lnTo>
                    <a:pt x="71" y="78"/>
                  </a:lnTo>
                  <a:lnTo>
                    <a:pt x="78" y="84"/>
                  </a:lnTo>
                  <a:lnTo>
                    <a:pt x="80" y="58"/>
                  </a:lnTo>
                  <a:lnTo>
                    <a:pt x="74" y="54"/>
                  </a:lnTo>
                  <a:lnTo>
                    <a:pt x="55" y="40"/>
                  </a:lnTo>
                  <a:lnTo>
                    <a:pt x="0"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3" name="Freeform 254"/>
            <p:cNvSpPr>
              <a:spLocks/>
            </p:cNvSpPr>
            <p:nvPr userDrawn="1"/>
          </p:nvSpPr>
          <p:spPr bwMode="gray">
            <a:xfrm>
              <a:off x="11436350" y="4202113"/>
              <a:ext cx="127000" cy="133350"/>
            </a:xfrm>
            <a:custGeom>
              <a:avLst/>
              <a:gdLst>
                <a:gd name="T0" fmla="*/ 0 w 80"/>
                <a:gd name="T1" fmla="*/ 0 h 84"/>
                <a:gd name="T2" fmla="*/ 42 w 80"/>
                <a:gd name="T3" fmla="*/ 46 h 84"/>
                <a:gd name="T4" fmla="*/ 71 w 80"/>
                <a:gd name="T5" fmla="*/ 78 h 84"/>
                <a:gd name="T6" fmla="*/ 78 w 80"/>
                <a:gd name="T7" fmla="*/ 84 h 84"/>
                <a:gd name="T8" fmla="*/ 80 w 80"/>
                <a:gd name="T9" fmla="*/ 58 h 84"/>
                <a:gd name="T10" fmla="*/ 74 w 80"/>
                <a:gd name="T11" fmla="*/ 54 h 84"/>
                <a:gd name="T12" fmla="*/ 55 w 80"/>
                <a:gd name="T13" fmla="*/ 40 h 84"/>
                <a:gd name="T14" fmla="*/ 0 w 80"/>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84">
                  <a:moveTo>
                    <a:pt x="0" y="0"/>
                  </a:moveTo>
                  <a:lnTo>
                    <a:pt x="42" y="46"/>
                  </a:lnTo>
                  <a:lnTo>
                    <a:pt x="71" y="78"/>
                  </a:lnTo>
                  <a:lnTo>
                    <a:pt x="78" y="84"/>
                  </a:lnTo>
                  <a:lnTo>
                    <a:pt x="80" y="58"/>
                  </a:lnTo>
                  <a:lnTo>
                    <a:pt x="74" y="54"/>
                  </a:lnTo>
                  <a:lnTo>
                    <a:pt x="55" y="4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4" name="Freeform 255"/>
            <p:cNvSpPr>
              <a:spLocks/>
            </p:cNvSpPr>
            <p:nvPr userDrawn="1"/>
          </p:nvSpPr>
          <p:spPr bwMode="gray">
            <a:xfrm>
              <a:off x="11509375" y="4108450"/>
              <a:ext cx="63500" cy="66675"/>
            </a:xfrm>
            <a:custGeom>
              <a:avLst/>
              <a:gdLst>
                <a:gd name="T0" fmla="*/ 0 w 40"/>
                <a:gd name="T1" fmla="*/ 0 h 42"/>
                <a:gd name="T2" fmla="*/ 30 w 40"/>
                <a:gd name="T3" fmla="*/ 42 h 42"/>
                <a:gd name="T4" fmla="*/ 32 w 40"/>
                <a:gd name="T5" fmla="*/ 42 h 42"/>
                <a:gd name="T6" fmla="*/ 40 w 40"/>
                <a:gd name="T7" fmla="*/ 24 h 42"/>
                <a:gd name="T8" fmla="*/ 32 w 40"/>
                <a:gd name="T9" fmla="*/ 18 h 42"/>
                <a:gd name="T10" fmla="*/ 0 w 40"/>
                <a:gd name="T11" fmla="*/ 0 h 42"/>
              </a:gdLst>
              <a:ahLst/>
              <a:cxnLst>
                <a:cxn ang="0">
                  <a:pos x="T0" y="T1"/>
                </a:cxn>
                <a:cxn ang="0">
                  <a:pos x="T2" y="T3"/>
                </a:cxn>
                <a:cxn ang="0">
                  <a:pos x="T4" y="T5"/>
                </a:cxn>
                <a:cxn ang="0">
                  <a:pos x="T6" y="T7"/>
                </a:cxn>
                <a:cxn ang="0">
                  <a:pos x="T8" y="T9"/>
                </a:cxn>
                <a:cxn ang="0">
                  <a:pos x="T10" y="T11"/>
                </a:cxn>
              </a:cxnLst>
              <a:rect l="0" t="0" r="r" b="b"/>
              <a:pathLst>
                <a:path w="40" h="42">
                  <a:moveTo>
                    <a:pt x="0" y="0"/>
                  </a:moveTo>
                  <a:lnTo>
                    <a:pt x="30" y="42"/>
                  </a:lnTo>
                  <a:lnTo>
                    <a:pt x="32" y="42"/>
                  </a:lnTo>
                  <a:lnTo>
                    <a:pt x="40" y="24"/>
                  </a:lnTo>
                  <a:lnTo>
                    <a:pt x="32" y="18"/>
                  </a:lnTo>
                  <a:lnTo>
                    <a:pt x="0" y="0"/>
                  </a:lnTo>
                  <a:close/>
                </a:path>
              </a:pathLst>
            </a:custGeom>
            <a:solidFill>
              <a:srgbClr val="97A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5" name="Freeform 256"/>
            <p:cNvSpPr>
              <a:spLocks/>
            </p:cNvSpPr>
            <p:nvPr userDrawn="1"/>
          </p:nvSpPr>
          <p:spPr bwMode="gray">
            <a:xfrm>
              <a:off x="11509375" y="4108450"/>
              <a:ext cx="63500" cy="66675"/>
            </a:xfrm>
            <a:custGeom>
              <a:avLst/>
              <a:gdLst>
                <a:gd name="T0" fmla="*/ 0 w 40"/>
                <a:gd name="T1" fmla="*/ 0 h 42"/>
                <a:gd name="T2" fmla="*/ 30 w 40"/>
                <a:gd name="T3" fmla="*/ 42 h 42"/>
                <a:gd name="T4" fmla="*/ 32 w 40"/>
                <a:gd name="T5" fmla="*/ 42 h 42"/>
                <a:gd name="T6" fmla="*/ 40 w 40"/>
                <a:gd name="T7" fmla="*/ 24 h 42"/>
                <a:gd name="T8" fmla="*/ 32 w 40"/>
                <a:gd name="T9" fmla="*/ 18 h 42"/>
                <a:gd name="T10" fmla="*/ 0 w 40"/>
                <a:gd name="T11" fmla="*/ 0 h 42"/>
              </a:gdLst>
              <a:ahLst/>
              <a:cxnLst>
                <a:cxn ang="0">
                  <a:pos x="T0" y="T1"/>
                </a:cxn>
                <a:cxn ang="0">
                  <a:pos x="T2" y="T3"/>
                </a:cxn>
                <a:cxn ang="0">
                  <a:pos x="T4" y="T5"/>
                </a:cxn>
                <a:cxn ang="0">
                  <a:pos x="T6" y="T7"/>
                </a:cxn>
                <a:cxn ang="0">
                  <a:pos x="T8" y="T9"/>
                </a:cxn>
                <a:cxn ang="0">
                  <a:pos x="T10" y="T11"/>
                </a:cxn>
              </a:cxnLst>
              <a:rect l="0" t="0" r="r" b="b"/>
              <a:pathLst>
                <a:path w="40" h="42">
                  <a:moveTo>
                    <a:pt x="0" y="0"/>
                  </a:moveTo>
                  <a:lnTo>
                    <a:pt x="30" y="42"/>
                  </a:lnTo>
                  <a:lnTo>
                    <a:pt x="32" y="42"/>
                  </a:lnTo>
                  <a:lnTo>
                    <a:pt x="40" y="24"/>
                  </a:lnTo>
                  <a:lnTo>
                    <a:pt x="32"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6" name="Rectangle 257"/>
            <p:cNvSpPr>
              <a:spLocks noChangeArrowheads="1"/>
            </p:cNvSpPr>
            <p:nvPr userDrawn="1"/>
          </p:nvSpPr>
          <p:spPr bwMode="gray">
            <a:xfrm>
              <a:off x="10390188" y="4621213"/>
              <a:ext cx="1085850" cy="82550"/>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7" name="Rectangle 258"/>
            <p:cNvSpPr>
              <a:spLocks noChangeArrowheads="1"/>
            </p:cNvSpPr>
            <p:nvPr userDrawn="1"/>
          </p:nvSpPr>
          <p:spPr bwMode="gray">
            <a:xfrm>
              <a:off x="10390188" y="4746625"/>
              <a:ext cx="1085850" cy="82550"/>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8" name="Rectangle 259"/>
            <p:cNvSpPr>
              <a:spLocks noChangeArrowheads="1"/>
            </p:cNvSpPr>
            <p:nvPr userDrawn="1"/>
          </p:nvSpPr>
          <p:spPr bwMode="gray">
            <a:xfrm>
              <a:off x="10390188" y="4941888"/>
              <a:ext cx="42862" cy="252412"/>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9" name="Rectangle 260"/>
            <p:cNvSpPr>
              <a:spLocks noChangeArrowheads="1"/>
            </p:cNvSpPr>
            <p:nvPr userDrawn="1"/>
          </p:nvSpPr>
          <p:spPr bwMode="gray">
            <a:xfrm>
              <a:off x="10463213" y="4633913"/>
              <a:ext cx="47625" cy="487362"/>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0" name="Rectangle 261"/>
            <p:cNvSpPr>
              <a:spLocks noChangeArrowheads="1"/>
            </p:cNvSpPr>
            <p:nvPr userDrawn="1"/>
          </p:nvSpPr>
          <p:spPr bwMode="gray">
            <a:xfrm>
              <a:off x="11355388" y="4633913"/>
              <a:ext cx="42862" cy="487362"/>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1" name="Rectangle 262"/>
            <p:cNvSpPr>
              <a:spLocks noChangeArrowheads="1"/>
            </p:cNvSpPr>
            <p:nvPr userDrawn="1"/>
          </p:nvSpPr>
          <p:spPr bwMode="gray">
            <a:xfrm>
              <a:off x="11428413" y="4941888"/>
              <a:ext cx="47625" cy="252412"/>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2" name="Rectangle 263"/>
            <p:cNvSpPr>
              <a:spLocks noChangeArrowheads="1"/>
            </p:cNvSpPr>
            <p:nvPr userDrawn="1"/>
          </p:nvSpPr>
          <p:spPr bwMode="gray">
            <a:xfrm>
              <a:off x="10390188" y="4929188"/>
              <a:ext cx="1085850" cy="85725"/>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3" name="Rectangle 264"/>
            <p:cNvSpPr>
              <a:spLocks noChangeArrowheads="1"/>
            </p:cNvSpPr>
            <p:nvPr userDrawn="1"/>
          </p:nvSpPr>
          <p:spPr bwMode="gray">
            <a:xfrm>
              <a:off x="3646488" y="4621213"/>
              <a:ext cx="1085850" cy="82550"/>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4" name="Rectangle 265"/>
            <p:cNvSpPr>
              <a:spLocks noChangeArrowheads="1"/>
            </p:cNvSpPr>
            <p:nvPr userDrawn="1"/>
          </p:nvSpPr>
          <p:spPr bwMode="gray">
            <a:xfrm>
              <a:off x="3646488" y="4746625"/>
              <a:ext cx="1085850" cy="82550"/>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5" name="Rectangle 266"/>
            <p:cNvSpPr>
              <a:spLocks noChangeArrowheads="1"/>
            </p:cNvSpPr>
            <p:nvPr userDrawn="1"/>
          </p:nvSpPr>
          <p:spPr bwMode="gray">
            <a:xfrm>
              <a:off x="3646488" y="4941888"/>
              <a:ext cx="47625" cy="252412"/>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6" name="Rectangle 267"/>
            <p:cNvSpPr>
              <a:spLocks noChangeArrowheads="1"/>
            </p:cNvSpPr>
            <p:nvPr userDrawn="1"/>
          </p:nvSpPr>
          <p:spPr bwMode="gray">
            <a:xfrm>
              <a:off x="3724275" y="4633913"/>
              <a:ext cx="42862" cy="487362"/>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7" name="Rectangle 268"/>
            <p:cNvSpPr>
              <a:spLocks noChangeArrowheads="1"/>
            </p:cNvSpPr>
            <p:nvPr userDrawn="1"/>
          </p:nvSpPr>
          <p:spPr bwMode="gray">
            <a:xfrm>
              <a:off x="4611688" y="4633913"/>
              <a:ext cx="47625" cy="487362"/>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8" name="Rectangle 269"/>
            <p:cNvSpPr>
              <a:spLocks noChangeArrowheads="1"/>
            </p:cNvSpPr>
            <p:nvPr userDrawn="1"/>
          </p:nvSpPr>
          <p:spPr bwMode="gray">
            <a:xfrm>
              <a:off x="4689475" y="4941888"/>
              <a:ext cx="42862" cy="252412"/>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9" name="Rectangle 270"/>
            <p:cNvSpPr>
              <a:spLocks noChangeArrowheads="1"/>
            </p:cNvSpPr>
            <p:nvPr userDrawn="1"/>
          </p:nvSpPr>
          <p:spPr bwMode="gray">
            <a:xfrm>
              <a:off x="3646488" y="4929188"/>
              <a:ext cx="1085850" cy="85725"/>
            </a:xfrm>
            <a:prstGeom prst="rect">
              <a:avLst/>
            </a:prstGeom>
            <a:solidFill>
              <a:srgbClr val="5434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0" name="Oval 271"/>
            <p:cNvSpPr>
              <a:spLocks noChangeArrowheads="1"/>
            </p:cNvSpPr>
            <p:nvPr userDrawn="1"/>
          </p:nvSpPr>
          <p:spPr bwMode="gray">
            <a:xfrm>
              <a:off x="10329863" y="4186238"/>
              <a:ext cx="100012"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1" name="Freeform 272"/>
            <p:cNvSpPr>
              <a:spLocks noEditPoints="1"/>
            </p:cNvSpPr>
            <p:nvPr userDrawn="1"/>
          </p:nvSpPr>
          <p:spPr bwMode="gray">
            <a:xfrm>
              <a:off x="10174288" y="3884613"/>
              <a:ext cx="298450" cy="1312862"/>
            </a:xfrm>
            <a:custGeom>
              <a:avLst/>
              <a:gdLst>
                <a:gd name="T0" fmla="*/ 9 w 89"/>
                <a:gd name="T1" fmla="*/ 29 h 417"/>
                <a:gd name="T2" fmla="*/ 67 w 89"/>
                <a:gd name="T3" fmla="*/ 29 h 417"/>
                <a:gd name="T4" fmla="*/ 56 w 89"/>
                <a:gd name="T5" fmla="*/ 53 h 417"/>
                <a:gd name="T6" fmla="*/ 38 w 89"/>
                <a:gd name="T7" fmla="*/ 12 h 417"/>
                <a:gd name="T8" fmla="*/ 86 w 89"/>
                <a:gd name="T9" fmla="*/ 106 h 417"/>
                <a:gd name="T10" fmla="*/ 84 w 89"/>
                <a:gd name="T11" fmla="*/ 103 h 417"/>
                <a:gd name="T12" fmla="*/ 72 w 89"/>
                <a:gd name="T13" fmla="*/ 79 h 417"/>
                <a:gd name="T14" fmla="*/ 77 w 89"/>
                <a:gd name="T15" fmla="*/ 77 h 417"/>
                <a:gd name="T16" fmla="*/ 72 w 89"/>
                <a:gd name="T17" fmla="*/ 74 h 417"/>
                <a:gd name="T18" fmla="*/ 68 w 89"/>
                <a:gd name="T19" fmla="*/ 57 h 417"/>
                <a:gd name="T20" fmla="*/ 50 w 89"/>
                <a:gd name="T21" fmla="*/ 61 h 417"/>
                <a:gd name="T22" fmla="*/ 48 w 89"/>
                <a:gd name="T23" fmla="*/ 74 h 417"/>
                <a:gd name="T24" fmla="*/ 48 w 89"/>
                <a:gd name="T25" fmla="*/ 79 h 417"/>
                <a:gd name="T26" fmla="*/ 50 w 89"/>
                <a:gd name="T27" fmla="*/ 84 h 417"/>
                <a:gd name="T28" fmla="*/ 39 w 89"/>
                <a:gd name="T29" fmla="*/ 106 h 417"/>
                <a:gd name="T30" fmla="*/ 34 w 89"/>
                <a:gd name="T31" fmla="*/ 108 h 417"/>
                <a:gd name="T32" fmla="*/ 86 w 89"/>
                <a:gd name="T33" fmla="*/ 111 h 417"/>
                <a:gd name="T34" fmla="*/ 86 w 89"/>
                <a:gd name="T35" fmla="*/ 106 h 417"/>
                <a:gd name="T36" fmla="*/ 26 w 89"/>
                <a:gd name="T37" fmla="*/ 164 h 417"/>
                <a:gd name="T38" fmla="*/ 20 w 89"/>
                <a:gd name="T39" fmla="*/ 152 h 417"/>
                <a:gd name="T40" fmla="*/ 9 w 89"/>
                <a:gd name="T41" fmla="*/ 33 h 417"/>
                <a:gd name="T42" fmla="*/ 3 w 89"/>
                <a:gd name="T43" fmla="*/ 162 h 417"/>
                <a:gd name="T44" fmla="*/ 1 w 89"/>
                <a:gd name="T45" fmla="*/ 164 h 417"/>
                <a:gd name="T46" fmla="*/ 0 w 89"/>
                <a:gd name="T47" fmla="*/ 165 h 417"/>
                <a:gd name="T48" fmla="*/ 1 w 89"/>
                <a:gd name="T49" fmla="*/ 166 h 417"/>
                <a:gd name="T50" fmla="*/ 2 w 89"/>
                <a:gd name="T51" fmla="*/ 168 h 417"/>
                <a:gd name="T52" fmla="*/ 9 w 89"/>
                <a:gd name="T53" fmla="*/ 347 h 417"/>
                <a:gd name="T54" fmla="*/ 0 w 89"/>
                <a:gd name="T55" fmla="*/ 417 h 417"/>
                <a:gd name="T56" fmla="*/ 20 w 89"/>
                <a:gd name="T57" fmla="*/ 417 h 417"/>
                <a:gd name="T58" fmla="*/ 29 w 89"/>
                <a:gd name="T59" fmla="*/ 347 h 417"/>
                <a:gd name="T60" fmla="*/ 20 w 89"/>
                <a:gd name="T61" fmla="*/ 177 h 417"/>
                <a:gd name="T62" fmla="*/ 26 w 89"/>
                <a:gd name="T63" fmla="*/ 166 h 417"/>
                <a:gd name="T64" fmla="*/ 29 w 89"/>
                <a:gd name="T65" fmla="*/ 165 h 417"/>
                <a:gd name="T66" fmla="*/ 29 w 89"/>
                <a:gd name="T67" fmla="*/ 16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9" h="417">
                  <a:moveTo>
                    <a:pt x="20" y="29"/>
                  </a:moveTo>
                  <a:cubicBezTo>
                    <a:pt x="9" y="29"/>
                    <a:pt x="9" y="29"/>
                    <a:pt x="9" y="29"/>
                  </a:cubicBezTo>
                  <a:cubicBezTo>
                    <a:pt x="9" y="13"/>
                    <a:pt x="22" y="0"/>
                    <a:pt x="38" y="0"/>
                  </a:cubicBezTo>
                  <a:cubicBezTo>
                    <a:pt x="54" y="0"/>
                    <a:pt x="67" y="13"/>
                    <a:pt x="67" y="29"/>
                  </a:cubicBezTo>
                  <a:cubicBezTo>
                    <a:pt x="67" y="53"/>
                    <a:pt x="67" y="53"/>
                    <a:pt x="67" y="53"/>
                  </a:cubicBezTo>
                  <a:cubicBezTo>
                    <a:pt x="56" y="53"/>
                    <a:pt x="56" y="53"/>
                    <a:pt x="56" y="53"/>
                  </a:cubicBezTo>
                  <a:cubicBezTo>
                    <a:pt x="56" y="29"/>
                    <a:pt x="56" y="29"/>
                    <a:pt x="56" y="29"/>
                  </a:cubicBezTo>
                  <a:cubicBezTo>
                    <a:pt x="56" y="20"/>
                    <a:pt x="48" y="12"/>
                    <a:pt x="38" y="12"/>
                  </a:cubicBezTo>
                  <a:cubicBezTo>
                    <a:pt x="28" y="12"/>
                    <a:pt x="20" y="20"/>
                    <a:pt x="20" y="29"/>
                  </a:cubicBezTo>
                  <a:close/>
                  <a:moveTo>
                    <a:pt x="86" y="106"/>
                  </a:moveTo>
                  <a:cubicBezTo>
                    <a:pt x="84" y="106"/>
                    <a:pt x="84" y="106"/>
                    <a:pt x="84" y="106"/>
                  </a:cubicBezTo>
                  <a:cubicBezTo>
                    <a:pt x="84" y="103"/>
                    <a:pt x="84" y="103"/>
                    <a:pt x="84" y="103"/>
                  </a:cubicBezTo>
                  <a:cubicBezTo>
                    <a:pt x="77" y="100"/>
                    <a:pt x="72" y="93"/>
                    <a:pt x="72" y="84"/>
                  </a:cubicBezTo>
                  <a:cubicBezTo>
                    <a:pt x="72" y="79"/>
                    <a:pt x="72" y="79"/>
                    <a:pt x="72" y="79"/>
                  </a:cubicBezTo>
                  <a:cubicBezTo>
                    <a:pt x="75" y="79"/>
                    <a:pt x="75" y="79"/>
                    <a:pt x="75" y="79"/>
                  </a:cubicBezTo>
                  <a:cubicBezTo>
                    <a:pt x="76" y="79"/>
                    <a:pt x="77" y="78"/>
                    <a:pt x="77" y="77"/>
                  </a:cubicBezTo>
                  <a:cubicBezTo>
                    <a:pt x="77" y="75"/>
                    <a:pt x="76" y="74"/>
                    <a:pt x="75" y="74"/>
                  </a:cubicBezTo>
                  <a:cubicBezTo>
                    <a:pt x="72" y="74"/>
                    <a:pt x="72" y="74"/>
                    <a:pt x="72" y="74"/>
                  </a:cubicBezTo>
                  <a:cubicBezTo>
                    <a:pt x="72" y="61"/>
                    <a:pt x="72" y="61"/>
                    <a:pt x="72" y="61"/>
                  </a:cubicBezTo>
                  <a:cubicBezTo>
                    <a:pt x="72" y="59"/>
                    <a:pt x="70" y="57"/>
                    <a:pt x="68" y="57"/>
                  </a:cubicBezTo>
                  <a:cubicBezTo>
                    <a:pt x="54" y="57"/>
                    <a:pt x="54" y="57"/>
                    <a:pt x="54" y="57"/>
                  </a:cubicBezTo>
                  <a:cubicBezTo>
                    <a:pt x="52" y="57"/>
                    <a:pt x="50" y="59"/>
                    <a:pt x="50" y="61"/>
                  </a:cubicBezTo>
                  <a:cubicBezTo>
                    <a:pt x="50" y="74"/>
                    <a:pt x="50" y="74"/>
                    <a:pt x="50" y="74"/>
                  </a:cubicBezTo>
                  <a:cubicBezTo>
                    <a:pt x="48" y="74"/>
                    <a:pt x="48" y="74"/>
                    <a:pt x="48" y="74"/>
                  </a:cubicBezTo>
                  <a:cubicBezTo>
                    <a:pt x="46" y="74"/>
                    <a:pt x="45" y="75"/>
                    <a:pt x="45" y="77"/>
                  </a:cubicBezTo>
                  <a:cubicBezTo>
                    <a:pt x="45" y="78"/>
                    <a:pt x="46" y="79"/>
                    <a:pt x="48" y="79"/>
                  </a:cubicBezTo>
                  <a:cubicBezTo>
                    <a:pt x="50" y="79"/>
                    <a:pt x="50" y="79"/>
                    <a:pt x="50" y="79"/>
                  </a:cubicBezTo>
                  <a:cubicBezTo>
                    <a:pt x="50" y="84"/>
                    <a:pt x="50" y="84"/>
                    <a:pt x="50" y="84"/>
                  </a:cubicBezTo>
                  <a:cubicBezTo>
                    <a:pt x="50" y="92"/>
                    <a:pt x="46" y="99"/>
                    <a:pt x="39" y="103"/>
                  </a:cubicBezTo>
                  <a:cubicBezTo>
                    <a:pt x="39" y="106"/>
                    <a:pt x="39" y="106"/>
                    <a:pt x="39" y="106"/>
                  </a:cubicBezTo>
                  <a:cubicBezTo>
                    <a:pt x="36" y="106"/>
                    <a:pt x="36" y="106"/>
                    <a:pt x="36" y="106"/>
                  </a:cubicBezTo>
                  <a:cubicBezTo>
                    <a:pt x="35" y="106"/>
                    <a:pt x="34" y="107"/>
                    <a:pt x="34" y="108"/>
                  </a:cubicBezTo>
                  <a:cubicBezTo>
                    <a:pt x="34" y="110"/>
                    <a:pt x="35" y="111"/>
                    <a:pt x="36" y="111"/>
                  </a:cubicBezTo>
                  <a:cubicBezTo>
                    <a:pt x="86" y="111"/>
                    <a:pt x="86" y="111"/>
                    <a:pt x="86" y="111"/>
                  </a:cubicBezTo>
                  <a:cubicBezTo>
                    <a:pt x="88" y="111"/>
                    <a:pt x="89" y="110"/>
                    <a:pt x="89" y="108"/>
                  </a:cubicBezTo>
                  <a:cubicBezTo>
                    <a:pt x="89" y="107"/>
                    <a:pt x="88" y="106"/>
                    <a:pt x="86" y="106"/>
                  </a:cubicBezTo>
                  <a:close/>
                  <a:moveTo>
                    <a:pt x="27" y="164"/>
                  </a:moveTo>
                  <a:cubicBezTo>
                    <a:pt x="26" y="164"/>
                    <a:pt x="26" y="164"/>
                    <a:pt x="26" y="164"/>
                  </a:cubicBezTo>
                  <a:cubicBezTo>
                    <a:pt x="26" y="162"/>
                    <a:pt x="26" y="162"/>
                    <a:pt x="26" y="162"/>
                  </a:cubicBezTo>
                  <a:cubicBezTo>
                    <a:pt x="22" y="160"/>
                    <a:pt x="20" y="157"/>
                    <a:pt x="20" y="152"/>
                  </a:cubicBezTo>
                  <a:cubicBezTo>
                    <a:pt x="20" y="33"/>
                    <a:pt x="20" y="33"/>
                    <a:pt x="20" y="33"/>
                  </a:cubicBezTo>
                  <a:cubicBezTo>
                    <a:pt x="9" y="33"/>
                    <a:pt x="9" y="33"/>
                    <a:pt x="9" y="33"/>
                  </a:cubicBezTo>
                  <a:cubicBezTo>
                    <a:pt x="9" y="153"/>
                    <a:pt x="9" y="153"/>
                    <a:pt x="9" y="153"/>
                  </a:cubicBezTo>
                  <a:cubicBezTo>
                    <a:pt x="8" y="157"/>
                    <a:pt x="6" y="160"/>
                    <a:pt x="3" y="162"/>
                  </a:cubicBezTo>
                  <a:cubicBezTo>
                    <a:pt x="3" y="164"/>
                    <a:pt x="3" y="164"/>
                    <a:pt x="3" y="164"/>
                  </a:cubicBezTo>
                  <a:cubicBezTo>
                    <a:pt x="1" y="164"/>
                    <a:pt x="1" y="164"/>
                    <a:pt x="1" y="164"/>
                  </a:cubicBezTo>
                  <a:cubicBezTo>
                    <a:pt x="0" y="164"/>
                    <a:pt x="0" y="164"/>
                    <a:pt x="0" y="165"/>
                  </a:cubicBezTo>
                  <a:cubicBezTo>
                    <a:pt x="0" y="165"/>
                    <a:pt x="0" y="165"/>
                    <a:pt x="0" y="165"/>
                  </a:cubicBezTo>
                  <a:cubicBezTo>
                    <a:pt x="0" y="165"/>
                    <a:pt x="0" y="165"/>
                    <a:pt x="0" y="165"/>
                  </a:cubicBezTo>
                  <a:cubicBezTo>
                    <a:pt x="0" y="166"/>
                    <a:pt x="0" y="166"/>
                    <a:pt x="1" y="166"/>
                  </a:cubicBezTo>
                  <a:cubicBezTo>
                    <a:pt x="2" y="166"/>
                    <a:pt x="2" y="166"/>
                    <a:pt x="2" y="166"/>
                  </a:cubicBezTo>
                  <a:cubicBezTo>
                    <a:pt x="2" y="168"/>
                    <a:pt x="2" y="168"/>
                    <a:pt x="2" y="168"/>
                  </a:cubicBezTo>
                  <a:cubicBezTo>
                    <a:pt x="6" y="169"/>
                    <a:pt x="8" y="173"/>
                    <a:pt x="9" y="177"/>
                  </a:cubicBezTo>
                  <a:cubicBezTo>
                    <a:pt x="9" y="347"/>
                    <a:pt x="9" y="347"/>
                    <a:pt x="9" y="347"/>
                  </a:cubicBezTo>
                  <a:cubicBezTo>
                    <a:pt x="0" y="347"/>
                    <a:pt x="0" y="347"/>
                    <a:pt x="0" y="347"/>
                  </a:cubicBezTo>
                  <a:cubicBezTo>
                    <a:pt x="0" y="417"/>
                    <a:pt x="0" y="417"/>
                    <a:pt x="0" y="417"/>
                  </a:cubicBezTo>
                  <a:cubicBezTo>
                    <a:pt x="9" y="417"/>
                    <a:pt x="9" y="417"/>
                    <a:pt x="9" y="417"/>
                  </a:cubicBezTo>
                  <a:cubicBezTo>
                    <a:pt x="20" y="417"/>
                    <a:pt x="20" y="417"/>
                    <a:pt x="20" y="417"/>
                  </a:cubicBezTo>
                  <a:cubicBezTo>
                    <a:pt x="29" y="417"/>
                    <a:pt x="29" y="417"/>
                    <a:pt x="29" y="417"/>
                  </a:cubicBezTo>
                  <a:cubicBezTo>
                    <a:pt x="29" y="347"/>
                    <a:pt x="29" y="347"/>
                    <a:pt x="29" y="347"/>
                  </a:cubicBezTo>
                  <a:cubicBezTo>
                    <a:pt x="20" y="347"/>
                    <a:pt x="20" y="347"/>
                    <a:pt x="20" y="347"/>
                  </a:cubicBezTo>
                  <a:cubicBezTo>
                    <a:pt x="20" y="177"/>
                    <a:pt x="20" y="177"/>
                    <a:pt x="20" y="177"/>
                  </a:cubicBezTo>
                  <a:cubicBezTo>
                    <a:pt x="20" y="173"/>
                    <a:pt x="22" y="170"/>
                    <a:pt x="26" y="168"/>
                  </a:cubicBezTo>
                  <a:cubicBezTo>
                    <a:pt x="26" y="166"/>
                    <a:pt x="26" y="166"/>
                    <a:pt x="26" y="166"/>
                  </a:cubicBezTo>
                  <a:cubicBezTo>
                    <a:pt x="27" y="166"/>
                    <a:pt x="27" y="166"/>
                    <a:pt x="27" y="166"/>
                  </a:cubicBezTo>
                  <a:cubicBezTo>
                    <a:pt x="28" y="166"/>
                    <a:pt x="29" y="166"/>
                    <a:pt x="29" y="165"/>
                  </a:cubicBezTo>
                  <a:cubicBezTo>
                    <a:pt x="29" y="165"/>
                    <a:pt x="29" y="165"/>
                    <a:pt x="29" y="165"/>
                  </a:cubicBezTo>
                  <a:cubicBezTo>
                    <a:pt x="29" y="165"/>
                    <a:pt x="29" y="165"/>
                    <a:pt x="29" y="165"/>
                  </a:cubicBezTo>
                  <a:cubicBezTo>
                    <a:pt x="29" y="164"/>
                    <a:pt x="28" y="164"/>
                    <a:pt x="27" y="164"/>
                  </a:cubicBezTo>
                  <a:close/>
                </a:path>
              </a:pathLst>
            </a:custGeom>
            <a:solidFill>
              <a:srgbClr val="33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2" name="Oval 273"/>
            <p:cNvSpPr>
              <a:spLocks noChangeArrowheads="1"/>
            </p:cNvSpPr>
            <p:nvPr userDrawn="1"/>
          </p:nvSpPr>
          <p:spPr bwMode="gray">
            <a:xfrm flipH="1">
              <a:off x="4837113" y="4186238"/>
              <a:ext cx="96837"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3" name="Freeform 274"/>
            <p:cNvSpPr>
              <a:spLocks noEditPoints="1"/>
            </p:cNvSpPr>
            <p:nvPr userDrawn="1"/>
          </p:nvSpPr>
          <p:spPr bwMode="gray">
            <a:xfrm flipH="1">
              <a:off x="4792662" y="3884613"/>
              <a:ext cx="298450" cy="1312862"/>
            </a:xfrm>
            <a:custGeom>
              <a:avLst/>
              <a:gdLst>
                <a:gd name="T0" fmla="*/ 9 w 89"/>
                <a:gd name="T1" fmla="*/ 29 h 417"/>
                <a:gd name="T2" fmla="*/ 67 w 89"/>
                <a:gd name="T3" fmla="*/ 29 h 417"/>
                <a:gd name="T4" fmla="*/ 56 w 89"/>
                <a:gd name="T5" fmla="*/ 53 h 417"/>
                <a:gd name="T6" fmla="*/ 38 w 89"/>
                <a:gd name="T7" fmla="*/ 12 h 417"/>
                <a:gd name="T8" fmla="*/ 87 w 89"/>
                <a:gd name="T9" fmla="*/ 106 h 417"/>
                <a:gd name="T10" fmla="*/ 85 w 89"/>
                <a:gd name="T11" fmla="*/ 103 h 417"/>
                <a:gd name="T12" fmla="*/ 73 w 89"/>
                <a:gd name="T13" fmla="*/ 79 h 417"/>
                <a:gd name="T14" fmla="*/ 78 w 89"/>
                <a:gd name="T15" fmla="*/ 77 h 417"/>
                <a:gd name="T16" fmla="*/ 73 w 89"/>
                <a:gd name="T17" fmla="*/ 74 h 417"/>
                <a:gd name="T18" fmla="*/ 69 w 89"/>
                <a:gd name="T19" fmla="*/ 57 h 417"/>
                <a:gd name="T20" fmla="*/ 51 w 89"/>
                <a:gd name="T21" fmla="*/ 61 h 417"/>
                <a:gd name="T22" fmla="*/ 48 w 89"/>
                <a:gd name="T23" fmla="*/ 74 h 417"/>
                <a:gd name="T24" fmla="*/ 48 w 89"/>
                <a:gd name="T25" fmla="*/ 79 h 417"/>
                <a:gd name="T26" fmla="*/ 51 w 89"/>
                <a:gd name="T27" fmla="*/ 84 h 417"/>
                <a:gd name="T28" fmla="*/ 40 w 89"/>
                <a:gd name="T29" fmla="*/ 106 h 417"/>
                <a:gd name="T30" fmla="*/ 34 w 89"/>
                <a:gd name="T31" fmla="*/ 108 h 417"/>
                <a:gd name="T32" fmla="*/ 87 w 89"/>
                <a:gd name="T33" fmla="*/ 111 h 417"/>
                <a:gd name="T34" fmla="*/ 87 w 89"/>
                <a:gd name="T35" fmla="*/ 106 h 417"/>
                <a:gd name="T36" fmla="*/ 27 w 89"/>
                <a:gd name="T37" fmla="*/ 164 h 417"/>
                <a:gd name="T38" fmla="*/ 21 w 89"/>
                <a:gd name="T39" fmla="*/ 152 h 417"/>
                <a:gd name="T40" fmla="*/ 9 w 89"/>
                <a:gd name="T41" fmla="*/ 33 h 417"/>
                <a:gd name="T42" fmla="*/ 3 w 89"/>
                <a:gd name="T43" fmla="*/ 162 h 417"/>
                <a:gd name="T44" fmla="*/ 2 w 89"/>
                <a:gd name="T45" fmla="*/ 164 h 417"/>
                <a:gd name="T46" fmla="*/ 1 w 89"/>
                <a:gd name="T47" fmla="*/ 165 h 417"/>
                <a:gd name="T48" fmla="*/ 2 w 89"/>
                <a:gd name="T49" fmla="*/ 166 h 417"/>
                <a:gd name="T50" fmla="*/ 3 w 89"/>
                <a:gd name="T51" fmla="*/ 168 h 417"/>
                <a:gd name="T52" fmla="*/ 9 w 89"/>
                <a:gd name="T53" fmla="*/ 347 h 417"/>
                <a:gd name="T54" fmla="*/ 0 w 89"/>
                <a:gd name="T55" fmla="*/ 417 h 417"/>
                <a:gd name="T56" fmla="*/ 21 w 89"/>
                <a:gd name="T57" fmla="*/ 417 h 417"/>
                <a:gd name="T58" fmla="*/ 29 w 89"/>
                <a:gd name="T59" fmla="*/ 347 h 417"/>
                <a:gd name="T60" fmla="*/ 21 w 89"/>
                <a:gd name="T61" fmla="*/ 177 h 417"/>
                <a:gd name="T62" fmla="*/ 27 w 89"/>
                <a:gd name="T63" fmla="*/ 166 h 417"/>
                <a:gd name="T64" fmla="*/ 29 w 89"/>
                <a:gd name="T65" fmla="*/ 165 h 417"/>
                <a:gd name="T66" fmla="*/ 29 w 89"/>
                <a:gd name="T67" fmla="*/ 16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9" h="417">
                  <a:moveTo>
                    <a:pt x="21" y="29"/>
                  </a:moveTo>
                  <a:cubicBezTo>
                    <a:pt x="9" y="29"/>
                    <a:pt x="9" y="29"/>
                    <a:pt x="9" y="29"/>
                  </a:cubicBezTo>
                  <a:cubicBezTo>
                    <a:pt x="9" y="13"/>
                    <a:pt x="22" y="0"/>
                    <a:pt x="38" y="0"/>
                  </a:cubicBezTo>
                  <a:cubicBezTo>
                    <a:pt x="54" y="0"/>
                    <a:pt x="67" y="13"/>
                    <a:pt x="67" y="29"/>
                  </a:cubicBezTo>
                  <a:cubicBezTo>
                    <a:pt x="67" y="53"/>
                    <a:pt x="67" y="53"/>
                    <a:pt x="67" y="53"/>
                  </a:cubicBezTo>
                  <a:cubicBezTo>
                    <a:pt x="56" y="53"/>
                    <a:pt x="56" y="53"/>
                    <a:pt x="56" y="53"/>
                  </a:cubicBezTo>
                  <a:cubicBezTo>
                    <a:pt x="56" y="29"/>
                    <a:pt x="56" y="29"/>
                    <a:pt x="56" y="29"/>
                  </a:cubicBezTo>
                  <a:cubicBezTo>
                    <a:pt x="56" y="20"/>
                    <a:pt x="48" y="12"/>
                    <a:pt x="38" y="12"/>
                  </a:cubicBezTo>
                  <a:cubicBezTo>
                    <a:pt x="29" y="12"/>
                    <a:pt x="21" y="20"/>
                    <a:pt x="21" y="29"/>
                  </a:cubicBezTo>
                  <a:close/>
                  <a:moveTo>
                    <a:pt x="87" y="106"/>
                  </a:moveTo>
                  <a:cubicBezTo>
                    <a:pt x="85" y="106"/>
                    <a:pt x="85" y="106"/>
                    <a:pt x="85" y="106"/>
                  </a:cubicBezTo>
                  <a:cubicBezTo>
                    <a:pt x="85" y="103"/>
                    <a:pt x="85" y="103"/>
                    <a:pt x="85" y="103"/>
                  </a:cubicBezTo>
                  <a:cubicBezTo>
                    <a:pt x="77" y="100"/>
                    <a:pt x="73" y="93"/>
                    <a:pt x="73" y="84"/>
                  </a:cubicBezTo>
                  <a:cubicBezTo>
                    <a:pt x="73" y="79"/>
                    <a:pt x="73" y="79"/>
                    <a:pt x="73" y="79"/>
                  </a:cubicBezTo>
                  <a:cubicBezTo>
                    <a:pt x="75" y="79"/>
                    <a:pt x="75" y="79"/>
                    <a:pt x="75" y="79"/>
                  </a:cubicBezTo>
                  <a:cubicBezTo>
                    <a:pt x="77" y="79"/>
                    <a:pt x="78" y="78"/>
                    <a:pt x="78" y="77"/>
                  </a:cubicBezTo>
                  <a:cubicBezTo>
                    <a:pt x="78" y="75"/>
                    <a:pt x="77" y="74"/>
                    <a:pt x="75" y="74"/>
                  </a:cubicBezTo>
                  <a:cubicBezTo>
                    <a:pt x="73" y="74"/>
                    <a:pt x="73" y="74"/>
                    <a:pt x="73" y="74"/>
                  </a:cubicBezTo>
                  <a:cubicBezTo>
                    <a:pt x="73" y="61"/>
                    <a:pt x="73" y="61"/>
                    <a:pt x="73" y="61"/>
                  </a:cubicBezTo>
                  <a:cubicBezTo>
                    <a:pt x="73" y="59"/>
                    <a:pt x="71" y="57"/>
                    <a:pt x="69" y="57"/>
                  </a:cubicBezTo>
                  <a:cubicBezTo>
                    <a:pt x="55" y="57"/>
                    <a:pt x="55" y="57"/>
                    <a:pt x="55" y="57"/>
                  </a:cubicBezTo>
                  <a:cubicBezTo>
                    <a:pt x="53" y="57"/>
                    <a:pt x="51" y="59"/>
                    <a:pt x="51" y="61"/>
                  </a:cubicBezTo>
                  <a:cubicBezTo>
                    <a:pt x="51" y="74"/>
                    <a:pt x="51" y="74"/>
                    <a:pt x="51" y="74"/>
                  </a:cubicBezTo>
                  <a:cubicBezTo>
                    <a:pt x="48" y="74"/>
                    <a:pt x="48" y="74"/>
                    <a:pt x="48" y="74"/>
                  </a:cubicBezTo>
                  <a:cubicBezTo>
                    <a:pt x="47" y="74"/>
                    <a:pt x="46" y="75"/>
                    <a:pt x="46" y="77"/>
                  </a:cubicBezTo>
                  <a:cubicBezTo>
                    <a:pt x="46" y="78"/>
                    <a:pt x="47" y="79"/>
                    <a:pt x="48" y="79"/>
                  </a:cubicBezTo>
                  <a:cubicBezTo>
                    <a:pt x="51" y="79"/>
                    <a:pt x="51" y="79"/>
                    <a:pt x="51" y="79"/>
                  </a:cubicBezTo>
                  <a:cubicBezTo>
                    <a:pt x="51" y="84"/>
                    <a:pt x="51" y="84"/>
                    <a:pt x="51" y="84"/>
                  </a:cubicBezTo>
                  <a:cubicBezTo>
                    <a:pt x="51" y="92"/>
                    <a:pt x="46" y="99"/>
                    <a:pt x="40" y="103"/>
                  </a:cubicBezTo>
                  <a:cubicBezTo>
                    <a:pt x="40" y="106"/>
                    <a:pt x="40" y="106"/>
                    <a:pt x="40" y="106"/>
                  </a:cubicBezTo>
                  <a:cubicBezTo>
                    <a:pt x="37" y="106"/>
                    <a:pt x="37" y="106"/>
                    <a:pt x="37" y="106"/>
                  </a:cubicBezTo>
                  <a:cubicBezTo>
                    <a:pt x="35" y="106"/>
                    <a:pt x="34" y="107"/>
                    <a:pt x="34" y="108"/>
                  </a:cubicBezTo>
                  <a:cubicBezTo>
                    <a:pt x="34" y="110"/>
                    <a:pt x="35" y="111"/>
                    <a:pt x="37" y="111"/>
                  </a:cubicBezTo>
                  <a:cubicBezTo>
                    <a:pt x="87" y="111"/>
                    <a:pt x="87" y="111"/>
                    <a:pt x="87" y="111"/>
                  </a:cubicBezTo>
                  <a:cubicBezTo>
                    <a:pt x="88" y="111"/>
                    <a:pt x="89" y="110"/>
                    <a:pt x="89" y="108"/>
                  </a:cubicBezTo>
                  <a:cubicBezTo>
                    <a:pt x="89" y="107"/>
                    <a:pt x="88" y="106"/>
                    <a:pt x="87" y="106"/>
                  </a:cubicBezTo>
                  <a:close/>
                  <a:moveTo>
                    <a:pt x="28" y="164"/>
                  </a:moveTo>
                  <a:cubicBezTo>
                    <a:pt x="27" y="164"/>
                    <a:pt x="27" y="164"/>
                    <a:pt x="27" y="164"/>
                  </a:cubicBezTo>
                  <a:cubicBezTo>
                    <a:pt x="27" y="162"/>
                    <a:pt x="27" y="162"/>
                    <a:pt x="27" y="162"/>
                  </a:cubicBezTo>
                  <a:cubicBezTo>
                    <a:pt x="23" y="160"/>
                    <a:pt x="21" y="157"/>
                    <a:pt x="21" y="152"/>
                  </a:cubicBezTo>
                  <a:cubicBezTo>
                    <a:pt x="21" y="33"/>
                    <a:pt x="21" y="33"/>
                    <a:pt x="21" y="33"/>
                  </a:cubicBezTo>
                  <a:cubicBezTo>
                    <a:pt x="9" y="33"/>
                    <a:pt x="9" y="33"/>
                    <a:pt x="9" y="33"/>
                  </a:cubicBezTo>
                  <a:cubicBezTo>
                    <a:pt x="9" y="153"/>
                    <a:pt x="9" y="153"/>
                    <a:pt x="9" y="153"/>
                  </a:cubicBezTo>
                  <a:cubicBezTo>
                    <a:pt x="9" y="157"/>
                    <a:pt x="7" y="160"/>
                    <a:pt x="3" y="162"/>
                  </a:cubicBezTo>
                  <a:cubicBezTo>
                    <a:pt x="3" y="164"/>
                    <a:pt x="3" y="164"/>
                    <a:pt x="3" y="164"/>
                  </a:cubicBezTo>
                  <a:cubicBezTo>
                    <a:pt x="2" y="164"/>
                    <a:pt x="2" y="164"/>
                    <a:pt x="2" y="164"/>
                  </a:cubicBezTo>
                  <a:cubicBezTo>
                    <a:pt x="1" y="164"/>
                    <a:pt x="0" y="164"/>
                    <a:pt x="0" y="165"/>
                  </a:cubicBezTo>
                  <a:cubicBezTo>
                    <a:pt x="1" y="165"/>
                    <a:pt x="1" y="165"/>
                    <a:pt x="1" y="165"/>
                  </a:cubicBezTo>
                  <a:cubicBezTo>
                    <a:pt x="0" y="165"/>
                    <a:pt x="0" y="165"/>
                    <a:pt x="0" y="165"/>
                  </a:cubicBezTo>
                  <a:cubicBezTo>
                    <a:pt x="0" y="166"/>
                    <a:pt x="1" y="166"/>
                    <a:pt x="2" y="166"/>
                  </a:cubicBezTo>
                  <a:cubicBezTo>
                    <a:pt x="3" y="166"/>
                    <a:pt x="3" y="166"/>
                    <a:pt x="3" y="166"/>
                  </a:cubicBezTo>
                  <a:cubicBezTo>
                    <a:pt x="3" y="168"/>
                    <a:pt x="3" y="168"/>
                    <a:pt x="3" y="168"/>
                  </a:cubicBezTo>
                  <a:cubicBezTo>
                    <a:pt x="7" y="169"/>
                    <a:pt x="9" y="173"/>
                    <a:pt x="9" y="177"/>
                  </a:cubicBezTo>
                  <a:cubicBezTo>
                    <a:pt x="9" y="347"/>
                    <a:pt x="9" y="347"/>
                    <a:pt x="9" y="347"/>
                  </a:cubicBezTo>
                  <a:cubicBezTo>
                    <a:pt x="0" y="347"/>
                    <a:pt x="0" y="347"/>
                    <a:pt x="0" y="347"/>
                  </a:cubicBezTo>
                  <a:cubicBezTo>
                    <a:pt x="0" y="417"/>
                    <a:pt x="0" y="417"/>
                    <a:pt x="0" y="417"/>
                  </a:cubicBezTo>
                  <a:cubicBezTo>
                    <a:pt x="9" y="417"/>
                    <a:pt x="9" y="417"/>
                    <a:pt x="9" y="417"/>
                  </a:cubicBezTo>
                  <a:cubicBezTo>
                    <a:pt x="21" y="417"/>
                    <a:pt x="21" y="417"/>
                    <a:pt x="21" y="417"/>
                  </a:cubicBezTo>
                  <a:cubicBezTo>
                    <a:pt x="29" y="417"/>
                    <a:pt x="29" y="417"/>
                    <a:pt x="29" y="417"/>
                  </a:cubicBezTo>
                  <a:cubicBezTo>
                    <a:pt x="29" y="347"/>
                    <a:pt x="29" y="347"/>
                    <a:pt x="29" y="347"/>
                  </a:cubicBezTo>
                  <a:cubicBezTo>
                    <a:pt x="21" y="347"/>
                    <a:pt x="21" y="347"/>
                    <a:pt x="21" y="347"/>
                  </a:cubicBezTo>
                  <a:cubicBezTo>
                    <a:pt x="21" y="177"/>
                    <a:pt x="21" y="177"/>
                    <a:pt x="21" y="177"/>
                  </a:cubicBezTo>
                  <a:cubicBezTo>
                    <a:pt x="21" y="173"/>
                    <a:pt x="23" y="170"/>
                    <a:pt x="27" y="168"/>
                  </a:cubicBezTo>
                  <a:cubicBezTo>
                    <a:pt x="27" y="166"/>
                    <a:pt x="27" y="166"/>
                    <a:pt x="27" y="166"/>
                  </a:cubicBezTo>
                  <a:cubicBezTo>
                    <a:pt x="28" y="166"/>
                    <a:pt x="28" y="166"/>
                    <a:pt x="28" y="166"/>
                  </a:cubicBezTo>
                  <a:cubicBezTo>
                    <a:pt x="29" y="166"/>
                    <a:pt x="29" y="166"/>
                    <a:pt x="29" y="165"/>
                  </a:cubicBezTo>
                  <a:cubicBezTo>
                    <a:pt x="29" y="165"/>
                    <a:pt x="29" y="165"/>
                    <a:pt x="29" y="165"/>
                  </a:cubicBezTo>
                  <a:cubicBezTo>
                    <a:pt x="29" y="165"/>
                    <a:pt x="29" y="165"/>
                    <a:pt x="29" y="165"/>
                  </a:cubicBezTo>
                  <a:cubicBezTo>
                    <a:pt x="29" y="164"/>
                    <a:pt x="29" y="164"/>
                    <a:pt x="28" y="164"/>
                  </a:cubicBezTo>
                  <a:close/>
                </a:path>
              </a:pathLst>
            </a:custGeom>
            <a:solidFill>
              <a:srgbClr val="33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4" name="Freeform 275"/>
            <p:cNvSpPr>
              <a:spLocks/>
            </p:cNvSpPr>
            <p:nvPr userDrawn="1"/>
          </p:nvSpPr>
          <p:spPr bwMode="gray">
            <a:xfrm>
              <a:off x="5119600" y="4970463"/>
              <a:ext cx="265112" cy="217487"/>
            </a:xfrm>
            <a:custGeom>
              <a:avLst/>
              <a:gdLst>
                <a:gd name="T0" fmla="*/ 79 w 79"/>
                <a:gd name="T1" fmla="*/ 69 h 69"/>
                <a:gd name="T2" fmla="*/ 79 w 79"/>
                <a:gd name="T3" fmla="*/ 38 h 69"/>
                <a:gd name="T4" fmla="*/ 41 w 79"/>
                <a:gd name="T5" fmla="*/ 0 h 69"/>
                <a:gd name="T6" fmla="*/ 38 w 79"/>
                <a:gd name="T7" fmla="*/ 0 h 69"/>
                <a:gd name="T8" fmla="*/ 0 w 79"/>
                <a:gd name="T9" fmla="*/ 38 h 69"/>
                <a:gd name="T10" fmla="*/ 0 w 79"/>
                <a:gd name="T11" fmla="*/ 69 h 69"/>
                <a:gd name="T12" fmla="*/ 79 w 79"/>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79" h="69">
                  <a:moveTo>
                    <a:pt x="79" y="69"/>
                  </a:moveTo>
                  <a:cubicBezTo>
                    <a:pt x="79" y="38"/>
                    <a:pt x="79" y="38"/>
                    <a:pt x="79" y="38"/>
                  </a:cubicBezTo>
                  <a:cubicBezTo>
                    <a:pt x="79" y="17"/>
                    <a:pt x="62" y="0"/>
                    <a:pt x="41" y="0"/>
                  </a:cubicBezTo>
                  <a:cubicBezTo>
                    <a:pt x="38" y="0"/>
                    <a:pt x="38" y="0"/>
                    <a:pt x="38" y="0"/>
                  </a:cubicBezTo>
                  <a:cubicBezTo>
                    <a:pt x="17" y="0"/>
                    <a:pt x="0" y="17"/>
                    <a:pt x="0" y="38"/>
                  </a:cubicBezTo>
                  <a:cubicBezTo>
                    <a:pt x="0" y="69"/>
                    <a:pt x="0" y="69"/>
                    <a:pt x="0" y="69"/>
                  </a:cubicBezTo>
                  <a:lnTo>
                    <a:pt x="79" y="69"/>
                  </a:ln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5" name="Freeform 276"/>
            <p:cNvSpPr>
              <a:spLocks/>
            </p:cNvSpPr>
            <p:nvPr userDrawn="1"/>
          </p:nvSpPr>
          <p:spPr bwMode="gray">
            <a:xfrm>
              <a:off x="5252950" y="5062538"/>
              <a:ext cx="261937" cy="125412"/>
            </a:xfrm>
            <a:custGeom>
              <a:avLst/>
              <a:gdLst>
                <a:gd name="T0" fmla="*/ 78 w 78"/>
                <a:gd name="T1" fmla="*/ 40 h 40"/>
                <a:gd name="T2" fmla="*/ 78 w 78"/>
                <a:gd name="T3" fmla="*/ 38 h 40"/>
                <a:gd name="T4" fmla="*/ 40 w 78"/>
                <a:gd name="T5" fmla="*/ 0 h 40"/>
                <a:gd name="T6" fmla="*/ 38 w 78"/>
                <a:gd name="T7" fmla="*/ 0 h 40"/>
                <a:gd name="T8" fmla="*/ 0 w 78"/>
                <a:gd name="T9" fmla="*/ 38 h 40"/>
                <a:gd name="T10" fmla="*/ 0 w 78"/>
                <a:gd name="T11" fmla="*/ 40 h 40"/>
                <a:gd name="T12" fmla="*/ 78 w 78"/>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78" h="40">
                  <a:moveTo>
                    <a:pt x="78" y="40"/>
                  </a:moveTo>
                  <a:cubicBezTo>
                    <a:pt x="78" y="38"/>
                    <a:pt x="78" y="38"/>
                    <a:pt x="78" y="38"/>
                  </a:cubicBezTo>
                  <a:cubicBezTo>
                    <a:pt x="78" y="17"/>
                    <a:pt x="61" y="0"/>
                    <a:pt x="40" y="0"/>
                  </a:cubicBezTo>
                  <a:cubicBezTo>
                    <a:pt x="38" y="0"/>
                    <a:pt x="38" y="0"/>
                    <a:pt x="38" y="0"/>
                  </a:cubicBezTo>
                  <a:cubicBezTo>
                    <a:pt x="17" y="0"/>
                    <a:pt x="0" y="17"/>
                    <a:pt x="0" y="38"/>
                  </a:cubicBezTo>
                  <a:cubicBezTo>
                    <a:pt x="0" y="40"/>
                    <a:pt x="0" y="40"/>
                    <a:pt x="0" y="40"/>
                  </a:cubicBezTo>
                  <a:lnTo>
                    <a:pt x="78" y="4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6" name="Freeform 277"/>
            <p:cNvSpPr>
              <a:spLocks/>
            </p:cNvSpPr>
            <p:nvPr userDrawn="1"/>
          </p:nvSpPr>
          <p:spPr bwMode="gray">
            <a:xfrm>
              <a:off x="4762500" y="5118100"/>
              <a:ext cx="144462" cy="69850"/>
            </a:xfrm>
            <a:custGeom>
              <a:avLst/>
              <a:gdLst>
                <a:gd name="T0" fmla="*/ 43 w 43"/>
                <a:gd name="T1" fmla="*/ 22 h 22"/>
                <a:gd name="T2" fmla="*/ 43 w 43"/>
                <a:gd name="T3" fmla="*/ 21 h 22"/>
                <a:gd name="T4" fmla="*/ 22 w 43"/>
                <a:gd name="T5" fmla="*/ 0 h 22"/>
                <a:gd name="T6" fmla="*/ 21 w 43"/>
                <a:gd name="T7" fmla="*/ 0 h 22"/>
                <a:gd name="T8" fmla="*/ 0 w 43"/>
                <a:gd name="T9" fmla="*/ 21 h 22"/>
                <a:gd name="T10" fmla="*/ 0 w 43"/>
                <a:gd name="T11" fmla="*/ 22 h 22"/>
                <a:gd name="T12" fmla="*/ 43 w 43"/>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43" h="22">
                  <a:moveTo>
                    <a:pt x="43" y="22"/>
                  </a:moveTo>
                  <a:cubicBezTo>
                    <a:pt x="43" y="21"/>
                    <a:pt x="43" y="21"/>
                    <a:pt x="43" y="21"/>
                  </a:cubicBezTo>
                  <a:cubicBezTo>
                    <a:pt x="43" y="9"/>
                    <a:pt x="34" y="0"/>
                    <a:pt x="22" y="0"/>
                  </a:cubicBezTo>
                  <a:cubicBezTo>
                    <a:pt x="21" y="0"/>
                    <a:pt x="21" y="0"/>
                    <a:pt x="21" y="0"/>
                  </a:cubicBezTo>
                  <a:cubicBezTo>
                    <a:pt x="9" y="0"/>
                    <a:pt x="0" y="9"/>
                    <a:pt x="0" y="21"/>
                  </a:cubicBezTo>
                  <a:cubicBezTo>
                    <a:pt x="0" y="22"/>
                    <a:pt x="0" y="22"/>
                    <a:pt x="0" y="22"/>
                  </a:cubicBezTo>
                  <a:lnTo>
                    <a:pt x="43" y="22"/>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7" name="Freeform 278"/>
            <p:cNvSpPr>
              <a:spLocks/>
            </p:cNvSpPr>
            <p:nvPr userDrawn="1"/>
          </p:nvSpPr>
          <p:spPr bwMode="gray">
            <a:xfrm>
              <a:off x="4471988" y="4589463"/>
              <a:ext cx="79375" cy="15875"/>
            </a:xfrm>
            <a:custGeom>
              <a:avLst/>
              <a:gdLst>
                <a:gd name="T0" fmla="*/ 0 w 24"/>
                <a:gd name="T1" fmla="*/ 0 h 5"/>
                <a:gd name="T2" fmla="*/ 14 w 24"/>
                <a:gd name="T3" fmla="*/ 5 h 5"/>
                <a:gd name="T4" fmla="*/ 24 w 24"/>
                <a:gd name="T5" fmla="*/ 3 h 5"/>
                <a:gd name="T6" fmla="*/ 18 w 24"/>
                <a:gd name="T7" fmla="*/ 0 h 5"/>
                <a:gd name="T8" fmla="*/ 0 w 24"/>
                <a:gd name="T9" fmla="*/ 0 h 5"/>
              </a:gdLst>
              <a:ahLst/>
              <a:cxnLst>
                <a:cxn ang="0">
                  <a:pos x="T0" y="T1"/>
                </a:cxn>
                <a:cxn ang="0">
                  <a:pos x="T2" y="T3"/>
                </a:cxn>
                <a:cxn ang="0">
                  <a:pos x="T4" y="T5"/>
                </a:cxn>
                <a:cxn ang="0">
                  <a:pos x="T6" y="T7"/>
                </a:cxn>
                <a:cxn ang="0">
                  <a:pos x="T8" y="T9"/>
                </a:cxn>
              </a:cxnLst>
              <a:rect l="0" t="0" r="r" b="b"/>
              <a:pathLst>
                <a:path w="24" h="5">
                  <a:moveTo>
                    <a:pt x="0" y="0"/>
                  </a:moveTo>
                  <a:cubicBezTo>
                    <a:pt x="4" y="3"/>
                    <a:pt x="9" y="5"/>
                    <a:pt x="14" y="5"/>
                  </a:cubicBezTo>
                  <a:cubicBezTo>
                    <a:pt x="18" y="5"/>
                    <a:pt x="21" y="4"/>
                    <a:pt x="24" y="3"/>
                  </a:cubicBezTo>
                  <a:cubicBezTo>
                    <a:pt x="18" y="1"/>
                    <a:pt x="18" y="0"/>
                    <a:pt x="18" y="0"/>
                  </a:cubicBezTo>
                  <a:lnTo>
                    <a:pt x="0" y="0"/>
                  </a:lnTo>
                  <a:close/>
                </a:path>
              </a:pathLst>
            </a:custGeom>
            <a:solidFill>
              <a:srgbClr val="E71E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8" name="Freeform 279"/>
            <p:cNvSpPr>
              <a:spLocks/>
            </p:cNvSpPr>
            <p:nvPr userDrawn="1"/>
          </p:nvSpPr>
          <p:spPr bwMode="gray">
            <a:xfrm>
              <a:off x="4581525" y="4592638"/>
              <a:ext cx="26987" cy="25400"/>
            </a:xfrm>
            <a:custGeom>
              <a:avLst/>
              <a:gdLst>
                <a:gd name="T0" fmla="*/ 0 w 17"/>
                <a:gd name="T1" fmla="*/ 2 h 16"/>
                <a:gd name="T2" fmla="*/ 15 w 17"/>
                <a:gd name="T3" fmla="*/ 16 h 16"/>
                <a:gd name="T4" fmla="*/ 17 w 17"/>
                <a:gd name="T5" fmla="*/ 16 h 16"/>
                <a:gd name="T6" fmla="*/ 17 w 17"/>
                <a:gd name="T7" fmla="*/ 14 h 16"/>
                <a:gd name="T8" fmla="*/ 3 w 17"/>
                <a:gd name="T9" fmla="*/ 0 h 16"/>
                <a:gd name="T10" fmla="*/ 0 w 17"/>
                <a:gd name="T11" fmla="*/ 0 h 16"/>
                <a:gd name="T12" fmla="*/ 0 w 17"/>
                <a:gd name="T13" fmla="*/ 2 h 16"/>
              </a:gdLst>
              <a:ahLst/>
              <a:cxnLst>
                <a:cxn ang="0">
                  <a:pos x="T0" y="T1"/>
                </a:cxn>
                <a:cxn ang="0">
                  <a:pos x="T2" y="T3"/>
                </a:cxn>
                <a:cxn ang="0">
                  <a:pos x="T4" y="T5"/>
                </a:cxn>
                <a:cxn ang="0">
                  <a:pos x="T6" y="T7"/>
                </a:cxn>
                <a:cxn ang="0">
                  <a:pos x="T8" y="T9"/>
                </a:cxn>
                <a:cxn ang="0">
                  <a:pos x="T10" y="T11"/>
                </a:cxn>
                <a:cxn ang="0">
                  <a:pos x="T12" y="T13"/>
                </a:cxn>
              </a:cxnLst>
              <a:rect l="0" t="0" r="r" b="b"/>
              <a:pathLst>
                <a:path w="17" h="16">
                  <a:moveTo>
                    <a:pt x="0" y="2"/>
                  </a:moveTo>
                  <a:lnTo>
                    <a:pt x="15" y="16"/>
                  </a:lnTo>
                  <a:lnTo>
                    <a:pt x="17" y="16"/>
                  </a:lnTo>
                  <a:lnTo>
                    <a:pt x="17" y="14"/>
                  </a:lnTo>
                  <a:lnTo>
                    <a:pt x="3" y="0"/>
                  </a:lnTo>
                  <a:lnTo>
                    <a:pt x="0" y="0"/>
                  </a:lnTo>
                  <a:lnTo>
                    <a:pt x="0" y="2"/>
                  </a:lnTo>
                  <a:close/>
                </a:path>
              </a:pathLst>
            </a:custGeom>
            <a:solidFill>
              <a:srgbClr val="50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9" name="Freeform 280"/>
            <p:cNvSpPr>
              <a:spLocks/>
            </p:cNvSpPr>
            <p:nvPr userDrawn="1"/>
          </p:nvSpPr>
          <p:spPr bwMode="gray">
            <a:xfrm>
              <a:off x="4581525" y="4592638"/>
              <a:ext cx="26987" cy="25400"/>
            </a:xfrm>
            <a:custGeom>
              <a:avLst/>
              <a:gdLst>
                <a:gd name="T0" fmla="*/ 0 w 17"/>
                <a:gd name="T1" fmla="*/ 2 h 16"/>
                <a:gd name="T2" fmla="*/ 15 w 17"/>
                <a:gd name="T3" fmla="*/ 16 h 16"/>
                <a:gd name="T4" fmla="*/ 17 w 17"/>
                <a:gd name="T5" fmla="*/ 16 h 16"/>
                <a:gd name="T6" fmla="*/ 17 w 17"/>
                <a:gd name="T7" fmla="*/ 14 h 16"/>
                <a:gd name="T8" fmla="*/ 3 w 17"/>
                <a:gd name="T9" fmla="*/ 0 h 16"/>
                <a:gd name="T10" fmla="*/ 0 w 17"/>
                <a:gd name="T11" fmla="*/ 0 h 16"/>
                <a:gd name="T12" fmla="*/ 0 w 17"/>
                <a:gd name="T13" fmla="*/ 2 h 16"/>
              </a:gdLst>
              <a:ahLst/>
              <a:cxnLst>
                <a:cxn ang="0">
                  <a:pos x="T0" y="T1"/>
                </a:cxn>
                <a:cxn ang="0">
                  <a:pos x="T2" y="T3"/>
                </a:cxn>
                <a:cxn ang="0">
                  <a:pos x="T4" y="T5"/>
                </a:cxn>
                <a:cxn ang="0">
                  <a:pos x="T6" y="T7"/>
                </a:cxn>
                <a:cxn ang="0">
                  <a:pos x="T8" y="T9"/>
                </a:cxn>
                <a:cxn ang="0">
                  <a:pos x="T10" y="T11"/>
                </a:cxn>
                <a:cxn ang="0">
                  <a:pos x="T12" y="T13"/>
                </a:cxn>
              </a:cxnLst>
              <a:rect l="0" t="0" r="r" b="b"/>
              <a:pathLst>
                <a:path w="17" h="16">
                  <a:moveTo>
                    <a:pt x="0" y="2"/>
                  </a:moveTo>
                  <a:lnTo>
                    <a:pt x="15" y="16"/>
                  </a:lnTo>
                  <a:lnTo>
                    <a:pt x="17" y="16"/>
                  </a:lnTo>
                  <a:lnTo>
                    <a:pt x="17" y="14"/>
                  </a:lnTo>
                  <a:lnTo>
                    <a:pt x="3"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0" name="Freeform 281"/>
            <p:cNvSpPr>
              <a:spLocks/>
            </p:cNvSpPr>
            <p:nvPr userDrawn="1"/>
          </p:nvSpPr>
          <p:spPr bwMode="gray">
            <a:xfrm>
              <a:off x="4595813" y="4592638"/>
              <a:ext cx="26987" cy="25400"/>
            </a:xfrm>
            <a:custGeom>
              <a:avLst/>
              <a:gdLst>
                <a:gd name="T0" fmla="*/ 0 w 17"/>
                <a:gd name="T1" fmla="*/ 2 h 16"/>
                <a:gd name="T2" fmla="*/ 15 w 17"/>
                <a:gd name="T3" fmla="*/ 16 h 16"/>
                <a:gd name="T4" fmla="*/ 17 w 17"/>
                <a:gd name="T5" fmla="*/ 16 h 16"/>
                <a:gd name="T6" fmla="*/ 17 w 17"/>
                <a:gd name="T7" fmla="*/ 14 h 16"/>
                <a:gd name="T8" fmla="*/ 2 w 17"/>
                <a:gd name="T9" fmla="*/ 0 h 16"/>
                <a:gd name="T10" fmla="*/ 0 w 17"/>
                <a:gd name="T11" fmla="*/ 0 h 16"/>
                <a:gd name="T12" fmla="*/ 0 w 17"/>
                <a:gd name="T13" fmla="*/ 2 h 16"/>
              </a:gdLst>
              <a:ahLst/>
              <a:cxnLst>
                <a:cxn ang="0">
                  <a:pos x="T0" y="T1"/>
                </a:cxn>
                <a:cxn ang="0">
                  <a:pos x="T2" y="T3"/>
                </a:cxn>
                <a:cxn ang="0">
                  <a:pos x="T4" y="T5"/>
                </a:cxn>
                <a:cxn ang="0">
                  <a:pos x="T6" y="T7"/>
                </a:cxn>
                <a:cxn ang="0">
                  <a:pos x="T8" y="T9"/>
                </a:cxn>
                <a:cxn ang="0">
                  <a:pos x="T10" y="T11"/>
                </a:cxn>
                <a:cxn ang="0">
                  <a:pos x="T12" y="T13"/>
                </a:cxn>
              </a:cxnLst>
              <a:rect l="0" t="0" r="r" b="b"/>
              <a:pathLst>
                <a:path w="17" h="16">
                  <a:moveTo>
                    <a:pt x="0" y="2"/>
                  </a:moveTo>
                  <a:lnTo>
                    <a:pt x="15" y="16"/>
                  </a:lnTo>
                  <a:lnTo>
                    <a:pt x="17" y="16"/>
                  </a:lnTo>
                  <a:lnTo>
                    <a:pt x="17" y="14"/>
                  </a:lnTo>
                  <a:lnTo>
                    <a:pt x="2" y="0"/>
                  </a:lnTo>
                  <a:lnTo>
                    <a:pt x="0" y="0"/>
                  </a:lnTo>
                  <a:lnTo>
                    <a:pt x="0" y="2"/>
                  </a:lnTo>
                  <a:close/>
                </a:path>
              </a:pathLst>
            </a:custGeom>
            <a:solidFill>
              <a:srgbClr val="50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1" name="Freeform 282"/>
            <p:cNvSpPr>
              <a:spLocks/>
            </p:cNvSpPr>
            <p:nvPr userDrawn="1"/>
          </p:nvSpPr>
          <p:spPr bwMode="gray">
            <a:xfrm>
              <a:off x="4595813" y="4592638"/>
              <a:ext cx="26987" cy="25400"/>
            </a:xfrm>
            <a:custGeom>
              <a:avLst/>
              <a:gdLst>
                <a:gd name="T0" fmla="*/ 0 w 17"/>
                <a:gd name="T1" fmla="*/ 2 h 16"/>
                <a:gd name="T2" fmla="*/ 15 w 17"/>
                <a:gd name="T3" fmla="*/ 16 h 16"/>
                <a:gd name="T4" fmla="*/ 17 w 17"/>
                <a:gd name="T5" fmla="*/ 16 h 16"/>
                <a:gd name="T6" fmla="*/ 17 w 17"/>
                <a:gd name="T7" fmla="*/ 14 h 16"/>
                <a:gd name="T8" fmla="*/ 2 w 17"/>
                <a:gd name="T9" fmla="*/ 0 h 16"/>
                <a:gd name="T10" fmla="*/ 0 w 17"/>
                <a:gd name="T11" fmla="*/ 0 h 16"/>
                <a:gd name="T12" fmla="*/ 0 w 17"/>
                <a:gd name="T13" fmla="*/ 2 h 16"/>
              </a:gdLst>
              <a:ahLst/>
              <a:cxnLst>
                <a:cxn ang="0">
                  <a:pos x="T0" y="T1"/>
                </a:cxn>
                <a:cxn ang="0">
                  <a:pos x="T2" y="T3"/>
                </a:cxn>
                <a:cxn ang="0">
                  <a:pos x="T4" y="T5"/>
                </a:cxn>
                <a:cxn ang="0">
                  <a:pos x="T6" y="T7"/>
                </a:cxn>
                <a:cxn ang="0">
                  <a:pos x="T8" y="T9"/>
                </a:cxn>
                <a:cxn ang="0">
                  <a:pos x="T10" y="T11"/>
                </a:cxn>
                <a:cxn ang="0">
                  <a:pos x="T12" y="T13"/>
                </a:cxn>
              </a:cxnLst>
              <a:rect l="0" t="0" r="r" b="b"/>
              <a:pathLst>
                <a:path w="17" h="16">
                  <a:moveTo>
                    <a:pt x="0" y="2"/>
                  </a:moveTo>
                  <a:lnTo>
                    <a:pt x="15" y="16"/>
                  </a:lnTo>
                  <a:lnTo>
                    <a:pt x="17" y="16"/>
                  </a:lnTo>
                  <a:lnTo>
                    <a:pt x="17" y="14"/>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2" name="Freeform 283"/>
            <p:cNvSpPr>
              <a:spLocks/>
            </p:cNvSpPr>
            <p:nvPr userDrawn="1"/>
          </p:nvSpPr>
          <p:spPr bwMode="gray">
            <a:xfrm>
              <a:off x="4595813" y="4614863"/>
              <a:ext cx="23812" cy="6350"/>
            </a:xfrm>
            <a:custGeom>
              <a:avLst/>
              <a:gdLst>
                <a:gd name="T0" fmla="*/ 1 w 7"/>
                <a:gd name="T1" fmla="*/ 2 h 2"/>
                <a:gd name="T2" fmla="*/ 4 w 7"/>
                <a:gd name="T3" fmla="*/ 1 h 2"/>
                <a:gd name="T4" fmla="*/ 6 w 7"/>
                <a:gd name="T5" fmla="*/ 2 h 2"/>
                <a:gd name="T6" fmla="*/ 7 w 7"/>
                <a:gd name="T7" fmla="*/ 2 h 2"/>
                <a:gd name="T8" fmla="*/ 7 w 7"/>
                <a:gd name="T9" fmla="*/ 2 h 2"/>
                <a:gd name="T10" fmla="*/ 4 w 7"/>
                <a:gd name="T11" fmla="*/ 0 h 2"/>
                <a:gd name="T12" fmla="*/ 0 w 7"/>
                <a:gd name="T13" fmla="*/ 2 h 2"/>
                <a:gd name="T14" fmla="*/ 0 w 7"/>
                <a:gd name="T15" fmla="*/ 2 h 2"/>
                <a:gd name="T16" fmla="*/ 1 w 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
                  <a:moveTo>
                    <a:pt x="1" y="2"/>
                  </a:moveTo>
                  <a:cubicBezTo>
                    <a:pt x="2" y="2"/>
                    <a:pt x="3" y="1"/>
                    <a:pt x="4" y="1"/>
                  </a:cubicBezTo>
                  <a:cubicBezTo>
                    <a:pt x="5" y="1"/>
                    <a:pt x="6" y="2"/>
                    <a:pt x="6" y="2"/>
                  </a:cubicBezTo>
                  <a:cubicBezTo>
                    <a:pt x="7" y="2"/>
                    <a:pt x="7" y="2"/>
                    <a:pt x="7" y="2"/>
                  </a:cubicBezTo>
                  <a:cubicBezTo>
                    <a:pt x="7" y="2"/>
                    <a:pt x="7" y="2"/>
                    <a:pt x="7" y="2"/>
                  </a:cubicBezTo>
                  <a:cubicBezTo>
                    <a:pt x="6" y="1"/>
                    <a:pt x="5" y="0"/>
                    <a:pt x="4" y="0"/>
                  </a:cubicBezTo>
                  <a:cubicBezTo>
                    <a:pt x="3" y="0"/>
                    <a:pt x="1" y="1"/>
                    <a:pt x="0" y="2"/>
                  </a:cubicBezTo>
                  <a:cubicBezTo>
                    <a:pt x="0" y="2"/>
                    <a:pt x="0" y="2"/>
                    <a:pt x="0" y="2"/>
                  </a:cubicBezTo>
                  <a:cubicBezTo>
                    <a:pt x="1" y="2"/>
                    <a:pt x="1" y="2"/>
                    <a:pt x="1" y="2"/>
                  </a:cubicBezTo>
                  <a:close/>
                </a:path>
              </a:pathLst>
            </a:custGeom>
            <a:solidFill>
              <a:srgbClr val="50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3" name="Freeform 284"/>
            <p:cNvSpPr>
              <a:spLocks/>
            </p:cNvSpPr>
            <p:nvPr userDrawn="1"/>
          </p:nvSpPr>
          <p:spPr bwMode="gray">
            <a:xfrm>
              <a:off x="4608513" y="4614863"/>
              <a:ext cx="23812" cy="6350"/>
            </a:xfrm>
            <a:custGeom>
              <a:avLst/>
              <a:gdLst>
                <a:gd name="T0" fmla="*/ 1 w 7"/>
                <a:gd name="T1" fmla="*/ 2 h 2"/>
                <a:gd name="T2" fmla="*/ 4 w 7"/>
                <a:gd name="T3" fmla="*/ 1 h 2"/>
                <a:gd name="T4" fmla="*/ 6 w 7"/>
                <a:gd name="T5" fmla="*/ 2 h 2"/>
                <a:gd name="T6" fmla="*/ 7 w 7"/>
                <a:gd name="T7" fmla="*/ 2 h 2"/>
                <a:gd name="T8" fmla="*/ 7 w 7"/>
                <a:gd name="T9" fmla="*/ 2 h 2"/>
                <a:gd name="T10" fmla="*/ 4 w 7"/>
                <a:gd name="T11" fmla="*/ 0 h 2"/>
                <a:gd name="T12" fmla="*/ 0 w 7"/>
                <a:gd name="T13" fmla="*/ 2 h 2"/>
                <a:gd name="T14" fmla="*/ 0 w 7"/>
                <a:gd name="T15" fmla="*/ 2 h 2"/>
                <a:gd name="T16" fmla="*/ 1 w 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
                  <a:moveTo>
                    <a:pt x="1" y="2"/>
                  </a:moveTo>
                  <a:cubicBezTo>
                    <a:pt x="2" y="2"/>
                    <a:pt x="3" y="1"/>
                    <a:pt x="4" y="1"/>
                  </a:cubicBezTo>
                  <a:cubicBezTo>
                    <a:pt x="5" y="1"/>
                    <a:pt x="5" y="2"/>
                    <a:pt x="6" y="2"/>
                  </a:cubicBezTo>
                  <a:cubicBezTo>
                    <a:pt x="7" y="2"/>
                    <a:pt x="7" y="2"/>
                    <a:pt x="7" y="2"/>
                  </a:cubicBezTo>
                  <a:cubicBezTo>
                    <a:pt x="7" y="2"/>
                    <a:pt x="7" y="2"/>
                    <a:pt x="7" y="2"/>
                  </a:cubicBezTo>
                  <a:cubicBezTo>
                    <a:pt x="6" y="1"/>
                    <a:pt x="5" y="0"/>
                    <a:pt x="4" y="0"/>
                  </a:cubicBezTo>
                  <a:cubicBezTo>
                    <a:pt x="2" y="0"/>
                    <a:pt x="1" y="1"/>
                    <a:pt x="0" y="2"/>
                  </a:cubicBezTo>
                  <a:cubicBezTo>
                    <a:pt x="0" y="2"/>
                    <a:pt x="0" y="2"/>
                    <a:pt x="0" y="2"/>
                  </a:cubicBezTo>
                  <a:cubicBezTo>
                    <a:pt x="1" y="2"/>
                    <a:pt x="1" y="2"/>
                    <a:pt x="1" y="2"/>
                  </a:cubicBezTo>
                  <a:close/>
                </a:path>
              </a:pathLst>
            </a:custGeom>
            <a:solidFill>
              <a:srgbClr val="50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4" name="Freeform 285"/>
            <p:cNvSpPr>
              <a:spLocks/>
            </p:cNvSpPr>
            <p:nvPr userDrawn="1"/>
          </p:nvSpPr>
          <p:spPr bwMode="gray">
            <a:xfrm>
              <a:off x="4532313" y="4483100"/>
              <a:ext cx="120650" cy="115887"/>
            </a:xfrm>
            <a:custGeom>
              <a:avLst/>
              <a:gdLst>
                <a:gd name="T0" fmla="*/ 22 w 36"/>
                <a:gd name="T1" fmla="*/ 0 h 37"/>
                <a:gd name="T2" fmla="*/ 22 w 36"/>
                <a:gd name="T3" fmla="*/ 2 h 37"/>
                <a:gd name="T4" fmla="*/ 21 w 36"/>
                <a:gd name="T5" fmla="*/ 2 h 37"/>
                <a:gd name="T6" fmla="*/ 22 w 36"/>
                <a:gd name="T7" fmla="*/ 5 h 37"/>
                <a:gd name="T8" fmla="*/ 22 w 36"/>
                <a:gd name="T9" fmla="*/ 10 h 37"/>
                <a:gd name="T10" fmla="*/ 22 w 36"/>
                <a:gd name="T11" fmla="*/ 10 h 37"/>
                <a:gd name="T12" fmla="*/ 23 w 36"/>
                <a:gd name="T13" fmla="*/ 10 h 37"/>
                <a:gd name="T14" fmla="*/ 21 w 36"/>
                <a:gd name="T15" fmla="*/ 32 h 37"/>
                <a:gd name="T16" fmla="*/ 9 w 36"/>
                <a:gd name="T17" fmla="*/ 36 h 37"/>
                <a:gd name="T18" fmla="*/ 0 w 36"/>
                <a:gd name="T19" fmla="*/ 34 h 37"/>
                <a:gd name="T20" fmla="*/ 2 w 36"/>
                <a:gd name="T21" fmla="*/ 37 h 37"/>
                <a:gd name="T22" fmla="*/ 15 w 36"/>
                <a:gd name="T23" fmla="*/ 37 h 37"/>
                <a:gd name="T24" fmla="*/ 28 w 36"/>
                <a:gd name="T25" fmla="*/ 24 h 37"/>
                <a:gd name="T26" fmla="*/ 28 w 36"/>
                <a:gd name="T27" fmla="*/ 15 h 37"/>
                <a:gd name="T28" fmla="*/ 32 w 36"/>
                <a:gd name="T29" fmla="*/ 12 h 37"/>
                <a:gd name="T30" fmla="*/ 36 w 36"/>
                <a:gd name="T31" fmla="*/ 10 h 37"/>
                <a:gd name="T32" fmla="*/ 22 w 36"/>
                <a:gd name="T3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37">
                  <a:moveTo>
                    <a:pt x="22" y="0"/>
                  </a:moveTo>
                  <a:cubicBezTo>
                    <a:pt x="22" y="2"/>
                    <a:pt x="22" y="2"/>
                    <a:pt x="22" y="2"/>
                  </a:cubicBezTo>
                  <a:cubicBezTo>
                    <a:pt x="21" y="2"/>
                    <a:pt x="21" y="2"/>
                    <a:pt x="21" y="2"/>
                  </a:cubicBezTo>
                  <a:cubicBezTo>
                    <a:pt x="22" y="5"/>
                    <a:pt x="22" y="5"/>
                    <a:pt x="22" y="5"/>
                  </a:cubicBezTo>
                  <a:cubicBezTo>
                    <a:pt x="22" y="10"/>
                    <a:pt x="22" y="10"/>
                    <a:pt x="22" y="10"/>
                  </a:cubicBezTo>
                  <a:cubicBezTo>
                    <a:pt x="22" y="10"/>
                    <a:pt x="22" y="10"/>
                    <a:pt x="22" y="10"/>
                  </a:cubicBezTo>
                  <a:cubicBezTo>
                    <a:pt x="23" y="10"/>
                    <a:pt x="23" y="10"/>
                    <a:pt x="23" y="10"/>
                  </a:cubicBezTo>
                  <a:cubicBezTo>
                    <a:pt x="27" y="17"/>
                    <a:pt x="26" y="26"/>
                    <a:pt x="21" y="32"/>
                  </a:cubicBezTo>
                  <a:cubicBezTo>
                    <a:pt x="18" y="35"/>
                    <a:pt x="13" y="36"/>
                    <a:pt x="9" y="36"/>
                  </a:cubicBezTo>
                  <a:cubicBezTo>
                    <a:pt x="6" y="36"/>
                    <a:pt x="3" y="36"/>
                    <a:pt x="0" y="34"/>
                  </a:cubicBezTo>
                  <a:cubicBezTo>
                    <a:pt x="2" y="37"/>
                    <a:pt x="2" y="37"/>
                    <a:pt x="2" y="37"/>
                  </a:cubicBezTo>
                  <a:cubicBezTo>
                    <a:pt x="15" y="37"/>
                    <a:pt x="15" y="37"/>
                    <a:pt x="15" y="37"/>
                  </a:cubicBezTo>
                  <a:cubicBezTo>
                    <a:pt x="22" y="37"/>
                    <a:pt x="28" y="31"/>
                    <a:pt x="28" y="24"/>
                  </a:cubicBezTo>
                  <a:cubicBezTo>
                    <a:pt x="28" y="15"/>
                    <a:pt x="28" y="15"/>
                    <a:pt x="28" y="15"/>
                  </a:cubicBezTo>
                  <a:cubicBezTo>
                    <a:pt x="30" y="15"/>
                    <a:pt x="31" y="14"/>
                    <a:pt x="32" y="12"/>
                  </a:cubicBezTo>
                  <a:cubicBezTo>
                    <a:pt x="36" y="10"/>
                    <a:pt x="36" y="10"/>
                    <a:pt x="36" y="10"/>
                  </a:cubicBezTo>
                  <a:lnTo>
                    <a:pt x="22" y="0"/>
                  </a:lnTo>
                  <a:close/>
                </a:path>
              </a:pathLst>
            </a:custGeom>
            <a:solidFill>
              <a:srgbClr val="E71E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5" name="Freeform 286"/>
            <p:cNvSpPr>
              <a:spLocks/>
            </p:cNvSpPr>
            <p:nvPr userDrawn="1"/>
          </p:nvSpPr>
          <p:spPr bwMode="gray">
            <a:xfrm>
              <a:off x="4532313" y="4518025"/>
              <a:ext cx="87312" cy="77787"/>
            </a:xfrm>
            <a:custGeom>
              <a:avLst/>
              <a:gdLst>
                <a:gd name="T0" fmla="*/ 9 w 26"/>
                <a:gd name="T1" fmla="*/ 25 h 25"/>
                <a:gd name="T2" fmla="*/ 20 w 26"/>
                <a:gd name="T3" fmla="*/ 20 h 25"/>
                <a:gd name="T4" fmla="*/ 22 w 26"/>
                <a:gd name="T5" fmla="*/ 0 h 25"/>
                <a:gd name="T6" fmla="*/ 0 w 26"/>
                <a:gd name="T7" fmla="*/ 22 h 25"/>
                <a:gd name="T8" fmla="*/ 9 w 26"/>
                <a:gd name="T9" fmla="*/ 25 h 25"/>
              </a:gdLst>
              <a:ahLst/>
              <a:cxnLst>
                <a:cxn ang="0">
                  <a:pos x="T0" y="T1"/>
                </a:cxn>
                <a:cxn ang="0">
                  <a:pos x="T2" y="T3"/>
                </a:cxn>
                <a:cxn ang="0">
                  <a:pos x="T4" y="T5"/>
                </a:cxn>
                <a:cxn ang="0">
                  <a:pos x="T6" y="T7"/>
                </a:cxn>
                <a:cxn ang="0">
                  <a:pos x="T8" y="T9"/>
                </a:cxn>
              </a:cxnLst>
              <a:rect l="0" t="0" r="r" b="b"/>
              <a:pathLst>
                <a:path w="26" h="25">
                  <a:moveTo>
                    <a:pt x="9" y="25"/>
                  </a:moveTo>
                  <a:cubicBezTo>
                    <a:pt x="13" y="25"/>
                    <a:pt x="17" y="23"/>
                    <a:pt x="20" y="20"/>
                  </a:cubicBezTo>
                  <a:cubicBezTo>
                    <a:pt x="26" y="15"/>
                    <a:pt x="26" y="6"/>
                    <a:pt x="22" y="0"/>
                  </a:cubicBezTo>
                  <a:cubicBezTo>
                    <a:pt x="0" y="22"/>
                    <a:pt x="0" y="22"/>
                    <a:pt x="0" y="22"/>
                  </a:cubicBezTo>
                  <a:cubicBezTo>
                    <a:pt x="3" y="24"/>
                    <a:pt x="6" y="25"/>
                    <a:pt x="9" y="25"/>
                  </a:cubicBezTo>
                  <a:close/>
                </a:path>
              </a:pathLst>
            </a:custGeom>
            <a:solidFill>
              <a:srgbClr val="E71E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6" name="Oval 287"/>
            <p:cNvSpPr>
              <a:spLocks noChangeArrowheads="1"/>
            </p:cNvSpPr>
            <p:nvPr userDrawn="1"/>
          </p:nvSpPr>
          <p:spPr bwMode="gray">
            <a:xfrm>
              <a:off x="4625975" y="4511675"/>
              <a:ext cx="6350" cy="6350"/>
            </a:xfrm>
            <a:prstGeom prst="ellipse">
              <a:avLst/>
            </a:pr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7" name="Freeform 288"/>
            <p:cNvSpPr>
              <a:spLocks/>
            </p:cNvSpPr>
            <p:nvPr userDrawn="1"/>
          </p:nvSpPr>
          <p:spPr bwMode="gray">
            <a:xfrm>
              <a:off x="4595813" y="4592638"/>
              <a:ext cx="9525" cy="9525"/>
            </a:xfrm>
            <a:custGeom>
              <a:avLst/>
              <a:gdLst>
                <a:gd name="T0" fmla="*/ 6 w 6"/>
                <a:gd name="T1" fmla="*/ 0 h 6"/>
                <a:gd name="T2" fmla="*/ 6 w 6"/>
                <a:gd name="T3" fmla="*/ 6 h 6"/>
                <a:gd name="T4" fmla="*/ 0 w 6"/>
                <a:gd name="T5" fmla="*/ 0 h 6"/>
                <a:gd name="T6" fmla="*/ 6 w 6"/>
                <a:gd name="T7" fmla="*/ 0 h 6"/>
              </a:gdLst>
              <a:ahLst/>
              <a:cxnLst>
                <a:cxn ang="0">
                  <a:pos x="T0" y="T1"/>
                </a:cxn>
                <a:cxn ang="0">
                  <a:pos x="T2" y="T3"/>
                </a:cxn>
                <a:cxn ang="0">
                  <a:pos x="T4" y="T5"/>
                </a:cxn>
                <a:cxn ang="0">
                  <a:pos x="T6" y="T7"/>
                </a:cxn>
              </a:cxnLst>
              <a:rect l="0" t="0" r="r" b="b"/>
              <a:pathLst>
                <a:path w="6" h="6">
                  <a:moveTo>
                    <a:pt x="6" y="0"/>
                  </a:moveTo>
                  <a:lnTo>
                    <a:pt x="6" y="6"/>
                  </a:lnTo>
                  <a:lnTo>
                    <a:pt x="0" y="0"/>
                  </a:lnTo>
                  <a:lnTo>
                    <a:pt x="6" y="0"/>
                  </a:lnTo>
                  <a:close/>
                </a:path>
              </a:pathLst>
            </a:custGeom>
            <a:solidFill>
              <a:srgbClr val="E71E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8" name="Freeform 289"/>
            <p:cNvSpPr>
              <a:spLocks/>
            </p:cNvSpPr>
            <p:nvPr userDrawn="1"/>
          </p:nvSpPr>
          <p:spPr bwMode="gray">
            <a:xfrm>
              <a:off x="4581525" y="4592638"/>
              <a:ext cx="11112" cy="12700"/>
            </a:xfrm>
            <a:custGeom>
              <a:avLst/>
              <a:gdLst>
                <a:gd name="T0" fmla="*/ 7 w 7"/>
                <a:gd name="T1" fmla="*/ 0 h 8"/>
                <a:gd name="T2" fmla="*/ 7 w 7"/>
                <a:gd name="T3" fmla="*/ 8 h 8"/>
                <a:gd name="T4" fmla="*/ 0 w 7"/>
                <a:gd name="T5" fmla="*/ 2 h 8"/>
                <a:gd name="T6" fmla="*/ 7 w 7"/>
                <a:gd name="T7" fmla="*/ 0 h 8"/>
              </a:gdLst>
              <a:ahLst/>
              <a:cxnLst>
                <a:cxn ang="0">
                  <a:pos x="T0" y="T1"/>
                </a:cxn>
                <a:cxn ang="0">
                  <a:pos x="T2" y="T3"/>
                </a:cxn>
                <a:cxn ang="0">
                  <a:pos x="T4" y="T5"/>
                </a:cxn>
                <a:cxn ang="0">
                  <a:pos x="T6" y="T7"/>
                </a:cxn>
              </a:cxnLst>
              <a:rect l="0" t="0" r="r" b="b"/>
              <a:pathLst>
                <a:path w="7" h="8">
                  <a:moveTo>
                    <a:pt x="7" y="0"/>
                  </a:moveTo>
                  <a:lnTo>
                    <a:pt x="7" y="8"/>
                  </a:lnTo>
                  <a:lnTo>
                    <a:pt x="0" y="2"/>
                  </a:lnTo>
                  <a:lnTo>
                    <a:pt x="7" y="0"/>
                  </a:lnTo>
                  <a:close/>
                </a:path>
              </a:pathLst>
            </a:custGeom>
            <a:solidFill>
              <a:srgbClr val="E71E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pic>
        <p:nvPicPr>
          <p:cNvPr id="5" name="Picture 4"/>
          <p:cNvPicPr>
            <a:picLocks noChangeAspect="1"/>
          </p:cNvPicPr>
          <p:nvPr userDrawn="1"/>
        </p:nvPicPr>
        <p:blipFill>
          <a:blip r:embed="rId3"/>
          <a:stretch>
            <a:fillRect/>
          </a:stretch>
        </p:blipFill>
        <p:spPr>
          <a:xfrm>
            <a:off x="0" y="5100004"/>
            <a:ext cx="12463010" cy="1931862"/>
          </a:xfrm>
          <a:prstGeom prst="rect">
            <a:avLst/>
          </a:prstGeom>
        </p:spPr>
      </p:pic>
      <p:pic>
        <p:nvPicPr>
          <p:cNvPr id="8" name="Man with laptop"/>
          <p:cNvPicPr>
            <a:picLocks noChangeAspect="1"/>
          </p:cNvPicPr>
          <p:nvPr userDrawn="1"/>
        </p:nvPicPr>
        <p:blipFill>
          <a:blip r:embed="rId4"/>
          <a:stretch>
            <a:fillRect/>
          </a:stretch>
        </p:blipFill>
        <p:spPr>
          <a:xfrm>
            <a:off x="547947" y="3049738"/>
            <a:ext cx="1755000" cy="3352500"/>
          </a:xfrm>
          <a:prstGeom prst="rect">
            <a:avLst/>
          </a:prstGeom>
        </p:spPr>
      </p:pic>
      <p:pic>
        <p:nvPicPr>
          <p:cNvPr id="9" name="Girl with tablet and basketball"/>
          <p:cNvPicPr>
            <a:picLocks noChangeAspect="1"/>
          </p:cNvPicPr>
          <p:nvPr userDrawn="1"/>
        </p:nvPicPr>
        <p:blipFill>
          <a:blip r:embed="rId5"/>
          <a:stretch>
            <a:fillRect/>
          </a:stretch>
        </p:blipFill>
        <p:spPr>
          <a:xfrm>
            <a:off x="8217066" y="3682492"/>
            <a:ext cx="1276205" cy="2209549"/>
          </a:xfrm>
          <a:prstGeom prst="rect">
            <a:avLst/>
          </a:prstGeom>
        </p:spPr>
      </p:pic>
      <p:pic>
        <p:nvPicPr>
          <p:cNvPr id="10" name="Woman with phone"/>
          <p:cNvPicPr>
            <a:picLocks noChangeAspect="1"/>
          </p:cNvPicPr>
          <p:nvPr userDrawn="1"/>
        </p:nvPicPr>
        <p:blipFill>
          <a:blip r:embed="rId6"/>
          <a:stretch>
            <a:fillRect/>
          </a:stretch>
        </p:blipFill>
        <p:spPr>
          <a:xfrm>
            <a:off x="2146745" y="3263488"/>
            <a:ext cx="1327500" cy="3138750"/>
          </a:xfrm>
          <a:prstGeom prst="rect">
            <a:avLst/>
          </a:prstGeom>
        </p:spPr>
      </p:pic>
      <p:sp>
        <p:nvSpPr>
          <p:cNvPr id="11" name="Rectangle 10"/>
          <p:cNvSpPr/>
          <p:nvPr userDrawn="1"/>
        </p:nvSpPr>
        <p:spPr bwMode="gray">
          <a:xfrm>
            <a:off x="274638" y="-1"/>
            <a:ext cx="3482014" cy="1549399"/>
          </a:xfrm>
          <a:prstGeom prst="rect">
            <a:avLst/>
          </a:prstGeom>
          <a:solidFill>
            <a:srgbClr val="6DC2E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solidFill>
                <a:srgbClr val="6DC2E9"/>
              </a:solidFill>
              <a:effectLst/>
              <a:uLnTx/>
              <a:uFillTx/>
              <a:latin typeface="Segoe UI"/>
              <a:ea typeface="Segoe UI" pitchFamily="34" charset="0"/>
              <a:cs typeface="Segoe UI" pitchFamily="34" charset="0"/>
            </a:endParaRPr>
          </a:p>
        </p:txBody>
      </p:sp>
      <p:pic>
        <p:nvPicPr>
          <p:cNvPr id="310" name="Picture 30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58840" y="480502"/>
            <a:ext cx="2557743" cy="547905"/>
          </a:xfrm>
          <a:prstGeom prst="rect">
            <a:avLst/>
          </a:prstGeom>
        </p:spPr>
      </p:pic>
      <p:pic>
        <p:nvPicPr>
          <p:cNvPr id="311" name="Picture 310"/>
          <p:cNvPicPr>
            <a:picLocks noChangeAspect="1"/>
          </p:cNvPicPr>
          <p:nvPr userDrawn="1"/>
        </p:nvPicPr>
        <p:blipFill>
          <a:blip r:embed="rId8"/>
          <a:stretch>
            <a:fillRect/>
          </a:stretch>
        </p:blipFill>
        <p:spPr>
          <a:xfrm>
            <a:off x="5818870" y="4069916"/>
            <a:ext cx="2189766" cy="2569443"/>
          </a:xfrm>
          <a:prstGeom prst="rect">
            <a:avLst/>
          </a:prstGeom>
        </p:spPr>
      </p:pic>
    </p:spTree>
    <p:extLst>
      <p:ext uri="{BB962C8B-B14F-4D97-AF65-F5344CB8AC3E}">
        <p14:creationId xmlns:p14="http://schemas.microsoft.com/office/powerpoint/2010/main" val="4186491155"/>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25677"/>
            <a:ext cx="10058336" cy="1828800"/>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7" name="Picture 6" title="Microsoft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8" y="480502"/>
            <a:ext cx="2557747" cy="547905"/>
          </a:xfrm>
          <a:prstGeom prst="rect">
            <a:avLst/>
          </a:prstGeom>
        </p:spPr>
      </p:pic>
    </p:spTree>
    <p:extLst>
      <p:ext uri="{BB962C8B-B14F-4D97-AF65-F5344CB8AC3E}">
        <p14:creationId xmlns:p14="http://schemas.microsoft.com/office/powerpoint/2010/main" val="2182158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74638"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pic>
        <p:nvPicPr>
          <p:cNvPr id="2" name="Picture 1" title="Microsoft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8" y="480502"/>
            <a:ext cx="2557747" cy="547905"/>
          </a:xfrm>
          <a:prstGeom prst="rect">
            <a:avLst/>
          </a:prstGeom>
        </p:spPr>
      </p:pic>
      <p:sp>
        <p:nvSpPr>
          <p:cNvPr id="5" name="Text Placeholder 4"/>
          <p:cNvSpPr>
            <a:spLocks noGrp="1"/>
          </p:cNvSpPr>
          <p:nvPr>
            <p:ph type="body" sz="quarter" idx="12" hasCustomPrompt="1"/>
          </p:nvPr>
        </p:nvSpPr>
        <p:spPr>
          <a:xfrm>
            <a:off x="274701" y="3955786"/>
            <a:ext cx="9143937" cy="1828007"/>
          </a:xfrm>
          <a:noFill/>
        </p:spPr>
        <p:txBody>
          <a:bodyPr lIns="182880" tIns="146304" rIns="182880" bIns="146304">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760237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25677"/>
            <a:ext cx="10058336" cy="1828800"/>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7" name="Picture 6" title="Microsoft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40" y="480502"/>
            <a:ext cx="2557742" cy="547905"/>
          </a:xfrm>
          <a:prstGeom prst="rect">
            <a:avLst/>
          </a:prstGeom>
        </p:spPr>
      </p:pic>
    </p:spTree>
    <p:extLst>
      <p:ext uri="{BB962C8B-B14F-4D97-AF65-F5344CB8AC3E}">
        <p14:creationId xmlns:p14="http://schemas.microsoft.com/office/powerpoint/2010/main" val="42094510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orient="horz" pos="302">
          <p15:clr>
            <a:srgbClr val="C35EA4"/>
          </p15:clr>
        </p15:guide>
        <p15:guide id="3" pos="288">
          <p15:clr>
            <a:srgbClr val="C35EA4"/>
          </p15:clr>
        </p15:guide>
        <p15:guide id="4" pos="7546">
          <p15:clr>
            <a:srgbClr val="C35EA4"/>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600803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300172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135289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964509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730144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00674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901871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5193670"/>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5021158"/>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3210473"/>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21320525"/>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6853028"/>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6858412"/>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61812454"/>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82476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76.xml"/><Relationship Id="rId7" Type="http://schemas.openxmlformats.org/officeDocument/2006/relationships/image" Target="../media/image39.bin"/><Relationship Id="rId2" Type="http://schemas.openxmlformats.org/officeDocument/2006/relationships/slideLayout" Target="../slideLayouts/slideLayout175.xml"/><Relationship Id="rId1" Type="http://schemas.openxmlformats.org/officeDocument/2006/relationships/slideLayout" Target="../slideLayouts/slideLayout174.xml"/><Relationship Id="rId6" Type="http://schemas.openxmlformats.org/officeDocument/2006/relationships/theme" Target="../theme/theme10.xml"/><Relationship Id="rId5" Type="http://schemas.openxmlformats.org/officeDocument/2006/relationships/slideLayout" Target="../slideLayouts/slideLayout178.xml"/><Relationship Id="rId4" Type="http://schemas.openxmlformats.org/officeDocument/2006/relationships/slideLayout" Target="../slideLayouts/slideLayout17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26" Type="http://schemas.openxmlformats.org/officeDocument/2006/relationships/theme" Target="../theme/theme2.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slideLayout" Target="../slideLayouts/slideLayout52.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slideLayout" Target="../slideLayouts/slideLayout51.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image" Target="../media/image9.png"/><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theme" Target="../theme/theme3.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4.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image" Target="../media/image1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slideLayout" Target="../slideLayouts/slideLayout106.xml"/><Relationship Id="rId3" Type="http://schemas.openxmlformats.org/officeDocument/2006/relationships/slideLayout" Target="../slideLayouts/slideLayout83.xml"/><Relationship Id="rId21" Type="http://schemas.openxmlformats.org/officeDocument/2006/relationships/slideLayout" Target="../slideLayouts/slideLayout101.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slideLayout" Target="../slideLayouts/slideLayout105.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image" Target="../media/image12.png"/><Relationship Id="rId10" Type="http://schemas.openxmlformats.org/officeDocument/2006/relationships/slideLayout" Target="../slideLayouts/slideLayout90.xml"/><Relationship Id="rId19" Type="http://schemas.openxmlformats.org/officeDocument/2006/relationships/slideLayout" Target="../slideLayouts/slideLayout99.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3" Type="http://schemas.openxmlformats.org/officeDocument/2006/relationships/slideLayout" Target="../slideLayouts/slideLayout109.xml"/><Relationship Id="rId21" Type="http://schemas.openxmlformats.org/officeDocument/2006/relationships/slideLayout" Target="../slideLayouts/slideLayout127.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image" Target="../media/image24.png"/><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0" Type="http://schemas.openxmlformats.org/officeDocument/2006/relationships/slideLayout" Target="../slideLayouts/slideLayout126.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24" Type="http://schemas.openxmlformats.org/officeDocument/2006/relationships/theme" Target="../theme/theme6.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32.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image" Target="../media/image24.png"/><Relationship Id="rId5" Type="http://schemas.openxmlformats.org/officeDocument/2006/relationships/theme" Target="../theme/theme7.xml"/><Relationship Id="rId4" Type="http://schemas.openxmlformats.org/officeDocument/2006/relationships/slideLayout" Target="../slideLayouts/slideLayout13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slideLayout" Target="../slideLayouts/slideLayout146.xml"/><Relationship Id="rId18" Type="http://schemas.openxmlformats.org/officeDocument/2006/relationships/slideLayout" Target="../slideLayouts/slideLayout151.xml"/><Relationship Id="rId26" Type="http://schemas.openxmlformats.org/officeDocument/2006/relationships/slideLayout" Target="../slideLayouts/slideLayout159.xml"/><Relationship Id="rId3" Type="http://schemas.openxmlformats.org/officeDocument/2006/relationships/slideLayout" Target="../slideLayouts/slideLayout136.xml"/><Relationship Id="rId21" Type="http://schemas.openxmlformats.org/officeDocument/2006/relationships/slideLayout" Target="../slideLayouts/slideLayout154.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17" Type="http://schemas.openxmlformats.org/officeDocument/2006/relationships/slideLayout" Target="../slideLayouts/slideLayout150.xml"/><Relationship Id="rId25" Type="http://schemas.openxmlformats.org/officeDocument/2006/relationships/slideLayout" Target="../slideLayouts/slideLayout158.xml"/><Relationship Id="rId2" Type="http://schemas.openxmlformats.org/officeDocument/2006/relationships/slideLayout" Target="../slideLayouts/slideLayout135.xml"/><Relationship Id="rId16" Type="http://schemas.openxmlformats.org/officeDocument/2006/relationships/slideLayout" Target="../slideLayouts/slideLayout149.xml"/><Relationship Id="rId20" Type="http://schemas.openxmlformats.org/officeDocument/2006/relationships/slideLayout" Target="../slideLayouts/slideLayout153.xml"/><Relationship Id="rId29" Type="http://schemas.openxmlformats.org/officeDocument/2006/relationships/theme" Target="../theme/theme8.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24" Type="http://schemas.openxmlformats.org/officeDocument/2006/relationships/slideLayout" Target="../slideLayouts/slideLayout157.xml"/><Relationship Id="rId5" Type="http://schemas.openxmlformats.org/officeDocument/2006/relationships/slideLayout" Target="../slideLayouts/slideLayout138.xml"/><Relationship Id="rId15" Type="http://schemas.openxmlformats.org/officeDocument/2006/relationships/slideLayout" Target="../slideLayouts/slideLayout148.xml"/><Relationship Id="rId23" Type="http://schemas.openxmlformats.org/officeDocument/2006/relationships/slideLayout" Target="../slideLayouts/slideLayout156.xml"/><Relationship Id="rId28" Type="http://schemas.openxmlformats.org/officeDocument/2006/relationships/slideLayout" Target="../slideLayouts/slideLayout161.xml"/><Relationship Id="rId10" Type="http://schemas.openxmlformats.org/officeDocument/2006/relationships/slideLayout" Target="../slideLayouts/slideLayout143.xml"/><Relationship Id="rId19" Type="http://schemas.openxmlformats.org/officeDocument/2006/relationships/slideLayout" Target="../slideLayouts/slideLayout152.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 Id="rId22" Type="http://schemas.openxmlformats.org/officeDocument/2006/relationships/slideLayout" Target="../slideLayouts/slideLayout155.xml"/><Relationship Id="rId27" Type="http://schemas.openxmlformats.org/officeDocument/2006/relationships/slideLayout" Target="../slideLayouts/slideLayout160.xml"/><Relationship Id="rId30" Type="http://schemas.openxmlformats.org/officeDocument/2006/relationships/image" Target="../media/image9.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69.xml"/><Relationship Id="rId13" Type="http://schemas.openxmlformats.org/officeDocument/2006/relationships/theme" Target="../theme/theme9.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slideLayout" Target="../slideLayouts/slideLayout173.xml"/><Relationship Id="rId2" Type="http://schemas.openxmlformats.org/officeDocument/2006/relationships/slideLayout" Target="../slideLayouts/slideLayout163.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0" Type="http://schemas.openxmlformats.org/officeDocument/2006/relationships/slideLayout" Target="../slideLayouts/slideLayout171.xml"/><Relationship Id="rId4" Type="http://schemas.openxmlformats.org/officeDocument/2006/relationships/slideLayout" Target="../slideLayouts/slideLayout165.xml"/><Relationship Id="rId9" Type="http://schemas.openxmlformats.org/officeDocument/2006/relationships/slideLayout" Target="../slideLayouts/slideLayout17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6" r:id="rId1"/>
    <p:sldLayoutId id="2147484184" r:id="rId2"/>
    <p:sldLayoutId id="2147484162" r:id="rId3"/>
    <p:sldLayoutId id="2147484105" r:id="rId4"/>
    <p:sldLayoutId id="2147484185" r:id="rId5"/>
    <p:sldLayoutId id="2147484182" r:id="rId6"/>
    <p:sldLayoutId id="2147484186" r:id="rId7"/>
    <p:sldLayoutId id="2147484130" r:id="rId8"/>
    <p:sldLayoutId id="2147484101" r:id="rId9"/>
    <p:sldLayoutId id="2147484102" r:id="rId10"/>
    <p:sldLayoutId id="2147484087" r:id="rId11"/>
    <p:sldLayoutId id="2147484098" r:id="rId12"/>
    <p:sldLayoutId id="2147484086" r:id="rId13"/>
    <p:sldLayoutId id="2147484107" r:id="rId14"/>
    <p:sldLayoutId id="2147484099" r:id="rId15"/>
    <p:sldLayoutId id="2147484100" r:id="rId16"/>
    <p:sldLayoutId id="2147484089" r:id="rId17"/>
    <p:sldLayoutId id="2147484106" r:id="rId18"/>
    <p:sldLayoutId id="2147484092" r:id="rId19"/>
    <p:sldLayoutId id="2147484093" r:id="rId20"/>
    <p:sldLayoutId id="2147484127" r:id="rId21"/>
    <p:sldLayoutId id="2147484128" r:id="rId22"/>
    <p:sldLayoutId id="2147484129" r:id="rId23"/>
    <p:sldLayoutId id="2147484094" r:id="rId24"/>
    <p:sldLayoutId id="2147484096" r:id="rId25"/>
    <p:sldLayoutId id="2147484245" r:id="rId26"/>
    <p:sldLayoutId id="2147484246" r:id="rId2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39" y="292608"/>
            <a:ext cx="11653523" cy="914400"/>
          </a:xfrm>
          <a:prstGeom prst="rect">
            <a:avLst/>
          </a:prstGeom>
        </p:spPr>
        <p:txBody>
          <a:bodyPr vert="horz" lIns="186538" tIns="149230" rIns="186538" bIns="14923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69239" y="1207009"/>
            <a:ext cx="11653523" cy="4888992"/>
          </a:xfrm>
          <a:prstGeom prst="rect">
            <a:avLst/>
          </a:prstGeom>
        </p:spPr>
        <p:txBody>
          <a:bodyPr vert="horz" lIns="186538" tIns="149230" rIns="186538" bIns="14923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269238" y="6448425"/>
            <a:ext cx="452438" cy="273050"/>
          </a:xfrm>
          <a:prstGeom prst="rect">
            <a:avLst/>
          </a:prstGeom>
        </p:spPr>
        <p:txBody>
          <a:bodyPr vert="horz" wrap="none" lIns="93269" tIns="46634" rIns="93269" bIns="46634" rtlCol="0" anchor="b" anchorCtr="0"/>
          <a:lstStyle>
            <a:lvl1pPr algn="l">
              <a:defRPr sz="1176">
                <a:solidFill>
                  <a:schemeClr val="tx1"/>
                </a:solidFill>
              </a:defRPr>
            </a:lvl1pPr>
          </a:lstStyle>
          <a:p>
            <a:pPr defTabSz="914138">
              <a:defRPr/>
            </a:pPr>
            <a:fld id="{4FB1B825-3A76-456B-A4F1-9CCC837475CF}" type="slidenum">
              <a:rPr lang="en-US" smtClean="0">
                <a:solidFill>
                  <a:srgbClr val="505050"/>
                </a:solidFill>
              </a:rPr>
              <a:pPr defTabSz="914138">
                <a:defRPr/>
              </a:pPr>
              <a:t>‹#›</a:t>
            </a:fld>
            <a:endParaRPr lang="en-US" dirty="0">
              <a:solidFill>
                <a:srgbClr val="505050"/>
              </a:solidFill>
            </a:endParaRPr>
          </a:p>
        </p:txBody>
      </p:sp>
      <p:pic>
        <p:nvPicPr>
          <p:cNvPr id="2050" name="Picture 2"/>
          <p:cNvPicPr>
            <a:picLocks noChangeAspect="1" noChangeArrowheads="1"/>
          </p:cNvPicPr>
          <p:nvPr userDrawn="1"/>
        </p:nvPicPr>
        <p:blipFill>
          <a:blip r:embed="rId7" cstate="print">
            <a:extLst>
              <a:ext uri="{28A0092B-C50C-407E-A947-70E740481C1C}">
                <a14:useLocalDpi xmlns:a14="http://schemas.microsoft.com/office/drawing/2010/main" val="0"/>
              </a:ext>
            </a:extLst>
          </a:blip>
          <a:stretch>
            <a:fillRect/>
          </a:stretch>
        </p:blipFill>
        <p:spPr bwMode="auto">
          <a:xfrm>
            <a:off x="10398168" y="6289232"/>
            <a:ext cx="1420331" cy="173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6285421"/>
      </p:ext>
    </p:extLst>
  </p:cSld>
  <p:clrMap bg1="lt1" tx1="dk1" bg2="lt2" tx2="dk2" accent1="accent1" accent2="accent2" accent3="accent3" accent4="accent4" accent5="accent5" accent6="accent6" hlink="hlink" folHlink="folHlink"/>
  <p:sldLayoutIdLst>
    <p:sldLayoutId id="2147484455" r:id="rId1"/>
    <p:sldLayoutId id="2147484456" r:id="rId2"/>
    <p:sldLayoutId id="2147484457" r:id="rId3"/>
    <p:sldLayoutId id="2147484458" r:id="rId4"/>
    <p:sldLayoutId id="2147484459" r:id="rId5"/>
  </p:sldLayoutIdLst>
  <p:transition>
    <p:fade/>
  </p:transition>
  <p:timing>
    <p:tnLst>
      <p:par>
        <p:cTn id="1" dur="indefinite" restart="never" nodeType="tmRoot"/>
      </p:par>
    </p:tnLst>
  </p:timing>
  <p:hf sldNum="0" hdr="0" ftr="0" dt="0"/>
  <p:txStyles>
    <p:titleStyle>
      <a:lvl1pPr algn="l" defTabSz="914138" rtl="0" eaLnBrk="1" latinLnBrk="0" hangingPunct="1">
        <a:lnSpc>
          <a:spcPct val="90000"/>
        </a:lnSpc>
        <a:spcBef>
          <a:spcPct val="0"/>
        </a:spcBef>
        <a:buNone/>
        <a:defRPr sz="5293" kern="1200">
          <a:solidFill>
            <a:schemeClr val="tx1"/>
          </a:solidFill>
          <a:latin typeface="+mj-lt"/>
          <a:ea typeface="+mj-ea"/>
          <a:cs typeface="+mj-cs"/>
        </a:defRPr>
      </a:lvl1pPr>
    </p:titleStyle>
    <p:bodyStyle>
      <a:lvl1pPr marL="0" indent="0" algn="l" defTabSz="914138" rtl="0" eaLnBrk="1" latinLnBrk="0" hangingPunct="1">
        <a:lnSpc>
          <a:spcPct val="90000"/>
        </a:lnSpc>
        <a:spcBef>
          <a:spcPts val="587"/>
        </a:spcBef>
        <a:buFont typeface="Arial" panose="020B0604020202020204" pitchFamily="34" charset="0"/>
        <a:buNone/>
        <a:defRPr sz="3920" kern="1200">
          <a:solidFill>
            <a:schemeClr val="accent6"/>
          </a:solidFill>
          <a:latin typeface="+mj-lt"/>
          <a:ea typeface="+mn-ea"/>
          <a:cs typeface="+mn-cs"/>
        </a:defRPr>
      </a:lvl1pPr>
      <a:lvl2pPr marL="0" indent="0" algn="l" defTabSz="914138" rtl="0" eaLnBrk="1" latinLnBrk="0" hangingPunct="1">
        <a:lnSpc>
          <a:spcPct val="90000"/>
        </a:lnSpc>
        <a:spcBef>
          <a:spcPts val="587"/>
        </a:spcBef>
        <a:buFont typeface="Arial" panose="020B0604020202020204" pitchFamily="34" charset="0"/>
        <a:buNone/>
        <a:defRPr sz="1960" kern="1200">
          <a:solidFill>
            <a:schemeClr val="tx1"/>
          </a:solidFill>
          <a:latin typeface="+mn-lt"/>
          <a:ea typeface="+mn-ea"/>
          <a:cs typeface="+mn-cs"/>
        </a:defRPr>
      </a:lvl2pPr>
      <a:lvl3pPr marL="233296" indent="-228535" algn="l" defTabSz="914138" rtl="0" eaLnBrk="1" latinLnBrk="0" hangingPunct="1">
        <a:lnSpc>
          <a:spcPct val="90000"/>
        </a:lnSpc>
        <a:spcBef>
          <a:spcPts val="587"/>
        </a:spcBef>
        <a:buFont typeface="Arial" panose="020B0604020202020204" pitchFamily="34" charset="0"/>
        <a:buChar char="•"/>
        <a:defRPr sz="1960" kern="1200">
          <a:solidFill>
            <a:schemeClr val="tx1"/>
          </a:solidFill>
          <a:latin typeface="+mn-lt"/>
          <a:ea typeface="+mn-ea"/>
          <a:cs typeface="+mn-cs"/>
        </a:defRPr>
      </a:lvl3pPr>
      <a:lvl4pPr marL="457069" indent="-228535" algn="l" defTabSz="914138" rtl="0" eaLnBrk="1" latinLnBrk="0" hangingPunct="1">
        <a:lnSpc>
          <a:spcPct val="90000"/>
        </a:lnSpc>
        <a:spcBef>
          <a:spcPts val="587"/>
        </a:spcBef>
        <a:buFont typeface="Arial" panose="020B0604020202020204" pitchFamily="34" charset="0"/>
        <a:buChar char="•"/>
        <a:defRPr sz="1764" kern="1200">
          <a:solidFill>
            <a:schemeClr val="tx1"/>
          </a:solidFill>
          <a:latin typeface="+mn-lt"/>
          <a:ea typeface="+mn-ea"/>
          <a:cs typeface="+mn-cs"/>
        </a:defRPr>
      </a:lvl4pPr>
      <a:lvl5pPr marL="690365" indent="-228535" algn="l" defTabSz="914138" rtl="0" eaLnBrk="1" latinLnBrk="0" hangingPunct="1">
        <a:lnSpc>
          <a:spcPct val="90000"/>
        </a:lnSpc>
        <a:spcBef>
          <a:spcPts val="587"/>
        </a:spcBef>
        <a:buFont typeface="Arial" panose="020B0604020202020204" pitchFamily="34" charset="0"/>
        <a:buChar char="•"/>
        <a:defRPr sz="1764" kern="1200">
          <a:solidFill>
            <a:schemeClr val="tx1"/>
          </a:solidFill>
          <a:latin typeface="+mn-lt"/>
          <a:ea typeface="+mn-ea"/>
          <a:cs typeface="+mn-cs"/>
        </a:defRPr>
      </a:lvl5pPr>
      <a:lvl6pPr marL="2513881" indent="-228535" algn="l" defTabSz="914138" rtl="0" eaLnBrk="1" latinLnBrk="0" hangingPunct="1">
        <a:lnSpc>
          <a:spcPct val="90000"/>
        </a:lnSpc>
        <a:spcBef>
          <a:spcPts val="500"/>
        </a:spcBef>
        <a:buFont typeface="Arial" panose="020B0604020202020204" pitchFamily="34" charset="0"/>
        <a:buChar char="•"/>
        <a:defRPr sz="1764" kern="1200">
          <a:solidFill>
            <a:schemeClr val="tx1"/>
          </a:solidFill>
          <a:latin typeface="+mn-lt"/>
          <a:ea typeface="+mn-ea"/>
          <a:cs typeface="+mn-cs"/>
        </a:defRPr>
      </a:lvl6pPr>
      <a:lvl7pPr marL="2970950" indent="-228535" algn="l" defTabSz="914138" rtl="0" eaLnBrk="1" latinLnBrk="0" hangingPunct="1">
        <a:lnSpc>
          <a:spcPct val="90000"/>
        </a:lnSpc>
        <a:spcBef>
          <a:spcPts val="500"/>
        </a:spcBef>
        <a:buFont typeface="Arial" panose="020B0604020202020204" pitchFamily="34" charset="0"/>
        <a:buChar char="•"/>
        <a:defRPr sz="1764" kern="1200">
          <a:solidFill>
            <a:schemeClr val="tx1"/>
          </a:solidFill>
          <a:latin typeface="+mn-lt"/>
          <a:ea typeface="+mn-ea"/>
          <a:cs typeface="+mn-cs"/>
        </a:defRPr>
      </a:lvl7pPr>
      <a:lvl8pPr marL="3428020" indent="-228535" algn="l" defTabSz="914138" rtl="0" eaLnBrk="1" latinLnBrk="0" hangingPunct="1">
        <a:lnSpc>
          <a:spcPct val="90000"/>
        </a:lnSpc>
        <a:spcBef>
          <a:spcPts val="500"/>
        </a:spcBef>
        <a:buFont typeface="Arial" panose="020B0604020202020204" pitchFamily="34" charset="0"/>
        <a:buChar char="•"/>
        <a:defRPr sz="1764" kern="1200">
          <a:solidFill>
            <a:schemeClr val="tx1"/>
          </a:solidFill>
          <a:latin typeface="+mn-lt"/>
          <a:ea typeface="+mn-ea"/>
          <a:cs typeface="+mn-cs"/>
        </a:defRPr>
      </a:lvl8pPr>
      <a:lvl9pPr marL="3885089" indent="-228535" algn="l" defTabSz="914138" rtl="0" eaLnBrk="1" latinLnBrk="0" hangingPunct="1">
        <a:lnSpc>
          <a:spcPct val="90000"/>
        </a:lnSpc>
        <a:spcBef>
          <a:spcPts val="500"/>
        </a:spcBef>
        <a:buFont typeface="Arial" panose="020B0604020202020204" pitchFamily="34" charset="0"/>
        <a:buChar char="•"/>
        <a:defRPr sz="1764" kern="1200">
          <a:solidFill>
            <a:schemeClr val="tx1"/>
          </a:solidFill>
          <a:latin typeface="+mn-lt"/>
          <a:ea typeface="+mn-ea"/>
          <a:cs typeface="+mn-cs"/>
        </a:defRPr>
      </a:lvl9pPr>
    </p:bodyStyle>
    <p:otherStyle>
      <a:defPPr>
        <a:defRPr lang="en-US"/>
      </a:defPPr>
      <a:lvl1pPr marL="0" algn="l" defTabSz="914138" rtl="0" eaLnBrk="1" latinLnBrk="0" hangingPunct="1">
        <a:defRPr sz="1764" kern="1200">
          <a:solidFill>
            <a:schemeClr val="tx1"/>
          </a:solidFill>
          <a:latin typeface="+mn-lt"/>
          <a:ea typeface="+mn-ea"/>
          <a:cs typeface="+mn-cs"/>
        </a:defRPr>
      </a:lvl1pPr>
      <a:lvl2pPr marL="457069" algn="l" defTabSz="914138" rtl="0" eaLnBrk="1" latinLnBrk="0" hangingPunct="1">
        <a:defRPr sz="1764" kern="1200">
          <a:solidFill>
            <a:schemeClr val="tx1"/>
          </a:solidFill>
          <a:latin typeface="+mn-lt"/>
          <a:ea typeface="+mn-ea"/>
          <a:cs typeface="+mn-cs"/>
        </a:defRPr>
      </a:lvl2pPr>
      <a:lvl3pPr marL="914138" algn="l" defTabSz="914138" rtl="0" eaLnBrk="1" latinLnBrk="0" hangingPunct="1">
        <a:defRPr sz="1764" kern="1200">
          <a:solidFill>
            <a:schemeClr val="tx1"/>
          </a:solidFill>
          <a:latin typeface="+mn-lt"/>
          <a:ea typeface="+mn-ea"/>
          <a:cs typeface="+mn-cs"/>
        </a:defRPr>
      </a:lvl3pPr>
      <a:lvl4pPr marL="1371208" algn="l" defTabSz="914138" rtl="0" eaLnBrk="1" latinLnBrk="0" hangingPunct="1">
        <a:defRPr sz="1764" kern="1200">
          <a:solidFill>
            <a:schemeClr val="tx1"/>
          </a:solidFill>
          <a:latin typeface="+mn-lt"/>
          <a:ea typeface="+mn-ea"/>
          <a:cs typeface="+mn-cs"/>
        </a:defRPr>
      </a:lvl4pPr>
      <a:lvl5pPr marL="1828277" algn="l" defTabSz="914138" rtl="0" eaLnBrk="1" latinLnBrk="0" hangingPunct="1">
        <a:defRPr sz="1764" kern="1200">
          <a:solidFill>
            <a:schemeClr val="tx1"/>
          </a:solidFill>
          <a:latin typeface="+mn-lt"/>
          <a:ea typeface="+mn-ea"/>
          <a:cs typeface="+mn-cs"/>
        </a:defRPr>
      </a:lvl5pPr>
      <a:lvl6pPr marL="2285346" algn="l" defTabSz="914138" rtl="0" eaLnBrk="1" latinLnBrk="0" hangingPunct="1">
        <a:defRPr sz="1764" kern="1200">
          <a:solidFill>
            <a:schemeClr val="tx1"/>
          </a:solidFill>
          <a:latin typeface="+mn-lt"/>
          <a:ea typeface="+mn-ea"/>
          <a:cs typeface="+mn-cs"/>
        </a:defRPr>
      </a:lvl6pPr>
      <a:lvl7pPr marL="2742415" algn="l" defTabSz="914138" rtl="0" eaLnBrk="1" latinLnBrk="0" hangingPunct="1">
        <a:defRPr sz="1764" kern="1200">
          <a:solidFill>
            <a:schemeClr val="tx1"/>
          </a:solidFill>
          <a:latin typeface="+mn-lt"/>
          <a:ea typeface="+mn-ea"/>
          <a:cs typeface="+mn-cs"/>
        </a:defRPr>
      </a:lvl7pPr>
      <a:lvl8pPr marL="3199484" algn="l" defTabSz="914138" rtl="0" eaLnBrk="1" latinLnBrk="0" hangingPunct="1">
        <a:defRPr sz="1764" kern="1200">
          <a:solidFill>
            <a:schemeClr val="tx1"/>
          </a:solidFill>
          <a:latin typeface="+mn-lt"/>
          <a:ea typeface="+mn-ea"/>
          <a:cs typeface="+mn-cs"/>
        </a:defRPr>
      </a:lvl8pPr>
      <a:lvl9pPr marL="3656554" algn="l" defTabSz="914138" rtl="0" eaLnBrk="1" latinLnBrk="0" hangingPunct="1">
        <a:defRPr sz="176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7"/>
            <a:ext cx="11889564" cy="917575"/>
          </a:xfrm>
          <a:prstGeom prst="rect">
            <a:avLst/>
          </a:prstGeom>
        </p:spPr>
        <p:txBody>
          <a:bodyPr vert="horz" wrap="square" lIns="143402" tIns="89626" rIns="143402" bIns="89626"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2" y="1212853"/>
            <a:ext cx="11887199" cy="2151212"/>
          </a:xfrm>
          <a:prstGeom prst="rect">
            <a:avLst/>
          </a:prstGeom>
        </p:spPr>
        <p:txBody>
          <a:bodyPr vert="horz" wrap="square" lIns="143402" tIns="89626" rIns="143402" bIns="89626"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5651294"/>
      </p:ext>
    </p:extLst>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 id="2147484271" r:id="rId12"/>
    <p:sldLayoutId id="2147484272" r:id="rId13"/>
    <p:sldLayoutId id="2147484273" r:id="rId14"/>
    <p:sldLayoutId id="2147484274" r:id="rId15"/>
    <p:sldLayoutId id="2147484275" r:id="rId16"/>
    <p:sldLayoutId id="2147484276" r:id="rId17"/>
    <p:sldLayoutId id="2147484277" r:id="rId18"/>
    <p:sldLayoutId id="2147484278" r:id="rId19"/>
    <p:sldLayoutId id="2147484279" r:id="rId20"/>
    <p:sldLayoutId id="2147484280" r:id="rId21"/>
    <p:sldLayoutId id="2147484281" r:id="rId22"/>
    <p:sldLayoutId id="2147484282" r:id="rId23"/>
    <p:sldLayoutId id="2147484283" r:id="rId24"/>
    <p:sldLayoutId id="2147484284" r:id="rId25"/>
  </p:sldLayoutIdLst>
  <p:transition spd="med">
    <p:fade/>
  </p:transition>
  <p:timing>
    <p:tnLst>
      <p:par>
        <p:cTn id="1" dur="indefinite" restart="never" nodeType="tmRoot"/>
      </p:par>
    </p:tnLst>
  </p:timing>
  <p:txStyles>
    <p:titleStyle>
      <a:lvl1pPr algn="l" defTabSz="932429" rtl="0" eaLnBrk="1" latinLnBrk="0" hangingPunct="1">
        <a:lnSpc>
          <a:spcPct val="90000"/>
        </a:lnSpc>
        <a:spcBef>
          <a:spcPct val="0"/>
        </a:spcBef>
        <a:buNone/>
        <a:defRPr lang="en-US" sz="5405"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85" marR="0" indent="-342785" algn="l" defTabSz="932429" rtl="0" eaLnBrk="1" fontAlgn="auto" latinLnBrk="0" hangingPunct="1">
        <a:lnSpc>
          <a:spcPct val="90000"/>
        </a:lnSpc>
        <a:spcBef>
          <a:spcPct val="20000"/>
        </a:spcBef>
        <a:spcAft>
          <a:spcPts val="0"/>
        </a:spcAft>
        <a:buClrTx/>
        <a:buSzPct val="90000"/>
        <a:buFont typeface="Arial" pitchFamily="34" charset="0"/>
        <a:buChar char="•"/>
        <a:tabLst/>
        <a:defRPr sz="3978" kern="1200" spc="0" baseline="0">
          <a:gradFill>
            <a:gsLst>
              <a:gs pos="1250">
                <a:schemeClr val="tx1"/>
              </a:gs>
              <a:gs pos="100000">
                <a:schemeClr val="tx1"/>
              </a:gs>
            </a:gsLst>
            <a:lin ang="5400000" scaled="0"/>
          </a:gradFill>
          <a:latin typeface="+mj-lt"/>
          <a:ea typeface="+mn-ea"/>
          <a:cs typeface="+mn-cs"/>
        </a:defRPr>
      </a:lvl1pPr>
      <a:lvl2pPr marL="584004" marR="0" indent="-241219" algn="l" defTabSz="932429" rtl="0" eaLnBrk="1" fontAlgn="auto" latinLnBrk="0" hangingPunct="1">
        <a:lnSpc>
          <a:spcPct val="90000"/>
        </a:lnSpc>
        <a:spcBef>
          <a:spcPct val="20000"/>
        </a:spcBef>
        <a:spcAft>
          <a:spcPts val="0"/>
        </a:spcAft>
        <a:buClrTx/>
        <a:buSzPct val="90000"/>
        <a:buFont typeface="Arial" pitchFamily="34" charset="0"/>
        <a:buChar char="•"/>
        <a:tabLst/>
        <a:defRPr sz="2448" kern="1200" spc="0" baseline="0">
          <a:gradFill>
            <a:gsLst>
              <a:gs pos="1250">
                <a:schemeClr val="tx1"/>
              </a:gs>
              <a:gs pos="100000">
                <a:schemeClr val="tx1"/>
              </a:gs>
            </a:gsLst>
            <a:lin ang="5400000" scaled="0"/>
          </a:gradFill>
          <a:latin typeface="+mn-lt"/>
          <a:ea typeface="+mn-ea"/>
          <a:cs typeface="+mn-cs"/>
        </a:defRPr>
      </a:lvl2pPr>
      <a:lvl3pPr marL="799831" marR="0" indent="-228524" algn="l" defTabSz="932429" rtl="0" eaLnBrk="1" fontAlgn="auto" latinLnBrk="0" hangingPunct="1">
        <a:lnSpc>
          <a:spcPct val="90000"/>
        </a:lnSpc>
        <a:spcBef>
          <a:spcPct val="20000"/>
        </a:spcBef>
        <a:spcAft>
          <a:spcPts val="0"/>
        </a:spcAft>
        <a:buClrTx/>
        <a:buSzPct val="90000"/>
        <a:buFont typeface="Arial" pitchFamily="34" charset="0"/>
        <a:buChar char="•"/>
        <a:tabLst/>
        <a:defRPr sz="2040" kern="1200" spc="0" baseline="0">
          <a:gradFill>
            <a:gsLst>
              <a:gs pos="1250">
                <a:schemeClr val="tx1"/>
              </a:gs>
              <a:gs pos="100000">
                <a:schemeClr val="tx1"/>
              </a:gs>
            </a:gsLst>
            <a:lin ang="5400000" scaled="0"/>
          </a:gradFill>
          <a:latin typeface="+mn-lt"/>
          <a:ea typeface="+mn-ea"/>
          <a:cs typeface="+mn-cs"/>
        </a:defRPr>
      </a:lvl3pPr>
      <a:lvl4pPr marL="1028355" marR="0" indent="-228524" algn="l" defTabSz="932429" rtl="0" eaLnBrk="1" fontAlgn="auto" latinLnBrk="0" hangingPunct="1">
        <a:lnSpc>
          <a:spcPct val="90000"/>
        </a:lnSpc>
        <a:spcBef>
          <a:spcPct val="20000"/>
        </a:spcBef>
        <a:spcAft>
          <a:spcPts val="0"/>
        </a:spcAft>
        <a:buClrTx/>
        <a:buSzPct val="90000"/>
        <a:buFont typeface="Arial" pitchFamily="34" charset="0"/>
        <a:buChar char="•"/>
        <a:tabLst/>
        <a:defRPr sz="1938" kern="1200" spc="0" baseline="0">
          <a:gradFill>
            <a:gsLst>
              <a:gs pos="1250">
                <a:schemeClr val="tx1"/>
              </a:gs>
              <a:gs pos="100000">
                <a:schemeClr val="tx1"/>
              </a:gs>
            </a:gsLst>
            <a:lin ang="5400000" scaled="0"/>
          </a:gradFill>
          <a:latin typeface="+mn-lt"/>
          <a:ea typeface="+mn-ea"/>
          <a:cs typeface="+mn-cs"/>
        </a:defRPr>
      </a:lvl4pPr>
      <a:lvl5pPr marL="1256878" marR="0" indent="-228524" algn="l" defTabSz="932429" rtl="0" eaLnBrk="1" fontAlgn="auto" latinLnBrk="0" hangingPunct="1">
        <a:lnSpc>
          <a:spcPct val="90000"/>
        </a:lnSpc>
        <a:spcBef>
          <a:spcPct val="20000"/>
        </a:spcBef>
        <a:spcAft>
          <a:spcPts val="0"/>
        </a:spcAft>
        <a:buClrTx/>
        <a:buSzPct val="90000"/>
        <a:buFont typeface="Arial" pitchFamily="34" charset="0"/>
        <a:buChar char="•"/>
        <a:tabLst/>
        <a:defRPr sz="1938" kern="1200" spc="0" baseline="0">
          <a:gradFill>
            <a:gsLst>
              <a:gs pos="1250">
                <a:schemeClr val="tx1"/>
              </a:gs>
              <a:gs pos="100000">
                <a:schemeClr val="tx1"/>
              </a:gs>
            </a:gsLst>
            <a:lin ang="5400000" scaled="0"/>
          </a:gradFill>
          <a:latin typeface="+mn-lt"/>
          <a:ea typeface="+mn-ea"/>
          <a:cs typeface="+mn-cs"/>
        </a:defRPr>
      </a:lvl5pPr>
      <a:lvl6pPr marL="2564179" indent="-233108" algn="l" defTabSz="93242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395" indent="-233108" algn="l" defTabSz="93242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6609" indent="-233108" algn="l" defTabSz="93242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2825" indent="-233108" algn="l" defTabSz="93242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429" rtl="0" eaLnBrk="1" latinLnBrk="0" hangingPunct="1">
        <a:defRPr sz="1938" kern="1200">
          <a:solidFill>
            <a:schemeClr val="tx1"/>
          </a:solidFill>
          <a:latin typeface="+mn-lt"/>
          <a:ea typeface="+mn-ea"/>
          <a:cs typeface="+mn-cs"/>
        </a:defRPr>
      </a:lvl1pPr>
      <a:lvl2pPr marL="466214" algn="l" defTabSz="932429" rtl="0" eaLnBrk="1" latinLnBrk="0" hangingPunct="1">
        <a:defRPr sz="1938" kern="1200">
          <a:solidFill>
            <a:schemeClr val="tx1"/>
          </a:solidFill>
          <a:latin typeface="+mn-lt"/>
          <a:ea typeface="+mn-ea"/>
          <a:cs typeface="+mn-cs"/>
        </a:defRPr>
      </a:lvl2pPr>
      <a:lvl3pPr marL="932429" algn="l" defTabSz="932429" rtl="0" eaLnBrk="1" latinLnBrk="0" hangingPunct="1">
        <a:defRPr sz="1938" kern="1200">
          <a:solidFill>
            <a:schemeClr val="tx1"/>
          </a:solidFill>
          <a:latin typeface="+mn-lt"/>
          <a:ea typeface="+mn-ea"/>
          <a:cs typeface="+mn-cs"/>
        </a:defRPr>
      </a:lvl3pPr>
      <a:lvl4pPr marL="1398643" algn="l" defTabSz="932429" rtl="0" eaLnBrk="1" latinLnBrk="0" hangingPunct="1">
        <a:defRPr sz="1938" kern="1200">
          <a:solidFill>
            <a:schemeClr val="tx1"/>
          </a:solidFill>
          <a:latin typeface="+mn-lt"/>
          <a:ea typeface="+mn-ea"/>
          <a:cs typeface="+mn-cs"/>
        </a:defRPr>
      </a:lvl4pPr>
      <a:lvl5pPr marL="1864858" algn="l" defTabSz="932429" rtl="0" eaLnBrk="1" latinLnBrk="0" hangingPunct="1">
        <a:defRPr sz="1938" kern="1200">
          <a:solidFill>
            <a:schemeClr val="tx1"/>
          </a:solidFill>
          <a:latin typeface="+mn-lt"/>
          <a:ea typeface="+mn-ea"/>
          <a:cs typeface="+mn-cs"/>
        </a:defRPr>
      </a:lvl5pPr>
      <a:lvl6pPr marL="2331072" algn="l" defTabSz="932429" rtl="0" eaLnBrk="1" latinLnBrk="0" hangingPunct="1">
        <a:defRPr sz="1938" kern="1200">
          <a:solidFill>
            <a:schemeClr val="tx1"/>
          </a:solidFill>
          <a:latin typeface="+mn-lt"/>
          <a:ea typeface="+mn-ea"/>
          <a:cs typeface="+mn-cs"/>
        </a:defRPr>
      </a:lvl6pPr>
      <a:lvl7pPr marL="2797287" algn="l" defTabSz="932429" rtl="0" eaLnBrk="1" latinLnBrk="0" hangingPunct="1">
        <a:defRPr sz="1938" kern="1200">
          <a:solidFill>
            <a:schemeClr val="tx1"/>
          </a:solidFill>
          <a:latin typeface="+mn-lt"/>
          <a:ea typeface="+mn-ea"/>
          <a:cs typeface="+mn-cs"/>
        </a:defRPr>
      </a:lvl7pPr>
      <a:lvl8pPr marL="3263500" algn="l" defTabSz="932429" rtl="0" eaLnBrk="1" latinLnBrk="0" hangingPunct="1">
        <a:defRPr sz="1938" kern="1200">
          <a:solidFill>
            <a:schemeClr val="tx1"/>
          </a:solidFill>
          <a:latin typeface="+mn-lt"/>
          <a:ea typeface="+mn-ea"/>
          <a:cs typeface="+mn-cs"/>
        </a:defRPr>
      </a:lvl8pPr>
      <a:lvl9pPr marL="3729717" algn="l" defTabSz="932429" rtl="0" eaLnBrk="1" latinLnBrk="0" hangingPunct="1">
        <a:defRPr sz="1938"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23783938"/>
      </p:ext>
    </p:extLst>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 id="2147484297" r:id="rId11"/>
    <p:sldLayoutId id="2147484298" r:id="rId12"/>
    <p:sldLayoutId id="2147484299" r:id="rId13"/>
    <p:sldLayoutId id="2147484300" r:id="rId14"/>
    <p:sldLayoutId id="2147484301" r:id="rId15"/>
    <p:sldLayoutId id="2147484302" r:id="rId1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522780968"/>
      </p:ext>
    </p:extLst>
  </p:cSld>
  <p:clrMap bg1="lt1" tx1="dk1" bg2="lt2" tx2="dk2" accent1="accent1" accent2="accent2" accent3="accent3" accent4="accent4" accent5="accent5" accent6="accent6" hlink="hlink" folHlink="folHlink"/>
  <p:sldLayoutIdLst>
    <p:sldLayoutId id="2147484304" r:id="rId1"/>
    <p:sldLayoutId id="2147484305" r:id="rId2"/>
    <p:sldLayoutId id="2147484306" r:id="rId3"/>
    <p:sldLayoutId id="2147484307" r:id="rId4"/>
    <p:sldLayoutId id="2147484308" r:id="rId5"/>
    <p:sldLayoutId id="2147484309" r:id="rId6"/>
    <p:sldLayoutId id="2147484310" r:id="rId7"/>
    <p:sldLayoutId id="2147484311" r:id="rId8"/>
    <p:sldLayoutId id="2147484312" r:id="rId9"/>
    <p:sldLayoutId id="2147484313" r:id="rId10"/>
    <p:sldLayoutId id="2147484437" r:id="rId11"/>
    <p:sldLayoutId id="2147484439"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703157090"/>
      </p:ext>
    </p:extLst>
  </p:cSld>
  <p:clrMap bg1="lt1" tx1="dk1" bg2="lt2" tx2="dk2" accent1="accent1" accent2="accent2" accent3="accent3" accent4="accent4" accent5="accent5" accent6="accent6" hlink="hlink" folHlink="folHlink"/>
  <p:sldLayoutIdLst>
    <p:sldLayoutId id="2147484316" r:id="rId1"/>
    <p:sldLayoutId id="2147484317" r:id="rId2"/>
    <p:sldLayoutId id="2147484318" r:id="rId3"/>
    <p:sldLayoutId id="2147484319" r:id="rId4"/>
    <p:sldLayoutId id="2147484320" r:id="rId5"/>
    <p:sldLayoutId id="2147484321" r:id="rId6"/>
    <p:sldLayoutId id="2147484322" r:id="rId7"/>
    <p:sldLayoutId id="2147484323" r:id="rId8"/>
    <p:sldLayoutId id="2147484324" r:id="rId9"/>
    <p:sldLayoutId id="2147484325" r:id="rId10"/>
    <p:sldLayoutId id="2147484326" r:id="rId11"/>
    <p:sldLayoutId id="2147484327" r:id="rId12"/>
    <p:sldLayoutId id="2147484328" r:id="rId13"/>
    <p:sldLayoutId id="2147484329" r:id="rId14"/>
    <p:sldLayoutId id="2147484330" r:id="rId15"/>
    <p:sldLayoutId id="2147484331" r:id="rId16"/>
    <p:sldLayoutId id="2147484332" r:id="rId17"/>
    <p:sldLayoutId id="2147484333" r:id="rId18"/>
    <p:sldLayoutId id="2147484334" r:id="rId19"/>
    <p:sldLayoutId id="2147484335" r:id="rId20"/>
    <p:sldLayoutId id="2147484336" r:id="rId21"/>
    <p:sldLayoutId id="2147484337" r:id="rId22"/>
    <p:sldLayoutId id="2147484338" r:id="rId23"/>
    <p:sldLayoutId id="2147484339" r:id="rId24"/>
    <p:sldLayoutId id="2147484340" r:id="rId25"/>
    <p:sldLayoutId id="2147484341"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5ACBF0"/>
          </p15:clr>
        </p15:guide>
        <p15:guide id="4" orient="horz" pos="1339">
          <p15:clr>
            <a:srgbClr val="5ACBF0"/>
          </p15:clr>
        </p15:guide>
        <p15:guide id="5" orient="horz" pos="1915">
          <p15:clr>
            <a:srgbClr val="5ACBF0"/>
          </p15:clr>
        </p15:guide>
        <p15:guide id="6" orient="horz" pos="2491">
          <p15:clr>
            <a:srgbClr val="5ACBF0"/>
          </p15:clr>
        </p15:guide>
        <p15:guide id="7" orient="horz" pos="3067">
          <p15:clr>
            <a:srgbClr val="5ACBF0"/>
          </p15:clr>
        </p15:guide>
        <p15:guide id="8" orient="horz" pos="3643">
          <p15:clr>
            <a:srgbClr val="5ACBF0"/>
          </p15:clr>
        </p15:guide>
        <p15:guide id="9" orient="horz" pos="4219">
          <p15:clr>
            <a:srgbClr val="5ACBF0"/>
          </p15:clr>
        </p15:guide>
        <p15:guide id="10" pos="749">
          <p15:clr>
            <a:srgbClr val="5ACBF0"/>
          </p15:clr>
        </p15:guide>
        <p15:guide id="11" pos="1325">
          <p15:clr>
            <a:srgbClr val="5ACBF0"/>
          </p15:clr>
        </p15:guide>
        <p15:guide id="12" pos="1901">
          <p15:clr>
            <a:srgbClr val="5ACBF0"/>
          </p15:clr>
        </p15:guide>
        <p15:guide id="13" pos="2477">
          <p15:clr>
            <a:srgbClr val="5ACBF0"/>
          </p15:clr>
        </p15:guide>
        <p15:guide id="14" pos="3053">
          <p15:clr>
            <a:srgbClr val="5ACBF0"/>
          </p15:clr>
        </p15:guide>
        <p15:guide id="15" pos="3629">
          <p15:clr>
            <a:srgbClr val="5ACBF0"/>
          </p15:clr>
        </p15:guide>
        <p15:guide id="16" pos="4205">
          <p15:clr>
            <a:srgbClr val="5ACBF0"/>
          </p15:clr>
        </p15:guide>
        <p15:guide id="17" pos="4781">
          <p15:clr>
            <a:srgbClr val="5ACBF0"/>
          </p15:clr>
        </p15:guide>
        <p15:guide id="18" pos="5357">
          <p15:clr>
            <a:srgbClr val="5ACBF0"/>
          </p15:clr>
        </p15:guide>
        <p15:guide id="19" pos="5933">
          <p15:clr>
            <a:srgbClr val="5ACBF0"/>
          </p15:clr>
        </p15:guide>
        <p15:guide id="20" pos="6509">
          <p15:clr>
            <a:srgbClr val="5ACBF0"/>
          </p15:clr>
        </p15:guide>
        <p15:guide id="21" pos="7085">
          <p15:clr>
            <a:srgbClr val="5ACBF0"/>
          </p15:clr>
        </p15:guide>
        <p15:guide id="22" pos="7661">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rot="5400000">
            <a:off x="10532395" y="1944336"/>
            <a:ext cx="4298019" cy="409351"/>
          </a:xfrm>
          <a:prstGeom prst="rect">
            <a:avLst/>
          </a:prstGeom>
        </p:spPr>
      </p:pic>
      <p:sp>
        <p:nvSpPr>
          <p:cNvPr id="3" name="Slide Number Placeholder 2"/>
          <p:cNvSpPr>
            <a:spLocks noGrp="1"/>
          </p:cNvSpPr>
          <p:nvPr>
            <p:ph type="sldNum" sz="quarter" idx="4"/>
          </p:nvPr>
        </p:nvSpPr>
        <p:spPr>
          <a:xfrm>
            <a:off x="9182101" y="6515100"/>
            <a:ext cx="2797175" cy="182563"/>
          </a:xfrm>
          <a:prstGeom prst="rect">
            <a:avLst/>
          </a:prstGeom>
        </p:spPr>
        <p:txBody>
          <a:bodyPr vert="horz" lIns="91440" tIns="45720" rIns="91440" bIns="45720" rtlCol="0" anchor="ctr"/>
          <a:lstStyle>
            <a:lvl1pPr algn="r">
              <a:defRPr sz="1199">
                <a:gradFill>
                  <a:gsLst>
                    <a:gs pos="15929">
                      <a:schemeClr val="tx1"/>
                    </a:gs>
                    <a:gs pos="39000">
                      <a:schemeClr val="tx1"/>
                    </a:gs>
                  </a:gsLst>
                  <a:lin ang="5400000" scaled="0"/>
                </a:gradFill>
              </a:defRPr>
            </a:lvl1pPr>
          </a:lstStyle>
          <a:p>
            <a:pPr marL="0" marR="0" lvl="0" indent="0" algn="r" defTabSz="932217" rtl="0" eaLnBrk="1" fontAlgn="auto" latinLnBrk="0" hangingPunct="1">
              <a:lnSpc>
                <a:spcPct val="100000"/>
              </a:lnSpc>
              <a:spcBef>
                <a:spcPts val="0"/>
              </a:spcBef>
              <a:spcAft>
                <a:spcPts val="0"/>
              </a:spcAft>
              <a:buClrTx/>
              <a:buSzTx/>
              <a:buFontTx/>
              <a:buNone/>
              <a:tabLst/>
              <a:defRPr/>
            </a:pPr>
            <a:fld id="{996D1667-F34E-418F-B972-4A4A26FA2383}" type="slidenum">
              <a:rPr kumimoji="0" lang="en-US" sz="1199" b="0" i="0" u="none" strike="noStrike" kern="1200" cap="none" spc="0" normalizeH="0" baseline="0" noProof="0" smtClean="0">
                <a:ln>
                  <a:noFill/>
                </a:ln>
                <a:gradFill>
                  <a:gsLst>
                    <a:gs pos="15929">
                      <a:srgbClr val="505050"/>
                    </a:gs>
                    <a:gs pos="39000">
                      <a:srgbClr val="505050"/>
                    </a:gs>
                  </a:gsLst>
                  <a:lin ang="5400000" scaled="0"/>
                </a:gradFill>
                <a:effectLst/>
                <a:uLnTx/>
                <a:uFillTx/>
                <a:latin typeface="Segoe UI"/>
                <a:ea typeface="+mn-ea"/>
                <a:cs typeface="+mn-cs"/>
              </a:rPr>
              <a:pPr marL="0" marR="0" lvl="0" indent="0" algn="r" defTabSz="932217" rtl="0" eaLnBrk="1" fontAlgn="auto" latinLnBrk="0" hangingPunct="1">
                <a:lnSpc>
                  <a:spcPct val="100000"/>
                </a:lnSpc>
                <a:spcBef>
                  <a:spcPts val="0"/>
                </a:spcBef>
                <a:spcAft>
                  <a:spcPts val="0"/>
                </a:spcAft>
                <a:buClrTx/>
                <a:buSzTx/>
                <a:buFontTx/>
                <a:buNone/>
                <a:tabLst/>
                <a:defRPr/>
              </a:pPr>
              <a:t>‹#›</a:t>
            </a:fld>
            <a:endParaRPr kumimoji="0" lang="en-US" sz="1199" b="0" i="0" u="none" strike="noStrike" kern="1200" cap="none" spc="0" normalizeH="0" baseline="0" noProof="0">
              <a:ln>
                <a:noFill/>
              </a:ln>
              <a:gradFill>
                <a:gsLst>
                  <a:gs pos="15929">
                    <a:srgbClr val="505050"/>
                  </a:gs>
                  <a:gs pos="39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436187940"/>
      </p:ext>
    </p:extLst>
  </p:cSld>
  <p:clrMap bg1="lt1" tx1="dk1" bg2="lt2" tx2="dk2" accent1="accent1" accent2="accent2" accent3="accent3" accent4="accent4" accent5="accent5" accent6="accent6" hlink="hlink" folHlink="folHlink"/>
  <p:sldLayoutIdLst>
    <p:sldLayoutId id="2147484360" r:id="rId1"/>
    <p:sldLayoutId id="2147484361" r:id="rId2"/>
    <p:sldLayoutId id="2147484362" r:id="rId3"/>
    <p:sldLayoutId id="2147484363" r:id="rId4"/>
    <p:sldLayoutId id="2147484364" r:id="rId5"/>
    <p:sldLayoutId id="2147484365" r:id="rId6"/>
    <p:sldLayoutId id="2147484366" r:id="rId7"/>
    <p:sldLayoutId id="2147484367" r:id="rId8"/>
    <p:sldLayoutId id="2147484368" r:id="rId9"/>
    <p:sldLayoutId id="2147484369" r:id="rId10"/>
    <p:sldLayoutId id="2147484370" r:id="rId11"/>
    <p:sldLayoutId id="2147484371" r:id="rId12"/>
    <p:sldLayoutId id="2147484372" r:id="rId13"/>
    <p:sldLayoutId id="2147484373" r:id="rId14"/>
    <p:sldLayoutId id="2147484374" r:id="rId15"/>
    <p:sldLayoutId id="2147484375" r:id="rId16"/>
    <p:sldLayoutId id="2147484376" r:id="rId17"/>
    <p:sldLayoutId id="2147484377" r:id="rId18"/>
    <p:sldLayoutId id="2147484378" r:id="rId19"/>
    <p:sldLayoutId id="2147484379" r:id="rId20"/>
    <p:sldLayoutId id="2147484380" r:id="rId21"/>
    <p:sldLayoutId id="2147484381" r:id="rId22"/>
    <p:sldLayoutId id="2147484382" r:id="rId23"/>
  </p:sldLayoutIdLst>
  <p:transition>
    <p:fade/>
  </p:transition>
  <p:timing>
    <p:tnLst>
      <p:par>
        <p:cTn id="1" dur="indefinite" restart="never" nodeType="tmRoot"/>
      </p:par>
    </p:tnLst>
  </p:timing>
  <p:hf hdr="0" ftr="0" dt="0"/>
  <p:txStyles>
    <p:titleStyle>
      <a:lvl1pPr algn="l" defTabSz="932563" rtl="0" eaLnBrk="1" latinLnBrk="0" hangingPunct="1">
        <a:lnSpc>
          <a:spcPct val="90000"/>
        </a:lnSpc>
        <a:spcBef>
          <a:spcPct val="0"/>
        </a:spcBef>
        <a:buNone/>
        <a:defRPr lang="en-US" sz="4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6"/>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5400000">
            <a:off x="10532395" y="1944336"/>
            <a:ext cx="4298019" cy="409352"/>
          </a:xfrm>
          <a:prstGeom prst="rect">
            <a:avLst/>
          </a:prstGeom>
        </p:spPr>
      </p:pic>
    </p:spTree>
    <p:extLst>
      <p:ext uri="{BB962C8B-B14F-4D97-AF65-F5344CB8AC3E}">
        <p14:creationId xmlns:p14="http://schemas.microsoft.com/office/powerpoint/2010/main" val="2803008298"/>
      </p:ext>
    </p:extLst>
  </p:cSld>
  <p:clrMap bg1="lt1" tx1="dk1" bg2="lt2" tx2="dk2" accent1="accent1" accent2="accent2" accent3="accent3" accent4="accent4" accent5="accent5" accent6="accent6" hlink="hlink" folHlink="folHlink"/>
  <p:sldLayoutIdLst>
    <p:sldLayoutId id="2147484402" r:id="rId1"/>
    <p:sldLayoutId id="2147484403" r:id="rId2"/>
    <p:sldLayoutId id="2147484407" r:id="rId3"/>
    <p:sldLayoutId id="2147484460" r:id="rId4"/>
  </p:sldLayoutIdLst>
  <p:transition>
    <p:fade/>
  </p:transition>
  <p:timing>
    <p:tnLst>
      <p:par>
        <p:cTn id="1" dur="indefinite" restart="never" nodeType="tmRoot"/>
      </p:par>
    </p:tnLst>
  </p:timing>
  <p:txStyles>
    <p:titleStyle>
      <a:lvl1pPr algn="l" defTabSz="932372" rtl="0" eaLnBrk="1" latinLnBrk="0" hangingPunct="1">
        <a:lnSpc>
          <a:spcPct val="90000"/>
        </a:lnSpc>
        <a:spcBef>
          <a:spcPct val="0"/>
        </a:spcBef>
        <a:buNone/>
        <a:defRPr lang="en-US" sz="53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4" marR="0" indent="-342764" algn="l" defTabSz="93237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8" kern="1200" spc="0" baseline="0">
          <a:gradFill>
            <a:gsLst>
              <a:gs pos="1250">
                <a:schemeClr val="tx1"/>
              </a:gs>
              <a:gs pos="100000">
                <a:schemeClr val="tx1"/>
              </a:gs>
            </a:gsLst>
            <a:lin ang="5400000" scaled="0"/>
          </a:gradFill>
          <a:latin typeface="+mj-lt"/>
          <a:ea typeface="+mn-ea"/>
          <a:cs typeface="+mn-cs"/>
        </a:defRPr>
      </a:lvl1pPr>
      <a:lvl2pPr marL="583968" marR="0" indent="-241204" algn="l" defTabSz="93237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99" kern="1200" spc="0" baseline="0">
          <a:gradFill>
            <a:gsLst>
              <a:gs pos="1250">
                <a:schemeClr val="tx1"/>
              </a:gs>
              <a:gs pos="100000">
                <a:schemeClr val="tx1"/>
              </a:gs>
            </a:gsLst>
            <a:lin ang="5400000" scaled="0"/>
          </a:gradFill>
          <a:latin typeface="+mn-lt"/>
          <a:ea typeface="+mn-ea"/>
          <a:cs typeface="+mn-cs"/>
        </a:defRPr>
      </a:lvl2pPr>
      <a:lvl3pPr marL="799783" marR="0" indent="-228510" algn="l" defTabSz="93237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99" kern="1200" spc="0" baseline="0">
          <a:gradFill>
            <a:gsLst>
              <a:gs pos="1250">
                <a:schemeClr val="tx1"/>
              </a:gs>
              <a:gs pos="100000">
                <a:schemeClr val="tx1"/>
              </a:gs>
            </a:gsLst>
            <a:lin ang="5400000" scaled="0"/>
          </a:gradFill>
          <a:latin typeface="+mn-lt"/>
          <a:ea typeface="+mn-ea"/>
          <a:cs typeface="+mn-cs"/>
        </a:defRPr>
      </a:lvl3pPr>
      <a:lvl4pPr marL="1028293" marR="0" indent="-228510" algn="l" defTabSz="93237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99" kern="1200" spc="0" baseline="0">
          <a:gradFill>
            <a:gsLst>
              <a:gs pos="1250">
                <a:schemeClr val="tx1"/>
              </a:gs>
              <a:gs pos="100000">
                <a:schemeClr val="tx1"/>
              </a:gs>
            </a:gsLst>
            <a:lin ang="5400000" scaled="0"/>
          </a:gradFill>
          <a:latin typeface="+mn-lt"/>
          <a:ea typeface="+mn-ea"/>
          <a:cs typeface="+mn-cs"/>
        </a:defRPr>
      </a:lvl4pPr>
      <a:lvl5pPr marL="1256802" marR="0" indent="-228510" algn="l" defTabSz="93237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99" kern="1200" spc="0" baseline="0">
          <a:gradFill>
            <a:gsLst>
              <a:gs pos="1250">
                <a:schemeClr val="tx1"/>
              </a:gs>
              <a:gs pos="100000">
                <a:schemeClr val="tx1"/>
              </a:gs>
            </a:gsLst>
            <a:lin ang="5400000" scaled="0"/>
          </a:gradFill>
          <a:latin typeface="+mn-lt"/>
          <a:ea typeface="+mn-ea"/>
          <a:cs typeface="+mn-cs"/>
        </a:defRPr>
      </a:lvl5pPr>
      <a:lvl6pPr marL="256402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212"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398"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58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372" rtl="0" eaLnBrk="1" latinLnBrk="0" hangingPunct="1">
        <a:defRPr sz="1799" kern="1200">
          <a:solidFill>
            <a:schemeClr val="tx1"/>
          </a:solidFill>
          <a:latin typeface="+mn-lt"/>
          <a:ea typeface="+mn-ea"/>
          <a:cs typeface="+mn-cs"/>
        </a:defRPr>
      </a:lvl1pPr>
      <a:lvl2pPr marL="466186" algn="l" defTabSz="932372" rtl="0" eaLnBrk="1" latinLnBrk="0" hangingPunct="1">
        <a:defRPr sz="1799" kern="1200">
          <a:solidFill>
            <a:schemeClr val="tx1"/>
          </a:solidFill>
          <a:latin typeface="+mn-lt"/>
          <a:ea typeface="+mn-ea"/>
          <a:cs typeface="+mn-cs"/>
        </a:defRPr>
      </a:lvl2pPr>
      <a:lvl3pPr marL="932372" algn="l" defTabSz="932372" rtl="0" eaLnBrk="1" latinLnBrk="0" hangingPunct="1">
        <a:defRPr sz="1799" kern="1200">
          <a:solidFill>
            <a:schemeClr val="tx1"/>
          </a:solidFill>
          <a:latin typeface="+mn-lt"/>
          <a:ea typeface="+mn-ea"/>
          <a:cs typeface="+mn-cs"/>
        </a:defRPr>
      </a:lvl3pPr>
      <a:lvl4pPr marL="1398559" algn="l" defTabSz="932372" rtl="0" eaLnBrk="1" latinLnBrk="0" hangingPunct="1">
        <a:defRPr sz="1799" kern="1200">
          <a:solidFill>
            <a:schemeClr val="tx1"/>
          </a:solidFill>
          <a:latin typeface="+mn-lt"/>
          <a:ea typeface="+mn-ea"/>
          <a:cs typeface="+mn-cs"/>
        </a:defRPr>
      </a:lvl4pPr>
      <a:lvl5pPr marL="1864745" algn="l" defTabSz="932372" rtl="0" eaLnBrk="1" latinLnBrk="0" hangingPunct="1">
        <a:defRPr sz="1799" kern="1200">
          <a:solidFill>
            <a:schemeClr val="tx1"/>
          </a:solidFill>
          <a:latin typeface="+mn-lt"/>
          <a:ea typeface="+mn-ea"/>
          <a:cs typeface="+mn-cs"/>
        </a:defRPr>
      </a:lvl5pPr>
      <a:lvl6pPr marL="2330932" algn="l" defTabSz="932372" rtl="0" eaLnBrk="1" latinLnBrk="0" hangingPunct="1">
        <a:defRPr sz="1799" kern="1200">
          <a:solidFill>
            <a:schemeClr val="tx1"/>
          </a:solidFill>
          <a:latin typeface="+mn-lt"/>
          <a:ea typeface="+mn-ea"/>
          <a:cs typeface="+mn-cs"/>
        </a:defRPr>
      </a:lvl6pPr>
      <a:lvl7pPr marL="2797118" algn="l" defTabSz="932372" rtl="0" eaLnBrk="1" latinLnBrk="0" hangingPunct="1">
        <a:defRPr sz="1799" kern="1200">
          <a:solidFill>
            <a:schemeClr val="tx1"/>
          </a:solidFill>
          <a:latin typeface="+mn-lt"/>
          <a:ea typeface="+mn-ea"/>
          <a:cs typeface="+mn-cs"/>
        </a:defRPr>
      </a:lvl7pPr>
      <a:lvl8pPr marL="3263305" algn="l" defTabSz="932372" rtl="0" eaLnBrk="1" latinLnBrk="0" hangingPunct="1">
        <a:defRPr sz="1799" kern="1200">
          <a:solidFill>
            <a:schemeClr val="tx1"/>
          </a:solidFill>
          <a:latin typeface="+mn-lt"/>
          <a:ea typeface="+mn-ea"/>
          <a:cs typeface="+mn-cs"/>
        </a:defRPr>
      </a:lvl8pPr>
      <a:lvl9pPr marL="3729492" algn="l" defTabSz="932372"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0"/>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96989903"/>
      </p:ext>
    </p:extLst>
  </p:cSld>
  <p:clrMap bg1="lt1" tx1="dk1" bg2="lt2" tx2="dk2" accent1="accent1" accent2="accent2" accent3="accent3" accent4="accent4" accent5="accent5" accent6="accent6" hlink="hlink" folHlink="folHlink"/>
  <p:sldLayoutIdLst>
    <p:sldLayoutId id="2147484410" r:id="rId1"/>
    <p:sldLayoutId id="2147484411" r:id="rId2"/>
    <p:sldLayoutId id="2147484412" r:id="rId3"/>
    <p:sldLayoutId id="2147484413" r:id="rId4"/>
    <p:sldLayoutId id="2147484414" r:id="rId5"/>
    <p:sldLayoutId id="2147484415" r:id="rId6"/>
    <p:sldLayoutId id="2147484416" r:id="rId7"/>
    <p:sldLayoutId id="2147484417" r:id="rId8"/>
    <p:sldLayoutId id="2147484418" r:id="rId9"/>
    <p:sldLayoutId id="2147484419" r:id="rId10"/>
    <p:sldLayoutId id="2147484420" r:id="rId11"/>
    <p:sldLayoutId id="2147484421" r:id="rId12"/>
    <p:sldLayoutId id="2147484422" r:id="rId13"/>
    <p:sldLayoutId id="2147484423" r:id="rId14"/>
    <p:sldLayoutId id="2147484424" r:id="rId15"/>
    <p:sldLayoutId id="2147484425" r:id="rId16"/>
    <p:sldLayoutId id="2147484426" r:id="rId17"/>
    <p:sldLayoutId id="2147484427" r:id="rId18"/>
    <p:sldLayoutId id="2147484428" r:id="rId19"/>
    <p:sldLayoutId id="2147484429" r:id="rId20"/>
    <p:sldLayoutId id="2147484430" r:id="rId21"/>
    <p:sldLayoutId id="2147484431" r:id="rId22"/>
    <p:sldLayoutId id="2147484432" r:id="rId23"/>
    <p:sldLayoutId id="2147484433" r:id="rId24"/>
    <p:sldLayoutId id="2147484434" r:id="rId25"/>
    <p:sldLayoutId id="2147484435" r:id="rId26"/>
    <p:sldLayoutId id="2147484436" r:id="rId27"/>
    <p:sldLayoutId id="2147484438"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fld id="{1CC4534C-CBBB-4FFB-A88B-8883F8BA3D0A}" type="datetimeFigureOut">
              <a:rPr lang="en-US" smtClean="0">
                <a:solidFill>
                  <a:prstClr val="black">
                    <a:tint val="75000"/>
                  </a:prstClr>
                </a:solidFill>
              </a:rPr>
              <a:pPr defTabSz="932597"/>
              <a:t>1/24/2016</a:t>
            </a:fld>
            <a:endParaRPr lang="en-US">
              <a:solidFill>
                <a:prstClr val="black">
                  <a:tint val="75000"/>
                </a:prstClr>
              </a:solidFill>
            </a:endParaRPr>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endParaRPr lang="en-US">
              <a:solidFill>
                <a:prstClr val="black">
                  <a:tint val="75000"/>
                </a:prstClr>
              </a:solidFill>
            </a:endParaRPr>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fld id="{6AA69977-D84D-4938-BA2B-A56949BB1393}"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496678394"/>
      </p:ext>
    </p:extLst>
  </p:cSld>
  <p:clrMap bg1="lt1" tx1="dk1" bg2="lt2" tx2="dk2" accent1="accent1" accent2="accent2" accent3="accent3" accent4="accent4" accent5="accent5" accent6="accent6" hlink="hlink" folHlink="folHlink"/>
  <p:sldLayoutIdLst>
    <p:sldLayoutId id="2147484442" r:id="rId1"/>
    <p:sldLayoutId id="2147484443" r:id="rId2"/>
    <p:sldLayoutId id="2147484444" r:id="rId3"/>
    <p:sldLayoutId id="2147484445" r:id="rId4"/>
    <p:sldLayoutId id="2147484446" r:id="rId5"/>
    <p:sldLayoutId id="2147484447" r:id="rId6"/>
    <p:sldLayoutId id="2147484448" r:id="rId7"/>
    <p:sldLayoutId id="2147484449" r:id="rId8"/>
    <p:sldLayoutId id="2147484450" r:id="rId9"/>
    <p:sldLayoutId id="2147484451" r:id="rId10"/>
    <p:sldLayoutId id="2147484452" r:id="rId11"/>
    <p:sldLayoutId id="2147484453" r:id="rId12"/>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13" Type="http://schemas.openxmlformats.org/officeDocument/2006/relationships/image" Target="../media/image89.png"/><Relationship Id="rId18" Type="http://schemas.openxmlformats.org/officeDocument/2006/relationships/image" Target="../media/image94.png"/><Relationship Id="rId26" Type="http://schemas.openxmlformats.org/officeDocument/2006/relationships/image" Target="../media/image102.png"/><Relationship Id="rId39" Type="http://schemas.openxmlformats.org/officeDocument/2006/relationships/image" Target="../media/image115.png"/><Relationship Id="rId3" Type="http://schemas.openxmlformats.org/officeDocument/2006/relationships/image" Target="../media/image79.png"/><Relationship Id="rId21" Type="http://schemas.openxmlformats.org/officeDocument/2006/relationships/image" Target="../media/image97.png"/><Relationship Id="rId34" Type="http://schemas.openxmlformats.org/officeDocument/2006/relationships/image" Target="../media/image110.png"/><Relationship Id="rId42" Type="http://schemas.openxmlformats.org/officeDocument/2006/relationships/image" Target="../media/image118.png"/><Relationship Id="rId47" Type="http://schemas.openxmlformats.org/officeDocument/2006/relationships/image" Target="../media/image123.png"/><Relationship Id="rId50" Type="http://schemas.openxmlformats.org/officeDocument/2006/relationships/image" Target="../media/image126.png"/><Relationship Id="rId7" Type="http://schemas.openxmlformats.org/officeDocument/2006/relationships/image" Target="../media/image83.png"/><Relationship Id="rId12" Type="http://schemas.openxmlformats.org/officeDocument/2006/relationships/image" Target="../media/image88.png"/><Relationship Id="rId17" Type="http://schemas.openxmlformats.org/officeDocument/2006/relationships/image" Target="../media/image93.png"/><Relationship Id="rId25" Type="http://schemas.openxmlformats.org/officeDocument/2006/relationships/image" Target="../media/image101.png"/><Relationship Id="rId33" Type="http://schemas.openxmlformats.org/officeDocument/2006/relationships/image" Target="../media/image109.png"/><Relationship Id="rId38" Type="http://schemas.openxmlformats.org/officeDocument/2006/relationships/image" Target="../media/image114.png"/><Relationship Id="rId46" Type="http://schemas.openxmlformats.org/officeDocument/2006/relationships/image" Target="../media/image122.png"/><Relationship Id="rId2" Type="http://schemas.openxmlformats.org/officeDocument/2006/relationships/notesSlide" Target="../notesSlides/notesSlide5.xml"/><Relationship Id="rId16" Type="http://schemas.openxmlformats.org/officeDocument/2006/relationships/image" Target="../media/image92.png"/><Relationship Id="rId20" Type="http://schemas.openxmlformats.org/officeDocument/2006/relationships/image" Target="../media/image96.png"/><Relationship Id="rId29" Type="http://schemas.openxmlformats.org/officeDocument/2006/relationships/image" Target="../media/image105.png"/><Relationship Id="rId41" Type="http://schemas.openxmlformats.org/officeDocument/2006/relationships/image" Target="../media/image117.png"/><Relationship Id="rId54" Type="http://schemas.openxmlformats.org/officeDocument/2006/relationships/image" Target="../media/image130.png"/><Relationship Id="rId1" Type="http://schemas.openxmlformats.org/officeDocument/2006/relationships/slideLayout" Target="../slideLayouts/slideLayout79.xml"/><Relationship Id="rId6" Type="http://schemas.openxmlformats.org/officeDocument/2006/relationships/image" Target="../media/image82.png"/><Relationship Id="rId11" Type="http://schemas.openxmlformats.org/officeDocument/2006/relationships/image" Target="../media/image87.png"/><Relationship Id="rId24" Type="http://schemas.openxmlformats.org/officeDocument/2006/relationships/image" Target="../media/image100.png"/><Relationship Id="rId32" Type="http://schemas.openxmlformats.org/officeDocument/2006/relationships/image" Target="../media/image108.png"/><Relationship Id="rId37" Type="http://schemas.openxmlformats.org/officeDocument/2006/relationships/image" Target="../media/image113.png"/><Relationship Id="rId40" Type="http://schemas.openxmlformats.org/officeDocument/2006/relationships/image" Target="../media/image116.png"/><Relationship Id="rId45" Type="http://schemas.openxmlformats.org/officeDocument/2006/relationships/image" Target="../media/image121.png"/><Relationship Id="rId53" Type="http://schemas.openxmlformats.org/officeDocument/2006/relationships/image" Target="../media/image129.png"/><Relationship Id="rId5" Type="http://schemas.openxmlformats.org/officeDocument/2006/relationships/image" Target="../media/image81.png"/><Relationship Id="rId15" Type="http://schemas.openxmlformats.org/officeDocument/2006/relationships/image" Target="../media/image91.png"/><Relationship Id="rId23" Type="http://schemas.openxmlformats.org/officeDocument/2006/relationships/image" Target="../media/image99.png"/><Relationship Id="rId28" Type="http://schemas.openxmlformats.org/officeDocument/2006/relationships/image" Target="../media/image104.png"/><Relationship Id="rId36" Type="http://schemas.openxmlformats.org/officeDocument/2006/relationships/image" Target="../media/image112.png"/><Relationship Id="rId49" Type="http://schemas.openxmlformats.org/officeDocument/2006/relationships/image" Target="../media/image125.png"/><Relationship Id="rId10" Type="http://schemas.openxmlformats.org/officeDocument/2006/relationships/image" Target="../media/image86.png"/><Relationship Id="rId19" Type="http://schemas.openxmlformats.org/officeDocument/2006/relationships/image" Target="../media/image95.png"/><Relationship Id="rId31" Type="http://schemas.openxmlformats.org/officeDocument/2006/relationships/image" Target="../media/image107.png"/><Relationship Id="rId44" Type="http://schemas.openxmlformats.org/officeDocument/2006/relationships/image" Target="../media/image120.png"/><Relationship Id="rId52" Type="http://schemas.openxmlformats.org/officeDocument/2006/relationships/image" Target="../media/image128.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png"/><Relationship Id="rId22" Type="http://schemas.openxmlformats.org/officeDocument/2006/relationships/image" Target="../media/image98.png"/><Relationship Id="rId27" Type="http://schemas.openxmlformats.org/officeDocument/2006/relationships/image" Target="../media/image103.png"/><Relationship Id="rId30" Type="http://schemas.openxmlformats.org/officeDocument/2006/relationships/image" Target="../media/image106.png"/><Relationship Id="rId35" Type="http://schemas.openxmlformats.org/officeDocument/2006/relationships/image" Target="../media/image111.png"/><Relationship Id="rId43" Type="http://schemas.openxmlformats.org/officeDocument/2006/relationships/image" Target="../media/image119.png"/><Relationship Id="rId48" Type="http://schemas.openxmlformats.org/officeDocument/2006/relationships/image" Target="../media/image124.png"/><Relationship Id="rId8" Type="http://schemas.openxmlformats.org/officeDocument/2006/relationships/image" Target="../media/image84.png"/><Relationship Id="rId51" Type="http://schemas.openxmlformats.org/officeDocument/2006/relationships/image" Target="../media/image127.png"/></Relationships>
</file>

<file path=ppt/slides/_rels/slide11.xml.rels><?xml version="1.0" encoding="UTF-8" standalone="yes"?>
<Relationships xmlns="http://schemas.openxmlformats.org/package/2006/relationships"><Relationship Id="rId3" Type="http://schemas.openxmlformats.org/officeDocument/2006/relationships/image" Target="../media/image131.emf"/><Relationship Id="rId2" Type="http://schemas.openxmlformats.org/officeDocument/2006/relationships/notesSlide" Target="../notesSlides/notesSlide6.xml"/><Relationship Id="rId1" Type="http://schemas.openxmlformats.org/officeDocument/2006/relationships/slideLayout" Target="../slideLayouts/slideLayout79.xml"/><Relationship Id="rId4" Type="http://schemas.openxmlformats.org/officeDocument/2006/relationships/image" Target="../media/image49.emf"/></Relationships>
</file>

<file path=ppt/slides/_rels/slide12.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96.png"/><Relationship Id="rId18" Type="http://schemas.openxmlformats.org/officeDocument/2006/relationships/image" Target="../media/image137.png"/><Relationship Id="rId3" Type="http://schemas.openxmlformats.org/officeDocument/2006/relationships/image" Target="../media/image127.png"/><Relationship Id="rId21" Type="http://schemas.openxmlformats.org/officeDocument/2006/relationships/image" Target="../media/image138.png"/><Relationship Id="rId7" Type="http://schemas.openxmlformats.org/officeDocument/2006/relationships/image" Target="../media/image133.png"/><Relationship Id="rId12" Type="http://schemas.openxmlformats.org/officeDocument/2006/relationships/image" Target="../media/image135.png"/><Relationship Id="rId17" Type="http://schemas.openxmlformats.org/officeDocument/2006/relationships/image" Target="../media/image81.png"/><Relationship Id="rId2" Type="http://schemas.openxmlformats.org/officeDocument/2006/relationships/image" Target="../media/image117.png"/><Relationship Id="rId16" Type="http://schemas.openxmlformats.org/officeDocument/2006/relationships/image" Target="../media/image101.png"/><Relationship Id="rId20" Type="http://schemas.openxmlformats.org/officeDocument/2006/relationships/image" Target="../media/image107.png"/><Relationship Id="rId1" Type="http://schemas.openxmlformats.org/officeDocument/2006/relationships/slideLayout" Target="../slideLayouts/slideLayout154.xml"/><Relationship Id="rId6" Type="http://schemas.openxmlformats.org/officeDocument/2006/relationships/image" Target="../media/image80.png"/><Relationship Id="rId11" Type="http://schemas.openxmlformats.org/officeDocument/2006/relationships/image" Target="../media/image134.png"/><Relationship Id="rId5" Type="http://schemas.openxmlformats.org/officeDocument/2006/relationships/image" Target="../media/image132.png"/><Relationship Id="rId15" Type="http://schemas.openxmlformats.org/officeDocument/2006/relationships/image" Target="../media/image124.png"/><Relationship Id="rId23" Type="http://schemas.openxmlformats.org/officeDocument/2006/relationships/image" Target="../media/image88.png"/><Relationship Id="rId10" Type="http://schemas.openxmlformats.org/officeDocument/2006/relationships/image" Target="../media/image86.png"/><Relationship Id="rId19" Type="http://schemas.openxmlformats.org/officeDocument/2006/relationships/image" Target="../media/image94.png"/><Relationship Id="rId4" Type="http://schemas.openxmlformats.org/officeDocument/2006/relationships/image" Target="../media/image103.png"/><Relationship Id="rId9" Type="http://schemas.openxmlformats.org/officeDocument/2006/relationships/image" Target="../media/image120.png"/><Relationship Id="rId14" Type="http://schemas.openxmlformats.org/officeDocument/2006/relationships/image" Target="../media/image136.png"/><Relationship Id="rId22" Type="http://schemas.openxmlformats.org/officeDocument/2006/relationships/image" Target="../media/image139.png"/></Relationships>
</file>

<file path=ppt/slides/_rels/slide13.xml.rels><?xml version="1.0" encoding="UTF-8" standalone="yes"?>
<Relationships xmlns="http://schemas.openxmlformats.org/package/2006/relationships"><Relationship Id="rId13" Type="http://schemas.openxmlformats.org/officeDocument/2006/relationships/image" Target="../media/image150.png"/><Relationship Id="rId18" Type="http://schemas.openxmlformats.org/officeDocument/2006/relationships/image" Target="../media/image155.jpeg"/><Relationship Id="rId26" Type="http://schemas.openxmlformats.org/officeDocument/2006/relationships/image" Target="../media/image163.png"/><Relationship Id="rId39" Type="http://schemas.openxmlformats.org/officeDocument/2006/relationships/image" Target="../media/image175.jpg"/><Relationship Id="rId3" Type="http://schemas.openxmlformats.org/officeDocument/2006/relationships/image" Target="../media/image140.png"/><Relationship Id="rId21" Type="http://schemas.openxmlformats.org/officeDocument/2006/relationships/image" Target="../media/image158.png"/><Relationship Id="rId34" Type="http://schemas.openxmlformats.org/officeDocument/2006/relationships/image" Target="../media/image170.apprenda"/><Relationship Id="rId42" Type="http://schemas.openxmlformats.org/officeDocument/2006/relationships/image" Target="../media/image178.scalearc"/><Relationship Id="rId47" Type="http://schemas.openxmlformats.org/officeDocument/2006/relationships/image" Target="../media/image183.jpg"/><Relationship Id="rId50" Type="http://schemas.openxmlformats.org/officeDocument/2006/relationships/image" Target="../media/image186.jpeg"/><Relationship Id="rId7" Type="http://schemas.openxmlformats.org/officeDocument/2006/relationships/image" Target="../media/image144.png"/><Relationship Id="rId12" Type="http://schemas.openxmlformats.org/officeDocument/2006/relationships/image" Target="../media/image149.png"/><Relationship Id="rId17" Type="http://schemas.openxmlformats.org/officeDocument/2006/relationships/image" Target="../media/image154.jpeg"/><Relationship Id="rId25" Type="http://schemas.openxmlformats.org/officeDocument/2006/relationships/image" Target="../media/image162.png"/><Relationship Id="rId33" Type="http://schemas.openxmlformats.org/officeDocument/2006/relationships/image" Target="../media/image169.derdack"/><Relationship Id="rId38" Type="http://schemas.openxmlformats.org/officeDocument/2006/relationships/image" Target="../media/image174.jpeg"/><Relationship Id="rId46" Type="http://schemas.openxmlformats.org/officeDocument/2006/relationships/image" Target="../media/image182.jpeg"/><Relationship Id="rId2" Type="http://schemas.openxmlformats.org/officeDocument/2006/relationships/notesSlide" Target="../notesSlides/notesSlide7.xml"/><Relationship Id="rId16" Type="http://schemas.openxmlformats.org/officeDocument/2006/relationships/image" Target="../media/image153.jpeg"/><Relationship Id="rId20" Type="http://schemas.openxmlformats.org/officeDocument/2006/relationships/image" Target="../media/image157.png"/><Relationship Id="rId29" Type="http://schemas.openxmlformats.org/officeDocument/2006/relationships/image" Target="../media/image57.png"/><Relationship Id="rId41" Type="http://schemas.openxmlformats.org/officeDocument/2006/relationships/image" Target="../media/image177.jpg"/><Relationship Id="rId54" Type="http://schemas.openxmlformats.org/officeDocument/2006/relationships/image" Target="../media/image190.png"/><Relationship Id="rId1" Type="http://schemas.openxmlformats.org/officeDocument/2006/relationships/slideLayout" Target="../slideLayouts/slideLayout79.xml"/><Relationship Id="rId6" Type="http://schemas.openxmlformats.org/officeDocument/2006/relationships/image" Target="../media/image143.jpg"/><Relationship Id="rId11" Type="http://schemas.openxmlformats.org/officeDocument/2006/relationships/image" Target="../media/image148.png"/><Relationship Id="rId24" Type="http://schemas.openxmlformats.org/officeDocument/2006/relationships/image" Target="../media/image161.png"/><Relationship Id="rId32" Type="http://schemas.openxmlformats.org/officeDocument/2006/relationships/image" Target="../media/image168.cohesiveFT"/><Relationship Id="rId37" Type="http://schemas.openxmlformats.org/officeDocument/2006/relationships/image" Target="../media/image173.jpeg"/><Relationship Id="rId40" Type="http://schemas.openxmlformats.org/officeDocument/2006/relationships/image" Target="../media/image176.alertlogic"/><Relationship Id="rId45" Type="http://schemas.openxmlformats.org/officeDocument/2006/relationships/image" Target="../media/image181.png"/><Relationship Id="rId53" Type="http://schemas.openxmlformats.org/officeDocument/2006/relationships/image" Target="../media/image189.png"/><Relationship Id="rId5" Type="http://schemas.openxmlformats.org/officeDocument/2006/relationships/image" Target="../media/image142.png"/><Relationship Id="rId15" Type="http://schemas.openxmlformats.org/officeDocument/2006/relationships/image" Target="../media/image152.jpeg"/><Relationship Id="rId23" Type="http://schemas.openxmlformats.org/officeDocument/2006/relationships/image" Target="../media/image160.jpg"/><Relationship Id="rId28" Type="http://schemas.openxmlformats.org/officeDocument/2006/relationships/image" Target="../media/image165.png"/><Relationship Id="rId36" Type="http://schemas.openxmlformats.org/officeDocument/2006/relationships/image" Target="../media/image172.jpg"/><Relationship Id="rId49" Type="http://schemas.openxmlformats.org/officeDocument/2006/relationships/image" Target="../media/image185.jpg"/><Relationship Id="rId10" Type="http://schemas.openxmlformats.org/officeDocument/2006/relationships/image" Target="../media/image147.png"/><Relationship Id="rId19" Type="http://schemas.openxmlformats.org/officeDocument/2006/relationships/image" Target="../media/image156.png"/><Relationship Id="rId31" Type="http://schemas.openxmlformats.org/officeDocument/2006/relationships/image" Target="../media/image167.bluestripe"/><Relationship Id="rId44" Type="http://schemas.openxmlformats.org/officeDocument/2006/relationships/image" Target="../media/image180.jpg"/><Relationship Id="rId52" Type="http://schemas.openxmlformats.org/officeDocument/2006/relationships/image" Target="../media/image188.jpg"/><Relationship Id="rId4" Type="http://schemas.openxmlformats.org/officeDocument/2006/relationships/image" Target="../media/image141.png"/><Relationship Id="rId9" Type="http://schemas.openxmlformats.org/officeDocument/2006/relationships/image" Target="../media/image146.jpeg"/><Relationship Id="rId14" Type="http://schemas.openxmlformats.org/officeDocument/2006/relationships/image" Target="../media/image151.jpeg"/><Relationship Id="rId22" Type="http://schemas.openxmlformats.org/officeDocument/2006/relationships/image" Target="../media/image159.jpeg"/><Relationship Id="rId27" Type="http://schemas.openxmlformats.org/officeDocument/2006/relationships/image" Target="../media/image164.jpeg"/><Relationship Id="rId30" Type="http://schemas.openxmlformats.org/officeDocument/2006/relationships/image" Target="../media/image166.aiscaler"/><Relationship Id="rId35" Type="http://schemas.openxmlformats.org/officeDocument/2006/relationships/image" Target="../media/image171.png"/><Relationship Id="rId43" Type="http://schemas.openxmlformats.org/officeDocument/2006/relationships/image" Target="../media/image179.png"/><Relationship Id="rId48" Type="http://schemas.openxmlformats.org/officeDocument/2006/relationships/image" Target="../media/image184.jpeg"/><Relationship Id="rId8" Type="http://schemas.openxmlformats.org/officeDocument/2006/relationships/image" Target="../media/image145.png"/><Relationship Id="rId51" Type="http://schemas.openxmlformats.org/officeDocument/2006/relationships/image" Target="../media/image187.jpg"/></Relationships>
</file>

<file path=ppt/slides/_rels/slide14.xml.rels><?xml version="1.0" encoding="UTF-8" standalone="yes"?>
<Relationships xmlns="http://schemas.openxmlformats.org/package/2006/relationships"><Relationship Id="rId13" Type="http://schemas.openxmlformats.org/officeDocument/2006/relationships/image" Target="../media/image200.png"/><Relationship Id="rId18" Type="http://schemas.openxmlformats.org/officeDocument/2006/relationships/image" Target="../media/image205.png"/><Relationship Id="rId26" Type="http://schemas.openxmlformats.org/officeDocument/2006/relationships/image" Target="../media/image212.png"/><Relationship Id="rId39" Type="http://schemas.openxmlformats.org/officeDocument/2006/relationships/image" Target="../media/image223.png"/><Relationship Id="rId3" Type="http://schemas.openxmlformats.org/officeDocument/2006/relationships/image" Target="../media/image191.png"/><Relationship Id="rId21" Type="http://schemas.openxmlformats.org/officeDocument/2006/relationships/image" Target="../media/image208.png"/><Relationship Id="rId34" Type="http://schemas.openxmlformats.org/officeDocument/2006/relationships/image" Target="../media/image220.png"/><Relationship Id="rId42" Type="http://schemas.openxmlformats.org/officeDocument/2006/relationships/image" Target="../media/image226.png"/><Relationship Id="rId47" Type="http://schemas.openxmlformats.org/officeDocument/2006/relationships/image" Target="../media/image231.png"/><Relationship Id="rId7" Type="http://schemas.openxmlformats.org/officeDocument/2006/relationships/image" Target="../media/image71.png"/><Relationship Id="rId12" Type="http://schemas.openxmlformats.org/officeDocument/2006/relationships/image" Target="../media/image199.emf"/><Relationship Id="rId17" Type="http://schemas.openxmlformats.org/officeDocument/2006/relationships/image" Target="../media/image204.jpeg"/><Relationship Id="rId25" Type="http://schemas.openxmlformats.org/officeDocument/2006/relationships/image" Target="../media/image211.png"/><Relationship Id="rId33" Type="http://schemas.openxmlformats.org/officeDocument/2006/relationships/image" Target="../media/image219.png"/><Relationship Id="rId38" Type="http://schemas.openxmlformats.org/officeDocument/2006/relationships/image" Target="../media/image222.png"/><Relationship Id="rId46" Type="http://schemas.openxmlformats.org/officeDocument/2006/relationships/image" Target="../media/image230.png"/><Relationship Id="rId2" Type="http://schemas.openxmlformats.org/officeDocument/2006/relationships/notesSlide" Target="../notesSlides/notesSlide8.xml"/><Relationship Id="rId16" Type="http://schemas.openxmlformats.org/officeDocument/2006/relationships/image" Target="../media/image203.png"/><Relationship Id="rId20" Type="http://schemas.openxmlformats.org/officeDocument/2006/relationships/image" Target="../media/image207.png"/><Relationship Id="rId29" Type="http://schemas.openxmlformats.org/officeDocument/2006/relationships/image" Target="../media/image215.png"/><Relationship Id="rId41" Type="http://schemas.openxmlformats.org/officeDocument/2006/relationships/image" Target="../media/image225.png"/><Relationship Id="rId1" Type="http://schemas.openxmlformats.org/officeDocument/2006/relationships/slideLayout" Target="../slideLayouts/slideLayout100.xml"/><Relationship Id="rId6" Type="http://schemas.openxmlformats.org/officeDocument/2006/relationships/image" Target="../media/image194.png"/><Relationship Id="rId11" Type="http://schemas.openxmlformats.org/officeDocument/2006/relationships/image" Target="../media/image198.png"/><Relationship Id="rId24" Type="http://schemas.openxmlformats.org/officeDocument/2006/relationships/image" Target="../media/image210.png"/><Relationship Id="rId32" Type="http://schemas.openxmlformats.org/officeDocument/2006/relationships/image" Target="../media/image218.png"/><Relationship Id="rId37" Type="http://schemas.openxmlformats.org/officeDocument/2006/relationships/image" Target="../media/image221.png"/><Relationship Id="rId40" Type="http://schemas.openxmlformats.org/officeDocument/2006/relationships/image" Target="../media/image224.jpeg"/><Relationship Id="rId45" Type="http://schemas.openxmlformats.org/officeDocument/2006/relationships/image" Target="../media/image229.png"/><Relationship Id="rId5" Type="http://schemas.openxmlformats.org/officeDocument/2006/relationships/image" Target="../media/image193.png"/><Relationship Id="rId15" Type="http://schemas.openxmlformats.org/officeDocument/2006/relationships/image" Target="../media/image202.png"/><Relationship Id="rId23" Type="http://schemas.openxmlformats.org/officeDocument/2006/relationships/image" Target="../media/image75.png"/><Relationship Id="rId28" Type="http://schemas.openxmlformats.org/officeDocument/2006/relationships/image" Target="../media/image214.emf"/><Relationship Id="rId36" Type="http://schemas.openxmlformats.org/officeDocument/2006/relationships/image" Target="../media/image186.jpeg"/><Relationship Id="rId49" Type="http://schemas.openxmlformats.org/officeDocument/2006/relationships/image" Target="../media/image232.png"/><Relationship Id="rId10" Type="http://schemas.openxmlformats.org/officeDocument/2006/relationships/image" Target="../media/image197.png"/><Relationship Id="rId19" Type="http://schemas.openxmlformats.org/officeDocument/2006/relationships/image" Target="../media/image206.png"/><Relationship Id="rId31" Type="http://schemas.openxmlformats.org/officeDocument/2006/relationships/image" Target="../media/image217.jpg"/><Relationship Id="rId44" Type="http://schemas.openxmlformats.org/officeDocument/2006/relationships/image" Target="../media/image228.png"/><Relationship Id="rId4" Type="http://schemas.openxmlformats.org/officeDocument/2006/relationships/image" Target="../media/image192.png"/><Relationship Id="rId9" Type="http://schemas.openxmlformats.org/officeDocument/2006/relationships/image" Target="../media/image196.png"/><Relationship Id="rId14" Type="http://schemas.openxmlformats.org/officeDocument/2006/relationships/image" Target="../media/image201.png"/><Relationship Id="rId22" Type="http://schemas.openxmlformats.org/officeDocument/2006/relationships/image" Target="../media/image209.png"/><Relationship Id="rId27" Type="http://schemas.openxmlformats.org/officeDocument/2006/relationships/image" Target="../media/image213.png"/><Relationship Id="rId30" Type="http://schemas.openxmlformats.org/officeDocument/2006/relationships/image" Target="../media/image216.png"/><Relationship Id="rId35" Type="http://schemas.openxmlformats.org/officeDocument/2006/relationships/image" Target="../media/image164.jpeg"/><Relationship Id="rId43" Type="http://schemas.openxmlformats.org/officeDocument/2006/relationships/image" Target="../media/image227.png"/><Relationship Id="rId48" Type="http://schemas.openxmlformats.org/officeDocument/2006/relationships/image" Target="../media/image76.png"/><Relationship Id="rId8" Type="http://schemas.openxmlformats.org/officeDocument/2006/relationships/image" Target="../media/image195.png"/></Relationships>
</file>

<file path=ppt/slides/_rels/slide15.xml.rels><?xml version="1.0" encoding="UTF-8" standalone="yes"?>
<Relationships xmlns="http://schemas.openxmlformats.org/package/2006/relationships"><Relationship Id="rId8" Type="http://schemas.openxmlformats.org/officeDocument/2006/relationships/image" Target="../media/image237.png"/><Relationship Id="rId13" Type="http://schemas.openxmlformats.org/officeDocument/2006/relationships/image" Target="../media/image242.png"/><Relationship Id="rId18" Type="http://schemas.openxmlformats.org/officeDocument/2006/relationships/image" Target="../media/image206.png"/><Relationship Id="rId3" Type="http://schemas.openxmlformats.org/officeDocument/2006/relationships/image" Target="../media/image103.png"/><Relationship Id="rId7" Type="http://schemas.openxmlformats.org/officeDocument/2006/relationships/image" Target="../media/image236.png"/><Relationship Id="rId12" Type="http://schemas.openxmlformats.org/officeDocument/2006/relationships/image" Target="../media/image241.png"/><Relationship Id="rId17" Type="http://schemas.openxmlformats.org/officeDocument/2006/relationships/image" Target="../media/image205.png"/><Relationship Id="rId2" Type="http://schemas.openxmlformats.org/officeDocument/2006/relationships/image" Target="../media/image116.png"/><Relationship Id="rId16" Type="http://schemas.openxmlformats.org/officeDocument/2006/relationships/image" Target="../media/image71.png"/><Relationship Id="rId1" Type="http://schemas.openxmlformats.org/officeDocument/2006/relationships/slideLayout" Target="../slideLayouts/slideLayout20.xml"/><Relationship Id="rId6" Type="http://schemas.openxmlformats.org/officeDocument/2006/relationships/image" Target="../media/image235.png"/><Relationship Id="rId11" Type="http://schemas.openxmlformats.org/officeDocument/2006/relationships/image" Target="../media/image240.png"/><Relationship Id="rId5" Type="http://schemas.openxmlformats.org/officeDocument/2006/relationships/image" Target="../media/image234.png"/><Relationship Id="rId15" Type="http://schemas.openxmlformats.org/officeDocument/2006/relationships/image" Target="../media/image194.png"/><Relationship Id="rId10" Type="http://schemas.openxmlformats.org/officeDocument/2006/relationships/image" Target="../media/image239.png"/><Relationship Id="rId19" Type="http://schemas.openxmlformats.org/officeDocument/2006/relationships/image" Target="../media/image75.png"/><Relationship Id="rId4" Type="http://schemas.openxmlformats.org/officeDocument/2006/relationships/image" Target="../media/image233.png"/><Relationship Id="rId9" Type="http://schemas.openxmlformats.org/officeDocument/2006/relationships/image" Target="../media/image238.gif"/><Relationship Id="rId14" Type="http://schemas.openxmlformats.org/officeDocument/2006/relationships/image" Target="../media/image243.png"/></Relationships>
</file>

<file path=ppt/slides/_rels/slide16.xml.rels><?xml version="1.0" encoding="UTF-8" standalone="yes"?>
<Relationships xmlns="http://schemas.openxmlformats.org/package/2006/relationships"><Relationship Id="rId8" Type="http://schemas.openxmlformats.org/officeDocument/2006/relationships/image" Target="../media/image247.jpeg"/><Relationship Id="rId13" Type="http://schemas.openxmlformats.org/officeDocument/2006/relationships/image" Target="../media/image252.png"/><Relationship Id="rId3" Type="http://schemas.openxmlformats.org/officeDocument/2006/relationships/image" Target="../media/image211.png"/><Relationship Id="rId7" Type="http://schemas.openxmlformats.org/officeDocument/2006/relationships/image" Target="../media/image246.png"/><Relationship Id="rId12" Type="http://schemas.openxmlformats.org/officeDocument/2006/relationships/image" Target="../media/image251.png"/><Relationship Id="rId17" Type="http://schemas.openxmlformats.org/officeDocument/2006/relationships/image" Target="../media/image256.png"/><Relationship Id="rId2" Type="http://schemas.openxmlformats.org/officeDocument/2006/relationships/notesSlide" Target="../notesSlides/notesSlide9.xml"/><Relationship Id="rId16" Type="http://schemas.openxmlformats.org/officeDocument/2006/relationships/image" Target="../media/image255.jpeg"/><Relationship Id="rId1" Type="http://schemas.openxmlformats.org/officeDocument/2006/relationships/slideLayout" Target="../slideLayouts/slideLayout20.xml"/><Relationship Id="rId6" Type="http://schemas.openxmlformats.org/officeDocument/2006/relationships/image" Target="../media/image245.png"/><Relationship Id="rId11" Type="http://schemas.openxmlformats.org/officeDocument/2006/relationships/image" Target="../media/image250.png"/><Relationship Id="rId5" Type="http://schemas.openxmlformats.org/officeDocument/2006/relationships/image" Target="../media/image244.png"/><Relationship Id="rId15" Type="http://schemas.openxmlformats.org/officeDocument/2006/relationships/image" Target="../media/image254.png"/><Relationship Id="rId10" Type="http://schemas.openxmlformats.org/officeDocument/2006/relationships/image" Target="../media/image249.png"/><Relationship Id="rId4" Type="http://schemas.openxmlformats.org/officeDocument/2006/relationships/image" Target="../media/image212.png"/><Relationship Id="rId9" Type="http://schemas.openxmlformats.org/officeDocument/2006/relationships/image" Target="../media/image248.png"/><Relationship Id="rId14" Type="http://schemas.openxmlformats.org/officeDocument/2006/relationships/image" Target="../media/image25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hyperlink" Target="https://github.com/Azure/WALinuxAgent" TargetMode="External"/><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hyperlink" Target="https://github.com/LIS/" TargetMode="External"/><Relationship Id="rId4" Type="http://schemas.openxmlformats.org/officeDocument/2006/relationships/hyperlink" Target="https://github.com/LIS/LIS3.5"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github.com/Azure/azure-xplat-cli" TargetMode="External"/><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25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hyperlink" Target="https://github.com/Azure/azure-linux-extensions" TargetMode="Externa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8" Type="http://schemas.openxmlformats.org/officeDocument/2006/relationships/image" Target="../media/image263.emf"/><Relationship Id="rId3" Type="http://schemas.openxmlformats.org/officeDocument/2006/relationships/image" Target="../media/image258.emf"/><Relationship Id="rId7" Type="http://schemas.openxmlformats.org/officeDocument/2006/relationships/image" Target="../media/image262.emf"/><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261.emf"/><Relationship Id="rId5" Type="http://schemas.openxmlformats.org/officeDocument/2006/relationships/image" Target="../media/image260.jpeg"/><Relationship Id="rId4" Type="http://schemas.openxmlformats.org/officeDocument/2006/relationships/image" Target="../media/image259.emf"/><Relationship Id="rId9" Type="http://schemas.openxmlformats.org/officeDocument/2006/relationships/image" Target="../media/image264.emf"/></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265.png"/><Relationship Id="rId7" Type="http://schemas.openxmlformats.org/officeDocument/2006/relationships/image" Target="../media/image269.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268.png"/><Relationship Id="rId5" Type="http://schemas.openxmlformats.org/officeDocument/2006/relationships/image" Target="../media/image267.png"/><Relationship Id="rId4" Type="http://schemas.openxmlformats.org/officeDocument/2006/relationships/image" Target="../media/image266.png"/><Relationship Id="rId9" Type="http://schemas.openxmlformats.org/officeDocument/2006/relationships/image" Target="../media/image271.png"/></Relationships>
</file>

<file path=ppt/slides/_rels/slide25.xml.rels><?xml version="1.0" encoding="UTF-8" standalone="yes"?>
<Relationships xmlns="http://schemas.openxmlformats.org/package/2006/relationships"><Relationship Id="rId3" Type="http://schemas.openxmlformats.org/officeDocument/2006/relationships/hyperlink" Target="https://github.com/Azure/azure-quickstart-templates"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274.png"/><Relationship Id="rId5" Type="http://schemas.openxmlformats.org/officeDocument/2006/relationships/image" Target="../media/image273.png"/><Relationship Id="rId4" Type="http://schemas.openxmlformats.org/officeDocument/2006/relationships/image" Target="../media/image27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236.png"/><Relationship Id="rId1" Type="http://schemas.openxmlformats.org/officeDocument/2006/relationships/slideLayout" Target="../slideLayouts/slideLayout173.xml"/><Relationship Id="rId6" Type="http://schemas.openxmlformats.org/officeDocument/2006/relationships/image" Target="../media/image235.png"/><Relationship Id="rId5" Type="http://schemas.openxmlformats.org/officeDocument/2006/relationships/image" Target="../media/image276.png"/><Relationship Id="rId4" Type="http://schemas.openxmlformats.org/officeDocument/2006/relationships/image" Target="../media/image27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image" Target="../media/image277.png"/><Relationship Id="rId1" Type="http://schemas.openxmlformats.org/officeDocument/2006/relationships/slideLayout" Target="../slideLayouts/slideLayout12.xml"/><Relationship Id="rId4" Type="http://schemas.openxmlformats.org/officeDocument/2006/relationships/image" Target="../media/image27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8" Type="http://schemas.openxmlformats.org/officeDocument/2006/relationships/image" Target="../media/image284.png"/><Relationship Id="rId13" Type="http://schemas.openxmlformats.org/officeDocument/2006/relationships/image" Target="../media/image289.png"/><Relationship Id="rId3" Type="http://schemas.openxmlformats.org/officeDocument/2006/relationships/image" Target="../media/image57.png"/><Relationship Id="rId7" Type="http://schemas.openxmlformats.org/officeDocument/2006/relationships/image" Target="../media/image283.png"/><Relationship Id="rId12" Type="http://schemas.openxmlformats.org/officeDocument/2006/relationships/image" Target="../media/image288.png"/><Relationship Id="rId2" Type="http://schemas.openxmlformats.org/officeDocument/2006/relationships/image" Target="../media/image280.png"/><Relationship Id="rId1" Type="http://schemas.openxmlformats.org/officeDocument/2006/relationships/slideLayout" Target="../slideLayouts/slideLayout13.xml"/><Relationship Id="rId6" Type="http://schemas.openxmlformats.org/officeDocument/2006/relationships/image" Target="../media/image282.png"/><Relationship Id="rId11" Type="http://schemas.openxmlformats.org/officeDocument/2006/relationships/image" Target="../media/image287.gif"/><Relationship Id="rId5" Type="http://schemas.openxmlformats.org/officeDocument/2006/relationships/image" Target="../media/image202.png"/><Relationship Id="rId10" Type="http://schemas.openxmlformats.org/officeDocument/2006/relationships/image" Target="../media/image286.gif"/><Relationship Id="rId4" Type="http://schemas.openxmlformats.org/officeDocument/2006/relationships/image" Target="../media/image281.png"/><Relationship Id="rId9" Type="http://schemas.openxmlformats.org/officeDocument/2006/relationships/image" Target="../media/image285.png"/><Relationship Id="rId14" Type="http://schemas.openxmlformats.org/officeDocument/2006/relationships/image" Target="../media/image7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8" Type="http://schemas.openxmlformats.org/officeDocument/2006/relationships/image" Target="../media/image295.jpg"/><Relationship Id="rId13" Type="http://schemas.openxmlformats.org/officeDocument/2006/relationships/image" Target="../media/image300.emf"/><Relationship Id="rId18" Type="http://schemas.openxmlformats.org/officeDocument/2006/relationships/image" Target="../media/image304.png"/><Relationship Id="rId26" Type="http://schemas.openxmlformats.org/officeDocument/2006/relationships/image" Target="../media/image312.jpeg"/><Relationship Id="rId3" Type="http://schemas.openxmlformats.org/officeDocument/2006/relationships/image" Target="../media/image290.jpg"/><Relationship Id="rId21" Type="http://schemas.openxmlformats.org/officeDocument/2006/relationships/image" Target="../media/image307.png"/><Relationship Id="rId34" Type="http://schemas.openxmlformats.org/officeDocument/2006/relationships/image" Target="../media/image320.png"/><Relationship Id="rId7" Type="http://schemas.openxmlformats.org/officeDocument/2006/relationships/image" Target="../media/image294.png"/><Relationship Id="rId12" Type="http://schemas.openxmlformats.org/officeDocument/2006/relationships/image" Target="../media/image299.jpg"/><Relationship Id="rId17" Type="http://schemas.openxmlformats.org/officeDocument/2006/relationships/image" Target="../media/image303.png"/><Relationship Id="rId25" Type="http://schemas.openxmlformats.org/officeDocument/2006/relationships/image" Target="../media/image311.jpeg"/><Relationship Id="rId33" Type="http://schemas.openxmlformats.org/officeDocument/2006/relationships/image" Target="../media/image319.jpeg"/><Relationship Id="rId2" Type="http://schemas.openxmlformats.org/officeDocument/2006/relationships/notesSlide" Target="../notesSlides/notesSlide19.xml"/><Relationship Id="rId16" Type="http://schemas.openxmlformats.org/officeDocument/2006/relationships/image" Target="../media/image302.png"/><Relationship Id="rId20" Type="http://schemas.openxmlformats.org/officeDocument/2006/relationships/image" Target="../media/image306.png"/><Relationship Id="rId29" Type="http://schemas.openxmlformats.org/officeDocument/2006/relationships/image" Target="../media/image315.png"/><Relationship Id="rId1" Type="http://schemas.openxmlformats.org/officeDocument/2006/relationships/slideLayout" Target="../slideLayouts/slideLayout174.xml"/><Relationship Id="rId6" Type="http://schemas.openxmlformats.org/officeDocument/2006/relationships/image" Target="../media/image293.jpg"/><Relationship Id="rId11" Type="http://schemas.openxmlformats.org/officeDocument/2006/relationships/image" Target="../media/image298.png"/><Relationship Id="rId24" Type="http://schemas.openxmlformats.org/officeDocument/2006/relationships/image" Target="../media/image310.png"/><Relationship Id="rId32" Type="http://schemas.openxmlformats.org/officeDocument/2006/relationships/image" Target="../media/image318.png"/><Relationship Id="rId5" Type="http://schemas.openxmlformats.org/officeDocument/2006/relationships/image" Target="../media/image292.PNG"/><Relationship Id="rId15" Type="http://schemas.openxmlformats.org/officeDocument/2006/relationships/image" Target="../media/image6.emf"/><Relationship Id="rId23" Type="http://schemas.openxmlformats.org/officeDocument/2006/relationships/image" Target="../media/image309.jpg"/><Relationship Id="rId28" Type="http://schemas.openxmlformats.org/officeDocument/2006/relationships/image" Target="../media/image314.png"/><Relationship Id="rId10" Type="http://schemas.openxmlformats.org/officeDocument/2006/relationships/image" Target="../media/image297.jpg"/><Relationship Id="rId19" Type="http://schemas.openxmlformats.org/officeDocument/2006/relationships/image" Target="../media/image305.png"/><Relationship Id="rId31" Type="http://schemas.openxmlformats.org/officeDocument/2006/relationships/image" Target="../media/image317.jpg"/><Relationship Id="rId4" Type="http://schemas.openxmlformats.org/officeDocument/2006/relationships/image" Target="../media/image291.png"/><Relationship Id="rId9" Type="http://schemas.openxmlformats.org/officeDocument/2006/relationships/image" Target="../media/image296.jpg"/><Relationship Id="rId14" Type="http://schemas.openxmlformats.org/officeDocument/2006/relationships/image" Target="../media/image301.png"/><Relationship Id="rId22" Type="http://schemas.openxmlformats.org/officeDocument/2006/relationships/image" Target="../media/image308.jpeg"/><Relationship Id="rId27" Type="http://schemas.openxmlformats.org/officeDocument/2006/relationships/image" Target="../media/image313.jpeg"/><Relationship Id="rId30" Type="http://schemas.openxmlformats.org/officeDocument/2006/relationships/image" Target="../media/image316.jpeg"/></Relationships>
</file>

<file path=ppt/slides/_rels/slide38.xml.rels><?xml version="1.0" encoding="UTF-8" standalone="yes"?>
<Relationships xmlns="http://schemas.openxmlformats.org/package/2006/relationships"><Relationship Id="rId3" Type="http://schemas.openxmlformats.org/officeDocument/2006/relationships/hyperlink" Target="https://www.microsoftvirtualacademy.com/en-US/training-courses/open-source-for-devops-practices-9065" TargetMode="External"/><Relationship Id="rId2" Type="http://schemas.openxmlformats.org/officeDocument/2006/relationships/notesSlide" Target="../notesSlides/notesSlide20.xml"/><Relationship Id="rId1" Type="http://schemas.openxmlformats.org/officeDocument/2006/relationships/slideLayout" Target="../slideLayouts/slideLayout38.xml"/><Relationship Id="rId4" Type="http://schemas.openxmlformats.org/officeDocument/2006/relationships/image" Target="../media/image321.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0.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xml"/><Relationship Id="rId1" Type="http://schemas.openxmlformats.org/officeDocument/2006/relationships/slideLayout" Target="../slideLayouts/slideLayout7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7.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jpg"/><Relationship Id="rId12" Type="http://schemas.openxmlformats.org/officeDocument/2006/relationships/image" Target="../media/image57.png"/><Relationship Id="rId2" Type="http://schemas.openxmlformats.org/officeDocument/2006/relationships/notesSlide" Target="../notesSlides/notesSlide3.xml"/><Relationship Id="rId16" Type="http://schemas.openxmlformats.org/officeDocument/2006/relationships/image" Target="../media/image61.png"/><Relationship Id="rId1" Type="http://schemas.openxmlformats.org/officeDocument/2006/relationships/slideLayout" Target="../slideLayouts/slideLayout79.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png"/><Relationship Id="rId4" Type="http://schemas.openxmlformats.org/officeDocument/2006/relationships/image" Target="../media/image49.emf"/><Relationship Id="rId9" Type="http://schemas.openxmlformats.org/officeDocument/2006/relationships/image" Target="../media/image54.png"/><Relationship Id="rId14" Type="http://schemas.openxmlformats.org/officeDocument/2006/relationships/image" Target="../media/image5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9.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0.png"/><Relationship Id="rId18" Type="http://schemas.openxmlformats.org/officeDocument/2006/relationships/image" Target="../media/image75.png"/><Relationship Id="rId3" Type="http://schemas.openxmlformats.org/officeDocument/2006/relationships/image" Target="../media/image62.png"/><Relationship Id="rId21" Type="http://schemas.openxmlformats.org/officeDocument/2006/relationships/image" Target="../media/image78.png"/><Relationship Id="rId7" Type="http://schemas.openxmlformats.org/officeDocument/2006/relationships/image" Target="../media/image65.png"/><Relationship Id="rId12" Type="http://schemas.microsoft.com/office/2007/relationships/hdphoto" Target="../media/hdphoto2.wdp"/><Relationship Id="rId17" Type="http://schemas.openxmlformats.org/officeDocument/2006/relationships/image" Target="../media/image74.png"/><Relationship Id="rId2" Type="http://schemas.openxmlformats.org/officeDocument/2006/relationships/notesSlide" Target="../notesSlides/notesSlide4.xml"/><Relationship Id="rId16" Type="http://schemas.openxmlformats.org/officeDocument/2006/relationships/image" Target="../media/image73.png"/><Relationship Id="rId20" Type="http://schemas.openxmlformats.org/officeDocument/2006/relationships/image" Target="../media/image77.png"/><Relationship Id="rId1" Type="http://schemas.openxmlformats.org/officeDocument/2006/relationships/slideLayout" Target="../slideLayouts/slideLayout131.xml"/><Relationship Id="rId6" Type="http://schemas.microsoft.com/office/2007/relationships/hdphoto" Target="../media/hdphoto1.wdp"/><Relationship Id="rId11" Type="http://schemas.openxmlformats.org/officeDocument/2006/relationships/image" Target="../media/image69.png"/><Relationship Id="rId5" Type="http://schemas.openxmlformats.org/officeDocument/2006/relationships/image" Target="../media/image64.png"/><Relationship Id="rId15" Type="http://schemas.openxmlformats.org/officeDocument/2006/relationships/image" Target="../media/image72.png"/><Relationship Id="rId10" Type="http://schemas.openxmlformats.org/officeDocument/2006/relationships/image" Target="../media/image68.png"/><Relationship Id="rId19" Type="http://schemas.openxmlformats.org/officeDocument/2006/relationships/image" Target="../media/image76.png"/><Relationship Id="rId4" Type="http://schemas.openxmlformats.org/officeDocument/2006/relationships/image" Target="../media/image63.png"/><Relationship Id="rId9" Type="http://schemas.openxmlformats.org/officeDocument/2006/relationships/image" Target="../media/image67.emf"/><Relationship Id="rId14" Type="http://schemas.openxmlformats.org/officeDocument/2006/relationships/image" Target="../media/image7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96" dirty="0" smtClean="0"/>
              <a:t/>
            </a:r>
            <a:br>
              <a:rPr lang="en-US" sz="4896" dirty="0" smtClean="0"/>
            </a:br>
            <a:r>
              <a:rPr lang="en-US" sz="4896" dirty="0" smtClean="0"/>
              <a:t>Dev Ops with Open Source &amp; Azure</a:t>
            </a:r>
            <a:r>
              <a:rPr lang="en-US" smtClean="0"/>
              <a:t/>
            </a:r>
            <a:br>
              <a:rPr lang="en-US" smtClean="0"/>
            </a:br>
            <a:endParaRPr lang="en-US" dirty="0"/>
          </a:p>
        </p:txBody>
      </p:sp>
      <p:sp>
        <p:nvSpPr>
          <p:cNvPr id="6" name="Text Placeholder 5"/>
          <p:cNvSpPr>
            <a:spLocks noGrp="1"/>
          </p:cNvSpPr>
          <p:nvPr>
            <p:ph type="body" sz="quarter" idx="15"/>
          </p:nvPr>
        </p:nvSpPr>
        <p:spPr/>
        <p:txBody>
          <a:bodyPr/>
          <a:lstStyle/>
          <a:p>
            <a:r>
              <a:rPr lang="en-US" dirty="0" smtClean="0"/>
              <a:t>Session Code Here</a:t>
            </a:r>
            <a:endParaRPr lang="en-US" dirty="0"/>
          </a:p>
        </p:txBody>
      </p:sp>
    </p:spTree>
    <p:extLst>
      <p:ext uri="{BB962C8B-B14F-4D97-AF65-F5344CB8AC3E}">
        <p14:creationId xmlns:p14="http://schemas.microsoft.com/office/powerpoint/2010/main" val="417708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6" name="Rectangle 75"/>
          <p:cNvSpPr/>
          <p:nvPr/>
        </p:nvSpPr>
        <p:spPr bwMode="auto">
          <a:xfrm>
            <a:off x="-1" y="0"/>
            <a:ext cx="12436475" cy="7073174"/>
          </a:xfrm>
          <a:prstGeom prst="rect">
            <a:avLst/>
          </a:prstGeom>
          <a:solidFill>
            <a:srgbClr val="032E4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78" name="Rectangle 77"/>
          <p:cNvSpPr/>
          <p:nvPr/>
        </p:nvSpPr>
        <p:spPr bwMode="auto">
          <a:xfrm>
            <a:off x="127272" y="92468"/>
            <a:ext cx="12115666" cy="4465310"/>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3927" fontAlgn="base">
              <a:lnSpc>
                <a:spcPct val="90000"/>
              </a:lnSpc>
            </a:pPr>
            <a:r>
              <a:rPr lang="en-US" sz="1400" b="1" kern="0" dirty="0" smtClean="0">
                <a:solidFill>
                  <a:srgbClr val="FFFF00"/>
                </a:solidFill>
                <a:ea typeface="Segoe UI" pitchFamily="34" charset="0"/>
                <a:cs typeface="Segoe UI" pitchFamily="34" charset="0"/>
              </a:rPr>
              <a:t>Platform Services</a:t>
            </a:r>
            <a:endParaRPr lang="en-US" sz="1400" b="1" kern="0" dirty="0">
              <a:solidFill>
                <a:srgbClr val="FFFF00"/>
              </a:solidFill>
              <a:ea typeface="Segoe UI" pitchFamily="34" charset="0"/>
              <a:cs typeface="Segoe UI" pitchFamily="34" charset="0"/>
            </a:endParaRPr>
          </a:p>
        </p:txBody>
      </p:sp>
      <p:sp>
        <p:nvSpPr>
          <p:cNvPr id="75" name="Rectangle 74"/>
          <p:cNvSpPr/>
          <p:nvPr/>
        </p:nvSpPr>
        <p:spPr bwMode="auto">
          <a:xfrm>
            <a:off x="355123" y="532357"/>
            <a:ext cx="1547714" cy="3975108"/>
          </a:xfrm>
          <a:prstGeom prst="rect">
            <a:avLst/>
          </a:prstGeom>
          <a:solidFill>
            <a:srgbClr val="1B3C72"/>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3927" fontAlgn="base">
              <a:lnSpc>
                <a:spcPct val="90000"/>
              </a:lnSpc>
            </a:pPr>
            <a:r>
              <a:rPr lang="en-US" sz="1400" b="1" kern="0" dirty="0" smtClean="0">
                <a:solidFill>
                  <a:schemeClr val="bg1"/>
                </a:solidFill>
                <a:ea typeface="Segoe UI" pitchFamily="34" charset="0"/>
                <a:cs typeface="Segoe UI" pitchFamily="34" charset="0"/>
              </a:rPr>
              <a:t>Security &amp; Management</a:t>
            </a:r>
            <a:endParaRPr lang="en-US" sz="1400" b="1" kern="0" dirty="0">
              <a:solidFill>
                <a:schemeClr val="bg1"/>
              </a:solidFill>
              <a:ea typeface="Segoe UI" pitchFamily="34" charset="0"/>
              <a:cs typeface="Segoe UI" pitchFamily="34" charset="0"/>
            </a:endParaRPr>
          </a:p>
        </p:txBody>
      </p:sp>
      <p:sp>
        <p:nvSpPr>
          <p:cNvPr id="87" name="Rectangle 86"/>
          <p:cNvSpPr/>
          <p:nvPr/>
        </p:nvSpPr>
        <p:spPr bwMode="auto">
          <a:xfrm>
            <a:off x="-1" y="4557779"/>
            <a:ext cx="12436475" cy="2453056"/>
          </a:xfrm>
          <a:prstGeom prst="rect">
            <a:avLst/>
          </a:prstGeom>
          <a:solidFill>
            <a:schemeClr val="accent1">
              <a:lumMod val="75000"/>
            </a:schemeClr>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91440" rIns="179285" bIns="143428" numCol="1" spcCol="0" rtlCol="0" fromWordArt="0" anchor="t" anchorCtr="0" forceAA="0" compatLnSpc="1">
            <a:prstTxWarp prst="textNoShape">
              <a:avLst/>
            </a:prstTxWarp>
            <a:noAutofit/>
          </a:bodyPr>
          <a:lstStyle/>
          <a:p>
            <a:pPr algn="ctr" defTabSz="913927" fontAlgn="base">
              <a:lnSpc>
                <a:spcPct val="90000"/>
              </a:lnSpc>
            </a:pPr>
            <a:r>
              <a:rPr lang="en-US" sz="1400" b="1" kern="0" dirty="0" smtClean="0">
                <a:solidFill>
                  <a:srgbClr val="FFFF00"/>
                </a:solidFill>
                <a:ea typeface="Segoe UI" pitchFamily="34" charset="0"/>
                <a:cs typeface="Segoe UI" pitchFamily="34" charset="0"/>
              </a:rPr>
              <a:t>Infrastructure Services</a:t>
            </a:r>
            <a:endParaRPr lang="en-US" sz="1400" b="1" kern="0" dirty="0">
              <a:solidFill>
                <a:srgbClr val="FFFF00"/>
              </a:solidFill>
              <a:ea typeface="Segoe UI" pitchFamily="34" charset="0"/>
              <a:cs typeface="Segoe UI" pitchFamily="34" charset="0"/>
            </a:endParaRPr>
          </a:p>
        </p:txBody>
      </p:sp>
      <p:sp>
        <p:nvSpPr>
          <p:cNvPr id="31" name="Rectangle 30"/>
          <p:cNvSpPr/>
          <p:nvPr/>
        </p:nvSpPr>
        <p:spPr bwMode="auto">
          <a:xfrm>
            <a:off x="127272" y="4931023"/>
            <a:ext cx="2629171" cy="789394"/>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Compute</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2937660" y="4931023"/>
            <a:ext cx="2892122" cy="789804"/>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Storage</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143214" y="5849560"/>
            <a:ext cx="12641920" cy="1097416"/>
          </a:xfrm>
          <a:prstGeom prst="rect">
            <a:avLst/>
          </a:prstGeom>
          <a:solidFill>
            <a:srgbClr val="002846"/>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91440" rIns="179285" bIns="143428" numCol="1" spcCol="0" rtlCol="0" fromWordArt="0" anchor="t" anchorCtr="0" forceAA="0" compatLnSpc="1">
            <a:prstTxWarp prst="textNoShape">
              <a:avLst/>
            </a:prstTxWarp>
            <a:noAutofit/>
          </a:bodyPr>
          <a:lstStyle/>
          <a:p>
            <a:pPr algn="ctr" defTabSz="913927" fontAlgn="base">
              <a:lnSpc>
                <a:spcPct val="90000"/>
              </a:lnSpc>
            </a:pPr>
            <a:r>
              <a:rPr lang="en-US" sz="1400" b="1" kern="0" dirty="0" smtClean="0">
                <a:gradFill>
                  <a:gsLst>
                    <a:gs pos="0">
                      <a:srgbClr val="FFFFFF"/>
                    </a:gs>
                    <a:gs pos="100000">
                      <a:srgbClr val="FFFFFF"/>
                    </a:gs>
                  </a:gsLst>
                  <a:lin ang="5400000" scaled="0"/>
                </a:gradFill>
                <a:ea typeface="Segoe UI" pitchFamily="34" charset="0"/>
                <a:cs typeface="Segoe UI" pitchFamily="34" charset="0"/>
              </a:rPr>
              <a:t>Datacenter Infrastructure (24 Regions, 19 Online)</a:t>
            </a:r>
            <a:endParaRPr lang="en-US" sz="1400"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251368" y="6292884"/>
            <a:ext cx="12855263" cy="780290"/>
            <a:chOff x="-224921" y="6392494"/>
            <a:chExt cx="12855263" cy="780290"/>
          </a:xfrm>
        </p:grpSpPr>
        <p:pic>
          <p:nvPicPr>
            <p:cNvPr id="3" name="Picture 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385697" y="6392494"/>
              <a:ext cx="780290" cy="780290"/>
            </a:xfrm>
            <a:prstGeom prst="rect">
              <a:avLst/>
            </a:prstGeom>
          </p:spPr>
        </p:pic>
        <p:pic>
          <p:nvPicPr>
            <p:cNvPr id="45" name="Picture 4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2191006" y="6392494"/>
              <a:ext cx="780290" cy="780290"/>
            </a:xfrm>
            <a:prstGeom prst="rect">
              <a:avLst/>
            </a:prstGeom>
          </p:spPr>
        </p:pic>
        <p:pic>
          <p:nvPicPr>
            <p:cNvPr id="46" name="Picture 45"/>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2996315" y="6392494"/>
              <a:ext cx="780290" cy="780290"/>
            </a:xfrm>
            <a:prstGeom prst="rect">
              <a:avLst/>
            </a:prstGeom>
          </p:spPr>
        </p:pic>
        <p:pic>
          <p:nvPicPr>
            <p:cNvPr id="47" name="Picture 46"/>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3796962" y="6392494"/>
              <a:ext cx="780290" cy="780290"/>
            </a:xfrm>
            <a:prstGeom prst="rect">
              <a:avLst/>
            </a:prstGeom>
          </p:spPr>
        </p:pic>
        <p:pic>
          <p:nvPicPr>
            <p:cNvPr id="48" name="Picture 4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602271" y="6392494"/>
              <a:ext cx="780290" cy="780290"/>
            </a:xfrm>
            <a:prstGeom prst="rect">
              <a:avLst/>
            </a:prstGeom>
          </p:spPr>
        </p:pic>
        <p:pic>
          <p:nvPicPr>
            <p:cNvPr id="49" name="Picture 4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5407580" y="6392494"/>
              <a:ext cx="780290" cy="780290"/>
            </a:xfrm>
            <a:prstGeom prst="rect">
              <a:avLst/>
            </a:prstGeom>
          </p:spPr>
        </p:pic>
        <p:pic>
          <p:nvPicPr>
            <p:cNvPr id="50" name="Picture 4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6212889" y="6392494"/>
              <a:ext cx="780290" cy="780290"/>
            </a:xfrm>
            <a:prstGeom prst="rect">
              <a:avLst/>
            </a:prstGeom>
          </p:spPr>
        </p:pic>
        <p:pic>
          <p:nvPicPr>
            <p:cNvPr id="51" name="Picture 50"/>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7018198" y="6392494"/>
              <a:ext cx="780290" cy="780290"/>
            </a:xfrm>
            <a:prstGeom prst="rect">
              <a:avLst/>
            </a:prstGeom>
          </p:spPr>
        </p:pic>
        <p:pic>
          <p:nvPicPr>
            <p:cNvPr id="52" name="Picture 5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7823507" y="6392494"/>
              <a:ext cx="780290" cy="780290"/>
            </a:xfrm>
            <a:prstGeom prst="rect">
              <a:avLst/>
            </a:prstGeom>
          </p:spPr>
        </p:pic>
        <p:pic>
          <p:nvPicPr>
            <p:cNvPr id="53" name="Picture 5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8628816" y="6392494"/>
              <a:ext cx="780290" cy="780290"/>
            </a:xfrm>
            <a:prstGeom prst="rect">
              <a:avLst/>
            </a:prstGeom>
          </p:spPr>
        </p:pic>
        <p:pic>
          <p:nvPicPr>
            <p:cNvPr id="54" name="Picture 5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434125" y="6392494"/>
              <a:ext cx="780290" cy="780290"/>
            </a:xfrm>
            <a:prstGeom prst="rect">
              <a:avLst/>
            </a:prstGeom>
          </p:spPr>
        </p:pic>
        <p:pic>
          <p:nvPicPr>
            <p:cNvPr id="55" name="Picture 5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39434" y="6392494"/>
              <a:ext cx="780290" cy="780290"/>
            </a:xfrm>
            <a:prstGeom prst="rect">
              <a:avLst/>
            </a:prstGeom>
          </p:spPr>
        </p:pic>
        <p:pic>
          <p:nvPicPr>
            <p:cNvPr id="57" name="Picture 56"/>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44743" y="6392494"/>
              <a:ext cx="780290" cy="780290"/>
            </a:xfrm>
            <a:prstGeom prst="rect">
              <a:avLst/>
            </a:prstGeom>
          </p:spPr>
        </p:pic>
        <p:pic>
          <p:nvPicPr>
            <p:cNvPr id="58" name="Picture 5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850052" y="6392494"/>
              <a:ext cx="780290" cy="780290"/>
            </a:xfrm>
            <a:prstGeom prst="rect">
              <a:avLst/>
            </a:prstGeom>
          </p:spPr>
        </p:pic>
        <p:pic>
          <p:nvPicPr>
            <p:cNvPr id="59" name="Picture 5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224921" y="6392494"/>
              <a:ext cx="780290" cy="780290"/>
            </a:xfrm>
            <a:prstGeom prst="rect">
              <a:avLst/>
            </a:prstGeom>
          </p:spPr>
        </p:pic>
        <p:pic>
          <p:nvPicPr>
            <p:cNvPr id="60" name="Picture 5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580388" y="6392494"/>
              <a:ext cx="780290" cy="780290"/>
            </a:xfrm>
            <a:prstGeom prst="rect">
              <a:avLst/>
            </a:prstGeom>
          </p:spPr>
        </p:pic>
      </p:grpSp>
      <p:grpSp>
        <p:nvGrpSpPr>
          <p:cNvPr id="143" name="Group 142"/>
          <p:cNvGrpSpPr/>
          <p:nvPr/>
        </p:nvGrpSpPr>
        <p:grpSpPr>
          <a:xfrm>
            <a:off x="4269354" y="533899"/>
            <a:ext cx="3686387" cy="1431446"/>
            <a:chOff x="5259761" y="1539578"/>
            <a:chExt cx="3686387" cy="1431446"/>
          </a:xfrm>
        </p:grpSpPr>
        <p:sp>
          <p:nvSpPr>
            <p:cNvPr id="41" name="Rectangle 40"/>
            <p:cNvSpPr/>
            <p:nvPr/>
          </p:nvSpPr>
          <p:spPr bwMode="auto">
            <a:xfrm>
              <a:off x="5259761" y="1539578"/>
              <a:ext cx="3686387" cy="1431446"/>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Web and Mobile</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137" name="Group 136"/>
            <p:cNvGrpSpPr/>
            <p:nvPr/>
          </p:nvGrpSpPr>
          <p:grpSpPr>
            <a:xfrm>
              <a:off x="5594200" y="1976912"/>
              <a:ext cx="1008542" cy="316971"/>
              <a:chOff x="5594200" y="1976912"/>
              <a:chExt cx="1008542" cy="316971"/>
            </a:xfrm>
          </p:grpSpPr>
          <p:sp>
            <p:nvSpPr>
              <p:cNvPr id="151" name="TextBox 150"/>
              <p:cNvSpPr txBox="1"/>
              <p:nvPr/>
            </p:nvSpPr>
            <p:spPr>
              <a:xfrm>
                <a:off x="5943586" y="1992777"/>
                <a:ext cx="659156" cy="301106"/>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Web Apps</a:t>
                </a:r>
              </a:p>
            </p:txBody>
          </p:sp>
          <p:pic>
            <p:nvPicPr>
              <p:cNvPr id="152" name="Picture 151"/>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5594200" y="1976912"/>
                <a:ext cx="286784" cy="286785"/>
              </a:xfrm>
              <a:prstGeom prst="rect">
                <a:avLst/>
              </a:prstGeom>
            </p:spPr>
          </p:pic>
        </p:grpSp>
        <p:grpSp>
          <p:nvGrpSpPr>
            <p:cNvPr id="138" name="Group 137"/>
            <p:cNvGrpSpPr/>
            <p:nvPr/>
          </p:nvGrpSpPr>
          <p:grpSpPr>
            <a:xfrm>
              <a:off x="5600026" y="2468878"/>
              <a:ext cx="1016034" cy="291093"/>
              <a:chOff x="5600026" y="2468878"/>
              <a:chExt cx="1016034" cy="291093"/>
            </a:xfrm>
          </p:grpSpPr>
          <p:sp>
            <p:nvSpPr>
              <p:cNvPr id="153" name="TextBox 152"/>
              <p:cNvSpPr txBox="1"/>
              <p:nvPr/>
            </p:nvSpPr>
            <p:spPr>
              <a:xfrm>
                <a:off x="5956904" y="2495182"/>
                <a:ext cx="659156" cy="261636"/>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Mobile</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Apps</a:t>
                </a:r>
              </a:p>
            </p:txBody>
          </p:sp>
          <p:pic>
            <p:nvPicPr>
              <p:cNvPr id="154" name="Picture 153"/>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5600026" y="2468878"/>
                <a:ext cx="291092" cy="291093"/>
              </a:xfrm>
              <a:prstGeom prst="rect">
                <a:avLst/>
              </a:prstGeom>
            </p:spPr>
          </p:pic>
        </p:grpSp>
        <p:grpSp>
          <p:nvGrpSpPr>
            <p:cNvPr id="141" name="Group 140"/>
            <p:cNvGrpSpPr/>
            <p:nvPr/>
          </p:nvGrpSpPr>
          <p:grpSpPr>
            <a:xfrm>
              <a:off x="7471235" y="1938824"/>
              <a:ext cx="1007917" cy="339779"/>
              <a:chOff x="7471235" y="1938824"/>
              <a:chExt cx="1007917" cy="339779"/>
            </a:xfrm>
          </p:grpSpPr>
          <p:sp>
            <p:nvSpPr>
              <p:cNvPr id="155" name="TextBox 154"/>
              <p:cNvSpPr txBox="1"/>
              <p:nvPr/>
            </p:nvSpPr>
            <p:spPr>
              <a:xfrm>
                <a:off x="7819996" y="1977497"/>
                <a:ext cx="659156" cy="301106"/>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API</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Management</a:t>
                </a:r>
              </a:p>
            </p:txBody>
          </p:sp>
          <p:pic>
            <p:nvPicPr>
              <p:cNvPr id="156" name="Picture 155"/>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471235" y="1938824"/>
                <a:ext cx="291545" cy="291546"/>
              </a:xfrm>
              <a:prstGeom prst="rect">
                <a:avLst/>
              </a:prstGeom>
            </p:spPr>
          </p:pic>
        </p:grpSp>
        <p:grpSp>
          <p:nvGrpSpPr>
            <p:cNvPr id="139" name="Group 138"/>
            <p:cNvGrpSpPr/>
            <p:nvPr/>
          </p:nvGrpSpPr>
          <p:grpSpPr>
            <a:xfrm>
              <a:off x="6522621" y="1960361"/>
              <a:ext cx="1018326" cy="294805"/>
              <a:chOff x="6522621" y="1960361"/>
              <a:chExt cx="1018326" cy="294805"/>
            </a:xfrm>
          </p:grpSpPr>
          <p:sp>
            <p:nvSpPr>
              <p:cNvPr id="157" name="TextBox 156"/>
              <p:cNvSpPr txBox="1"/>
              <p:nvPr/>
            </p:nvSpPr>
            <p:spPr>
              <a:xfrm>
                <a:off x="6881791" y="1980087"/>
                <a:ext cx="659156" cy="256602"/>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API</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Apps</a:t>
                </a:r>
              </a:p>
            </p:txBody>
          </p:sp>
          <p:pic>
            <p:nvPicPr>
              <p:cNvPr id="158" name="Picture 157"/>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6522621" y="1960361"/>
                <a:ext cx="294804" cy="294805"/>
              </a:xfrm>
              <a:prstGeom prst="rect">
                <a:avLst/>
              </a:prstGeom>
            </p:spPr>
          </p:pic>
        </p:grpSp>
        <p:grpSp>
          <p:nvGrpSpPr>
            <p:cNvPr id="140" name="Group 139"/>
            <p:cNvGrpSpPr/>
            <p:nvPr/>
          </p:nvGrpSpPr>
          <p:grpSpPr>
            <a:xfrm>
              <a:off x="6536908" y="2477932"/>
              <a:ext cx="1008542" cy="308500"/>
              <a:chOff x="6536908" y="2477932"/>
              <a:chExt cx="1008542" cy="308500"/>
            </a:xfrm>
          </p:grpSpPr>
          <p:sp>
            <p:nvSpPr>
              <p:cNvPr id="159" name="TextBox 158"/>
              <p:cNvSpPr txBox="1"/>
              <p:nvPr/>
            </p:nvSpPr>
            <p:spPr>
              <a:xfrm>
                <a:off x="6886294" y="2485326"/>
                <a:ext cx="659156" cy="301106"/>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Logic</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Apps</a:t>
                </a:r>
              </a:p>
            </p:txBody>
          </p:sp>
          <p:pic>
            <p:nvPicPr>
              <p:cNvPr id="160" name="Picture 159"/>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6536908" y="2477932"/>
                <a:ext cx="292423" cy="292423"/>
              </a:xfrm>
              <a:prstGeom prst="rect">
                <a:avLst/>
              </a:prstGeom>
            </p:spPr>
          </p:pic>
        </p:grpSp>
        <p:grpSp>
          <p:nvGrpSpPr>
            <p:cNvPr id="142" name="Group 141"/>
            <p:cNvGrpSpPr/>
            <p:nvPr/>
          </p:nvGrpSpPr>
          <p:grpSpPr>
            <a:xfrm>
              <a:off x="7480661" y="2473259"/>
              <a:ext cx="1003560" cy="328116"/>
              <a:chOff x="7480661" y="2473259"/>
              <a:chExt cx="1003560" cy="328116"/>
            </a:xfrm>
          </p:grpSpPr>
          <p:sp>
            <p:nvSpPr>
              <p:cNvPr id="161" name="TextBox 160"/>
              <p:cNvSpPr txBox="1"/>
              <p:nvPr/>
            </p:nvSpPr>
            <p:spPr>
              <a:xfrm>
                <a:off x="7825065" y="2500269"/>
                <a:ext cx="659156" cy="301106"/>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Notification</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Hubs</a:t>
                </a:r>
              </a:p>
            </p:txBody>
          </p:sp>
          <p:pic>
            <p:nvPicPr>
              <p:cNvPr id="162" name="Picture 161"/>
              <p:cNvPicPr>
                <a:picLocks noChangeAspect="1"/>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7480661" y="2473259"/>
                <a:ext cx="289263" cy="289263"/>
              </a:xfrm>
              <a:prstGeom prst="rect">
                <a:avLst/>
              </a:prstGeom>
            </p:spPr>
          </p:pic>
        </p:grpSp>
      </p:grpSp>
      <p:grpSp>
        <p:nvGrpSpPr>
          <p:cNvPr id="395" name="Group 394"/>
          <p:cNvGrpSpPr/>
          <p:nvPr/>
        </p:nvGrpSpPr>
        <p:grpSpPr>
          <a:xfrm>
            <a:off x="2015081" y="3603662"/>
            <a:ext cx="2405851" cy="840484"/>
            <a:chOff x="2392677" y="3336393"/>
            <a:chExt cx="2405851" cy="840484"/>
          </a:xfrm>
        </p:grpSpPr>
        <p:sp>
          <p:nvSpPr>
            <p:cNvPr id="38" name="Rectangle 37"/>
            <p:cNvSpPr/>
            <p:nvPr/>
          </p:nvSpPr>
          <p:spPr bwMode="auto">
            <a:xfrm>
              <a:off x="2392677" y="3336393"/>
              <a:ext cx="2405851" cy="840484"/>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40" tIns="143428" rIns="91440"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Media &amp; CDN</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343" name="Group 342"/>
            <p:cNvGrpSpPr/>
            <p:nvPr/>
          </p:nvGrpSpPr>
          <p:grpSpPr>
            <a:xfrm>
              <a:off x="3589335" y="3766457"/>
              <a:ext cx="1046674" cy="331327"/>
              <a:chOff x="3763993" y="3766457"/>
              <a:chExt cx="1046674" cy="331327"/>
            </a:xfrm>
          </p:grpSpPr>
          <p:sp>
            <p:nvSpPr>
              <p:cNvPr id="163" name="TextBox 162"/>
              <p:cNvSpPr txBox="1"/>
              <p:nvPr/>
            </p:nvSpPr>
            <p:spPr>
              <a:xfrm>
                <a:off x="4151511" y="3796679"/>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800" dirty="0">
                    <a:solidFill>
                      <a:schemeClr val="bg1"/>
                    </a:solidFill>
                    <a:latin typeface="Segoe UI Light" panose="020B0502040204020203" pitchFamily="34" charset="0"/>
                    <a:ea typeface="Arial Unicode MS" panose="020B0604020202020204" pitchFamily="34" charset="-128"/>
                    <a:cs typeface="Segoe UI Light" panose="020B0502040204020203" pitchFamily="34" charset="0"/>
                  </a:rPr>
                  <a:t>Content Delivery</a:t>
                </a:r>
              </a:p>
              <a:p>
                <a:pPr defTabSz="932317" eaLnBrk="0" fontAlgn="base" hangingPunct="0">
                  <a:lnSpc>
                    <a:spcPts val="816"/>
                  </a:lnSpc>
                  <a:spcBef>
                    <a:spcPct val="0"/>
                  </a:spcBef>
                  <a:spcAft>
                    <a:spcPct val="0"/>
                  </a:spcAft>
                </a:pPr>
                <a:r>
                  <a:rPr lang="en-US" sz="800" dirty="0">
                    <a:solidFill>
                      <a:schemeClr val="bg1"/>
                    </a:solidFill>
                    <a:latin typeface="Segoe UI Light" panose="020B0502040204020203" pitchFamily="34" charset="0"/>
                    <a:ea typeface="Arial Unicode MS" panose="020B0604020202020204" pitchFamily="34" charset="-128"/>
                    <a:cs typeface="Segoe UI Light" panose="020B0502040204020203" pitchFamily="34" charset="0"/>
                  </a:rPr>
                  <a:t>Network (CDN)</a:t>
                </a:r>
              </a:p>
            </p:txBody>
          </p:sp>
          <p:pic>
            <p:nvPicPr>
              <p:cNvPr id="164" name="Picture 163" descr="Content Delivery Network (CDN).png"/>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a:off x="3763993" y="3766457"/>
                <a:ext cx="296167" cy="296167"/>
              </a:xfrm>
              <a:prstGeom prst="rect">
                <a:avLst/>
              </a:prstGeom>
            </p:spPr>
          </p:pic>
        </p:grpSp>
        <p:grpSp>
          <p:nvGrpSpPr>
            <p:cNvPr id="342" name="Group 341"/>
            <p:cNvGrpSpPr/>
            <p:nvPr/>
          </p:nvGrpSpPr>
          <p:grpSpPr>
            <a:xfrm>
              <a:off x="2602049" y="3774113"/>
              <a:ext cx="1014764" cy="326444"/>
              <a:chOff x="2951369" y="3774113"/>
              <a:chExt cx="1014764" cy="326444"/>
            </a:xfrm>
          </p:grpSpPr>
          <p:sp>
            <p:nvSpPr>
              <p:cNvPr id="165" name="TextBox 164"/>
              <p:cNvSpPr txBox="1"/>
              <p:nvPr/>
            </p:nvSpPr>
            <p:spPr>
              <a:xfrm>
                <a:off x="3306977" y="3799452"/>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Media</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Services</a:t>
                </a:r>
              </a:p>
            </p:txBody>
          </p:sp>
          <p:pic>
            <p:nvPicPr>
              <p:cNvPr id="166" name="Picture 165" descr="Media Services.png"/>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2951369" y="3774113"/>
                <a:ext cx="282134" cy="282134"/>
              </a:xfrm>
              <a:prstGeom prst="rect">
                <a:avLst/>
              </a:prstGeom>
            </p:spPr>
          </p:pic>
        </p:grpSp>
      </p:grpSp>
      <p:grpSp>
        <p:nvGrpSpPr>
          <p:cNvPr id="387" name="Group 386"/>
          <p:cNvGrpSpPr/>
          <p:nvPr/>
        </p:nvGrpSpPr>
        <p:grpSpPr>
          <a:xfrm>
            <a:off x="4632210" y="2108227"/>
            <a:ext cx="2795751" cy="2335919"/>
            <a:chOff x="5864958" y="2910816"/>
            <a:chExt cx="2795751" cy="2335919"/>
          </a:xfrm>
        </p:grpSpPr>
        <p:sp>
          <p:nvSpPr>
            <p:cNvPr id="39" name="Rectangle 38"/>
            <p:cNvSpPr/>
            <p:nvPr/>
          </p:nvSpPr>
          <p:spPr bwMode="auto">
            <a:xfrm>
              <a:off x="5864958" y="2910816"/>
              <a:ext cx="2795751" cy="2335919"/>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Analytics &amp; </a:t>
              </a:r>
              <a:r>
                <a:rPr lang="en-US" sz="1200" b="1" kern="0" dirty="0" err="1" smtClean="0">
                  <a:gradFill>
                    <a:gsLst>
                      <a:gs pos="0">
                        <a:srgbClr val="FFFFFF"/>
                      </a:gs>
                      <a:gs pos="100000">
                        <a:srgbClr val="FFFFFF"/>
                      </a:gs>
                    </a:gsLst>
                    <a:lin ang="5400000" scaled="0"/>
                  </a:gradFill>
                  <a:ea typeface="Segoe UI" pitchFamily="34" charset="0"/>
                  <a:cs typeface="Segoe UI" pitchFamily="34" charset="0"/>
                </a:rPr>
                <a:t>IoT</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381" name="Group 380"/>
            <p:cNvGrpSpPr/>
            <p:nvPr/>
          </p:nvGrpSpPr>
          <p:grpSpPr>
            <a:xfrm>
              <a:off x="6264708" y="3452128"/>
              <a:ext cx="1011681" cy="347362"/>
              <a:chOff x="6264708" y="3452128"/>
              <a:chExt cx="1011681" cy="347362"/>
            </a:xfrm>
          </p:grpSpPr>
          <p:sp>
            <p:nvSpPr>
              <p:cNvPr id="181" name="TextBox 180"/>
              <p:cNvSpPr txBox="1"/>
              <p:nvPr/>
            </p:nvSpPr>
            <p:spPr>
              <a:xfrm>
                <a:off x="6617233" y="3498385"/>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HDInsight</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182" name="Picture 181"/>
              <p:cNvPicPr>
                <a:picLocks noChangeAspect="1"/>
              </p:cNvPicPr>
              <p:nvPr/>
            </p:nvPicPr>
            <p:blipFill>
              <a:blip r:embed="rId12" cstate="print">
                <a:biLevel thresh="25000"/>
                <a:extLst>
                  <a:ext uri="{28A0092B-C50C-407E-A947-70E740481C1C}">
                    <a14:useLocalDpi xmlns:a14="http://schemas.microsoft.com/office/drawing/2010/main" val="0"/>
                  </a:ext>
                </a:extLst>
              </a:blip>
              <a:stretch>
                <a:fillRect/>
              </a:stretch>
            </p:blipFill>
            <p:spPr>
              <a:xfrm>
                <a:off x="6264708" y="3452128"/>
                <a:ext cx="296813" cy="296813"/>
              </a:xfrm>
              <a:prstGeom prst="rect">
                <a:avLst/>
              </a:prstGeom>
            </p:spPr>
          </p:pic>
        </p:grpSp>
        <p:grpSp>
          <p:nvGrpSpPr>
            <p:cNvPr id="382" name="Group 381"/>
            <p:cNvGrpSpPr/>
            <p:nvPr/>
          </p:nvGrpSpPr>
          <p:grpSpPr>
            <a:xfrm>
              <a:off x="7430331" y="3487300"/>
              <a:ext cx="1012136" cy="319344"/>
              <a:chOff x="7430331" y="3487300"/>
              <a:chExt cx="1012136" cy="319344"/>
            </a:xfrm>
          </p:grpSpPr>
          <p:sp>
            <p:nvSpPr>
              <p:cNvPr id="183" name="TextBox 182"/>
              <p:cNvSpPr txBox="1"/>
              <p:nvPr/>
            </p:nvSpPr>
            <p:spPr>
              <a:xfrm>
                <a:off x="7783311" y="3505539"/>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Machine</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Learning</a:t>
                </a:r>
              </a:p>
            </p:txBody>
          </p:sp>
          <p:pic>
            <p:nvPicPr>
              <p:cNvPr id="184" name="Picture 183"/>
              <p:cNvPicPr>
                <a:picLocks noChangeAspect="1"/>
              </p:cNvPicPr>
              <p:nvPr/>
            </p:nvPicPr>
            <p:blipFill>
              <a:blip r:embed="rId13" cstate="print">
                <a:biLevel thresh="25000"/>
                <a:extLst>
                  <a:ext uri="{28A0092B-C50C-407E-A947-70E740481C1C}">
                    <a14:useLocalDpi xmlns:a14="http://schemas.microsoft.com/office/drawing/2010/main" val="0"/>
                  </a:ext>
                </a:extLst>
              </a:blip>
              <a:stretch>
                <a:fillRect/>
              </a:stretch>
            </p:blipFill>
            <p:spPr>
              <a:xfrm>
                <a:off x="7430331" y="3487300"/>
                <a:ext cx="285754" cy="285754"/>
              </a:xfrm>
              <a:prstGeom prst="rect">
                <a:avLst/>
              </a:prstGeom>
            </p:spPr>
          </p:pic>
        </p:grpSp>
        <p:grpSp>
          <p:nvGrpSpPr>
            <p:cNvPr id="383" name="Group 382"/>
            <p:cNvGrpSpPr/>
            <p:nvPr/>
          </p:nvGrpSpPr>
          <p:grpSpPr>
            <a:xfrm>
              <a:off x="6197972" y="4617996"/>
              <a:ext cx="1022705" cy="345461"/>
              <a:chOff x="6197972" y="4617996"/>
              <a:chExt cx="1022705" cy="345461"/>
            </a:xfrm>
          </p:grpSpPr>
          <p:sp>
            <p:nvSpPr>
              <p:cNvPr id="185" name="TextBox 184"/>
              <p:cNvSpPr txBox="1"/>
              <p:nvPr/>
            </p:nvSpPr>
            <p:spPr>
              <a:xfrm>
                <a:off x="6561521" y="4662352"/>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Stream</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Analytics</a:t>
                </a:r>
              </a:p>
            </p:txBody>
          </p:sp>
          <p:pic>
            <p:nvPicPr>
              <p:cNvPr id="186" name="Picture 185"/>
              <p:cNvPicPr>
                <a:picLocks noChangeAspect="1"/>
              </p:cNvPicPr>
              <p:nvPr/>
            </p:nvPicPr>
            <p:blipFill>
              <a:blip r:embed="rId14" cstate="print">
                <a:biLevel thresh="25000"/>
                <a:extLst>
                  <a:ext uri="{28A0092B-C50C-407E-A947-70E740481C1C}">
                    <a14:useLocalDpi xmlns:a14="http://schemas.microsoft.com/office/drawing/2010/main" val="0"/>
                  </a:ext>
                </a:extLst>
              </a:blip>
              <a:stretch>
                <a:fillRect/>
              </a:stretch>
            </p:blipFill>
            <p:spPr>
              <a:xfrm>
                <a:off x="6197972" y="4617996"/>
                <a:ext cx="310547" cy="310546"/>
              </a:xfrm>
              <a:prstGeom prst="rect">
                <a:avLst/>
              </a:prstGeom>
            </p:spPr>
          </p:pic>
        </p:grpSp>
        <p:grpSp>
          <p:nvGrpSpPr>
            <p:cNvPr id="384" name="Group 383"/>
            <p:cNvGrpSpPr/>
            <p:nvPr/>
          </p:nvGrpSpPr>
          <p:grpSpPr>
            <a:xfrm>
              <a:off x="6228800" y="4056656"/>
              <a:ext cx="1002965" cy="334571"/>
              <a:chOff x="6228800" y="4056656"/>
              <a:chExt cx="1002965" cy="334571"/>
            </a:xfrm>
          </p:grpSpPr>
          <p:sp>
            <p:nvSpPr>
              <p:cNvPr id="187" name="TextBox 186"/>
              <p:cNvSpPr txBox="1"/>
              <p:nvPr/>
            </p:nvSpPr>
            <p:spPr>
              <a:xfrm>
                <a:off x="6572609" y="4090122"/>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Data</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Factory</a:t>
                </a:r>
              </a:p>
            </p:txBody>
          </p:sp>
          <p:pic>
            <p:nvPicPr>
              <p:cNvPr id="188" name="Picture 187"/>
              <p:cNvPicPr>
                <a:picLocks noChangeAspect="1"/>
              </p:cNvPicPr>
              <p:nvPr/>
            </p:nvPicPr>
            <p:blipFill>
              <a:blip r:embed="rId15" cstate="print">
                <a:biLevel thresh="25000"/>
                <a:extLst>
                  <a:ext uri="{28A0092B-C50C-407E-A947-70E740481C1C}">
                    <a14:useLocalDpi xmlns:a14="http://schemas.microsoft.com/office/drawing/2010/main" val="0"/>
                  </a:ext>
                </a:extLst>
              </a:blip>
              <a:stretch>
                <a:fillRect/>
              </a:stretch>
            </p:blipFill>
            <p:spPr>
              <a:xfrm>
                <a:off x="6228800" y="4056656"/>
                <a:ext cx="302121" cy="302121"/>
              </a:xfrm>
              <a:prstGeom prst="rect">
                <a:avLst/>
              </a:prstGeom>
            </p:spPr>
          </p:pic>
        </p:grpSp>
        <p:grpSp>
          <p:nvGrpSpPr>
            <p:cNvPr id="385" name="Group 384"/>
            <p:cNvGrpSpPr/>
            <p:nvPr/>
          </p:nvGrpSpPr>
          <p:grpSpPr>
            <a:xfrm>
              <a:off x="7428168" y="4064595"/>
              <a:ext cx="1005670" cy="327678"/>
              <a:chOff x="7428168" y="4064595"/>
              <a:chExt cx="1005670" cy="327678"/>
            </a:xfrm>
          </p:grpSpPr>
          <p:sp>
            <p:nvSpPr>
              <p:cNvPr id="189" name="TextBox 188"/>
              <p:cNvSpPr txBox="1"/>
              <p:nvPr/>
            </p:nvSpPr>
            <p:spPr>
              <a:xfrm>
                <a:off x="7774682" y="4091168"/>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Event</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Hubs</a:t>
                </a:r>
              </a:p>
            </p:txBody>
          </p:sp>
          <p:pic>
            <p:nvPicPr>
              <p:cNvPr id="190" name="Picture 189"/>
              <p:cNvPicPr>
                <a:picLocks noChangeAspect="1"/>
              </p:cNvPicPr>
              <p:nvPr/>
            </p:nvPicPr>
            <p:blipFill>
              <a:blip r:embed="rId16" cstate="print">
                <a:biLevel thresh="25000"/>
                <a:extLst>
                  <a:ext uri="{28A0092B-C50C-407E-A947-70E740481C1C}">
                    <a14:useLocalDpi xmlns:a14="http://schemas.microsoft.com/office/drawing/2010/main" val="0"/>
                  </a:ext>
                </a:extLst>
              </a:blip>
              <a:stretch>
                <a:fillRect/>
              </a:stretch>
            </p:blipFill>
            <p:spPr>
              <a:xfrm>
                <a:off x="7428168" y="4064595"/>
                <a:ext cx="296417" cy="296417"/>
              </a:xfrm>
              <a:prstGeom prst="rect">
                <a:avLst/>
              </a:prstGeom>
            </p:spPr>
          </p:pic>
        </p:grpSp>
        <p:grpSp>
          <p:nvGrpSpPr>
            <p:cNvPr id="386" name="Group 385"/>
            <p:cNvGrpSpPr/>
            <p:nvPr/>
          </p:nvGrpSpPr>
          <p:grpSpPr>
            <a:xfrm>
              <a:off x="7466284" y="4661302"/>
              <a:ext cx="989338" cy="296656"/>
              <a:chOff x="7466284" y="4661302"/>
              <a:chExt cx="989338" cy="296656"/>
            </a:xfrm>
          </p:grpSpPr>
          <p:sp>
            <p:nvSpPr>
              <p:cNvPr id="191" name="TextBox 190"/>
              <p:cNvSpPr txBox="1"/>
              <p:nvPr/>
            </p:nvSpPr>
            <p:spPr>
              <a:xfrm>
                <a:off x="7796466" y="4676797"/>
                <a:ext cx="659156" cy="258458"/>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Mobile</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Engagement</a:t>
                </a:r>
              </a:p>
            </p:txBody>
          </p:sp>
          <p:pic>
            <p:nvPicPr>
              <p:cNvPr id="192" name="Picture 191"/>
              <p:cNvPicPr>
                <a:picLocks noChangeAspect="1"/>
              </p:cNvPicPr>
              <p:nvPr/>
            </p:nvPicPr>
            <p:blipFill>
              <a:blip r:embed="rId17" cstate="print">
                <a:biLevel thresh="25000"/>
                <a:extLst>
                  <a:ext uri="{28A0092B-C50C-407E-A947-70E740481C1C}">
                    <a14:useLocalDpi xmlns:a14="http://schemas.microsoft.com/office/drawing/2010/main" val="0"/>
                  </a:ext>
                </a:extLst>
              </a:blip>
              <a:stretch>
                <a:fillRect/>
              </a:stretch>
            </p:blipFill>
            <p:spPr>
              <a:xfrm>
                <a:off x="7466284" y="4661302"/>
                <a:ext cx="296656" cy="296656"/>
              </a:xfrm>
              <a:prstGeom prst="rect">
                <a:avLst/>
              </a:prstGeom>
            </p:spPr>
          </p:pic>
        </p:grpSp>
      </p:grpSp>
      <p:grpSp>
        <p:nvGrpSpPr>
          <p:cNvPr id="334" name="Group 333"/>
          <p:cNvGrpSpPr/>
          <p:nvPr/>
        </p:nvGrpSpPr>
        <p:grpSpPr>
          <a:xfrm>
            <a:off x="559429" y="1637646"/>
            <a:ext cx="1012582" cy="321430"/>
            <a:chOff x="6813227" y="457506"/>
            <a:chExt cx="1012582" cy="321430"/>
          </a:xfrm>
        </p:grpSpPr>
        <p:sp>
          <p:nvSpPr>
            <p:cNvPr id="193" name="TextBox 192"/>
            <p:cNvSpPr txBox="1"/>
            <p:nvPr/>
          </p:nvSpPr>
          <p:spPr>
            <a:xfrm>
              <a:off x="7166653" y="477831"/>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Active</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Directory</a:t>
              </a:r>
            </a:p>
          </p:txBody>
        </p:sp>
        <p:pic>
          <p:nvPicPr>
            <p:cNvPr id="194" name="Picture 193" descr="Azure Active Directory.png"/>
            <p:cNvPicPr>
              <a:picLocks noChangeAspect="1"/>
            </p:cNvPicPr>
            <p:nvPr/>
          </p:nvPicPr>
          <p:blipFill>
            <a:blip r:embed="rId18" cstate="print">
              <a:biLevel thresh="25000"/>
              <a:extLst>
                <a:ext uri="{28A0092B-C50C-407E-A947-70E740481C1C}">
                  <a14:useLocalDpi xmlns:a14="http://schemas.microsoft.com/office/drawing/2010/main" val="0"/>
                </a:ext>
              </a:extLst>
            </a:blip>
            <a:stretch>
              <a:fillRect/>
            </a:stretch>
          </p:blipFill>
          <p:spPr>
            <a:xfrm>
              <a:off x="6813227" y="457506"/>
              <a:ext cx="298103" cy="298102"/>
            </a:xfrm>
            <a:prstGeom prst="rect">
              <a:avLst/>
            </a:prstGeom>
          </p:spPr>
        </p:pic>
      </p:grpSp>
      <p:grpSp>
        <p:nvGrpSpPr>
          <p:cNvPr id="335" name="Group 334"/>
          <p:cNvGrpSpPr/>
          <p:nvPr/>
        </p:nvGrpSpPr>
        <p:grpSpPr>
          <a:xfrm>
            <a:off x="559429" y="2171822"/>
            <a:ext cx="974572" cy="311021"/>
            <a:chOff x="7922427" y="464301"/>
            <a:chExt cx="974572" cy="311021"/>
          </a:xfrm>
        </p:grpSpPr>
        <p:sp>
          <p:nvSpPr>
            <p:cNvPr id="195" name="TextBox 194"/>
            <p:cNvSpPr txBox="1"/>
            <p:nvPr/>
          </p:nvSpPr>
          <p:spPr>
            <a:xfrm>
              <a:off x="8237843" y="474217"/>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Multi-Factor</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Authentication</a:t>
              </a:r>
            </a:p>
          </p:txBody>
        </p:sp>
        <p:pic>
          <p:nvPicPr>
            <p:cNvPr id="196" name="Picture 195" descr="Multi-Factor Authentication.png"/>
            <p:cNvPicPr>
              <a:picLocks noChangeAspect="1"/>
            </p:cNvPicPr>
            <p:nvPr/>
          </p:nvPicPr>
          <p:blipFill>
            <a:blip r:embed="rId19" cstate="print">
              <a:biLevel thresh="25000"/>
              <a:extLst>
                <a:ext uri="{28A0092B-C50C-407E-A947-70E740481C1C}">
                  <a14:useLocalDpi xmlns:a14="http://schemas.microsoft.com/office/drawing/2010/main" val="0"/>
                </a:ext>
              </a:extLst>
            </a:blip>
            <a:stretch>
              <a:fillRect/>
            </a:stretch>
          </p:blipFill>
          <p:spPr>
            <a:xfrm>
              <a:off x="7922427" y="464301"/>
              <a:ext cx="288019" cy="288019"/>
            </a:xfrm>
            <a:prstGeom prst="rect">
              <a:avLst/>
            </a:prstGeom>
          </p:spPr>
        </p:pic>
      </p:grpSp>
      <p:grpSp>
        <p:nvGrpSpPr>
          <p:cNvPr id="331" name="Group 330"/>
          <p:cNvGrpSpPr/>
          <p:nvPr/>
        </p:nvGrpSpPr>
        <p:grpSpPr>
          <a:xfrm>
            <a:off x="559429" y="2703666"/>
            <a:ext cx="1008498" cy="337139"/>
            <a:chOff x="2492088" y="428524"/>
            <a:chExt cx="1008498" cy="337139"/>
          </a:xfrm>
        </p:grpSpPr>
        <p:sp>
          <p:nvSpPr>
            <p:cNvPr id="198" name="TextBox 197"/>
            <p:cNvSpPr txBox="1"/>
            <p:nvPr/>
          </p:nvSpPr>
          <p:spPr>
            <a:xfrm>
              <a:off x="2841430" y="464557"/>
              <a:ext cx="659156" cy="301106"/>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Automation</a:t>
              </a:r>
            </a:p>
          </p:txBody>
        </p:sp>
        <p:pic>
          <p:nvPicPr>
            <p:cNvPr id="199" name="Picture 198" descr="Azure automation.png"/>
            <p:cNvPicPr>
              <a:picLocks noChangeAspect="1"/>
            </p:cNvPicPr>
            <p:nvPr/>
          </p:nvPicPr>
          <p:blipFill>
            <a:blip r:embed="rId20" cstate="print">
              <a:biLevel thresh="25000"/>
              <a:extLst>
                <a:ext uri="{28A0092B-C50C-407E-A947-70E740481C1C}">
                  <a14:useLocalDpi xmlns:a14="http://schemas.microsoft.com/office/drawing/2010/main" val="0"/>
                </a:ext>
              </a:extLst>
            </a:blip>
            <a:stretch>
              <a:fillRect/>
            </a:stretch>
          </p:blipFill>
          <p:spPr>
            <a:xfrm>
              <a:off x="2492088" y="428524"/>
              <a:ext cx="289607" cy="289607"/>
            </a:xfrm>
            <a:prstGeom prst="rect">
              <a:avLst/>
            </a:prstGeom>
          </p:spPr>
        </p:pic>
      </p:grpSp>
      <p:grpSp>
        <p:nvGrpSpPr>
          <p:cNvPr id="332" name="Group 331"/>
          <p:cNvGrpSpPr/>
          <p:nvPr/>
        </p:nvGrpSpPr>
        <p:grpSpPr>
          <a:xfrm>
            <a:off x="559429" y="1185268"/>
            <a:ext cx="1000133" cy="348052"/>
            <a:chOff x="3528269" y="417611"/>
            <a:chExt cx="1000133" cy="348052"/>
          </a:xfrm>
        </p:grpSpPr>
        <p:sp>
          <p:nvSpPr>
            <p:cNvPr id="200" name="TextBox 199"/>
            <p:cNvSpPr txBox="1"/>
            <p:nvPr/>
          </p:nvSpPr>
          <p:spPr>
            <a:xfrm>
              <a:off x="3869246" y="464557"/>
              <a:ext cx="659156" cy="301106"/>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Portal</a:t>
              </a:r>
            </a:p>
          </p:txBody>
        </p:sp>
        <p:pic>
          <p:nvPicPr>
            <p:cNvPr id="201" name="Picture 200" descr="Azure subscription.png"/>
            <p:cNvPicPr>
              <a:picLocks noChangeAspect="1"/>
            </p:cNvPicPr>
            <p:nvPr/>
          </p:nvPicPr>
          <p:blipFill>
            <a:blip r:embed="rId21" cstate="print">
              <a:biLevel thresh="25000"/>
              <a:extLst>
                <a:ext uri="{28A0092B-C50C-407E-A947-70E740481C1C}">
                  <a14:useLocalDpi xmlns:a14="http://schemas.microsoft.com/office/drawing/2010/main" val="0"/>
                </a:ext>
              </a:extLst>
            </a:blip>
            <a:stretch>
              <a:fillRect/>
            </a:stretch>
          </p:blipFill>
          <p:spPr>
            <a:xfrm>
              <a:off x="3528269" y="417611"/>
              <a:ext cx="286236" cy="286236"/>
            </a:xfrm>
            <a:prstGeom prst="rect">
              <a:avLst/>
            </a:prstGeom>
          </p:spPr>
        </p:pic>
      </p:grpSp>
      <p:grpSp>
        <p:nvGrpSpPr>
          <p:cNvPr id="333" name="Group 332"/>
          <p:cNvGrpSpPr/>
          <p:nvPr/>
        </p:nvGrpSpPr>
        <p:grpSpPr>
          <a:xfrm>
            <a:off x="559429" y="3195196"/>
            <a:ext cx="1006664" cy="360439"/>
            <a:chOff x="4552624" y="449870"/>
            <a:chExt cx="1006664" cy="360439"/>
          </a:xfrm>
        </p:grpSpPr>
        <p:sp>
          <p:nvSpPr>
            <p:cNvPr id="204" name="TextBox 203"/>
            <p:cNvSpPr txBox="1"/>
            <p:nvPr/>
          </p:nvSpPr>
          <p:spPr>
            <a:xfrm>
              <a:off x="4900132" y="509203"/>
              <a:ext cx="659156" cy="301106"/>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Key Vault</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205" name="Picture 204" descr="AzureKeyVault_icon_white.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552624" y="449870"/>
              <a:ext cx="267038" cy="296708"/>
            </a:xfrm>
            <a:prstGeom prst="rect">
              <a:avLst/>
            </a:prstGeom>
          </p:spPr>
        </p:pic>
      </p:grpSp>
      <p:grpSp>
        <p:nvGrpSpPr>
          <p:cNvPr id="380" name="Group 379"/>
          <p:cNvGrpSpPr/>
          <p:nvPr/>
        </p:nvGrpSpPr>
        <p:grpSpPr>
          <a:xfrm>
            <a:off x="1997902" y="2112859"/>
            <a:ext cx="2427157" cy="1351020"/>
            <a:chOff x="3326868" y="2362886"/>
            <a:chExt cx="2427157" cy="1351020"/>
          </a:xfrm>
        </p:grpSpPr>
        <p:sp>
          <p:nvSpPr>
            <p:cNvPr id="40" name="Rectangle 39"/>
            <p:cNvSpPr/>
            <p:nvPr/>
          </p:nvSpPr>
          <p:spPr bwMode="auto">
            <a:xfrm>
              <a:off x="3326868" y="2362886"/>
              <a:ext cx="2427157" cy="1351020"/>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Integration</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377" name="Group 376"/>
            <p:cNvGrpSpPr/>
            <p:nvPr/>
          </p:nvGrpSpPr>
          <p:grpSpPr>
            <a:xfrm>
              <a:off x="4605524" y="2773724"/>
              <a:ext cx="1005586" cy="320716"/>
              <a:chOff x="4605524" y="2773724"/>
              <a:chExt cx="1005586" cy="320716"/>
            </a:xfrm>
          </p:grpSpPr>
          <p:sp>
            <p:nvSpPr>
              <p:cNvPr id="214" name="TextBox 213"/>
              <p:cNvSpPr txBox="1"/>
              <p:nvPr/>
            </p:nvSpPr>
            <p:spPr>
              <a:xfrm>
                <a:off x="4951954" y="2793335"/>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Biztalk</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Services</a:t>
                </a:r>
              </a:p>
            </p:txBody>
          </p:sp>
          <p:pic>
            <p:nvPicPr>
              <p:cNvPr id="215" name="Picture 214" descr="BizTalk Services.png"/>
              <p:cNvPicPr>
                <a:picLocks noChangeAspect="1"/>
              </p:cNvPicPr>
              <p:nvPr/>
            </p:nvPicPr>
            <p:blipFill>
              <a:blip r:embed="rId23" cstate="print">
                <a:biLevel thresh="25000"/>
                <a:extLst>
                  <a:ext uri="{28A0092B-C50C-407E-A947-70E740481C1C}">
                    <a14:useLocalDpi xmlns:a14="http://schemas.microsoft.com/office/drawing/2010/main" val="0"/>
                  </a:ext>
                </a:extLst>
              </a:blip>
              <a:stretch>
                <a:fillRect/>
              </a:stretch>
            </p:blipFill>
            <p:spPr>
              <a:xfrm>
                <a:off x="4605524" y="2773724"/>
                <a:ext cx="293814" cy="293814"/>
              </a:xfrm>
              <a:prstGeom prst="rect">
                <a:avLst/>
              </a:prstGeom>
            </p:spPr>
          </p:pic>
        </p:grpSp>
        <p:grpSp>
          <p:nvGrpSpPr>
            <p:cNvPr id="378" name="Group 377"/>
            <p:cNvGrpSpPr/>
            <p:nvPr/>
          </p:nvGrpSpPr>
          <p:grpSpPr>
            <a:xfrm>
              <a:off x="3571364" y="3313178"/>
              <a:ext cx="1008307" cy="316721"/>
              <a:chOff x="3571364" y="3313178"/>
              <a:chExt cx="1008307" cy="316721"/>
            </a:xfrm>
          </p:grpSpPr>
          <p:sp>
            <p:nvSpPr>
              <p:cNvPr id="216" name="TextBox 215"/>
              <p:cNvSpPr txBox="1"/>
              <p:nvPr/>
            </p:nvSpPr>
            <p:spPr>
              <a:xfrm>
                <a:off x="3920515" y="3328794"/>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Hybrid</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Connections</a:t>
                </a:r>
              </a:p>
            </p:txBody>
          </p:sp>
          <p:pic>
            <p:nvPicPr>
              <p:cNvPr id="217" name="Picture 216" descr="Hybrid Connections (BizTalk).png"/>
              <p:cNvPicPr>
                <a:picLocks noChangeAspect="1"/>
              </p:cNvPicPr>
              <p:nvPr/>
            </p:nvPicPr>
            <p:blipFill>
              <a:blip r:embed="rId24" cstate="print">
                <a:biLevel thresh="25000"/>
                <a:extLst>
                  <a:ext uri="{28A0092B-C50C-407E-A947-70E740481C1C}">
                    <a14:useLocalDpi xmlns:a14="http://schemas.microsoft.com/office/drawing/2010/main" val="0"/>
                  </a:ext>
                </a:extLst>
              </a:blip>
              <a:stretch>
                <a:fillRect/>
              </a:stretch>
            </p:blipFill>
            <p:spPr>
              <a:xfrm>
                <a:off x="3571364" y="3313178"/>
                <a:ext cx="292125" cy="292125"/>
              </a:xfrm>
              <a:prstGeom prst="rect">
                <a:avLst/>
              </a:prstGeom>
            </p:spPr>
          </p:pic>
        </p:grpSp>
        <p:grpSp>
          <p:nvGrpSpPr>
            <p:cNvPr id="379" name="Group 378"/>
            <p:cNvGrpSpPr/>
            <p:nvPr/>
          </p:nvGrpSpPr>
          <p:grpSpPr>
            <a:xfrm>
              <a:off x="4613872" y="3306133"/>
              <a:ext cx="998427" cy="323766"/>
              <a:chOff x="4613872" y="3306133"/>
              <a:chExt cx="998427" cy="323766"/>
            </a:xfrm>
          </p:grpSpPr>
          <p:sp>
            <p:nvSpPr>
              <p:cNvPr id="218" name="TextBox 217"/>
              <p:cNvSpPr txBox="1"/>
              <p:nvPr/>
            </p:nvSpPr>
            <p:spPr>
              <a:xfrm>
                <a:off x="4953143" y="3328794"/>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Bus</a:t>
                </a:r>
              </a:p>
            </p:txBody>
          </p:sp>
          <p:pic>
            <p:nvPicPr>
              <p:cNvPr id="219" name="Picture 218" descr="Service Bus.png"/>
              <p:cNvPicPr>
                <a:picLocks noChangeAspect="1"/>
              </p:cNvPicPr>
              <p:nvPr/>
            </p:nvPicPr>
            <p:blipFill>
              <a:blip r:embed="rId25" cstate="print">
                <a:biLevel thresh="25000"/>
                <a:extLst>
                  <a:ext uri="{28A0092B-C50C-407E-A947-70E740481C1C}">
                    <a14:useLocalDpi xmlns:a14="http://schemas.microsoft.com/office/drawing/2010/main" val="0"/>
                  </a:ext>
                </a:extLst>
              </a:blip>
              <a:stretch>
                <a:fillRect/>
              </a:stretch>
            </p:blipFill>
            <p:spPr>
              <a:xfrm>
                <a:off x="4613872" y="3306133"/>
                <a:ext cx="292386" cy="292386"/>
              </a:xfrm>
              <a:prstGeom prst="rect">
                <a:avLst/>
              </a:prstGeom>
            </p:spPr>
          </p:pic>
        </p:grpSp>
        <p:grpSp>
          <p:nvGrpSpPr>
            <p:cNvPr id="376" name="Group 375"/>
            <p:cNvGrpSpPr/>
            <p:nvPr/>
          </p:nvGrpSpPr>
          <p:grpSpPr>
            <a:xfrm>
              <a:off x="3564974" y="2774918"/>
              <a:ext cx="1004745" cy="319522"/>
              <a:chOff x="3564974" y="2774918"/>
              <a:chExt cx="1004745" cy="319522"/>
            </a:xfrm>
          </p:grpSpPr>
          <p:sp>
            <p:nvSpPr>
              <p:cNvPr id="220" name="TextBox 219"/>
              <p:cNvSpPr txBox="1"/>
              <p:nvPr/>
            </p:nvSpPr>
            <p:spPr>
              <a:xfrm>
                <a:off x="3910563" y="2793335"/>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Storage</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Queues</a:t>
                </a:r>
              </a:p>
            </p:txBody>
          </p:sp>
          <p:pic>
            <p:nvPicPr>
              <p:cNvPr id="221" name="Picture 220" descr="Storage queue.png"/>
              <p:cNvPicPr>
                <a:picLocks noChangeAspect="1"/>
              </p:cNvPicPr>
              <p:nvPr/>
            </p:nvPicPr>
            <p:blipFill>
              <a:blip r:embed="rId26" cstate="print">
                <a:biLevel thresh="25000"/>
                <a:extLst>
                  <a:ext uri="{28A0092B-C50C-407E-A947-70E740481C1C}">
                    <a14:useLocalDpi xmlns:a14="http://schemas.microsoft.com/office/drawing/2010/main" val="0"/>
                  </a:ext>
                </a:extLst>
              </a:blip>
              <a:stretch>
                <a:fillRect/>
              </a:stretch>
            </p:blipFill>
            <p:spPr>
              <a:xfrm>
                <a:off x="3564974" y="2774918"/>
                <a:ext cx="292620" cy="292620"/>
              </a:xfrm>
              <a:prstGeom prst="rect">
                <a:avLst/>
              </a:prstGeom>
            </p:spPr>
          </p:pic>
        </p:grpSp>
      </p:grpSp>
      <p:grpSp>
        <p:nvGrpSpPr>
          <p:cNvPr id="336" name="Group 335"/>
          <p:cNvGrpSpPr/>
          <p:nvPr/>
        </p:nvGrpSpPr>
        <p:grpSpPr>
          <a:xfrm>
            <a:off x="559429" y="3649148"/>
            <a:ext cx="1024650" cy="317273"/>
            <a:chOff x="9096923" y="436026"/>
            <a:chExt cx="1024650" cy="317273"/>
          </a:xfrm>
        </p:grpSpPr>
        <p:sp>
          <p:nvSpPr>
            <p:cNvPr id="230" name="TextBox 229"/>
            <p:cNvSpPr txBox="1"/>
            <p:nvPr/>
          </p:nvSpPr>
          <p:spPr>
            <a:xfrm>
              <a:off x="9462417" y="452194"/>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Store /</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Marketplace</a:t>
              </a:r>
            </a:p>
          </p:txBody>
        </p:sp>
        <p:pic>
          <p:nvPicPr>
            <p:cNvPr id="231" name="Picture 230" descr="Azure Marketplace.png"/>
            <p:cNvPicPr>
              <a:picLocks noChangeAspect="1"/>
            </p:cNvPicPr>
            <p:nvPr/>
          </p:nvPicPr>
          <p:blipFill>
            <a:blip r:embed="rId27" cstate="print">
              <a:biLevel thresh="25000"/>
              <a:extLst>
                <a:ext uri="{28A0092B-C50C-407E-A947-70E740481C1C}">
                  <a14:useLocalDpi xmlns:a14="http://schemas.microsoft.com/office/drawing/2010/main" val="0"/>
                </a:ext>
              </a:extLst>
            </a:blip>
            <a:stretch>
              <a:fillRect/>
            </a:stretch>
          </p:blipFill>
          <p:spPr>
            <a:xfrm>
              <a:off x="9096923" y="436026"/>
              <a:ext cx="291303" cy="291303"/>
            </a:xfrm>
            <a:prstGeom prst="rect">
              <a:avLst/>
            </a:prstGeom>
          </p:spPr>
        </p:pic>
      </p:grpSp>
      <p:sp>
        <p:nvSpPr>
          <p:cNvPr id="71" name="Rectangle 70"/>
          <p:cNvSpPr/>
          <p:nvPr/>
        </p:nvSpPr>
        <p:spPr bwMode="auto">
          <a:xfrm>
            <a:off x="10439349" y="541203"/>
            <a:ext cx="1569938" cy="3957415"/>
          </a:xfrm>
          <a:prstGeom prst="rect">
            <a:avLst/>
          </a:prstGeom>
          <a:solidFill>
            <a:srgbClr val="1B3C72"/>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a:solidFill>
                  <a:schemeClr val="bg1"/>
                </a:solidFill>
                <a:ea typeface="Segoe UI" pitchFamily="34" charset="0"/>
                <a:cs typeface="Segoe UI" pitchFamily="34" charset="0"/>
              </a:rPr>
              <a:t>Hybrid</a:t>
            </a:r>
          </a:p>
          <a:p>
            <a:pPr algn="ctr" defTabSz="913927" fontAlgn="base">
              <a:lnSpc>
                <a:spcPct val="90000"/>
              </a:lnSpc>
            </a:pPr>
            <a:r>
              <a:rPr lang="en-US" sz="1200" b="1" kern="0" dirty="0">
                <a:solidFill>
                  <a:schemeClr val="bg1"/>
                </a:solidFill>
                <a:ea typeface="Segoe UI" pitchFamily="34" charset="0"/>
                <a:cs typeface="Segoe UI" pitchFamily="34" charset="0"/>
              </a:rPr>
              <a:t>Operations</a:t>
            </a:r>
            <a:endParaRPr lang="en-US" sz="1300" b="1" kern="0" dirty="0">
              <a:solidFill>
                <a:schemeClr val="bg1"/>
              </a:solidFill>
              <a:ea typeface="Segoe UI" pitchFamily="34" charset="0"/>
              <a:cs typeface="Segoe UI" pitchFamily="34" charset="0"/>
            </a:endParaRPr>
          </a:p>
        </p:txBody>
      </p:sp>
      <p:grpSp>
        <p:nvGrpSpPr>
          <p:cNvPr id="338" name="Group 337"/>
          <p:cNvGrpSpPr/>
          <p:nvPr/>
        </p:nvGrpSpPr>
        <p:grpSpPr>
          <a:xfrm>
            <a:off x="10697439" y="2262240"/>
            <a:ext cx="1011251" cy="332229"/>
            <a:chOff x="11198479" y="2855036"/>
            <a:chExt cx="1011251" cy="332229"/>
          </a:xfrm>
        </p:grpSpPr>
        <p:sp>
          <p:nvSpPr>
            <p:cNvPr id="206" name="TextBox 205"/>
            <p:cNvSpPr txBox="1"/>
            <p:nvPr/>
          </p:nvSpPr>
          <p:spPr>
            <a:xfrm>
              <a:off x="11550574" y="2886159"/>
              <a:ext cx="659156" cy="301106"/>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Backup</a:t>
              </a:r>
            </a:p>
          </p:txBody>
        </p:sp>
        <p:pic>
          <p:nvPicPr>
            <p:cNvPr id="207" name="Picture 206" descr="Backup Service.png"/>
            <p:cNvPicPr>
              <a:picLocks noChangeAspect="1"/>
            </p:cNvPicPr>
            <p:nvPr/>
          </p:nvPicPr>
          <p:blipFill>
            <a:blip r:embed="rId28" cstate="print">
              <a:biLevel thresh="25000"/>
              <a:extLst>
                <a:ext uri="{28A0092B-C50C-407E-A947-70E740481C1C}">
                  <a14:useLocalDpi xmlns:a14="http://schemas.microsoft.com/office/drawing/2010/main" val="0"/>
                </a:ext>
              </a:extLst>
            </a:blip>
            <a:stretch>
              <a:fillRect/>
            </a:stretch>
          </p:blipFill>
          <p:spPr>
            <a:xfrm>
              <a:off x="11198479" y="2855036"/>
              <a:ext cx="296408" cy="296408"/>
            </a:xfrm>
            <a:prstGeom prst="rect">
              <a:avLst/>
            </a:prstGeom>
          </p:spPr>
        </p:pic>
      </p:grpSp>
      <p:grpSp>
        <p:nvGrpSpPr>
          <p:cNvPr id="242" name="Group 241"/>
          <p:cNvGrpSpPr/>
          <p:nvPr/>
        </p:nvGrpSpPr>
        <p:grpSpPr>
          <a:xfrm>
            <a:off x="10680232" y="4125643"/>
            <a:ext cx="1005745" cy="331029"/>
            <a:chOff x="11181272" y="4050487"/>
            <a:chExt cx="1005745" cy="331029"/>
          </a:xfrm>
        </p:grpSpPr>
        <p:sp>
          <p:nvSpPr>
            <p:cNvPr id="208" name="TextBox 207"/>
            <p:cNvSpPr txBox="1"/>
            <p:nvPr/>
          </p:nvSpPr>
          <p:spPr>
            <a:xfrm>
              <a:off x="11527861" y="4080410"/>
              <a:ext cx="659156" cy="301106"/>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StorSimple</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a:p>
              <a:pPr defTabSz="932317" eaLnBrk="0" fontAlgn="base" hangingPunct="0">
                <a:lnSpc>
                  <a:spcPts val="816"/>
                </a:lnSpc>
                <a:spcBef>
                  <a:spcPct val="0"/>
                </a:spcBef>
                <a:spcAft>
                  <a:spcPct val="0"/>
                </a:spcAft>
              </a:pP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209" name="Picture 208" descr="StorSimple.png"/>
            <p:cNvPicPr>
              <a:picLocks noChangeAspect="1"/>
            </p:cNvPicPr>
            <p:nvPr/>
          </p:nvPicPr>
          <p:blipFill>
            <a:blip r:embed="rId29" cstate="print">
              <a:biLevel thresh="25000"/>
              <a:extLst>
                <a:ext uri="{28A0092B-C50C-407E-A947-70E740481C1C}">
                  <a14:useLocalDpi xmlns:a14="http://schemas.microsoft.com/office/drawing/2010/main" val="0"/>
                </a:ext>
              </a:extLst>
            </a:blip>
            <a:stretch>
              <a:fillRect/>
            </a:stretch>
          </p:blipFill>
          <p:spPr>
            <a:xfrm>
              <a:off x="11181272" y="4050487"/>
              <a:ext cx="286828" cy="286828"/>
            </a:xfrm>
            <a:prstGeom prst="rect">
              <a:avLst/>
            </a:prstGeom>
          </p:spPr>
        </p:pic>
      </p:grpSp>
      <p:grpSp>
        <p:nvGrpSpPr>
          <p:cNvPr id="341" name="Group 340"/>
          <p:cNvGrpSpPr/>
          <p:nvPr/>
        </p:nvGrpSpPr>
        <p:grpSpPr>
          <a:xfrm>
            <a:off x="10674756" y="3685152"/>
            <a:ext cx="1003279" cy="345563"/>
            <a:chOff x="11175796" y="3730886"/>
            <a:chExt cx="1003279" cy="345563"/>
          </a:xfrm>
        </p:grpSpPr>
        <p:sp>
          <p:nvSpPr>
            <p:cNvPr id="210" name="TextBox 209"/>
            <p:cNvSpPr txBox="1"/>
            <p:nvPr/>
          </p:nvSpPr>
          <p:spPr>
            <a:xfrm>
              <a:off x="11519919" y="3775343"/>
              <a:ext cx="659156" cy="301106"/>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Site</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Recovery</a:t>
              </a:r>
            </a:p>
          </p:txBody>
        </p:sp>
        <p:pic>
          <p:nvPicPr>
            <p:cNvPr id="211" name="Picture 210" descr="Site Recovery.png"/>
            <p:cNvPicPr>
              <a:picLocks noChangeAspect="1"/>
            </p:cNvPicPr>
            <p:nvPr/>
          </p:nvPicPr>
          <p:blipFill>
            <a:blip r:embed="rId30" cstate="print">
              <a:biLevel thresh="25000"/>
              <a:extLst>
                <a:ext uri="{28A0092B-C50C-407E-A947-70E740481C1C}">
                  <a14:useLocalDpi xmlns:a14="http://schemas.microsoft.com/office/drawing/2010/main" val="0"/>
                </a:ext>
              </a:extLst>
            </a:blip>
            <a:stretch>
              <a:fillRect/>
            </a:stretch>
          </p:blipFill>
          <p:spPr>
            <a:xfrm>
              <a:off x="11175796" y="3730886"/>
              <a:ext cx="285842" cy="285842"/>
            </a:xfrm>
            <a:prstGeom prst="rect">
              <a:avLst/>
            </a:prstGeom>
          </p:spPr>
        </p:pic>
      </p:grpSp>
      <p:grpSp>
        <p:nvGrpSpPr>
          <p:cNvPr id="340" name="Group 339"/>
          <p:cNvGrpSpPr/>
          <p:nvPr/>
        </p:nvGrpSpPr>
        <p:grpSpPr>
          <a:xfrm>
            <a:off x="10689001" y="3254678"/>
            <a:ext cx="996976" cy="321164"/>
            <a:chOff x="11190041" y="3491162"/>
            <a:chExt cx="996976" cy="321164"/>
          </a:xfrm>
        </p:grpSpPr>
        <p:sp>
          <p:nvSpPr>
            <p:cNvPr id="212" name="TextBox 211"/>
            <p:cNvSpPr txBox="1"/>
            <p:nvPr/>
          </p:nvSpPr>
          <p:spPr>
            <a:xfrm>
              <a:off x="11527861" y="3511220"/>
              <a:ext cx="659156" cy="301106"/>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Import/Export</a:t>
              </a:r>
            </a:p>
          </p:txBody>
        </p:sp>
        <p:pic>
          <p:nvPicPr>
            <p:cNvPr id="213" name="Picture 212" descr="Storage (Azure).png"/>
            <p:cNvPicPr>
              <a:picLocks noChangeAspect="1"/>
            </p:cNvPicPr>
            <p:nvPr/>
          </p:nvPicPr>
          <p:blipFill>
            <a:blip r:embed="rId31" cstate="print">
              <a:biLevel thresh="25000"/>
              <a:extLst>
                <a:ext uri="{28A0092B-C50C-407E-A947-70E740481C1C}">
                  <a14:useLocalDpi xmlns:a14="http://schemas.microsoft.com/office/drawing/2010/main" val="0"/>
                </a:ext>
              </a:extLst>
            </a:blip>
            <a:stretch>
              <a:fillRect/>
            </a:stretch>
          </p:blipFill>
          <p:spPr>
            <a:xfrm>
              <a:off x="11190041" y="3491162"/>
              <a:ext cx="286753" cy="286753"/>
            </a:xfrm>
            <a:prstGeom prst="rect">
              <a:avLst/>
            </a:prstGeom>
          </p:spPr>
        </p:pic>
      </p:grpSp>
      <p:sp>
        <p:nvSpPr>
          <p:cNvPr id="33" name="Rectangle 32"/>
          <p:cNvSpPr/>
          <p:nvPr/>
        </p:nvSpPr>
        <p:spPr bwMode="auto">
          <a:xfrm>
            <a:off x="6023314" y="4931023"/>
            <a:ext cx="6291748" cy="789804"/>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Networking</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394" name="Group 393"/>
          <p:cNvGrpSpPr/>
          <p:nvPr/>
        </p:nvGrpSpPr>
        <p:grpSpPr>
          <a:xfrm>
            <a:off x="7595795" y="2110778"/>
            <a:ext cx="2739047" cy="2333368"/>
            <a:chOff x="8289832" y="2910817"/>
            <a:chExt cx="2739047" cy="2333368"/>
          </a:xfrm>
        </p:grpSpPr>
        <p:sp>
          <p:nvSpPr>
            <p:cNvPr id="37" name="Rectangle 36"/>
            <p:cNvSpPr/>
            <p:nvPr/>
          </p:nvSpPr>
          <p:spPr bwMode="auto">
            <a:xfrm>
              <a:off x="8289832" y="2910817"/>
              <a:ext cx="2739047" cy="2333368"/>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Data</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388" name="Group 387"/>
            <p:cNvGrpSpPr/>
            <p:nvPr/>
          </p:nvGrpSpPr>
          <p:grpSpPr>
            <a:xfrm>
              <a:off x="8755248" y="3474294"/>
              <a:ext cx="1008778" cy="324187"/>
              <a:chOff x="8755248" y="3474294"/>
              <a:chExt cx="1008778" cy="324187"/>
            </a:xfrm>
          </p:grpSpPr>
          <p:sp>
            <p:nvSpPr>
              <p:cNvPr id="171" name="TextBox 170"/>
              <p:cNvSpPr txBox="1"/>
              <p:nvPr/>
            </p:nvSpPr>
            <p:spPr>
              <a:xfrm>
                <a:off x="9104870" y="3497376"/>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SQL</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Database</a:t>
                </a:r>
              </a:p>
            </p:txBody>
          </p:sp>
          <p:pic>
            <p:nvPicPr>
              <p:cNvPr id="172" name="Picture 171"/>
              <p:cNvPicPr>
                <a:picLocks noChangeAspect="1"/>
              </p:cNvPicPr>
              <p:nvPr/>
            </p:nvPicPr>
            <p:blipFill>
              <a:blip r:embed="rId32" cstate="print">
                <a:biLevel thresh="25000"/>
                <a:extLst>
                  <a:ext uri="{28A0092B-C50C-407E-A947-70E740481C1C}">
                    <a14:useLocalDpi xmlns:a14="http://schemas.microsoft.com/office/drawing/2010/main" val="0"/>
                  </a:ext>
                </a:extLst>
              </a:blip>
              <a:stretch>
                <a:fillRect/>
              </a:stretch>
            </p:blipFill>
            <p:spPr>
              <a:xfrm>
                <a:off x="8755248" y="3474294"/>
                <a:ext cx="296809" cy="296809"/>
              </a:xfrm>
              <a:prstGeom prst="rect">
                <a:avLst/>
              </a:prstGeom>
            </p:spPr>
          </p:pic>
        </p:grpSp>
        <p:grpSp>
          <p:nvGrpSpPr>
            <p:cNvPr id="390" name="Group 389"/>
            <p:cNvGrpSpPr/>
            <p:nvPr/>
          </p:nvGrpSpPr>
          <p:grpSpPr>
            <a:xfrm>
              <a:off x="8681505" y="4689849"/>
              <a:ext cx="1029708" cy="318154"/>
              <a:chOff x="8681505" y="4689849"/>
              <a:chExt cx="1029708" cy="318154"/>
            </a:xfrm>
          </p:grpSpPr>
          <p:sp>
            <p:nvSpPr>
              <p:cNvPr id="173" name="TextBox 172"/>
              <p:cNvSpPr txBox="1"/>
              <p:nvPr/>
            </p:nvSpPr>
            <p:spPr>
              <a:xfrm>
                <a:off x="9052057" y="4706898"/>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DocumentDB</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174" name="Picture 173"/>
              <p:cNvPicPr>
                <a:picLocks noChangeAspect="1"/>
              </p:cNvPicPr>
              <p:nvPr/>
            </p:nvPicPr>
            <p:blipFill>
              <a:blip r:embed="rId33" cstate="print">
                <a:biLevel thresh="25000"/>
                <a:extLst>
                  <a:ext uri="{28A0092B-C50C-407E-A947-70E740481C1C}">
                    <a14:useLocalDpi xmlns:a14="http://schemas.microsoft.com/office/drawing/2010/main" val="0"/>
                  </a:ext>
                </a:extLst>
              </a:blip>
              <a:stretch>
                <a:fillRect/>
              </a:stretch>
            </p:blipFill>
            <p:spPr>
              <a:xfrm>
                <a:off x="8681505" y="4689849"/>
                <a:ext cx="290620" cy="290619"/>
              </a:xfrm>
              <a:prstGeom prst="rect">
                <a:avLst/>
              </a:prstGeom>
            </p:spPr>
          </p:pic>
        </p:grpSp>
        <p:grpSp>
          <p:nvGrpSpPr>
            <p:cNvPr id="391" name="Group 390"/>
            <p:cNvGrpSpPr/>
            <p:nvPr/>
          </p:nvGrpSpPr>
          <p:grpSpPr>
            <a:xfrm>
              <a:off x="8728911" y="4040003"/>
              <a:ext cx="1011763" cy="318839"/>
              <a:chOff x="8728911" y="4040003"/>
              <a:chExt cx="1011763" cy="318839"/>
            </a:xfrm>
          </p:grpSpPr>
          <p:sp>
            <p:nvSpPr>
              <p:cNvPr id="175" name="TextBox 174"/>
              <p:cNvSpPr txBox="1"/>
              <p:nvPr/>
            </p:nvSpPr>
            <p:spPr>
              <a:xfrm>
                <a:off x="9081518" y="4057737"/>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Redis</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Cache</a:t>
                </a:r>
              </a:p>
            </p:txBody>
          </p:sp>
          <p:pic>
            <p:nvPicPr>
              <p:cNvPr id="176" name="Picture 175"/>
              <p:cNvPicPr>
                <a:picLocks noChangeAspect="1"/>
              </p:cNvPicPr>
              <p:nvPr/>
            </p:nvPicPr>
            <p:blipFill>
              <a:blip r:embed="rId34" cstate="print">
                <a:biLevel thresh="25000"/>
                <a:extLst>
                  <a:ext uri="{28A0092B-C50C-407E-A947-70E740481C1C}">
                    <a14:useLocalDpi xmlns:a14="http://schemas.microsoft.com/office/drawing/2010/main" val="0"/>
                  </a:ext>
                </a:extLst>
              </a:blip>
              <a:stretch>
                <a:fillRect/>
              </a:stretch>
            </p:blipFill>
            <p:spPr>
              <a:xfrm>
                <a:off x="8728911" y="4040003"/>
                <a:ext cx="289282" cy="289282"/>
              </a:xfrm>
              <a:prstGeom prst="rect">
                <a:avLst/>
              </a:prstGeom>
            </p:spPr>
          </p:pic>
        </p:grpSp>
        <p:grpSp>
          <p:nvGrpSpPr>
            <p:cNvPr id="392" name="Group 391"/>
            <p:cNvGrpSpPr/>
            <p:nvPr/>
          </p:nvGrpSpPr>
          <p:grpSpPr>
            <a:xfrm>
              <a:off x="9789813" y="4065697"/>
              <a:ext cx="1011560" cy="362789"/>
              <a:chOff x="9789813" y="4065697"/>
              <a:chExt cx="1011560" cy="362789"/>
            </a:xfrm>
          </p:grpSpPr>
          <p:sp>
            <p:nvSpPr>
              <p:cNvPr id="177" name="TextBox 176"/>
              <p:cNvSpPr txBox="1"/>
              <p:nvPr/>
            </p:nvSpPr>
            <p:spPr>
              <a:xfrm>
                <a:off x="10142217" y="4127381"/>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Search</a:t>
                </a:r>
              </a:p>
              <a:p>
                <a:pPr defTabSz="932317" eaLnBrk="0" fontAlgn="base" hangingPunct="0">
                  <a:lnSpc>
                    <a:spcPts val="816"/>
                  </a:lnSpc>
                  <a:spcBef>
                    <a:spcPct val="0"/>
                  </a:spcBef>
                  <a:spcAft>
                    <a:spcPct val="0"/>
                  </a:spcAft>
                </a:pP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178" name="Picture 177"/>
              <p:cNvPicPr>
                <a:picLocks noChangeAspect="1"/>
              </p:cNvPicPr>
              <p:nvPr/>
            </p:nvPicPr>
            <p:blipFill>
              <a:blip r:embed="rId35" cstate="print">
                <a:biLevel thresh="25000"/>
                <a:extLst>
                  <a:ext uri="{28A0092B-C50C-407E-A947-70E740481C1C}">
                    <a14:useLocalDpi xmlns:a14="http://schemas.microsoft.com/office/drawing/2010/main" val="0"/>
                  </a:ext>
                </a:extLst>
              </a:blip>
              <a:stretch>
                <a:fillRect/>
              </a:stretch>
            </p:blipFill>
            <p:spPr>
              <a:xfrm>
                <a:off x="9789813" y="4065697"/>
                <a:ext cx="293993" cy="293993"/>
              </a:xfrm>
              <a:prstGeom prst="rect">
                <a:avLst/>
              </a:prstGeom>
            </p:spPr>
          </p:pic>
        </p:grpSp>
        <p:grpSp>
          <p:nvGrpSpPr>
            <p:cNvPr id="393" name="Group 392"/>
            <p:cNvGrpSpPr/>
            <p:nvPr/>
          </p:nvGrpSpPr>
          <p:grpSpPr>
            <a:xfrm>
              <a:off x="9795245" y="4668527"/>
              <a:ext cx="1014773" cy="328756"/>
              <a:chOff x="9795245" y="4668527"/>
              <a:chExt cx="1014773" cy="328756"/>
            </a:xfrm>
          </p:grpSpPr>
          <p:sp>
            <p:nvSpPr>
              <p:cNvPr id="179" name="TextBox 178"/>
              <p:cNvSpPr txBox="1"/>
              <p:nvPr/>
            </p:nvSpPr>
            <p:spPr>
              <a:xfrm>
                <a:off x="10150862" y="4696178"/>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Tables</a:t>
                </a:r>
              </a:p>
            </p:txBody>
          </p:sp>
          <p:pic>
            <p:nvPicPr>
              <p:cNvPr id="180" name="Picture 179" descr="Storage table.png"/>
              <p:cNvPicPr>
                <a:picLocks noChangeAspect="1"/>
              </p:cNvPicPr>
              <p:nvPr/>
            </p:nvPicPr>
            <p:blipFill>
              <a:blip r:embed="rId36" cstate="print">
                <a:biLevel thresh="25000"/>
                <a:extLst>
                  <a:ext uri="{28A0092B-C50C-407E-A947-70E740481C1C}">
                    <a14:useLocalDpi xmlns:a14="http://schemas.microsoft.com/office/drawing/2010/main" val="0"/>
                  </a:ext>
                </a:extLst>
              </a:blip>
              <a:stretch>
                <a:fillRect/>
              </a:stretch>
            </p:blipFill>
            <p:spPr>
              <a:xfrm>
                <a:off x="9795245" y="4668527"/>
                <a:ext cx="288561" cy="288560"/>
              </a:xfrm>
              <a:prstGeom prst="rect">
                <a:avLst/>
              </a:prstGeom>
            </p:spPr>
          </p:pic>
        </p:grpSp>
        <p:grpSp>
          <p:nvGrpSpPr>
            <p:cNvPr id="389" name="Group 388"/>
            <p:cNvGrpSpPr/>
            <p:nvPr/>
          </p:nvGrpSpPr>
          <p:grpSpPr>
            <a:xfrm>
              <a:off x="9763191" y="3476801"/>
              <a:ext cx="751841" cy="347627"/>
              <a:chOff x="9763191" y="3476801"/>
              <a:chExt cx="751841" cy="347627"/>
            </a:xfrm>
          </p:grpSpPr>
          <p:pic>
            <p:nvPicPr>
              <p:cNvPr id="17" name="Picture 16"/>
              <p:cNvPicPr>
                <a:picLocks noChangeAspect="1"/>
              </p:cNvPicPr>
              <p:nvPr/>
            </p:nvPicPr>
            <p:blipFill>
              <a:blip r:embed="rId37"/>
              <a:stretch>
                <a:fillRect/>
              </a:stretch>
            </p:blipFill>
            <p:spPr>
              <a:xfrm>
                <a:off x="9763191" y="3476801"/>
                <a:ext cx="320616" cy="290558"/>
              </a:xfrm>
              <a:prstGeom prst="rect">
                <a:avLst/>
              </a:prstGeom>
            </p:spPr>
          </p:pic>
          <p:sp>
            <p:nvSpPr>
              <p:cNvPr id="246" name="TextBox 245"/>
              <p:cNvSpPr txBox="1"/>
              <p:nvPr/>
            </p:nvSpPr>
            <p:spPr>
              <a:xfrm>
                <a:off x="10117219" y="3498352"/>
                <a:ext cx="397813" cy="326076"/>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SQL Data</a:t>
                </a:r>
              </a:p>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Warehouse</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grpSp>
      </p:grpSp>
      <p:sp>
        <p:nvSpPr>
          <p:cNvPr id="9" name="Freeform 8"/>
          <p:cNvSpPr/>
          <p:nvPr/>
        </p:nvSpPr>
        <p:spPr bwMode="auto">
          <a:xfrm>
            <a:off x="11186102" y="2720692"/>
            <a:ext cx="69056" cy="38723"/>
          </a:xfrm>
          <a:custGeom>
            <a:avLst/>
            <a:gdLst>
              <a:gd name="connsiteX0" fmla="*/ 0 w 69056"/>
              <a:gd name="connsiteY0" fmla="*/ 16668 h 38723"/>
              <a:gd name="connsiteX1" fmla="*/ 26194 w 69056"/>
              <a:gd name="connsiteY1" fmla="*/ 7143 h 38723"/>
              <a:gd name="connsiteX2" fmla="*/ 28575 w 69056"/>
              <a:gd name="connsiteY2" fmla="*/ 0 h 38723"/>
              <a:gd name="connsiteX3" fmla="*/ 30956 w 69056"/>
              <a:gd name="connsiteY3" fmla="*/ 7143 h 38723"/>
              <a:gd name="connsiteX4" fmla="*/ 33337 w 69056"/>
              <a:gd name="connsiteY4" fmla="*/ 38100 h 38723"/>
              <a:gd name="connsiteX5" fmla="*/ 35719 w 69056"/>
              <a:gd name="connsiteY5" fmla="*/ 28575 h 38723"/>
              <a:gd name="connsiteX6" fmla="*/ 42862 w 69056"/>
              <a:gd name="connsiteY6" fmla="*/ 23812 h 38723"/>
              <a:gd name="connsiteX7" fmla="*/ 69056 w 69056"/>
              <a:gd name="connsiteY7" fmla="*/ 19050 h 3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056" h="38723">
                <a:moveTo>
                  <a:pt x="0" y="16668"/>
                </a:moveTo>
                <a:cubicBezTo>
                  <a:pt x="14329" y="14877"/>
                  <a:pt x="18768" y="18282"/>
                  <a:pt x="26194" y="7143"/>
                </a:cubicBezTo>
                <a:cubicBezTo>
                  <a:pt x="27586" y="5055"/>
                  <a:pt x="27781" y="2381"/>
                  <a:pt x="28575" y="0"/>
                </a:cubicBezTo>
                <a:cubicBezTo>
                  <a:pt x="29369" y="2381"/>
                  <a:pt x="30645" y="4653"/>
                  <a:pt x="30956" y="7143"/>
                </a:cubicBezTo>
                <a:cubicBezTo>
                  <a:pt x="32240" y="17413"/>
                  <a:pt x="31092" y="27997"/>
                  <a:pt x="33337" y="38100"/>
                </a:cubicBezTo>
                <a:cubicBezTo>
                  <a:pt x="34047" y="41295"/>
                  <a:pt x="33904" y="31298"/>
                  <a:pt x="35719" y="28575"/>
                </a:cubicBezTo>
                <a:cubicBezTo>
                  <a:pt x="37306" y="26194"/>
                  <a:pt x="40247" y="24974"/>
                  <a:pt x="42862" y="23812"/>
                </a:cubicBezTo>
                <a:cubicBezTo>
                  <a:pt x="56400" y="17795"/>
                  <a:pt x="55699" y="19050"/>
                  <a:pt x="69056" y="19050"/>
                </a:cubicBezTo>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grpSp>
        <p:nvGrpSpPr>
          <p:cNvPr id="337" name="Group 336"/>
          <p:cNvGrpSpPr/>
          <p:nvPr/>
        </p:nvGrpSpPr>
        <p:grpSpPr>
          <a:xfrm>
            <a:off x="10717360" y="1196219"/>
            <a:ext cx="1011280" cy="334318"/>
            <a:chOff x="11200294" y="2143330"/>
            <a:chExt cx="1011280" cy="334317"/>
          </a:xfrm>
        </p:grpSpPr>
        <p:sp>
          <p:nvSpPr>
            <p:cNvPr id="197" name="TextBox 196"/>
            <p:cNvSpPr txBox="1"/>
            <p:nvPr/>
          </p:nvSpPr>
          <p:spPr>
            <a:xfrm>
              <a:off x="11552418" y="2176542"/>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Azure AD </a:t>
              </a:r>
            </a:p>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Connect Health</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grpSp>
          <p:nvGrpSpPr>
            <p:cNvPr id="229" name="Group 228"/>
            <p:cNvGrpSpPr/>
            <p:nvPr/>
          </p:nvGrpSpPr>
          <p:grpSpPr>
            <a:xfrm>
              <a:off x="11200294" y="2143330"/>
              <a:ext cx="293741" cy="279390"/>
              <a:chOff x="10757647" y="1125048"/>
              <a:chExt cx="293741" cy="279390"/>
            </a:xfrm>
          </p:grpSpPr>
          <p:pic>
            <p:nvPicPr>
              <p:cNvPr id="222" name="Picture 221" descr="Azure Active Directory.png"/>
              <p:cNvPicPr>
                <a:picLocks noChangeAspect="1"/>
              </p:cNvPicPr>
              <p:nvPr/>
            </p:nvPicPr>
            <p:blipFill>
              <a:blip r:embed="rId18" cstate="print">
                <a:biLevel thresh="25000"/>
                <a:extLst>
                  <a:ext uri="{28A0092B-C50C-407E-A947-70E740481C1C}">
                    <a14:useLocalDpi xmlns:a14="http://schemas.microsoft.com/office/drawing/2010/main" val="0"/>
                  </a:ext>
                </a:extLst>
              </a:blip>
              <a:stretch>
                <a:fillRect/>
              </a:stretch>
            </p:blipFill>
            <p:spPr>
              <a:xfrm>
                <a:off x="10757647" y="1125048"/>
                <a:ext cx="262077" cy="262076"/>
              </a:xfrm>
              <a:prstGeom prst="rect">
                <a:avLst/>
              </a:prstGeom>
            </p:spPr>
          </p:pic>
          <p:sp>
            <p:nvSpPr>
              <p:cNvPr id="2" name="Heart 1"/>
              <p:cNvSpPr/>
              <p:nvPr/>
            </p:nvSpPr>
            <p:spPr bwMode="auto">
              <a:xfrm>
                <a:off x="10905025" y="1275030"/>
                <a:ext cx="146363" cy="129408"/>
              </a:xfrm>
              <a:prstGeom prst="heart">
                <a:avLst/>
              </a:prstGeom>
              <a:solidFill>
                <a:schemeClr val="bg1"/>
              </a:solidFill>
              <a:ln w="12700">
                <a:solidFill>
                  <a:srgbClr val="00569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grpSp>
            <p:nvGrpSpPr>
              <p:cNvPr id="22" name="Group 21"/>
              <p:cNvGrpSpPr/>
              <p:nvPr/>
            </p:nvGrpSpPr>
            <p:grpSpPr>
              <a:xfrm>
                <a:off x="10911015" y="1312918"/>
                <a:ext cx="107890" cy="50915"/>
                <a:chOff x="11033154" y="1382736"/>
                <a:chExt cx="155481" cy="72283"/>
              </a:xfrm>
            </p:grpSpPr>
            <p:cxnSp>
              <p:nvCxnSpPr>
                <p:cNvPr id="11" name="Straight Connector 10"/>
                <p:cNvCxnSpPr/>
                <p:nvPr/>
              </p:nvCxnSpPr>
              <p:spPr>
                <a:xfrm flipV="1">
                  <a:off x="11033154" y="1413481"/>
                  <a:ext cx="50167" cy="1722"/>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flipV="1">
                  <a:off x="11138468" y="1418244"/>
                  <a:ext cx="50167" cy="1722"/>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a:off x="11113046" y="1382736"/>
                  <a:ext cx="1" cy="70787"/>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flipV="1">
                  <a:off x="11080878" y="1387719"/>
                  <a:ext cx="25083" cy="27484"/>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flipV="1">
                  <a:off x="11105959" y="1418129"/>
                  <a:ext cx="34927" cy="36890"/>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20" name="Group 19"/>
          <p:cNvGrpSpPr/>
          <p:nvPr/>
        </p:nvGrpSpPr>
        <p:grpSpPr>
          <a:xfrm>
            <a:off x="6071870" y="5231313"/>
            <a:ext cx="843562" cy="346180"/>
            <a:chOff x="6071870" y="5231313"/>
            <a:chExt cx="843562" cy="346180"/>
          </a:xfrm>
        </p:grpSpPr>
        <p:sp>
          <p:nvSpPr>
            <p:cNvPr id="24" name="Rectangle 23"/>
            <p:cNvSpPr/>
            <p:nvPr/>
          </p:nvSpPr>
          <p:spPr bwMode="auto">
            <a:xfrm>
              <a:off x="6071870" y="5231313"/>
              <a:ext cx="843562" cy="346180"/>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Virtual Network</a:t>
              </a:r>
            </a:p>
          </p:txBody>
        </p:sp>
        <p:pic>
          <p:nvPicPr>
            <p:cNvPr id="227" name="Picture 226"/>
            <p:cNvPicPr>
              <a:picLocks noChangeAspect="1"/>
            </p:cNvPicPr>
            <p:nvPr/>
          </p:nvPicPr>
          <p:blipFill>
            <a:blip r:embed="rId38" cstate="print">
              <a:biLevel thresh="25000"/>
              <a:extLst>
                <a:ext uri="{28A0092B-C50C-407E-A947-70E740481C1C}">
                  <a14:useLocalDpi xmlns:a14="http://schemas.microsoft.com/office/drawing/2010/main" val="0"/>
                </a:ext>
              </a:extLst>
            </a:blip>
            <a:stretch>
              <a:fillRect/>
            </a:stretch>
          </p:blipFill>
          <p:spPr>
            <a:xfrm>
              <a:off x="6081595" y="5248173"/>
              <a:ext cx="267702" cy="267702"/>
            </a:xfrm>
            <a:prstGeom prst="rect">
              <a:avLst/>
            </a:prstGeom>
          </p:spPr>
        </p:pic>
      </p:grpSp>
      <p:grpSp>
        <p:nvGrpSpPr>
          <p:cNvPr id="237" name="Group 236"/>
          <p:cNvGrpSpPr/>
          <p:nvPr/>
        </p:nvGrpSpPr>
        <p:grpSpPr>
          <a:xfrm>
            <a:off x="8640978" y="5217867"/>
            <a:ext cx="812799" cy="359540"/>
            <a:chOff x="8640978" y="5217867"/>
            <a:chExt cx="812799" cy="359540"/>
          </a:xfrm>
        </p:grpSpPr>
        <p:sp>
          <p:nvSpPr>
            <p:cNvPr id="27" name="Rectangle 26"/>
            <p:cNvSpPr/>
            <p:nvPr/>
          </p:nvSpPr>
          <p:spPr bwMode="auto">
            <a:xfrm>
              <a:off x="8640978" y="5230981"/>
              <a:ext cx="812799"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Express</a:t>
              </a:r>
            </a:p>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Route</a:t>
              </a:r>
            </a:p>
          </p:txBody>
        </p:sp>
        <p:pic>
          <p:nvPicPr>
            <p:cNvPr id="228" name="Picture 227"/>
            <p:cNvPicPr>
              <a:picLocks noChangeAspect="1"/>
            </p:cNvPicPr>
            <p:nvPr/>
          </p:nvPicPr>
          <p:blipFill>
            <a:blip r:embed="rId39" cstate="print">
              <a:biLevel thresh="25000"/>
              <a:extLst>
                <a:ext uri="{28A0092B-C50C-407E-A947-70E740481C1C}">
                  <a14:useLocalDpi xmlns:a14="http://schemas.microsoft.com/office/drawing/2010/main" val="0"/>
                </a:ext>
              </a:extLst>
            </a:blip>
            <a:stretch>
              <a:fillRect/>
            </a:stretch>
          </p:blipFill>
          <p:spPr>
            <a:xfrm>
              <a:off x="8669836" y="5217867"/>
              <a:ext cx="251761" cy="251761"/>
            </a:xfrm>
            <a:prstGeom prst="rect">
              <a:avLst/>
            </a:prstGeom>
          </p:spPr>
        </p:pic>
      </p:grpSp>
      <p:grpSp>
        <p:nvGrpSpPr>
          <p:cNvPr id="16" name="Group 15"/>
          <p:cNvGrpSpPr/>
          <p:nvPr/>
        </p:nvGrpSpPr>
        <p:grpSpPr>
          <a:xfrm>
            <a:off x="3003353" y="5231315"/>
            <a:ext cx="915430" cy="363427"/>
            <a:chOff x="3003353" y="5231315"/>
            <a:chExt cx="915430" cy="363427"/>
          </a:xfrm>
        </p:grpSpPr>
        <p:sp>
          <p:nvSpPr>
            <p:cNvPr id="25" name="Rectangle 24"/>
            <p:cNvSpPr/>
            <p:nvPr/>
          </p:nvSpPr>
          <p:spPr bwMode="auto">
            <a:xfrm>
              <a:off x="3003353" y="5231315"/>
              <a:ext cx="915430" cy="363427"/>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BLOB Storage</a:t>
              </a:r>
            </a:p>
          </p:txBody>
        </p:sp>
        <p:pic>
          <p:nvPicPr>
            <p:cNvPr id="232" name="Picture 231" descr="Storage blob.png"/>
            <p:cNvPicPr>
              <a:picLocks noChangeAspect="1"/>
            </p:cNvPicPr>
            <p:nvPr/>
          </p:nvPicPr>
          <p:blipFill>
            <a:blip r:embed="rId40" cstate="print">
              <a:biLevel thresh="25000"/>
              <a:extLst>
                <a:ext uri="{28A0092B-C50C-407E-A947-70E740481C1C}">
                  <a14:useLocalDpi xmlns:a14="http://schemas.microsoft.com/office/drawing/2010/main" val="0"/>
                </a:ext>
              </a:extLst>
            </a:blip>
            <a:stretch>
              <a:fillRect/>
            </a:stretch>
          </p:blipFill>
          <p:spPr>
            <a:xfrm>
              <a:off x="3032767" y="5271308"/>
              <a:ext cx="247169" cy="247170"/>
            </a:xfrm>
            <a:prstGeom prst="rect">
              <a:avLst/>
            </a:prstGeom>
          </p:spPr>
        </p:pic>
      </p:grpSp>
      <p:grpSp>
        <p:nvGrpSpPr>
          <p:cNvPr id="18" name="Group 17"/>
          <p:cNvGrpSpPr/>
          <p:nvPr/>
        </p:nvGrpSpPr>
        <p:grpSpPr>
          <a:xfrm>
            <a:off x="3995042" y="5231314"/>
            <a:ext cx="835223" cy="363427"/>
            <a:chOff x="3995042" y="5231314"/>
            <a:chExt cx="835223" cy="363427"/>
          </a:xfrm>
        </p:grpSpPr>
        <p:sp>
          <p:nvSpPr>
            <p:cNvPr id="26" name="Rectangle 25"/>
            <p:cNvSpPr/>
            <p:nvPr/>
          </p:nvSpPr>
          <p:spPr bwMode="auto">
            <a:xfrm>
              <a:off x="3995042" y="5231314"/>
              <a:ext cx="835223" cy="363427"/>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Azure Files</a:t>
              </a:r>
            </a:p>
          </p:txBody>
        </p:sp>
        <p:pic>
          <p:nvPicPr>
            <p:cNvPr id="233" name="Picture 232" descr="Storage blob.png"/>
            <p:cNvPicPr>
              <a:picLocks noChangeAspect="1"/>
            </p:cNvPicPr>
            <p:nvPr/>
          </p:nvPicPr>
          <p:blipFill>
            <a:blip r:embed="rId40" cstate="print">
              <a:biLevel thresh="25000"/>
              <a:extLst>
                <a:ext uri="{28A0092B-C50C-407E-A947-70E740481C1C}">
                  <a14:useLocalDpi xmlns:a14="http://schemas.microsoft.com/office/drawing/2010/main" val="0"/>
                </a:ext>
              </a:extLst>
            </a:blip>
            <a:stretch>
              <a:fillRect/>
            </a:stretch>
          </p:blipFill>
          <p:spPr>
            <a:xfrm>
              <a:off x="4024079" y="5271308"/>
              <a:ext cx="247169" cy="247170"/>
            </a:xfrm>
            <a:prstGeom prst="rect">
              <a:avLst/>
            </a:prstGeom>
          </p:spPr>
        </p:pic>
      </p:grpSp>
      <p:grpSp>
        <p:nvGrpSpPr>
          <p:cNvPr id="19" name="Group 18"/>
          <p:cNvGrpSpPr/>
          <p:nvPr/>
        </p:nvGrpSpPr>
        <p:grpSpPr>
          <a:xfrm>
            <a:off x="4925592" y="5231313"/>
            <a:ext cx="836224" cy="363427"/>
            <a:chOff x="4925592" y="5231313"/>
            <a:chExt cx="836224" cy="363427"/>
          </a:xfrm>
        </p:grpSpPr>
        <p:sp>
          <p:nvSpPr>
            <p:cNvPr id="61" name="Rectangle 60"/>
            <p:cNvSpPr/>
            <p:nvPr/>
          </p:nvSpPr>
          <p:spPr bwMode="auto">
            <a:xfrm>
              <a:off x="4925592" y="5231313"/>
              <a:ext cx="836224" cy="363427"/>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Premium Storage</a:t>
              </a:r>
            </a:p>
          </p:txBody>
        </p:sp>
        <p:pic>
          <p:nvPicPr>
            <p:cNvPr id="234" name="Picture 233" descr="Storage blob.png"/>
            <p:cNvPicPr>
              <a:picLocks noChangeAspect="1"/>
            </p:cNvPicPr>
            <p:nvPr/>
          </p:nvPicPr>
          <p:blipFill>
            <a:blip r:embed="rId40" cstate="print">
              <a:biLevel thresh="25000"/>
              <a:extLst>
                <a:ext uri="{28A0092B-C50C-407E-A947-70E740481C1C}">
                  <a14:useLocalDpi xmlns:a14="http://schemas.microsoft.com/office/drawing/2010/main" val="0"/>
                </a:ext>
              </a:extLst>
            </a:blip>
            <a:stretch>
              <a:fillRect/>
            </a:stretch>
          </p:blipFill>
          <p:spPr>
            <a:xfrm>
              <a:off x="4947024" y="5271308"/>
              <a:ext cx="247169" cy="247170"/>
            </a:xfrm>
            <a:prstGeom prst="rect">
              <a:avLst/>
            </a:prstGeom>
          </p:spPr>
        </p:pic>
      </p:grpSp>
      <p:grpSp>
        <p:nvGrpSpPr>
          <p:cNvPr id="13" name="Group 12"/>
          <p:cNvGrpSpPr/>
          <p:nvPr/>
        </p:nvGrpSpPr>
        <p:grpSpPr>
          <a:xfrm>
            <a:off x="447259" y="5237334"/>
            <a:ext cx="808197" cy="356066"/>
            <a:chOff x="165906" y="5237334"/>
            <a:chExt cx="808197" cy="356066"/>
          </a:xfrm>
        </p:grpSpPr>
        <p:sp>
          <p:nvSpPr>
            <p:cNvPr id="43" name="Rectangle 42"/>
            <p:cNvSpPr/>
            <p:nvPr/>
          </p:nvSpPr>
          <p:spPr bwMode="auto">
            <a:xfrm>
              <a:off x="165906" y="5237334"/>
              <a:ext cx="808197" cy="35606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smtClean="0">
                  <a:gradFill>
                    <a:gsLst>
                      <a:gs pos="0">
                        <a:srgbClr val="FFFFFF"/>
                      </a:gs>
                      <a:gs pos="100000">
                        <a:srgbClr val="FFFFFF"/>
                      </a:gs>
                    </a:gsLst>
                    <a:lin ang="5400000" scaled="0"/>
                  </a:gradFill>
                  <a:ea typeface="Segoe UI" pitchFamily="34" charset="0"/>
                  <a:cs typeface="Segoe UI" pitchFamily="34" charset="0"/>
                </a:rPr>
                <a:t>Virtual Machines</a:t>
              </a:r>
              <a:endParaRPr lang="en-US" sz="800" kern="0" dirty="0">
                <a:gradFill>
                  <a:gsLst>
                    <a:gs pos="0">
                      <a:srgbClr val="FFFFFF"/>
                    </a:gs>
                    <a:gs pos="100000">
                      <a:srgbClr val="FFFFFF"/>
                    </a:gs>
                  </a:gsLst>
                  <a:lin ang="5400000" scaled="0"/>
                </a:gradFill>
                <a:ea typeface="Segoe UI" pitchFamily="34" charset="0"/>
                <a:cs typeface="Segoe UI" pitchFamily="34" charset="0"/>
              </a:endParaRPr>
            </a:p>
          </p:txBody>
        </p:sp>
        <p:pic>
          <p:nvPicPr>
            <p:cNvPr id="235" name="Picture 234"/>
            <p:cNvPicPr>
              <a:picLocks noChangeAspect="1"/>
            </p:cNvPicPr>
            <p:nvPr/>
          </p:nvPicPr>
          <p:blipFill>
            <a:blip r:embed="rId41" cstate="print">
              <a:biLevel thresh="25000"/>
              <a:extLst>
                <a:ext uri="{28A0092B-C50C-407E-A947-70E740481C1C}">
                  <a14:useLocalDpi xmlns:a14="http://schemas.microsoft.com/office/drawing/2010/main" val="0"/>
                </a:ext>
              </a:extLst>
            </a:blip>
            <a:stretch>
              <a:fillRect/>
            </a:stretch>
          </p:blipFill>
          <p:spPr>
            <a:xfrm>
              <a:off x="186771" y="5275561"/>
              <a:ext cx="261581" cy="261582"/>
            </a:xfrm>
            <a:prstGeom prst="rect">
              <a:avLst/>
            </a:prstGeom>
            <a:ln>
              <a:noFill/>
            </a:ln>
          </p:spPr>
        </p:pic>
      </p:grpSp>
      <p:grpSp>
        <p:nvGrpSpPr>
          <p:cNvPr id="328" name="Group 327"/>
          <p:cNvGrpSpPr/>
          <p:nvPr/>
        </p:nvGrpSpPr>
        <p:grpSpPr>
          <a:xfrm>
            <a:off x="10747798" y="1670908"/>
            <a:ext cx="972163" cy="344145"/>
            <a:chOff x="11248838" y="2589753"/>
            <a:chExt cx="972163" cy="344144"/>
          </a:xfrm>
        </p:grpSpPr>
        <p:sp>
          <p:nvSpPr>
            <p:cNvPr id="236" name="TextBox 235"/>
            <p:cNvSpPr txBox="1"/>
            <p:nvPr/>
          </p:nvSpPr>
          <p:spPr>
            <a:xfrm>
              <a:off x="11561845" y="2589753"/>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AD Privileged</a:t>
              </a:r>
            </a:p>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Identity </a:t>
              </a:r>
            </a:p>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Management</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272" name="Picture 271"/>
            <p:cNvPicPr>
              <a:picLocks noChangeAspect="1"/>
            </p:cNvPicPr>
            <p:nvPr/>
          </p:nvPicPr>
          <p:blipFill>
            <a:blip r:embed="rId42"/>
            <a:stretch>
              <a:fillRect/>
            </a:stretch>
          </p:blipFill>
          <p:spPr>
            <a:xfrm>
              <a:off x="11248838" y="2615973"/>
              <a:ext cx="245456" cy="317924"/>
            </a:xfrm>
            <a:prstGeom prst="rect">
              <a:avLst/>
            </a:prstGeom>
          </p:spPr>
        </p:pic>
      </p:grpSp>
      <p:grpSp>
        <p:nvGrpSpPr>
          <p:cNvPr id="238" name="Group 237"/>
          <p:cNvGrpSpPr/>
          <p:nvPr/>
        </p:nvGrpSpPr>
        <p:grpSpPr>
          <a:xfrm>
            <a:off x="9495191" y="5230981"/>
            <a:ext cx="921643" cy="346426"/>
            <a:chOff x="9495191" y="5230981"/>
            <a:chExt cx="921643" cy="346426"/>
          </a:xfrm>
        </p:grpSpPr>
        <p:sp>
          <p:nvSpPr>
            <p:cNvPr id="28" name="Rectangle 27"/>
            <p:cNvSpPr/>
            <p:nvPr/>
          </p:nvSpPr>
          <p:spPr bwMode="auto">
            <a:xfrm>
              <a:off x="9495191" y="5230981"/>
              <a:ext cx="921643"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Traffic Manager</a:t>
              </a:r>
            </a:p>
          </p:txBody>
        </p:sp>
        <p:pic>
          <p:nvPicPr>
            <p:cNvPr id="89" name="Picture 88"/>
            <p:cNvPicPr>
              <a:picLocks noChangeAspect="1"/>
            </p:cNvPicPr>
            <p:nvPr/>
          </p:nvPicPr>
          <p:blipFill>
            <a:blip r:embed="rId43" cstate="print">
              <a:biLevel thresh="25000"/>
              <a:extLst>
                <a:ext uri="{28A0092B-C50C-407E-A947-70E740481C1C}">
                  <a14:useLocalDpi xmlns:a14="http://schemas.microsoft.com/office/drawing/2010/main" val="0"/>
                </a:ext>
              </a:extLst>
            </a:blip>
            <a:stretch>
              <a:fillRect/>
            </a:stretch>
          </p:blipFill>
          <p:spPr>
            <a:xfrm>
              <a:off x="9542996" y="5273467"/>
              <a:ext cx="210127" cy="210127"/>
            </a:xfrm>
            <a:prstGeom prst="rect">
              <a:avLst/>
            </a:prstGeom>
          </p:spPr>
        </p:pic>
      </p:grpSp>
      <p:grpSp>
        <p:nvGrpSpPr>
          <p:cNvPr id="241" name="Group 240"/>
          <p:cNvGrpSpPr/>
          <p:nvPr/>
        </p:nvGrpSpPr>
        <p:grpSpPr>
          <a:xfrm>
            <a:off x="11372540" y="5230981"/>
            <a:ext cx="870398" cy="346426"/>
            <a:chOff x="11372540" y="5230981"/>
            <a:chExt cx="870398" cy="346426"/>
          </a:xfrm>
        </p:grpSpPr>
        <p:sp>
          <p:nvSpPr>
            <p:cNvPr id="247" name="Rectangle 246"/>
            <p:cNvSpPr/>
            <p:nvPr/>
          </p:nvSpPr>
          <p:spPr bwMode="auto">
            <a:xfrm>
              <a:off x="11372540" y="5230981"/>
              <a:ext cx="870398"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Application Gateway</a:t>
              </a:r>
            </a:p>
          </p:txBody>
        </p:sp>
        <p:sp>
          <p:nvSpPr>
            <p:cNvPr id="327" name="Freeform 326"/>
            <p:cNvSpPr/>
            <p:nvPr/>
          </p:nvSpPr>
          <p:spPr bwMode="auto">
            <a:xfrm rot="2700000">
              <a:off x="11422699" y="5296394"/>
              <a:ext cx="188089" cy="188089"/>
            </a:xfrm>
            <a:custGeom>
              <a:avLst/>
              <a:gdLst>
                <a:gd name="connsiteX0" fmla="*/ 314803 w 613867"/>
                <a:gd name="connsiteY0" fmla="*/ 374281 h 613867"/>
                <a:gd name="connsiteX1" fmla="*/ 390557 w 613867"/>
                <a:gd name="connsiteY1" fmla="*/ 450035 h 613867"/>
                <a:gd name="connsiteX2" fmla="*/ 330696 w 613867"/>
                <a:gd name="connsiteY2" fmla="*/ 509896 h 613867"/>
                <a:gd name="connsiteX3" fmla="*/ 507842 w 613867"/>
                <a:gd name="connsiteY3" fmla="*/ 504902 h 613867"/>
                <a:gd name="connsiteX4" fmla="*/ 512837 w 613867"/>
                <a:gd name="connsiteY4" fmla="*/ 327756 h 613867"/>
                <a:gd name="connsiteX5" fmla="*/ 452975 w 613867"/>
                <a:gd name="connsiteY5" fmla="*/ 387617 h 613867"/>
                <a:gd name="connsiteX6" fmla="*/ 377221 w 613867"/>
                <a:gd name="connsiteY6" fmla="*/ 311863 h 613867"/>
                <a:gd name="connsiteX7" fmla="*/ 367619 w 613867"/>
                <a:gd name="connsiteY7" fmla="*/ 63753 h 613867"/>
                <a:gd name="connsiteX8" fmla="*/ 372612 w 613867"/>
                <a:gd name="connsiteY8" fmla="*/ 240900 h 613867"/>
                <a:gd name="connsiteX9" fmla="*/ 549761 w 613867"/>
                <a:gd name="connsiteY9" fmla="*/ 245895 h 613867"/>
                <a:gd name="connsiteX10" fmla="*/ 489898 w 613867"/>
                <a:gd name="connsiteY10" fmla="*/ 186033 h 613867"/>
                <a:gd name="connsiteX11" fmla="*/ 565652 w 613867"/>
                <a:gd name="connsiteY11" fmla="*/ 110279 h 613867"/>
                <a:gd name="connsiteX12" fmla="*/ 503234 w 613867"/>
                <a:gd name="connsiteY12" fmla="*/ 47861 h 613867"/>
                <a:gd name="connsiteX13" fmla="*/ 427480 w 613867"/>
                <a:gd name="connsiteY13" fmla="*/ 123615 h 613867"/>
                <a:gd name="connsiteX14" fmla="*/ 60550 w 613867"/>
                <a:gd name="connsiteY14" fmla="*/ 370823 h 613867"/>
                <a:gd name="connsiteX15" fmla="*/ 120411 w 613867"/>
                <a:gd name="connsiteY15" fmla="*/ 430684 h 613867"/>
                <a:gd name="connsiteX16" fmla="*/ 44657 w 613867"/>
                <a:gd name="connsiteY16" fmla="*/ 506438 h 613867"/>
                <a:gd name="connsiteX17" fmla="*/ 107075 w 613867"/>
                <a:gd name="connsiteY17" fmla="*/ 568856 h 613867"/>
                <a:gd name="connsiteX18" fmla="*/ 182829 w 613867"/>
                <a:gd name="connsiteY18" fmla="*/ 493102 h 613867"/>
                <a:gd name="connsiteX19" fmla="*/ 242691 w 613867"/>
                <a:gd name="connsiteY19" fmla="*/ 552964 h 613867"/>
                <a:gd name="connsiteX20" fmla="*/ 237696 w 613867"/>
                <a:gd name="connsiteY20" fmla="*/ 375818 h 613867"/>
                <a:gd name="connsiteX21" fmla="*/ 104519 w 613867"/>
                <a:gd name="connsiteY21" fmla="*/ 101580 h 613867"/>
                <a:gd name="connsiteX22" fmla="*/ 99524 w 613867"/>
                <a:gd name="connsiteY22" fmla="*/ 278727 h 613867"/>
                <a:gd name="connsiteX23" fmla="*/ 159386 w 613867"/>
                <a:gd name="connsiteY23" fmla="*/ 218865 h 613867"/>
                <a:gd name="connsiteX24" fmla="*/ 235140 w 613867"/>
                <a:gd name="connsiteY24" fmla="*/ 294619 h 613867"/>
                <a:gd name="connsiteX25" fmla="*/ 297558 w 613867"/>
                <a:gd name="connsiteY25" fmla="*/ 232201 h 613867"/>
                <a:gd name="connsiteX26" fmla="*/ 221804 w 613867"/>
                <a:gd name="connsiteY26" fmla="*/ 156447 h 613867"/>
                <a:gd name="connsiteX27" fmla="*/ 281665 w 613867"/>
                <a:gd name="connsiteY27" fmla="*/ 96586 h 613867"/>
                <a:gd name="connsiteX28" fmla="*/ 29967 w 613867"/>
                <a:gd name="connsiteY28" fmla="*/ 29967 h 613867"/>
                <a:gd name="connsiteX29" fmla="*/ 102313 w 613867"/>
                <a:gd name="connsiteY29" fmla="*/ 0 h 613867"/>
                <a:gd name="connsiteX30" fmla="*/ 511554 w 613867"/>
                <a:gd name="connsiteY30" fmla="*/ 0 h 613867"/>
                <a:gd name="connsiteX31" fmla="*/ 613867 w 613867"/>
                <a:gd name="connsiteY31" fmla="*/ 102313 h 613867"/>
                <a:gd name="connsiteX32" fmla="*/ 613867 w 613867"/>
                <a:gd name="connsiteY32" fmla="*/ 511554 h 613867"/>
                <a:gd name="connsiteX33" fmla="*/ 511554 w 613867"/>
                <a:gd name="connsiteY33" fmla="*/ 613867 h 613867"/>
                <a:gd name="connsiteX34" fmla="*/ 102313 w 613867"/>
                <a:gd name="connsiteY34" fmla="*/ 613867 h 613867"/>
                <a:gd name="connsiteX35" fmla="*/ 0 w 613867"/>
                <a:gd name="connsiteY35" fmla="*/ 511554 h 613867"/>
                <a:gd name="connsiteX36" fmla="*/ 0 w 613867"/>
                <a:gd name="connsiteY36" fmla="*/ 102313 h 613867"/>
                <a:gd name="connsiteX37" fmla="*/ 29967 w 613867"/>
                <a:gd name="connsiteY37" fmla="*/ 29967 h 613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13867" h="613867">
                  <a:moveTo>
                    <a:pt x="314803" y="374281"/>
                  </a:moveTo>
                  <a:lnTo>
                    <a:pt x="390557" y="450035"/>
                  </a:lnTo>
                  <a:lnTo>
                    <a:pt x="330696" y="509896"/>
                  </a:lnTo>
                  <a:lnTo>
                    <a:pt x="507842" y="504902"/>
                  </a:lnTo>
                  <a:lnTo>
                    <a:pt x="512837" y="327756"/>
                  </a:lnTo>
                  <a:lnTo>
                    <a:pt x="452975" y="387617"/>
                  </a:lnTo>
                  <a:lnTo>
                    <a:pt x="377221" y="311863"/>
                  </a:lnTo>
                  <a:close/>
                  <a:moveTo>
                    <a:pt x="367619" y="63753"/>
                  </a:moveTo>
                  <a:lnTo>
                    <a:pt x="372612" y="240900"/>
                  </a:lnTo>
                  <a:lnTo>
                    <a:pt x="549761" y="245895"/>
                  </a:lnTo>
                  <a:lnTo>
                    <a:pt x="489898" y="186033"/>
                  </a:lnTo>
                  <a:lnTo>
                    <a:pt x="565652" y="110279"/>
                  </a:lnTo>
                  <a:lnTo>
                    <a:pt x="503234" y="47861"/>
                  </a:lnTo>
                  <a:lnTo>
                    <a:pt x="427480" y="123615"/>
                  </a:lnTo>
                  <a:close/>
                  <a:moveTo>
                    <a:pt x="60550" y="370823"/>
                  </a:moveTo>
                  <a:lnTo>
                    <a:pt x="120411" y="430684"/>
                  </a:lnTo>
                  <a:lnTo>
                    <a:pt x="44657" y="506438"/>
                  </a:lnTo>
                  <a:lnTo>
                    <a:pt x="107075" y="568856"/>
                  </a:lnTo>
                  <a:lnTo>
                    <a:pt x="182829" y="493102"/>
                  </a:lnTo>
                  <a:lnTo>
                    <a:pt x="242691" y="552964"/>
                  </a:lnTo>
                  <a:lnTo>
                    <a:pt x="237696" y="375818"/>
                  </a:lnTo>
                  <a:close/>
                  <a:moveTo>
                    <a:pt x="104519" y="101580"/>
                  </a:moveTo>
                  <a:lnTo>
                    <a:pt x="99524" y="278727"/>
                  </a:lnTo>
                  <a:lnTo>
                    <a:pt x="159386" y="218865"/>
                  </a:lnTo>
                  <a:lnTo>
                    <a:pt x="235140" y="294619"/>
                  </a:lnTo>
                  <a:lnTo>
                    <a:pt x="297558" y="232201"/>
                  </a:lnTo>
                  <a:lnTo>
                    <a:pt x="221804" y="156447"/>
                  </a:lnTo>
                  <a:lnTo>
                    <a:pt x="281665" y="96586"/>
                  </a:lnTo>
                  <a:close/>
                  <a:moveTo>
                    <a:pt x="29967" y="29967"/>
                  </a:moveTo>
                  <a:cubicBezTo>
                    <a:pt x="48482" y="11452"/>
                    <a:pt x="74060" y="0"/>
                    <a:pt x="102313" y="0"/>
                  </a:cubicBezTo>
                  <a:lnTo>
                    <a:pt x="511554" y="0"/>
                  </a:lnTo>
                  <a:cubicBezTo>
                    <a:pt x="568060" y="0"/>
                    <a:pt x="613867" y="45807"/>
                    <a:pt x="613867" y="102313"/>
                  </a:cubicBezTo>
                  <a:lnTo>
                    <a:pt x="613867" y="511554"/>
                  </a:lnTo>
                  <a:cubicBezTo>
                    <a:pt x="613867" y="568060"/>
                    <a:pt x="568060" y="613867"/>
                    <a:pt x="511554" y="613867"/>
                  </a:cubicBezTo>
                  <a:lnTo>
                    <a:pt x="102313" y="613867"/>
                  </a:lnTo>
                  <a:cubicBezTo>
                    <a:pt x="45807" y="613867"/>
                    <a:pt x="0" y="568060"/>
                    <a:pt x="0" y="511554"/>
                  </a:cubicBezTo>
                  <a:lnTo>
                    <a:pt x="0" y="102313"/>
                  </a:lnTo>
                  <a:cubicBezTo>
                    <a:pt x="0" y="74060"/>
                    <a:pt x="11452" y="48482"/>
                    <a:pt x="29967" y="29967"/>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grpSp>
      <p:grpSp>
        <p:nvGrpSpPr>
          <p:cNvPr id="339" name="Group 338"/>
          <p:cNvGrpSpPr/>
          <p:nvPr/>
        </p:nvGrpSpPr>
        <p:grpSpPr>
          <a:xfrm>
            <a:off x="10686829" y="2764722"/>
            <a:ext cx="1000917" cy="313970"/>
            <a:chOff x="11187869" y="3126800"/>
            <a:chExt cx="1000917" cy="313970"/>
          </a:xfrm>
        </p:grpSpPr>
        <p:sp>
          <p:nvSpPr>
            <p:cNvPr id="329" name="TextBox 328"/>
            <p:cNvSpPr txBox="1"/>
            <p:nvPr/>
          </p:nvSpPr>
          <p:spPr>
            <a:xfrm>
              <a:off x="11529630" y="3139664"/>
              <a:ext cx="659156" cy="301106"/>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Operational</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Insights</a:t>
              </a:r>
            </a:p>
          </p:txBody>
        </p:sp>
        <p:pic>
          <p:nvPicPr>
            <p:cNvPr id="330" name="Picture 329" descr="Operational Insights.png"/>
            <p:cNvPicPr>
              <a:picLocks noChangeAspect="1"/>
            </p:cNvPicPr>
            <p:nvPr/>
          </p:nvPicPr>
          <p:blipFill>
            <a:blip r:embed="rId44" cstate="print">
              <a:biLevel thresh="25000"/>
              <a:extLst>
                <a:ext uri="{28A0092B-C50C-407E-A947-70E740481C1C}">
                  <a14:useLocalDpi xmlns:a14="http://schemas.microsoft.com/office/drawing/2010/main" val="0"/>
                </a:ext>
              </a:extLst>
            </a:blip>
            <a:stretch>
              <a:fillRect/>
            </a:stretch>
          </p:blipFill>
          <p:spPr>
            <a:xfrm>
              <a:off x="11187869" y="3126800"/>
              <a:ext cx="280231" cy="280232"/>
            </a:xfrm>
            <a:prstGeom prst="rect">
              <a:avLst/>
            </a:prstGeom>
          </p:spPr>
        </p:pic>
      </p:grpSp>
      <p:grpSp>
        <p:nvGrpSpPr>
          <p:cNvPr id="136" name="Group 135"/>
          <p:cNvGrpSpPr/>
          <p:nvPr/>
        </p:nvGrpSpPr>
        <p:grpSpPr>
          <a:xfrm>
            <a:off x="2000198" y="532357"/>
            <a:ext cx="2108159" cy="1432988"/>
            <a:chOff x="2885080" y="478780"/>
            <a:chExt cx="2108159" cy="1432988"/>
          </a:xfrm>
        </p:grpSpPr>
        <p:sp>
          <p:nvSpPr>
            <p:cNvPr id="35" name="Rectangle 34"/>
            <p:cNvSpPr/>
            <p:nvPr/>
          </p:nvSpPr>
          <p:spPr bwMode="auto">
            <a:xfrm>
              <a:off x="2885080" y="478780"/>
              <a:ext cx="2108159" cy="1432988"/>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Compute</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344" name="Group 343"/>
            <p:cNvGrpSpPr/>
            <p:nvPr/>
          </p:nvGrpSpPr>
          <p:grpSpPr>
            <a:xfrm>
              <a:off x="3091322" y="836529"/>
              <a:ext cx="1001364" cy="338014"/>
              <a:chOff x="3533110" y="1905041"/>
              <a:chExt cx="1001364" cy="338014"/>
            </a:xfrm>
          </p:grpSpPr>
          <p:sp>
            <p:nvSpPr>
              <p:cNvPr id="145" name="TextBox 144"/>
              <p:cNvSpPr txBox="1"/>
              <p:nvPr/>
            </p:nvSpPr>
            <p:spPr>
              <a:xfrm>
                <a:off x="3875318" y="1941949"/>
                <a:ext cx="659156" cy="301106"/>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Cloud</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Services</a:t>
                </a:r>
              </a:p>
            </p:txBody>
          </p:sp>
          <p:pic>
            <p:nvPicPr>
              <p:cNvPr id="146" name="Picture 145"/>
              <p:cNvPicPr>
                <a:picLocks noChangeAspect="1"/>
              </p:cNvPicPr>
              <p:nvPr/>
            </p:nvPicPr>
            <p:blipFill>
              <a:blip r:embed="rId45" cstate="print">
                <a:biLevel thresh="25000"/>
                <a:extLst>
                  <a:ext uri="{28A0092B-C50C-407E-A947-70E740481C1C}">
                    <a14:useLocalDpi xmlns:a14="http://schemas.microsoft.com/office/drawing/2010/main" val="0"/>
                  </a:ext>
                </a:extLst>
              </a:blip>
              <a:stretch>
                <a:fillRect/>
              </a:stretch>
            </p:blipFill>
            <p:spPr>
              <a:xfrm>
                <a:off x="3533110" y="1905041"/>
                <a:ext cx="289802" cy="289802"/>
              </a:xfrm>
              <a:prstGeom prst="rect">
                <a:avLst/>
              </a:prstGeom>
            </p:spPr>
          </p:pic>
        </p:grpSp>
        <p:grpSp>
          <p:nvGrpSpPr>
            <p:cNvPr id="345" name="Group 344"/>
            <p:cNvGrpSpPr/>
            <p:nvPr/>
          </p:nvGrpSpPr>
          <p:grpSpPr>
            <a:xfrm>
              <a:off x="3120702" y="1434286"/>
              <a:ext cx="1007741" cy="337341"/>
              <a:chOff x="3562490" y="2410331"/>
              <a:chExt cx="1007741" cy="337341"/>
            </a:xfrm>
          </p:grpSpPr>
          <p:sp>
            <p:nvSpPr>
              <p:cNvPr id="147" name="TextBox 146"/>
              <p:cNvSpPr txBox="1"/>
              <p:nvPr/>
            </p:nvSpPr>
            <p:spPr>
              <a:xfrm>
                <a:off x="3911075" y="2446566"/>
                <a:ext cx="659156" cy="301106"/>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Batch</a:t>
                </a:r>
              </a:p>
            </p:txBody>
          </p:sp>
          <p:pic>
            <p:nvPicPr>
              <p:cNvPr id="148" name="Picture 147"/>
              <p:cNvPicPr>
                <a:picLocks noChangeAspect="1"/>
              </p:cNvPicPr>
              <p:nvPr/>
            </p:nvPicPr>
            <p:blipFill>
              <a:blip r:embed="rId46" cstate="print">
                <a:biLevel thresh="25000"/>
                <a:extLst>
                  <a:ext uri="{28A0092B-C50C-407E-A947-70E740481C1C}">
                    <a14:useLocalDpi xmlns:a14="http://schemas.microsoft.com/office/drawing/2010/main" val="0"/>
                  </a:ext>
                </a:extLst>
              </a:blip>
              <a:stretch>
                <a:fillRect/>
              </a:stretch>
            </p:blipFill>
            <p:spPr>
              <a:xfrm>
                <a:off x="3562490" y="2410331"/>
                <a:ext cx="303536" cy="303536"/>
              </a:xfrm>
              <a:prstGeom prst="rect">
                <a:avLst/>
              </a:prstGeom>
            </p:spPr>
          </p:pic>
        </p:grpSp>
        <p:grpSp>
          <p:nvGrpSpPr>
            <p:cNvPr id="346" name="Group 345"/>
            <p:cNvGrpSpPr/>
            <p:nvPr/>
          </p:nvGrpSpPr>
          <p:grpSpPr>
            <a:xfrm>
              <a:off x="3968400" y="1441331"/>
              <a:ext cx="1000660" cy="336792"/>
              <a:chOff x="4132786" y="2407102"/>
              <a:chExt cx="1000660" cy="336792"/>
            </a:xfrm>
          </p:grpSpPr>
          <p:sp>
            <p:nvSpPr>
              <p:cNvPr id="149" name="TextBox 148"/>
              <p:cNvSpPr txBox="1"/>
              <p:nvPr/>
            </p:nvSpPr>
            <p:spPr>
              <a:xfrm>
                <a:off x="4474290" y="2442788"/>
                <a:ext cx="659156" cy="301106"/>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Remote App</a:t>
                </a:r>
              </a:p>
            </p:txBody>
          </p:sp>
          <p:pic>
            <p:nvPicPr>
              <p:cNvPr id="150" name="Picture 149"/>
              <p:cNvPicPr>
                <a:picLocks noChangeAspect="1"/>
              </p:cNvPicPr>
              <p:nvPr/>
            </p:nvPicPr>
            <p:blipFill>
              <a:blip r:embed="rId47" cstate="print">
                <a:biLevel thresh="25000"/>
                <a:extLst>
                  <a:ext uri="{28A0092B-C50C-407E-A947-70E740481C1C}">
                    <a14:useLocalDpi xmlns:a14="http://schemas.microsoft.com/office/drawing/2010/main" val="0"/>
                  </a:ext>
                </a:extLst>
              </a:blip>
              <a:stretch>
                <a:fillRect/>
              </a:stretch>
            </p:blipFill>
            <p:spPr>
              <a:xfrm>
                <a:off x="4132786" y="2407102"/>
                <a:ext cx="291655" cy="291656"/>
              </a:xfrm>
              <a:prstGeom prst="rect">
                <a:avLst/>
              </a:prstGeom>
            </p:spPr>
          </p:pic>
        </p:grpSp>
        <p:sp>
          <p:nvSpPr>
            <p:cNvPr id="349" name="TextBox 348"/>
            <p:cNvSpPr txBox="1"/>
            <p:nvPr/>
          </p:nvSpPr>
          <p:spPr>
            <a:xfrm>
              <a:off x="4306833" y="873437"/>
              <a:ext cx="659156" cy="301106"/>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Fabric</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sp>
          <p:nvSpPr>
            <p:cNvPr id="360" name="Freeform 359"/>
            <p:cNvSpPr/>
            <p:nvPr/>
          </p:nvSpPr>
          <p:spPr bwMode="auto">
            <a:xfrm>
              <a:off x="3964782" y="857249"/>
              <a:ext cx="282441" cy="271463"/>
            </a:xfrm>
            <a:custGeom>
              <a:avLst/>
              <a:gdLst>
                <a:gd name="connsiteX0" fmla="*/ 284961 w 673895"/>
                <a:gd name="connsiteY0" fmla="*/ 158165 h 647702"/>
                <a:gd name="connsiteX1" fmla="*/ 170786 w 673895"/>
                <a:gd name="connsiteY1" fmla="*/ 242195 h 647702"/>
                <a:gd name="connsiteX2" fmla="*/ 176214 w 673895"/>
                <a:gd name="connsiteY2" fmla="*/ 269082 h 647702"/>
                <a:gd name="connsiteX3" fmla="*/ 150408 w 673895"/>
                <a:gd name="connsiteY3" fmla="*/ 331383 h 647702"/>
                <a:gd name="connsiteX4" fmla="*/ 146443 w 673895"/>
                <a:gd name="connsiteY4" fmla="*/ 334057 h 647702"/>
                <a:gd name="connsiteX5" fmla="*/ 192422 w 673895"/>
                <a:gd name="connsiteY5" fmla="*/ 472837 h 647702"/>
                <a:gd name="connsiteX6" fmla="*/ 220034 w 673895"/>
                <a:gd name="connsiteY6" fmla="*/ 478412 h 647702"/>
                <a:gd name="connsiteX7" fmla="*/ 248039 w 673895"/>
                <a:gd name="connsiteY7" fmla="*/ 497294 h 647702"/>
                <a:gd name="connsiteX8" fmla="*/ 265572 w 673895"/>
                <a:gd name="connsiteY8" fmla="*/ 523298 h 647702"/>
                <a:gd name="connsiteX9" fmla="*/ 408956 w 673895"/>
                <a:gd name="connsiteY9" fmla="*/ 523298 h 647702"/>
                <a:gd name="connsiteX10" fmla="*/ 417479 w 673895"/>
                <a:gd name="connsiteY10" fmla="*/ 505571 h 647702"/>
                <a:gd name="connsiteX11" fmla="*/ 456243 w 673895"/>
                <a:gd name="connsiteY11" fmla="*/ 473649 h 647702"/>
                <a:gd name="connsiteX12" fmla="*/ 488887 w 673895"/>
                <a:gd name="connsiteY12" fmla="*/ 467058 h 647702"/>
                <a:gd name="connsiteX13" fmla="*/ 531395 w 673895"/>
                <a:gd name="connsiteY13" fmla="*/ 334333 h 647702"/>
                <a:gd name="connsiteX14" fmla="*/ 523487 w 673895"/>
                <a:gd name="connsiteY14" fmla="*/ 329002 h 647702"/>
                <a:gd name="connsiteX15" fmla="*/ 497681 w 673895"/>
                <a:gd name="connsiteY15" fmla="*/ 266701 h 647702"/>
                <a:gd name="connsiteX16" fmla="*/ 501673 w 673895"/>
                <a:gd name="connsiteY16" fmla="*/ 246929 h 647702"/>
                <a:gd name="connsiteX17" fmla="*/ 384346 w 673895"/>
                <a:gd name="connsiteY17" fmla="*/ 159653 h 647702"/>
                <a:gd name="connsiteX18" fmla="*/ 370052 w 673895"/>
                <a:gd name="connsiteY18" fmla="*/ 169290 h 647702"/>
                <a:gd name="connsiteX19" fmla="*/ 335757 w 673895"/>
                <a:gd name="connsiteY19" fmla="*/ 176214 h 647702"/>
                <a:gd name="connsiteX20" fmla="*/ 301462 w 673895"/>
                <a:gd name="connsiteY20" fmla="*/ 169290 h 647702"/>
                <a:gd name="connsiteX21" fmla="*/ 335757 w 673895"/>
                <a:gd name="connsiteY21" fmla="*/ 0 h 647702"/>
                <a:gd name="connsiteX22" fmla="*/ 423864 w 673895"/>
                <a:gd name="connsiteY22" fmla="*/ 88107 h 647702"/>
                <a:gd name="connsiteX23" fmla="*/ 420253 w 673895"/>
                <a:gd name="connsiteY23" fmla="*/ 105993 h 647702"/>
                <a:gd name="connsiteX24" fmla="*/ 538728 w 673895"/>
                <a:gd name="connsiteY24" fmla="*/ 194124 h 647702"/>
                <a:gd name="connsiteX25" fmla="*/ 551493 w 673895"/>
                <a:gd name="connsiteY25" fmla="*/ 185518 h 647702"/>
                <a:gd name="connsiteX26" fmla="*/ 585788 w 673895"/>
                <a:gd name="connsiteY26" fmla="*/ 178594 h 647702"/>
                <a:gd name="connsiteX27" fmla="*/ 673895 w 673895"/>
                <a:gd name="connsiteY27" fmla="*/ 266701 h 647702"/>
                <a:gd name="connsiteX28" fmla="*/ 620083 w 673895"/>
                <a:gd name="connsiteY28" fmla="*/ 347884 h 647702"/>
                <a:gd name="connsiteX29" fmla="*/ 593016 w 673895"/>
                <a:gd name="connsiteY29" fmla="*/ 353349 h 647702"/>
                <a:gd name="connsiteX30" fmla="*/ 549222 w 673895"/>
                <a:gd name="connsiteY30" fmla="*/ 490092 h 647702"/>
                <a:gd name="connsiteX31" fmla="*/ 552839 w 673895"/>
                <a:gd name="connsiteY31" fmla="*/ 492531 h 647702"/>
                <a:gd name="connsiteX32" fmla="*/ 578645 w 673895"/>
                <a:gd name="connsiteY32" fmla="*/ 554832 h 647702"/>
                <a:gd name="connsiteX33" fmla="*/ 490538 w 673895"/>
                <a:gd name="connsiteY33" fmla="*/ 642939 h 647702"/>
                <a:gd name="connsiteX34" fmla="*/ 409355 w 673895"/>
                <a:gd name="connsiteY34" fmla="*/ 589127 h 647702"/>
                <a:gd name="connsiteX35" fmla="*/ 409084 w 673895"/>
                <a:gd name="connsiteY35" fmla="*/ 587783 h 647702"/>
                <a:gd name="connsiteX36" fmla="*/ 268154 w 673895"/>
                <a:gd name="connsiteY36" fmla="*/ 587783 h 647702"/>
                <a:gd name="connsiteX37" fmla="*/ 266921 w 673895"/>
                <a:gd name="connsiteY37" fmla="*/ 593890 h 647702"/>
                <a:gd name="connsiteX38" fmla="*/ 185738 w 673895"/>
                <a:gd name="connsiteY38" fmla="*/ 647702 h 647702"/>
                <a:gd name="connsiteX39" fmla="*/ 97631 w 673895"/>
                <a:gd name="connsiteY39" fmla="*/ 559595 h 647702"/>
                <a:gd name="connsiteX40" fmla="*/ 123437 w 673895"/>
                <a:gd name="connsiteY40" fmla="*/ 497294 h 647702"/>
                <a:gd name="connsiteX41" fmla="*/ 130921 w 673895"/>
                <a:gd name="connsiteY41" fmla="*/ 492248 h 647702"/>
                <a:gd name="connsiteX42" fmla="*/ 86036 w 673895"/>
                <a:gd name="connsiteY42" fmla="*/ 356771 h 647702"/>
                <a:gd name="connsiteX43" fmla="*/ 53812 w 673895"/>
                <a:gd name="connsiteY43" fmla="*/ 350265 h 647702"/>
                <a:gd name="connsiteX44" fmla="*/ 0 w 673895"/>
                <a:gd name="connsiteY44" fmla="*/ 269082 h 647702"/>
                <a:gd name="connsiteX45" fmla="*/ 88107 w 673895"/>
                <a:gd name="connsiteY45" fmla="*/ 180975 h 647702"/>
                <a:gd name="connsiteX46" fmla="*/ 122402 w 673895"/>
                <a:gd name="connsiteY46" fmla="*/ 187899 h 647702"/>
                <a:gd name="connsiteX47" fmla="*/ 129378 w 673895"/>
                <a:gd name="connsiteY47" fmla="*/ 192602 h 647702"/>
                <a:gd name="connsiteX48" fmla="*/ 250718 w 673895"/>
                <a:gd name="connsiteY48" fmla="*/ 103300 h 647702"/>
                <a:gd name="connsiteX49" fmla="*/ 247650 w 673895"/>
                <a:gd name="connsiteY49" fmla="*/ 88107 h 647702"/>
                <a:gd name="connsiteX50" fmla="*/ 335757 w 673895"/>
                <a:gd name="connsiteY50" fmla="*/ 0 h 64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73895" h="647702">
                  <a:moveTo>
                    <a:pt x="284961" y="158165"/>
                  </a:moveTo>
                  <a:lnTo>
                    <a:pt x="170786" y="242195"/>
                  </a:lnTo>
                  <a:lnTo>
                    <a:pt x="176214" y="269082"/>
                  </a:lnTo>
                  <a:cubicBezTo>
                    <a:pt x="176214" y="293412"/>
                    <a:pt x="166353" y="315439"/>
                    <a:pt x="150408" y="331383"/>
                  </a:cubicBezTo>
                  <a:lnTo>
                    <a:pt x="146443" y="334057"/>
                  </a:lnTo>
                  <a:lnTo>
                    <a:pt x="192422" y="472837"/>
                  </a:lnTo>
                  <a:lnTo>
                    <a:pt x="220034" y="478412"/>
                  </a:lnTo>
                  <a:cubicBezTo>
                    <a:pt x="230575" y="482870"/>
                    <a:pt x="240067" y="489322"/>
                    <a:pt x="248039" y="497294"/>
                  </a:cubicBezTo>
                  <a:lnTo>
                    <a:pt x="265572" y="523298"/>
                  </a:lnTo>
                  <a:lnTo>
                    <a:pt x="408956" y="523298"/>
                  </a:lnTo>
                  <a:lnTo>
                    <a:pt x="417479" y="505571"/>
                  </a:lnTo>
                  <a:cubicBezTo>
                    <a:pt x="426979" y="491509"/>
                    <a:pt x="440432" y="480337"/>
                    <a:pt x="456243" y="473649"/>
                  </a:cubicBezTo>
                  <a:lnTo>
                    <a:pt x="488887" y="467058"/>
                  </a:lnTo>
                  <a:lnTo>
                    <a:pt x="531395" y="334333"/>
                  </a:lnTo>
                  <a:lnTo>
                    <a:pt x="523487" y="329002"/>
                  </a:lnTo>
                  <a:cubicBezTo>
                    <a:pt x="507543" y="313058"/>
                    <a:pt x="497681" y="291031"/>
                    <a:pt x="497681" y="266701"/>
                  </a:cubicBezTo>
                  <a:lnTo>
                    <a:pt x="501673" y="246929"/>
                  </a:lnTo>
                  <a:lnTo>
                    <a:pt x="384346" y="159653"/>
                  </a:lnTo>
                  <a:lnTo>
                    <a:pt x="370052" y="169290"/>
                  </a:lnTo>
                  <a:cubicBezTo>
                    <a:pt x="359511" y="173749"/>
                    <a:pt x="347922" y="176214"/>
                    <a:pt x="335757" y="176214"/>
                  </a:cubicBezTo>
                  <a:cubicBezTo>
                    <a:pt x="323592" y="176214"/>
                    <a:pt x="312003" y="173749"/>
                    <a:pt x="301462" y="169290"/>
                  </a:cubicBezTo>
                  <a:close/>
                  <a:moveTo>
                    <a:pt x="335757" y="0"/>
                  </a:moveTo>
                  <a:cubicBezTo>
                    <a:pt x="384417" y="0"/>
                    <a:pt x="423864" y="39447"/>
                    <a:pt x="423864" y="88107"/>
                  </a:cubicBezTo>
                  <a:lnTo>
                    <a:pt x="420253" y="105993"/>
                  </a:lnTo>
                  <a:lnTo>
                    <a:pt x="538728" y="194124"/>
                  </a:lnTo>
                  <a:lnTo>
                    <a:pt x="551493" y="185518"/>
                  </a:lnTo>
                  <a:cubicBezTo>
                    <a:pt x="562034" y="181059"/>
                    <a:pt x="573623" y="178594"/>
                    <a:pt x="585788" y="178594"/>
                  </a:cubicBezTo>
                  <a:cubicBezTo>
                    <a:pt x="634448" y="178594"/>
                    <a:pt x="673895" y="218041"/>
                    <a:pt x="673895" y="266701"/>
                  </a:cubicBezTo>
                  <a:cubicBezTo>
                    <a:pt x="673895" y="303196"/>
                    <a:pt x="651706" y="334509"/>
                    <a:pt x="620083" y="347884"/>
                  </a:cubicBezTo>
                  <a:lnTo>
                    <a:pt x="593016" y="353349"/>
                  </a:lnTo>
                  <a:lnTo>
                    <a:pt x="549222" y="490092"/>
                  </a:lnTo>
                  <a:lnTo>
                    <a:pt x="552839" y="492531"/>
                  </a:lnTo>
                  <a:cubicBezTo>
                    <a:pt x="568783" y="508475"/>
                    <a:pt x="578645" y="530502"/>
                    <a:pt x="578645" y="554832"/>
                  </a:cubicBezTo>
                  <a:cubicBezTo>
                    <a:pt x="578645" y="603492"/>
                    <a:pt x="539198" y="642939"/>
                    <a:pt x="490538" y="642939"/>
                  </a:cubicBezTo>
                  <a:cubicBezTo>
                    <a:pt x="454043" y="642939"/>
                    <a:pt x="422731" y="620750"/>
                    <a:pt x="409355" y="589127"/>
                  </a:cubicBezTo>
                  <a:lnTo>
                    <a:pt x="409084" y="587783"/>
                  </a:lnTo>
                  <a:lnTo>
                    <a:pt x="268154" y="587783"/>
                  </a:lnTo>
                  <a:lnTo>
                    <a:pt x="266921" y="593890"/>
                  </a:lnTo>
                  <a:cubicBezTo>
                    <a:pt x="253546" y="625513"/>
                    <a:pt x="222233" y="647702"/>
                    <a:pt x="185738" y="647702"/>
                  </a:cubicBezTo>
                  <a:cubicBezTo>
                    <a:pt x="137078" y="647702"/>
                    <a:pt x="97631" y="608255"/>
                    <a:pt x="97631" y="559595"/>
                  </a:cubicBezTo>
                  <a:cubicBezTo>
                    <a:pt x="97631" y="535265"/>
                    <a:pt x="107493" y="513238"/>
                    <a:pt x="123437" y="497294"/>
                  </a:cubicBezTo>
                  <a:lnTo>
                    <a:pt x="130921" y="492248"/>
                  </a:lnTo>
                  <a:lnTo>
                    <a:pt x="86036" y="356771"/>
                  </a:lnTo>
                  <a:lnTo>
                    <a:pt x="53812" y="350265"/>
                  </a:lnTo>
                  <a:cubicBezTo>
                    <a:pt x="22189" y="336890"/>
                    <a:pt x="0" y="305577"/>
                    <a:pt x="0" y="269082"/>
                  </a:cubicBezTo>
                  <a:cubicBezTo>
                    <a:pt x="0" y="220422"/>
                    <a:pt x="39447" y="180975"/>
                    <a:pt x="88107" y="180975"/>
                  </a:cubicBezTo>
                  <a:cubicBezTo>
                    <a:pt x="100272" y="180975"/>
                    <a:pt x="111861" y="183440"/>
                    <a:pt x="122402" y="187899"/>
                  </a:cubicBezTo>
                  <a:lnTo>
                    <a:pt x="129378" y="192602"/>
                  </a:lnTo>
                  <a:lnTo>
                    <a:pt x="250718" y="103300"/>
                  </a:lnTo>
                  <a:lnTo>
                    <a:pt x="247650" y="88107"/>
                  </a:lnTo>
                  <a:cubicBezTo>
                    <a:pt x="247650" y="39447"/>
                    <a:pt x="287097" y="0"/>
                    <a:pt x="335757" y="0"/>
                  </a:cubicBezTo>
                  <a:close/>
                </a:path>
              </a:pathLst>
            </a:custGeom>
            <a:solidFill>
              <a:schemeClr val="bg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grpSp>
      <p:grpSp>
        <p:nvGrpSpPr>
          <p:cNvPr id="375" name="Group 374"/>
          <p:cNvGrpSpPr/>
          <p:nvPr/>
        </p:nvGrpSpPr>
        <p:grpSpPr>
          <a:xfrm>
            <a:off x="8120812" y="532357"/>
            <a:ext cx="2247197" cy="1432988"/>
            <a:chOff x="8271660" y="469727"/>
            <a:chExt cx="2247197" cy="1432988"/>
          </a:xfrm>
        </p:grpSpPr>
        <p:sp>
          <p:nvSpPr>
            <p:cNvPr id="42" name="Rectangle 41"/>
            <p:cNvSpPr/>
            <p:nvPr/>
          </p:nvSpPr>
          <p:spPr bwMode="auto">
            <a:xfrm>
              <a:off x="8271660" y="469727"/>
              <a:ext cx="2214030" cy="1432988"/>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3927" fontAlgn="base">
                <a:lnSpc>
                  <a:spcPct val="90000"/>
                </a:lnSpc>
              </a:pPr>
              <a:r>
                <a:rPr lang="en-US" sz="1200" b="1" kern="0" dirty="0" smtClean="0">
                  <a:gradFill>
                    <a:gsLst>
                      <a:gs pos="0">
                        <a:srgbClr val="FFFFFF"/>
                      </a:gs>
                      <a:gs pos="100000">
                        <a:srgbClr val="FFFFFF"/>
                      </a:gs>
                    </a:gsLst>
                    <a:lin ang="5400000" scaled="0"/>
                  </a:gradFill>
                  <a:ea typeface="Segoe UI" pitchFamily="34" charset="0"/>
                  <a:cs typeface="Segoe UI" pitchFamily="34" charset="0"/>
                </a:rPr>
                <a:t>Developer Services</a:t>
              </a:r>
              <a:endParaRPr lang="en-US" sz="1200"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144" name="Group 143"/>
            <p:cNvGrpSpPr/>
            <p:nvPr/>
          </p:nvGrpSpPr>
          <p:grpSpPr>
            <a:xfrm>
              <a:off x="8403450" y="918721"/>
              <a:ext cx="1016238" cy="309095"/>
              <a:chOff x="9025071" y="1995491"/>
              <a:chExt cx="1016238" cy="309095"/>
            </a:xfrm>
          </p:grpSpPr>
          <p:sp>
            <p:nvSpPr>
              <p:cNvPr id="167" name="TextBox 166"/>
              <p:cNvSpPr txBox="1"/>
              <p:nvPr/>
            </p:nvSpPr>
            <p:spPr>
              <a:xfrm>
                <a:off x="9371926" y="2054561"/>
                <a:ext cx="669383" cy="250025"/>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Visual </a:t>
                </a: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Studio</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168" name="Picture 167" descr="Visual Studio Online.png"/>
              <p:cNvPicPr>
                <a:picLocks noChangeAspect="1"/>
              </p:cNvPicPr>
              <p:nvPr/>
            </p:nvPicPr>
            <p:blipFill>
              <a:blip r:embed="rId48" cstate="print">
                <a:biLevel thresh="25000"/>
                <a:extLst>
                  <a:ext uri="{28A0092B-C50C-407E-A947-70E740481C1C}">
                    <a14:useLocalDpi xmlns:a14="http://schemas.microsoft.com/office/drawing/2010/main" val="0"/>
                  </a:ext>
                </a:extLst>
              </a:blip>
              <a:stretch>
                <a:fillRect/>
              </a:stretch>
            </p:blipFill>
            <p:spPr>
              <a:xfrm>
                <a:off x="9025071" y="1995491"/>
                <a:ext cx="290489" cy="290489"/>
              </a:xfrm>
              <a:prstGeom prst="rect">
                <a:avLst/>
              </a:prstGeom>
            </p:spPr>
          </p:pic>
        </p:grpSp>
        <p:grpSp>
          <p:nvGrpSpPr>
            <p:cNvPr id="363" name="Group 362"/>
            <p:cNvGrpSpPr/>
            <p:nvPr/>
          </p:nvGrpSpPr>
          <p:grpSpPr>
            <a:xfrm>
              <a:off x="9485139" y="1461008"/>
              <a:ext cx="1033718" cy="308062"/>
              <a:chOff x="10156761" y="2537778"/>
              <a:chExt cx="1033718" cy="308062"/>
            </a:xfrm>
          </p:grpSpPr>
          <p:sp>
            <p:nvSpPr>
              <p:cNvPr id="169" name="TextBox 168"/>
              <p:cNvSpPr txBox="1"/>
              <p:nvPr/>
            </p:nvSpPr>
            <p:spPr>
              <a:xfrm>
                <a:off x="10531323" y="2544735"/>
                <a:ext cx="659156" cy="301105"/>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Application</a:t>
                </a:r>
              </a:p>
              <a:p>
                <a:pPr defTabSz="932317"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Insights</a:t>
                </a:r>
              </a:p>
            </p:txBody>
          </p:sp>
          <p:pic>
            <p:nvPicPr>
              <p:cNvPr id="170" name="Picture 169" descr="Application Insights.png"/>
              <p:cNvPicPr>
                <a:picLocks noChangeAspect="1"/>
              </p:cNvPicPr>
              <p:nvPr/>
            </p:nvPicPr>
            <p:blipFill>
              <a:blip r:embed="rId49" cstate="print">
                <a:biLevel thresh="25000"/>
                <a:extLst>
                  <a:ext uri="{28A0092B-C50C-407E-A947-70E740481C1C}">
                    <a14:useLocalDpi xmlns:a14="http://schemas.microsoft.com/office/drawing/2010/main" val="0"/>
                  </a:ext>
                </a:extLst>
              </a:blip>
              <a:stretch>
                <a:fillRect/>
              </a:stretch>
            </p:blipFill>
            <p:spPr>
              <a:xfrm>
                <a:off x="10156761" y="2537778"/>
                <a:ext cx="292274" cy="292274"/>
              </a:xfrm>
              <a:prstGeom prst="rect">
                <a:avLst/>
              </a:prstGeom>
            </p:spPr>
          </p:pic>
        </p:grpSp>
        <p:grpSp>
          <p:nvGrpSpPr>
            <p:cNvPr id="361" name="Group 360"/>
            <p:cNvGrpSpPr/>
            <p:nvPr/>
          </p:nvGrpSpPr>
          <p:grpSpPr>
            <a:xfrm>
              <a:off x="9501495" y="902862"/>
              <a:ext cx="896892" cy="317811"/>
              <a:chOff x="10173117" y="1979632"/>
              <a:chExt cx="896892" cy="317811"/>
            </a:xfrm>
          </p:grpSpPr>
          <p:pic>
            <p:nvPicPr>
              <p:cNvPr id="273" name="Picture 272"/>
              <p:cNvPicPr>
                <a:picLocks noChangeAspect="1"/>
              </p:cNvPicPr>
              <p:nvPr/>
            </p:nvPicPr>
            <p:blipFill>
              <a:blip r:embed="rId50" cstate="print">
                <a:biLevel thresh="25000"/>
                <a:extLst>
                  <a:ext uri="{28A0092B-C50C-407E-A947-70E740481C1C}">
                    <a14:useLocalDpi xmlns:a14="http://schemas.microsoft.com/office/drawing/2010/main" val="0"/>
                  </a:ext>
                </a:extLst>
              </a:blip>
              <a:stretch>
                <a:fillRect/>
              </a:stretch>
            </p:blipFill>
            <p:spPr>
              <a:xfrm>
                <a:off x="10173117" y="1979632"/>
                <a:ext cx="302655" cy="302655"/>
              </a:xfrm>
              <a:prstGeom prst="rect">
                <a:avLst/>
              </a:prstGeom>
            </p:spPr>
          </p:pic>
          <p:sp>
            <p:nvSpPr>
              <p:cNvPr id="274" name="TextBox 273"/>
              <p:cNvSpPr txBox="1"/>
              <p:nvPr/>
            </p:nvSpPr>
            <p:spPr>
              <a:xfrm>
                <a:off x="10528812" y="2047418"/>
                <a:ext cx="541197" cy="250025"/>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Azure SDK</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grpSp>
        <p:grpSp>
          <p:nvGrpSpPr>
            <p:cNvPr id="374" name="Group 373"/>
            <p:cNvGrpSpPr/>
            <p:nvPr/>
          </p:nvGrpSpPr>
          <p:grpSpPr>
            <a:xfrm>
              <a:off x="8403428" y="1416107"/>
              <a:ext cx="1007716" cy="307161"/>
              <a:chOff x="8298657" y="1416107"/>
              <a:chExt cx="1007716" cy="307161"/>
            </a:xfrm>
          </p:grpSpPr>
          <p:sp>
            <p:nvSpPr>
              <p:cNvPr id="239" name="TextBox 238"/>
              <p:cNvSpPr txBox="1"/>
              <p:nvPr/>
            </p:nvSpPr>
            <p:spPr>
              <a:xfrm>
                <a:off x="8645535" y="1473243"/>
                <a:ext cx="660838" cy="250025"/>
              </a:xfrm>
              <a:prstGeom prst="rect">
                <a:avLst/>
              </a:prstGeom>
              <a:noFill/>
              <a:ln>
                <a:noFill/>
              </a:ln>
            </p:spPr>
            <p:txBody>
              <a:bodyPr wrap="none" lIns="0" tIns="27971" rIns="0" bIns="0" rtlCol="0" anchor="t">
                <a:noAutofit/>
              </a:bodyPr>
              <a:lstStyle/>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Team Project</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sp>
            <p:nvSpPr>
              <p:cNvPr id="371" name="Freeform 370"/>
              <p:cNvSpPr/>
              <p:nvPr/>
            </p:nvSpPr>
            <p:spPr bwMode="auto">
              <a:xfrm>
                <a:off x="8298657" y="1416107"/>
                <a:ext cx="290511" cy="249138"/>
              </a:xfrm>
              <a:custGeom>
                <a:avLst/>
                <a:gdLst>
                  <a:gd name="connsiteX0" fmla="*/ 20235 w 769143"/>
                  <a:gd name="connsiteY0" fmla="*/ 443405 h 659607"/>
                  <a:gd name="connsiteX1" fmla="*/ 84659 w 769143"/>
                  <a:gd name="connsiteY1" fmla="*/ 443405 h 659607"/>
                  <a:gd name="connsiteX2" fmla="*/ 133712 w 769143"/>
                  <a:gd name="connsiteY2" fmla="*/ 527981 h 659607"/>
                  <a:gd name="connsiteX3" fmla="*/ 182766 w 769143"/>
                  <a:gd name="connsiteY3" fmla="*/ 443405 h 659607"/>
                  <a:gd name="connsiteX4" fmla="*/ 251228 w 769143"/>
                  <a:gd name="connsiteY4" fmla="*/ 443405 h 659607"/>
                  <a:gd name="connsiteX5" fmla="*/ 271462 w 769143"/>
                  <a:gd name="connsiteY5" fmla="*/ 463640 h 659607"/>
                  <a:gd name="connsiteX6" fmla="*/ 271462 w 769143"/>
                  <a:gd name="connsiteY6" fmla="*/ 634610 h 659607"/>
                  <a:gd name="connsiteX7" fmla="*/ 251228 w 769143"/>
                  <a:gd name="connsiteY7" fmla="*/ 654845 h 659607"/>
                  <a:gd name="connsiteX8" fmla="*/ 20235 w 769143"/>
                  <a:gd name="connsiteY8" fmla="*/ 654845 h 659607"/>
                  <a:gd name="connsiteX9" fmla="*/ 0 w 769143"/>
                  <a:gd name="connsiteY9" fmla="*/ 634610 h 659607"/>
                  <a:gd name="connsiteX10" fmla="*/ 0 w 769143"/>
                  <a:gd name="connsiteY10" fmla="*/ 463640 h 659607"/>
                  <a:gd name="connsiteX11" fmla="*/ 20235 w 769143"/>
                  <a:gd name="connsiteY11" fmla="*/ 443405 h 659607"/>
                  <a:gd name="connsiteX12" fmla="*/ 330596 w 769143"/>
                  <a:gd name="connsiteY12" fmla="*/ 290513 h 659607"/>
                  <a:gd name="connsiteX13" fmla="*/ 443055 w 769143"/>
                  <a:gd name="connsiteY13" fmla="*/ 290513 h 659607"/>
                  <a:gd name="connsiteX14" fmla="*/ 528684 w 769143"/>
                  <a:gd name="connsiteY14" fmla="*/ 438150 h 659607"/>
                  <a:gd name="connsiteX15" fmla="*/ 614314 w 769143"/>
                  <a:gd name="connsiteY15" fmla="*/ 290513 h 659607"/>
                  <a:gd name="connsiteX16" fmla="*/ 733821 w 769143"/>
                  <a:gd name="connsiteY16" fmla="*/ 290513 h 659607"/>
                  <a:gd name="connsiteX17" fmla="*/ 769143 w 769143"/>
                  <a:gd name="connsiteY17" fmla="*/ 325835 h 659607"/>
                  <a:gd name="connsiteX18" fmla="*/ 769143 w 769143"/>
                  <a:gd name="connsiteY18" fmla="*/ 624285 h 659607"/>
                  <a:gd name="connsiteX19" fmla="*/ 733821 w 769143"/>
                  <a:gd name="connsiteY19" fmla="*/ 659607 h 659607"/>
                  <a:gd name="connsiteX20" fmla="*/ 330596 w 769143"/>
                  <a:gd name="connsiteY20" fmla="*/ 659607 h 659607"/>
                  <a:gd name="connsiteX21" fmla="*/ 295274 w 769143"/>
                  <a:gd name="connsiteY21" fmla="*/ 624285 h 659607"/>
                  <a:gd name="connsiteX22" fmla="*/ 295274 w 769143"/>
                  <a:gd name="connsiteY22" fmla="*/ 325835 h 659607"/>
                  <a:gd name="connsiteX23" fmla="*/ 330596 w 769143"/>
                  <a:gd name="connsiteY23" fmla="*/ 290513 h 659607"/>
                  <a:gd name="connsiteX24" fmla="*/ 134367 w 769143"/>
                  <a:gd name="connsiteY24" fmla="*/ 276981 h 659607"/>
                  <a:gd name="connsiteX25" fmla="*/ 211441 w 769143"/>
                  <a:gd name="connsiteY25" fmla="*/ 354055 h 659607"/>
                  <a:gd name="connsiteX26" fmla="*/ 134367 w 769143"/>
                  <a:gd name="connsiteY26" fmla="*/ 431128 h 659607"/>
                  <a:gd name="connsiteX27" fmla="*/ 57293 w 769143"/>
                  <a:gd name="connsiteY27" fmla="*/ 354055 h 659607"/>
                  <a:gd name="connsiteX28" fmla="*/ 134367 w 769143"/>
                  <a:gd name="connsiteY28" fmla="*/ 276981 h 659607"/>
                  <a:gd name="connsiteX29" fmla="*/ 529827 w 769143"/>
                  <a:gd name="connsiteY29" fmla="*/ 0 h 659607"/>
                  <a:gd name="connsiteX30" fmla="*/ 664368 w 769143"/>
                  <a:gd name="connsiteY30" fmla="*/ 134541 h 659607"/>
                  <a:gd name="connsiteX31" fmla="*/ 529827 w 769143"/>
                  <a:gd name="connsiteY31" fmla="*/ 269082 h 659607"/>
                  <a:gd name="connsiteX32" fmla="*/ 395286 w 769143"/>
                  <a:gd name="connsiteY32" fmla="*/ 134541 h 659607"/>
                  <a:gd name="connsiteX33" fmla="*/ 529827 w 769143"/>
                  <a:gd name="connsiteY33" fmla="*/ 0 h 65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43" h="659607">
                    <a:moveTo>
                      <a:pt x="20235" y="443405"/>
                    </a:moveTo>
                    <a:lnTo>
                      <a:pt x="84659" y="443405"/>
                    </a:lnTo>
                    <a:lnTo>
                      <a:pt x="133712" y="527981"/>
                    </a:lnTo>
                    <a:lnTo>
                      <a:pt x="182766" y="443405"/>
                    </a:lnTo>
                    <a:lnTo>
                      <a:pt x="251228" y="443405"/>
                    </a:lnTo>
                    <a:cubicBezTo>
                      <a:pt x="262403" y="443405"/>
                      <a:pt x="271462" y="452464"/>
                      <a:pt x="271462" y="463640"/>
                    </a:cubicBezTo>
                    <a:lnTo>
                      <a:pt x="271462" y="634610"/>
                    </a:lnTo>
                    <a:cubicBezTo>
                      <a:pt x="271462" y="645786"/>
                      <a:pt x="262403" y="654845"/>
                      <a:pt x="251228" y="654845"/>
                    </a:cubicBezTo>
                    <a:lnTo>
                      <a:pt x="20235" y="654845"/>
                    </a:lnTo>
                    <a:cubicBezTo>
                      <a:pt x="9060" y="654845"/>
                      <a:pt x="0" y="645786"/>
                      <a:pt x="0" y="634610"/>
                    </a:cubicBezTo>
                    <a:lnTo>
                      <a:pt x="0" y="463640"/>
                    </a:lnTo>
                    <a:cubicBezTo>
                      <a:pt x="0" y="452464"/>
                      <a:pt x="9060" y="443405"/>
                      <a:pt x="20235" y="443405"/>
                    </a:cubicBezTo>
                    <a:close/>
                    <a:moveTo>
                      <a:pt x="330596" y="290513"/>
                    </a:moveTo>
                    <a:lnTo>
                      <a:pt x="443055" y="290513"/>
                    </a:lnTo>
                    <a:lnTo>
                      <a:pt x="528684" y="438150"/>
                    </a:lnTo>
                    <a:lnTo>
                      <a:pt x="614314" y="290513"/>
                    </a:lnTo>
                    <a:lnTo>
                      <a:pt x="733821" y="290513"/>
                    </a:lnTo>
                    <a:cubicBezTo>
                      <a:pt x="753329" y="290513"/>
                      <a:pt x="769143" y="306327"/>
                      <a:pt x="769143" y="325835"/>
                    </a:cubicBezTo>
                    <a:lnTo>
                      <a:pt x="769143" y="624285"/>
                    </a:lnTo>
                    <a:cubicBezTo>
                      <a:pt x="769143" y="643793"/>
                      <a:pt x="753329" y="659607"/>
                      <a:pt x="733821" y="659607"/>
                    </a:cubicBezTo>
                    <a:lnTo>
                      <a:pt x="330596" y="659607"/>
                    </a:lnTo>
                    <a:cubicBezTo>
                      <a:pt x="311088" y="659607"/>
                      <a:pt x="295274" y="643793"/>
                      <a:pt x="295274" y="624285"/>
                    </a:cubicBezTo>
                    <a:lnTo>
                      <a:pt x="295274" y="325835"/>
                    </a:lnTo>
                    <a:cubicBezTo>
                      <a:pt x="295274" y="306327"/>
                      <a:pt x="311088" y="290513"/>
                      <a:pt x="330596" y="290513"/>
                    </a:cubicBezTo>
                    <a:close/>
                    <a:moveTo>
                      <a:pt x="134367" y="276981"/>
                    </a:moveTo>
                    <a:cubicBezTo>
                      <a:pt x="176934" y="276981"/>
                      <a:pt x="211441" y="311488"/>
                      <a:pt x="211441" y="354055"/>
                    </a:cubicBezTo>
                    <a:cubicBezTo>
                      <a:pt x="211441" y="396621"/>
                      <a:pt x="176934" y="431128"/>
                      <a:pt x="134367" y="431128"/>
                    </a:cubicBezTo>
                    <a:cubicBezTo>
                      <a:pt x="91800" y="431128"/>
                      <a:pt x="57293" y="396621"/>
                      <a:pt x="57293" y="354055"/>
                    </a:cubicBezTo>
                    <a:cubicBezTo>
                      <a:pt x="57293" y="311488"/>
                      <a:pt x="91800" y="276981"/>
                      <a:pt x="134367" y="276981"/>
                    </a:cubicBezTo>
                    <a:close/>
                    <a:moveTo>
                      <a:pt x="529827" y="0"/>
                    </a:moveTo>
                    <a:cubicBezTo>
                      <a:pt x="604132" y="0"/>
                      <a:pt x="664368" y="60236"/>
                      <a:pt x="664368" y="134541"/>
                    </a:cubicBezTo>
                    <a:cubicBezTo>
                      <a:pt x="664368" y="208846"/>
                      <a:pt x="604132" y="269082"/>
                      <a:pt x="529827" y="269082"/>
                    </a:cubicBezTo>
                    <a:cubicBezTo>
                      <a:pt x="455522" y="269082"/>
                      <a:pt x="395286" y="208846"/>
                      <a:pt x="395286" y="134541"/>
                    </a:cubicBezTo>
                    <a:cubicBezTo>
                      <a:pt x="395286" y="60236"/>
                      <a:pt x="455522" y="0"/>
                      <a:pt x="529827"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grpSp>
      </p:grpSp>
      <p:grpSp>
        <p:nvGrpSpPr>
          <p:cNvPr id="15" name="Group 14"/>
          <p:cNvGrpSpPr/>
          <p:nvPr/>
        </p:nvGrpSpPr>
        <p:grpSpPr>
          <a:xfrm>
            <a:off x="1525742" y="5237334"/>
            <a:ext cx="861746" cy="356066"/>
            <a:chOff x="1815887" y="5237334"/>
            <a:chExt cx="861746" cy="356066"/>
          </a:xfrm>
        </p:grpSpPr>
        <p:sp>
          <p:nvSpPr>
            <p:cNvPr id="62" name="Rectangle 61"/>
            <p:cNvSpPr/>
            <p:nvPr/>
          </p:nvSpPr>
          <p:spPr bwMode="auto">
            <a:xfrm>
              <a:off x="1815887" y="5237334"/>
              <a:ext cx="861746" cy="35606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Containers</a:t>
              </a:r>
            </a:p>
          </p:txBody>
        </p:sp>
        <p:grpSp>
          <p:nvGrpSpPr>
            <p:cNvPr id="412" name="Group 411"/>
            <p:cNvGrpSpPr/>
            <p:nvPr/>
          </p:nvGrpSpPr>
          <p:grpSpPr>
            <a:xfrm>
              <a:off x="1854319" y="5310201"/>
              <a:ext cx="221053" cy="170255"/>
              <a:chOff x="1410342" y="5288934"/>
              <a:chExt cx="294653" cy="226942"/>
            </a:xfrm>
          </p:grpSpPr>
          <p:grpSp>
            <p:nvGrpSpPr>
              <p:cNvPr id="402" name="Group 401"/>
              <p:cNvGrpSpPr/>
              <p:nvPr/>
            </p:nvGrpSpPr>
            <p:grpSpPr>
              <a:xfrm>
                <a:off x="1428991" y="5308456"/>
                <a:ext cx="97032" cy="104039"/>
                <a:chOff x="1286878" y="3925073"/>
                <a:chExt cx="291844" cy="312918"/>
              </a:xfrm>
              <a:solidFill>
                <a:schemeClr val="bg1"/>
              </a:solidFill>
            </p:grpSpPr>
            <p:sp>
              <p:nvSpPr>
                <p:cNvPr id="397" name="Diamond 396"/>
                <p:cNvSpPr/>
                <p:nvPr/>
              </p:nvSpPr>
              <p:spPr bwMode="auto">
                <a:xfrm rot="19690132">
                  <a:off x="1286878" y="3991205"/>
                  <a:ext cx="148048" cy="245585"/>
                </a:xfrm>
                <a:prstGeom prst="diamond">
                  <a:avLst/>
                </a:prstGeom>
                <a:grpFill/>
                <a:ln>
                  <a:noFill/>
                  <a:headEnd type="none" w="med" len="med"/>
                  <a:tailEnd type="none" w="med" len="med"/>
                </a:ln>
                <a:effectLst/>
                <a:scene3d>
                  <a:camera prst="orthographicFront">
                    <a:rot lat="899860" lon="21583921" rev="2154000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398" name="Diamond 397"/>
                <p:cNvSpPr/>
                <p:nvPr/>
              </p:nvSpPr>
              <p:spPr bwMode="auto">
                <a:xfrm rot="1935408">
                  <a:off x="1424781" y="3991343"/>
                  <a:ext cx="153941" cy="246648"/>
                </a:xfrm>
                <a:prstGeom prst="diamond">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399" name="Diamond 398"/>
                <p:cNvSpPr/>
                <p:nvPr/>
              </p:nvSpPr>
              <p:spPr bwMode="auto">
                <a:xfrm rot="5400000">
                  <a:off x="1355358" y="3879251"/>
                  <a:ext cx="153941" cy="245585"/>
                </a:xfrm>
                <a:prstGeom prst="diamond">
                  <a:avLst/>
                </a:prstGeom>
                <a:grpFill/>
                <a:ln>
                  <a:noFill/>
                  <a:headEnd type="none" w="med" len="med"/>
                  <a:tailEnd type="none" w="med" len="med"/>
                </a:ln>
                <a:effectLst/>
                <a:scene3d>
                  <a:camera prst="orthographicFront">
                    <a:rot lat="21599979" lon="24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grpSp>
          <p:sp>
            <p:nvSpPr>
              <p:cNvPr id="403" name="Rounded Rectangle 402"/>
              <p:cNvSpPr/>
              <p:nvPr/>
            </p:nvSpPr>
            <p:spPr bwMode="auto">
              <a:xfrm>
                <a:off x="1410342" y="5288934"/>
                <a:ext cx="294653" cy="226942"/>
              </a:xfrm>
              <a:prstGeom prst="roundRect">
                <a:avLst>
                  <a:gd name="adj" fmla="val 9184"/>
                </a:avLst>
              </a:prstGeom>
              <a:no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grpSp>
            <p:nvGrpSpPr>
              <p:cNvPr id="404" name="Group 403"/>
              <p:cNvGrpSpPr/>
              <p:nvPr/>
            </p:nvGrpSpPr>
            <p:grpSpPr>
              <a:xfrm>
                <a:off x="1573839" y="5308987"/>
                <a:ext cx="97032" cy="104039"/>
                <a:chOff x="1286878" y="3925073"/>
                <a:chExt cx="291844" cy="312918"/>
              </a:xfrm>
              <a:solidFill>
                <a:schemeClr val="bg1"/>
              </a:solidFill>
            </p:grpSpPr>
            <p:sp>
              <p:nvSpPr>
                <p:cNvPr id="405" name="Diamond 404"/>
                <p:cNvSpPr/>
                <p:nvPr/>
              </p:nvSpPr>
              <p:spPr bwMode="auto">
                <a:xfrm rot="19690132">
                  <a:off x="1286878" y="3991205"/>
                  <a:ext cx="148048" cy="245585"/>
                </a:xfrm>
                <a:prstGeom prst="diamond">
                  <a:avLst/>
                </a:prstGeom>
                <a:grpFill/>
                <a:ln>
                  <a:noFill/>
                  <a:headEnd type="none" w="med" len="med"/>
                  <a:tailEnd type="none" w="med" len="med"/>
                </a:ln>
                <a:effectLst/>
                <a:scene3d>
                  <a:camera prst="orthographicFront">
                    <a:rot lat="899860" lon="21583921" rev="2154000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406" name="Diamond 405"/>
                <p:cNvSpPr/>
                <p:nvPr/>
              </p:nvSpPr>
              <p:spPr bwMode="auto">
                <a:xfrm rot="1935408">
                  <a:off x="1424781" y="3991343"/>
                  <a:ext cx="153941" cy="246648"/>
                </a:xfrm>
                <a:prstGeom prst="diamond">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407" name="Diamond 406"/>
                <p:cNvSpPr/>
                <p:nvPr/>
              </p:nvSpPr>
              <p:spPr bwMode="auto">
                <a:xfrm rot="5400000">
                  <a:off x="1355358" y="3879251"/>
                  <a:ext cx="153941" cy="245585"/>
                </a:xfrm>
                <a:prstGeom prst="diamond">
                  <a:avLst/>
                </a:prstGeom>
                <a:grpFill/>
                <a:ln>
                  <a:noFill/>
                  <a:headEnd type="none" w="med" len="med"/>
                  <a:tailEnd type="none" w="med" len="med"/>
                </a:ln>
                <a:effectLst/>
                <a:scene3d>
                  <a:camera prst="orthographicFront">
                    <a:rot lat="21599979" lon="24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grpSp>
          <p:grpSp>
            <p:nvGrpSpPr>
              <p:cNvPr id="408" name="Group 407"/>
              <p:cNvGrpSpPr/>
              <p:nvPr/>
            </p:nvGrpSpPr>
            <p:grpSpPr>
              <a:xfrm>
                <a:off x="1505369" y="5390438"/>
                <a:ext cx="97032" cy="104039"/>
                <a:chOff x="1286878" y="3925073"/>
                <a:chExt cx="291844" cy="312918"/>
              </a:xfrm>
              <a:solidFill>
                <a:schemeClr val="bg1"/>
              </a:solidFill>
            </p:grpSpPr>
            <p:sp>
              <p:nvSpPr>
                <p:cNvPr id="409" name="Diamond 408"/>
                <p:cNvSpPr/>
                <p:nvPr/>
              </p:nvSpPr>
              <p:spPr bwMode="auto">
                <a:xfrm rot="19690132">
                  <a:off x="1286878" y="3991205"/>
                  <a:ext cx="148048" cy="245585"/>
                </a:xfrm>
                <a:prstGeom prst="diamond">
                  <a:avLst/>
                </a:prstGeom>
                <a:grpFill/>
                <a:ln>
                  <a:noFill/>
                  <a:headEnd type="none" w="med" len="med"/>
                  <a:tailEnd type="none" w="med" len="med"/>
                </a:ln>
                <a:effectLst/>
                <a:scene3d>
                  <a:camera prst="orthographicFront">
                    <a:rot lat="899860" lon="21583921" rev="2154000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410" name="Diamond 409"/>
                <p:cNvSpPr/>
                <p:nvPr/>
              </p:nvSpPr>
              <p:spPr bwMode="auto">
                <a:xfrm rot="1935408">
                  <a:off x="1424781" y="3991343"/>
                  <a:ext cx="153941" cy="246648"/>
                </a:xfrm>
                <a:prstGeom prst="diamond">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411" name="Diamond 410"/>
                <p:cNvSpPr/>
                <p:nvPr/>
              </p:nvSpPr>
              <p:spPr bwMode="auto">
                <a:xfrm rot="5400000">
                  <a:off x="1355358" y="3879251"/>
                  <a:ext cx="153941" cy="245585"/>
                </a:xfrm>
                <a:prstGeom prst="diamond">
                  <a:avLst/>
                </a:prstGeom>
                <a:grpFill/>
                <a:ln>
                  <a:noFill/>
                  <a:headEnd type="none" w="med" len="med"/>
                  <a:tailEnd type="none" w="med" len="med"/>
                </a:ln>
                <a:effectLst/>
                <a:scene3d>
                  <a:camera prst="orthographicFront">
                    <a:rot lat="21599979" lon="24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grpSp>
        </p:grpSp>
      </p:grpSp>
      <p:grpSp>
        <p:nvGrpSpPr>
          <p:cNvPr id="417" name="Group 416"/>
          <p:cNvGrpSpPr/>
          <p:nvPr/>
        </p:nvGrpSpPr>
        <p:grpSpPr>
          <a:xfrm>
            <a:off x="559429" y="4127817"/>
            <a:ext cx="1008388" cy="309244"/>
            <a:chOff x="559429" y="4065187"/>
            <a:chExt cx="1008388" cy="309244"/>
          </a:xfrm>
        </p:grpSpPr>
        <p:pic>
          <p:nvPicPr>
            <p:cNvPr id="413" name="Picture 412"/>
            <p:cNvPicPr>
              <a:picLocks noChangeAspect="1"/>
            </p:cNvPicPr>
            <p:nvPr/>
          </p:nvPicPr>
          <p:blipFill>
            <a:blip r:embed="rId51" cstate="print">
              <a:biLevel thresh="25000"/>
              <a:extLst>
                <a:ext uri="{28A0092B-C50C-407E-A947-70E740481C1C}">
                  <a14:useLocalDpi xmlns:a14="http://schemas.microsoft.com/office/drawing/2010/main" val="0"/>
                </a:ext>
              </a:extLst>
            </a:blip>
            <a:stretch>
              <a:fillRect/>
            </a:stretch>
          </p:blipFill>
          <p:spPr>
            <a:xfrm>
              <a:off x="559429" y="4065187"/>
              <a:ext cx="252028" cy="252028"/>
            </a:xfrm>
            <a:prstGeom prst="rect">
              <a:avLst/>
            </a:prstGeom>
          </p:spPr>
        </p:pic>
        <p:sp>
          <p:nvSpPr>
            <p:cNvPr id="414" name="TextBox 413"/>
            <p:cNvSpPr txBox="1"/>
            <p:nvPr/>
          </p:nvSpPr>
          <p:spPr>
            <a:xfrm>
              <a:off x="908661" y="4073326"/>
              <a:ext cx="659156" cy="301105"/>
            </a:xfrm>
            <a:prstGeom prst="rect">
              <a:avLst/>
            </a:prstGeom>
            <a:noFill/>
            <a:ln>
              <a:noFill/>
            </a:ln>
          </p:spPr>
          <p:txBody>
            <a:bodyPr wrap="none" lIns="0" tIns="27971" rIns="0" bIns="0" rtlCol="0">
              <a:noAutofit/>
            </a:bodyPr>
            <a:lstStyle/>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VM Image Gallery</a:t>
              </a:r>
            </a:p>
            <a:p>
              <a:pPr defTabSz="932317" eaLnBrk="0" fontAlgn="base" hangingPunct="0">
                <a:lnSpc>
                  <a:spcPts val="816"/>
                </a:lnSpc>
                <a:spcBef>
                  <a:spcPct val="0"/>
                </a:spcBef>
                <a:spcAft>
                  <a:spcPct val="0"/>
                </a:spcAft>
              </a:pPr>
              <a:r>
                <a:rPr lang="en-US" sz="765" dirty="0" smtClean="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&amp; VM Depot</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grpSp>
      <p:grpSp>
        <p:nvGrpSpPr>
          <p:cNvPr id="23" name="Group 22"/>
          <p:cNvGrpSpPr/>
          <p:nvPr/>
        </p:nvGrpSpPr>
        <p:grpSpPr>
          <a:xfrm>
            <a:off x="7811111" y="5230981"/>
            <a:ext cx="788455" cy="346426"/>
            <a:chOff x="7811111" y="5230981"/>
            <a:chExt cx="788455" cy="346426"/>
          </a:xfrm>
        </p:grpSpPr>
        <p:sp>
          <p:nvSpPr>
            <p:cNvPr id="30" name="Rectangle 29"/>
            <p:cNvSpPr/>
            <p:nvPr/>
          </p:nvSpPr>
          <p:spPr bwMode="auto">
            <a:xfrm>
              <a:off x="7811111" y="5230981"/>
              <a:ext cx="788455"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DNS</a:t>
              </a:r>
            </a:p>
          </p:txBody>
        </p:sp>
        <p:pic>
          <p:nvPicPr>
            <p:cNvPr id="4" name="Picture 3"/>
            <p:cNvPicPr>
              <a:picLocks noChangeAspect="1"/>
            </p:cNvPicPr>
            <p:nvPr/>
          </p:nvPicPr>
          <p:blipFill>
            <a:blip r:embed="rId52" cstate="print">
              <a:biLevel thresh="25000"/>
              <a:extLst>
                <a:ext uri="{28A0092B-C50C-407E-A947-70E740481C1C}">
                  <a14:useLocalDpi xmlns:a14="http://schemas.microsoft.com/office/drawing/2010/main" val="0"/>
                </a:ext>
              </a:extLst>
            </a:blip>
            <a:stretch>
              <a:fillRect/>
            </a:stretch>
          </p:blipFill>
          <p:spPr>
            <a:xfrm>
              <a:off x="7860724" y="5289060"/>
              <a:ext cx="211665" cy="211665"/>
            </a:xfrm>
            <a:prstGeom prst="rect">
              <a:avLst/>
            </a:prstGeom>
          </p:spPr>
        </p:pic>
      </p:grpSp>
      <p:grpSp>
        <p:nvGrpSpPr>
          <p:cNvPr id="240" name="Group 239"/>
          <p:cNvGrpSpPr/>
          <p:nvPr/>
        </p:nvGrpSpPr>
        <p:grpSpPr>
          <a:xfrm>
            <a:off x="10458248" y="5230981"/>
            <a:ext cx="870398" cy="346426"/>
            <a:chOff x="10458248" y="5230981"/>
            <a:chExt cx="870398" cy="346426"/>
          </a:xfrm>
        </p:grpSpPr>
        <p:sp>
          <p:nvSpPr>
            <p:cNvPr id="34" name="Rectangle 33"/>
            <p:cNvSpPr/>
            <p:nvPr/>
          </p:nvSpPr>
          <p:spPr bwMode="auto">
            <a:xfrm>
              <a:off x="10458248" y="5230981"/>
              <a:ext cx="870398"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VPN Gateway</a:t>
              </a:r>
            </a:p>
          </p:txBody>
        </p:sp>
        <p:pic>
          <p:nvPicPr>
            <p:cNvPr id="10" name="Picture 9"/>
            <p:cNvPicPr>
              <a:picLocks noChangeAspect="1"/>
            </p:cNvPicPr>
            <p:nvPr/>
          </p:nvPicPr>
          <p:blipFill>
            <a:blip r:embed="rId53" cstate="print">
              <a:biLevel thresh="25000"/>
              <a:extLst>
                <a:ext uri="{28A0092B-C50C-407E-A947-70E740481C1C}">
                  <a14:useLocalDpi xmlns:a14="http://schemas.microsoft.com/office/drawing/2010/main" val="0"/>
                </a:ext>
              </a:extLst>
            </a:blip>
            <a:stretch>
              <a:fillRect/>
            </a:stretch>
          </p:blipFill>
          <p:spPr>
            <a:xfrm>
              <a:off x="10460633" y="5267779"/>
              <a:ext cx="241495" cy="241495"/>
            </a:xfrm>
            <a:prstGeom prst="rect">
              <a:avLst/>
            </a:prstGeom>
          </p:spPr>
        </p:pic>
      </p:grpSp>
      <p:grpSp>
        <p:nvGrpSpPr>
          <p:cNvPr id="21" name="Group 20"/>
          <p:cNvGrpSpPr/>
          <p:nvPr/>
        </p:nvGrpSpPr>
        <p:grpSpPr>
          <a:xfrm>
            <a:off x="6949070" y="5231313"/>
            <a:ext cx="829620" cy="346180"/>
            <a:chOff x="6949070" y="5231313"/>
            <a:chExt cx="829620" cy="346180"/>
          </a:xfrm>
        </p:grpSpPr>
        <p:sp>
          <p:nvSpPr>
            <p:cNvPr id="29" name="Rectangle 28"/>
            <p:cNvSpPr/>
            <p:nvPr/>
          </p:nvSpPr>
          <p:spPr bwMode="auto">
            <a:xfrm>
              <a:off x="6949070" y="5231313"/>
              <a:ext cx="829620" cy="346180"/>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96" tIns="45720" rIns="0" bIns="143428" numCol="1" spcCol="0" rtlCol="0" fromWordArt="0" anchor="t" anchorCtr="0" forceAA="0" compatLnSpc="1">
              <a:prstTxWarp prst="textNoShape">
                <a:avLst/>
              </a:prstTxWarp>
              <a:noAutofit/>
            </a:bodyPr>
            <a:lstStyle/>
            <a:p>
              <a:pPr defTabSz="913927"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Load Balancer</a:t>
              </a:r>
            </a:p>
          </p:txBody>
        </p:sp>
        <p:pic>
          <p:nvPicPr>
            <p:cNvPr id="12" name="Picture 11"/>
            <p:cNvPicPr>
              <a:picLocks noChangeAspect="1"/>
            </p:cNvPicPr>
            <p:nvPr/>
          </p:nvPicPr>
          <p:blipFill>
            <a:blip r:embed="rId54" cstate="print">
              <a:biLevel thresh="25000"/>
              <a:extLst>
                <a:ext uri="{28A0092B-C50C-407E-A947-70E740481C1C}">
                  <a14:useLocalDpi xmlns:a14="http://schemas.microsoft.com/office/drawing/2010/main" val="0"/>
                </a:ext>
              </a:extLst>
            </a:blip>
            <a:stretch>
              <a:fillRect/>
            </a:stretch>
          </p:blipFill>
          <p:spPr>
            <a:xfrm>
              <a:off x="6988668" y="5270432"/>
              <a:ext cx="238842" cy="238842"/>
            </a:xfrm>
            <a:prstGeom prst="rect">
              <a:avLst/>
            </a:prstGeom>
          </p:spPr>
        </p:pic>
      </p:grpSp>
    </p:spTree>
    <p:extLst>
      <p:ext uri="{BB962C8B-B14F-4D97-AF65-F5344CB8AC3E}">
        <p14:creationId xmlns:p14="http://schemas.microsoft.com/office/powerpoint/2010/main" val="161609451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5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down)">
                                      <p:cBhvr>
                                        <p:cTn id="10" dur="250"/>
                                        <p:tgtEl>
                                          <p:spTgt spid="5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wipe(down)">
                                      <p:cBhvr>
                                        <p:cTn id="15" dur="500"/>
                                        <p:tgtEl>
                                          <p:spTgt spid="87"/>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300"/>
                                        <p:tgtEl>
                                          <p:spTgt spid="13"/>
                                        </p:tgtEl>
                                      </p:cBhvr>
                                    </p:animEffect>
                                  </p:childTnLst>
                                </p:cTn>
                              </p:par>
                            </p:childTnLst>
                          </p:cTn>
                        </p:par>
                        <p:par>
                          <p:cTn id="32" fill="hold">
                            <p:stCondLst>
                              <p:cond delay="23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300"/>
                                        <p:tgtEl>
                                          <p:spTgt spid="15"/>
                                        </p:tgtEl>
                                      </p:cBhvr>
                                    </p:animEffect>
                                  </p:childTnLst>
                                </p:cTn>
                              </p:par>
                            </p:childTnLst>
                          </p:cTn>
                        </p:par>
                        <p:par>
                          <p:cTn id="36" fill="hold">
                            <p:stCondLst>
                              <p:cond delay="2600"/>
                            </p:stCondLst>
                            <p:childTnLst>
                              <p:par>
                                <p:cTn id="37" presetID="10"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300"/>
                                        <p:tgtEl>
                                          <p:spTgt spid="16"/>
                                        </p:tgtEl>
                                      </p:cBhvr>
                                    </p:animEffect>
                                  </p:childTnLst>
                                </p:cTn>
                              </p:par>
                            </p:childTnLst>
                          </p:cTn>
                        </p:par>
                        <p:par>
                          <p:cTn id="40" fill="hold">
                            <p:stCondLst>
                              <p:cond delay="290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300"/>
                                        <p:tgtEl>
                                          <p:spTgt spid="18"/>
                                        </p:tgtEl>
                                      </p:cBhvr>
                                    </p:animEffect>
                                  </p:childTnLst>
                                </p:cTn>
                              </p:par>
                            </p:childTnLst>
                          </p:cTn>
                        </p:par>
                        <p:par>
                          <p:cTn id="44" fill="hold">
                            <p:stCondLst>
                              <p:cond delay="3200"/>
                            </p:stCondLst>
                            <p:childTnLst>
                              <p:par>
                                <p:cTn id="45" presetID="10"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300"/>
                                        <p:tgtEl>
                                          <p:spTgt spid="19"/>
                                        </p:tgtEl>
                                      </p:cBhvr>
                                    </p:animEffect>
                                  </p:childTnLst>
                                </p:cTn>
                              </p:par>
                            </p:childTnLst>
                          </p:cTn>
                        </p:par>
                        <p:par>
                          <p:cTn id="48" fill="hold">
                            <p:stCondLst>
                              <p:cond delay="3500"/>
                            </p:stCondLst>
                            <p:childTnLst>
                              <p:par>
                                <p:cTn id="49" presetID="10"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300"/>
                                        <p:tgtEl>
                                          <p:spTgt spid="20"/>
                                        </p:tgtEl>
                                      </p:cBhvr>
                                    </p:animEffect>
                                  </p:childTnLst>
                                </p:cTn>
                              </p:par>
                            </p:childTnLst>
                          </p:cTn>
                        </p:par>
                        <p:par>
                          <p:cTn id="52" fill="hold">
                            <p:stCondLst>
                              <p:cond delay="3800"/>
                            </p:stCondLst>
                            <p:childTnLst>
                              <p:par>
                                <p:cTn id="53" presetID="10"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300"/>
                                        <p:tgtEl>
                                          <p:spTgt spid="21"/>
                                        </p:tgtEl>
                                      </p:cBhvr>
                                    </p:animEffect>
                                  </p:childTnLst>
                                </p:cTn>
                              </p:par>
                            </p:childTnLst>
                          </p:cTn>
                        </p:par>
                        <p:par>
                          <p:cTn id="56" fill="hold">
                            <p:stCondLst>
                              <p:cond delay="410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300"/>
                                        <p:tgtEl>
                                          <p:spTgt spid="23"/>
                                        </p:tgtEl>
                                      </p:cBhvr>
                                    </p:animEffect>
                                  </p:childTnLst>
                                </p:cTn>
                              </p:par>
                            </p:childTnLst>
                          </p:cTn>
                        </p:par>
                        <p:par>
                          <p:cTn id="60" fill="hold">
                            <p:stCondLst>
                              <p:cond delay="4400"/>
                            </p:stCondLst>
                            <p:childTnLst>
                              <p:par>
                                <p:cTn id="61" presetID="10" presetClass="entr" presetSubtype="0" fill="hold" nodeType="afterEffect">
                                  <p:stCondLst>
                                    <p:cond delay="0"/>
                                  </p:stCondLst>
                                  <p:childTnLst>
                                    <p:set>
                                      <p:cBhvr>
                                        <p:cTn id="62" dur="1" fill="hold">
                                          <p:stCondLst>
                                            <p:cond delay="0"/>
                                          </p:stCondLst>
                                        </p:cTn>
                                        <p:tgtEl>
                                          <p:spTgt spid="237"/>
                                        </p:tgtEl>
                                        <p:attrNameLst>
                                          <p:attrName>style.visibility</p:attrName>
                                        </p:attrNameLst>
                                      </p:cBhvr>
                                      <p:to>
                                        <p:strVal val="visible"/>
                                      </p:to>
                                    </p:set>
                                    <p:animEffect transition="in" filter="fade">
                                      <p:cBhvr>
                                        <p:cTn id="63" dur="300"/>
                                        <p:tgtEl>
                                          <p:spTgt spid="237"/>
                                        </p:tgtEl>
                                      </p:cBhvr>
                                    </p:animEffect>
                                  </p:childTnLst>
                                </p:cTn>
                              </p:par>
                            </p:childTnLst>
                          </p:cTn>
                        </p:par>
                        <p:par>
                          <p:cTn id="64" fill="hold">
                            <p:stCondLst>
                              <p:cond delay="4700"/>
                            </p:stCondLst>
                            <p:childTnLst>
                              <p:par>
                                <p:cTn id="65" presetID="10" presetClass="entr" presetSubtype="0" fill="hold" nodeType="afterEffect">
                                  <p:stCondLst>
                                    <p:cond delay="0"/>
                                  </p:stCondLst>
                                  <p:childTnLst>
                                    <p:set>
                                      <p:cBhvr>
                                        <p:cTn id="66" dur="1" fill="hold">
                                          <p:stCondLst>
                                            <p:cond delay="0"/>
                                          </p:stCondLst>
                                        </p:cTn>
                                        <p:tgtEl>
                                          <p:spTgt spid="238"/>
                                        </p:tgtEl>
                                        <p:attrNameLst>
                                          <p:attrName>style.visibility</p:attrName>
                                        </p:attrNameLst>
                                      </p:cBhvr>
                                      <p:to>
                                        <p:strVal val="visible"/>
                                      </p:to>
                                    </p:set>
                                    <p:animEffect transition="in" filter="fade">
                                      <p:cBhvr>
                                        <p:cTn id="67" dur="300"/>
                                        <p:tgtEl>
                                          <p:spTgt spid="238"/>
                                        </p:tgtEl>
                                      </p:cBhvr>
                                    </p:animEffect>
                                  </p:childTnLst>
                                </p:cTn>
                              </p:par>
                            </p:childTnLst>
                          </p:cTn>
                        </p:par>
                        <p:par>
                          <p:cTn id="68" fill="hold">
                            <p:stCondLst>
                              <p:cond delay="5000"/>
                            </p:stCondLst>
                            <p:childTnLst>
                              <p:par>
                                <p:cTn id="69" presetID="10" presetClass="entr" presetSubtype="0" fill="hold" nodeType="afterEffect">
                                  <p:stCondLst>
                                    <p:cond delay="0"/>
                                  </p:stCondLst>
                                  <p:childTnLst>
                                    <p:set>
                                      <p:cBhvr>
                                        <p:cTn id="70" dur="1" fill="hold">
                                          <p:stCondLst>
                                            <p:cond delay="0"/>
                                          </p:stCondLst>
                                        </p:cTn>
                                        <p:tgtEl>
                                          <p:spTgt spid="240"/>
                                        </p:tgtEl>
                                        <p:attrNameLst>
                                          <p:attrName>style.visibility</p:attrName>
                                        </p:attrNameLst>
                                      </p:cBhvr>
                                      <p:to>
                                        <p:strVal val="visible"/>
                                      </p:to>
                                    </p:set>
                                    <p:animEffect transition="in" filter="fade">
                                      <p:cBhvr>
                                        <p:cTn id="71" dur="300"/>
                                        <p:tgtEl>
                                          <p:spTgt spid="240"/>
                                        </p:tgtEl>
                                      </p:cBhvr>
                                    </p:animEffect>
                                  </p:childTnLst>
                                </p:cTn>
                              </p:par>
                            </p:childTnLst>
                          </p:cTn>
                        </p:par>
                        <p:par>
                          <p:cTn id="72" fill="hold">
                            <p:stCondLst>
                              <p:cond delay="5300"/>
                            </p:stCondLst>
                            <p:childTnLst>
                              <p:par>
                                <p:cTn id="73" presetID="10" presetClass="entr" presetSubtype="0" fill="hold" nodeType="afterEffect">
                                  <p:stCondLst>
                                    <p:cond delay="0"/>
                                  </p:stCondLst>
                                  <p:childTnLst>
                                    <p:set>
                                      <p:cBhvr>
                                        <p:cTn id="74" dur="1" fill="hold">
                                          <p:stCondLst>
                                            <p:cond delay="0"/>
                                          </p:stCondLst>
                                        </p:cTn>
                                        <p:tgtEl>
                                          <p:spTgt spid="241"/>
                                        </p:tgtEl>
                                        <p:attrNameLst>
                                          <p:attrName>style.visibility</p:attrName>
                                        </p:attrNameLst>
                                      </p:cBhvr>
                                      <p:to>
                                        <p:strVal val="visible"/>
                                      </p:to>
                                    </p:set>
                                    <p:animEffect transition="in" filter="fade">
                                      <p:cBhvr>
                                        <p:cTn id="75" dur="300"/>
                                        <p:tgtEl>
                                          <p:spTgt spid="24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wipe(down)">
                                      <p:cBhvr>
                                        <p:cTn id="80" dur="500"/>
                                        <p:tgtEl>
                                          <p:spTgt spid="78"/>
                                        </p:tgtEl>
                                      </p:cBhvr>
                                    </p:animEffect>
                                  </p:childTnLst>
                                </p:cTn>
                              </p:par>
                            </p:childTnLst>
                          </p:cTn>
                        </p:par>
                        <p:par>
                          <p:cTn id="81" fill="hold">
                            <p:stCondLst>
                              <p:cond delay="500"/>
                            </p:stCondLst>
                            <p:childTnLst>
                              <p:par>
                                <p:cTn id="82" presetID="10" presetClass="entr" presetSubtype="0" fill="hold" nodeType="afterEffect">
                                  <p:stCondLst>
                                    <p:cond delay="500"/>
                                  </p:stCondLst>
                                  <p:childTnLst>
                                    <p:set>
                                      <p:cBhvr>
                                        <p:cTn id="83" dur="1" fill="hold">
                                          <p:stCondLst>
                                            <p:cond delay="0"/>
                                          </p:stCondLst>
                                        </p:cTn>
                                        <p:tgtEl>
                                          <p:spTgt spid="136"/>
                                        </p:tgtEl>
                                        <p:attrNameLst>
                                          <p:attrName>style.visibility</p:attrName>
                                        </p:attrNameLst>
                                      </p:cBhvr>
                                      <p:to>
                                        <p:strVal val="visible"/>
                                      </p:to>
                                    </p:set>
                                    <p:animEffect transition="in" filter="fade">
                                      <p:cBhvr>
                                        <p:cTn id="84" dur="500"/>
                                        <p:tgtEl>
                                          <p:spTgt spid="136"/>
                                        </p:tgtEl>
                                      </p:cBhvr>
                                    </p:animEffect>
                                  </p:childTnLst>
                                </p:cTn>
                              </p:par>
                            </p:childTnLst>
                          </p:cTn>
                        </p:par>
                        <p:par>
                          <p:cTn id="85" fill="hold">
                            <p:stCondLst>
                              <p:cond delay="1500"/>
                            </p:stCondLst>
                            <p:childTnLst>
                              <p:par>
                                <p:cTn id="86" presetID="10" presetClass="entr" presetSubtype="0" fill="hold" nodeType="afterEffect">
                                  <p:stCondLst>
                                    <p:cond delay="0"/>
                                  </p:stCondLst>
                                  <p:childTnLst>
                                    <p:set>
                                      <p:cBhvr>
                                        <p:cTn id="87" dur="1" fill="hold">
                                          <p:stCondLst>
                                            <p:cond delay="0"/>
                                          </p:stCondLst>
                                        </p:cTn>
                                        <p:tgtEl>
                                          <p:spTgt spid="143"/>
                                        </p:tgtEl>
                                        <p:attrNameLst>
                                          <p:attrName>style.visibility</p:attrName>
                                        </p:attrNameLst>
                                      </p:cBhvr>
                                      <p:to>
                                        <p:strVal val="visible"/>
                                      </p:to>
                                    </p:set>
                                    <p:animEffect transition="in" filter="fade">
                                      <p:cBhvr>
                                        <p:cTn id="88" dur="500"/>
                                        <p:tgtEl>
                                          <p:spTgt spid="143"/>
                                        </p:tgtEl>
                                      </p:cBhvr>
                                    </p:animEffect>
                                  </p:childTnLst>
                                </p:cTn>
                              </p:par>
                            </p:childTnLst>
                          </p:cTn>
                        </p:par>
                        <p:par>
                          <p:cTn id="89" fill="hold">
                            <p:stCondLst>
                              <p:cond delay="2000"/>
                            </p:stCondLst>
                            <p:childTnLst>
                              <p:par>
                                <p:cTn id="90" presetID="10" presetClass="entr" presetSubtype="0" fill="hold" nodeType="afterEffect">
                                  <p:stCondLst>
                                    <p:cond delay="0"/>
                                  </p:stCondLst>
                                  <p:childTnLst>
                                    <p:set>
                                      <p:cBhvr>
                                        <p:cTn id="91" dur="1" fill="hold">
                                          <p:stCondLst>
                                            <p:cond delay="0"/>
                                          </p:stCondLst>
                                        </p:cTn>
                                        <p:tgtEl>
                                          <p:spTgt spid="375"/>
                                        </p:tgtEl>
                                        <p:attrNameLst>
                                          <p:attrName>style.visibility</p:attrName>
                                        </p:attrNameLst>
                                      </p:cBhvr>
                                      <p:to>
                                        <p:strVal val="visible"/>
                                      </p:to>
                                    </p:set>
                                    <p:animEffect transition="in" filter="fade">
                                      <p:cBhvr>
                                        <p:cTn id="92" dur="500"/>
                                        <p:tgtEl>
                                          <p:spTgt spid="375"/>
                                        </p:tgtEl>
                                      </p:cBhvr>
                                    </p:animEffect>
                                  </p:childTnLst>
                                </p:cTn>
                              </p:par>
                            </p:childTnLst>
                          </p:cTn>
                        </p:par>
                        <p:par>
                          <p:cTn id="93" fill="hold">
                            <p:stCondLst>
                              <p:cond delay="2500"/>
                            </p:stCondLst>
                            <p:childTnLst>
                              <p:par>
                                <p:cTn id="94" presetID="10" presetClass="entr" presetSubtype="0" fill="hold" nodeType="afterEffect">
                                  <p:stCondLst>
                                    <p:cond delay="0"/>
                                  </p:stCondLst>
                                  <p:childTnLst>
                                    <p:set>
                                      <p:cBhvr>
                                        <p:cTn id="95" dur="1" fill="hold">
                                          <p:stCondLst>
                                            <p:cond delay="0"/>
                                          </p:stCondLst>
                                        </p:cTn>
                                        <p:tgtEl>
                                          <p:spTgt spid="380"/>
                                        </p:tgtEl>
                                        <p:attrNameLst>
                                          <p:attrName>style.visibility</p:attrName>
                                        </p:attrNameLst>
                                      </p:cBhvr>
                                      <p:to>
                                        <p:strVal val="visible"/>
                                      </p:to>
                                    </p:set>
                                    <p:animEffect transition="in" filter="fade">
                                      <p:cBhvr>
                                        <p:cTn id="96" dur="500"/>
                                        <p:tgtEl>
                                          <p:spTgt spid="380"/>
                                        </p:tgtEl>
                                      </p:cBhvr>
                                    </p:animEffect>
                                  </p:childTnLst>
                                </p:cTn>
                              </p:par>
                            </p:childTnLst>
                          </p:cTn>
                        </p:par>
                        <p:par>
                          <p:cTn id="97" fill="hold">
                            <p:stCondLst>
                              <p:cond delay="3000"/>
                            </p:stCondLst>
                            <p:childTnLst>
                              <p:par>
                                <p:cTn id="98" presetID="10" presetClass="entr" presetSubtype="0" fill="hold" nodeType="afterEffect">
                                  <p:stCondLst>
                                    <p:cond delay="0"/>
                                  </p:stCondLst>
                                  <p:childTnLst>
                                    <p:set>
                                      <p:cBhvr>
                                        <p:cTn id="99" dur="1" fill="hold">
                                          <p:stCondLst>
                                            <p:cond delay="0"/>
                                          </p:stCondLst>
                                        </p:cTn>
                                        <p:tgtEl>
                                          <p:spTgt spid="395"/>
                                        </p:tgtEl>
                                        <p:attrNameLst>
                                          <p:attrName>style.visibility</p:attrName>
                                        </p:attrNameLst>
                                      </p:cBhvr>
                                      <p:to>
                                        <p:strVal val="visible"/>
                                      </p:to>
                                    </p:set>
                                    <p:animEffect transition="in" filter="fade">
                                      <p:cBhvr>
                                        <p:cTn id="100" dur="500"/>
                                        <p:tgtEl>
                                          <p:spTgt spid="395"/>
                                        </p:tgtEl>
                                      </p:cBhvr>
                                    </p:animEffect>
                                  </p:childTnLst>
                                </p:cTn>
                              </p:par>
                            </p:childTnLst>
                          </p:cTn>
                        </p:par>
                        <p:par>
                          <p:cTn id="101" fill="hold">
                            <p:stCondLst>
                              <p:cond delay="3500"/>
                            </p:stCondLst>
                            <p:childTnLst>
                              <p:par>
                                <p:cTn id="102" presetID="10" presetClass="entr" presetSubtype="0" fill="hold" nodeType="afterEffect">
                                  <p:stCondLst>
                                    <p:cond delay="0"/>
                                  </p:stCondLst>
                                  <p:childTnLst>
                                    <p:set>
                                      <p:cBhvr>
                                        <p:cTn id="103" dur="1" fill="hold">
                                          <p:stCondLst>
                                            <p:cond delay="0"/>
                                          </p:stCondLst>
                                        </p:cTn>
                                        <p:tgtEl>
                                          <p:spTgt spid="387"/>
                                        </p:tgtEl>
                                        <p:attrNameLst>
                                          <p:attrName>style.visibility</p:attrName>
                                        </p:attrNameLst>
                                      </p:cBhvr>
                                      <p:to>
                                        <p:strVal val="visible"/>
                                      </p:to>
                                    </p:set>
                                    <p:animEffect transition="in" filter="fade">
                                      <p:cBhvr>
                                        <p:cTn id="104" dur="500"/>
                                        <p:tgtEl>
                                          <p:spTgt spid="387"/>
                                        </p:tgtEl>
                                      </p:cBhvr>
                                    </p:animEffect>
                                  </p:childTnLst>
                                </p:cTn>
                              </p:par>
                            </p:childTnLst>
                          </p:cTn>
                        </p:par>
                        <p:par>
                          <p:cTn id="105" fill="hold">
                            <p:stCondLst>
                              <p:cond delay="4000"/>
                            </p:stCondLst>
                            <p:childTnLst>
                              <p:par>
                                <p:cTn id="106" presetID="10" presetClass="entr" presetSubtype="0" fill="hold" nodeType="afterEffect">
                                  <p:stCondLst>
                                    <p:cond delay="0"/>
                                  </p:stCondLst>
                                  <p:childTnLst>
                                    <p:set>
                                      <p:cBhvr>
                                        <p:cTn id="107" dur="1" fill="hold">
                                          <p:stCondLst>
                                            <p:cond delay="0"/>
                                          </p:stCondLst>
                                        </p:cTn>
                                        <p:tgtEl>
                                          <p:spTgt spid="394"/>
                                        </p:tgtEl>
                                        <p:attrNameLst>
                                          <p:attrName>style.visibility</p:attrName>
                                        </p:attrNameLst>
                                      </p:cBhvr>
                                      <p:to>
                                        <p:strVal val="visible"/>
                                      </p:to>
                                    </p:set>
                                    <p:animEffect transition="in" filter="fade">
                                      <p:cBhvr>
                                        <p:cTn id="108" dur="500"/>
                                        <p:tgtEl>
                                          <p:spTgt spid="394"/>
                                        </p:tgtEl>
                                      </p:cBhvr>
                                    </p:animEffect>
                                  </p:childTnLst>
                                </p:cTn>
                              </p:par>
                            </p:childTnLst>
                          </p:cTn>
                        </p:par>
                        <p:par>
                          <p:cTn id="109" fill="hold">
                            <p:stCondLst>
                              <p:cond delay="4500"/>
                            </p:stCondLst>
                            <p:childTnLst>
                              <p:par>
                                <p:cTn id="110" presetID="22" presetClass="entr" presetSubtype="8" fill="hold" grpId="0" nodeType="after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wipe(left)">
                                      <p:cBhvr>
                                        <p:cTn id="112" dur="500"/>
                                        <p:tgtEl>
                                          <p:spTgt spid="75"/>
                                        </p:tgtEl>
                                      </p:cBhvr>
                                    </p:animEffect>
                                  </p:childTnLst>
                                </p:cTn>
                              </p:par>
                            </p:childTnLst>
                          </p:cTn>
                        </p:par>
                        <p:par>
                          <p:cTn id="113" fill="hold">
                            <p:stCondLst>
                              <p:cond delay="5000"/>
                            </p:stCondLst>
                            <p:childTnLst>
                              <p:par>
                                <p:cTn id="114" presetID="10" presetClass="entr" presetSubtype="0" fill="hold" nodeType="afterEffect">
                                  <p:stCondLst>
                                    <p:cond delay="0"/>
                                  </p:stCondLst>
                                  <p:childTnLst>
                                    <p:set>
                                      <p:cBhvr>
                                        <p:cTn id="115" dur="1" fill="hold">
                                          <p:stCondLst>
                                            <p:cond delay="0"/>
                                          </p:stCondLst>
                                        </p:cTn>
                                        <p:tgtEl>
                                          <p:spTgt spid="332"/>
                                        </p:tgtEl>
                                        <p:attrNameLst>
                                          <p:attrName>style.visibility</p:attrName>
                                        </p:attrNameLst>
                                      </p:cBhvr>
                                      <p:to>
                                        <p:strVal val="visible"/>
                                      </p:to>
                                    </p:set>
                                    <p:animEffect transition="in" filter="fade">
                                      <p:cBhvr>
                                        <p:cTn id="116" dur="500"/>
                                        <p:tgtEl>
                                          <p:spTgt spid="332"/>
                                        </p:tgtEl>
                                      </p:cBhvr>
                                    </p:animEffect>
                                  </p:childTnLst>
                                </p:cTn>
                              </p:par>
                              <p:par>
                                <p:cTn id="117" presetID="10" presetClass="entr" presetSubtype="0" fill="hold" nodeType="withEffect">
                                  <p:stCondLst>
                                    <p:cond delay="0"/>
                                  </p:stCondLst>
                                  <p:childTnLst>
                                    <p:set>
                                      <p:cBhvr>
                                        <p:cTn id="118" dur="1" fill="hold">
                                          <p:stCondLst>
                                            <p:cond delay="0"/>
                                          </p:stCondLst>
                                        </p:cTn>
                                        <p:tgtEl>
                                          <p:spTgt spid="334"/>
                                        </p:tgtEl>
                                        <p:attrNameLst>
                                          <p:attrName>style.visibility</p:attrName>
                                        </p:attrNameLst>
                                      </p:cBhvr>
                                      <p:to>
                                        <p:strVal val="visible"/>
                                      </p:to>
                                    </p:set>
                                    <p:animEffect transition="in" filter="fade">
                                      <p:cBhvr>
                                        <p:cTn id="119" dur="500"/>
                                        <p:tgtEl>
                                          <p:spTgt spid="334"/>
                                        </p:tgtEl>
                                      </p:cBhvr>
                                    </p:animEffect>
                                  </p:childTnLst>
                                </p:cTn>
                              </p:par>
                              <p:par>
                                <p:cTn id="120" presetID="10" presetClass="entr" presetSubtype="0" fill="hold" nodeType="withEffect">
                                  <p:stCondLst>
                                    <p:cond delay="0"/>
                                  </p:stCondLst>
                                  <p:childTnLst>
                                    <p:set>
                                      <p:cBhvr>
                                        <p:cTn id="121" dur="1" fill="hold">
                                          <p:stCondLst>
                                            <p:cond delay="0"/>
                                          </p:stCondLst>
                                        </p:cTn>
                                        <p:tgtEl>
                                          <p:spTgt spid="335"/>
                                        </p:tgtEl>
                                        <p:attrNameLst>
                                          <p:attrName>style.visibility</p:attrName>
                                        </p:attrNameLst>
                                      </p:cBhvr>
                                      <p:to>
                                        <p:strVal val="visible"/>
                                      </p:to>
                                    </p:set>
                                    <p:animEffect transition="in" filter="fade">
                                      <p:cBhvr>
                                        <p:cTn id="122" dur="500"/>
                                        <p:tgtEl>
                                          <p:spTgt spid="335"/>
                                        </p:tgtEl>
                                      </p:cBhvr>
                                    </p:animEffect>
                                  </p:childTnLst>
                                </p:cTn>
                              </p:par>
                              <p:par>
                                <p:cTn id="123" presetID="10" presetClass="entr" presetSubtype="0" fill="hold" nodeType="withEffect">
                                  <p:stCondLst>
                                    <p:cond delay="0"/>
                                  </p:stCondLst>
                                  <p:childTnLst>
                                    <p:set>
                                      <p:cBhvr>
                                        <p:cTn id="124" dur="1" fill="hold">
                                          <p:stCondLst>
                                            <p:cond delay="0"/>
                                          </p:stCondLst>
                                        </p:cTn>
                                        <p:tgtEl>
                                          <p:spTgt spid="331"/>
                                        </p:tgtEl>
                                        <p:attrNameLst>
                                          <p:attrName>style.visibility</p:attrName>
                                        </p:attrNameLst>
                                      </p:cBhvr>
                                      <p:to>
                                        <p:strVal val="visible"/>
                                      </p:to>
                                    </p:set>
                                    <p:animEffect transition="in" filter="fade">
                                      <p:cBhvr>
                                        <p:cTn id="125" dur="500"/>
                                        <p:tgtEl>
                                          <p:spTgt spid="331"/>
                                        </p:tgtEl>
                                      </p:cBhvr>
                                    </p:animEffect>
                                  </p:childTnLst>
                                </p:cTn>
                              </p:par>
                              <p:par>
                                <p:cTn id="126" presetID="10" presetClass="entr" presetSubtype="0" fill="hold" nodeType="withEffect">
                                  <p:stCondLst>
                                    <p:cond delay="0"/>
                                  </p:stCondLst>
                                  <p:childTnLst>
                                    <p:set>
                                      <p:cBhvr>
                                        <p:cTn id="127" dur="1" fill="hold">
                                          <p:stCondLst>
                                            <p:cond delay="0"/>
                                          </p:stCondLst>
                                        </p:cTn>
                                        <p:tgtEl>
                                          <p:spTgt spid="333"/>
                                        </p:tgtEl>
                                        <p:attrNameLst>
                                          <p:attrName>style.visibility</p:attrName>
                                        </p:attrNameLst>
                                      </p:cBhvr>
                                      <p:to>
                                        <p:strVal val="visible"/>
                                      </p:to>
                                    </p:set>
                                    <p:animEffect transition="in" filter="fade">
                                      <p:cBhvr>
                                        <p:cTn id="128" dur="500"/>
                                        <p:tgtEl>
                                          <p:spTgt spid="333"/>
                                        </p:tgtEl>
                                      </p:cBhvr>
                                    </p:animEffect>
                                  </p:childTnLst>
                                </p:cTn>
                              </p:par>
                              <p:par>
                                <p:cTn id="129" presetID="10" presetClass="entr" presetSubtype="0" fill="hold" nodeType="withEffect">
                                  <p:stCondLst>
                                    <p:cond delay="0"/>
                                  </p:stCondLst>
                                  <p:childTnLst>
                                    <p:set>
                                      <p:cBhvr>
                                        <p:cTn id="130" dur="1" fill="hold">
                                          <p:stCondLst>
                                            <p:cond delay="0"/>
                                          </p:stCondLst>
                                        </p:cTn>
                                        <p:tgtEl>
                                          <p:spTgt spid="336"/>
                                        </p:tgtEl>
                                        <p:attrNameLst>
                                          <p:attrName>style.visibility</p:attrName>
                                        </p:attrNameLst>
                                      </p:cBhvr>
                                      <p:to>
                                        <p:strVal val="visible"/>
                                      </p:to>
                                    </p:set>
                                    <p:animEffect transition="in" filter="fade">
                                      <p:cBhvr>
                                        <p:cTn id="131" dur="500"/>
                                        <p:tgtEl>
                                          <p:spTgt spid="336"/>
                                        </p:tgtEl>
                                      </p:cBhvr>
                                    </p:animEffect>
                                  </p:childTnLst>
                                </p:cTn>
                              </p:par>
                              <p:par>
                                <p:cTn id="132" presetID="10" presetClass="entr" presetSubtype="0" fill="hold" nodeType="withEffect">
                                  <p:stCondLst>
                                    <p:cond delay="0"/>
                                  </p:stCondLst>
                                  <p:childTnLst>
                                    <p:set>
                                      <p:cBhvr>
                                        <p:cTn id="133" dur="1" fill="hold">
                                          <p:stCondLst>
                                            <p:cond delay="0"/>
                                          </p:stCondLst>
                                        </p:cTn>
                                        <p:tgtEl>
                                          <p:spTgt spid="417"/>
                                        </p:tgtEl>
                                        <p:attrNameLst>
                                          <p:attrName>style.visibility</p:attrName>
                                        </p:attrNameLst>
                                      </p:cBhvr>
                                      <p:to>
                                        <p:strVal val="visible"/>
                                      </p:to>
                                    </p:set>
                                    <p:animEffect transition="in" filter="fade">
                                      <p:cBhvr>
                                        <p:cTn id="134" dur="500"/>
                                        <p:tgtEl>
                                          <p:spTgt spid="417"/>
                                        </p:tgtEl>
                                      </p:cBhvr>
                                    </p:animEffect>
                                  </p:childTnLst>
                                </p:cTn>
                              </p:par>
                            </p:childTnLst>
                          </p:cTn>
                        </p:par>
                        <p:par>
                          <p:cTn id="135" fill="hold">
                            <p:stCondLst>
                              <p:cond delay="5500"/>
                            </p:stCondLst>
                            <p:childTnLst>
                              <p:par>
                                <p:cTn id="136" presetID="22" presetClass="entr" presetSubtype="2" fill="hold" grpId="0" nodeType="afterEffect">
                                  <p:stCondLst>
                                    <p:cond delay="0"/>
                                  </p:stCondLst>
                                  <p:childTnLst>
                                    <p:set>
                                      <p:cBhvr>
                                        <p:cTn id="137" dur="1" fill="hold">
                                          <p:stCondLst>
                                            <p:cond delay="0"/>
                                          </p:stCondLst>
                                        </p:cTn>
                                        <p:tgtEl>
                                          <p:spTgt spid="71"/>
                                        </p:tgtEl>
                                        <p:attrNameLst>
                                          <p:attrName>style.visibility</p:attrName>
                                        </p:attrNameLst>
                                      </p:cBhvr>
                                      <p:to>
                                        <p:strVal val="visible"/>
                                      </p:to>
                                    </p:set>
                                    <p:animEffect transition="in" filter="wipe(right)">
                                      <p:cBhvr>
                                        <p:cTn id="138" dur="500"/>
                                        <p:tgtEl>
                                          <p:spTgt spid="71"/>
                                        </p:tgtEl>
                                      </p:cBhvr>
                                    </p:animEffect>
                                  </p:childTnLst>
                                </p:cTn>
                              </p:par>
                            </p:childTnLst>
                          </p:cTn>
                        </p:par>
                        <p:par>
                          <p:cTn id="139" fill="hold">
                            <p:stCondLst>
                              <p:cond delay="6000"/>
                            </p:stCondLst>
                            <p:childTnLst>
                              <p:par>
                                <p:cTn id="140" presetID="10" presetClass="entr" presetSubtype="0" fill="hold" nodeType="afterEffect">
                                  <p:stCondLst>
                                    <p:cond delay="0"/>
                                  </p:stCondLst>
                                  <p:childTnLst>
                                    <p:set>
                                      <p:cBhvr>
                                        <p:cTn id="141" dur="1" fill="hold">
                                          <p:stCondLst>
                                            <p:cond delay="0"/>
                                          </p:stCondLst>
                                        </p:cTn>
                                        <p:tgtEl>
                                          <p:spTgt spid="337"/>
                                        </p:tgtEl>
                                        <p:attrNameLst>
                                          <p:attrName>style.visibility</p:attrName>
                                        </p:attrNameLst>
                                      </p:cBhvr>
                                      <p:to>
                                        <p:strVal val="visible"/>
                                      </p:to>
                                    </p:set>
                                    <p:animEffect transition="in" filter="fade">
                                      <p:cBhvr>
                                        <p:cTn id="142" dur="500"/>
                                        <p:tgtEl>
                                          <p:spTgt spid="337"/>
                                        </p:tgtEl>
                                      </p:cBhvr>
                                    </p:animEffect>
                                  </p:childTnLst>
                                </p:cTn>
                              </p:par>
                              <p:par>
                                <p:cTn id="143" presetID="10" presetClass="entr" presetSubtype="0" fill="hold" nodeType="withEffect">
                                  <p:stCondLst>
                                    <p:cond delay="0"/>
                                  </p:stCondLst>
                                  <p:childTnLst>
                                    <p:set>
                                      <p:cBhvr>
                                        <p:cTn id="144" dur="1" fill="hold">
                                          <p:stCondLst>
                                            <p:cond delay="0"/>
                                          </p:stCondLst>
                                        </p:cTn>
                                        <p:tgtEl>
                                          <p:spTgt spid="328"/>
                                        </p:tgtEl>
                                        <p:attrNameLst>
                                          <p:attrName>style.visibility</p:attrName>
                                        </p:attrNameLst>
                                      </p:cBhvr>
                                      <p:to>
                                        <p:strVal val="visible"/>
                                      </p:to>
                                    </p:set>
                                    <p:animEffect transition="in" filter="fade">
                                      <p:cBhvr>
                                        <p:cTn id="145" dur="500"/>
                                        <p:tgtEl>
                                          <p:spTgt spid="328"/>
                                        </p:tgtEl>
                                      </p:cBhvr>
                                    </p:animEffect>
                                  </p:childTnLst>
                                </p:cTn>
                              </p:par>
                              <p:par>
                                <p:cTn id="146" presetID="10" presetClass="entr" presetSubtype="0" fill="hold" nodeType="withEffect">
                                  <p:stCondLst>
                                    <p:cond delay="0"/>
                                  </p:stCondLst>
                                  <p:childTnLst>
                                    <p:set>
                                      <p:cBhvr>
                                        <p:cTn id="147" dur="1" fill="hold">
                                          <p:stCondLst>
                                            <p:cond delay="0"/>
                                          </p:stCondLst>
                                        </p:cTn>
                                        <p:tgtEl>
                                          <p:spTgt spid="338"/>
                                        </p:tgtEl>
                                        <p:attrNameLst>
                                          <p:attrName>style.visibility</p:attrName>
                                        </p:attrNameLst>
                                      </p:cBhvr>
                                      <p:to>
                                        <p:strVal val="visible"/>
                                      </p:to>
                                    </p:set>
                                    <p:animEffect transition="in" filter="fade">
                                      <p:cBhvr>
                                        <p:cTn id="148" dur="500"/>
                                        <p:tgtEl>
                                          <p:spTgt spid="338"/>
                                        </p:tgtEl>
                                      </p:cBhvr>
                                    </p:animEffect>
                                  </p:childTnLst>
                                </p:cTn>
                              </p:par>
                              <p:par>
                                <p:cTn id="149" presetID="10" presetClass="entr" presetSubtype="0" fill="hold" nodeType="withEffect">
                                  <p:stCondLst>
                                    <p:cond delay="0"/>
                                  </p:stCondLst>
                                  <p:childTnLst>
                                    <p:set>
                                      <p:cBhvr>
                                        <p:cTn id="150" dur="1" fill="hold">
                                          <p:stCondLst>
                                            <p:cond delay="0"/>
                                          </p:stCondLst>
                                        </p:cTn>
                                        <p:tgtEl>
                                          <p:spTgt spid="339"/>
                                        </p:tgtEl>
                                        <p:attrNameLst>
                                          <p:attrName>style.visibility</p:attrName>
                                        </p:attrNameLst>
                                      </p:cBhvr>
                                      <p:to>
                                        <p:strVal val="visible"/>
                                      </p:to>
                                    </p:set>
                                    <p:animEffect transition="in" filter="fade">
                                      <p:cBhvr>
                                        <p:cTn id="151" dur="500"/>
                                        <p:tgtEl>
                                          <p:spTgt spid="339"/>
                                        </p:tgtEl>
                                      </p:cBhvr>
                                    </p:animEffect>
                                  </p:childTnLst>
                                </p:cTn>
                              </p:par>
                              <p:par>
                                <p:cTn id="152" presetID="10" presetClass="entr" presetSubtype="0" fill="hold" nodeType="withEffect">
                                  <p:stCondLst>
                                    <p:cond delay="0"/>
                                  </p:stCondLst>
                                  <p:childTnLst>
                                    <p:set>
                                      <p:cBhvr>
                                        <p:cTn id="153" dur="1" fill="hold">
                                          <p:stCondLst>
                                            <p:cond delay="0"/>
                                          </p:stCondLst>
                                        </p:cTn>
                                        <p:tgtEl>
                                          <p:spTgt spid="340"/>
                                        </p:tgtEl>
                                        <p:attrNameLst>
                                          <p:attrName>style.visibility</p:attrName>
                                        </p:attrNameLst>
                                      </p:cBhvr>
                                      <p:to>
                                        <p:strVal val="visible"/>
                                      </p:to>
                                    </p:set>
                                    <p:animEffect transition="in" filter="fade">
                                      <p:cBhvr>
                                        <p:cTn id="154" dur="500"/>
                                        <p:tgtEl>
                                          <p:spTgt spid="340"/>
                                        </p:tgtEl>
                                      </p:cBhvr>
                                    </p:animEffect>
                                  </p:childTnLst>
                                </p:cTn>
                              </p:par>
                              <p:par>
                                <p:cTn id="155" presetID="10" presetClass="entr" presetSubtype="0" fill="hold" nodeType="withEffect">
                                  <p:stCondLst>
                                    <p:cond delay="0"/>
                                  </p:stCondLst>
                                  <p:childTnLst>
                                    <p:set>
                                      <p:cBhvr>
                                        <p:cTn id="156" dur="1" fill="hold">
                                          <p:stCondLst>
                                            <p:cond delay="0"/>
                                          </p:stCondLst>
                                        </p:cTn>
                                        <p:tgtEl>
                                          <p:spTgt spid="341"/>
                                        </p:tgtEl>
                                        <p:attrNameLst>
                                          <p:attrName>style.visibility</p:attrName>
                                        </p:attrNameLst>
                                      </p:cBhvr>
                                      <p:to>
                                        <p:strVal val="visible"/>
                                      </p:to>
                                    </p:set>
                                    <p:animEffect transition="in" filter="fade">
                                      <p:cBhvr>
                                        <p:cTn id="157" dur="500"/>
                                        <p:tgtEl>
                                          <p:spTgt spid="341"/>
                                        </p:tgtEl>
                                      </p:cBhvr>
                                    </p:animEffect>
                                  </p:childTnLst>
                                </p:cTn>
                              </p:par>
                              <p:par>
                                <p:cTn id="158" presetID="10" presetClass="entr" presetSubtype="0" fill="hold" nodeType="withEffect">
                                  <p:stCondLst>
                                    <p:cond delay="0"/>
                                  </p:stCondLst>
                                  <p:childTnLst>
                                    <p:set>
                                      <p:cBhvr>
                                        <p:cTn id="159" dur="1" fill="hold">
                                          <p:stCondLst>
                                            <p:cond delay="0"/>
                                          </p:stCondLst>
                                        </p:cTn>
                                        <p:tgtEl>
                                          <p:spTgt spid="242"/>
                                        </p:tgtEl>
                                        <p:attrNameLst>
                                          <p:attrName>style.visibility</p:attrName>
                                        </p:attrNameLst>
                                      </p:cBhvr>
                                      <p:to>
                                        <p:strVal val="visible"/>
                                      </p:to>
                                    </p:set>
                                    <p:animEffect transition="in" filter="fade">
                                      <p:cBhvr>
                                        <p:cTn id="160"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5" grpId="0" animBg="1"/>
      <p:bldP spid="87" grpId="0" animBg="1"/>
      <p:bldP spid="31" grpId="0" animBg="1"/>
      <p:bldP spid="32" grpId="0" animBg="1"/>
      <p:bldP spid="56" grpId="0" animBg="1"/>
      <p:bldP spid="71"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425967" y="1680260"/>
            <a:ext cx="2610649" cy="4229473"/>
            <a:chOff x="3337917" y="1786367"/>
            <a:chExt cx="2736506" cy="4231175"/>
          </a:xfrm>
        </p:grpSpPr>
        <p:sp>
          <p:nvSpPr>
            <p:cNvPr id="8" name="Rectangle 7"/>
            <p:cNvSpPr/>
            <p:nvPr/>
          </p:nvSpPr>
          <p:spPr bwMode="auto">
            <a:xfrm>
              <a:off x="3337917" y="2588226"/>
              <a:ext cx="2736506" cy="3429316"/>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82806" rIns="182806" bIns="146246" numCol="1" spcCol="0" rtlCol="0" fromWordArt="0" anchor="t" anchorCtr="0" forceAA="0" compatLnSpc="1">
              <a:prstTxWarp prst="textNoShape">
                <a:avLst/>
              </a:prstTxWarp>
              <a:noAutofit/>
            </a:bodyPr>
            <a:lstStyle/>
            <a:p>
              <a:pPr defTabSz="932372">
                <a:spcAft>
                  <a:spcPts val="1000"/>
                </a:spcAft>
              </a:pPr>
              <a:r>
                <a:rPr lang="en-US" sz="1599" dirty="0">
                  <a:solidFill>
                    <a:schemeClr val="bg2">
                      <a:lumMod val="50000"/>
                    </a:schemeClr>
                  </a:solidFill>
                </a:rPr>
                <a:t>Easy CI and CD setup</a:t>
              </a:r>
            </a:p>
            <a:p>
              <a:pPr defTabSz="932372">
                <a:spcAft>
                  <a:spcPts val="1000"/>
                </a:spcAft>
              </a:pPr>
              <a:r>
                <a:rPr lang="en-US" sz="1599" dirty="0">
                  <a:solidFill>
                    <a:schemeClr val="bg2">
                      <a:lumMod val="50000"/>
                    </a:schemeClr>
                  </a:solidFill>
                </a:rPr>
                <a:t>Easy Auto Recovery</a:t>
              </a:r>
            </a:p>
            <a:p>
              <a:pPr defTabSz="932372">
                <a:spcAft>
                  <a:spcPts val="1000"/>
                </a:spcAft>
              </a:pPr>
              <a:r>
                <a:rPr lang="en-US" sz="1599" dirty="0">
                  <a:solidFill>
                    <a:schemeClr val="bg2">
                      <a:lumMod val="50000"/>
                    </a:schemeClr>
                  </a:solidFill>
                </a:rPr>
                <a:t>Easy Testing in Prod</a:t>
              </a:r>
            </a:p>
            <a:p>
              <a:pPr defTabSz="932372">
                <a:spcAft>
                  <a:spcPts val="1000"/>
                </a:spcAft>
              </a:pPr>
              <a:r>
                <a:rPr lang="en-US" sz="1599" dirty="0">
                  <a:solidFill>
                    <a:schemeClr val="bg2">
                      <a:lumMod val="50000"/>
                    </a:schemeClr>
                  </a:solidFill>
                </a:rPr>
                <a:t>Easy deployments </a:t>
              </a:r>
              <a:br>
                <a:rPr lang="en-US" sz="1599" dirty="0">
                  <a:solidFill>
                    <a:schemeClr val="bg2">
                      <a:lumMod val="50000"/>
                    </a:schemeClr>
                  </a:solidFill>
                </a:rPr>
              </a:br>
              <a:r>
                <a:rPr lang="en-US" sz="1599" dirty="0">
                  <a:solidFill>
                    <a:schemeClr val="bg2">
                      <a:lumMod val="50000"/>
                    </a:schemeClr>
                  </a:solidFill>
                </a:rPr>
                <a:t>and scale</a:t>
              </a:r>
            </a:p>
            <a:p>
              <a:pPr defTabSz="932372">
                <a:spcAft>
                  <a:spcPts val="1000"/>
                </a:spcAft>
              </a:pPr>
              <a:r>
                <a:rPr lang="en-US" sz="1599" dirty="0">
                  <a:solidFill>
                    <a:schemeClr val="bg2">
                      <a:lumMod val="50000"/>
                    </a:schemeClr>
                  </a:solidFill>
                </a:rPr>
                <a:t>Efficient Cost</a:t>
              </a:r>
            </a:p>
            <a:p>
              <a:pPr defTabSz="932372">
                <a:spcAft>
                  <a:spcPts val="1000"/>
                </a:spcAft>
              </a:pPr>
              <a:r>
                <a:rPr lang="en-US" sz="1599" dirty="0">
                  <a:solidFill>
                    <a:schemeClr val="bg2">
                      <a:lumMod val="50000"/>
                    </a:schemeClr>
                  </a:solidFill>
                </a:rPr>
                <a:t>Only websites</a:t>
              </a:r>
            </a:p>
          </p:txBody>
        </p:sp>
        <p:grpSp>
          <p:nvGrpSpPr>
            <p:cNvPr id="30" name="Group 29"/>
            <p:cNvGrpSpPr/>
            <p:nvPr/>
          </p:nvGrpSpPr>
          <p:grpSpPr>
            <a:xfrm>
              <a:off x="3341537" y="1786367"/>
              <a:ext cx="2708858" cy="902235"/>
              <a:chOff x="457396" y="1467821"/>
              <a:chExt cx="2804693" cy="902235"/>
            </a:xfrm>
          </p:grpSpPr>
          <p:sp>
            <p:nvSpPr>
              <p:cNvPr id="3" name="Rectangle 2"/>
              <p:cNvSpPr/>
              <p:nvPr/>
            </p:nvSpPr>
            <p:spPr bwMode="auto">
              <a:xfrm>
                <a:off x="457396" y="1467821"/>
                <a:ext cx="2804693" cy="9022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ctr" anchorCtr="0" forceAA="0" compatLnSpc="1">
                <a:prstTxWarp prst="textNoShape">
                  <a:avLst/>
                </a:prstTxWarp>
                <a:noAutofit/>
              </a:bodyPr>
              <a:lstStyle/>
              <a:p>
                <a:pPr marL="914037" defTabSz="932103" fontAlgn="base">
                  <a:lnSpc>
                    <a:spcPct val="90000"/>
                  </a:lnSpc>
                  <a:spcBef>
                    <a:spcPct val="0"/>
                  </a:spcBef>
                  <a:spcAft>
                    <a:spcPct val="0"/>
                  </a:spcAft>
                </a:pPr>
                <a:r>
                  <a:rPr lang="en-US" sz="1599" dirty="0">
                    <a:solidFill>
                      <a:schemeClr val="bg1"/>
                    </a:solidFill>
                    <a:ea typeface="Segoe UI" pitchFamily="34" charset="0"/>
                    <a:cs typeface="Segoe UI" pitchFamily="34" charset="0"/>
                  </a:rPr>
                  <a:t>Azure Websites (PaaS)</a:t>
                </a:r>
              </a:p>
            </p:txBody>
          </p:sp>
          <p:pic>
            <p:nvPicPr>
              <p:cNvPr id="27" name="Picture 11"/>
              <p:cNvPicPr>
                <a:picLocks noChangeAspect="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663960" y="1546993"/>
                <a:ext cx="660864" cy="65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4" name="Group 3"/>
          <p:cNvGrpSpPr/>
          <p:nvPr/>
        </p:nvGrpSpPr>
        <p:grpSpPr>
          <a:xfrm>
            <a:off x="2207135" y="1697535"/>
            <a:ext cx="2390759" cy="4339289"/>
            <a:chOff x="912673" y="1696810"/>
            <a:chExt cx="2240299" cy="4341035"/>
          </a:xfrm>
        </p:grpSpPr>
        <p:sp>
          <p:nvSpPr>
            <p:cNvPr id="10" name="Rectangle 9"/>
            <p:cNvSpPr/>
            <p:nvPr/>
          </p:nvSpPr>
          <p:spPr bwMode="auto">
            <a:xfrm>
              <a:off x="912673" y="2608529"/>
              <a:ext cx="2240299" cy="3429316"/>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82806" rIns="182806" bIns="146246" numCol="1" spcCol="0" rtlCol="0" fromWordArt="0" anchor="t" anchorCtr="0" forceAA="0" compatLnSpc="1">
              <a:prstTxWarp prst="textNoShape">
                <a:avLst/>
              </a:prstTxWarp>
              <a:noAutofit/>
            </a:bodyPr>
            <a:lstStyle/>
            <a:p>
              <a:pPr defTabSz="932372">
                <a:spcAft>
                  <a:spcPts val="1000"/>
                </a:spcAft>
              </a:pPr>
              <a:r>
                <a:rPr lang="en-US" sz="1599" dirty="0">
                  <a:solidFill>
                    <a:schemeClr val="bg2">
                      <a:lumMod val="50000"/>
                    </a:schemeClr>
                  </a:solidFill>
                </a:rPr>
                <a:t>Most control, but most management overhead</a:t>
              </a:r>
            </a:p>
            <a:p>
              <a:pPr defTabSz="932372">
                <a:spcAft>
                  <a:spcPts val="1000"/>
                </a:spcAft>
              </a:pPr>
              <a:r>
                <a:rPr lang="en-US" sz="1599" dirty="0">
                  <a:solidFill>
                    <a:schemeClr val="bg2">
                      <a:lumMod val="50000"/>
                    </a:schemeClr>
                  </a:solidFill>
                </a:rPr>
                <a:t>Most cost</a:t>
              </a:r>
            </a:p>
            <a:p>
              <a:pPr defTabSz="932372">
                <a:spcAft>
                  <a:spcPts val="1000"/>
                </a:spcAft>
              </a:pPr>
              <a:r>
                <a:rPr lang="en-US" sz="1599" dirty="0">
                  <a:solidFill>
                    <a:schemeClr val="bg2">
                      <a:lumMod val="50000"/>
                    </a:schemeClr>
                  </a:solidFill>
                </a:rPr>
                <a:t>Puppet/Chef/DSC agent integration</a:t>
              </a:r>
            </a:p>
            <a:p>
              <a:pPr defTabSz="932372">
                <a:spcAft>
                  <a:spcPts val="1000"/>
                </a:spcAft>
              </a:pPr>
              <a:r>
                <a:rPr lang="en-US" sz="1599" dirty="0">
                  <a:solidFill>
                    <a:schemeClr val="bg2">
                      <a:lumMod val="50000"/>
                    </a:schemeClr>
                  </a:solidFill>
                </a:rPr>
                <a:t>Easier to port workloads from </a:t>
              </a:r>
              <a:br>
                <a:rPr lang="en-US" sz="1599" dirty="0">
                  <a:solidFill>
                    <a:schemeClr val="bg2">
                      <a:lumMod val="50000"/>
                    </a:schemeClr>
                  </a:solidFill>
                </a:rPr>
              </a:br>
              <a:r>
                <a:rPr lang="en-US" sz="1599" dirty="0">
                  <a:solidFill>
                    <a:schemeClr val="bg2">
                      <a:lumMod val="50000"/>
                    </a:schemeClr>
                  </a:solidFill>
                </a:rPr>
                <a:t>on-premises</a:t>
              </a:r>
            </a:p>
            <a:p>
              <a:pPr defTabSz="932372">
                <a:spcAft>
                  <a:spcPts val="1000"/>
                </a:spcAft>
              </a:pPr>
              <a:endParaRPr lang="en-US" sz="1599" dirty="0" err="1">
                <a:solidFill>
                  <a:schemeClr val="bg2">
                    <a:lumMod val="50000"/>
                  </a:schemeClr>
                </a:solidFill>
              </a:endParaRPr>
            </a:p>
          </p:txBody>
        </p:sp>
        <p:grpSp>
          <p:nvGrpSpPr>
            <p:cNvPr id="7" name="Group 6"/>
            <p:cNvGrpSpPr/>
            <p:nvPr/>
          </p:nvGrpSpPr>
          <p:grpSpPr>
            <a:xfrm>
              <a:off x="912674" y="1696810"/>
              <a:ext cx="2240298" cy="905256"/>
              <a:chOff x="8425253" y="1287075"/>
              <a:chExt cx="2240298" cy="905256"/>
            </a:xfrm>
          </p:grpSpPr>
          <p:sp>
            <p:nvSpPr>
              <p:cNvPr id="6" name="Rectangle 5"/>
              <p:cNvSpPr/>
              <p:nvPr/>
            </p:nvSpPr>
            <p:spPr bwMode="auto">
              <a:xfrm>
                <a:off x="8425253" y="1287075"/>
                <a:ext cx="2240298" cy="9052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ctr" anchorCtr="0" forceAA="0" compatLnSpc="1">
                <a:prstTxWarp prst="textNoShape">
                  <a:avLst/>
                </a:prstTxWarp>
                <a:noAutofit/>
              </a:bodyPr>
              <a:lstStyle/>
              <a:p>
                <a:pPr marL="914037" defTabSz="932103" fontAlgn="base">
                  <a:lnSpc>
                    <a:spcPct val="90000"/>
                  </a:lnSpc>
                  <a:spcBef>
                    <a:spcPct val="0"/>
                  </a:spcBef>
                  <a:spcAft>
                    <a:spcPct val="0"/>
                  </a:spcAft>
                </a:pPr>
                <a:r>
                  <a:rPr lang="en-US" sz="1599" dirty="0">
                    <a:solidFill>
                      <a:schemeClr val="bg1"/>
                    </a:solidFill>
                  </a:rPr>
                  <a:t>Azure VMs (</a:t>
                </a:r>
                <a:r>
                  <a:rPr lang="en-US" sz="1599" dirty="0" err="1">
                    <a:solidFill>
                      <a:schemeClr val="bg1"/>
                    </a:solidFill>
                  </a:rPr>
                  <a:t>IaaS</a:t>
                </a:r>
                <a:r>
                  <a:rPr lang="en-US" sz="1599" dirty="0">
                    <a:solidFill>
                      <a:schemeClr val="bg1"/>
                    </a:solidFill>
                  </a:rPr>
                  <a:t>)</a:t>
                </a:r>
              </a:p>
            </p:txBody>
          </p:sp>
          <p:pic>
            <p:nvPicPr>
              <p:cNvPr id="28" name="Picture 46"/>
              <p:cNvPicPr>
                <a:picLocks noChangeAspect="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8632012" y="1446994"/>
                <a:ext cx="660312" cy="604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 name="Rectangle 1"/>
          <p:cNvSpPr/>
          <p:nvPr/>
        </p:nvSpPr>
        <p:spPr bwMode="auto">
          <a:xfrm>
            <a:off x="2502" y="1407"/>
            <a:ext cx="12431473" cy="167583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Title 16"/>
          <p:cNvSpPr>
            <a:spLocks noGrp="1"/>
          </p:cNvSpPr>
          <p:nvPr>
            <p:ph type="title"/>
          </p:nvPr>
        </p:nvSpPr>
        <p:spPr/>
        <p:txBody>
          <a:bodyPr/>
          <a:lstStyle/>
          <a:p>
            <a:r>
              <a:rPr lang="en-US" smtClean="0"/>
              <a:t>Architecture Decisions</a:t>
            </a:r>
            <a:endParaRPr lang="en-US" dirty="0"/>
          </a:p>
        </p:txBody>
      </p:sp>
      <p:grpSp>
        <p:nvGrpSpPr>
          <p:cNvPr id="13" name="Group 12"/>
          <p:cNvGrpSpPr/>
          <p:nvPr/>
        </p:nvGrpSpPr>
        <p:grpSpPr>
          <a:xfrm>
            <a:off x="4815561" y="1677241"/>
            <a:ext cx="2422056" cy="4339289"/>
            <a:chOff x="9090506" y="1676507"/>
            <a:chExt cx="2240299" cy="4341035"/>
          </a:xfrm>
        </p:grpSpPr>
        <p:sp>
          <p:nvSpPr>
            <p:cNvPr id="16" name="Rectangle 15"/>
            <p:cNvSpPr/>
            <p:nvPr/>
          </p:nvSpPr>
          <p:spPr bwMode="auto">
            <a:xfrm>
              <a:off x="9090506" y="2588226"/>
              <a:ext cx="2240299" cy="3429316"/>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82806" rIns="182806" bIns="146246" numCol="1" spcCol="0" rtlCol="0" fromWordArt="0" anchor="t" anchorCtr="0" forceAA="0" compatLnSpc="1">
              <a:prstTxWarp prst="textNoShape">
                <a:avLst/>
              </a:prstTxWarp>
              <a:noAutofit/>
            </a:bodyPr>
            <a:lstStyle/>
            <a:p>
              <a:pPr defTabSz="932372">
                <a:spcAft>
                  <a:spcPts val="1000"/>
                </a:spcAft>
              </a:pPr>
              <a:r>
                <a:rPr lang="en-US" sz="1599" dirty="0">
                  <a:solidFill>
                    <a:schemeClr val="bg2">
                      <a:lumMod val="50000"/>
                    </a:schemeClr>
                  </a:solidFill>
                </a:rPr>
                <a:t>Easiest portability from on-premises</a:t>
              </a:r>
            </a:p>
            <a:p>
              <a:pPr defTabSz="932372">
                <a:spcAft>
                  <a:spcPts val="1000"/>
                </a:spcAft>
              </a:pPr>
              <a:r>
                <a:rPr lang="en-US" sz="1599" dirty="0">
                  <a:solidFill>
                    <a:schemeClr val="bg2">
                      <a:lumMod val="50000"/>
                    </a:schemeClr>
                  </a:solidFill>
                </a:rPr>
                <a:t>Ecosystem of apps</a:t>
              </a:r>
            </a:p>
            <a:p>
              <a:pPr defTabSz="932372">
                <a:spcAft>
                  <a:spcPts val="1000"/>
                </a:spcAft>
              </a:pPr>
              <a:r>
                <a:rPr lang="en-US" sz="1599" dirty="0">
                  <a:solidFill>
                    <a:schemeClr val="bg2">
                      <a:lumMod val="50000"/>
                    </a:schemeClr>
                  </a:solidFill>
                </a:rPr>
                <a:t>Host OS abstracted, but still requires management</a:t>
              </a:r>
            </a:p>
            <a:p>
              <a:pPr defTabSz="932372">
                <a:spcAft>
                  <a:spcPts val="1000"/>
                </a:spcAft>
              </a:pPr>
              <a:r>
                <a:rPr lang="en-US" sz="1599" dirty="0">
                  <a:solidFill>
                    <a:schemeClr val="bg2">
                      <a:lumMod val="50000"/>
                    </a:schemeClr>
                  </a:solidFill>
                </a:rPr>
                <a:t>Security concerns</a:t>
              </a:r>
            </a:p>
          </p:txBody>
        </p:sp>
        <p:sp>
          <p:nvSpPr>
            <p:cNvPr id="19" name="Rectangle 18"/>
            <p:cNvSpPr/>
            <p:nvPr/>
          </p:nvSpPr>
          <p:spPr bwMode="auto">
            <a:xfrm>
              <a:off x="9090507" y="1676507"/>
              <a:ext cx="2240298" cy="9052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ctr" anchorCtr="0" forceAA="0" compatLnSpc="1">
              <a:prstTxWarp prst="textNoShape">
                <a:avLst/>
              </a:prstTxWarp>
              <a:noAutofit/>
            </a:bodyPr>
            <a:lstStyle/>
            <a:p>
              <a:pPr marL="860085" defTabSz="541123" fontAlgn="base">
                <a:lnSpc>
                  <a:spcPct val="90000"/>
                </a:lnSpc>
                <a:spcBef>
                  <a:spcPct val="0"/>
                </a:spcBef>
                <a:spcAft>
                  <a:spcPct val="0"/>
                </a:spcAft>
                <a:tabLst>
                  <a:tab pos="1029880" algn="l"/>
                </a:tabLst>
              </a:pPr>
              <a:r>
                <a:rPr lang="en-US" sz="1599" dirty="0">
                  <a:solidFill>
                    <a:schemeClr val="bg1"/>
                  </a:solidFill>
                </a:rPr>
                <a:t>Containers (PaaS)</a:t>
              </a:r>
            </a:p>
          </p:txBody>
        </p:sp>
      </p:grpSp>
      <p:grpSp>
        <p:nvGrpSpPr>
          <p:cNvPr id="21" name="Group 20"/>
          <p:cNvGrpSpPr/>
          <p:nvPr/>
        </p:nvGrpSpPr>
        <p:grpSpPr>
          <a:xfrm>
            <a:off x="4927076" y="1905105"/>
            <a:ext cx="798282" cy="471944"/>
            <a:chOff x="9011696" y="1856729"/>
            <a:chExt cx="892824" cy="527837"/>
          </a:xfrm>
          <a:solidFill>
            <a:schemeClr val="bg2"/>
          </a:solidFill>
        </p:grpSpPr>
        <p:grpSp>
          <p:nvGrpSpPr>
            <p:cNvPr id="39" name="Group 38"/>
            <p:cNvGrpSpPr/>
            <p:nvPr/>
          </p:nvGrpSpPr>
          <p:grpSpPr>
            <a:xfrm>
              <a:off x="9011696" y="1856729"/>
              <a:ext cx="679115" cy="355896"/>
              <a:chOff x="9489280" y="785813"/>
              <a:chExt cx="1076894" cy="564356"/>
            </a:xfrm>
            <a:grpFill/>
          </p:grpSpPr>
          <p:sp>
            <p:nvSpPr>
              <p:cNvPr id="40" name="Rectangle 39"/>
              <p:cNvSpPr/>
              <p:nvPr/>
            </p:nvSpPr>
            <p:spPr bwMode="auto">
              <a:xfrm>
                <a:off x="9689306" y="909638"/>
                <a:ext cx="876868" cy="440531"/>
              </a:xfrm>
              <a:prstGeom prst="rect">
                <a:avLst/>
              </a:prstGeom>
              <a:grpFill/>
              <a:ln w="158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solidFill>
                    <a:schemeClr val="bg2">
                      <a:lumMod val="50000"/>
                    </a:schemeClr>
                  </a:solidFill>
                  <a:ea typeface="Segoe UI" pitchFamily="34" charset="0"/>
                  <a:cs typeface="Segoe UI" pitchFamily="34" charset="0"/>
                </a:endParaRPr>
              </a:p>
            </p:txBody>
          </p:sp>
          <p:sp>
            <p:nvSpPr>
              <p:cNvPr id="41" name="Parallelogram 40"/>
              <p:cNvSpPr/>
              <p:nvPr/>
            </p:nvSpPr>
            <p:spPr bwMode="auto">
              <a:xfrm rot="16200000">
                <a:off x="9311853" y="989434"/>
                <a:ext cx="528638" cy="173781"/>
              </a:xfrm>
              <a:prstGeom prst="parallelogram">
                <a:avLst>
                  <a:gd name="adj" fmla="val 55081"/>
                </a:avLst>
              </a:prstGeom>
              <a:grpFill/>
              <a:ln w="158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solidFill>
                    <a:schemeClr val="bg2">
                      <a:lumMod val="50000"/>
                    </a:schemeClr>
                  </a:solidFill>
                  <a:ea typeface="Segoe UI" pitchFamily="34" charset="0"/>
                  <a:cs typeface="Segoe UI" pitchFamily="34" charset="0"/>
                </a:endParaRPr>
              </a:p>
            </p:txBody>
          </p:sp>
          <p:sp>
            <p:nvSpPr>
              <p:cNvPr id="42" name="Parallelogram 41"/>
              <p:cNvSpPr/>
              <p:nvPr/>
            </p:nvSpPr>
            <p:spPr bwMode="auto">
              <a:xfrm flipH="1">
                <a:off x="9489280" y="785813"/>
                <a:ext cx="1076891" cy="99540"/>
              </a:xfrm>
              <a:prstGeom prst="parallelogram">
                <a:avLst>
                  <a:gd name="adj" fmla="val 188803"/>
                </a:avLst>
              </a:prstGeom>
              <a:grpFill/>
              <a:ln w="158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solidFill>
                    <a:schemeClr val="bg2">
                      <a:lumMod val="50000"/>
                    </a:schemeClr>
                  </a:solidFill>
                  <a:ea typeface="Segoe UI" pitchFamily="34" charset="0"/>
                  <a:cs typeface="Segoe UI" pitchFamily="34" charset="0"/>
                </a:endParaRPr>
              </a:p>
            </p:txBody>
          </p:sp>
        </p:grpSp>
        <p:grpSp>
          <p:nvGrpSpPr>
            <p:cNvPr id="55" name="Group 54"/>
            <p:cNvGrpSpPr/>
            <p:nvPr/>
          </p:nvGrpSpPr>
          <p:grpSpPr>
            <a:xfrm>
              <a:off x="9225405" y="2028669"/>
              <a:ext cx="679115" cy="355897"/>
              <a:chOff x="9489280" y="785813"/>
              <a:chExt cx="1076893" cy="564358"/>
            </a:xfrm>
            <a:grpFill/>
          </p:grpSpPr>
          <p:sp>
            <p:nvSpPr>
              <p:cNvPr id="56" name="Rectangle 55"/>
              <p:cNvSpPr/>
              <p:nvPr/>
            </p:nvSpPr>
            <p:spPr bwMode="auto">
              <a:xfrm>
                <a:off x="9689305" y="909639"/>
                <a:ext cx="876868" cy="440532"/>
              </a:xfrm>
              <a:prstGeom prst="rect">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solidFill>
                    <a:schemeClr val="bg2">
                      <a:lumMod val="50000"/>
                    </a:schemeClr>
                  </a:solidFill>
                  <a:ea typeface="Segoe UI" pitchFamily="34" charset="0"/>
                  <a:cs typeface="Segoe UI" pitchFamily="34" charset="0"/>
                </a:endParaRPr>
              </a:p>
            </p:txBody>
          </p:sp>
          <p:sp>
            <p:nvSpPr>
              <p:cNvPr id="57" name="Parallelogram 56"/>
              <p:cNvSpPr/>
              <p:nvPr/>
            </p:nvSpPr>
            <p:spPr bwMode="auto">
              <a:xfrm rot="16200000">
                <a:off x="9311853" y="989434"/>
                <a:ext cx="528638" cy="173781"/>
              </a:xfrm>
              <a:prstGeom prst="parallelogram">
                <a:avLst>
                  <a:gd name="adj" fmla="val 55081"/>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solidFill>
                    <a:schemeClr val="bg2">
                      <a:lumMod val="50000"/>
                    </a:schemeClr>
                  </a:solidFill>
                  <a:ea typeface="Segoe UI" pitchFamily="34" charset="0"/>
                  <a:cs typeface="Segoe UI" pitchFamily="34" charset="0"/>
                </a:endParaRPr>
              </a:p>
            </p:txBody>
          </p:sp>
          <p:sp>
            <p:nvSpPr>
              <p:cNvPr id="58" name="Parallelogram 57"/>
              <p:cNvSpPr/>
              <p:nvPr/>
            </p:nvSpPr>
            <p:spPr bwMode="auto">
              <a:xfrm flipH="1">
                <a:off x="9489280" y="785813"/>
                <a:ext cx="1076891" cy="99540"/>
              </a:xfrm>
              <a:prstGeom prst="parallelogram">
                <a:avLst>
                  <a:gd name="adj" fmla="val 188803"/>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solidFill>
                    <a:schemeClr val="bg2">
                      <a:lumMod val="50000"/>
                    </a:schemeClr>
                  </a:solidFill>
                  <a:ea typeface="Segoe UI" pitchFamily="34" charset="0"/>
                  <a:cs typeface="Segoe UI" pitchFamily="34" charset="0"/>
                </a:endParaRPr>
              </a:p>
            </p:txBody>
          </p:sp>
        </p:grpSp>
      </p:grpSp>
    </p:spTree>
    <p:extLst>
      <p:ext uri="{BB962C8B-B14F-4D97-AF65-F5344CB8AC3E}">
        <p14:creationId xmlns:p14="http://schemas.microsoft.com/office/powerpoint/2010/main" val="235794269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55"/>
          <p:cNvGrpSpPr/>
          <p:nvPr/>
        </p:nvGrpSpPr>
        <p:grpSpPr>
          <a:xfrm>
            <a:off x="1749578" y="5155372"/>
            <a:ext cx="2658816" cy="780290"/>
            <a:chOff x="1749578" y="5155372"/>
            <a:chExt cx="2658816" cy="780290"/>
          </a:xfrm>
        </p:grpSpPr>
        <p:pic>
          <p:nvPicPr>
            <p:cNvPr id="5" name="Picture 4"/>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1749578" y="5155372"/>
              <a:ext cx="780290" cy="780290"/>
            </a:xfrm>
            <a:prstGeom prst="rect">
              <a:avLst/>
            </a:prstGeom>
          </p:spPr>
        </p:pic>
        <p:sp>
          <p:nvSpPr>
            <p:cNvPr id="11" name="TextBox 10"/>
            <p:cNvSpPr txBox="1"/>
            <p:nvPr/>
          </p:nvSpPr>
          <p:spPr>
            <a:xfrm>
              <a:off x="2612306" y="5190683"/>
              <a:ext cx="1796088" cy="7386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Endorsed</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Linux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distributions</a:t>
              </a:r>
              <a:endParaRPr kumimoji="0" lang="en-US"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grpSp>
      <p:grpSp>
        <p:nvGrpSpPr>
          <p:cNvPr id="58" name="Group 57"/>
          <p:cNvGrpSpPr/>
          <p:nvPr/>
        </p:nvGrpSpPr>
        <p:grpSpPr>
          <a:xfrm>
            <a:off x="4267686" y="3421062"/>
            <a:ext cx="2733202" cy="780290"/>
            <a:chOff x="4267686" y="3421062"/>
            <a:chExt cx="2733202" cy="780290"/>
          </a:xfrm>
        </p:grpSpPr>
        <p:pic>
          <p:nvPicPr>
            <p:cNvPr id="8" name="Picture 7"/>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4267686" y="3421062"/>
              <a:ext cx="780290" cy="780290"/>
            </a:xfrm>
            <a:prstGeom prst="rect">
              <a:avLst/>
            </a:prstGeom>
          </p:spPr>
        </p:pic>
        <p:sp>
          <p:nvSpPr>
            <p:cNvPr id="13" name="TextBox 12"/>
            <p:cNvSpPr txBox="1"/>
            <p:nvPr/>
          </p:nvSpPr>
          <p:spPr>
            <a:xfrm>
              <a:off x="5204800" y="3441875"/>
              <a:ext cx="1796088" cy="7386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Docker-ready</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Linux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systems</a:t>
              </a:r>
              <a:endParaRPr kumimoji="0" lang="en-US"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grpSp>
      <p:grpSp>
        <p:nvGrpSpPr>
          <p:cNvPr id="55" name="Group 54"/>
          <p:cNvGrpSpPr/>
          <p:nvPr/>
        </p:nvGrpSpPr>
        <p:grpSpPr>
          <a:xfrm>
            <a:off x="513355" y="5919486"/>
            <a:ext cx="3047210" cy="1072677"/>
            <a:chOff x="513355" y="5919486"/>
            <a:chExt cx="3047210" cy="1072677"/>
          </a:xfrm>
        </p:grpSpPr>
        <p:sp>
          <p:nvSpPr>
            <p:cNvPr id="10" name="TextBox 9"/>
            <p:cNvSpPr txBox="1"/>
            <p:nvPr/>
          </p:nvSpPr>
          <p:spPr>
            <a:xfrm>
              <a:off x="1376083" y="5961112"/>
              <a:ext cx="2184482" cy="1031051"/>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Custom</a:t>
              </a: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Linux VHD</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Non-</a:t>
              </a: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Azure</a:t>
              </a: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Linux</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Linux </a:t>
              </a: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on</a:t>
              </a: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a:t>
              </a: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Things</a:t>
              </a:r>
              <a:endParaRPr kumimoji="0" lang="en-US"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pic>
          <p:nvPicPr>
            <p:cNvPr id="14" name="Picture 13"/>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513355" y="5919486"/>
              <a:ext cx="780290" cy="780290"/>
            </a:xfrm>
            <a:prstGeom prst="rect">
              <a:avLst/>
            </a:prstGeom>
          </p:spPr>
        </p:pic>
      </p:grpSp>
      <p:grpSp>
        <p:nvGrpSpPr>
          <p:cNvPr id="57" name="Group 56"/>
          <p:cNvGrpSpPr/>
          <p:nvPr/>
        </p:nvGrpSpPr>
        <p:grpSpPr>
          <a:xfrm>
            <a:off x="2675120" y="4178779"/>
            <a:ext cx="3554379" cy="802863"/>
            <a:chOff x="2675120" y="4178779"/>
            <a:chExt cx="3554379" cy="802863"/>
          </a:xfrm>
        </p:grpSpPr>
        <p:pic>
          <p:nvPicPr>
            <p:cNvPr id="7" name="Picture 6"/>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3560565" y="4201352"/>
              <a:ext cx="780290" cy="780290"/>
            </a:xfrm>
            <a:prstGeom prst="rect">
              <a:avLst/>
            </a:prstGeom>
          </p:spPr>
        </p:pic>
        <p:sp>
          <p:nvSpPr>
            <p:cNvPr id="12" name="TextBox 11"/>
            <p:cNvSpPr txBox="1"/>
            <p:nvPr/>
          </p:nvSpPr>
          <p:spPr>
            <a:xfrm>
              <a:off x="4433411" y="4222165"/>
              <a:ext cx="1796088" cy="7386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Linux in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Azure</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Marketplace</a:t>
              </a:r>
              <a:endParaRPr kumimoji="0" lang="en-US"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pic>
          <p:nvPicPr>
            <p:cNvPr id="15" name="Picture 14"/>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2675120" y="4178779"/>
              <a:ext cx="780290" cy="780290"/>
            </a:xfrm>
            <a:prstGeom prst="rect">
              <a:avLst/>
            </a:prstGeom>
          </p:spPr>
        </p:pic>
      </p:grpSp>
      <p:grpSp>
        <p:nvGrpSpPr>
          <p:cNvPr id="59" name="Group 58"/>
          <p:cNvGrpSpPr/>
          <p:nvPr/>
        </p:nvGrpSpPr>
        <p:grpSpPr>
          <a:xfrm>
            <a:off x="5204800" y="2492278"/>
            <a:ext cx="3221594" cy="960263"/>
            <a:chOff x="6849035" y="2816492"/>
            <a:chExt cx="3221594" cy="960263"/>
          </a:xfrm>
        </p:grpSpPr>
        <p:pic>
          <p:nvPicPr>
            <p:cNvPr id="18" name="Picture 17"/>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9290339" y="2906479"/>
              <a:ext cx="780290" cy="780290"/>
            </a:xfrm>
            <a:prstGeom prst="rect">
              <a:avLst/>
            </a:prstGeom>
          </p:spPr>
        </p:pic>
        <p:sp>
          <p:nvSpPr>
            <p:cNvPr id="33" name="TextBox 32"/>
            <p:cNvSpPr txBox="1"/>
            <p:nvPr/>
          </p:nvSpPr>
          <p:spPr>
            <a:xfrm>
              <a:off x="6849035" y="2816492"/>
              <a:ext cx="1796088" cy="960263"/>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Docker</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Hub Marketplace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integration</a:t>
              </a:r>
              <a:endParaRPr kumimoji="0" lang="en-US"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pic>
          <p:nvPicPr>
            <p:cNvPr id="34" name="Picture 33"/>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8353225" y="2892697"/>
              <a:ext cx="780290" cy="780290"/>
            </a:xfrm>
            <a:prstGeom prst="rect">
              <a:avLst/>
            </a:prstGeom>
          </p:spPr>
        </p:pic>
      </p:grpSp>
      <p:grpSp>
        <p:nvGrpSpPr>
          <p:cNvPr id="60" name="Group 59"/>
          <p:cNvGrpSpPr/>
          <p:nvPr/>
        </p:nvGrpSpPr>
        <p:grpSpPr>
          <a:xfrm>
            <a:off x="6850955" y="1499419"/>
            <a:ext cx="3892072" cy="960263"/>
            <a:chOff x="7214294" y="1875394"/>
            <a:chExt cx="3892072" cy="960263"/>
          </a:xfrm>
        </p:grpSpPr>
        <p:pic>
          <p:nvPicPr>
            <p:cNvPr id="36" name="Picture 35"/>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10326076" y="1965381"/>
              <a:ext cx="780290" cy="780290"/>
            </a:xfrm>
            <a:prstGeom prst="rect">
              <a:avLst/>
            </a:prstGeom>
          </p:spPr>
        </p:pic>
        <p:pic>
          <p:nvPicPr>
            <p:cNvPr id="37" name="Picture 36"/>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9418637" y="1965381"/>
              <a:ext cx="780290" cy="780290"/>
            </a:xfrm>
            <a:prstGeom prst="rect">
              <a:avLst/>
            </a:prstGeom>
          </p:spPr>
        </p:pic>
        <p:sp>
          <p:nvSpPr>
            <p:cNvPr id="39" name="TextBox 38"/>
            <p:cNvSpPr txBox="1"/>
            <p:nvPr/>
          </p:nvSpPr>
          <p:spPr>
            <a:xfrm>
              <a:off x="7214294" y="1875394"/>
              <a:ext cx="2275085" cy="960263"/>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Azure</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Web App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support</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for Java, PHP, Node.js, Python</a:t>
              </a:r>
              <a:endParaRPr kumimoji="0" lang="en-US"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grpSp>
      <p:grpSp>
        <p:nvGrpSpPr>
          <p:cNvPr id="61" name="Group 60"/>
          <p:cNvGrpSpPr/>
          <p:nvPr/>
        </p:nvGrpSpPr>
        <p:grpSpPr>
          <a:xfrm>
            <a:off x="8692616" y="382954"/>
            <a:ext cx="3698275" cy="960263"/>
            <a:chOff x="8281094" y="976977"/>
            <a:chExt cx="3698275" cy="960263"/>
          </a:xfrm>
        </p:grpSpPr>
        <p:pic>
          <p:nvPicPr>
            <p:cNvPr id="16" name="Picture 15"/>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11199079" y="1017482"/>
              <a:ext cx="780290" cy="780290"/>
            </a:xfrm>
            <a:prstGeom prst="rect">
              <a:avLst/>
            </a:prstGeom>
          </p:spPr>
        </p:pic>
        <p:pic>
          <p:nvPicPr>
            <p:cNvPr id="35" name="Picture 34"/>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10371536" y="1017482"/>
              <a:ext cx="780290" cy="780290"/>
            </a:xfrm>
            <a:prstGeom prst="rect">
              <a:avLst/>
            </a:prstGeom>
          </p:spPr>
        </p:pic>
        <p:sp>
          <p:nvSpPr>
            <p:cNvPr id="40" name="TextBox 39"/>
            <p:cNvSpPr txBox="1"/>
            <p:nvPr/>
          </p:nvSpPr>
          <p:spPr>
            <a:xfrm>
              <a:off x="8281094" y="976977"/>
              <a:ext cx="2275085" cy="960263"/>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Open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source</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apps in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Gallery</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Joomla</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Wordpress</a:t>
              </a:r>
              <a:r>
                <a:rPr kumimoji="0" lang="es-419" sz="16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a:t>
              </a:r>
              <a:r>
                <a:rPr kumimoji="0" lang="es-419"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Drupal</a:t>
              </a:r>
              <a:endParaRPr kumimoji="0" lang="en-US" sz="16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grpSp>
      <p:sp>
        <p:nvSpPr>
          <p:cNvPr id="66" name="Right Triangle 65"/>
          <p:cNvSpPr/>
          <p:nvPr/>
        </p:nvSpPr>
        <p:spPr>
          <a:xfrm rot="5400000">
            <a:off x="2224411" y="-2266011"/>
            <a:ext cx="5605930" cy="10098917"/>
          </a:xfrm>
          <a:prstGeom prst="rtTriangle">
            <a:avLst/>
          </a:pr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7" name="Right Triangle 66"/>
          <p:cNvSpPr/>
          <p:nvPr/>
        </p:nvSpPr>
        <p:spPr>
          <a:xfrm rot="16200000">
            <a:off x="4584051" y="-870680"/>
            <a:ext cx="5605930" cy="10098917"/>
          </a:xfrm>
          <a:prstGeom prst="rtTriangle">
            <a:avLst/>
          </a:pr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9" name="Picture 68"/>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8245452" y="5947591"/>
            <a:ext cx="780290" cy="780290"/>
          </a:xfrm>
          <a:prstGeom prst="rect">
            <a:avLst/>
          </a:prstGeom>
        </p:spPr>
      </p:pic>
      <p:pic>
        <p:nvPicPr>
          <p:cNvPr id="70" name="Picture 69"/>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8874984" y="4817442"/>
            <a:ext cx="780290" cy="780290"/>
          </a:xfrm>
          <a:prstGeom prst="rect">
            <a:avLst/>
          </a:prstGeom>
        </p:spPr>
      </p:pic>
      <p:pic>
        <p:nvPicPr>
          <p:cNvPr id="71" name="Picture 70"/>
          <p:cNvPicPr>
            <a:picLocks noChangeAspect="1"/>
          </p:cNvPicPr>
          <p:nvPr/>
        </p:nvPicPr>
        <p:blipFill>
          <a:blip r:embed="rId10">
            <a:biLevel thresh="25000"/>
            <a:extLst>
              <a:ext uri="{28A0092B-C50C-407E-A947-70E740481C1C}">
                <a14:useLocalDpi xmlns:a14="http://schemas.microsoft.com/office/drawing/2010/main" val="0"/>
              </a:ext>
            </a:extLst>
          </a:blip>
          <a:stretch>
            <a:fillRect/>
          </a:stretch>
        </p:blipFill>
        <p:spPr>
          <a:xfrm>
            <a:off x="9190037" y="5927334"/>
            <a:ext cx="780290" cy="780290"/>
          </a:xfrm>
          <a:prstGeom prst="rect">
            <a:avLst/>
          </a:prstGeom>
        </p:spPr>
      </p:pic>
      <p:pic>
        <p:nvPicPr>
          <p:cNvPr id="72" name="Picture 71"/>
          <p:cNvPicPr>
            <a:picLocks noChangeAspect="1"/>
          </p:cNvPicPr>
          <p:nvPr/>
        </p:nvPicPr>
        <p:blipFill>
          <a:blip r:embed="rId11">
            <a:biLevel thresh="25000"/>
            <a:extLst>
              <a:ext uri="{28A0092B-C50C-407E-A947-70E740481C1C}">
                <a14:useLocalDpi xmlns:a14="http://schemas.microsoft.com/office/drawing/2010/main" val="0"/>
              </a:ext>
            </a:extLst>
          </a:blip>
          <a:stretch>
            <a:fillRect/>
          </a:stretch>
        </p:blipFill>
        <p:spPr>
          <a:xfrm>
            <a:off x="10180637" y="5938442"/>
            <a:ext cx="780290" cy="780290"/>
          </a:xfrm>
          <a:prstGeom prst="rect">
            <a:avLst/>
          </a:prstGeom>
        </p:spPr>
      </p:pic>
      <p:pic>
        <p:nvPicPr>
          <p:cNvPr id="73" name="Picture 72"/>
          <p:cNvPicPr>
            <a:picLocks noChangeAspect="1"/>
          </p:cNvPicPr>
          <p:nvPr/>
        </p:nvPicPr>
        <p:blipFill>
          <a:blip r:embed="rId12">
            <a:biLevel thresh="25000"/>
            <a:extLst>
              <a:ext uri="{28A0092B-C50C-407E-A947-70E740481C1C}">
                <a14:useLocalDpi xmlns:a14="http://schemas.microsoft.com/office/drawing/2010/main" val="0"/>
              </a:ext>
            </a:extLst>
          </a:blip>
          <a:stretch>
            <a:fillRect/>
          </a:stretch>
        </p:blipFill>
        <p:spPr>
          <a:xfrm>
            <a:off x="11199079" y="5929347"/>
            <a:ext cx="780290" cy="780290"/>
          </a:xfrm>
          <a:prstGeom prst="rect">
            <a:avLst/>
          </a:prstGeom>
        </p:spPr>
      </p:pic>
      <p:pic>
        <p:nvPicPr>
          <p:cNvPr id="74" name="Picture 73"/>
          <p:cNvPicPr>
            <a:picLocks noChangeAspect="1"/>
          </p:cNvPicPr>
          <p:nvPr/>
        </p:nvPicPr>
        <p:blipFill>
          <a:blip r:embed="rId13">
            <a:biLevel thresh="25000"/>
            <a:extLst>
              <a:ext uri="{28A0092B-C50C-407E-A947-70E740481C1C}">
                <a14:useLocalDpi xmlns:a14="http://schemas.microsoft.com/office/drawing/2010/main" val="0"/>
              </a:ext>
            </a:extLst>
          </a:blip>
          <a:stretch>
            <a:fillRect/>
          </a:stretch>
        </p:blipFill>
        <p:spPr>
          <a:xfrm>
            <a:off x="11199079" y="4800538"/>
            <a:ext cx="780290" cy="780290"/>
          </a:xfrm>
          <a:prstGeom prst="rect">
            <a:avLst/>
          </a:prstGeom>
        </p:spPr>
      </p:pic>
      <p:sp>
        <p:nvSpPr>
          <p:cNvPr id="75" name="TextBox 74"/>
          <p:cNvSpPr txBox="1"/>
          <p:nvPr/>
        </p:nvSpPr>
        <p:spPr>
          <a:xfrm>
            <a:off x="6592929" y="6079203"/>
            <a:ext cx="2825578" cy="489365"/>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Hyper-scale</a:t>
            </a:r>
            <a:endParaRPr kumimoji="0" lang="en-US"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sp>
        <p:nvSpPr>
          <p:cNvPr id="76" name="TextBox 75"/>
          <p:cNvSpPr txBox="1"/>
          <p:nvPr/>
        </p:nvSpPr>
        <p:spPr>
          <a:xfrm>
            <a:off x="7172325" y="4936755"/>
            <a:ext cx="2283831" cy="6832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Management &amp; </a:t>
            </a: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extensibility</a:t>
            </a:r>
            <a:endParaRPr kumimoji="0" lang="en-US"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sp>
        <p:nvSpPr>
          <p:cNvPr id="77" name="TextBox 76"/>
          <p:cNvSpPr txBox="1"/>
          <p:nvPr/>
        </p:nvSpPr>
        <p:spPr>
          <a:xfrm>
            <a:off x="9949767" y="4710968"/>
            <a:ext cx="1796088" cy="1191095"/>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200" b="0"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Custom</a:t>
            </a:r>
            <a:r>
              <a:rPr kumimoji="0" lang="es-419" sz="1200" b="0"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Script</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200" b="0"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Puppet</a:t>
            </a:r>
            <a:endParaRPr kumimoji="0" lang="es-419" sz="1200" b="0"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endParaRP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200" b="0"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Chef</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200" b="0"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Docker</a:t>
            </a:r>
            <a:endParaRPr kumimoji="0" lang="en-US" sz="1200" b="0"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sp>
        <p:nvSpPr>
          <p:cNvPr id="78" name="TextBox 77"/>
          <p:cNvSpPr txBox="1"/>
          <p:nvPr/>
        </p:nvSpPr>
        <p:spPr>
          <a:xfrm>
            <a:off x="9806653" y="4111441"/>
            <a:ext cx="2283831" cy="489365"/>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Support (New!)</a:t>
            </a:r>
            <a:endParaRPr kumimoji="0" lang="en-US"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pic>
        <p:nvPicPr>
          <p:cNvPr id="79" name="Picture 78"/>
          <p:cNvPicPr>
            <a:picLocks noChangeAspect="1"/>
          </p:cNvPicPr>
          <p:nvPr/>
        </p:nvPicPr>
        <p:blipFill>
          <a:blip r:embed="rId14">
            <a:biLevel thresh="25000"/>
            <a:extLst>
              <a:ext uri="{28A0092B-C50C-407E-A947-70E740481C1C}">
                <a14:useLocalDpi xmlns:a14="http://schemas.microsoft.com/office/drawing/2010/main" val="0"/>
              </a:ext>
            </a:extLst>
          </a:blip>
          <a:stretch>
            <a:fillRect/>
          </a:stretch>
        </p:blipFill>
        <p:spPr>
          <a:xfrm>
            <a:off x="11472467" y="3855447"/>
            <a:ext cx="780290" cy="780290"/>
          </a:xfrm>
          <a:prstGeom prst="rect">
            <a:avLst/>
          </a:prstGeom>
        </p:spPr>
      </p:pic>
      <p:pic>
        <p:nvPicPr>
          <p:cNvPr id="81" name="Picture 80"/>
          <p:cNvPicPr>
            <a:picLocks noChangeAspect="1"/>
          </p:cNvPicPr>
          <p:nvPr/>
        </p:nvPicPr>
        <p:blipFill>
          <a:blip r:embed="rId15">
            <a:biLevel thresh="25000"/>
            <a:extLst>
              <a:ext uri="{28A0092B-C50C-407E-A947-70E740481C1C}">
                <a14:useLocalDpi xmlns:a14="http://schemas.microsoft.com/office/drawing/2010/main" val="0"/>
              </a:ext>
            </a:extLst>
          </a:blip>
          <a:stretch>
            <a:fillRect/>
          </a:stretch>
        </p:blipFill>
        <p:spPr>
          <a:xfrm>
            <a:off x="3065265" y="2407916"/>
            <a:ext cx="780290" cy="780290"/>
          </a:xfrm>
          <a:prstGeom prst="rect">
            <a:avLst/>
          </a:prstGeom>
        </p:spPr>
      </p:pic>
      <p:pic>
        <p:nvPicPr>
          <p:cNvPr id="82" name="Picture 81"/>
          <p:cNvPicPr>
            <a:picLocks noChangeAspect="1"/>
          </p:cNvPicPr>
          <p:nvPr/>
        </p:nvPicPr>
        <p:blipFill>
          <a:blip r:embed="rId16">
            <a:biLevel thresh="25000"/>
            <a:extLst>
              <a:ext uri="{28A0092B-C50C-407E-A947-70E740481C1C}">
                <a14:useLocalDpi xmlns:a14="http://schemas.microsoft.com/office/drawing/2010/main" val="0"/>
              </a:ext>
            </a:extLst>
          </a:blip>
          <a:stretch>
            <a:fillRect/>
          </a:stretch>
        </p:blipFill>
        <p:spPr>
          <a:xfrm>
            <a:off x="2137916" y="2412172"/>
            <a:ext cx="780290" cy="780290"/>
          </a:xfrm>
          <a:prstGeom prst="rect">
            <a:avLst/>
          </a:prstGeom>
        </p:spPr>
      </p:pic>
      <p:pic>
        <p:nvPicPr>
          <p:cNvPr id="83" name="Picture 82"/>
          <p:cNvPicPr>
            <a:picLocks noChangeAspect="1"/>
          </p:cNvPicPr>
          <p:nvPr/>
        </p:nvPicPr>
        <p:blipFill>
          <a:blip r:embed="rId17">
            <a:biLevel thresh="25000"/>
            <a:extLst>
              <a:ext uri="{28A0092B-C50C-407E-A947-70E740481C1C}">
                <a14:useLocalDpi xmlns:a14="http://schemas.microsoft.com/office/drawing/2010/main" val="0"/>
              </a:ext>
            </a:extLst>
          </a:blip>
          <a:stretch>
            <a:fillRect/>
          </a:stretch>
        </p:blipFill>
        <p:spPr>
          <a:xfrm>
            <a:off x="1368011" y="2407916"/>
            <a:ext cx="780290" cy="780290"/>
          </a:xfrm>
          <a:prstGeom prst="rect">
            <a:avLst/>
          </a:prstGeom>
        </p:spPr>
      </p:pic>
      <p:pic>
        <p:nvPicPr>
          <p:cNvPr id="84" name="Picture 83"/>
          <p:cNvPicPr>
            <a:picLocks noChangeAspect="1"/>
          </p:cNvPicPr>
          <p:nvPr/>
        </p:nvPicPr>
        <p:blipFill>
          <a:blip r:embed="rId18">
            <a:biLevel thresh="25000"/>
            <a:extLst>
              <a:ext uri="{28A0092B-C50C-407E-A947-70E740481C1C}">
                <a14:useLocalDpi xmlns:a14="http://schemas.microsoft.com/office/drawing/2010/main" val="0"/>
              </a:ext>
            </a:extLst>
          </a:blip>
          <a:stretch>
            <a:fillRect/>
          </a:stretch>
        </p:blipFill>
        <p:spPr>
          <a:xfrm>
            <a:off x="2690961" y="216140"/>
            <a:ext cx="780290" cy="780290"/>
          </a:xfrm>
          <a:prstGeom prst="rect">
            <a:avLst/>
          </a:prstGeom>
        </p:spPr>
      </p:pic>
      <p:pic>
        <p:nvPicPr>
          <p:cNvPr id="85" name="Picture 84"/>
          <p:cNvPicPr>
            <a:picLocks noChangeAspect="1"/>
          </p:cNvPicPr>
          <p:nvPr/>
        </p:nvPicPr>
        <p:blipFill>
          <a:blip r:embed="rId19">
            <a:biLevel thresh="25000"/>
            <a:extLst>
              <a:ext uri="{28A0092B-C50C-407E-A947-70E740481C1C}">
                <a14:useLocalDpi xmlns:a14="http://schemas.microsoft.com/office/drawing/2010/main" val="0"/>
              </a:ext>
            </a:extLst>
          </a:blip>
          <a:stretch>
            <a:fillRect/>
          </a:stretch>
        </p:blipFill>
        <p:spPr>
          <a:xfrm>
            <a:off x="1381333" y="216140"/>
            <a:ext cx="780290" cy="780290"/>
          </a:xfrm>
          <a:prstGeom prst="rect">
            <a:avLst/>
          </a:prstGeom>
        </p:spPr>
      </p:pic>
      <p:pic>
        <p:nvPicPr>
          <p:cNvPr id="86" name="Picture 85"/>
          <p:cNvPicPr>
            <a:picLocks noChangeAspect="1"/>
          </p:cNvPicPr>
          <p:nvPr/>
        </p:nvPicPr>
        <p:blipFill>
          <a:blip r:embed="rId20">
            <a:biLevel thresh="25000"/>
            <a:extLst>
              <a:ext uri="{28A0092B-C50C-407E-A947-70E740481C1C}">
                <a14:useLocalDpi xmlns:a14="http://schemas.microsoft.com/office/drawing/2010/main" val="0"/>
              </a:ext>
            </a:extLst>
          </a:blip>
          <a:stretch>
            <a:fillRect/>
          </a:stretch>
        </p:blipFill>
        <p:spPr>
          <a:xfrm>
            <a:off x="4055684" y="1186933"/>
            <a:ext cx="780290" cy="780290"/>
          </a:xfrm>
          <a:prstGeom prst="rect">
            <a:avLst/>
          </a:prstGeom>
        </p:spPr>
      </p:pic>
      <p:pic>
        <p:nvPicPr>
          <p:cNvPr id="87" name="Picture 86"/>
          <p:cNvPicPr>
            <a:picLocks noChangeAspect="1"/>
          </p:cNvPicPr>
          <p:nvPr/>
        </p:nvPicPr>
        <p:blipFill>
          <a:blip r:embed="rId21">
            <a:biLevel thresh="25000"/>
            <a:extLst>
              <a:ext uri="{28A0092B-C50C-407E-A947-70E740481C1C}">
                <a14:useLocalDpi xmlns:a14="http://schemas.microsoft.com/office/drawing/2010/main" val="0"/>
              </a:ext>
            </a:extLst>
          </a:blip>
          <a:stretch>
            <a:fillRect/>
          </a:stretch>
        </p:blipFill>
        <p:spPr>
          <a:xfrm>
            <a:off x="1381333" y="1183899"/>
            <a:ext cx="780290" cy="780290"/>
          </a:xfrm>
          <a:prstGeom prst="rect">
            <a:avLst/>
          </a:prstGeom>
        </p:spPr>
      </p:pic>
      <p:pic>
        <p:nvPicPr>
          <p:cNvPr id="88" name="Picture 87"/>
          <p:cNvPicPr>
            <a:picLocks noChangeAspect="1"/>
          </p:cNvPicPr>
          <p:nvPr/>
        </p:nvPicPr>
        <p:blipFill>
          <a:blip r:embed="rId22">
            <a:biLevel thresh="25000"/>
            <a:extLst>
              <a:ext uri="{28A0092B-C50C-407E-A947-70E740481C1C}">
                <a14:useLocalDpi xmlns:a14="http://schemas.microsoft.com/office/drawing/2010/main" val="0"/>
              </a:ext>
            </a:extLst>
          </a:blip>
          <a:stretch>
            <a:fillRect/>
          </a:stretch>
        </p:blipFill>
        <p:spPr>
          <a:xfrm>
            <a:off x="2221312" y="1183899"/>
            <a:ext cx="780290" cy="780290"/>
          </a:xfrm>
          <a:prstGeom prst="rect">
            <a:avLst/>
          </a:prstGeom>
        </p:spPr>
      </p:pic>
      <p:pic>
        <p:nvPicPr>
          <p:cNvPr id="89" name="Picture 88"/>
          <p:cNvPicPr>
            <a:picLocks noChangeAspect="1"/>
          </p:cNvPicPr>
          <p:nvPr/>
        </p:nvPicPr>
        <p:blipFill>
          <a:blip r:embed="rId23">
            <a:biLevel thresh="25000"/>
            <a:extLst>
              <a:ext uri="{28A0092B-C50C-407E-A947-70E740481C1C}">
                <a14:useLocalDpi xmlns:a14="http://schemas.microsoft.com/office/drawing/2010/main" val="0"/>
              </a:ext>
            </a:extLst>
          </a:blip>
          <a:stretch>
            <a:fillRect/>
          </a:stretch>
        </p:blipFill>
        <p:spPr>
          <a:xfrm>
            <a:off x="3056912" y="1183899"/>
            <a:ext cx="780290" cy="780290"/>
          </a:xfrm>
          <a:prstGeom prst="rect">
            <a:avLst/>
          </a:prstGeom>
        </p:spPr>
      </p:pic>
      <p:sp>
        <p:nvSpPr>
          <p:cNvPr id="90" name="TextBox 89"/>
          <p:cNvSpPr txBox="1"/>
          <p:nvPr/>
        </p:nvSpPr>
        <p:spPr>
          <a:xfrm>
            <a:off x="24026" y="381519"/>
            <a:ext cx="1352057" cy="6832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Identity</a:t>
            </a: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and more</a:t>
            </a:r>
            <a:endParaRPr kumimoji="0" lang="en-US"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sp>
        <p:nvSpPr>
          <p:cNvPr id="91" name="TextBox 90"/>
          <p:cNvSpPr txBox="1"/>
          <p:nvPr/>
        </p:nvSpPr>
        <p:spPr>
          <a:xfrm>
            <a:off x="24026" y="1328875"/>
            <a:ext cx="1520631" cy="6832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Cloud-</a:t>
            </a: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ready</a:t>
            </a: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data</a:t>
            </a:r>
            <a:endParaRPr kumimoji="0" lang="en-US"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sp>
        <p:nvSpPr>
          <p:cNvPr id="92" name="TextBox 91"/>
          <p:cNvSpPr txBox="1"/>
          <p:nvPr/>
        </p:nvSpPr>
        <p:spPr>
          <a:xfrm>
            <a:off x="27340" y="2428729"/>
            <a:ext cx="1622184" cy="6832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Beyond</a:t>
            </a:r>
            <a:r>
              <a:rPr kumimoji="0" lang="es-419" sz="14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 </a:t>
            </a:r>
            <a:r>
              <a:rPr kumimoji="0" lang="es-419"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applications</a:t>
            </a:r>
            <a:endParaRPr kumimoji="0" lang="en-US" sz="14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sp>
        <p:nvSpPr>
          <p:cNvPr id="93" name="Right Arrow 92"/>
          <p:cNvSpPr/>
          <p:nvPr/>
        </p:nvSpPr>
        <p:spPr bwMode="auto">
          <a:xfrm>
            <a:off x="2253025" y="429874"/>
            <a:ext cx="333209" cy="424385"/>
          </a:xfrm>
          <a:prstGeom prst="righ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endParaRPr>
          </a:p>
        </p:txBody>
      </p:sp>
      <p:sp>
        <p:nvSpPr>
          <p:cNvPr id="94" name="TextBox 93"/>
          <p:cNvSpPr txBox="1"/>
          <p:nvPr/>
        </p:nvSpPr>
        <p:spPr>
          <a:xfrm rot="19800000">
            <a:off x="-117174" y="4514305"/>
            <a:ext cx="1622184" cy="5724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20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You </a:t>
            </a:r>
            <a:r>
              <a:rPr kumimoji="0" lang="es-419" sz="20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extend</a:t>
            </a:r>
            <a:endParaRPr kumimoji="0" lang="en-US" sz="20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sp>
        <p:nvSpPr>
          <p:cNvPr id="95" name="TextBox 94"/>
          <p:cNvSpPr txBox="1"/>
          <p:nvPr/>
        </p:nvSpPr>
        <p:spPr>
          <a:xfrm rot="19800000">
            <a:off x="10172441" y="2147841"/>
            <a:ext cx="2105146" cy="5724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s-419" sz="2000" b="1" i="0" u="none" strike="noStrike" kern="1200" cap="none" spc="0" normalizeH="0" baseline="0" noProof="0" dirty="0" smtClean="0">
                <a:ln>
                  <a:noFill/>
                </a:ln>
                <a:gradFill>
                  <a:gsLst>
                    <a:gs pos="2917">
                      <a:srgbClr val="FFFFFF"/>
                    </a:gs>
                    <a:gs pos="30000">
                      <a:srgbClr val="FFFFFF"/>
                    </a:gs>
                  </a:gsLst>
                  <a:lin ang="5400000" scaled="0"/>
                </a:gradFill>
                <a:effectLst/>
                <a:uLnTx/>
                <a:uFillTx/>
                <a:latin typeface="Segoe UI Light"/>
                <a:ea typeface="+mn-ea"/>
                <a:cs typeface="+mn-cs"/>
              </a:rPr>
              <a:t>You </a:t>
            </a:r>
            <a:r>
              <a:rPr kumimoji="0" lang="es-419" sz="20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rPr>
              <a:t>leverage</a:t>
            </a:r>
            <a:endParaRPr kumimoji="0" lang="en-US" sz="2000" b="1" i="0" u="none" strike="noStrike" kern="1200" cap="none" spc="0" normalizeH="0" baseline="0" noProof="0" dirty="0" err="1" smtClean="0">
              <a:ln>
                <a:noFill/>
              </a:ln>
              <a:gradFill>
                <a:gsLst>
                  <a:gs pos="2917">
                    <a:srgbClr val="FFFFFF"/>
                  </a:gs>
                  <a:gs pos="30000">
                    <a:srgbClr val="FFFFFF"/>
                  </a:gs>
                </a:gsLst>
                <a:lin ang="5400000" scaled="0"/>
              </a:gradFill>
              <a:effectLst/>
              <a:uLnTx/>
              <a:uFillTx/>
              <a:latin typeface="Segoe UI Light"/>
              <a:ea typeface="+mn-ea"/>
              <a:cs typeface="+mn-cs"/>
            </a:endParaRPr>
          </a:p>
        </p:txBody>
      </p:sp>
    </p:spTree>
    <p:extLst>
      <p:ext uri="{BB962C8B-B14F-4D97-AF65-F5344CB8AC3E}">
        <p14:creationId xmlns:p14="http://schemas.microsoft.com/office/powerpoint/2010/main" val="39882209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anim calcmode="lin" valueType="num">
                                      <p:cBhvr>
                                        <p:cTn id="14" dur="500" fill="hold"/>
                                        <p:tgtEl>
                                          <p:spTgt spid="56"/>
                                        </p:tgtEl>
                                        <p:attrNameLst>
                                          <p:attrName>ppt_x</p:attrName>
                                        </p:attrNameLst>
                                      </p:cBhvr>
                                      <p:tavLst>
                                        <p:tav tm="0">
                                          <p:val>
                                            <p:strVal val="#ppt_x"/>
                                          </p:val>
                                        </p:tav>
                                        <p:tav tm="100000">
                                          <p:val>
                                            <p:strVal val="#ppt_x"/>
                                          </p:val>
                                        </p:tav>
                                      </p:tavLst>
                                    </p:anim>
                                    <p:anim calcmode="lin" valueType="num">
                                      <p:cBhvr>
                                        <p:cTn id="15" dur="500" fill="hold"/>
                                        <p:tgtEl>
                                          <p:spTgt spid="5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anim calcmode="lin" valueType="num">
                                      <p:cBhvr>
                                        <p:cTn id="26" dur="500" fill="hold"/>
                                        <p:tgtEl>
                                          <p:spTgt spid="58"/>
                                        </p:tgtEl>
                                        <p:attrNameLst>
                                          <p:attrName>ppt_x</p:attrName>
                                        </p:attrNameLst>
                                      </p:cBhvr>
                                      <p:tavLst>
                                        <p:tav tm="0">
                                          <p:val>
                                            <p:strVal val="#ppt_x"/>
                                          </p:val>
                                        </p:tav>
                                        <p:tav tm="100000">
                                          <p:val>
                                            <p:strVal val="#ppt_x"/>
                                          </p:val>
                                        </p:tav>
                                      </p:tavLst>
                                    </p:anim>
                                    <p:anim calcmode="lin" valueType="num">
                                      <p:cBhvr>
                                        <p:cTn id="27" dur="500" fill="hold"/>
                                        <p:tgtEl>
                                          <p:spTgt spid="58"/>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anim calcmode="lin" valueType="num">
                                      <p:cBhvr>
                                        <p:cTn id="32" dur="500" fill="hold"/>
                                        <p:tgtEl>
                                          <p:spTgt spid="59"/>
                                        </p:tgtEl>
                                        <p:attrNameLst>
                                          <p:attrName>ppt_x</p:attrName>
                                        </p:attrNameLst>
                                      </p:cBhvr>
                                      <p:tavLst>
                                        <p:tav tm="0">
                                          <p:val>
                                            <p:strVal val="#ppt_x"/>
                                          </p:val>
                                        </p:tav>
                                        <p:tav tm="100000">
                                          <p:val>
                                            <p:strVal val="#ppt_x"/>
                                          </p:val>
                                        </p:tav>
                                      </p:tavLst>
                                    </p:anim>
                                    <p:anim calcmode="lin" valueType="num">
                                      <p:cBhvr>
                                        <p:cTn id="33" dur="500" fill="hold"/>
                                        <p:tgtEl>
                                          <p:spTgt spid="59"/>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500"/>
                                        <p:tgtEl>
                                          <p:spTgt spid="60"/>
                                        </p:tgtEl>
                                      </p:cBhvr>
                                    </p:animEffect>
                                    <p:anim calcmode="lin" valueType="num">
                                      <p:cBhvr>
                                        <p:cTn id="38" dur="500" fill="hold"/>
                                        <p:tgtEl>
                                          <p:spTgt spid="60"/>
                                        </p:tgtEl>
                                        <p:attrNameLst>
                                          <p:attrName>ppt_x</p:attrName>
                                        </p:attrNameLst>
                                      </p:cBhvr>
                                      <p:tavLst>
                                        <p:tav tm="0">
                                          <p:val>
                                            <p:strVal val="#ppt_x"/>
                                          </p:val>
                                        </p:tav>
                                        <p:tav tm="100000">
                                          <p:val>
                                            <p:strVal val="#ppt_x"/>
                                          </p:val>
                                        </p:tav>
                                      </p:tavLst>
                                    </p:anim>
                                    <p:anim calcmode="lin" valueType="num">
                                      <p:cBhvr>
                                        <p:cTn id="39" dur="500" fill="hold"/>
                                        <p:tgtEl>
                                          <p:spTgt spid="60"/>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anim calcmode="lin" valueType="num">
                                      <p:cBhvr>
                                        <p:cTn id="44" dur="500" fill="hold"/>
                                        <p:tgtEl>
                                          <p:spTgt spid="61"/>
                                        </p:tgtEl>
                                        <p:attrNameLst>
                                          <p:attrName>ppt_x</p:attrName>
                                        </p:attrNameLst>
                                      </p:cBhvr>
                                      <p:tavLst>
                                        <p:tav tm="0">
                                          <p:val>
                                            <p:strVal val="#ppt_x"/>
                                          </p:val>
                                        </p:tav>
                                        <p:tav tm="100000">
                                          <p:val>
                                            <p:strVal val="#ppt_x"/>
                                          </p:val>
                                        </p:tav>
                                      </p:tavLst>
                                    </p:anim>
                                    <p:anim calcmode="lin" valueType="num">
                                      <p:cBhvr>
                                        <p:cTn id="45" dur="500" fill="hold"/>
                                        <p:tgtEl>
                                          <p:spTgt spid="6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1000"/>
                                        <p:tgtEl>
                                          <p:spTgt spid="69"/>
                                        </p:tgtEl>
                                      </p:cBhvr>
                                    </p:animEffect>
                                    <p:anim calcmode="lin" valueType="num">
                                      <p:cBhvr>
                                        <p:cTn id="50" dur="1000" fill="hold"/>
                                        <p:tgtEl>
                                          <p:spTgt spid="69"/>
                                        </p:tgtEl>
                                        <p:attrNameLst>
                                          <p:attrName>ppt_x</p:attrName>
                                        </p:attrNameLst>
                                      </p:cBhvr>
                                      <p:tavLst>
                                        <p:tav tm="0">
                                          <p:val>
                                            <p:strVal val="#ppt_x"/>
                                          </p:val>
                                        </p:tav>
                                        <p:tav tm="100000">
                                          <p:val>
                                            <p:strVal val="#ppt_x"/>
                                          </p:val>
                                        </p:tav>
                                      </p:tavLst>
                                    </p:anim>
                                    <p:anim calcmode="lin" valueType="num">
                                      <p:cBhvr>
                                        <p:cTn id="51" dur="1000" fill="hold"/>
                                        <p:tgtEl>
                                          <p:spTgt spid="69"/>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1000"/>
                                        <p:tgtEl>
                                          <p:spTgt spid="70"/>
                                        </p:tgtEl>
                                      </p:cBhvr>
                                    </p:animEffect>
                                    <p:anim calcmode="lin" valueType="num">
                                      <p:cBhvr>
                                        <p:cTn id="55" dur="1000" fill="hold"/>
                                        <p:tgtEl>
                                          <p:spTgt spid="70"/>
                                        </p:tgtEl>
                                        <p:attrNameLst>
                                          <p:attrName>ppt_x</p:attrName>
                                        </p:attrNameLst>
                                      </p:cBhvr>
                                      <p:tavLst>
                                        <p:tav tm="0">
                                          <p:val>
                                            <p:strVal val="#ppt_x"/>
                                          </p:val>
                                        </p:tav>
                                        <p:tav tm="100000">
                                          <p:val>
                                            <p:strVal val="#ppt_x"/>
                                          </p:val>
                                        </p:tav>
                                      </p:tavLst>
                                    </p:anim>
                                    <p:anim calcmode="lin" valueType="num">
                                      <p:cBhvr>
                                        <p:cTn id="56" dur="1000" fill="hold"/>
                                        <p:tgtEl>
                                          <p:spTgt spid="7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1000"/>
                                        <p:tgtEl>
                                          <p:spTgt spid="71"/>
                                        </p:tgtEl>
                                      </p:cBhvr>
                                    </p:animEffect>
                                    <p:anim calcmode="lin" valueType="num">
                                      <p:cBhvr>
                                        <p:cTn id="60" dur="1000" fill="hold"/>
                                        <p:tgtEl>
                                          <p:spTgt spid="71"/>
                                        </p:tgtEl>
                                        <p:attrNameLst>
                                          <p:attrName>ppt_x</p:attrName>
                                        </p:attrNameLst>
                                      </p:cBhvr>
                                      <p:tavLst>
                                        <p:tav tm="0">
                                          <p:val>
                                            <p:strVal val="#ppt_x"/>
                                          </p:val>
                                        </p:tav>
                                        <p:tav tm="100000">
                                          <p:val>
                                            <p:strVal val="#ppt_x"/>
                                          </p:val>
                                        </p:tav>
                                      </p:tavLst>
                                    </p:anim>
                                    <p:anim calcmode="lin" valueType="num">
                                      <p:cBhvr>
                                        <p:cTn id="61" dur="1000" fill="hold"/>
                                        <p:tgtEl>
                                          <p:spTgt spid="7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1000"/>
                                        <p:tgtEl>
                                          <p:spTgt spid="72"/>
                                        </p:tgtEl>
                                      </p:cBhvr>
                                    </p:animEffect>
                                    <p:anim calcmode="lin" valueType="num">
                                      <p:cBhvr>
                                        <p:cTn id="65" dur="1000" fill="hold"/>
                                        <p:tgtEl>
                                          <p:spTgt spid="72"/>
                                        </p:tgtEl>
                                        <p:attrNameLst>
                                          <p:attrName>ppt_x</p:attrName>
                                        </p:attrNameLst>
                                      </p:cBhvr>
                                      <p:tavLst>
                                        <p:tav tm="0">
                                          <p:val>
                                            <p:strVal val="#ppt_x"/>
                                          </p:val>
                                        </p:tav>
                                        <p:tav tm="100000">
                                          <p:val>
                                            <p:strVal val="#ppt_x"/>
                                          </p:val>
                                        </p:tav>
                                      </p:tavLst>
                                    </p:anim>
                                    <p:anim calcmode="lin" valueType="num">
                                      <p:cBhvr>
                                        <p:cTn id="66" dur="1000" fill="hold"/>
                                        <p:tgtEl>
                                          <p:spTgt spid="72"/>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1000"/>
                                        <p:tgtEl>
                                          <p:spTgt spid="73"/>
                                        </p:tgtEl>
                                      </p:cBhvr>
                                    </p:animEffect>
                                    <p:anim calcmode="lin" valueType="num">
                                      <p:cBhvr>
                                        <p:cTn id="70" dur="1000" fill="hold"/>
                                        <p:tgtEl>
                                          <p:spTgt spid="73"/>
                                        </p:tgtEl>
                                        <p:attrNameLst>
                                          <p:attrName>ppt_x</p:attrName>
                                        </p:attrNameLst>
                                      </p:cBhvr>
                                      <p:tavLst>
                                        <p:tav tm="0">
                                          <p:val>
                                            <p:strVal val="#ppt_x"/>
                                          </p:val>
                                        </p:tav>
                                        <p:tav tm="100000">
                                          <p:val>
                                            <p:strVal val="#ppt_x"/>
                                          </p:val>
                                        </p:tav>
                                      </p:tavLst>
                                    </p:anim>
                                    <p:anim calcmode="lin" valueType="num">
                                      <p:cBhvr>
                                        <p:cTn id="71" dur="1000" fill="hold"/>
                                        <p:tgtEl>
                                          <p:spTgt spid="73"/>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74"/>
                                        </p:tgtEl>
                                        <p:attrNameLst>
                                          <p:attrName>style.visibility</p:attrName>
                                        </p:attrNameLst>
                                      </p:cBhvr>
                                      <p:to>
                                        <p:strVal val="visible"/>
                                      </p:to>
                                    </p:set>
                                    <p:animEffect transition="in" filter="fade">
                                      <p:cBhvr>
                                        <p:cTn id="74" dur="1000"/>
                                        <p:tgtEl>
                                          <p:spTgt spid="74"/>
                                        </p:tgtEl>
                                      </p:cBhvr>
                                    </p:animEffect>
                                    <p:anim calcmode="lin" valueType="num">
                                      <p:cBhvr>
                                        <p:cTn id="75" dur="1000" fill="hold"/>
                                        <p:tgtEl>
                                          <p:spTgt spid="74"/>
                                        </p:tgtEl>
                                        <p:attrNameLst>
                                          <p:attrName>ppt_x</p:attrName>
                                        </p:attrNameLst>
                                      </p:cBhvr>
                                      <p:tavLst>
                                        <p:tav tm="0">
                                          <p:val>
                                            <p:strVal val="#ppt_x"/>
                                          </p:val>
                                        </p:tav>
                                        <p:tav tm="100000">
                                          <p:val>
                                            <p:strVal val="#ppt_x"/>
                                          </p:val>
                                        </p:tav>
                                      </p:tavLst>
                                    </p:anim>
                                    <p:anim calcmode="lin" valueType="num">
                                      <p:cBhvr>
                                        <p:cTn id="76" dur="1000" fill="hold"/>
                                        <p:tgtEl>
                                          <p:spTgt spid="74"/>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0"/>
                                        <p:tgtEl>
                                          <p:spTgt spid="79"/>
                                        </p:tgtEl>
                                      </p:cBhvr>
                                    </p:animEffect>
                                    <p:anim calcmode="lin" valueType="num">
                                      <p:cBhvr>
                                        <p:cTn id="80" dur="1000" fill="hold"/>
                                        <p:tgtEl>
                                          <p:spTgt spid="79"/>
                                        </p:tgtEl>
                                        <p:attrNameLst>
                                          <p:attrName>ppt_x</p:attrName>
                                        </p:attrNameLst>
                                      </p:cBhvr>
                                      <p:tavLst>
                                        <p:tav tm="0">
                                          <p:val>
                                            <p:strVal val="#ppt_x"/>
                                          </p:val>
                                        </p:tav>
                                        <p:tav tm="100000">
                                          <p:val>
                                            <p:strVal val="#ppt_x"/>
                                          </p:val>
                                        </p:tav>
                                      </p:tavLst>
                                    </p:anim>
                                    <p:anim calcmode="lin" valueType="num">
                                      <p:cBhvr>
                                        <p:cTn id="81" dur="1000" fill="hold"/>
                                        <p:tgtEl>
                                          <p:spTgt spid="79"/>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75"/>
                                        </p:tgtEl>
                                        <p:attrNameLst>
                                          <p:attrName>style.visibility</p:attrName>
                                        </p:attrNameLst>
                                      </p:cBhvr>
                                      <p:to>
                                        <p:strVal val="visible"/>
                                      </p:to>
                                    </p:set>
                                    <p:animEffect transition="in" filter="fade">
                                      <p:cBhvr>
                                        <p:cTn id="84" dur="1000"/>
                                        <p:tgtEl>
                                          <p:spTgt spid="75"/>
                                        </p:tgtEl>
                                      </p:cBhvr>
                                    </p:animEffect>
                                    <p:anim calcmode="lin" valueType="num">
                                      <p:cBhvr>
                                        <p:cTn id="85" dur="1000" fill="hold"/>
                                        <p:tgtEl>
                                          <p:spTgt spid="75"/>
                                        </p:tgtEl>
                                        <p:attrNameLst>
                                          <p:attrName>ppt_x</p:attrName>
                                        </p:attrNameLst>
                                      </p:cBhvr>
                                      <p:tavLst>
                                        <p:tav tm="0">
                                          <p:val>
                                            <p:strVal val="#ppt_x"/>
                                          </p:val>
                                        </p:tav>
                                        <p:tav tm="100000">
                                          <p:val>
                                            <p:strVal val="#ppt_x"/>
                                          </p:val>
                                        </p:tav>
                                      </p:tavLst>
                                    </p:anim>
                                    <p:anim calcmode="lin" valueType="num">
                                      <p:cBhvr>
                                        <p:cTn id="86" dur="1000" fill="hold"/>
                                        <p:tgtEl>
                                          <p:spTgt spid="7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6"/>
                                        </p:tgtEl>
                                        <p:attrNameLst>
                                          <p:attrName>style.visibility</p:attrName>
                                        </p:attrNameLst>
                                      </p:cBhvr>
                                      <p:to>
                                        <p:strVal val="visible"/>
                                      </p:to>
                                    </p:set>
                                    <p:animEffect transition="in" filter="fade">
                                      <p:cBhvr>
                                        <p:cTn id="89" dur="1000"/>
                                        <p:tgtEl>
                                          <p:spTgt spid="76"/>
                                        </p:tgtEl>
                                      </p:cBhvr>
                                    </p:animEffect>
                                    <p:anim calcmode="lin" valueType="num">
                                      <p:cBhvr>
                                        <p:cTn id="90" dur="1000" fill="hold"/>
                                        <p:tgtEl>
                                          <p:spTgt spid="76"/>
                                        </p:tgtEl>
                                        <p:attrNameLst>
                                          <p:attrName>ppt_x</p:attrName>
                                        </p:attrNameLst>
                                      </p:cBhvr>
                                      <p:tavLst>
                                        <p:tav tm="0">
                                          <p:val>
                                            <p:strVal val="#ppt_x"/>
                                          </p:val>
                                        </p:tav>
                                        <p:tav tm="100000">
                                          <p:val>
                                            <p:strVal val="#ppt_x"/>
                                          </p:val>
                                        </p:tav>
                                      </p:tavLst>
                                    </p:anim>
                                    <p:anim calcmode="lin" valueType="num">
                                      <p:cBhvr>
                                        <p:cTn id="91" dur="1000" fill="hold"/>
                                        <p:tgtEl>
                                          <p:spTgt spid="76"/>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7"/>
                                        </p:tgtEl>
                                        <p:attrNameLst>
                                          <p:attrName>style.visibility</p:attrName>
                                        </p:attrNameLst>
                                      </p:cBhvr>
                                      <p:to>
                                        <p:strVal val="visible"/>
                                      </p:to>
                                    </p:set>
                                    <p:animEffect transition="in" filter="fade">
                                      <p:cBhvr>
                                        <p:cTn id="94" dur="1000"/>
                                        <p:tgtEl>
                                          <p:spTgt spid="77"/>
                                        </p:tgtEl>
                                      </p:cBhvr>
                                    </p:animEffect>
                                    <p:anim calcmode="lin" valueType="num">
                                      <p:cBhvr>
                                        <p:cTn id="95" dur="1000" fill="hold"/>
                                        <p:tgtEl>
                                          <p:spTgt spid="77"/>
                                        </p:tgtEl>
                                        <p:attrNameLst>
                                          <p:attrName>ppt_x</p:attrName>
                                        </p:attrNameLst>
                                      </p:cBhvr>
                                      <p:tavLst>
                                        <p:tav tm="0">
                                          <p:val>
                                            <p:strVal val="#ppt_x"/>
                                          </p:val>
                                        </p:tav>
                                        <p:tav tm="100000">
                                          <p:val>
                                            <p:strVal val="#ppt_x"/>
                                          </p:val>
                                        </p:tav>
                                      </p:tavLst>
                                    </p:anim>
                                    <p:anim calcmode="lin" valueType="num">
                                      <p:cBhvr>
                                        <p:cTn id="96" dur="1000" fill="hold"/>
                                        <p:tgtEl>
                                          <p:spTgt spid="7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1000"/>
                                        <p:tgtEl>
                                          <p:spTgt spid="78"/>
                                        </p:tgtEl>
                                      </p:cBhvr>
                                    </p:animEffect>
                                    <p:anim calcmode="lin" valueType="num">
                                      <p:cBhvr>
                                        <p:cTn id="100" dur="1000" fill="hold"/>
                                        <p:tgtEl>
                                          <p:spTgt spid="78"/>
                                        </p:tgtEl>
                                        <p:attrNameLst>
                                          <p:attrName>ppt_x</p:attrName>
                                        </p:attrNameLst>
                                      </p:cBhvr>
                                      <p:tavLst>
                                        <p:tav tm="0">
                                          <p:val>
                                            <p:strVal val="#ppt_x"/>
                                          </p:val>
                                        </p:tav>
                                        <p:tav tm="100000">
                                          <p:val>
                                            <p:strVal val="#ppt_x"/>
                                          </p:val>
                                        </p:tav>
                                      </p:tavLst>
                                    </p:anim>
                                    <p:anim calcmode="lin" valueType="num">
                                      <p:cBhvr>
                                        <p:cTn id="101" dur="1000" fill="hold"/>
                                        <p:tgtEl>
                                          <p:spTgt spid="78"/>
                                        </p:tgtEl>
                                        <p:attrNameLst>
                                          <p:attrName>ppt_y</p:attrName>
                                        </p:attrNameLst>
                                      </p:cBhvr>
                                      <p:tavLst>
                                        <p:tav tm="0">
                                          <p:val>
                                            <p:strVal val="#ppt_y+.1"/>
                                          </p:val>
                                        </p:tav>
                                        <p:tav tm="100000">
                                          <p:val>
                                            <p:strVal val="#ppt_y"/>
                                          </p:val>
                                        </p:tav>
                                      </p:tavLst>
                                    </p:anim>
                                  </p:childTnLst>
                                </p:cTn>
                              </p:par>
                            </p:childTnLst>
                          </p:cTn>
                        </p:par>
                        <p:par>
                          <p:cTn id="102" fill="hold">
                            <p:stCondLst>
                              <p:cond delay="5000"/>
                            </p:stCondLst>
                            <p:childTnLst>
                              <p:par>
                                <p:cTn id="103" presetID="42" presetClass="entr" presetSubtype="0" fill="hold" nodeType="afterEffect">
                                  <p:stCondLst>
                                    <p:cond delay="0"/>
                                  </p:stCondLst>
                                  <p:childTnLst>
                                    <p:set>
                                      <p:cBhvr>
                                        <p:cTn id="104" dur="1" fill="hold">
                                          <p:stCondLst>
                                            <p:cond delay="0"/>
                                          </p:stCondLst>
                                        </p:cTn>
                                        <p:tgtEl>
                                          <p:spTgt spid="81"/>
                                        </p:tgtEl>
                                        <p:attrNameLst>
                                          <p:attrName>style.visibility</p:attrName>
                                        </p:attrNameLst>
                                      </p:cBhvr>
                                      <p:to>
                                        <p:strVal val="visible"/>
                                      </p:to>
                                    </p:set>
                                    <p:animEffect transition="in" filter="fade">
                                      <p:cBhvr>
                                        <p:cTn id="105" dur="1000"/>
                                        <p:tgtEl>
                                          <p:spTgt spid="81"/>
                                        </p:tgtEl>
                                      </p:cBhvr>
                                    </p:animEffect>
                                    <p:anim calcmode="lin" valueType="num">
                                      <p:cBhvr>
                                        <p:cTn id="106" dur="1000" fill="hold"/>
                                        <p:tgtEl>
                                          <p:spTgt spid="81"/>
                                        </p:tgtEl>
                                        <p:attrNameLst>
                                          <p:attrName>ppt_x</p:attrName>
                                        </p:attrNameLst>
                                      </p:cBhvr>
                                      <p:tavLst>
                                        <p:tav tm="0">
                                          <p:val>
                                            <p:strVal val="#ppt_x"/>
                                          </p:val>
                                        </p:tav>
                                        <p:tav tm="100000">
                                          <p:val>
                                            <p:strVal val="#ppt_x"/>
                                          </p:val>
                                        </p:tav>
                                      </p:tavLst>
                                    </p:anim>
                                    <p:anim calcmode="lin" valueType="num">
                                      <p:cBhvr>
                                        <p:cTn id="107" dur="1000" fill="hold"/>
                                        <p:tgtEl>
                                          <p:spTgt spid="81"/>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82"/>
                                        </p:tgtEl>
                                        <p:attrNameLst>
                                          <p:attrName>style.visibility</p:attrName>
                                        </p:attrNameLst>
                                      </p:cBhvr>
                                      <p:to>
                                        <p:strVal val="visible"/>
                                      </p:to>
                                    </p:set>
                                    <p:animEffect transition="in" filter="fade">
                                      <p:cBhvr>
                                        <p:cTn id="110" dur="1000"/>
                                        <p:tgtEl>
                                          <p:spTgt spid="82"/>
                                        </p:tgtEl>
                                      </p:cBhvr>
                                    </p:animEffect>
                                    <p:anim calcmode="lin" valueType="num">
                                      <p:cBhvr>
                                        <p:cTn id="111" dur="1000" fill="hold"/>
                                        <p:tgtEl>
                                          <p:spTgt spid="82"/>
                                        </p:tgtEl>
                                        <p:attrNameLst>
                                          <p:attrName>ppt_x</p:attrName>
                                        </p:attrNameLst>
                                      </p:cBhvr>
                                      <p:tavLst>
                                        <p:tav tm="0">
                                          <p:val>
                                            <p:strVal val="#ppt_x"/>
                                          </p:val>
                                        </p:tav>
                                        <p:tav tm="100000">
                                          <p:val>
                                            <p:strVal val="#ppt_x"/>
                                          </p:val>
                                        </p:tav>
                                      </p:tavLst>
                                    </p:anim>
                                    <p:anim calcmode="lin" valueType="num">
                                      <p:cBhvr>
                                        <p:cTn id="112" dur="1000" fill="hold"/>
                                        <p:tgtEl>
                                          <p:spTgt spid="82"/>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83"/>
                                        </p:tgtEl>
                                        <p:attrNameLst>
                                          <p:attrName>style.visibility</p:attrName>
                                        </p:attrNameLst>
                                      </p:cBhvr>
                                      <p:to>
                                        <p:strVal val="visible"/>
                                      </p:to>
                                    </p:set>
                                    <p:animEffect transition="in" filter="fade">
                                      <p:cBhvr>
                                        <p:cTn id="115" dur="1000"/>
                                        <p:tgtEl>
                                          <p:spTgt spid="83"/>
                                        </p:tgtEl>
                                      </p:cBhvr>
                                    </p:animEffect>
                                    <p:anim calcmode="lin" valueType="num">
                                      <p:cBhvr>
                                        <p:cTn id="116" dur="1000" fill="hold"/>
                                        <p:tgtEl>
                                          <p:spTgt spid="83"/>
                                        </p:tgtEl>
                                        <p:attrNameLst>
                                          <p:attrName>ppt_x</p:attrName>
                                        </p:attrNameLst>
                                      </p:cBhvr>
                                      <p:tavLst>
                                        <p:tav tm="0">
                                          <p:val>
                                            <p:strVal val="#ppt_x"/>
                                          </p:val>
                                        </p:tav>
                                        <p:tav tm="100000">
                                          <p:val>
                                            <p:strVal val="#ppt_x"/>
                                          </p:val>
                                        </p:tav>
                                      </p:tavLst>
                                    </p:anim>
                                    <p:anim calcmode="lin" valueType="num">
                                      <p:cBhvr>
                                        <p:cTn id="117" dur="1000" fill="hold"/>
                                        <p:tgtEl>
                                          <p:spTgt spid="83"/>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84"/>
                                        </p:tgtEl>
                                        <p:attrNameLst>
                                          <p:attrName>style.visibility</p:attrName>
                                        </p:attrNameLst>
                                      </p:cBhvr>
                                      <p:to>
                                        <p:strVal val="visible"/>
                                      </p:to>
                                    </p:set>
                                    <p:animEffect transition="in" filter="fade">
                                      <p:cBhvr>
                                        <p:cTn id="120" dur="1000"/>
                                        <p:tgtEl>
                                          <p:spTgt spid="84"/>
                                        </p:tgtEl>
                                      </p:cBhvr>
                                    </p:animEffect>
                                    <p:anim calcmode="lin" valueType="num">
                                      <p:cBhvr>
                                        <p:cTn id="121" dur="1000" fill="hold"/>
                                        <p:tgtEl>
                                          <p:spTgt spid="84"/>
                                        </p:tgtEl>
                                        <p:attrNameLst>
                                          <p:attrName>ppt_x</p:attrName>
                                        </p:attrNameLst>
                                      </p:cBhvr>
                                      <p:tavLst>
                                        <p:tav tm="0">
                                          <p:val>
                                            <p:strVal val="#ppt_x"/>
                                          </p:val>
                                        </p:tav>
                                        <p:tav tm="100000">
                                          <p:val>
                                            <p:strVal val="#ppt_x"/>
                                          </p:val>
                                        </p:tav>
                                      </p:tavLst>
                                    </p:anim>
                                    <p:anim calcmode="lin" valueType="num">
                                      <p:cBhvr>
                                        <p:cTn id="122" dur="1000" fill="hold"/>
                                        <p:tgtEl>
                                          <p:spTgt spid="84"/>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85"/>
                                        </p:tgtEl>
                                        <p:attrNameLst>
                                          <p:attrName>style.visibility</p:attrName>
                                        </p:attrNameLst>
                                      </p:cBhvr>
                                      <p:to>
                                        <p:strVal val="visible"/>
                                      </p:to>
                                    </p:set>
                                    <p:animEffect transition="in" filter="fade">
                                      <p:cBhvr>
                                        <p:cTn id="125" dur="1000"/>
                                        <p:tgtEl>
                                          <p:spTgt spid="85"/>
                                        </p:tgtEl>
                                      </p:cBhvr>
                                    </p:animEffect>
                                    <p:anim calcmode="lin" valueType="num">
                                      <p:cBhvr>
                                        <p:cTn id="126" dur="1000" fill="hold"/>
                                        <p:tgtEl>
                                          <p:spTgt spid="85"/>
                                        </p:tgtEl>
                                        <p:attrNameLst>
                                          <p:attrName>ppt_x</p:attrName>
                                        </p:attrNameLst>
                                      </p:cBhvr>
                                      <p:tavLst>
                                        <p:tav tm="0">
                                          <p:val>
                                            <p:strVal val="#ppt_x"/>
                                          </p:val>
                                        </p:tav>
                                        <p:tav tm="100000">
                                          <p:val>
                                            <p:strVal val="#ppt_x"/>
                                          </p:val>
                                        </p:tav>
                                      </p:tavLst>
                                    </p:anim>
                                    <p:anim calcmode="lin" valueType="num">
                                      <p:cBhvr>
                                        <p:cTn id="127" dur="1000" fill="hold"/>
                                        <p:tgtEl>
                                          <p:spTgt spid="85"/>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86"/>
                                        </p:tgtEl>
                                        <p:attrNameLst>
                                          <p:attrName>style.visibility</p:attrName>
                                        </p:attrNameLst>
                                      </p:cBhvr>
                                      <p:to>
                                        <p:strVal val="visible"/>
                                      </p:to>
                                    </p:set>
                                    <p:animEffect transition="in" filter="fade">
                                      <p:cBhvr>
                                        <p:cTn id="130" dur="1000"/>
                                        <p:tgtEl>
                                          <p:spTgt spid="86"/>
                                        </p:tgtEl>
                                      </p:cBhvr>
                                    </p:animEffect>
                                    <p:anim calcmode="lin" valueType="num">
                                      <p:cBhvr>
                                        <p:cTn id="131" dur="1000" fill="hold"/>
                                        <p:tgtEl>
                                          <p:spTgt spid="86"/>
                                        </p:tgtEl>
                                        <p:attrNameLst>
                                          <p:attrName>ppt_x</p:attrName>
                                        </p:attrNameLst>
                                      </p:cBhvr>
                                      <p:tavLst>
                                        <p:tav tm="0">
                                          <p:val>
                                            <p:strVal val="#ppt_x"/>
                                          </p:val>
                                        </p:tav>
                                        <p:tav tm="100000">
                                          <p:val>
                                            <p:strVal val="#ppt_x"/>
                                          </p:val>
                                        </p:tav>
                                      </p:tavLst>
                                    </p:anim>
                                    <p:anim calcmode="lin" valueType="num">
                                      <p:cBhvr>
                                        <p:cTn id="132" dur="1000" fill="hold"/>
                                        <p:tgtEl>
                                          <p:spTgt spid="86"/>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88"/>
                                        </p:tgtEl>
                                        <p:attrNameLst>
                                          <p:attrName>style.visibility</p:attrName>
                                        </p:attrNameLst>
                                      </p:cBhvr>
                                      <p:to>
                                        <p:strVal val="visible"/>
                                      </p:to>
                                    </p:set>
                                    <p:animEffect transition="in" filter="fade">
                                      <p:cBhvr>
                                        <p:cTn id="140" dur="1000"/>
                                        <p:tgtEl>
                                          <p:spTgt spid="88"/>
                                        </p:tgtEl>
                                      </p:cBhvr>
                                    </p:animEffect>
                                    <p:anim calcmode="lin" valueType="num">
                                      <p:cBhvr>
                                        <p:cTn id="141" dur="1000" fill="hold"/>
                                        <p:tgtEl>
                                          <p:spTgt spid="88"/>
                                        </p:tgtEl>
                                        <p:attrNameLst>
                                          <p:attrName>ppt_x</p:attrName>
                                        </p:attrNameLst>
                                      </p:cBhvr>
                                      <p:tavLst>
                                        <p:tav tm="0">
                                          <p:val>
                                            <p:strVal val="#ppt_x"/>
                                          </p:val>
                                        </p:tav>
                                        <p:tav tm="100000">
                                          <p:val>
                                            <p:strVal val="#ppt_x"/>
                                          </p:val>
                                        </p:tav>
                                      </p:tavLst>
                                    </p:anim>
                                    <p:anim calcmode="lin" valueType="num">
                                      <p:cBhvr>
                                        <p:cTn id="142" dur="1000" fill="hold"/>
                                        <p:tgtEl>
                                          <p:spTgt spid="88"/>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0"/>
                                  </p:stCondLst>
                                  <p:childTnLst>
                                    <p:set>
                                      <p:cBhvr>
                                        <p:cTn id="144" dur="1" fill="hold">
                                          <p:stCondLst>
                                            <p:cond delay="0"/>
                                          </p:stCondLst>
                                        </p:cTn>
                                        <p:tgtEl>
                                          <p:spTgt spid="89"/>
                                        </p:tgtEl>
                                        <p:attrNameLst>
                                          <p:attrName>style.visibility</p:attrName>
                                        </p:attrNameLst>
                                      </p:cBhvr>
                                      <p:to>
                                        <p:strVal val="visible"/>
                                      </p:to>
                                    </p:set>
                                    <p:animEffect transition="in" filter="fade">
                                      <p:cBhvr>
                                        <p:cTn id="145" dur="1000"/>
                                        <p:tgtEl>
                                          <p:spTgt spid="89"/>
                                        </p:tgtEl>
                                      </p:cBhvr>
                                    </p:animEffect>
                                    <p:anim calcmode="lin" valueType="num">
                                      <p:cBhvr>
                                        <p:cTn id="146" dur="1000" fill="hold"/>
                                        <p:tgtEl>
                                          <p:spTgt spid="89"/>
                                        </p:tgtEl>
                                        <p:attrNameLst>
                                          <p:attrName>ppt_x</p:attrName>
                                        </p:attrNameLst>
                                      </p:cBhvr>
                                      <p:tavLst>
                                        <p:tav tm="0">
                                          <p:val>
                                            <p:strVal val="#ppt_x"/>
                                          </p:val>
                                        </p:tav>
                                        <p:tav tm="100000">
                                          <p:val>
                                            <p:strVal val="#ppt_x"/>
                                          </p:val>
                                        </p:tav>
                                      </p:tavLst>
                                    </p:anim>
                                    <p:anim calcmode="lin" valueType="num">
                                      <p:cBhvr>
                                        <p:cTn id="147" dur="1000" fill="hold"/>
                                        <p:tgtEl>
                                          <p:spTgt spid="89"/>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90"/>
                                        </p:tgtEl>
                                        <p:attrNameLst>
                                          <p:attrName>style.visibility</p:attrName>
                                        </p:attrNameLst>
                                      </p:cBhvr>
                                      <p:to>
                                        <p:strVal val="visible"/>
                                      </p:to>
                                    </p:set>
                                    <p:animEffect transition="in" filter="fade">
                                      <p:cBhvr>
                                        <p:cTn id="150" dur="1000"/>
                                        <p:tgtEl>
                                          <p:spTgt spid="90"/>
                                        </p:tgtEl>
                                      </p:cBhvr>
                                    </p:animEffect>
                                    <p:anim calcmode="lin" valueType="num">
                                      <p:cBhvr>
                                        <p:cTn id="151" dur="1000" fill="hold"/>
                                        <p:tgtEl>
                                          <p:spTgt spid="90"/>
                                        </p:tgtEl>
                                        <p:attrNameLst>
                                          <p:attrName>ppt_x</p:attrName>
                                        </p:attrNameLst>
                                      </p:cBhvr>
                                      <p:tavLst>
                                        <p:tav tm="0">
                                          <p:val>
                                            <p:strVal val="#ppt_x"/>
                                          </p:val>
                                        </p:tav>
                                        <p:tav tm="100000">
                                          <p:val>
                                            <p:strVal val="#ppt_x"/>
                                          </p:val>
                                        </p:tav>
                                      </p:tavLst>
                                    </p:anim>
                                    <p:anim calcmode="lin" valueType="num">
                                      <p:cBhvr>
                                        <p:cTn id="152" dur="1000" fill="hold"/>
                                        <p:tgtEl>
                                          <p:spTgt spid="90"/>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91"/>
                                        </p:tgtEl>
                                        <p:attrNameLst>
                                          <p:attrName>style.visibility</p:attrName>
                                        </p:attrNameLst>
                                      </p:cBhvr>
                                      <p:to>
                                        <p:strVal val="visible"/>
                                      </p:to>
                                    </p:set>
                                    <p:animEffect transition="in" filter="fade">
                                      <p:cBhvr>
                                        <p:cTn id="155" dur="1000"/>
                                        <p:tgtEl>
                                          <p:spTgt spid="91"/>
                                        </p:tgtEl>
                                      </p:cBhvr>
                                    </p:animEffect>
                                    <p:anim calcmode="lin" valueType="num">
                                      <p:cBhvr>
                                        <p:cTn id="156" dur="1000" fill="hold"/>
                                        <p:tgtEl>
                                          <p:spTgt spid="91"/>
                                        </p:tgtEl>
                                        <p:attrNameLst>
                                          <p:attrName>ppt_x</p:attrName>
                                        </p:attrNameLst>
                                      </p:cBhvr>
                                      <p:tavLst>
                                        <p:tav tm="0">
                                          <p:val>
                                            <p:strVal val="#ppt_x"/>
                                          </p:val>
                                        </p:tav>
                                        <p:tav tm="100000">
                                          <p:val>
                                            <p:strVal val="#ppt_x"/>
                                          </p:val>
                                        </p:tav>
                                      </p:tavLst>
                                    </p:anim>
                                    <p:anim calcmode="lin" valueType="num">
                                      <p:cBhvr>
                                        <p:cTn id="157" dur="1000" fill="hold"/>
                                        <p:tgtEl>
                                          <p:spTgt spid="91"/>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92"/>
                                        </p:tgtEl>
                                        <p:attrNameLst>
                                          <p:attrName>style.visibility</p:attrName>
                                        </p:attrNameLst>
                                      </p:cBhvr>
                                      <p:to>
                                        <p:strVal val="visible"/>
                                      </p:to>
                                    </p:set>
                                    <p:animEffect transition="in" filter="fade">
                                      <p:cBhvr>
                                        <p:cTn id="160" dur="1000"/>
                                        <p:tgtEl>
                                          <p:spTgt spid="92"/>
                                        </p:tgtEl>
                                      </p:cBhvr>
                                    </p:animEffect>
                                    <p:anim calcmode="lin" valueType="num">
                                      <p:cBhvr>
                                        <p:cTn id="161" dur="1000" fill="hold"/>
                                        <p:tgtEl>
                                          <p:spTgt spid="92"/>
                                        </p:tgtEl>
                                        <p:attrNameLst>
                                          <p:attrName>ppt_x</p:attrName>
                                        </p:attrNameLst>
                                      </p:cBhvr>
                                      <p:tavLst>
                                        <p:tav tm="0">
                                          <p:val>
                                            <p:strVal val="#ppt_x"/>
                                          </p:val>
                                        </p:tav>
                                        <p:tav tm="100000">
                                          <p:val>
                                            <p:strVal val="#ppt_x"/>
                                          </p:val>
                                        </p:tav>
                                      </p:tavLst>
                                    </p:anim>
                                    <p:anim calcmode="lin" valueType="num">
                                      <p:cBhvr>
                                        <p:cTn id="162" dur="1000" fill="hold"/>
                                        <p:tgtEl>
                                          <p:spTgt spid="92"/>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93"/>
                                        </p:tgtEl>
                                        <p:attrNameLst>
                                          <p:attrName>style.visibility</p:attrName>
                                        </p:attrNameLst>
                                      </p:cBhvr>
                                      <p:to>
                                        <p:strVal val="visible"/>
                                      </p:to>
                                    </p:set>
                                    <p:animEffect transition="in" filter="fade">
                                      <p:cBhvr>
                                        <p:cTn id="165" dur="1000"/>
                                        <p:tgtEl>
                                          <p:spTgt spid="93"/>
                                        </p:tgtEl>
                                      </p:cBhvr>
                                    </p:animEffect>
                                    <p:anim calcmode="lin" valueType="num">
                                      <p:cBhvr>
                                        <p:cTn id="166" dur="1000" fill="hold"/>
                                        <p:tgtEl>
                                          <p:spTgt spid="93"/>
                                        </p:tgtEl>
                                        <p:attrNameLst>
                                          <p:attrName>ppt_x</p:attrName>
                                        </p:attrNameLst>
                                      </p:cBhvr>
                                      <p:tavLst>
                                        <p:tav tm="0">
                                          <p:val>
                                            <p:strVal val="#ppt_x"/>
                                          </p:val>
                                        </p:tav>
                                        <p:tav tm="100000">
                                          <p:val>
                                            <p:strVal val="#ppt_x"/>
                                          </p:val>
                                        </p:tav>
                                      </p:tavLst>
                                    </p:anim>
                                    <p:anim calcmode="lin" valueType="num">
                                      <p:cBhvr>
                                        <p:cTn id="167" dur="1000" fill="hold"/>
                                        <p:tgtEl>
                                          <p:spTgt spid="93"/>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94"/>
                                        </p:tgtEl>
                                        <p:attrNameLst>
                                          <p:attrName>style.visibility</p:attrName>
                                        </p:attrNameLst>
                                      </p:cBhvr>
                                      <p:to>
                                        <p:strVal val="visible"/>
                                      </p:to>
                                    </p:set>
                                    <p:animEffect transition="in" filter="fade">
                                      <p:cBhvr>
                                        <p:cTn id="170" dur="1000"/>
                                        <p:tgtEl>
                                          <p:spTgt spid="94"/>
                                        </p:tgtEl>
                                      </p:cBhvr>
                                    </p:animEffect>
                                    <p:anim calcmode="lin" valueType="num">
                                      <p:cBhvr>
                                        <p:cTn id="171" dur="1000" fill="hold"/>
                                        <p:tgtEl>
                                          <p:spTgt spid="94"/>
                                        </p:tgtEl>
                                        <p:attrNameLst>
                                          <p:attrName>ppt_x</p:attrName>
                                        </p:attrNameLst>
                                      </p:cBhvr>
                                      <p:tavLst>
                                        <p:tav tm="0">
                                          <p:val>
                                            <p:strVal val="#ppt_x"/>
                                          </p:val>
                                        </p:tav>
                                        <p:tav tm="100000">
                                          <p:val>
                                            <p:strVal val="#ppt_x"/>
                                          </p:val>
                                        </p:tav>
                                      </p:tavLst>
                                    </p:anim>
                                    <p:anim calcmode="lin" valueType="num">
                                      <p:cBhvr>
                                        <p:cTn id="172" dur="1000" fill="hold"/>
                                        <p:tgtEl>
                                          <p:spTgt spid="94"/>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95"/>
                                        </p:tgtEl>
                                        <p:attrNameLst>
                                          <p:attrName>style.visibility</p:attrName>
                                        </p:attrNameLst>
                                      </p:cBhvr>
                                      <p:to>
                                        <p:strVal val="visible"/>
                                      </p:to>
                                    </p:set>
                                    <p:animEffect transition="in" filter="fade">
                                      <p:cBhvr>
                                        <p:cTn id="175" dur="1000"/>
                                        <p:tgtEl>
                                          <p:spTgt spid="95"/>
                                        </p:tgtEl>
                                      </p:cBhvr>
                                    </p:animEffect>
                                    <p:anim calcmode="lin" valueType="num">
                                      <p:cBhvr>
                                        <p:cTn id="176" dur="1000" fill="hold"/>
                                        <p:tgtEl>
                                          <p:spTgt spid="95"/>
                                        </p:tgtEl>
                                        <p:attrNameLst>
                                          <p:attrName>ppt_x</p:attrName>
                                        </p:attrNameLst>
                                      </p:cBhvr>
                                      <p:tavLst>
                                        <p:tav tm="0">
                                          <p:val>
                                            <p:strVal val="#ppt_x"/>
                                          </p:val>
                                        </p:tav>
                                        <p:tav tm="100000">
                                          <p:val>
                                            <p:strVal val="#ppt_x"/>
                                          </p:val>
                                        </p:tav>
                                      </p:tavLst>
                                    </p:anim>
                                    <p:anim calcmode="lin" valueType="num">
                                      <p:cBhvr>
                                        <p:cTn id="177"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90" grpId="0"/>
      <p:bldP spid="91" grpId="0"/>
      <p:bldP spid="92" grpId="0"/>
      <p:bldP spid="93" grpId="0" animBg="1"/>
      <p:bldP spid="94" grpId="0"/>
      <p:bldP spid="9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377" y="292082"/>
            <a:ext cx="11887200" cy="946413"/>
          </a:xfrm>
        </p:spPr>
        <p:txBody>
          <a:bodyPr/>
          <a:lstStyle/>
          <a:p>
            <a:r>
              <a:rPr lang="en-US" dirty="0" smtClean="0">
                <a:solidFill>
                  <a:schemeClr val="tx1"/>
                </a:solidFill>
              </a:rPr>
              <a:t>A large and growing marketplace…</a:t>
            </a:r>
            <a:endParaRPr lang="en-US" dirty="0">
              <a:solidFill>
                <a:schemeClr val="tx1"/>
              </a:solidFill>
            </a:endParaRPr>
          </a:p>
        </p:txBody>
      </p:sp>
      <p:pic>
        <p:nvPicPr>
          <p:cNvPr id="14" name="Picture 13"/>
          <p:cNvPicPr>
            <a:picLocks noChangeAspect="1"/>
          </p:cNvPicPr>
          <p:nvPr/>
        </p:nvPicPr>
        <p:blipFill rotWithShape="1">
          <a:blip r:embed="rId3">
            <a:clrChange>
              <a:clrFrom>
                <a:srgbClr val="FFFFFF"/>
              </a:clrFrom>
              <a:clrTo>
                <a:srgbClr val="FFFFFF">
                  <a:alpha val="0"/>
                </a:srgbClr>
              </a:clrTo>
            </a:clrChange>
          </a:blip>
          <a:srcRect l="15673" t="26730" r="11430" b="24815"/>
          <a:stretch/>
        </p:blipFill>
        <p:spPr>
          <a:xfrm>
            <a:off x="6763725" y="2089579"/>
            <a:ext cx="1888794" cy="445207"/>
          </a:xfrm>
          <a:prstGeom prst="rect">
            <a:avLst/>
          </a:prstGeom>
        </p:spPr>
      </p:pic>
      <p:pic>
        <p:nvPicPr>
          <p:cNvPr id="15" name="Picture 14"/>
          <p:cNvPicPr>
            <a:picLocks noChangeAspect="1"/>
          </p:cNvPicPr>
          <p:nvPr/>
        </p:nvPicPr>
        <p:blipFill>
          <a:blip r:embed="rId4">
            <a:clrChange>
              <a:clrFrom>
                <a:srgbClr val="FFFFFF"/>
              </a:clrFrom>
              <a:clrTo>
                <a:srgbClr val="FFFFFF">
                  <a:alpha val="0"/>
                </a:srgbClr>
              </a:clrTo>
            </a:clrChange>
          </a:blip>
          <a:stretch>
            <a:fillRect/>
          </a:stretch>
        </p:blipFill>
        <p:spPr>
          <a:xfrm>
            <a:off x="1576174" y="1505838"/>
            <a:ext cx="1217820" cy="408033"/>
          </a:xfrm>
          <a:prstGeom prst="rect">
            <a:avLst/>
          </a:prstGeom>
        </p:spPr>
      </p:pic>
      <p:pic>
        <p:nvPicPr>
          <p:cNvPr id="16" name="Picture 15"/>
          <p:cNvPicPr>
            <a:picLocks noChangeAspect="1"/>
          </p:cNvPicPr>
          <p:nvPr/>
        </p:nvPicPr>
        <p:blipFill rotWithShape="1">
          <a:blip r:embed="rId5" cstate="screen">
            <a:extLst>
              <a:ext uri="{28A0092B-C50C-407E-A947-70E740481C1C}">
                <a14:useLocalDpi xmlns:a14="http://schemas.microsoft.com/office/drawing/2010/main"/>
              </a:ext>
            </a:extLst>
          </a:blip>
          <a:stretch/>
        </p:blipFill>
        <p:spPr>
          <a:xfrm>
            <a:off x="2794762" y="1878553"/>
            <a:ext cx="1463682" cy="611371"/>
          </a:xfrm>
          <a:prstGeom prst="rect">
            <a:avLst/>
          </a:prstGeom>
        </p:spPr>
      </p:pic>
      <p:pic>
        <p:nvPicPr>
          <p:cNvPr id="17" name="Picture 16"/>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23684" y="4321012"/>
            <a:ext cx="1738408" cy="311602"/>
          </a:xfrm>
          <a:prstGeom prst="rect">
            <a:avLst/>
          </a:prstGeom>
        </p:spPr>
      </p:pic>
      <p:pic>
        <p:nvPicPr>
          <p:cNvPr id="18" name="Picture 17"/>
          <p:cNvPicPr>
            <a:picLocks noChangeAspect="1"/>
          </p:cNvPicPr>
          <p:nvPr/>
        </p:nvPicPr>
        <p:blipFill>
          <a:blip r:embed="rId7">
            <a:clrChange>
              <a:clrFrom>
                <a:srgbClr val="FFFFFF"/>
              </a:clrFrom>
              <a:clrTo>
                <a:srgbClr val="FFFFFF">
                  <a:alpha val="0"/>
                </a:srgbClr>
              </a:clrTo>
            </a:clrChange>
          </a:blip>
          <a:stretch>
            <a:fillRect/>
          </a:stretch>
        </p:blipFill>
        <p:spPr>
          <a:xfrm>
            <a:off x="8614412" y="3957506"/>
            <a:ext cx="1704643" cy="402178"/>
          </a:xfrm>
          <a:prstGeom prst="rect">
            <a:avLst/>
          </a:prstGeom>
        </p:spPr>
      </p:pic>
      <p:pic>
        <p:nvPicPr>
          <p:cNvPr id="19" name="Picture 18"/>
          <p:cNvPicPr>
            <a:picLocks noChangeAspect="1"/>
          </p:cNvPicPr>
          <p:nvPr/>
        </p:nvPicPr>
        <p:blipFill>
          <a:blip r:embed="rId8">
            <a:clrChange>
              <a:clrFrom>
                <a:srgbClr val="FFFFFF"/>
              </a:clrFrom>
              <a:clrTo>
                <a:srgbClr val="FFFFFF">
                  <a:alpha val="0"/>
                </a:srgbClr>
              </a:clrTo>
            </a:clrChange>
          </a:blip>
          <a:stretch>
            <a:fillRect/>
          </a:stretch>
        </p:blipFill>
        <p:spPr>
          <a:xfrm>
            <a:off x="4162092" y="6128908"/>
            <a:ext cx="1421809" cy="537562"/>
          </a:xfrm>
          <a:prstGeom prst="rect">
            <a:avLst/>
          </a:prstGeom>
        </p:spPr>
      </p:pic>
      <p:pic>
        <p:nvPicPr>
          <p:cNvPr id="20" name="Picture 19"/>
          <p:cNvPicPr>
            <a:picLocks noChangeAspect="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t="12128" b="11592"/>
          <a:stretch/>
        </p:blipFill>
        <p:spPr>
          <a:xfrm>
            <a:off x="1580641" y="4695406"/>
            <a:ext cx="1459885" cy="544659"/>
          </a:xfrm>
          <a:prstGeom prst="rect">
            <a:avLst/>
          </a:prstGeom>
        </p:spPr>
      </p:pic>
      <p:pic>
        <p:nvPicPr>
          <p:cNvPr id="21" name="Picture 20"/>
          <p:cNvPicPr>
            <a:picLocks noChangeAspect="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t="21745" b="32540"/>
          <a:stretch/>
        </p:blipFill>
        <p:spPr>
          <a:xfrm>
            <a:off x="10515506" y="1452022"/>
            <a:ext cx="1896362" cy="627125"/>
          </a:xfrm>
          <a:prstGeom prst="rect">
            <a:avLst/>
          </a:prstGeom>
        </p:spPr>
      </p:pic>
      <p:pic>
        <p:nvPicPr>
          <p:cNvPr id="22" name="Picture 21"/>
          <p:cNvPicPr>
            <a:picLocks noChangeAspect="1"/>
          </p:cNvPicPr>
          <p:nvPr/>
        </p:nvPicPr>
        <p:blipFill>
          <a:blip r:embed="rId11">
            <a:clrChange>
              <a:clrFrom>
                <a:srgbClr val="FFFFFF"/>
              </a:clrFrom>
              <a:clrTo>
                <a:srgbClr val="FFFFFF">
                  <a:alpha val="0"/>
                </a:srgbClr>
              </a:clrTo>
            </a:clrChange>
          </a:blip>
          <a:stretch>
            <a:fillRect/>
          </a:stretch>
        </p:blipFill>
        <p:spPr>
          <a:xfrm>
            <a:off x="3009359" y="3338761"/>
            <a:ext cx="1644831" cy="339620"/>
          </a:xfrm>
          <a:prstGeom prst="rect">
            <a:avLst/>
          </a:prstGeom>
        </p:spPr>
      </p:pic>
      <p:pic>
        <p:nvPicPr>
          <p:cNvPr id="23" name="Picture 22"/>
          <p:cNvPicPr>
            <a:picLocks noChangeAspect="1"/>
          </p:cNvPicPr>
          <p:nvPr/>
        </p:nvPicPr>
        <p:blipFill rotWithShape="1">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t="25992" b="25674"/>
          <a:stretch/>
        </p:blipFill>
        <p:spPr>
          <a:xfrm>
            <a:off x="2856462" y="1244361"/>
            <a:ext cx="1122001" cy="542312"/>
          </a:xfrm>
          <a:prstGeom prst="rect">
            <a:avLst/>
          </a:prstGeom>
        </p:spPr>
      </p:pic>
      <p:pic>
        <p:nvPicPr>
          <p:cNvPr id="24" name="Picture 23"/>
          <p:cNvPicPr>
            <a:picLocks noChangeAspect="1"/>
          </p:cNvPicPr>
          <p:nvPr/>
        </p:nvPicPr>
        <p:blipFill>
          <a:blip r:embed="rId13">
            <a:clrChange>
              <a:clrFrom>
                <a:srgbClr val="FFFFFF"/>
              </a:clrFrom>
              <a:clrTo>
                <a:srgbClr val="FFFFFF">
                  <a:alpha val="0"/>
                </a:srgbClr>
              </a:clrTo>
            </a:clrChange>
          </a:blip>
          <a:stretch>
            <a:fillRect/>
          </a:stretch>
        </p:blipFill>
        <p:spPr>
          <a:xfrm>
            <a:off x="7784461" y="5267491"/>
            <a:ext cx="1634588" cy="368493"/>
          </a:xfrm>
          <a:prstGeom prst="rect">
            <a:avLst/>
          </a:prstGeom>
        </p:spPr>
      </p:pic>
      <p:pic>
        <p:nvPicPr>
          <p:cNvPr id="25" name="Picture 24"/>
          <p:cNvPicPr>
            <a:picLocks noChangeAspect="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t="7014" b="6823"/>
          <a:stretch/>
        </p:blipFill>
        <p:spPr>
          <a:xfrm>
            <a:off x="204107" y="3453220"/>
            <a:ext cx="1541777" cy="562176"/>
          </a:xfrm>
          <a:prstGeom prst="rect">
            <a:avLst/>
          </a:prstGeom>
        </p:spPr>
      </p:pic>
      <p:pic>
        <p:nvPicPr>
          <p:cNvPr id="26" name="Picture 25"/>
          <p:cNvPicPr>
            <a:picLocks noChangeAspect="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91059" y="4988470"/>
            <a:ext cx="1441990" cy="578428"/>
          </a:xfrm>
          <a:prstGeom prst="rect">
            <a:avLst/>
          </a:prstGeom>
        </p:spPr>
      </p:pic>
      <p:pic>
        <p:nvPicPr>
          <p:cNvPr id="27" name="Picture 26"/>
          <p:cNvPicPr>
            <a:picLocks noChangeAspect="1"/>
          </p:cNvPicPr>
          <p:nvPr/>
        </p:nvPicPr>
        <p:blipFill>
          <a:blip r:embed="rId1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700179" y="955873"/>
            <a:ext cx="659617" cy="680905"/>
          </a:xfrm>
          <a:prstGeom prst="rect">
            <a:avLst/>
          </a:prstGeom>
          <a:noFill/>
          <a:ln>
            <a:noFill/>
          </a:ln>
        </p:spPr>
      </p:pic>
      <p:pic>
        <p:nvPicPr>
          <p:cNvPr id="28" name="Picture 27"/>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044948" y="3034452"/>
            <a:ext cx="1324763" cy="521764"/>
          </a:xfrm>
          <a:prstGeom prst="rect">
            <a:avLst/>
          </a:prstGeom>
        </p:spPr>
      </p:pic>
      <p:pic>
        <p:nvPicPr>
          <p:cNvPr id="29" name="Picture 28"/>
          <p:cNvPicPr>
            <a:picLocks noChangeAspect="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15506" y="4704278"/>
            <a:ext cx="1652578" cy="640890"/>
          </a:xfrm>
          <a:prstGeom prst="rect">
            <a:avLst/>
          </a:prstGeom>
        </p:spPr>
      </p:pic>
      <p:pic>
        <p:nvPicPr>
          <p:cNvPr id="30" name="Picture 29"/>
          <p:cNvPicPr>
            <a:picLocks noChangeAspect="1"/>
          </p:cNvPicPr>
          <p:nvPr/>
        </p:nvPicPr>
        <p:blipFill>
          <a:blip r:embed="rId19">
            <a:clrChange>
              <a:clrFrom>
                <a:srgbClr val="FFFFFF"/>
              </a:clrFrom>
              <a:clrTo>
                <a:srgbClr val="FFFFFF">
                  <a:alpha val="0"/>
                </a:srgbClr>
              </a:clrTo>
            </a:clrChange>
          </a:blip>
          <a:stretch>
            <a:fillRect/>
          </a:stretch>
        </p:blipFill>
        <p:spPr>
          <a:xfrm>
            <a:off x="6984900" y="3359646"/>
            <a:ext cx="1930332" cy="516366"/>
          </a:xfrm>
          <a:prstGeom prst="rect">
            <a:avLst/>
          </a:prstGeom>
        </p:spPr>
      </p:pic>
      <p:pic>
        <p:nvPicPr>
          <p:cNvPr id="31" name="Picture 30"/>
          <p:cNvPicPr>
            <a:picLocks noChangeAspect="1"/>
          </p:cNvPicPr>
          <p:nvPr/>
        </p:nvPicPr>
        <p:blipFill>
          <a:blip r:embed="rId20">
            <a:clrChange>
              <a:clrFrom>
                <a:srgbClr val="FFFFFF"/>
              </a:clrFrom>
              <a:clrTo>
                <a:srgbClr val="FFFFFF">
                  <a:alpha val="0"/>
                </a:srgbClr>
              </a:clrTo>
            </a:clrChange>
          </a:blip>
          <a:stretch>
            <a:fillRect/>
          </a:stretch>
        </p:blipFill>
        <p:spPr>
          <a:xfrm>
            <a:off x="4088171" y="2647400"/>
            <a:ext cx="1800121" cy="472633"/>
          </a:xfrm>
          <a:prstGeom prst="rect">
            <a:avLst/>
          </a:prstGeom>
        </p:spPr>
      </p:pic>
      <p:pic>
        <p:nvPicPr>
          <p:cNvPr id="32" name="Picture 31"/>
          <p:cNvPicPr>
            <a:picLocks noChangeAspect="1"/>
          </p:cNvPicPr>
          <p:nvPr/>
        </p:nvPicPr>
        <p:blipFill>
          <a:blip r:embed="rId21">
            <a:clrChange>
              <a:clrFrom>
                <a:srgbClr val="FFFFFF"/>
              </a:clrFrom>
              <a:clrTo>
                <a:srgbClr val="FFFFFF">
                  <a:alpha val="0"/>
                </a:srgbClr>
              </a:clrTo>
            </a:clrChange>
          </a:blip>
          <a:stretch>
            <a:fillRect/>
          </a:stretch>
        </p:blipFill>
        <p:spPr>
          <a:xfrm>
            <a:off x="84331" y="5228780"/>
            <a:ext cx="1561313" cy="286371"/>
          </a:xfrm>
          <a:prstGeom prst="rect">
            <a:avLst/>
          </a:prstGeom>
        </p:spPr>
      </p:pic>
      <p:pic>
        <p:nvPicPr>
          <p:cNvPr id="33" name="Picture 32"/>
          <p:cNvPicPr>
            <a:picLocks noChangeAspect="1"/>
          </p:cNvPicPr>
          <p:nvPr/>
        </p:nvPicPr>
        <p:blipFill>
          <a:blip r:embed="rId22" cstate="print">
            <a:clrChange>
              <a:clrFrom>
                <a:srgbClr val="FEFDFF"/>
              </a:clrFrom>
              <a:clrTo>
                <a:srgbClr val="FEFDFF">
                  <a:alpha val="0"/>
                </a:srgbClr>
              </a:clrTo>
            </a:clrChange>
            <a:extLst>
              <a:ext uri="{28A0092B-C50C-407E-A947-70E740481C1C}">
                <a14:useLocalDpi xmlns:a14="http://schemas.microsoft.com/office/drawing/2010/main" val="0"/>
              </a:ext>
            </a:extLst>
          </a:blip>
          <a:stretch>
            <a:fillRect/>
          </a:stretch>
        </p:blipFill>
        <p:spPr>
          <a:xfrm>
            <a:off x="453917" y="2312183"/>
            <a:ext cx="1363904" cy="291864"/>
          </a:xfrm>
          <a:prstGeom prst="rect">
            <a:avLst/>
          </a:prstGeom>
        </p:spPr>
      </p:pic>
      <p:pic>
        <p:nvPicPr>
          <p:cNvPr id="34" name="Picture 33"/>
          <p:cNvPicPr>
            <a:picLocks noChangeAspect="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355057" y="4728882"/>
            <a:ext cx="1963998" cy="396728"/>
          </a:xfrm>
          <a:prstGeom prst="rect">
            <a:avLst/>
          </a:prstGeom>
        </p:spPr>
      </p:pic>
      <p:pic>
        <p:nvPicPr>
          <p:cNvPr id="35" name="Picture 34"/>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1664070" y="6418118"/>
            <a:ext cx="2080021" cy="496703"/>
          </a:xfrm>
          <a:prstGeom prst="rect">
            <a:avLst/>
          </a:prstGeom>
          <a:noFill/>
          <a:ln>
            <a:noFill/>
          </a:ln>
        </p:spPr>
      </p:pic>
      <p:pic>
        <p:nvPicPr>
          <p:cNvPr id="37" name="Picture 36"/>
          <p:cNvPicPr>
            <a:picLocks noChangeAspect="1"/>
          </p:cNvPicPr>
          <p:nvPr/>
        </p:nvPicPr>
        <p:blipFill>
          <a:blip r:embed="rId25">
            <a:clrChange>
              <a:clrFrom>
                <a:srgbClr val="FFFFFF"/>
              </a:clrFrom>
              <a:clrTo>
                <a:srgbClr val="FFFFFF">
                  <a:alpha val="0"/>
                </a:srgbClr>
              </a:clrTo>
            </a:clrChange>
          </a:blip>
          <a:stretch>
            <a:fillRect/>
          </a:stretch>
        </p:blipFill>
        <p:spPr>
          <a:xfrm>
            <a:off x="988581" y="5758732"/>
            <a:ext cx="1887247" cy="428739"/>
          </a:xfrm>
          <a:prstGeom prst="rect">
            <a:avLst/>
          </a:prstGeom>
        </p:spPr>
      </p:pic>
      <p:pic>
        <p:nvPicPr>
          <p:cNvPr id="38" name="Picture 6" descr="http://res.cloudinary.com/octopusdeploy/image/upload/v1411729274/Logo-Text-BlueBlackWhite-400_f6zxbu.pn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103036" y="6275449"/>
            <a:ext cx="2143150" cy="41791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descr="http://himss.eu/sites/default/files/ibm-logo.jp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59697" y="1458019"/>
            <a:ext cx="1301110" cy="50767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2" descr="http://www.puppetlabs.com/wp-content/uploads/2010/07/Puppet-Labs-horizontal.pn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327708" y="2525621"/>
            <a:ext cx="1876506" cy="87603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4" descr="http://s3.amazonaws.com/opscode-corpsite/assets/121/pic-chef-logo.png"/>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8810830" y="5992114"/>
            <a:ext cx="842772" cy="82815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1"/>
          <p:cNvPicPr>
            <a:picLocks noChangeAspect="1"/>
          </p:cNvPicPr>
          <p:nvPr/>
        </p:nvPicPr>
        <p:blipFill>
          <a:blip r:embed="rId30">
            <a:clrChange>
              <a:clrFrom>
                <a:srgbClr val="FCFCFC"/>
              </a:clrFrom>
              <a:clrTo>
                <a:srgbClr val="FCFCFC">
                  <a:alpha val="0"/>
                </a:srgbClr>
              </a:clrTo>
            </a:clrChange>
            <a:extLst>
              <a:ext uri="{28A0092B-C50C-407E-A947-70E740481C1C}">
                <a14:useLocalDpi xmlns:a14="http://schemas.microsoft.com/office/drawing/2010/main" val="0"/>
              </a:ext>
            </a:extLst>
          </a:blip>
          <a:stretch>
            <a:fillRect/>
          </a:stretch>
        </p:blipFill>
        <p:spPr>
          <a:xfrm>
            <a:off x="9452460" y="3350851"/>
            <a:ext cx="1336267" cy="348591"/>
          </a:xfrm>
          <a:prstGeom prst="rect">
            <a:avLst/>
          </a:prstGeom>
        </p:spPr>
      </p:pic>
      <p:pic>
        <p:nvPicPr>
          <p:cNvPr id="43" name="Picture 42"/>
          <p:cNvPicPr>
            <a:picLocks noChangeAspect="1"/>
          </p:cNvPicPr>
          <p:nvPr/>
        </p:nvPicPr>
        <p:blipFill rotWithShape="1">
          <a:blip r:embed="rId31" cstate="print">
            <a:clrChange>
              <a:clrFrom>
                <a:srgbClr val="FFFFFD"/>
              </a:clrFrom>
              <a:clrTo>
                <a:srgbClr val="FFFFFD">
                  <a:alpha val="0"/>
                </a:srgbClr>
              </a:clrTo>
            </a:clrChange>
            <a:extLst>
              <a:ext uri="{28A0092B-C50C-407E-A947-70E740481C1C}">
                <a14:useLocalDpi xmlns:a14="http://schemas.microsoft.com/office/drawing/2010/main" val="0"/>
              </a:ext>
            </a:extLst>
          </a:blip>
          <a:srcRect r="3889"/>
          <a:stretch/>
        </p:blipFill>
        <p:spPr>
          <a:xfrm>
            <a:off x="6600588" y="4145516"/>
            <a:ext cx="1573169" cy="350991"/>
          </a:xfrm>
          <a:prstGeom prst="rect">
            <a:avLst/>
          </a:prstGeom>
        </p:spPr>
      </p:pic>
      <p:pic>
        <p:nvPicPr>
          <p:cNvPr id="44" name="Picture 43"/>
          <p:cNvPicPr>
            <a:picLocks noChangeAspect="1"/>
          </p:cNvPicPr>
          <p:nvPr/>
        </p:nvPicPr>
        <p:blipFill rotWithShape="1">
          <a:blip r:embed="rId32">
            <a:clrChange>
              <a:clrFrom>
                <a:srgbClr val="FFFFFF"/>
              </a:clrFrom>
              <a:clrTo>
                <a:srgbClr val="FFFFFF">
                  <a:alpha val="0"/>
                </a:srgbClr>
              </a:clrTo>
            </a:clrChange>
            <a:extLst>
              <a:ext uri="{28A0092B-C50C-407E-A947-70E740481C1C}">
                <a14:useLocalDpi xmlns:a14="http://schemas.microsoft.com/office/drawing/2010/main" val="0"/>
              </a:ext>
            </a:extLst>
          </a:blip>
          <a:srcRect t="35054" b="34474"/>
          <a:stretch/>
        </p:blipFill>
        <p:spPr>
          <a:xfrm>
            <a:off x="4622107" y="5542234"/>
            <a:ext cx="1466256" cy="446791"/>
          </a:xfrm>
          <a:prstGeom prst="rect">
            <a:avLst/>
          </a:prstGeom>
        </p:spPr>
      </p:pic>
      <p:pic>
        <p:nvPicPr>
          <p:cNvPr id="45" name="Picture 44"/>
          <p:cNvPicPr>
            <a:picLocks noChangeAspect="1"/>
          </p:cNvPicPr>
          <p:nvPr/>
        </p:nvPicPr>
        <p:blipFill>
          <a:blip r:embed="rId3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16407" y="5765630"/>
            <a:ext cx="2178686" cy="393842"/>
          </a:xfrm>
          <a:prstGeom prst="rect">
            <a:avLst/>
          </a:prstGeom>
        </p:spPr>
      </p:pic>
      <p:pic>
        <p:nvPicPr>
          <p:cNvPr id="46" name="Picture 45"/>
          <p:cNvPicPr>
            <a:picLocks noChangeAspect="1"/>
          </p:cNvPicPr>
          <p:nvPr/>
        </p:nvPicPr>
        <p:blipFill>
          <a:blip r:embed="rId34"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9694052" y="5506221"/>
            <a:ext cx="1655875" cy="356547"/>
          </a:xfrm>
          <a:prstGeom prst="rect">
            <a:avLst/>
          </a:prstGeom>
        </p:spPr>
      </p:pic>
      <p:pic>
        <p:nvPicPr>
          <p:cNvPr id="47" name="Picture 46"/>
          <p:cNvPicPr>
            <a:picLocks noChangeAspect="1"/>
          </p:cNvPicPr>
          <p:nvPr/>
        </p:nvPicPr>
        <p:blipFill>
          <a:blip r:embed="rId3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36186" y="3431922"/>
            <a:ext cx="1381143" cy="449838"/>
          </a:xfrm>
          <a:prstGeom prst="rect">
            <a:avLst/>
          </a:prstGeom>
        </p:spPr>
      </p:pic>
      <p:pic>
        <p:nvPicPr>
          <p:cNvPr id="48" name="Picture 47"/>
          <p:cNvPicPr>
            <a:picLocks noChangeAspect="1"/>
          </p:cNvPicPr>
          <p:nvPr/>
        </p:nvPicPr>
        <p:blipFill>
          <a:blip r:embed="rId3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6751" y="4159170"/>
            <a:ext cx="1687926" cy="473444"/>
          </a:xfrm>
          <a:prstGeom prst="rect">
            <a:avLst/>
          </a:prstGeom>
        </p:spPr>
      </p:pic>
      <p:pic>
        <p:nvPicPr>
          <p:cNvPr id="49" name="Picture 48"/>
          <p:cNvPicPr>
            <a:picLocks noChangeAspect="1"/>
          </p:cNvPicPr>
          <p:nvPr/>
        </p:nvPicPr>
        <p:blipFill rotWithShape="1">
          <a:blip r:embed="rId37" cstate="print">
            <a:clrChange>
              <a:clrFrom>
                <a:srgbClr val="FBFAFF"/>
              </a:clrFrom>
              <a:clrTo>
                <a:srgbClr val="FBFAFF">
                  <a:alpha val="0"/>
                </a:srgbClr>
              </a:clrTo>
            </a:clrChange>
            <a:extLst>
              <a:ext uri="{28A0092B-C50C-407E-A947-70E740481C1C}">
                <a14:useLocalDpi xmlns:a14="http://schemas.microsoft.com/office/drawing/2010/main" val="0"/>
              </a:ext>
            </a:extLst>
          </a:blip>
          <a:srcRect t="3379" b="19925"/>
          <a:stretch/>
        </p:blipFill>
        <p:spPr>
          <a:xfrm>
            <a:off x="4361227" y="3786294"/>
            <a:ext cx="849730" cy="446791"/>
          </a:xfrm>
          <a:prstGeom prst="rect">
            <a:avLst/>
          </a:prstGeom>
        </p:spPr>
      </p:pic>
      <p:pic>
        <p:nvPicPr>
          <p:cNvPr id="50" name="Picture 49"/>
          <p:cNvPicPr>
            <a:picLocks noChangeAspect="1"/>
          </p:cNvPicPr>
          <p:nvPr/>
        </p:nvPicPr>
        <p:blipFill>
          <a:blip r:embed="rId3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891339" y="6170213"/>
            <a:ext cx="698540" cy="698540"/>
          </a:xfrm>
          <a:prstGeom prst="rect">
            <a:avLst/>
          </a:prstGeom>
        </p:spPr>
      </p:pic>
      <p:pic>
        <p:nvPicPr>
          <p:cNvPr id="51" name="Picture 50"/>
          <p:cNvPicPr>
            <a:picLocks noChangeAspect="1"/>
          </p:cNvPicPr>
          <p:nvPr/>
        </p:nvPicPr>
        <p:blipFill rotWithShape="1">
          <a:blip r:embed="rId39">
            <a:clrChange>
              <a:clrFrom>
                <a:srgbClr val="FEFEFE"/>
              </a:clrFrom>
              <a:clrTo>
                <a:srgbClr val="FEFEFE">
                  <a:alpha val="0"/>
                </a:srgbClr>
              </a:clrTo>
            </a:clrChange>
            <a:extLst>
              <a:ext uri="{28A0092B-C50C-407E-A947-70E740481C1C}">
                <a14:useLocalDpi xmlns:a14="http://schemas.microsoft.com/office/drawing/2010/main" val="0"/>
              </a:ext>
            </a:extLst>
          </a:blip>
          <a:srcRect r="33567"/>
          <a:stretch/>
        </p:blipFill>
        <p:spPr>
          <a:xfrm>
            <a:off x="8959944" y="2083904"/>
            <a:ext cx="1866864" cy="324250"/>
          </a:xfrm>
          <a:prstGeom prst="rect">
            <a:avLst/>
          </a:prstGeom>
        </p:spPr>
      </p:pic>
      <p:pic>
        <p:nvPicPr>
          <p:cNvPr id="52" name="Picture 51"/>
          <p:cNvPicPr>
            <a:picLocks noChangeAspect="1"/>
          </p:cNvPicPr>
          <p:nvPr/>
        </p:nvPicPr>
        <p:blipFill>
          <a:blip r:embed="rId4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09887" y="1287200"/>
            <a:ext cx="2493527" cy="690846"/>
          </a:xfrm>
          <a:prstGeom prst="rect">
            <a:avLst/>
          </a:prstGeom>
        </p:spPr>
      </p:pic>
      <p:pic>
        <p:nvPicPr>
          <p:cNvPr id="53" name="Picture 52"/>
          <p:cNvPicPr>
            <a:picLocks noChangeAspect="1"/>
          </p:cNvPicPr>
          <p:nvPr/>
        </p:nvPicPr>
        <p:blipFill rotWithShape="1">
          <a:blip r:embed="rId41" cstate="print">
            <a:clrChange>
              <a:clrFrom>
                <a:srgbClr val="F2FFFF"/>
              </a:clrFrom>
              <a:clrTo>
                <a:srgbClr val="F2FFFF">
                  <a:alpha val="0"/>
                </a:srgbClr>
              </a:clrTo>
            </a:clrChange>
            <a:extLst>
              <a:ext uri="{28A0092B-C50C-407E-A947-70E740481C1C}">
                <a14:useLocalDpi xmlns:a14="http://schemas.microsoft.com/office/drawing/2010/main" val="0"/>
              </a:ext>
            </a:extLst>
          </a:blip>
          <a:srcRect t="26550" b="31411"/>
          <a:stretch/>
        </p:blipFill>
        <p:spPr>
          <a:xfrm>
            <a:off x="2203299" y="2456102"/>
            <a:ext cx="1122500" cy="471887"/>
          </a:xfrm>
          <a:prstGeom prst="rect">
            <a:avLst/>
          </a:prstGeom>
        </p:spPr>
      </p:pic>
      <p:pic>
        <p:nvPicPr>
          <p:cNvPr id="54" name="Picture 53"/>
          <p:cNvPicPr>
            <a:picLocks noChangeAspect="1"/>
          </p:cNvPicPr>
          <p:nvPr/>
        </p:nvPicPr>
        <p:blipFill>
          <a:blip r:embed="rId4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3287" y="2853700"/>
            <a:ext cx="2200397" cy="684205"/>
          </a:xfrm>
          <a:prstGeom prst="rect">
            <a:avLst/>
          </a:prstGeom>
        </p:spPr>
      </p:pic>
      <p:pic>
        <p:nvPicPr>
          <p:cNvPr id="55" name="Picture 54"/>
          <p:cNvPicPr>
            <a:picLocks noChangeAspect="1"/>
          </p:cNvPicPr>
          <p:nvPr/>
        </p:nvPicPr>
        <p:blipFill>
          <a:blip r:embed="rId4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17395" y="4863915"/>
            <a:ext cx="1890576" cy="454068"/>
          </a:xfrm>
          <a:prstGeom prst="rect">
            <a:avLst/>
          </a:prstGeom>
        </p:spPr>
      </p:pic>
      <p:pic>
        <p:nvPicPr>
          <p:cNvPr id="56" name="Picture 55"/>
          <p:cNvPicPr>
            <a:picLocks noChangeAspect="1"/>
          </p:cNvPicPr>
          <p:nvPr/>
        </p:nvPicPr>
        <p:blipFill>
          <a:blip r:embed="rId4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3217" y="6397689"/>
            <a:ext cx="1398364" cy="355947"/>
          </a:xfrm>
          <a:prstGeom prst="rect">
            <a:avLst/>
          </a:prstGeom>
        </p:spPr>
      </p:pic>
      <p:pic>
        <p:nvPicPr>
          <p:cNvPr id="57" name="Picture 56"/>
          <p:cNvPicPr>
            <a:picLocks noChangeAspect="1"/>
          </p:cNvPicPr>
          <p:nvPr/>
        </p:nvPicPr>
        <p:blipFill>
          <a:blip r:embed="rId4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044948" y="2355456"/>
            <a:ext cx="1123136" cy="323435"/>
          </a:xfrm>
          <a:prstGeom prst="rect">
            <a:avLst/>
          </a:prstGeom>
        </p:spPr>
      </p:pic>
      <p:pic>
        <p:nvPicPr>
          <p:cNvPr id="58" name="Picture 57"/>
          <p:cNvPicPr>
            <a:picLocks noChangeAspect="1"/>
          </p:cNvPicPr>
          <p:nvPr/>
        </p:nvPicPr>
        <p:blipFill>
          <a:blip r:embed="rId46"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2369199" y="2957912"/>
            <a:ext cx="1311265" cy="417967"/>
          </a:xfrm>
          <a:prstGeom prst="rect">
            <a:avLst/>
          </a:prstGeom>
        </p:spPr>
      </p:pic>
      <p:pic>
        <p:nvPicPr>
          <p:cNvPr id="59" name="Picture 58"/>
          <p:cNvPicPr>
            <a:picLocks noChangeAspect="1"/>
          </p:cNvPicPr>
          <p:nvPr/>
        </p:nvPicPr>
        <p:blipFill>
          <a:blip r:embed="rId4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07953" y="3772295"/>
            <a:ext cx="1757678" cy="384269"/>
          </a:xfrm>
          <a:prstGeom prst="rect">
            <a:avLst/>
          </a:prstGeom>
        </p:spPr>
      </p:pic>
      <p:pic>
        <p:nvPicPr>
          <p:cNvPr id="60" name="Picture 59"/>
          <p:cNvPicPr>
            <a:picLocks noChangeAspect="1"/>
          </p:cNvPicPr>
          <p:nvPr/>
        </p:nvPicPr>
        <p:blipFill rotWithShape="1">
          <a:blip r:embed="rId48" cstate="print">
            <a:clrChange>
              <a:clrFrom>
                <a:srgbClr val="FFFFFF"/>
              </a:clrFrom>
              <a:clrTo>
                <a:srgbClr val="FFFFFF">
                  <a:alpha val="0"/>
                </a:srgbClr>
              </a:clrTo>
            </a:clrChange>
            <a:extLst>
              <a:ext uri="{28A0092B-C50C-407E-A947-70E740481C1C}">
                <a14:useLocalDpi xmlns:a14="http://schemas.microsoft.com/office/drawing/2010/main" val="0"/>
              </a:ext>
            </a:extLst>
          </a:blip>
          <a:srcRect t="15709" r="4558" b="24173"/>
          <a:stretch/>
        </p:blipFill>
        <p:spPr>
          <a:xfrm>
            <a:off x="4509887" y="2079168"/>
            <a:ext cx="1876284" cy="552575"/>
          </a:xfrm>
          <a:prstGeom prst="rect">
            <a:avLst/>
          </a:prstGeom>
        </p:spPr>
      </p:pic>
      <p:pic>
        <p:nvPicPr>
          <p:cNvPr id="61" name="Picture 60"/>
          <p:cNvPicPr>
            <a:picLocks noChangeAspect="1"/>
          </p:cNvPicPr>
          <p:nvPr/>
        </p:nvPicPr>
        <p:blipFill>
          <a:blip r:embed="rId49"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338719" y="1329841"/>
            <a:ext cx="1930046" cy="523935"/>
          </a:xfrm>
          <a:prstGeom prst="rect">
            <a:avLst/>
          </a:prstGeom>
        </p:spPr>
      </p:pic>
      <p:pic>
        <p:nvPicPr>
          <p:cNvPr id="62" name="Picture 61"/>
          <p:cNvPicPr>
            <a:picLocks noChangeAspect="1"/>
          </p:cNvPicPr>
          <p:nvPr/>
        </p:nvPicPr>
        <p:blipFill rotWithShape="1">
          <a:blip r:embed="rId50" cstate="print">
            <a:clrChange>
              <a:clrFrom>
                <a:srgbClr val="FFFFFF"/>
              </a:clrFrom>
              <a:clrTo>
                <a:srgbClr val="FFFFFF">
                  <a:alpha val="0"/>
                </a:srgbClr>
              </a:clrTo>
            </a:clrChange>
            <a:extLst>
              <a:ext uri="{28A0092B-C50C-407E-A947-70E740481C1C}">
                <a14:useLocalDpi xmlns:a14="http://schemas.microsoft.com/office/drawing/2010/main" val="0"/>
              </a:ext>
            </a:extLst>
          </a:blip>
          <a:srcRect t="7295" b="8644"/>
          <a:stretch/>
        </p:blipFill>
        <p:spPr>
          <a:xfrm>
            <a:off x="10861816" y="6260357"/>
            <a:ext cx="1342548" cy="550257"/>
          </a:xfrm>
          <a:prstGeom prst="rect">
            <a:avLst/>
          </a:prstGeom>
        </p:spPr>
      </p:pic>
      <p:pic>
        <p:nvPicPr>
          <p:cNvPr id="63" name="Picture 62"/>
          <p:cNvPicPr>
            <a:picLocks noChangeAspect="1"/>
          </p:cNvPicPr>
          <p:nvPr/>
        </p:nvPicPr>
        <p:blipFill rotWithShape="1">
          <a:blip r:embed="rId51" cstate="print">
            <a:clrChange>
              <a:clrFrom>
                <a:srgbClr val="FFFFFF"/>
              </a:clrFrom>
              <a:clrTo>
                <a:srgbClr val="FFFFFF">
                  <a:alpha val="0"/>
                </a:srgbClr>
              </a:clrTo>
            </a:clrChange>
            <a:extLst>
              <a:ext uri="{28A0092B-C50C-407E-A947-70E740481C1C}">
                <a14:useLocalDpi xmlns:a14="http://schemas.microsoft.com/office/drawing/2010/main" val="0"/>
              </a:ext>
            </a:extLst>
          </a:blip>
          <a:srcRect t="12690" b="17711"/>
          <a:stretch/>
        </p:blipFill>
        <p:spPr>
          <a:xfrm>
            <a:off x="6796276" y="4701461"/>
            <a:ext cx="1507466" cy="432378"/>
          </a:xfrm>
          <a:prstGeom prst="rect">
            <a:avLst/>
          </a:prstGeom>
        </p:spPr>
      </p:pic>
      <p:pic>
        <p:nvPicPr>
          <p:cNvPr id="64" name="Picture 63"/>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a:off x="5382594" y="4318397"/>
            <a:ext cx="1144767" cy="430897"/>
          </a:xfrm>
          <a:prstGeom prst="rect">
            <a:avLst/>
          </a:prstGeom>
        </p:spPr>
      </p:pic>
      <p:pic>
        <p:nvPicPr>
          <p:cNvPr id="65" name="Picture 2" descr="MyFileBridge"/>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10788727" y="3959956"/>
            <a:ext cx="1251448" cy="461060"/>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 descr="http://www.boxless.com/wp-content/uploads/2014/03/boxless.png"/>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9079924" y="2535565"/>
            <a:ext cx="1671466" cy="584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82923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8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3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8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1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8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1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50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2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60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6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900"/>
                                        <p:tgtEl>
                                          <p:spTgt spid="26"/>
                                        </p:tgtEl>
                                      </p:cBhvr>
                                    </p:animEffect>
                                    <p:anim calcmode="lin" valueType="num">
                                      <p:cBhvr>
                                        <p:cTn id="68" dur="1900" fill="hold"/>
                                        <p:tgtEl>
                                          <p:spTgt spid="26"/>
                                        </p:tgtEl>
                                        <p:attrNameLst>
                                          <p:attrName>ppt_x</p:attrName>
                                        </p:attrNameLst>
                                      </p:cBhvr>
                                      <p:tavLst>
                                        <p:tav tm="0">
                                          <p:val>
                                            <p:strVal val="#ppt_x"/>
                                          </p:val>
                                        </p:tav>
                                        <p:tav tm="100000">
                                          <p:val>
                                            <p:strVal val="#ppt_x"/>
                                          </p:val>
                                        </p:tav>
                                      </p:tavLst>
                                    </p:anim>
                                    <p:anim calcmode="lin" valueType="num">
                                      <p:cBhvr>
                                        <p:cTn id="69" dur="1900" fill="hold"/>
                                        <p:tgtEl>
                                          <p:spTgt spid="26"/>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40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7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13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90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1000"/>
                                        <p:tgtEl>
                                          <p:spTgt spid="30"/>
                                        </p:tgtEl>
                                      </p:cBhvr>
                                    </p:animEffect>
                                    <p:anim calcmode="lin" valueType="num">
                                      <p:cBhvr>
                                        <p:cTn id="88" dur="1000" fill="hold"/>
                                        <p:tgtEl>
                                          <p:spTgt spid="30"/>
                                        </p:tgtEl>
                                        <p:attrNameLst>
                                          <p:attrName>ppt_x</p:attrName>
                                        </p:attrNameLst>
                                      </p:cBhvr>
                                      <p:tavLst>
                                        <p:tav tm="0">
                                          <p:val>
                                            <p:strVal val="#ppt_x"/>
                                          </p:val>
                                        </p:tav>
                                        <p:tav tm="100000">
                                          <p:val>
                                            <p:strVal val="#ppt_x"/>
                                          </p:val>
                                        </p:tav>
                                      </p:tavLst>
                                    </p:anim>
                                    <p:anim calcmode="lin" valueType="num">
                                      <p:cBhvr>
                                        <p:cTn id="89" dur="1000" fill="hold"/>
                                        <p:tgtEl>
                                          <p:spTgt spid="30"/>
                                        </p:tgtEl>
                                        <p:attrNameLst>
                                          <p:attrName>ppt_y</p:attrName>
                                        </p:attrNameLst>
                                      </p:cBhvr>
                                      <p:tavLst>
                                        <p:tav tm="0">
                                          <p:val>
                                            <p:strVal val="#ppt_y-.1"/>
                                          </p:val>
                                        </p:tav>
                                        <p:tav tm="100000">
                                          <p:val>
                                            <p:strVal val="#ppt_y"/>
                                          </p:val>
                                        </p:tav>
                                      </p:tavLst>
                                    </p:anim>
                                  </p:childTnLst>
                                </p:cTn>
                              </p:par>
                              <p:par>
                                <p:cTn id="90" presetID="47" presetClass="entr" presetSubtype="0" fill="hold" nodeType="withEffect">
                                  <p:stCondLst>
                                    <p:cond delay="50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1000"/>
                                        <p:tgtEl>
                                          <p:spTgt spid="31"/>
                                        </p:tgtEl>
                                      </p:cBhvr>
                                    </p:animEffect>
                                    <p:anim calcmode="lin" valueType="num">
                                      <p:cBhvr>
                                        <p:cTn id="93" dur="1000" fill="hold"/>
                                        <p:tgtEl>
                                          <p:spTgt spid="31"/>
                                        </p:tgtEl>
                                        <p:attrNameLst>
                                          <p:attrName>ppt_x</p:attrName>
                                        </p:attrNameLst>
                                      </p:cBhvr>
                                      <p:tavLst>
                                        <p:tav tm="0">
                                          <p:val>
                                            <p:strVal val="#ppt_x"/>
                                          </p:val>
                                        </p:tav>
                                        <p:tav tm="100000">
                                          <p:val>
                                            <p:strVal val="#ppt_x"/>
                                          </p:val>
                                        </p:tav>
                                      </p:tavLst>
                                    </p:anim>
                                    <p:anim calcmode="lin" valueType="num">
                                      <p:cBhvr>
                                        <p:cTn id="94" dur="1000" fill="hold"/>
                                        <p:tgtEl>
                                          <p:spTgt spid="31"/>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170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120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1000"/>
                                        <p:tgtEl>
                                          <p:spTgt spid="33"/>
                                        </p:tgtEl>
                                      </p:cBhvr>
                                    </p:animEffect>
                                    <p:anim calcmode="lin" valueType="num">
                                      <p:cBhvr>
                                        <p:cTn id="103" dur="1000" fill="hold"/>
                                        <p:tgtEl>
                                          <p:spTgt spid="33"/>
                                        </p:tgtEl>
                                        <p:attrNameLst>
                                          <p:attrName>ppt_x</p:attrName>
                                        </p:attrNameLst>
                                      </p:cBhvr>
                                      <p:tavLst>
                                        <p:tav tm="0">
                                          <p:val>
                                            <p:strVal val="#ppt_x"/>
                                          </p:val>
                                        </p:tav>
                                        <p:tav tm="100000">
                                          <p:val>
                                            <p:strVal val="#ppt_x"/>
                                          </p:val>
                                        </p:tav>
                                      </p:tavLst>
                                    </p:anim>
                                    <p:anim calcmode="lin" valueType="num">
                                      <p:cBhvr>
                                        <p:cTn id="104" dur="1000" fill="hold"/>
                                        <p:tgtEl>
                                          <p:spTgt spid="33"/>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100"/>
                                  </p:stCondLst>
                                  <p:childTnLst>
                                    <p:set>
                                      <p:cBhvr>
                                        <p:cTn id="106" dur="1" fill="hold">
                                          <p:stCondLst>
                                            <p:cond delay="0"/>
                                          </p:stCondLst>
                                        </p:cTn>
                                        <p:tgtEl>
                                          <p:spTgt spid="34"/>
                                        </p:tgtEl>
                                        <p:attrNameLst>
                                          <p:attrName>style.visibility</p:attrName>
                                        </p:attrNameLst>
                                      </p:cBhvr>
                                      <p:to>
                                        <p:strVal val="visible"/>
                                      </p:to>
                                    </p:set>
                                    <p:animEffect transition="in" filter="fade">
                                      <p:cBhvr>
                                        <p:cTn id="107" dur="1000"/>
                                        <p:tgtEl>
                                          <p:spTgt spid="34"/>
                                        </p:tgtEl>
                                      </p:cBhvr>
                                    </p:animEffect>
                                    <p:anim calcmode="lin" valueType="num">
                                      <p:cBhvr>
                                        <p:cTn id="108" dur="1000" fill="hold"/>
                                        <p:tgtEl>
                                          <p:spTgt spid="34"/>
                                        </p:tgtEl>
                                        <p:attrNameLst>
                                          <p:attrName>ppt_x</p:attrName>
                                        </p:attrNameLst>
                                      </p:cBhvr>
                                      <p:tavLst>
                                        <p:tav tm="0">
                                          <p:val>
                                            <p:strVal val="#ppt_x"/>
                                          </p:val>
                                        </p:tav>
                                        <p:tav tm="100000">
                                          <p:val>
                                            <p:strVal val="#ppt_x"/>
                                          </p:val>
                                        </p:tav>
                                      </p:tavLst>
                                    </p:anim>
                                    <p:anim calcmode="lin" valueType="num">
                                      <p:cBhvr>
                                        <p:cTn id="109" dur="1000" fill="hold"/>
                                        <p:tgtEl>
                                          <p:spTgt spid="34"/>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900"/>
                                  </p:stCondLst>
                                  <p:childTnLst>
                                    <p:set>
                                      <p:cBhvr>
                                        <p:cTn id="111" dur="1" fill="hold">
                                          <p:stCondLst>
                                            <p:cond delay="0"/>
                                          </p:stCondLst>
                                        </p:cTn>
                                        <p:tgtEl>
                                          <p:spTgt spid="35"/>
                                        </p:tgtEl>
                                        <p:attrNameLst>
                                          <p:attrName>style.visibility</p:attrName>
                                        </p:attrNameLst>
                                      </p:cBhvr>
                                      <p:to>
                                        <p:strVal val="visible"/>
                                      </p:to>
                                    </p:set>
                                    <p:animEffect transition="in" filter="fade">
                                      <p:cBhvr>
                                        <p:cTn id="112" dur="1000"/>
                                        <p:tgtEl>
                                          <p:spTgt spid="35"/>
                                        </p:tgtEl>
                                      </p:cBhvr>
                                    </p:animEffect>
                                    <p:anim calcmode="lin" valueType="num">
                                      <p:cBhvr>
                                        <p:cTn id="113" dur="1000" fill="hold"/>
                                        <p:tgtEl>
                                          <p:spTgt spid="35"/>
                                        </p:tgtEl>
                                        <p:attrNameLst>
                                          <p:attrName>ppt_x</p:attrName>
                                        </p:attrNameLst>
                                      </p:cBhvr>
                                      <p:tavLst>
                                        <p:tav tm="0">
                                          <p:val>
                                            <p:strVal val="#ppt_x"/>
                                          </p:val>
                                        </p:tav>
                                        <p:tav tm="100000">
                                          <p:val>
                                            <p:strVal val="#ppt_x"/>
                                          </p:val>
                                        </p:tav>
                                      </p:tavLst>
                                    </p:anim>
                                    <p:anim calcmode="lin" valueType="num">
                                      <p:cBhvr>
                                        <p:cTn id="114" dur="1000" fill="hold"/>
                                        <p:tgtEl>
                                          <p:spTgt spid="35"/>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40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1000"/>
                                        <p:tgtEl>
                                          <p:spTgt spid="37"/>
                                        </p:tgtEl>
                                      </p:cBhvr>
                                    </p:animEffect>
                                    <p:anim calcmode="lin" valueType="num">
                                      <p:cBhvr>
                                        <p:cTn id="118" dur="1000" fill="hold"/>
                                        <p:tgtEl>
                                          <p:spTgt spid="37"/>
                                        </p:tgtEl>
                                        <p:attrNameLst>
                                          <p:attrName>ppt_x</p:attrName>
                                        </p:attrNameLst>
                                      </p:cBhvr>
                                      <p:tavLst>
                                        <p:tav tm="0">
                                          <p:val>
                                            <p:strVal val="#ppt_x"/>
                                          </p:val>
                                        </p:tav>
                                        <p:tav tm="100000">
                                          <p:val>
                                            <p:strVal val="#ppt_x"/>
                                          </p:val>
                                        </p:tav>
                                      </p:tavLst>
                                    </p:anim>
                                    <p:anim calcmode="lin" valueType="num">
                                      <p:cBhvr>
                                        <p:cTn id="119" dur="1000" fill="hold"/>
                                        <p:tgtEl>
                                          <p:spTgt spid="37"/>
                                        </p:tgtEl>
                                        <p:attrNameLst>
                                          <p:attrName>ppt_y</p:attrName>
                                        </p:attrNameLst>
                                      </p:cBhvr>
                                      <p:tavLst>
                                        <p:tav tm="0">
                                          <p:val>
                                            <p:strVal val="#ppt_y-.1"/>
                                          </p:val>
                                        </p:tav>
                                        <p:tav tm="100000">
                                          <p:val>
                                            <p:strVal val="#ppt_y"/>
                                          </p:val>
                                        </p:tav>
                                      </p:tavLst>
                                    </p:anim>
                                  </p:childTnLst>
                                </p:cTn>
                              </p:par>
                              <p:par>
                                <p:cTn id="120" presetID="47" presetClass="entr" presetSubtype="0" fill="hold" nodeType="withEffect">
                                  <p:stCondLst>
                                    <p:cond delay="1000"/>
                                  </p:stCondLst>
                                  <p:childTnLst>
                                    <p:set>
                                      <p:cBhvr>
                                        <p:cTn id="121" dur="1" fill="hold">
                                          <p:stCondLst>
                                            <p:cond delay="0"/>
                                          </p:stCondLst>
                                        </p:cTn>
                                        <p:tgtEl>
                                          <p:spTgt spid="38"/>
                                        </p:tgtEl>
                                        <p:attrNameLst>
                                          <p:attrName>style.visibility</p:attrName>
                                        </p:attrNameLst>
                                      </p:cBhvr>
                                      <p:to>
                                        <p:strVal val="visible"/>
                                      </p:to>
                                    </p:set>
                                    <p:animEffect transition="in" filter="fade">
                                      <p:cBhvr>
                                        <p:cTn id="122" dur="1000"/>
                                        <p:tgtEl>
                                          <p:spTgt spid="38"/>
                                        </p:tgtEl>
                                      </p:cBhvr>
                                    </p:animEffect>
                                    <p:anim calcmode="lin" valueType="num">
                                      <p:cBhvr>
                                        <p:cTn id="123" dur="1000" fill="hold"/>
                                        <p:tgtEl>
                                          <p:spTgt spid="38"/>
                                        </p:tgtEl>
                                        <p:attrNameLst>
                                          <p:attrName>ppt_x</p:attrName>
                                        </p:attrNameLst>
                                      </p:cBhvr>
                                      <p:tavLst>
                                        <p:tav tm="0">
                                          <p:val>
                                            <p:strVal val="#ppt_x"/>
                                          </p:val>
                                        </p:tav>
                                        <p:tav tm="100000">
                                          <p:val>
                                            <p:strVal val="#ppt_x"/>
                                          </p:val>
                                        </p:tav>
                                      </p:tavLst>
                                    </p:anim>
                                    <p:anim calcmode="lin" valueType="num">
                                      <p:cBhvr>
                                        <p:cTn id="124" dur="1000" fill="hold"/>
                                        <p:tgtEl>
                                          <p:spTgt spid="38"/>
                                        </p:tgtEl>
                                        <p:attrNameLst>
                                          <p:attrName>ppt_y</p:attrName>
                                        </p:attrNameLst>
                                      </p:cBhvr>
                                      <p:tavLst>
                                        <p:tav tm="0">
                                          <p:val>
                                            <p:strVal val="#ppt_y-.1"/>
                                          </p:val>
                                        </p:tav>
                                        <p:tav tm="100000">
                                          <p:val>
                                            <p:strVal val="#ppt_y"/>
                                          </p:val>
                                        </p:tav>
                                      </p:tavLst>
                                    </p:anim>
                                  </p:childTnLst>
                                </p:cTn>
                              </p:par>
                              <p:par>
                                <p:cTn id="125" presetID="47" presetClass="entr" presetSubtype="0" fill="hold" nodeType="withEffect">
                                  <p:stCondLst>
                                    <p:cond delay="70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1000"/>
                                        <p:tgtEl>
                                          <p:spTgt spid="39"/>
                                        </p:tgtEl>
                                      </p:cBhvr>
                                    </p:animEffect>
                                    <p:anim calcmode="lin" valueType="num">
                                      <p:cBhvr>
                                        <p:cTn id="128" dur="1000" fill="hold"/>
                                        <p:tgtEl>
                                          <p:spTgt spid="39"/>
                                        </p:tgtEl>
                                        <p:attrNameLst>
                                          <p:attrName>ppt_x</p:attrName>
                                        </p:attrNameLst>
                                      </p:cBhvr>
                                      <p:tavLst>
                                        <p:tav tm="0">
                                          <p:val>
                                            <p:strVal val="#ppt_x"/>
                                          </p:val>
                                        </p:tav>
                                        <p:tav tm="100000">
                                          <p:val>
                                            <p:strVal val="#ppt_x"/>
                                          </p:val>
                                        </p:tav>
                                      </p:tavLst>
                                    </p:anim>
                                    <p:anim calcmode="lin" valueType="num">
                                      <p:cBhvr>
                                        <p:cTn id="129" dur="1000" fill="hold"/>
                                        <p:tgtEl>
                                          <p:spTgt spid="39"/>
                                        </p:tgtEl>
                                        <p:attrNameLst>
                                          <p:attrName>ppt_y</p:attrName>
                                        </p:attrNameLst>
                                      </p:cBhvr>
                                      <p:tavLst>
                                        <p:tav tm="0">
                                          <p:val>
                                            <p:strVal val="#ppt_y-.1"/>
                                          </p:val>
                                        </p:tav>
                                        <p:tav tm="100000">
                                          <p:val>
                                            <p:strVal val="#ppt_y"/>
                                          </p:val>
                                        </p:tav>
                                      </p:tavLst>
                                    </p:anim>
                                  </p:childTnLst>
                                </p:cTn>
                              </p:par>
                              <p:par>
                                <p:cTn id="130" presetID="47" presetClass="entr" presetSubtype="0" fill="hold" nodeType="withEffect">
                                  <p:stCondLst>
                                    <p:cond delay="600"/>
                                  </p:stCondLst>
                                  <p:childTnLst>
                                    <p:set>
                                      <p:cBhvr>
                                        <p:cTn id="131" dur="1" fill="hold">
                                          <p:stCondLst>
                                            <p:cond delay="0"/>
                                          </p:stCondLst>
                                        </p:cTn>
                                        <p:tgtEl>
                                          <p:spTgt spid="40"/>
                                        </p:tgtEl>
                                        <p:attrNameLst>
                                          <p:attrName>style.visibility</p:attrName>
                                        </p:attrNameLst>
                                      </p:cBhvr>
                                      <p:to>
                                        <p:strVal val="visible"/>
                                      </p:to>
                                    </p:set>
                                    <p:animEffect transition="in" filter="fade">
                                      <p:cBhvr>
                                        <p:cTn id="132" dur="1000"/>
                                        <p:tgtEl>
                                          <p:spTgt spid="40"/>
                                        </p:tgtEl>
                                      </p:cBhvr>
                                    </p:animEffect>
                                    <p:anim calcmode="lin" valueType="num">
                                      <p:cBhvr>
                                        <p:cTn id="133" dur="1000" fill="hold"/>
                                        <p:tgtEl>
                                          <p:spTgt spid="40"/>
                                        </p:tgtEl>
                                        <p:attrNameLst>
                                          <p:attrName>ppt_x</p:attrName>
                                        </p:attrNameLst>
                                      </p:cBhvr>
                                      <p:tavLst>
                                        <p:tav tm="0">
                                          <p:val>
                                            <p:strVal val="#ppt_x"/>
                                          </p:val>
                                        </p:tav>
                                        <p:tav tm="100000">
                                          <p:val>
                                            <p:strVal val="#ppt_x"/>
                                          </p:val>
                                        </p:tav>
                                      </p:tavLst>
                                    </p:anim>
                                    <p:anim calcmode="lin" valueType="num">
                                      <p:cBhvr>
                                        <p:cTn id="134" dur="1000" fill="hold"/>
                                        <p:tgtEl>
                                          <p:spTgt spid="40"/>
                                        </p:tgtEl>
                                        <p:attrNameLst>
                                          <p:attrName>ppt_y</p:attrName>
                                        </p:attrNameLst>
                                      </p:cBhvr>
                                      <p:tavLst>
                                        <p:tav tm="0">
                                          <p:val>
                                            <p:strVal val="#ppt_y-.1"/>
                                          </p:val>
                                        </p:tav>
                                        <p:tav tm="100000">
                                          <p:val>
                                            <p:strVal val="#ppt_y"/>
                                          </p:val>
                                        </p:tav>
                                      </p:tavLst>
                                    </p:anim>
                                  </p:childTnLst>
                                </p:cTn>
                              </p:par>
                              <p:par>
                                <p:cTn id="135" presetID="47" presetClass="entr" presetSubtype="0" fill="hold" nodeType="withEffect">
                                  <p:stCondLst>
                                    <p:cond delay="300"/>
                                  </p:stCondLst>
                                  <p:childTnLst>
                                    <p:set>
                                      <p:cBhvr>
                                        <p:cTn id="136" dur="1" fill="hold">
                                          <p:stCondLst>
                                            <p:cond delay="0"/>
                                          </p:stCondLst>
                                        </p:cTn>
                                        <p:tgtEl>
                                          <p:spTgt spid="41"/>
                                        </p:tgtEl>
                                        <p:attrNameLst>
                                          <p:attrName>style.visibility</p:attrName>
                                        </p:attrNameLst>
                                      </p:cBhvr>
                                      <p:to>
                                        <p:strVal val="visible"/>
                                      </p:to>
                                    </p:set>
                                    <p:animEffect transition="in" filter="fade">
                                      <p:cBhvr>
                                        <p:cTn id="137" dur="1000"/>
                                        <p:tgtEl>
                                          <p:spTgt spid="41"/>
                                        </p:tgtEl>
                                      </p:cBhvr>
                                    </p:animEffect>
                                    <p:anim calcmode="lin" valueType="num">
                                      <p:cBhvr>
                                        <p:cTn id="138" dur="1000" fill="hold"/>
                                        <p:tgtEl>
                                          <p:spTgt spid="41"/>
                                        </p:tgtEl>
                                        <p:attrNameLst>
                                          <p:attrName>ppt_x</p:attrName>
                                        </p:attrNameLst>
                                      </p:cBhvr>
                                      <p:tavLst>
                                        <p:tav tm="0">
                                          <p:val>
                                            <p:strVal val="#ppt_x"/>
                                          </p:val>
                                        </p:tav>
                                        <p:tav tm="100000">
                                          <p:val>
                                            <p:strVal val="#ppt_x"/>
                                          </p:val>
                                        </p:tav>
                                      </p:tavLst>
                                    </p:anim>
                                    <p:anim calcmode="lin" valueType="num">
                                      <p:cBhvr>
                                        <p:cTn id="139" dur="1000" fill="hold"/>
                                        <p:tgtEl>
                                          <p:spTgt spid="41"/>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42"/>
                                        </p:tgtEl>
                                        <p:attrNameLst>
                                          <p:attrName>style.visibility</p:attrName>
                                        </p:attrNameLst>
                                      </p:cBhvr>
                                      <p:to>
                                        <p:strVal val="visible"/>
                                      </p:to>
                                    </p:set>
                                    <p:animEffect transition="in" filter="fade">
                                      <p:cBhvr>
                                        <p:cTn id="142" dur="1000"/>
                                        <p:tgtEl>
                                          <p:spTgt spid="42"/>
                                        </p:tgtEl>
                                      </p:cBhvr>
                                    </p:animEffect>
                                    <p:anim calcmode="lin" valueType="num">
                                      <p:cBhvr>
                                        <p:cTn id="143" dur="1000" fill="hold"/>
                                        <p:tgtEl>
                                          <p:spTgt spid="42"/>
                                        </p:tgtEl>
                                        <p:attrNameLst>
                                          <p:attrName>ppt_x</p:attrName>
                                        </p:attrNameLst>
                                      </p:cBhvr>
                                      <p:tavLst>
                                        <p:tav tm="0">
                                          <p:val>
                                            <p:strVal val="#ppt_x"/>
                                          </p:val>
                                        </p:tav>
                                        <p:tav tm="100000">
                                          <p:val>
                                            <p:strVal val="#ppt_x"/>
                                          </p:val>
                                        </p:tav>
                                      </p:tavLst>
                                    </p:anim>
                                    <p:anim calcmode="lin" valueType="num">
                                      <p:cBhvr>
                                        <p:cTn id="144" dur="1000" fill="hold"/>
                                        <p:tgtEl>
                                          <p:spTgt spid="4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600"/>
                                  </p:stCondLst>
                                  <p:childTnLst>
                                    <p:set>
                                      <p:cBhvr>
                                        <p:cTn id="146" dur="1" fill="hold">
                                          <p:stCondLst>
                                            <p:cond delay="0"/>
                                          </p:stCondLst>
                                        </p:cTn>
                                        <p:tgtEl>
                                          <p:spTgt spid="43"/>
                                        </p:tgtEl>
                                        <p:attrNameLst>
                                          <p:attrName>style.visibility</p:attrName>
                                        </p:attrNameLst>
                                      </p:cBhvr>
                                      <p:to>
                                        <p:strVal val="visible"/>
                                      </p:to>
                                    </p:set>
                                    <p:animEffect transition="in" filter="fade">
                                      <p:cBhvr>
                                        <p:cTn id="147" dur="1000"/>
                                        <p:tgtEl>
                                          <p:spTgt spid="43"/>
                                        </p:tgtEl>
                                      </p:cBhvr>
                                    </p:animEffect>
                                    <p:anim calcmode="lin" valueType="num">
                                      <p:cBhvr>
                                        <p:cTn id="148" dur="1000" fill="hold"/>
                                        <p:tgtEl>
                                          <p:spTgt spid="43"/>
                                        </p:tgtEl>
                                        <p:attrNameLst>
                                          <p:attrName>ppt_x</p:attrName>
                                        </p:attrNameLst>
                                      </p:cBhvr>
                                      <p:tavLst>
                                        <p:tav tm="0">
                                          <p:val>
                                            <p:strVal val="#ppt_x"/>
                                          </p:val>
                                        </p:tav>
                                        <p:tav tm="100000">
                                          <p:val>
                                            <p:strVal val="#ppt_x"/>
                                          </p:val>
                                        </p:tav>
                                      </p:tavLst>
                                    </p:anim>
                                    <p:anim calcmode="lin" valueType="num">
                                      <p:cBhvr>
                                        <p:cTn id="149" dur="1000" fill="hold"/>
                                        <p:tgtEl>
                                          <p:spTgt spid="43"/>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44"/>
                                        </p:tgtEl>
                                        <p:attrNameLst>
                                          <p:attrName>style.visibility</p:attrName>
                                        </p:attrNameLst>
                                      </p:cBhvr>
                                      <p:to>
                                        <p:strVal val="visible"/>
                                      </p:to>
                                    </p:set>
                                    <p:animEffect transition="in" filter="fade">
                                      <p:cBhvr>
                                        <p:cTn id="152" dur="1000"/>
                                        <p:tgtEl>
                                          <p:spTgt spid="44"/>
                                        </p:tgtEl>
                                      </p:cBhvr>
                                    </p:animEffect>
                                    <p:anim calcmode="lin" valueType="num">
                                      <p:cBhvr>
                                        <p:cTn id="153" dur="1000" fill="hold"/>
                                        <p:tgtEl>
                                          <p:spTgt spid="44"/>
                                        </p:tgtEl>
                                        <p:attrNameLst>
                                          <p:attrName>ppt_x</p:attrName>
                                        </p:attrNameLst>
                                      </p:cBhvr>
                                      <p:tavLst>
                                        <p:tav tm="0">
                                          <p:val>
                                            <p:strVal val="#ppt_x"/>
                                          </p:val>
                                        </p:tav>
                                        <p:tav tm="100000">
                                          <p:val>
                                            <p:strVal val="#ppt_x"/>
                                          </p:val>
                                        </p:tav>
                                      </p:tavLst>
                                    </p:anim>
                                    <p:anim calcmode="lin" valueType="num">
                                      <p:cBhvr>
                                        <p:cTn id="154" dur="1000" fill="hold"/>
                                        <p:tgtEl>
                                          <p:spTgt spid="44"/>
                                        </p:tgtEl>
                                        <p:attrNameLst>
                                          <p:attrName>ppt_y</p:attrName>
                                        </p:attrNameLst>
                                      </p:cBhvr>
                                      <p:tavLst>
                                        <p:tav tm="0">
                                          <p:val>
                                            <p:strVal val="#ppt_y-.1"/>
                                          </p:val>
                                        </p:tav>
                                        <p:tav tm="100000">
                                          <p:val>
                                            <p:strVal val="#ppt_y"/>
                                          </p:val>
                                        </p:tav>
                                      </p:tavLst>
                                    </p:anim>
                                  </p:childTnLst>
                                </p:cTn>
                              </p:par>
                              <p:par>
                                <p:cTn id="155" presetID="47" presetClass="entr" presetSubtype="0" fill="hold" nodeType="withEffect">
                                  <p:stCondLst>
                                    <p:cond delay="700"/>
                                  </p:stCondLst>
                                  <p:childTnLst>
                                    <p:set>
                                      <p:cBhvr>
                                        <p:cTn id="156" dur="1" fill="hold">
                                          <p:stCondLst>
                                            <p:cond delay="0"/>
                                          </p:stCondLst>
                                        </p:cTn>
                                        <p:tgtEl>
                                          <p:spTgt spid="45"/>
                                        </p:tgtEl>
                                        <p:attrNameLst>
                                          <p:attrName>style.visibility</p:attrName>
                                        </p:attrNameLst>
                                      </p:cBhvr>
                                      <p:to>
                                        <p:strVal val="visible"/>
                                      </p:to>
                                    </p:set>
                                    <p:animEffect transition="in" filter="fade">
                                      <p:cBhvr>
                                        <p:cTn id="157" dur="1000"/>
                                        <p:tgtEl>
                                          <p:spTgt spid="45"/>
                                        </p:tgtEl>
                                      </p:cBhvr>
                                    </p:animEffect>
                                    <p:anim calcmode="lin" valueType="num">
                                      <p:cBhvr>
                                        <p:cTn id="158" dur="1000" fill="hold"/>
                                        <p:tgtEl>
                                          <p:spTgt spid="45"/>
                                        </p:tgtEl>
                                        <p:attrNameLst>
                                          <p:attrName>ppt_x</p:attrName>
                                        </p:attrNameLst>
                                      </p:cBhvr>
                                      <p:tavLst>
                                        <p:tav tm="0">
                                          <p:val>
                                            <p:strVal val="#ppt_x"/>
                                          </p:val>
                                        </p:tav>
                                        <p:tav tm="100000">
                                          <p:val>
                                            <p:strVal val="#ppt_x"/>
                                          </p:val>
                                        </p:tav>
                                      </p:tavLst>
                                    </p:anim>
                                    <p:anim calcmode="lin" valueType="num">
                                      <p:cBhvr>
                                        <p:cTn id="159" dur="1000" fill="hold"/>
                                        <p:tgtEl>
                                          <p:spTgt spid="45"/>
                                        </p:tgtEl>
                                        <p:attrNameLst>
                                          <p:attrName>ppt_y</p:attrName>
                                        </p:attrNameLst>
                                      </p:cBhvr>
                                      <p:tavLst>
                                        <p:tav tm="0">
                                          <p:val>
                                            <p:strVal val="#ppt_y-.1"/>
                                          </p:val>
                                        </p:tav>
                                        <p:tav tm="100000">
                                          <p:val>
                                            <p:strVal val="#ppt_y"/>
                                          </p:val>
                                        </p:tav>
                                      </p:tavLst>
                                    </p:anim>
                                  </p:childTnLst>
                                </p:cTn>
                              </p:par>
                              <p:par>
                                <p:cTn id="160" presetID="47" presetClass="entr" presetSubtype="0" fill="hold" nodeType="withEffect">
                                  <p:stCondLst>
                                    <p:cond delay="500"/>
                                  </p:stCondLst>
                                  <p:childTnLst>
                                    <p:set>
                                      <p:cBhvr>
                                        <p:cTn id="161" dur="1" fill="hold">
                                          <p:stCondLst>
                                            <p:cond delay="0"/>
                                          </p:stCondLst>
                                        </p:cTn>
                                        <p:tgtEl>
                                          <p:spTgt spid="46"/>
                                        </p:tgtEl>
                                        <p:attrNameLst>
                                          <p:attrName>style.visibility</p:attrName>
                                        </p:attrNameLst>
                                      </p:cBhvr>
                                      <p:to>
                                        <p:strVal val="visible"/>
                                      </p:to>
                                    </p:set>
                                    <p:animEffect transition="in" filter="fade">
                                      <p:cBhvr>
                                        <p:cTn id="162" dur="1000"/>
                                        <p:tgtEl>
                                          <p:spTgt spid="46"/>
                                        </p:tgtEl>
                                      </p:cBhvr>
                                    </p:animEffect>
                                    <p:anim calcmode="lin" valueType="num">
                                      <p:cBhvr>
                                        <p:cTn id="163" dur="1000" fill="hold"/>
                                        <p:tgtEl>
                                          <p:spTgt spid="46"/>
                                        </p:tgtEl>
                                        <p:attrNameLst>
                                          <p:attrName>ppt_x</p:attrName>
                                        </p:attrNameLst>
                                      </p:cBhvr>
                                      <p:tavLst>
                                        <p:tav tm="0">
                                          <p:val>
                                            <p:strVal val="#ppt_x"/>
                                          </p:val>
                                        </p:tav>
                                        <p:tav tm="100000">
                                          <p:val>
                                            <p:strVal val="#ppt_x"/>
                                          </p:val>
                                        </p:tav>
                                      </p:tavLst>
                                    </p:anim>
                                    <p:anim calcmode="lin" valueType="num">
                                      <p:cBhvr>
                                        <p:cTn id="164" dur="1000" fill="hold"/>
                                        <p:tgtEl>
                                          <p:spTgt spid="46"/>
                                        </p:tgtEl>
                                        <p:attrNameLst>
                                          <p:attrName>ppt_y</p:attrName>
                                        </p:attrNameLst>
                                      </p:cBhvr>
                                      <p:tavLst>
                                        <p:tav tm="0">
                                          <p:val>
                                            <p:strVal val="#ppt_y-.1"/>
                                          </p:val>
                                        </p:tav>
                                        <p:tav tm="100000">
                                          <p:val>
                                            <p:strVal val="#ppt_y"/>
                                          </p:val>
                                        </p:tav>
                                      </p:tavLst>
                                    </p:anim>
                                  </p:childTnLst>
                                </p:cTn>
                              </p:par>
                              <p:par>
                                <p:cTn id="165" presetID="47" presetClass="entr" presetSubtype="0" fill="hold" nodeType="withEffect">
                                  <p:stCondLst>
                                    <p:cond delay="500"/>
                                  </p:stCondLst>
                                  <p:childTnLst>
                                    <p:set>
                                      <p:cBhvr>
                                        <p:cTn id="166" dur="1" fill="hold">
                                          <p:stCondLst>
                                            <p:cond delay="0"/>
                                          </p:stCondLst>
                                        </p:cTn>
                                        <p:tgtEl>
                                          <p:spTgt spid="47"/>
                                        </p:tgtEl>
                                        <p:attrNameLst>
                                          <p:attrName>style.visibility</p:attrName>
                                        </p:attrNameLst>
                                      </p:cBhvr>
                                      <p:to>
                                        <p:strVal val="visible"/>
                                      </p:to>
                                    </p:set>
                                    <p:animEffect transition="in" filter="fade">
                                      <p:cBhvr>
                                        <p:cTn id="167" dur="1000"/>
                                        <p:tgtEl>
                                          <p:spTgt spid="47"/>
                                        </p:tgtEl>
                                      </p:cBhvr>
                                    </p:animEffect>
                                    <p:anim calcmode="lin" valueType="num">
                                      <p:cBhvr>
                                        <p:cTn id="168" dur="1000" fill="hold"/>
                                        <p:tgtEl>
                                          <p:spTgt spid="47"/>
                                        </p:tgtEl>
                                        <p:attrNameLst>
                                          <p:attrName>ppt_x</p:attrName>
                                        </p:attrNameLst>
                                      </p:cBhvr>
                                      <p:tavLst>
                                        <p:tav tm="0">
                                          <p:val>
                                            <p:strVal val="#ppt_x"/>
                                          </p:val>
                                        </p:tav>
                                        <p:tav tm="100000">
                                          <p:val>
                                            <p:strVal val="#ppt_x"/>
                                          </p:val>
                                        </p:tav>
                                      </p:tavLst>
                                    </p:anim>
                                    <p:anim calcmode="lin" valueType="num">
                                      <p:cBhvr>
                                        <p:cTn id="169" dur="1000" fill="hold"/>
                                        <p:tgtEl>
                                          <p:spTgt spid="47"/>
                                        </p:tgtEl>
                                        <p:attrNameLst>
                                          <p:attrName>ppt_y</p:attrName>
                                        </p:attrNameLst>
                                      </p:cBhvr>
                                      <p:tavLst>
                                        <p:tav tm="0">
                                          <p:val>
                                            <p:strVal val="#ppt_y-.1"/>
                                          </p:val>
                                        </p:tav>
                                        <p:tav tm="100000">
                                          <p:val>
                                            <p:strVal val="#ppt_y"/>
                                          </p:val>
                                        </p:tav>
                                      </p:tavLst>
                                    </p:anim>
                                  </p:childTnLst>
                                </p:cTn>
                              </p:par>
                              <p:par>
                                <p:cTn id="170" presetID="47" presetClass="entr" presetSubtype="0" fill="hold" nodeType="withEffect">
                                  <p:stCondLst>
                                    <p:cond delay="1000"/>
                                  </p:stCondLst>
                                  <p:childTnLst>
                                    <p:set>
                                      <p:cBhvr>
                                        <p:cTn id="171" dur="1" fill="hold">
                                          <p:stCondLst>
                                            <p:cond delay="0"/>
                                          </p:stCondLst>
                                        </p:cTn>
                                        <p:tgtEl>
                                          <p:spTgt spid="48"/>
                                        </p:tgtEl>
                                        <p:attrNameLst>
                                          <p:attrName>style.visibility</p:attrName>
                                        </p:attrNameLst>
                                      </p:cBhvr>
                                      <p:to>
                                        <p:strVal val="visible"/>
                                      </p:to>
                                    </p:set>
                                    <p:animEffect transition="in" filter="fade">
                                      <p:cBhvr>
                                        <p:cTn id="172" dur="1000"/>
                                        <p:tgtEl>
                                          <p:spTgt spid="48"/>
                                        </p:tgtEl>
                                      </p:cBhvr>
                                    </p:animEffect>
                                    <p:anim calcmode="lin" valueType="num">
                                      <p:cBhvr>
                                        <p:cTn id="173" dur="1000" fill="hold"/>
                                        <p:tgtEl>
                                          <p:spTgt spid="48"/>
                                        </p:tgtEl>
                                        <p:attrNameLst>
                                          <p:attrName>ppt_x</p:attrName>
                                        </p:attrNameLst>
                                      </p:cBhvr>
                                      <p:tavLst>
                                        <p:tav tm="0">
                                          <p:val>
                                            <p:strVal val="#ppt_x"/>
                                          </p:val>
                                        </p:tav>
                                        <p:tav tm="100000">
                                          <p:val>
                                            <p:strVal val="#ppt_x"/>
                                          </p:val>
                                        </p:tav>
                                      </p:tavLst>
                                    </p:anim>
                                    <p:anim calcmode="lin" valueType="num">
                                      <p:cBhvr>
                                        <p:cTn id="174" dur="1000" fill="hold"/>
                                        <p:tgtEl>
                                          <p:spTgt spid="48"/>
                                        </p:tgtEl>
                                        <p:attrNameLst>
                                          <p:attrName>ppt_y</p:attrName>
                                        </p:attrNameLst>
                                      </p:cBhvr>
                                      <p:tavLst>
                                        <p:tav tm="0">
                                          <p:val>
                                            <p:strVal val="#ppt_y-.1"/>
                                          </p:val>
                                        </p:tav>
                                        <p:tav tm="100000">
                                          <p:val>
                                            <p:strVal val="#ppt_y"/>
                                          </p:val>
                                        </p:tav>
                                      </p:tavLst>
                                    </p:anim>
                                  </p:childTnLst>
                                </p:cTn>
                              </p:par>
                              <p:par>
                                <p:cTn id="175" presetID="47" presetClass="entr" presetSubtype="0" fill="hold" nodeType="withEffect">
                                  <p:stCondLst>
                                    <p:cond delay="1400"/>
                                  </p:stCondLst>
                                  <p:childTnLst>
                                    <p:set>
                                      <p:cBhvr>
                                        <p:cTn id="176" dur="1" fill="hold">
                                          <p:stCondLst>
                                            <p:cond delay="0"/>
                                          </p:stCondLst>
                                        </p:cTn>
                                        <p:tgtEl>
                                          <p:spTgt spid="49"/>
                                        </p:tgtEl>
                                        <p:attrNameLst>
                                          <p:attrName>style.visibility</p:attrName>
                                        </p:attrNameLst>
                                      </p:cBhvr>
                                      <p:to>
                                        <p:strVal val="visible"/>
                                      </p:to>
                                    </p:set>
                                    <p:animEffect transition="in" filter="fade">
                                      <p:cBhvr>
                                        <p:cTn id="177" dur="1000"/>
                                        <p:tgtEl>
                                          <p:spTgt spid="49"/>
                                        </p:tgtEl>
                                      </p:cBhvr>
                                    </p:animEffect>
                                    <p:anim calcmode="lin" valueType="num">
                                      <p:cBhvr>
                                        <p:cTn id="178" dur="1000" fill="hold"/>
                                        <p:tgtEl>
                                          <p:spTgt spid="49"/>
                                        </p:tgtEl>
                                        <p:attrNameLst>
                                          <p:attrName>ppt_x</p:attrName>
                                        </p:attrNameLst>
                                      </p:cBhvr>
                                      <p:tavLst>
                                        <p:tav tm="0">
                                          <p:val>
                                            <p:strVal val="#ppt_x"/>
                                          </p:val>
                                        </p:tav>
                                        <p:tav tm="100000">
                                          <p:val>
                                            <p:strVal val="#ppt_x"/>
                                          </p:val>
                                        </p:tav>
                                      </p:tavLst>
                                    </p:anim>
                                    <p:anim calcmode="lin" valueType="num">
                                      <p:cBhvr>
                                        <p:cTn id="179" dur="1000" fill="hold"/>
                                        <p:tgtEl>
                                          <p:spTgt spid="49"/>
                                        </p:tgtEl>
                                        <p:attrNameLst>
                                          <p:attrName>ppt_y</p:attrName>
                                        </p:attrNameLst>
                                      </p:cBhvr>
                                      <p:tavLst>
                                        <p:tav tm="0">
                                          <p:val>
                                            <p:strVal val="#ppt_y-.1"/>
                                          </p:val>
                                        </p:tav>
                                        <p:tav tm="100000">
                                          <p:val>
                                            <p:strVal val="#ppt_y"/>
                                          </p:val>
                                        </p:tav>
                                      </p:tavLst>
                                    </p:anim>
                                  </p:childTnLst>
                                </p:cTn>
                              </p:par>
                              <p:par>
                                <p:cTn id="180" presetID="47" presetClass="entr" presetSubtype="0" fill="hold" nodeType="withEffect">
                                  <p:stCondLst>
                                    <p:cond delay="600"/>
                                  </p:stCondLst>
                                  <p:childTnLst>
                                    <p:set>
                                      <p:cBhvr>
                                        <p:cTn id="181" dur="1" fill="hold">
                                          <p:stCondLst>
                                            <p:cond delay="0"/>
                                          </p:stCondLst>
                                        </p:cTn>
                                        <p:tgtEl>
                                          <p:spTgt spid="50"/>
                                        </p:tgtEl>
                                        <p:attrNameLst>
                                          <p:attrName>style.visibility</p:attrName>
                                        </p:attrNameLst>
                                      </p:cBhvr>
                                      <p:to>
                                        <p:strVal val="visible"/>
                                      </p:to>
                                    </p:set>
                                    <p:animEffect transition="in" filter="fade">
                                      <p:cBhvr>
                                        <p:cTn id="182" dur="1000"/>
                                        <p:tgtEl>
                                          <p:spTgt spid="50"/>
                                        </p:tgtEl>
                                      </p:cBhvr>
                                    </p:animEffect>
                                    <p:anim calcmode="lin" valueType="num">
                                      <p:cBhvr>
                                        <p:cTn id="183" dur="1000" fill="hold"/>
                                        <p:tgtEl>
                                          <p:spTgt spid="50"/>
                                        </p:tgtEl>
                                        <p:attrNameLst>
                                          <p:attrName>ppt_x</p:attrName>
                                        </p:attrNameLst>
                                      </p:cBhvr>
                                      <p:tavLst>
                                        <p:tav tm="0">
                                          <p:val>
                                            <p:strVal val="#ppt_x"/>
                                          </p:val>
                                        </p:tav>
                                        <p:tav tm="100000">
                                          <p:val>
                                            <p:strVal val="#ppt_x"/>
                                          </p:val>
                                        </p:tav>
                                      </p:tavLst>
                                    </p:anim>
                                    <p:anim calcmode="lin" valueType="num">
                                      <p:cBhvr>
                                        <p:cTn id="184" dur="1000" fill="hold"/>
                                        <p:tgtEl>
                                          <p:spTgt spid="50"/>
                                        </p:tgtEl>
                                        <p:attrNameLst>
                                          <p:attrName>ppt_y</p:attrName>
                                        </p:attrNameLst>
                                      </p:cBhvr>
                                      <p:tavLst>
                                        <p:tav tm="0">
                                          <p:val>
                                            <p:strVal val="#ppt_y-.1"/>
                                          </p:val>
                                        </p:tav>
                                        <p:tav tm="100000">
                                          <p:val>
                                            <p:strVal val="#ppt_y"/>
                                          </p:val>
                                        </p:tav>
                                      </p:tavLst>
                                    </p:anim>
                                  </p:childTnLst>
                                </p:cTn>
                              </p:par>
                              <p:par>
                                <p:cTn id="185" presetID="47" presetClass="entr" presetSubtype="0" fill="hold" nodeType="withEffect">
                                  <p:stCondLst>
                                    <p:cond delay="1100"/>
                                  </p:stCondLst>
                                  <p:childTnLst>
                                    <p:set>
                                      <p:cBhvr>
                                        <p:cTn id="186" dur="1" fill="hold">
                                          <p:stCondLst>
                                            <p:cond delay="0"/>
                                          </p:stCondLst>
                                        </p:cTn>
                                        <p:tgtEl>
                                          <p:spTgt spid="51"/>
                                        </p:tgtEl>
                                        <p:attrNameLst>
                                          <p:attrName>style.visibility</p:attrName>
                                        </p:attrNameLst>
                                      </p:cBhvr>
                                      <p:to>
                                        <p:strVal val="visible"/>
                                      </p:to>
                                    </p:set>
                                    <p:animEffect transition="in" filter="fade">
                                      <p:cBhvr>
                                        <p:cTn id="187" dur="1000"/>
                                        <p:tgtEl>
                                          <p:spTgt spid="51"/>
                                        </p:tgtEl>
                                      </p:cBhvr>
                                    </p:animEffect>
                                    <p:anim calcmode="lin" valueType="num">
                                      <p:cBhvr>
                                        <p:cTn id="188" dur="1000" fill="hold"/>
                                        <p:tgtEl>
                                          <p:spTgt spid="51"/>
                                        </p:tgtEl>
                                        <p:attrNameLst>
                                          <p:attrName>ppt_x</p:attrName>
                                        </p:attrNameLst>
                                      </p:cBhvr>
                                      <p:tavLst>
                                        <p:tav tm="0">
                                          <p:val>
                                            <p:strVal val="#ppt_x"/>
                                          </p:val>
                                        </p:tav>
                                        <p:tav tm="100000">
                                          <p:val>
                                            <p:strVal val="#ppt_x"/>
                                          </p:val>
                                        </p:tav>
                                      </p:tavLst>
                                    </p:anim>
                                    <p:anim calcmode="lin" valueType="num">
                                      <p:cBhvr>
                                        <p:cTn id="189" dur="1000" fill="hold"/>
                                        <p:tgtEl>
                                          <p:spTgt spid="51"/>
                                        </p:tgtEl>
                                        <p:attrNameLst>
                                          <p:attrName>ppt_y</p:attrName>
                                        </p:attrNameLst>
                                      </p:cBhvr>
                                      <p:tavLst>
                                        <p:tav tm="0">
                                          <p:val>
                                            <p:strVal val="#ppt_y-.1"/>
                                          </p:val>
                                        </p:tav>
                                        <p:tav tm="100000">
                                          <p:val>
                                            <p:strVal val="#ppt_y"/>
                                          </p:val>
                                        </p:tav>
                                      </p:tavLst>
                                    </p:anim>
                                  </p:childTnLst>
                                </p:cTn>
                              </p:par>
                              <p:par>
                                <p:cTn id="190" presetID="47" presetClass="entr" presetSubtype="0" fill="hold" nodeType="withEffect">
                                  <p:stCondLst>
                                    <p:cond delay="500"/>
                                  </p:stCondLst>
                                  <p:childTnLst>
                                    <p:set>
                                      <p:cBhvr>
                                        <p:cTn id="191" dur="1" fill="hold">
                                          <p:stCondLst>
                                            <p:cond delay="0"/>
                                          </p:stCondLst>
                                        </p:cTn>
                                        <p:tgtEl>
                                          <p:spTgt spid="52"/>
                                        </p:tgtEl>
                                        <p:attrNameLst>
                                          <p:attrName>style.visibility</p:attrName>
                                        </p:attrNameLst>
                                      </p:cBhvr>
                                      <p:to>
                                        <p:strVal val="visible"/>
                                      </p:to>
                                    </p:set>
                                    <p:animEffect transition="in" filter="fade">
                                      <p:cBhvr>
                                        <p:cTn id="192" dur="1000"/>
                                        <p:tgtEl>
                                          <p:spTgt spid="52"/>
                                        </p:tgtEl>
                                      </p:cBhvr>
                                    </p:animEffect>
                                    <p:anim calcmode="lin" valueType="num">
                                      <p:cBhvr>
                                        <p:cTn id="193" dur="1000" fill="hold"/>
                                        <p:tgtEl>
                                          <p:spTgt spid="52"/>
                                        </p:tgtEl>
                                        <p:attrNameLst>
                                          <p:attrName>ppt_x</p:attrName>
                                        </p:attrNameLst>
                                      </p:cBhvr>
                                      <p:tavLst>
                                        <p:tav tm="0">
                                          <p:val>
                                            <p:strVal val="#ppt_x"/>
                                          </p:val>
                                        </p:tav>
                                        <p:tav tm="100000">
                                          <p:val>
                                            <p:strVal val="#ppt_x"/>
                                          </p:val>
                                        </p:tav>
                                      </p:tavLst>
                                    </p:anim>
                                    <p:anim calcmode="lin" valueType="num">
                                      <p:cBhvr>
                                        <p:cTn id="194" dur="1000" fill="hold"/>
                                        <p:tgtEl>
                                          <p:spTgt spid="52"/>
                                        </p:tgtEl>
                                        <p:attrNameLst>
                                          <p:attrName>ppt_y</p:attrName>
                                        </p:attrNameLst>
                                      </p:cBhvr>
                                      <p:tavLst>
                                        <p:tav tm="0">
                                          <p:val>
                                            <p:strVal val="#ppt_y-.1"/>
                                          </p:val>
                                        </p:tav>
                                        <p:tav tm="100000">
                                          <p:val>
                                            <p:strVal val="#ppt_y"/>
                                          </p:val>
                                        </p:tav>
                                      </p:tavLst>
                                    </p:anim>
                                  </p:childTnLst>
                                </p:cTn>
                              </p:par>
                              <p:par>
                                <p:cTn id="195" presetID="47" presetClass="entr" presetSubtype="0" fill="hold" nodeType="withEffect">
                                  <p:stCondLst>
                                    <p:cond delay="1200"/>
                                  </p:stCondLst>
                                  <p:childTnLst>
                                    <p:set>
                                      <p:cBhvr>
                                        <p:cTn id="196" dur="1" fill="hold">
                                          <p:stCondLst>
                                            <p:cond delay="0"/>
                                          </p:stCondLst>
                                        </p:cTn>
                                        <p:tgtEl>
                                          <p:spTgt spid="53"/>
                                        </p:tgtEl>
                                        <p:attrNameLst>
                                          <p:attrName>style.visibility</p:attrName>
                                        </p:attrNameLst>
                                      </p:cBhvr>
                                      <p:to>
                                        <p:strVal val="visible"/>
                                      </p:to>
                                    </p:set>
                                    <p:animEffect transition="in" filter="fade">
                                      <p:cBhvr>
                                        <p:cTn id="197" dur="1000"/>
                                        <p:tgtEl>
                                          <p:spTgt spid="53"/>
                                        </p:tgtEl>
                                      </p:cBhvr>
                                    </p:animEffect>
                                    <p:anim calcmode="lin" valueType="num">
                                      <p:cBhvr>
                                        <p:cTn id="198" dur="1000" fill="hold"/>
                                        <p:tgtEl>
                                          <p:spTgt spid="53"/>
                                        </p:tgtEl>
                                        <p:attrNameLst>
                                          <p:attrName>ppt_x</p:attrName>
                                        </p:attrNameLst>
                                      </p:cBhvr>
                                      <p:tavLst>
                                        <p:tav tm="0">
                                          <p:val>
                                            <p:strVal val="#ppt_x"/>
                                          </p:val>
                                        </p:tav>
                                        <p:tav tm="100000">
                                          <p:val>
                                            <p:strVal val="#ppt_x"/>
                                          </p:val>
                                        </p:tav>
                                      </p:tavLst>
                                    </p:anim>
                                    <p:anim calcmode="lin" valueType="num">
                                      <p:cBhvr>
                                        <p:cTn id="199" dur="1000" fill="hold"/>
                                        <p:tgtEl>
                                          <p:spTgt spid="53"/>
                                        </p:tgtEl>
                                        <p:attrNameLst>
                                          <p:attrName>ppt_y</p:attrName>
                                        </p:attrNameLst>
                                      </p:cBhvr>
                                      <p:tavLst>
                                        <p:tav tm="0">
                                          <p:val>
                                            <p:strVal val="#ppt_y-.1"/>
                                          </p:val>
                                        </p:tav>
                                        <p:tav tm="100000">
                                          <p:val>
                                            <p:strVal val="#ppt_y"/>
                                          </p:val>
                                        </p:tav>
                                      </p:tavLst>
                                    </p:anim>
                                  </p:childTnLst>
                                </p:cTn>
                              </p:par>
                              <p:par>
                                <p:cTn id="200" presetID="47" presetClass="entr" presetSubtype="0" fill="hold" nodeType="withEffect">
                                  <p:stCondLst>
                                    <p:cond delay="700"/>
                                  </p:stCondLst>
                                  <p:childTnLst>
                                    <p:set>
                                      <p:cBhvr>
                                        <p:cTn id="201" dur="1" fill="hold">
                                          <p:stCondLst>
                                            <p:cond delay="0"/>
                                          </p:stCondLst>
                                        </p:cTn>
                                        <p:tgtEl>
                                          <p:spTgt spid="54"/>
                                        </p:tgtEl>
                                        <p:attrNameLst>
                                          <p:attrName>style.visibility</p:attrName>
                                        </p:attrNameLst>
                                      </p:cBhvr>
                                      <p:to>
                                        <p:strVal val="visible"/>
                                      </p:to>
                                    </p:set>
                                    <p:animEffect transition="in" filter="fade">
                                      <p:cBhvr>
                                        <p:cTn id="202" dur="1000"/>
                                        <p:tgtEl>
                                          <p:spTgt spid="54"/>
                                        </p:tgtEl>
                                      </p:cBhvr>
                                    </p:animEffect>
                                    <p:anim calcmode="lin" valueType="num">
                                      <p:cBhvr>
                                        <p:cTn id="203" dur="1000" fill="hold"/>
                                        <p:tgtEl>
                                          <p:spTgt spid="54"/>
                                        </p:tgtEl>
                                        <p:attrNameLst>
                                          <p:attrName>ppt_x</p:attrName>
                                        </p:attrNameLst>
                                      </p:cBhvr>
                                      <p:tavLst>
                                        <p:tav tm="0">
                                          <p:val>
                                            <p:strVal val="#ppt_x"/>
                                          </p:val>
                                        </p:tav>
                                        <p:tav tm="100000">
                                          <p:val>
                                            <p:strVal val="#ppt_x"/>
                                          </p:val>
                                        </p:tav>
                                      </p:tavLst>
                                    </p:anim>
                                    <p:anim calcmode="lin" valueType="num">
                                      <p:cBhvr>
                                        <p:cTn id="204" dur="1000" fill="hold"/>
                                        <p:tgtEl>
                                          <p:spTgt spid="54"/>
                                        </p:tgtEl>
                                        <p:attrNameLst>
                                          <p:attrName>ppt_y</p:attrName>
                                        </p:attrNameLst>
                                      </p:cBhvr>
                                      <p:tavLst>
                                        <p:tav tm="0">
                                          <p:val>
                                            <p:strVal val="#ppt_y-.1"/>
                                          </p:val>
                                        </p:tav>
                                        <p:tav tm="100000">
                                          <p:val>
                                            <p:strVal val="#ppt_y"/>
                                          </p:val>
                                        </p:tav>
                                      </p:tavLst>
                                    </p:anim>
                                  </p:childTnLst>
                                </p:cTn>
                              </p:par>
                              <p:par>
                                <p:cTn id="205" presetID="47" presetClass="entr" presetSubtype="0" fill="hold" nodeType="withEffect">
                                  <p:stCondLst>
                                    <p:cond delay="1300"/>
                                  </p:stCondLst>
                                  <p:childTnLst>
                                    <p:set>
                                      <p:cBhvr>
                                        <p:cTn id="206" dur="1" fill="hold">
                                          <p:stCondLst>
                                            <p:cond delay="0"/>
                                          </p:stCondLst>
                                        </p:cTn>
                                        <p:tgtEl>
                                          <p:spTgt spid="55"/>
                                        </p:tgtEl>
                                        <p:attrNameLst>
                                          <p:attrName>style.visibility</p:attrName>
                                        </p:attrNameLst>
                                      </p:cBhvr>
                                      <p:to>
                                        <p:strVal val="visible"/>
                                      </p:to>
                                    </p:set>
                                    <p:animEffect transition="in" filter="fade">
                                      <p:cBhvr>
                                        <p:cTn id="207" dur="1000"/>
                                        <p:tgtEl>
                                          <p:spTgt spid="55"/>
                                        </p:tgtEl>
                                      </p:cBhvr>
                                    </p:animEffect>
                                    <p:anim calcmode="lin" valueType="num">
                                      <p:cBhvr>
                                        <p:cTn id="208" dur="1000" fill="hold"/>
                                        <p:tgtEl>
                                          <p:spTgt spid="55"/>
                                        </p:tgtEl>
                                        <p:attrNameLst>
                                          <p:attrName>ppt_x</p:attrName>
                                        </p:attrNameLst>
                                      </p:cBhvr>
                                      <p:tavLst>
                                        <p:tav tm="0">
                                          <p:val>
                                            <p:strVal val="#ppt_x"/>
                                          </p:val>
                                        </p:tav>
                                        <p:tav tm="100000">
                                          <p:val>
                                            <p:strVal val="#ppt_x"/>
                                          </p:val>
                                        </p:tav>
                                      </p:tavLst>
                                    </p:anim>
                                    <p:anim calcmode="lin" valueType="num">
                                      <p:cBhvr>
                                        <p:cTn id="209" dur="1000" fill="hold"/>
                                        <p:tgtEl>
                                          <p:spTgt spid="55"/>
                                        </p:tgtEl>
                                        <p:attrNameLst>
                                          <p:attrName>ppt_y</p:attrName>
                                        </p:attrNameLst>
                                      </p:cBhvr>
                                      <p:tavLst>
                                        <p:tav tm="0">
                                          <p:val>
                                            <p:strVal val="#ppt_y-.1"/>
                                          </p:val>
                                        </p:tav>
                                        <p:tav tm="100000">
                                          <p:val>
                                            <p:strVal val="#ppt_y"/>
                                          </p:val>
                                        </p:tav>
                                      </p:tavLst>
                                    </p:anim>
                                  </p:childTnLst>
                                </p:cTn>
                              </p:par>
                              <p:par>
                                <p:cTn id="210" presetID="47" presetClass="entr" presetSubtype="0" fill="hold" nodeType="withEffect">
                                  <p:stCondLst>
                                    <p:cond delay="1300"/>
                                  </p:stCondLst>
                                  <p:childTnLst>
                                    <p:set>
                                      <p:cBhvr>
                                        <p:cTn id="211" dur="1" fill="hold">
                                          <p:stCondLst>
                                            <p:cond delay="0"/>
                                          </p:stCondLst>
                                        </p:cTn>
                                        <p:tgtEl>
                                          <p:spTgt spid="56"/>
                                        </p:tgtEl>
                                        <p:attrNameLst>
                                          <p:attrName>style.visibility</p:attrName>
                                        </p:attrNameLst>
                                      </p:cBhvr>
                                      <p:to>
                                        <p:strVal val="visible"/>
                                      </p:to>
                                    </p:set>
                                    <p:animEffect transition="in" filter="fade">
                                      <p:cBhvr>
                                        <p:cTn id="212" dur="1000"/>
                                        <p:tgtEl>
                                          <p:spTgt spid="56"/>
                                        </p:tgtEl>
                                      </p:cBhvr>
                                    </p:animEffect>
                                    <p:anim calcmode="lin" valueType="num">
                                      <p:cBhvr>
                                        <p:cTn id="213" dur="1000" fill="hold"/>
                                        <p:tgtEl>
                                          <p:spTgt spid="56"/>
                                        </p:tgtEl>
                                        <p:attrNameLst>
                                          <p:attrName>ppt_x</p:attrName>
                                        </p:attrNameLst>
                                      </p:cBhvr>
                                      <p:tavLst>
                                        <p:tav tm="0">
                                          <p:val>
                                            <p:strVal val="#ppt_x"/>
                                          </p:val>
                                        </p:tav>
                                        <p:tav tm="100000">
                                          <p:val>
                                            <p:strVal val="#ppt_x"/>
                                          </p:val>
                                        </p:tav>
                                      </p:tavLst>
                                    </p:anim>
                                    <p:anim calcmode="lin" valueType="num">
                                      <p:cBhvr>
                                        <p:cTn id="214" dur="1000" fill="hold"/>
                                        <p:tgtEl>
                                          <p:spTgt spid="56"/>
                                        </p:tgtEl>
                                        <p:attrNameLst>
                                          <p:attrName>ppt_y</p:attrName>
                                        </p:attrNameLst>
                                      </p:cBhvr>
                                      <p:tavLst>
                                        <p:tav tm="0">
                                          <p:val>
                                            <p:strVal val="#ppt_y-.1"/>
                                          </p:val>
                                        </p:tav>
                                        <p:tav tm="100000">
                                          <p:val>
                                            <p:strVal val="#ppt_y"/>
                                          </p:val>
                                        </p:tav>
                                      </p:tavLst>
                                    </p:anim>
                                  </p:childTnLst>
                                </p:cTn>
                              </p:par>
                              <p:par>
                                <p:cTn id="215" presetID="47" presetClass="entr" presetSubtype="0" fill="hold" nodeType="withEffect">
                                  <p:stCondLst>
                                    <p:cond delay="2300"/>
                                  </p:stCondLst>
                                  <p:childTnLst>
                                    <p:set>
                                      <p:cBhvr>
                                        <p:cTn id="216" dur="1" fill="hold">
                                          <p:stCondLst>
                                            <p:cond delay="0"/>
                                          </p:stCondLst>
                                        </p:cTn>
                                        <p:tgtEl>
                                          <p:spTgt spid="57"/>
                                        </p:tgtEl>
                                        <p:attrNameLst>
                                          <p:attrName>style.visibility</p:attrName>
                                        </p:attrNameLst>
                                      </p:cBhvr>
                                      <p:to>
                                        <p:strVal val="visible"/>
                                      </p:to>
                                    </p:set>
                                    <p:animEffect transition="in" filter="fade">
                                      <p:cBhvr>
                                        <p:cTn id="217" dur="1000"/>
                                        <p:tgtEl>
                                          <p:spTgt spid="57"/>
                                        </p:tgtEl>
                                      </p:cBhvr>
                                    </p:animEffect>
                                    <p:anim calcmode="lin" valueType="num">
                                      <p:cBhvr>
                                        <p:cTn id="218" dur="1000" fill="hold"/>
                                        <p:tgtEl>
                                          <p:spTgt spid="57"/>
                                        </p:tgtEl>
                                        <p:attrNameLst>
                                          <p:attrName>ppt_x</p:attrName>
                                        </p:attrNameLst>
                                      </p:cBhvr>
                                      <p:tavLst>
                                        <p:tav tm="0">
                                          <p:val>
                                            <p:strVal val="#ppt_x"/>
                                          </p:val>
                                        </p:tav>
                                        <p:tav tm="100000">
                                          <p:val>
                                            <p:strVal val="#ppt_x"/>
                                          </p:val>
                                        </p:tav>
                                      </p:tavLst>
                                    </p:anim>
                                    <p:anim calcmode="lin" valueType="num">
                                      <p:cBhvr>
                                        <p:cTn id="219" dur="1000" fill="hold"/>
                                        <p:tgtEl>
                                          <p:spTgt spid="57"/>
                                        </p:tgtEl>
                                        <p:attrNameLst>
                                          <p:attrName>ppt_y</p:attrName>
                                        </p:attrNameLst>
                                      </p:cBhvr>
                                      <p:tavLst>
                                        <p:tav tm="0">
                                          <p:val>
                                            <p:strVal val="#ppt_y-.1"/>
                                          </p:val>
                                        </p:tav>
                                        <p:tav tm="100000">
                                          <p:val>
                                            <p:strVal val="#ppt_y"/>
                                          </p:val>
                                        </p:tav>
                                      </p:tavLst>
                                    </p:anim>
                                  </p:childTnLst>
                                </p:cTn>
                              </p:par>
                              <p:par>
                                <p:cTn id="220" presetID="47" presetClass="entr" presetSubtype="0" fill="hold" nodeType="withEffect">
                                  <p:stCondLst>
                                    <p:cond delay="1900"/>
                                  </p:stCondLst>
                                  <p:childTnLst>
                                    <p:set>
                                      <p:cBhvr>
                                        <p:cTn id="221" dur="1" fill="hold">
                                          <p:stCondLst>
                                            <p:cond delay="0"/>
                                          </p:stCondLst>
                                        </p:cTn>
                                        <p:tgtEl>
                                          <p:spTgt spid="58"/>
                                        </p:tgtEl>
                                        <p:attrNameLst>
                                          <p:attrName>style.visibility</p:attrName>
                                        </p:attrNameLst>
                                      </p:cBhvr>
                                      <p:to>
                                        <p:strVal val="visible"/>
                                      </p:to>
                                    </p:set>
                                    <p:animEffect transition="in" filter="fade">
                                      <p:cBhvr>
                                        <p:cTn id="222" dur="1000"/>
                                        <p:tgtEl>
                                          <p:spTgt spid="58"/>
                                        </p:tgtEl>
                                      </p:cBhvr>
                                    </p:animEffect>
                                    <p:anim calcmode="lin" valueType="num">
                                      <p:cBhvr>
                                        <p:cTn id="223" dur="1000" fill="hold"/>
                                        <p:tgtEl>
                                          <p:spTgt spid="58"/>
                                        </p:tgtEl>
                                        <p:attrNameLst>
                                          <p:attrName>ppt_x</p:attrName>
                                        </p:attrNameLst>
                                      </p:cBhvr>
                                      <p:tavLst>
                                        <p:tav tm="0">
                                          <p:val>
                                            <p:strVal val="#ppt_x"/>
                                          </p:val>
                                        </p:tav>
                                        <p:tav tm="100000">
                                          <p:val>
                                            <p:strVal val="#ppt_x"/>
                                          </p:val>
                                        </p:tav>
                                      </p:tavLst>
                                    </p:anim>
                                    <p:anim calcmode="lin" valueType="num">
                                      <p:cBhvr>
                                        <p:cTn id="224" dur="1000" fill="hold"/>
                                        <p:tgtEl>
                                          <p:spTgt spid="58"/>
                                        </p:tgtEl>
                                        <p:attrNameLst>
                                          <p:attrName>ppt_y</p:attrName>
                                        </p:attrNameLst>
                                      </p:cBhvr>
                                      <p:tavLst>
                                        <p:tav tm="0">
                                          <p:val>
                                            <p:strVal val="#ppt_y-.1"/>
                                          </p:val>
                                        </p:tav>
                                        <p:tav tm="100000">
                                          <p:val>
                                            <p:strVal val="#ppt_y"/>
                                          </p:val>
                                        </p:tav>
                                      </p:tavLst>
                                    </p:anim>
                                  </p:childTnLst>
                                </p:cTn>
                              </p:par>
                              <p:par>
                                <p:cTn id="225" presetID="47" presetClass="entr" presetSubtype="0" fill="hold" nodeType="withEffect">
                                  <p:stCondLst>
                                    <p:cond delay="2300"/>
                                  </p:stCondLst>
                                  <p:childTnLst>
                                    <p:set>
                                      <p:cBhvr>
                                        <p:cTn id="226" dur="1" fill="hold">
                                          <p:stCondLst>
                                            <p:cond delay="0"/>
                                          </p:stCondLst>
                                        </p:cTn>
                                        <p:tgtEl>
                                          <p:spTgt spid="59"/>
                                        </p:tgtEl>
                                        <p:attrNameLst>
                                          <p:attrName>style.visibility</p:attrName>
                                        </p:attrNameLst>
                                      </p:cBhvr>
                                      <p:to>
                                        <p:strVal val="visible"/>
                                      </p:to>
                                    </p:set>
                                    <p:animEffect transition="in" filter="fade">
                                      <p:cBhvr>
                                        <p:cTn id="227" dur="1000"/>
                                        <p:tgtEl>
                                          <p:spTgt spid="59"/>
                                        </p:tgtEl>
                                      </p:cBhvr>
                                    </p:animEffect>
                                    <p:anim calcmode="lin" valueType="num">
                                      <p:cBhvr>
                                        <p:cTn id="228" dur="1000" fill="hold"/>
                                        <p:tgtEl>
                                          <p:spTgt spid="59"/>
                                        </p:tgtEl>
                                        <p:attrNameLst>
                                          <p:attrName>ppt_x</p:attrName>
                                        </p:attrNameLst>
                                      </p:cBhvr>
                                      <p:tavLst>
                                        <p:tav tm="0">
                                          <p:val>
                                            <p:strVal val="#ppt_x"/>
                                          </p:val>
                                        </p:tav>
                                        <p:tav tm="100000">
                                          <p:val>
                                            <p:strVal val="#ppt_x"/>
                                          </p:val>
                                        </p:tav>
                                      </p:tavLst>
                                    </p:anim>
                                    <p:anim calcmode="lin" valueType="num">
                                      <p:cBhvr>
                                        <p:cTn id="229" dur="1000" fill="hold"/>
                                        <p:tgtEl>
                                          <p:spTgt spid="59"/>
                                        </p:tgtEl>
                                        <p:attrNameLst>
                                          <p:attrName>ppt_y</p:attrName>
                                        </p:attrNameLst>
                                      </p:cBhvr>
                                      <p:tavLst>
                                        <p:tav tm="0">
                                          <p:val>
                                            <p:strVal val="#ppt_y-.1"/>
                                          </p:val>
                                        </p:tav>
                                        <p:tav tm="100000">
                                          <p:val>
                                            <p:strVal val="#ppt_y"/>
                                          </p:val>
                                        </p:tav>
                                      </p:tavLst>
                                    </p:anim>
                                  </p:childTnLst>
                                </p:cTn>
                              </p:par>
                              <p:par>
                                <p:cTn id="230" presetID="47" presetClass="entr" presetSubtype="0" fill="hold" nodeType="withEffect">
                                  <p:stCondLst>
                                    <p:cond delay="1800"/>
                                  </p:stCondLst>
                                  <p:childTnLst>
                                    <p:set>
                                      <p:cBhvr>
                                        <p:cTn id="231" dur="1" fill="hold">
                                          <p:stCondLst>
                                            <p:cond delay="0"/>
                                          </p:stCondLst>
                                        </p:cTn>
                                        <p:tgtEl>
                                          <p:spTgt spid="60"/>
                                        </p:tgtEl>
                                        <p:attrNameLst>
                                          <p:attrName>style.visibility</p:attrName>
                                        </p:attrNameLst>
                                      </p:cBhvr>
                                      <p:to>
                                        <p:strVal val="visible"/>
                                      </p:to>
                                    </p:set>
                                    <p:animEffect transition="in" filter="fade">
                                      <p:cBhvr>
                                        <p:cTn id="232" dur="1000"/>
                                        <p:tgtEl>
                                          <p:spTgt spid="60"/>
                                        </p:tgtEl>
                                      </p:cBhvr>
                                    </p:animEffect>
                                    <p:anim calcmode="lin" valueType="num">
                                      <p:cBhvr>
                                        <p:cTn id="233" dur="1000" fill="hold"/>
                                        <p:tgtEl>
                                          <p:spTgt spid="60"/>
                                        </p:tgtEl>
                                        <p:attrNameLst>
                                          <p:attrName>ppt_x</p:attrName>
                                        </p:attrNameLst>
                                      </p:cBhvr>
                                      <p:tavLst>
                                        <p:tav tm="0">
                                          <p:val>
                                            <p:strVal val="#ppt_x"/>
                                          </p:val>
                                        </p:tav>
                                        <p:tav tm="100000">
                                          <p:val>
                                            <p:strVal val="#ppt_x"/>
                                          </p:val>
                                        </p:tav>
                                      </p:tavLst>
                                    </p:anim>
                                    <p:anim calcmode="lin" valueType="num">
                                      <p:cBhvr>
                                        <p:cTn id="234" dur="1000" fill="hold"/>
                                        <p:tgtEl>
                                          <p:spTgt spid="60"/>
                                        </p:tgtEl>
                                        <p:attrNameLst>
                                          <p:attrName>ppt_y</p:attrName>
                                        </p:attrNameLst>
                                      </p:cBhvr>
                                      <p:tavLst>
                                        <p:tav tm="0">
                                          <p:val>
                                            <p:strVal val="#ppt_y-.1"/>
                                          </p:val>
                                        </p:tav>
                                        <p:tav tm="100000">
                                          <p:val>
                                            <p:strVal val="#ppt_y"/>
                                          </p:val>
                                        </p:tav>
                                      </p:tavLst>
                                    </p:anim>
                                  </p:childTnLst>
                                </p:cTn>
                              </p:par>
                              <p:par>
                                <p:cTn id="235" presetID="47" presetClass="entr" presetSubtype="0" fill="hold" nodeType="withEffect">
                                  <p:stCondLst>
                                    <p:cond delay="2000"/>
                                  </p:stCondLst>
                                  <p:childTnLst>
                                    <p:set>
                                      <p:cBhvr>
                                        <p:cTn id="236" dur="1" fill="hold">
                                          <p:stCondLst>
                                            <p:cond delay="0"/>
                                          </p:stCondLst>
                                        </p:cTn>
                                        <p:tgtEl>
                                          <p:spTgt spid="61"/>
                                        </p:tgtEl>
                                        <p:attrNameLst>
                                          <p:attrName>style.visibility</p:attrName>
                                        </p:attrNameLst>
                                      </p:cBhvr>
                                      <p:to>
                                        <p:strVal val="visible"/>
                                      </p:to>
                                    </p:set>
                                    <p:animEffect transition="in" filter="fade">
                                      <p:cBhvr>
                                        <p:cTn id="237" dur="1000"/>
                                        <p:tgtEl>
                                          <p:spTgt spid="61"/>
                                        </p:tgtEl>
                                      </p:cBhvr>
                                    </p:animEffect>
                                    <p:anim calcmode="lin" valueType="num">
                                      <p:cBhvr>
                                        <p:cTn id="238" dur="1000" fill="hold"/>
                                        <p:tgtEl>
                                          <p:spTgt spid="61"/>
                                        </p:tgtEl>
                                        <p:attrNameLst>
                                          <p:attrName>ppt_x</p:attrName>
                                        </p:attrNameLst>
                                      </p:cBhvr>
                                      <p:tavLst>
                                        <p:tav tm="0">
                                          <p:val>
                                            <p:strVal val="#ppt_x"/>
                                          </p:val>
                                        </p:tav>
                                        <p:tav tm="100000">
                                          <p:val>
                                            <p:strVal val="#ppt_x"/>
                                          </p:val>
                                        </p:tav>
                                      </p:tavLst>
                                    </p:anim>
                                    <p:anim calcmode="lin" valueType="num">
                                      <p:cBhvr>
                                        <p:cTn id="239" dur="1000" fill="hold"/>
                                        <p:tgtEl>
                                          <p:spTgt spid="61"/>
                                        </p:tgtEl>
                                        <p:attrNameLst>
                                          <p:attrName>ppt_y</p:attrName>
                                        </p:attrNameLst>
                                      </p:cBhvr>
                                      <p:tavLst>
                                        <p:tav tm="0">
                                          <p:val>
                                            <p:strVal val="#ppt_y-.1"/>
                                          </p:val>
                                        </p:tav>
                                        <p:tav tm="100000">
                                          <p:val>
                                            <p:strVal val="#ppt_y"/>
                                          </p:val>
                                        </p:tav>
                                      </p:tavLst>
                                    </p:anim>
                                  </p:childTnLst>
                                </p:cTn>
                              </p:par>
                              <p:par>
                                <p:cTn id="240" presetID="47" presetClass="entr" presetSubtype="0" fill="hold" nodeType="withEffect">
                                  <p:stCondLst>
                                    <p:cond delay="1500"/>
                                  </p:stCondLst>
                                  <p:childTnLst>
                                    <p:set>
                                      <p:cBhvr>
                                        <p:cTn id="241" dur="1" fill="hold">
                                          <p:stCondLst>
                                            <p:cond delay="0"/>
                                          </p:stCondLst>
                                        </p:cTn>
                                        <p:tgtEl>
                                          <p:spTgt spid="62"/>
                                        </p:tgtEl>
                                        <p:attrNameLst>
                                          <p:attrName>style.visibility</p:attrName>
                                        </p:attrNameLst>
                                      </p:cBhvr>
                                      <p:to>
                                        <p:strVal val="visible"/>
                                      </p:to>
                                    </p:set>
                                    <p:animEffect transition="in" filter="fade">
                                      <p:cBhvr>
                                        <p:cTn id="242" dur="1000"/>
                                        <p:tgtEl>
                                          <p:spTgt spid="62"/>
                                        </p:tgtEl>
                                      </p:cBhvr>
                                    </p:animEffect>
                                    <p:anim calcmode="lin" valueType="num">
                                      <p:cBhvr>
                                        <p:cTn id="243" dur="1000" fill="hold"/>
                                        <p:tgtEl>
                                          <p:spTgt spid="62"/>
                                        </p:tgtEl>
                                        <p:attrNameLst>
                                          <p:attrName>ppt_x</p:attrName>
                                        </p:attrNameLst>
                                      </p:cBhvr>
                                      <p:tavLst>
                                        <p:tav tm="0">
                                          <p:val>
                                            <p:strVal val="#ppt_x"/>
                                          </p:val>
                                        </p:tav>
                                        <p:tav tm="100000">
                                          <p:val>
                                            <p:strVal val="#ppt_x"/>
                                          </p:val>
                                        </p:tav>
                                      </p:tavLst>
                                    </p:anim>
                                    <p:anim calcmode="lin" valueType="num">
                                      <p:cBhvr>
                                        <p:cTn id="244" dur="1000" fill="hold"/>
                                        <p:tgtEl>
                                          <p:spTgt spid="62"/>
                                        </p:tgtEl>
                                        <p:attrNameLst>
                                          <p:attrName>ppt_y</p:attrName>
                                        </p:attrNameLst>
                                      </p:cBhvr>
                                      <p:tavLst>
                                        <p:tav tm="0">
                                          <p:val>
                                            <p:strVal val="#ppt_y-.1"/>
                                          </p:val>
                                        </p:tav>
                                        <p:tav tm="100000">
                                          <p:val>
                                            <p:strVal val="#ppt_y"/>
                                          </p:val>
                                        </p:tav>
                                      </p:tavLst>
                                    </p:anim>
                                  </p:childTnLst>
                                </p:cTn>
                              </p:par>
                              <p:par>
                                <p:cTn id="245" presetID="47" presetClass="entr" presetSubtype="0" fill="hold" nodeType="withEffect">
                                  <p:stCondLst>
                                    <p:cond delay="2000"/>
                                  </p:stCondLst>
                                  <p:childTnLst>
                                    <p:set>
                                      <p:cBhvr>
                                        <p:cTn id="246" dur="1" fill="hold">
                                          <p:stCondLst>
                                            <p:cond delay="0"/>
                                          </p:stCondLst>
                                        </p:cTn>
                                        <p:tgtEl>
                                          <p:spTgt spid="63"/>
                                        </p:tgtEl>
                                        <p:attrNameLst>
                                          <p:attrName>style.visibility</p:attrName>
                                        </p:attrNameLst>
                                      </p:cBhvr>
                                      <p:to>
                                        <p:strVal val="visible"/>
                                      </p:to>
                                    </p:set>
                                    <p:animEffect transition="in" filter="fade">
                                      <p:cBhvr>
                                        <p:cTn id="247" dur="1000"/>
                                        <p:tgtEl>
                                          <p:spTgt spid="63"/>
                                        </p:tgtEl>
                                      </p:cBhvr>
                                    </p:animEffect>
                                    <p:anim calcmode="lin" valueType="num">
                                      <p:cBhvr>
                                        <p:cTn id="248" dur="1000" fill="hold"/>
                                        <p:tgtEl>
                                          <p:spTgt spid="63"/>
                                        </p:tgtEl>
                                        <p:attrNameLst>
                                          <p:attrName>ppt_x</p:attrName>
                                        </p:attrNameLst>
                                      </p:cBhvr>
                                      <p:tavLst>
                                        <p:tav tm="0">
                                          <p:val>
                                            <p:strVal val="#ppt_x"/>
                                          </p:val>
                                        </p:tav>
                                        <p:tav tm="100000">
                                          <p:val>
                                            <p:strVal val="#ppt_x"/>
                                          </p:val>
                                        </p:tav>
                                      </p:tavLst>
                                    </p:anim>
                                    <p:anim calcmode="lin" valueType="num">
                                      <p:cBhvr>
                                        <p:cTn id="249" dur="1000" fill="hold"/>
                                        <p:tgtEl>
                                          <p:spTgt spid="63"/>
                                        </p:tgtEl>
                                        <p:attrNameLst>
                                          <p:attrName>ppt_y</p:attrName>
                                        </p:attrNameLst>
                                      </p:cBhvr>
                                      <p:tavLst>
                                        <p:tav tm="0">
                                          <p:val>
                                            <p:strVal val="#ppt_y-.1"/>
                                          </p:val>
                                        </p:tav>
                                        <p:tav tm="100000">
                                          <p:val>
                                            <p:strVal val="#ppt_y"/>
                                          </p:val>
                                        </p:tav>
                                      </p:tavLst>
                                    </p:anim>
                                  </p:childTnLst>
                                </p:cTn>
                              </p:par>
                              <p:par>
                                <p:cTn id="250" presetID="47" presetClass="entr" presetSubtype="0" fill="hold" nodeType="withEffect">
                                  <p:stCondLst>
                                    <p:cond delay="1400"/>
                                  </p:stCondLst>
                                  <p:childTnLst>
                                    <p:set>
                                      <p:cBhvr>
                                        <p:cTn id="251" dur="1" fill="hold">
                                          <p:stCondLst>
                                            <p:cond delay="0"/>
                                          </p:stCondLst>
                                        </p:cTn>
                                        <p:tgtEl>
                                          <p:spTgt spid="64"/>
                                        </p:tgtEl>
                                        <p:attrNameLst>
                                          <p:attrName>style.visibility</p:attrName>
                                        </p:attrNameLst>
                                      </p:cBhvr>
                                      <p:to>
                                        <p:strVal val="visible"/>
                                      </p:to>
                                    </p:set>
                                    <p:animEffect transition="in" filter="fade">
                                      <p:cBhvr>
                                        <p:cTn id="252" dur="1000"/>
                                        <p:tgtEl>
                                          <p:spTgt spid="64"/>
                                        </p:tgtEl>
                                      </p:cBhvr>
                                    </p:animEffect>
                                    <p:anim calcmode="lin" valueType="num">
                                      <p:cBhvr>
                                        <p:cTn id="253" dur="1000" fill="hold"/>
                                        <p:tgtEl>
                                          <p:spTgt spid="64"/>
                                        </p:tgtEl>
                                        <p:attrNameLst>
                                          <p:attrName>ppt_x</p:attrName>
                                        </p:attrNameLst>
                                      </p:cBhvr>
                                      <p:tavLst>
                                        <p:tav tm="0">
                                          <p:val>
                                            <p:strVal val="#ppt_x"/>
                                          </p:val>
                                        </p:tav>
                                        <p:tav tm="100000">
                                          <p:val>
                                            <p:strVal val="#ppt_x"/>
                                          </p:val>
                                        </p:tav>
                                      </p:tavLst>
                                    </p:anim>
                                    <p:anim calcmode="lin" valueType="num">
                                      <p:cBhvr>
                                        <p:cTn id="254" dur="1000" fill="hold"/>
                                        <p:tgtEl>
                                          <p:spTgt spid="64"/>
                                        </p:tgtEl>
                                        <p:attrNameLst>
                                          <p:attrName>ppt_y</p:attrName>
                                        </p:attrNameLst>
                                      </p:cBhvr>
                                      <p:tavLst>
                                        <p:tav tm="0">
                                          <p:val>
                                            <p:strVal val="#ppt_y-.1"/>
                                          </p:val>
                                        </p:tav>
                                        <p:tav tm="100000">
                                          <p:val>
                                            <p:strVal val="#ppt_y"/>
                                          </p:val>
                                        </p:tav>
                                      </p:tavLst>
                                    </p:anim>
                                  </p:childTnLst>
                                </p:cTn>
                              </p:par>
                              <p:par>
                                <p:cTn id="255" presetID="47" presetClass="entr" presetSubtype="0" fill="hold" nodeType="withEffect">
                                  <p:stCondLst>
                                    <p:cond delay="1200"/>
                                  </p:stCondLst>
                                  <p:childTnLst>
                                    <p:set>
                                      <p:cBhvr>
                                        <p:cTn id="256" dur="1" fill="hold">
                                          <p:stCondLst>
                                            <p:cond delay="0"/>
                                          </p:stCondLst>
                                        </p:cTn>
                                        <p:tgtEl>
                                          <p:spTgt spid="65"/>
                                        </p:tgtEl>
                                        <p:attrNameLst>
                                          <p:attrName>style.visibility</p:attrName>
                                        </p:attrNameLst>
                                      </p:cBhvr>
                                      <p:to>
                                        <p:strVal val="visible"/>
                                      </p:to>
                                    </p:set>
                                    <p:animEffect transition="in" filter="fade">
                                      <p:cBhvr>
                                        <p:cTn id="257" dur="1000"/>
                                        <p:tgtEl>
                                          <p:spTgt spid="65"/>
                                        </p:tgtEl>
                                      </p:cBhvr>
                                    </p:animEffect>
                                    <p:anim calcmode="lin" valueType="num">
                                      <p:cBhvr>
                                        <p:cTn id="258" dur="1000" fill="hold"/>
                                        <p:tgtEl>
                                          <p:spTgt spid="65"/>
                                        </p:tgtEl>
                                        <p:attrNameLst>
                                          <p:attrName>ppt_x</p:attrName>
                                        </p:attrNameLst>
                                      </p:cBhvr>
                                      <p:tavLst>
                                        <p:tav tm="0">
                                          <p:val>
                                            <p:strVal val="#ppt_x"/>
                                          </p:val>
                                        </p:tav>
                                        <p:tav tm="100000">
                                          <p:val>
                                            <p:strVal val="#ppt_x"/>
                                          </p:val>
                                        </p:tav>
                                      </p:tavLst>
                                    </p:anim>
                                    <p:anim calcmode="lin" valueType="num">
                                      <p:cBhvr>
                                        <p:cTn id="259" dur="1000" fill="hold"/>
                                        <p:tgtEl>
                                          <p:spTgt spid="65"/>
                                        </p:tgtEl>
                                        <p:attrNameLst>
                                          <p:attrName>ppt_y</p:attrName>
                                        </p:attrNameLst>
                                      </p:cBhvr>
                                      <p:tavLst>
                                        <p:tav tm="0">
                                          <p:val>
                                            <p:strVal val="#ppt_y-.1"/>
                                          </p:val>
                                        </p:tav>
                                        <p:tav tm="100000">
                                          <p:val>
                                            <p:strVal val="#ppt_y"/>
                                          </p:val>
                                        </p:tav>
                                      </p:tavLst>
                                    </p:anim>
                                  </p:childTnLst>
                                </p:cTn>
                              </p:par>
                              <p:par>
                                <p:cTn id="260" presetID="47" presetClass="entr" presetSubtype="0" fill="hold" nodeType="withEffect">
                                  <p:stCondLst>
                                    <p:cond delay="2000"/>
                                  </p:stCondLst>
                                  <p:childTnLst>
                                    <p:set>
                                      <p:cBhvr>
                                        <p:cTn id="261" dur="1" fill="hold">
                                          <p:stCondLst>
                                            <p:cond delay="0"/>
                                          </p:stCondLst>
                                        </p:cTn>
                                        <p:tgtEl>
                                          <p:spTgt spid="66"/>
                                        </p:tgtEl>
                                        <p:attrNameLst>
                                          <p:attrName>style.visibility</p:attrName>
                                        </p:attrNameLst>
                                      </p:cBhvr>
                                      <p:to>
                                        <p:strVal val="visible"/>
                                      </p:to>
                                    </p:set>
                                    <p:animEffect transition="in" filter="fade">
                                      <p:cBhvr>
                                        <p:cTn id="262" dur="1000"/>
                                        <p:tgtEl>
                                          <p:spTgt spid="66"/>
                                        </p:tgtEl>
                                      </p:cBhvr>
                                    </p:animEffect>
                                    <p:anim calcmode="lin" valueType="num">
                                      <p:cBhvr>
                                        <p:cTn id="263" dur="1000" fill="hold"/>
                                        <p:tgtEl>
                                          <p:spTgt spid="66"/>
                                        </p:tgtEl>
                                        <p:attrNameLst>
                                          <p:attrName>ppt_x</p:attrName>
                                        </p:attrNameLst>
                                      </p:cBhvr>
                                      <p:tavLst>
                                        <p:tav tm="0">
                                          <p:val>
                                            <p:strVal val="#ppt_x"/>
                                          </p:val>
                                        </p:tav>
                                        <p:tav tm="100000">
                                          <p:val>
                                            <p:strVal val="#ppt_x"/>
                                          </p:val>
                                        </p:tav>
                                      </p:tavLst>
                                    </p:anim>
                                    <p:anim calcmode="lin" valueType="num">
                                      <p:cBhvr>
                                        <p:cTn id="26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1234310" y="2207103"/>
            <a:ext cx="10295703" cy="3455956"/>
            <a:chOff x="622459" y="2171556"/>
            <a:chExt cx="11081400" cy="3457352"/>
          </a:xfrm>
        </p:grpSpPr>
        <p:cxnSp>
          <p:nvCxnSpPr>
            <p:cNvPr id="123" name="Straight Connector 122"/>
            <p:cNvCxnSpPr/>
            <p:nvPr/>
          </p:nvCxnSpPr>
          <p:spPr>
            <a:xfrm>
              <a:off x="622459" y="2171556"/>
              <a:ext cx="11081400"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622459" y="3010094"/>
              <a:ext cx="11081400"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622459" y="3772402"/>
              <a:ext cx="11081400"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622459" y="5628908"/>
              <a:ext cx="11081400"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22459" y="4740510"/>
              <a:ext cx="11081400"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4107038" y="3371011"/>
            <a:ext cx="4624715" cy="468213"/>
          </a:xfrm>
          <a:prstGeom prst="rect">
            <a:avLst/>
          </a:prstGeom>
          <a:noFill/>
        </p:spPr>
        <p:txBody>
          <a:bodyPr wrap="square" lIns="182781" tIns="146224" rIns="182781" bIns="146224" rtlCol="0">
            <a:spAutoFit/>
          </a:bodyPr>
          <a:lstStyle/>
          <a:p>
            <a:pPr algn="ctr" defTabSz="932194">
              <a:lnSpc>
                <a:spcPct val="90000"/>
              </a:lnSpc>
              <a:spcAft>
                <a:spcPts val="600"/>
              </a:spcAft>
              <a:defRPr/>
            </a:pPr>
            <a:r>
              <a:rPr lang="es-US" sz="1224" dirty="0" err="1">
                <a:gradFill>
                  <a:gsLst>
                    <a:gs pos="2917">
                      <a:srgbClr val="505050"/>
                    </a:gs>
                    <a:gs pos="30000">
                      <a:srgbClr val="505050"/>
                    </a:gs>
                  </a:gsLst>
                  <a:lin ang="5400000" scaled="0"/>
                </a:gradFill>
                <a:latin typeface="Segoe UI Light"/>
              </a:rPr>
              <a:t>Dozens</a:t>
            </a:r>
            <a:r>
              <a:rPr lang="es-US" sz="1224" dirty="0">
                <a:gradFill>
                  <a:gsLst>
                    <a:gs pos="2917">
                      <a:srgbClr val="505050"/>
                    </a:gs>
                    <a:gs pos="30000">
                      <a:srgbClr val="505050"/>
                    </a:gs>
                  </a:gsLst>
                  <a:lin ang="5400000" scaled="0"/>
                </a:gradFill>
                <a:latin typeface="Segoe UI Light"/>
              </a:rPr>
              <a:t> of .NET &amp; PHP CMS and Web </a:t>
            </a:r>
            <a:r>
              <a:rPr lang="es-US" sz="1224" dirty="0" err="1">
                <a:gradFill>
                  <a:gsLst>
                    <a:gs pos="2917">
                      <a:srgbClr val="505050"/>
                    </a:gs>
                    <a:gs pos="30000">
                      <a:srgbClr val="505050"/>
                    </a:gs>
                  </a:gsLst>
                  <a:lin ang="5400000" scaled="0"/>
                </a:gradFill>
                <a:latin typeface="Segoe UI Light"/>
              </a:rPr>
              <a:t>applications</a:t>
            </a:r>
            <a:endParaRPr lang="en-US" sz="1224" dirty="0" err="1">
              <a:gradFill>
                <a:gsLst>
                  <a:gs pos="2917">
                    <a:srgbClr val="505050"/>
                  </a:gs>
                  <a:gs pos="30000">
                    <a:srgbClr val="505050"/>
                  </a:gs>
                </a:gsLst>
                <a:lin ang="5400000" scaled="0"/>
              </a:gradFill>
              <a:latin typeface="Segoe UI Light"/>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4785" b="1591"/>
          <a:stretch/>
        </p:blipFill>
        <p:spPr>
          <a:xfrm>
            <a:off x="4693153" y="3201207"/>
            <a:ext cx="3493017" cy="434787"/>
          </a:xfrm>
          <a:prstGeom prst="rect">
            <a:avLst/>
          </a:prstGeom>
        </p:spPr>
      </p:pic>
      <p:pic>
        <p:nvPicPr>
          <p:cNvPr id="103" name="Picture 10" descr="https://encrypted-tbn3.gstatic.com/images?q=tbn:ANd9GcQgAB8I4GUYPGAuHqEufTpFML_JWZior9mwUJP3P5Tro4I_bcL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9553" y="3174948"/>
            <a:ext cx="545414" cy="524379"/>
          </a:xfrm>
          <a:prstGeom prst="rect">
            <a:avLst/>
          </a:prstGeom>
          <a:extLst>
            <a:ext uri="{909E8E84-426E-40DD-AFC4-6F175D3DCCD1}">
              <a14:hiddenFill xmlns:a14="http://schemas.microsoft.com/office/drawing/2010/main">
                <a:solidFill>
                  <a:srgbClr val="FFFFFF"/>
                </a:solidFill>
              </a14:hiddenFill>
            </a:ext>
          </a:extLst>
        </p:spPr>
      </p:pic>
      <p:pic>
        <p:nvPicPr>
          <p:cNvPr id="104" name="Picture 10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3915" y="3165672"/>
            <a:ext cx="748307" cy="533655"/>
          </a:xfrm>
          <a:prstGeom prst="rect">
            <a:avLst/>
          </a:prstGeom>
        </p:spPr>
      </p:pic>
      <p:grpSp>
        <p:nvGrpSpPr>
          <p:cNvPr id="105" name="Group 104"/>
          <p:cNvGrpSpPr/>
          <p:nvPr/>
        </p:nvGrpSpPr>
        <p:grpSpPr>
          <a:xfrm>
            <a:off x="4083580" y="3130337"/>
            <a:ext cx="497036" cy="568990"/>
            <a:chOff x="11227523" y="2315027"/>
            <a:chExt cx="565700" cy="647594"/>
          </a:xfrm>
        </p:grpSpPr>
        <p:pic>
          <p:nvPicPr>
            <p:cNvPr id="106" name="Picture 10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1227523" y="2315027"/>
              <a:ext cx="563134" cy="485323"/>
            </a:xfrm>
            <a:prstGeom prst="rect">
              <a:avLst/>
            </a:prstGeom>
          </p:spPr>
        </p:pic>
        <p:pic>
          <p:nvPicPr>
            <p:cNvPr id="107" name="Picture 10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1230089" y="2784475"/>
              <a:ext cx="563134" cy="178146"/>
            </a:xfrm>
            <a:prstGeom prst="rect">
              <a:avLst/>
            </a:prstGeom>
          </p:spPr>
        </p:pic>
      </p:grpSp>
      <p:sp>
        <p:nvSpPr>
          <p:cNvPr id="129" name="TextBox 128"/>
          <p:cNvSpPr txBox="1"/>
          <p:nvPr/>
        </p:nvSpPr>
        <p:spPr>
          <a:xfrm>
            <a:off x="963631" y="3204120"/>
            <a:ext cx="1599116" cy="313646"/>
          </a:xfrm>
          <a:prstGeom prst="rect">
            <a:avLst/>
          </a:prstGeom>
          <a:noFill/>
        </p:spPr>
        <p:txBody>
          <a:bodyPr wrap="square" rtlCol="0">
            <a:spAutoFit/>
          </a:bodyPr>
          <a:lstStyle/>
          <a:p>
            <a:pPr defTabSz="931961">
              <a:defRPr/>
            </a:pPr>
            <a:r>
              <a:rPr lang="en-US" sz="1398" dirty="0" smtClean="0">
                <a:solidFill>
                  <a:srgbClr val="505050"/>
                </a:solidFill>
                <a:latin typeface="Segoe UI Light"/>
              </a:rPr>
              <a:t>Applications</a:t>
            </a:r>
            <a:endParaRPr lang="en-US" sz="1398" dirty="0">
              <a:solidFill>
                <a:srgbClr val="505050"/>
              </a:solidFill>
              <a:latin typeface="Segoe UI Light"/>
            </a:endParaRPr>
          </a:p>
        </p:txBody>
      </p:sp>
      <p:pic>
        <p:nvPicPr>
          <p:cNvPr id="27" name="Pictur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59150" y="1574017"/>
            <a:ext cx="1622136" cy="482777"/>
          </a:xfrm>
          <a:prstGeom prst="rect">
            <a:avLst/>
          </a:prstGeom>
        </p:spPr>
      </p:pic>
      <p:pic>
        <p:nvPicPr>
          <p:cNvPr id="28" name="Picture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63944" y="1584627"/>
            <a:ext cx="1467530" cy="397073"/>
          </a:xfrm>
          <a:prstGeom prst="rect">
            <a:avLst/>
          </a:prstGeom>
        </p:spPr>
      </p:pic>
      <p:pic>
        <p:nvPicPr>
          <p:cNvPr id="100" name="Picture 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51418" y="1499126"/>
            <a:ext cx="331624" cy="54117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 name="Picture 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292316" y="1490866"/>
            <a:ext cx="316539" cy="54409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 name="Picture 1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708017" y="1511475"/>
            <a:ext cx="447475" cy="52348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0" name="TextBox 129"/>
          <p:cNvSpPr txBox="1"/>
          <p:nvPr/>
        </p:nvSpPr>
        <p:spPr>
          <a:xfrm>
            <a:off x="963631" y="1637308"/>
            <a:ext cx="1599116" cy="313646"/>
          </a:xfrm>
          <a:prstGeom prst="rect">
            <a:avLst/>
          </a:prstGeom>
          <a:noFill/>
        </p:spPr>
        <p:txBody>
          <a:bodyPr wrap="square" rtlCol="0">
            <a:spAutoFit/>
          </a:bodyPr>
          <a:lstStyle/>
          <a:p>
            <a:pPr defTabSz="931961">
              <a:defRPr/>
            </a:pPr>
            <a:r>
              <a:rPr lang="en-US" sz="1398" dirty="0" smtClean="0">
                <a:solidFill>
                  <a:srgbClr val="505050"/>
                </a:solidFill>
                <a:latin typeface="Segoe UI Light"/>
              </a:rPr>
              <a:t>Clients </a:t>
            </a:r>
            <a:endParaRPr lang="en-US" sz="1398" dirty="0">
              <a:solidFill>
                <a:srgbClr val="505050"/>
              </a:solidFill>
              <a:latin typeface="Segoe UI Light"/>
            </a:endParaRPr>
          </a:p>
        </p:txBody>
      </p:sp>
      <p:grpSp>
        <p:nvGrpSpPr>
          <p:cNvPr id="58" name="Group 57"/>
          <p:cNvGrpSpPr/>
          <p:nvPr/>
        </p:nvGrpSpPr>
        <p:grpSpPr>
          <a:xfrm>
            <a:off x="5996305" y="1542505"/>
            <a:ext cx="539963" cy="498538"/>
            <a:chOff x="7110684" y="4142550"/>
            <a:chExt cx="552708" cy="552708"/>
          </a:xfrm>
          <a:solidFill>
            <a:srgbClr val="002060"/>
          </a:solidFill>
        </p:grpSpPr>
        <p:sp>
          <p:nvSpPr>
            <p:cNvPr id="59" name="Freeform 12"/>
            <p:cNvSpPr>
              <a:spLocks/>
            </p:cNvSpPr>
            <p:nvPr/>
          </p:nvSpPr>
          <p:spPr bwMode="auto">
            <a:xfrm>
              <a:off x="7355732" y="4142550"/>
              <a:ext cx="307660" cy="271766"/>
            </a:xfrm>
            <a:custGeom>
              <a:avLst/>
              <a:gdLst>
                <a:gd name="T0" fmla="*/ 0 w 1140"/>
                <a:gd name="T1" fmla="*/ 1007 h 1007"/>
                <a:gd name="T2" fmla="*/ 1140 w 1140"/>
                <a:gd name="T3" fmla="*/ 1007 h 1007"/>
                <a:gd name="T4" fmla="*/ 1140 w 1140"/>
                <a:gd name="T5" fmla="*/ 0 h 1007"/>
                <a:gd name="T6" fmla="*/ 0 w 1140"/>
                <a:gd name="T7" fmla="*/ 161 h 1007"/>
                <a:gd name="T8" fmla="*/ 0 w 1140"/>
                <a:gd name="T9" fmla="*/ 1007 h 1007"/>
              </a:gdLst>
              <a:ahLst/>
              <a:cxnLst>
                <a:cxn ang="0">
                  <a:pos x="T0" y="T1"/>
                </a:cxn>
                <a:cxn ang="0">
                  <a:pos x="T2" y="T3"/>
                </a:cxn>
                <a:cxn ang="0">
                  <a:pos x="T4" y="T5"/>
                </a:cxn>
                <a:cxn ang="0">
                  <a:pos x="T6" y="T7"/>
                </a:cxn>
                <a:cxn ang="0">
                  <a:pos x="T8" y="T9"/>
                </a:cxn>
              </a:cxnLst>
              <a:rect l="0" t="0" r="r" b="b"/>
              <a:pathLst>
                <a:path w="1140" h="1007">
                  <a:moveTo>
                    <a:pt x="0" y="1007"/>
                  </a:moveTo>
                  <a:lnTo>
                    <a:pt x="1140" y="1007"/>
                  </a:lnTo>
                  <a:lnTo>
                    <a:pt x="1140" y="0"/>
                  </a:lnTo>
                  <a:lnTo>
                    <a:pt x="0" y="161"/>
                  </a:lnTo>
                  <a:lnTo>
                    <a:pt x="0" y="1007"/>
                  </a:lnTo>
                  <a:close/>
                </a:path>
              </a:pathLst>
            </a:custGeom>
            <a:grpFill/>
            <a:ln>
              <a:noFill/>
            </a:ln>
          </p:spPr>
          <p:txBody>
            <a:bodyPr vert="horz" wrap="square" lIns="91378" tIns="45688" rIns="91378" bIns="45688" numCol="1" anchor="t" anchorCtr="0" compatLnSpc="1">
              <a:prstTxWarp prst="textNoShape">
                <a:avLst/>
              </a:prstTxWarp>
            </a:bodyPr>
            <a:lstStyle/>
            <a:p>
              <a:pPr defTabSz="931776">
                <a:defRPr/>
              </a:pPr>
              <a:endParaRPr lang="en-US" sz="1799">
                <a:solidFill>
                  <a:srgbClr val="505050"/>
                </a:solidFill>
                <a:latin typeface="Segoe UI Light"/>
              </a:endParaRPr>
            </a:p>
          </p:txBody>
        </p:sp>
        <p:sp>
          <p:nvSpPr>
            <p:cNvPr id="60" name="Freeform 13"/>
            <p:cNvSpPr>
              <a:spLocks/>
            </p:cNvSpPr>
            <p:nvPr/>
          </p:nvSpPr>
          <p:spPr bwMode="auto">
            <a:xfrm>
              <a:off x="7110684" y="4187350"/>
              <a:ext cx="235333" cy="226967"/>
            </a:xfrm>
            <a:custGeom>
              <a:avLst/>
              <a:gdLst>
                <a:gd name="T0" fmla="*/ 872 w 872"/>
                <a:gd name="T1" fmla="*/ 841 h 841"/>
                <a:gd name="T2" fmla="*/ 872 w 872"/>
                <a:gd name="T3" fmla="*/ 0 h 841"/>
                <a:gd name="T4" fmla="*/ 0 w 872"/>
                <a:gd name="T5" fmla="*/ 121 h 841"/>
                <a:gd name="T6" fmla="*/ 0 w 872"/>
                <a:gd name="T7" fmla="*/ 841 h 841"/>
                <a:gd name="T8" fmla="*/ 872 w 872"/>
                <a:gd name="T9" fmla="*/ 841 h 841"/>
              </a:gdLst>
              <a:ahLst/>
              <a:cxnLst>
                <a:cxn ang="0">
                  <a:pos x="T0" y="T1"/>
                </a:cxn>
                <a:cxn ang="0">
                  <a:pos x="T2" y="T3"/>
                </a:cxn>
                <a:cxn ang="0">
                  <a:pos x="T4" y="T5"/>
                </a:cxn>
                <a:cxn ang="0">
                  <a:pos x="T6" y="T7"/>
                </a:cxn>
                <a:cxn ang="0">
                  <a:pos x="T8" y="T9"/>
                </a:cxn>
              </a:cxnLst>
              <a:rect l="0" t="0" r="r" b="b"/>
              <a:pathLst>
                <a:path w="872" h="841">
                  <a:moveTo>
                    <a:pt x="872" y="841"/>
                  </a:moveTo>
                  <a:lnTo>
                    <a:pt x="872" y="0"/>
                  </a:lnTo>
                  <a:lnTo>
                    <a:pt x="0" y="121"/>
                  </a:lnTo>
                  <a:lnTo>
                    <a:pt x="0" y="841"/>
                  </a:lnTo>
                  <a:lnTo>
                    <a:pt x="872" y="841"/>
                  </a:lnTo>
                  <a:close/>
                </a:path>
              </a:pathLst>
            </a:custGeom>
            <a:grpFill/>
            <a:ln>
              <a:noFill/>
            </a:ln>
          </p:spPr>
          <p:txBody>
            <a:bodyPr vert="horz" wrap="square" lIns="91378" tIns="45688" rIns="91378" bIns="45688" numCol="1" anchor="t" anchorCtr="0" compatLnSpc="1">
              <a:prstTxWarp prst="textNoShape">
                <a:avLst/>
              </a:prstTxWarp>
            </a:bodyPr>
            <a:lstStyle/>
            <a:p>
              <a:pPr defTabSz="931776">
                <a:defRPr/>
              </a:pPr>
              <a:endParaRPr lang="en-US" sz="1799">
                <a:solidFill>
                  <a:srgbClr val="505050"/>
                </a:solidFill>
                <a:latin typeface="Segoe UI Light"/>
              </a:endParaRPr>
            </a:p>
          </p:txBody>
        </p:sp>
        <p:sp>
          <p:nvSpPr>
            <p:cNvPr id="61" name="Freeform 14"/>
            <p:cNvSpPr>
              <a:spLocks/>
            </p:cNvSpPr>
            <p:nvPr/>
          </p:nvSpPr>
          <p:spPr bwMode="auto">
            <a:xfrm>
              <a:off x="7355732" y="4424032"/>
              <a:ext cx="307660" cy="271226"/>
            </a:xfrm>
            <a:custGeom>
              <a:avLst/>
              <a:gdLst>
                <a:gd name="T0" fmla="*/ 0 w 1140"/>
                <a:gd name="T1" fmla="*/ 0 h 1005"/>
                <a:gd name="T2" fmla="*/ 0 w 1140"/>
                <a:gd name="T3" fmla="*/ 846 h 1005"/>
                <a:gd name="T4" fmla="*/ 1140 w 1140"/>
                <a:gd name="T5" fmla="*/ 1005 h 1005"/>
                <a:gd name="T6" fmla="*/ 1140 w 1140"/>
                <a:gd name="T7" fmla="*/ 0 h 1005"/>
                <a:gd name="T8" fmla="*/ 0 w 1140"/>
                <a:gd name="T9" fmla="*/ 0 h 1005"/>
              </a:gdLst>
              <a:ahLst/>
              <a:cxnLst>
                <a:cxn ang="0">
                  <a:pos x="T0" y="T1"/>
                </a:cxn>
                <a:cxn ang="0">
                  <a:pos x="T2" y="T3"/>
                </a:cxn>
                <a:cxn ang="0">
                  <a:pos x="T4" y="T5"/>
                </a:cxn>
                <a:cxn ang="0">
                  <a:pos x="T6" y="T7"/>
                </a:cxn>
                <a:cxn ang="0">
                  <a:pos x="T8" y="T9"/>
                </a:cxn>
              </a:cxnLst>
              <a:rect l="0" t="0" r="r" b="b"/>
              <a:pathLst>
                <a:path w="1140" h="1005">
                  <a:moveTo>
                    <a:pt x="0" y="0"/>
                  </a:moveTo>
                  <a:lnTo>
                    <a:pt x="0" y="846"/>
                  </a:lnTo>
                  <a:lnTo>
                    <a:pt x="1140" y="1005"/>
                  </a:lnTo>
                  <a:lnTo>
                    <a:pt x="1140" y="0"/>
                  </a:lnTo>
                  <a:lnTo>
                    <a:pt x="0" y="0"/>
                  </a:lnTo>
                  <a:close/>
                </a:path>
              </a:pathLst>
            </a:custGeom>
            <a:grpFill/>
            <a:ln>
              <a:noFill/>
            </a:ln>
          </p:spPr>
          <p:txBody>
            <a:bodyPr vert="horz" wrap="square" lIns="91378" tIns="45688" rIns="91378" bIns="45688" numCol="1" anchor="t" anchorCtr="0" compatLnSpc="1">
              <a:prstTxWarp prst="textNoShape">
                <a:avLst/>
              </a:prstTxWarp>
            </a:bodyPr>
            <a:lstStyle/>
            <a:p>
              <a:pPr defTabSz="931776">
                <a:defRPr/>
              </a:pPr>
              <a:endParaRPr lang="en-US" sz="1799">
                <a:solidFill>
                  <a:srgbClr val="505050"/>
                </a:solidFill>
                <a:latin typeface="Segoe UI Light"/>
              </a:endParaRPr>
            </a:p>
          </p:txBody>
        </p:sp>
        <p:sp>
          <p:nvSpPr>
            <p:cNvPr id="62" name="Freeform 15"/>
            <p:cNvSpPr>
              <a:spLocks/>
            </p:cNvSpPr>
            <p:nvPr/>
          </p:nvSpPr>
          <p:spPr bwMode="auto">
            <a:xfrm>
              <a:off x="7110684" y="4424032"/>
              <a:ext cx="235333" cy="226967"/>
            </a:xfrm>
            <a:custGeom>
              <a:avLst/>
              <a:gdLst>
                <a:gd name="T0" fmla="*/ 872 w 872"/>
                <a:gd name="T1" fmla="*/ 0 h 841"/>
                <a:gd name="T2" fmla="*/ 0 w 872"/>
                <a:gd name="T3" fmla="*/ 0 h 841"/>
                <a:gd name="T4" fmla="*/ 0 w 872"/>
                <a:gd name="T5" fmla="*/ 720 h 841"/>
                <a:gd name="T6" fmla="*/ 872 w 872"/>
                <a:gd name="T7" fmla="*/ 841 h 841"/>
                <a:gd name="T8" fmla="*/ 872 w 872"/>
                <a:gd name="T9" fmla="*/ 0 h 841"/>
              </a:gdLst>
              <a:ahLst/>
              <a:cxnLst>
                <a:cxn ang="0">
                  <a:pos x="T0" y="T1"/>
                </a:cxn>
                <a:cxn ang="0">
                  <a:pos x="T2" y="T3"/>
                </a:cxn>
                <a:cxn ang="0">
                  <a:pos x="T4" y="T5"/>
                </a:cxn>
                <a:cxn ang="0">
                  <a:pos x="T6" y="T7"/>
                </a:cxn>
                <a:cxn ang="0">
                  <a:pos x="T8" y="T9"/>
                </a:cxn>
              </a:cxnLst>
              <a:rect l="0" t="0" r="r" b="b"/>
              <a:pathLst>
                <a:path w="872" h="841">
                  <a:moveTo>
                    <a:pt x="872" y="0"/>
                  </a:moveTo>
                  <a:lnTo>
                    <a:pt x="0" y="0"/>
                  </a:lnTo>
                  <a:lnTo>
                    <a:pt x="0" y="720"/>
                  </a:lnTo>
                  <a:lnTo>
                    <a:pt x="872" y="841"/>
                  </a:lnTo>
                  <a:lnTo>
                    <a:pt x="872" y="0"/>
                  </a:lnTo>
                  <a:close/>
                </a:path>
              </a:pathLst>
            </a:custGeom>
            <a:grpFill/>
            <a:ln>
              <a:noFill/>
            </a:ln>
          </p:spPr>
          <p:txBody>
            <a:bodyPr vert="horz" wrap="square" lIns="91378" tIns="45688" rIns="91378" bIns="45688" numCol="1" anchor="t" anchorCtr="0" compatLnSpc="1">
              <a:prstTxWarp prst="textNoShape">
                <a:avLst/>
              </a:prstTxWarp>
            </a:bodyPr>
            <a:lstStyle/>
            <a:p>
              <a:pPr defTabSz="931776">
                <a:defRPr/>
              </a:pPr>
              <a:endParaRPr lang="en-US" sz="1799">
                <a:solidFill>
                  <a:srgbClr val="505050"/>
                </a:solidFill>
                <a:latin typeface="Segoe UI Light"/>
              </a:endParaRPr>
            </a:p>
          </p:txBody>
        </p:sp>
      </p:grpSp>
      <p:sp>
        <p:nvSpPr>
          <p:cNvPr id="70" name="TextBox 69"/>
          <p:cNvSpPr txBox="1"/>
          <p:nvPr/>
        </p:nvSpPr>
        <p:spPr>
          <a:xfrm>
            <a:off x="963631" y="5730092"/>
            <a:ext cx="1282827" cy="307456"/>
          </a:xfrm>
          <a:prstGeom prst="rect">
            <a:avLst/>
          </a:prstGeom>
          <a:noFill/>
        </p:spPr>
        <p:txBody>
          <a:bodyPr wrap="square" rtlCol="0">
            <a:spAutoFit/>
          </a:bodyPr>
          <a:lstStyle/>
          <a:p>
            <a:pPr defTabSz="931961">
              <a:defRPr/>
            </a:pPr>
            <a:r>
              <a:rPr lang="en-US" sz="1398" dirty="0" smtClean="0">
                <a:solidFill>
                  <a:srgbClr val="505050"/>
                </a:solidFill>
                <a:latin typeface="Segoe UI Light"/>
              </a:rPr>
              <a:t>Infrastructure</a:t>
            </a:r>
            <a:endParaRPr lang="en-US" sz="1398" dirty="0">
              <a:solidFill>
                <a:srgbClr val="505050"/>
              </a:solidFill>
              <a:latin typeface="Segoe UI Light"/>
            </a:endParaRPr>
          </a:p>
        </p:txBody>
      </p:sp>
      <p:sp>
        <p:nvSpPr>
          <p:cNvPr id="132" name="TextBox 131"/>
          <p:cNvSpPr txBox="1"/>
          <p:nvPr/>
        </p:nvSpPr>
        <p:spPr>
          <a:xfrm>
            <a:off x="963631" y="2443911"/>
            <a:ext cx="1330570" cy="313577"/>
          </a:xfrm>
          <a:prstGeom prst="rect">
            <a:avLst/>
          </a:prstGeom>
          <a:noFill/>
        </p:spPr>
        <p:txBody>
          <a:bodyPr wrap="square" rtlCol="0">
            <a:spAutoFit/>
          </a:bodyPr>
          <a:lstStyle/>
          <a:p>
            <a:pPr defTabSz="931961">
              <a:defRPr/>
            </a:pPr>
            <a:r>
              <a:rPr lang="en-US" sz="1398" dirty="0">
                <a:solidFill>
                  <a:srgbClr val="505050"/>
                </a:solidFill>
                <a:latin typeface="Segoe UI Light"/>
              </a:rPr>
              <a:t>Management</a:t>
            </a:r>
          </a:p>
        </p:txBody>
      </p:sp>
      <p:pic>
        <p:nvPicPr>
          <p:cNvPr id="11" name="Picture 1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402529" y="2130903"/>
            <a:ext cx="1707903" cy="797523"/>
          </a:xfrm>
          <a:prstGeom prst="rect">
            <a:avLst/>
          </a:prstGeom>
        </p:spPr>
      </p:pic>
      <p:pic>
        <p:nvPicPr>
          <p:cNvPr id="12" name="Picture 1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640529" y="2205120"/>
            <a:ext cx="729156" cy="716512"/>
          </a:xfrm>
          <a:prstGeom prst="rect">
            <a:avLst/>
          </a:prstGeom>
        </p:spPr>
      </p:pic>
      <p:pic>
        <p:nvPicPr>
          <p:cNvPr id="13" name="Picture 1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174028" y="2283303"/>
            <a:ext cx="794816" cy="628397"/>
          </a:xfrm>
          <a:prstGeom prst="rect">
            <a:avLst/>
          </a:prstGeom>
        </p:spPr>
      </p:pic>
      <p:pic>
        <p:nvPicPr>
          <p:cNvPr id="14" name="Picture 1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045044" y="2285269"/>
            <a:ext cx="1012968" cy="634118"/>
          </a:xfrm>
          <a:prstGeom prst="rect">
            <a:avLst/>
          </a:prstGeom>
        </p:spPr>
      </p:pic>
      <p:pic>
        <p:nvPicPr>
          <p:cNvPr id="7" name="Picture 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982383" y="2332225"/>
            <a:ext cx="605885" cy="474429"/>
          </a:xfrm>
          <a:prstGeom prst="rect">
            <a:avLst/>
          </a:prstGeom>
        </p:spPr>
      </p:pic>
      <p:pic>
        <p:nvPicPr>
          <p:cNvPr id="20" name="Picture 19"/>
          <p:cNvPicPr>
            <a:picLocks noChangeAspect="1"/>
          </p:cNvPicPr>
          <p:nvPr/>
        </p:nvPicPr>
        <p:blipFill>
          <a:blip r:embed="rId18"/>
          <a:stretch>
            <a:fillRect/>
          </a:stretch>
        </p:blipFill>
        <p:spPr>
          <a:xfrm>
            <a:off x="7939959" y="4880436"/>
            <a:ext cx="1066220" cy="520993"/>
          </a:xfrm>
          <a:prstGeom prst="rect">
            <a:avLst/>
          </a:prstGeom>
        </p:spPr>
      </p:pic>
      <p:pic>
        <p:nvPicPr>
          <p:cNvPr id="21" name="Picture 20"/>
          <p:cNvPicPr>
            <a:picLocks noChangeAspect="1"/>
          </p:cNvPicPr>
          <p:nvPr/>
        </p:nvPicPr>
        <p:blipFill>
          <a:blip r:embed="rId19"/>
          <a:stretch>
            <a:fillRect/>
          </a:stretch>
        </p:blipFill>
        <p:spPr>
          <a:xfrm>
            <a:off x="9021963" y="4797903"/>
            <a:ext cx="1447013" cy="444476"/>
          </a:xfrm>
          <a:prstGeom prst="rect">
            <a:avLst/>
          </a:prstGeom>
        </p:spPr>
      </p:pic>
      <p:pic>
        <p:nvPicPr>
          <p:cNvPr id="19" name="Picture 18"/>
          <p:cNvPicPr>
            <a:picLocks noChangeAspect="1"/>
          </p:cNvPicPr>
          <p:nvPr/>
        </p:nvPicPr>
        <p:blipFill>
          <a:blip r:embed="rId20"/>
          <a:stretch>
            <a:fillRect/>
          </a:stretch>
        </p:blipFill>
        <p:spPr>
          <a:xfrm>
            <a:off x="7035448" y="4797557"/>
            <a:ext cx="1356629" cy="354573"/>
          </a:xfrm>
          <a:prstGeom prst="rect">
            <a:avLst/>
          </a:prstGeom>
        </p:spPr>
      </p:pic>
      <p:grpSp>
        <p:nvGrpSpPr>
          <p:cNvPr id="89" name="Group 88"/>
          <p:cNvGrpSpPr/>
          <p:nvPr/>
        </p:nvGrpSpPr>
        <p:grpSpPr>
          <a:xfrm>
            <a:off x="2720285" y="4948428"/>
            <a:ext cx="2981338" cy="349562"/>
            <a:chOff x="8285340" y="4130166"/>
            <a:chExt cx="2983385" cy="349803"/>
          </a:xfrm>
        </p:grpSpPr>
        <p:pic>
          <p:nvPicPr>
            <p:cNvPr id="108" name="Picture 107"/>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285340" y="4130166"/>
              <a:ext cx="1411580" cy="349803"/>
            </a:xfrm>
            <a:prstGeom prst="rect">
              <a:avLst/>
            </a:prstGeom>
          </p:spPr>
        </p:pic>
        <p:pic>
          <p:nvPicPr>
            <p:cNvPr id="109" name="Picture 2" descr="https://encrypted-tbn1.gstatic.com/images?q=tbn:ANd9GcSU4_TkMLpE3Fd8IzUzpdhHuyuUHMZj1NQSvjo-kBjZLpJnpc_Ux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9800907" y="4132834"/>
              <a:ext cx="1467818" cy="337863"/>
            </a:xfrm>
            <a:prstGeom prst="rect">
              <a:avLst/>
            </a:prstGeom>
            <a:extLst>
              <a:ext uri="{909E8E84-426E-40DD-AFC4-6F175D3DCCD1}">
                <a14:hiddenFill xmlns:a14="http://schemas.microsoft.com/office/drawing/2010/main">
                  <a:solidFill>
                    <a:srgbClr val="FFFFFF"/>
                  </a:solidFill>
                </a14:hiddenFill>
              </a:ext>
            </a:extLst>
          </p:spPr>
        </p:pic>
      </p:grpSp>
      <p:sp>
        <p:nvSpPr>
          <p:cNvPr id="131" name="TextBox 130"/>
          <p:cNvSpPr txBox="1"/>
          <p:nvPr/>
        </p:nvSpPr>
        <p:spPr>
          <a:xfrm>
            <a:off x="963631" y="4991267"/>
            <a:ext cx="1599116" cy="522579"/>
          </a:xfrm>
          <a:prstGeom prst="rect">
            <a:avLst/>
          </a:prstGeom>
          <a:noFill/>
        </p:spPr>
        <p:txBody>
          <a:bodyPr wrap="square" rtlCol="0">
            <a:spAutoFit/>
          </a:bodyPr>
          <a:lstStyle/>
          <a:p>
            <a:pPr defTabSz="931961">
              <a:defRPr/>
            </a:pPr>
            <a:r>
              <a:rPr lang="en-US" sz="1398" dirty="0" smtClean="0">
                <a:solidFill>
                  <a:srgbClr val="505050"/>
                </a:solidFill>
                <a:latin typeface="Segoe UI Light"/>
              </a:rPr>
              <a:t>Databases &amp;</a:t>
            </a:r>
          </a:p>
          <a:p>
            <a:pPr defTabSz="931961">
              <a:defRPr/>
            </a:pPr>
            <a:r>
              <a:rPr lang="en-US" sz="1398" dirty="0" smtClean="0">
                <a:solidFill>
                  <a:srgbClr val="505050"/>
                </a:solidFill>
                <a:latin typeface="Segoe UI Light"/>
              </a:rPr>
              <a:t>Middleware</a:t>
            </a:r>
            <a:endParaRPr lang="en-US" sz="1398" dirty="0">
              <a:solidFill>
                <a:srgbClr val="505050"/>
              </a:solidFill>
              <a:latin typeface="Segoe UI Light"/>
            </a:endParaRPr>
          </a:p>
        </p:txBody>
      </p:sp>
      <p:pic>
        <p:nvPicPr>
          <p:cNvPr id="10" name="Picture 9"/>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851010" y="4969601"/>
            <a:ext cx="1093445" cy="364687"/>
          </a:xfrm>
          <a:prstGeom prst="rect">
            <a:avLst/>
          </a:prstGeom>
        </p:spPr>
      </p:pic>
      <p:sp>
        <p:nvSpPr>
          <p:cNvPr id="72" name="TextBox 71"/>
          <p:cNvSpPr txBox="1"/>
          <p:nvPr/>
        </p:nvSpPr>
        <p:spPr>
          <a:xfrm>
            <a:off x="2635753" y="5178903"/>
            <a:ext cx="1287452" cy="464838"/>
          </a:xfrm>
          <a:prstGeom prst="rect">
            <a:avLst/>
          </a:prstGeom>
          <a:noFill/>
        </p:spPr>
        <p:txBody>
          <a:bodyPr wrap="square" lIns="182781" tIns="146224" rIns="182781" bIns="146224" rtlCol="0">
            <a:spAutoFit/>
          </a:bodyPr>
          <a:lstStyle/>
          <a:p>
            <a:pPr algn="ctr" defTabSz="932194">
              <a:lnSpc>
                <a:spcPct val="90000"/>
              </a:lnSpc>
              <a:spcAft>
                <a:spcPts val="600"/>
              </a:spcAft>
              <a:defRPr/>
            </a:pPr>
            <a:r>
              <a:rPr lang="es-US" sz="1224" dirty="0" err="1" smtClean="0">
                <a:gradFill>
                  <a:gsLst>
                    <a:gs pos="2917">
                      <a:srgbClr val="505050"/>
                    </a:gs>
                    <a:gs pos="30000">
                      <a:srgbClr val="505050"/>
                    </a:gs>
                  </a:gsLst>
                  <a:lin ang="5400000" scaled="0"/>
                </a:gradFill>
                <a:latin typeface="Segoe UI Light"/>
              </a:rPr>
              <a:t>DocDB</a:t>
            </a:r>
            <a:endParaRPr lang="en-US" sz="1224" dirty="0" err="1">
              <a:gradFill>
                <a:gsLst>
                  <a:gs pos="2917">
                    <a:srgbClr val="505050"/>
                  </a:gs>
                  <a:gs pos="30000">
                    <a:srgbClr val="505050"/>
                  </a:gs>
                </a:gsLst>
                <a:lin ang="5400000" scaled="0"/>
              </a:gradFill>
              <a:latin typeface="Segoe UI Light"/>
            </a:endParaRPr>
          </a:p>
        </p:txBody>
      </p:sp>
      <p:pic>
        <p:nvPicPr>
          <p:cNvPr id="116" name="Picture 2" descr="https://mediabank.partners.extranet.microsoft.com/Assets/Active/M-Q/Microsoft_.NET/Microsoft_NET_ADO_.NET/Logos+Logotypes/NET-ADO_bL.png"/>
          <p:cNvPicPr>
            <a:picLocks noChangeAspect="1" noChangeArrowheads="1"/>
          </p:cNvPicPr>
          <p:nvPr/>
        </p:nvPicPr>
        <p:blipFill>
          <a:blip r:embed="rId24" cstate="print">
            <a:extLst/>
          </a:blip>
          <a:srcRect r="31488"/>
          <a:stretch>
            <a:fillRect/>
          </a:stretch>
        </p:blipFill>
        <p:spPr bwMode="auto">
          <a:xfrm>
            <a:off x="2954683" y="4326201"/>
            <a:ext cx="743141" cy="226743"/>
          </a:xfrm>
          <a:prstGeom prst="rect">
            <a:avLst/>
          </a:prstGeom>
        </p:spPr>
      </p:pic>
      <p:pic>
        <p:nvPicPr>
          <p:cNvPr id="117" name="Picture 4" descr="http://www.jbase.com/new/products/images/java.png"/>
          <p:cNvPicPr>
            <a:picLocks noChangeAspect="1" noChangeArrowheads="1"/>
          </p:cNvPicPr>
          <p:nvPr/>
        </p:nvPicPr>
        <p:blipFill>
          <a:blip r:embed="rId25" cstate="print">
            <a:extLst/>
          </a:blip>
          <a:srcRect/>
          <a:stretch>
            <a:fillRect/>
          </a:stretch>
        </p:blipFill>
        <p:spPr bwMode="auto">
          <a:xfrm>
            <a:off x="6297010" y="3963305"/>
            <a:ext cx="286463" cy="564261"/>
          </a:xfrm>
          <a:prstGeom prst="rect">
            <a:avLst/>
          </a:prstGeom>
        </p:spPr>
      </p:pic>
      <p:pic>
        <p:nvPicPr>
          <p:cNvPr id="118" name="Picture 117" descr="PHP.png"/>
          <p:cNvPicPr>
            <a:picLocks noChangeAspect="1"/>
          </p:cNvPicPr>
          <p:nvPr/>
        </p:nvPicPr>
        <p:blipFill>
          <a:blip r:embed="rId26" cstate="print">
            <a:extLst/>
          </a:blip>
          <a:stretch>
            <a:fillRect/>
          </a:stretch>
        </p:blipFill>
        <p:spPr>
          <a:xfrm>
            <a:off x="3823141" y="4307443"/>
            <a:ext cx="475936" cy="264254"/>
          </a:xfrm>
          <a:prstGeom prst="rect">
            <a:avLst/>
          </a:prstGeom>
        </p:spPr>
      </p:pic>
      <p:pic>
        <p:nvPicPr>
          <p:cNvPr id="119" name="Picture 118"/>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5242081" y="4330014"/>
            <a:ext cx="785147" cy="219118"/>
          </a:xfrm>
          <a:prstGeom prst="rect">
            <a:avLst/>
          </a:prstGeom>
        </p:spPr>
      </p:pic>
      <p:pic>
        <p:nvPicPr>
          <p:cNvPr id="120" name="Picture 119"/>
          <p:cNvPicPr>
            <a:picLocks noChangeAspect="1"/>
          </p:cNvPicPr>
          <p:nvPr/>
        </p:nvPicPr>
        <p:blipFill>
          <a:blip r:embed="rId28"/>
          <a:stretch>
            <a:fillRect/>
          </a:stretch>
        </p:blipFill>
        <p:spPr>
          <a:xfrm>
            <a:off x="4424396" y="4343335"/>
            <a:ext cx="742392" cy="192471"/>
          </a:xfrm>
          <a:prstGeom prst="rect">
            <a:avLst/>
          </a:prstGeom>
        </p:spPr>
      </p:pic>
      <p:sp>
        <p:nvSpPr>
          <p:cNvPr id="128" name="TextBox 127"/>
          <p:cNvSpPr txBox="1"/>
          <p:nvPr/>
        </p:nvSpPr>
        <p:spPr>
          <a:xfrm>
            <a:off x="960437" y="4100450"/>
            <a:ext cx="1599116" cy="307456"/>
          </a:xfrm>
          <a:prstGeom prst="rect">
            <a:avLst/>
          </a:prstGeom>
          <a:noFill/>
        </p:spPr>
        <p:txBody>
          <a:bodyPr wrap="square" rtlCol="0">
            <a:spAutoFit/>
          </a:bodyPr>
          <a:lstStyle/>
          <a:p>
            <a:pPr defTabSz="931961">
              <a:defRPr/>
            </a:pPr>
            <a:r>
              <a:rPr lang="en-US" sz="1398" dirty="0" smtClean="0">
                <a:solidFill>
                  <a:srgbClr val="505050"/>
                </a:solidFill>
                <a:latin typeface="Segoe UI Light"/>
              </a:rPr>
              <a:t>App Frameworks</a:t>
            </a:r>
            <a:endParaRPr lang="en-US" sz="1398" dirty="0">
              <a:solidFill>
                <a:srgbClr val="505050"/>
              </a:solidFill>
              <a:latin typeface="Segoe UI Light"/>
            </a:endParaRPr>
          </a:p>
        </p:txBody>
      </p:sp>
      <p:pic>
        <p:nvPicPr>
          <p:cNvPr id="2" name="Picture 1"/>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6962313" y="4057686"/>
            <a:ext cx="338504" cy="388563"/>
          </a:xfrm>
          <a:prstGeom prst="rect">
            <a:avLst/>
          </a:prstGeom>
        </p:spPr>
      </p:pic>
      <p:pic>
        <p:nvPicPr>
          <p:cNvPr id="15" name="Picture 14"/>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149947" y="3861477"/>
            <a:ext cx="1950644" cy="404383"/>
          </a:xfrm>
          <a:prstGeom prst="rect">
            <a:avLst/>
          </a:prstGeom>
        </p:spPr>
      </p:pic>
      <p:pic>
        <p:nvPicPr>
          <p:cNvPr id="84" name="Picture 83"/>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8893205" y="4112103"/>
            <a:ext cx="1362548" cy="318894"/>
          </a:xfrm>
          <a:prstGeom prst="rect">
            <a:avLst/>
          </a:prstGeom>
        </p:spPr>
      </p:pic>
      <p:pic>
        <p:nvPicPr>
          <p:cNvPr id="81" name="Picture 80"/>
          <p:cNvPicPr>
            <a:picLocks noChangeAspect="1"/>
          </p:cNvPicPr>
          <p:nvPr/>
        </p:nvPicPr>
        <p:blipFill>
          <a:blip r:embed="rId32"/>
          <a:stretch>
            <a:fillRect/>
          </a:stretch>
        </p:blipFill>
        <p:spPr>
          <a:xfrm>
            <a:off x="7725288" y="4188303"/>
            <a:ext cx="1039975" cy="209226"/>
          </a:xfrm>
          <a:prstGeom prst="rect">
            <a:avLst/>
          </a:prstGeom>
        </p:spPr>
      </p:pic>
      <p:pic>
        <p:nvPicPr>
          <p:cNvPr id="88" name="Picture 87"/>
          <p:cNvPicPr>
            <a:picLocks noChangeAspect="1"/>
          </p:cNvPicPr>
          <p:nvPr/>
        </p:nvPicPr>
        <p:blipFill>
          <a:blip r:embed="rId33"/>
          <a:stretch>
            <a:fillRect/>
          </a:stretch>
        </p:blipFill>
        <p:spPr>
          <a:xfrm>
            <a:off x="10492722" y="4853182"/>
            <a:ext cx="454040" cy="463839"/>
          </a:xfrm>
          <a:prstGeom prst="rect">
            <a:avLst/>
          </a:prstGeom>
        </p:spPr>
      </p:pic>
      <p:pic>
        <p:nvPicPr>
          <p:cNvPr id="90" name="Picture 89"/>
          <p:cNvPicPr>
            <a:picLocks noChangeAspect="1"/>
          </p:cNvPicPr>
          <p:nvPr/>
        </p:nvPicPr>
        <p:blipFill>
          <a:blip r:embed="rId34"/>
          <a:stretch>
            <a:fillRect/>
          </a:stretch>
        </p:blipFill>
        <p:spPr>
          <a:xfrm>
            <a:off x="7219122" y="5189391"/>
            <a:ext cx="625587" cy="286121"/>
          </a:xfrm>
          <a:prstGeom prst="rect">
            <a:avLst/>
          </a:prstGeom>
        </p:spPr>
      </p:pic>
      <p:pic>
        <p:nvPicPr>
          <p:cNvPr id="92" name="Picture 8" descr="http://himss.eu/sites/default/files/ibm-logo.jpg"/>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5096464" y="5302728"/>
            <a:ext cx="698111" cy="272392"/>
          </a:xfrm>
          <a:prstGeom prst="rect">
            <a:avLst/>
          </a:prstGeom>
          <a:extLst>
            <a:ext uri="{909E8E84-426E-40DD-AFC4-6F175D3DCCD1}">
              <a14:hiddenFill xmlns:a14="http://schemas.microsoft.com/office/drawing/2010/main">
                <a:solidFill>
                  <a:srgbClr val="FFFFFF"/>
                </a:solidFill>
              </a14:hiddenFill>
            </a:ext>
          </a:extLst>
        </p:spPr>
      </p:pic>
      <p:pic>
        <p:nvPicPr>
          <p:cNvPr id="93" name="Picture 92"/>
          <p:cNvPicPr>
            <a:picLocks noChangeAspect="1"/>
          </p:cNvPicPr>
          <p:nvPr/>
        </p:nvPicPr>
        <p:blipFill rotWithShape="1">
          <a:blip r:embed="rId36" cstate="print">
            <a:extLst>
              <a:ext uri="{28A0092B-C50C-407E-A947-70E740481C1C}">
                <a14:useLocalDpi xmlns:a14="http://schemas.microsoft.com/office/drawing/2010/main" val="0"/>
              </a:ext>
            </a:extLst>
          </a:blip>
          <a:srcRect t="7295" b="8644"/>
          <a:stretch/>
        </p:blipFill>
        <p:spPr>
          <a:xfrm>
            <a:off x="9289186" y="5248093"/>
            <a:ext cx="977354" cy="400579"/>
          </a:xfrm>
          <a:prstGeom prst="rect">
            <a:avLst/>
          </a:prstGeom>
        </p:spPr>
      </p:pic>
      <p:pic>
        <p:nvPicPr>
          <p:cNvPr id="94" name="Picture 93"/>
          <p:cNvPicPr>
            <a:picLocks noChangeAspect="1"/>
          </p:cNvPicPr>
          <p:nvPr/>
        </p:nvPicPr>
        <p:blipFill>
          <a:blip r:embed="rId37"/>
          <a:stretch>
            <a:fillRect/>
          </a:stretch>
        </p:blipFill>
        <p:spPr>
          <a:xfrm>
            <a:off x="4712379" y="5255103"/>
            <a:ext cx="1199974" cy="397935"/>
          </a:xfrm>
          <a:prstGeom prst="rect">
            <a:avLst/>
          </a:prstGeom>
        </p:spPr>
      </p:pic>
      <p:pic>
        <p:nvPicPr>
          <p:cNvPr id="97" name="Picture 96"/>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6314488" y="5324555"/>
            <a:ext cx="528348" cy="260374"/>
          </a:xfrm>
          <a:prstGeom prst="rect">
            <a:avLst/>
          </a:prstGeom>
        </p:spPr>
      </p:pic>
      <p:pic>
        <p:nvPicPr>
          <p:cNvPr id="74" name="Picture 4" descr="https://tool.microsoftsca.com/Content/assets/clients/928527.png"/>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8605421" y="2975277"/>
            <a:ext cx="968734" cy="484367"/>
          </a:xfrm>
          <a:prstGeom prst="rect">
            <a:avLst/>
          </a:prstGeom>
          <a:extLst>
            <a:ext uri="{909E8E84-426E-40DD-AFC4-6F175D3DCCD1}">
              <a14:hiddenFill xmlns:a14="http://schemas.microsoft.com/office/drawing/2010/main">
                <a:solidFill>
                  <a:srgbClr val="FFFFFF"/>
                </a:solidFill>
              </a14:hiddenFill>
            </a:ext>
          </a:extLst>
        </p:spPr>
      </p:pic>
      <p:pic>
        <p:nvPicPr>
          <p:cNvPr id="75" name="Picture 2" descr="http://blog.cloudfoundry.com/wp-content/static/cfcom/assets/images/logocf300square.jpg"/>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9569953" y="3142411"/>
            <a:ext cx="609741" cy="609741"/>
          </a:xfrm>
          <a:prstGeom prst="rect">
            <a:avLst/>
          </a:prstGeom>
          <a:extLst>
            <a:ext uri="{909E8E84-426E-40DD-AFC4-6F175D3DCCD1}">
              <a14:hiddenFill xmlns:a14="http://schemas.microsoft.com/office/drawing/2010/main">
                <a:solidFill>
                  <a:srgbClr val="FFFFFF"/>
                </a:solidFill>
              </a14:hiddenFill>
            </a:ext>
          </a:extLst>
        </p:spPr>
      </p:pic>
      <p:pic>
        <p:nvPicPr>
          <p:cNvPr id="77" name="Picture 2" descr="http://plugins.netbeans.org/data/images/1418381717_Jekastic_logo.png"/>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8274553" y="3342167"/>
            <a:ext cx="1082672" cy="541336"/>
          </a:xfrm>
          <a:prstGeom prst="rect">
            <a:avLst/>
          </a:prstGeom>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2"/>
          <a:stretch>
            <a:fillRect/>
          </a:stretch>
        </p:blipFill>
        <p:spPr>
          <a:xfrm>
            <a:off x="8176659" y="2283303"/>
            <a:ext cx="581025" cy="619125"/>
          </a:xfrm>
          <a:prstGeom prst="rect">
            <a:avLst/>
          </a:prstGeom>
        </p:spPr>
      </p:pic>
      <p:pic>
        <p:nvPicPr>
          <p:cNvPr id="6" name="Picture 5"/>
          <p:cNvPicPr>
            <a:picLocks noChangeAspect="1"/>
          </p:cNvPicPr>
          <p:nvPr/>
        </p:nvPicPr>
        <p:blipFill>
          <a:blip r:embed="rId43"/>
          <a:stretch>
            <a:fillRect/>
          </a:stretch>
        </p:blipFill>
        <p:spPr>
          <a:xfrm>
            <a:off x="10143007" y="3242612"/>
            <a:ext cx="498830" cy="487362"/>
          </a:xfrm>
          <a:prstGeom prst="rect">
            <a:avLst/>
          </a:prstGeom>
        </p:spPr>
      </p:pic>
      <p:pic>
        <p:nvPicPr>
          <p:cNvPr id="8" name="Picture 7"/>
          <p:cNvPicPr>
            <a:picLocks noChangeAspect="1"/>
          </p:cNvPicPr>
          <p:nvPr/>
        </p:nvPicPr>
        <p:blipFill>
          <a:blip r:embed="rId44"/>
          <a:stretch>
            <a:fillRect/>
          </a:stretch>
        </p:blipFill>
        <p:spPr>
          <a:xfrm>
            <a:off x="8864981" y="2344416"/>
            <a:ext cx="500790" cy="509575"/>
          </a:xfrm>
          <a:prstGeom prst="rect">
            <a:avLst/>
          </a:prstGeom>
        </p:spPr>
      </p:pic>
      <p:pic>
        <p:nvPicPr>
          <p:cNvPr id="16" name="Picture 15"/>
          <p:cNvPicPr>
            <a:picLocks noChangeAspect="1"/>
          </p:cNvPicPr>
          <p:nvPr/>
        </p:nvPicPr>
        <p:blipFill>
          <a:blip r:embed="rId45"/>
          <a:stretch>
            <a:fillRect/>
          </a:stretch>
        </p:blipFill>
        <p:spPr>
          <a:xfrm>
            <a:off x="9521919" y="2329322"/>
            <a:ext cx="504678" cy="511407"/>
          </a:xfrm>
          <a:prstGeom prst="rect">
            <a:avLst/>
          </a:prstGeom>
        </p:spPr>
      </p:pic>
      <p:pic>
        <p:nvPicPr>
          <p:cNvPr id="17" name="Picture 16"/>
          <p:cNvPicPr>
            <a:picLocks noChangeAspect="1"/>
          </p:cNvPicPr>
          <p:nvPr/>
        </p:nvPicPr>
        <p:blipFill>
          <a:blip r:embed="rId46"/>
          <a:stretch>
            <a:fillRect/>
          </a:stretch>
        </p:blipFill>
        <p:spPr>
          <a:xfrm>
            <a:off x="10156528" y="2314211"/>
            <a:ext cx="571353" cy="597032"/>
          </a:xfrm>
          <a:prstGeom prst="rect">
            <a:avLst/>
          </a:prstGeom>
        </p:spPr>
      </p:pic>
      <p:pic>
        <p:nvPicPr>
          <p:cNvPr id="83" name="Picture 82"/>
          <p:cNvPicPr>
            <a:picLocks noChangeAspect="1"/>
          </p:cNvPicPr>
          <p:nvPr/>
        </p:nvPicPr>
        <p:blipFill>
          <a:blip r:embed="rId47"/>
          <a:stretch>
            <a:fillRect/>
          </a:stretch>
        </p:blipFill>
        <p:spPr>
          <a:xfrm>
            <a:off x="7844557" y="5855031"/>
            <a:ext cx="1245231" cy="458245"/>
          </a:xfrm>
          <a:prstGeom prst="rect">
            <a:avLst/>
          </a:prstGeom>
        </p:spPr>
      </p:pic>
      <p:grpSp>
        <p:nvGrpSpPr>
          <p:cNvPr id="85" name="Group 84"/>
          <p:cNvGrpSpPr/>
          <p:nvPr/>
        </p:nvGrpSpPr>
        <p:grpSpPr>
          <a:xfrm>
            <a:off x="2363914" y="5767171"/>
            <a:ext cx="539963" cy="498538"/>
            <a:chOff x="6513292" y="4161250"/>
            <a:chExt cx="552708" cy="552708"/>
          </a:xfrm>
          <a:solidFill>
            <a:srgbClr val="002060"/>
          </a:solidFill>
        </p:grpSpPr>
        <p:sp>
          <p:nvSpPr>
            <p:cNvPr id="86" name="Freeform 12"/>
            <p:cNvSpPr>
              <a:spLocks/>
            </p:cNvSpPr>
            <p:nvPr/>
          </p:nvSpPr>
          <p:spPr bwMode="auto">
            <a:xfrm>
              <a:off x="6758340" y="4161250"/>
              <a:ext cx="307660" cy="271766"/>
            </a:xfrm>
            <a:custGeom>
              <a:avLst/>
              <a:gdLst>
                <a:gd name="T0" fmla="*/ 0 w 1140"/>
                <a:gd name="T1" fmla="*/ 1007 h 1007"/>
                <a:gd name="T2" fmla="*/ 1140 w 1140"/>
                <a:gd name="T3" fmla="*/ 1007 h 1007"/>
                <a:gd name="T4" fmla="*/ 1140 w 1140"/>
                <a:gd name="T5" fmla="*/ 0 h 1007"/>
                <a:gd name="T6" fmla="*/ 0 w 1140"/>
                <a:gd name="T7" fmla="*/ 161 h 1007"/>
                <a:gd name="T8" fmla="*/ 0 w 1140"/>
                <a:gd name="T9" fmla="*/ 1007 h 1007"/>
              </a:gdLst>
              <a:ahLst/>
              <a:cxnLst>
                <a:cxn ang="0">
                  <a:pos x="T0" y="T1"/>
                </a:cxn>
                <a:cxn ang="0">
                  <a:pos x="T2" y="T3"/>
                </a:cxn>
                <a:cxn ang="0">
                  <a:pos x="T4" y="T5"/>
                </a:cxn>
                <a:cxn ang="0">
                  <a:pos x="T6" y="T7"/>
                </a:cxn>
                <a:cxn ang="0">
                  <a:pos x="T8" y="T9"/>
                </a:cxn>
              </a:cxnLst>
              <a:rect l="0" t="0" r="r" b="b"/>
              <a:pathLst>
                <a:path w="1140" h="1007">
                  <a:moveTo>
                    <a:pt x="0" y="1007"/>
                  </a:moveTo>
                  <a:lnTo>
                    <a:pt x="1140" y="1007"/>
                  </a:lnTo>
                  <a:lnTo>
                    <a:pt x="1140" y="0"/>
                  </a:lnTo>
                  <a:lnTo>
                    <a:pt x="0" y="161"/>
                  </a:lnTo>
                  <a:lnTo>
                    <a:pt x="0" y="1007"/>
                  </a:lnTo>
                  <a:close/>
                </a:path>
              </a:pathLst>
            </a:custGeom>
            <a:grpFill/>
            <a:ln>
              <a:noFill/>
            </a:ln>
          </p:spPr>
          <p:txBody>
            <a:bodyPr vert="horz" wrap="square" lIns="91378" tIns="45688" rIns="91378" bIns="45688" numCol="1" anchor="t" anchorCtr="0" compatLnSpc="1">
              <a:prstTxWarp prst="textNoShape">
                <a:avLst/>
              </a:prstTxWarp>
            </a:bodyPr>
            <a:lstStyle/>
            <a:p>
              <a:pPr defTabSz="931776">
                <a:defRPr/>
              </a:pPr>
              <a:endParaRPr lang="en-US" sz="1799">
                <a:solidFill>
                  <a:srgbClr val="505050"/>
                </a:solidFill>
                <a:latin typeface="Segoe UI Light"/>
              </a:endParaRPr>
            </a:p>
          </p:txBody>
        </p:sp>
        <p:sp>
          <p:nvSpPr>
            <p:cNvPr id="87" name="Freeform 13"/>
            <p:cNvSpPr>
              <a:spLocks/>
            </p:cNvSpPr>
            <p:nvPr/>
          </p:nvSpPr>
          <p:spPr bwMode="auto">
            <a:xfrm>
              <a:off x="6513292" y="4206050"/>
              <a:ext cx="235333" cy="226966"/>
            </a:xfrm>
            <a:custGeom>
              <a:avLst/>
              <a:gdLst>
                <a:gd name="T0" fmla="*/ 872 w 872"/>
                <a:gd name="T1" fmla="*/ 841 h 841"/>
                <a:gd name="T2" fmla="*/ 872 w 872"/>
                <a:gd name="T3" fmla="*/ 0 h 841"/>
                <a:gd name="T4" fmla="*/ 0 w 872"/>
                <a:gd name="T5" fmla="*/ 121 h 841"/>
                <a:gd name="T6" fmla="*/ 0 w 872"/>
                <a:gd name="T7" fmla="*/ 841 h 841"/>
                <a:gd name="T8" fmla="*/ 872 w 872"/>
                <a:gd name="T9" fmla="*/ 841 h 841"/>
              </a:gdLst>
              <a:ahLst/>
              <a:cxnLst>
                <a:cxn ang="0">
                  <a:pos x="T0" y="T1"/>
                </a:cxn>
                <a:cxn ang="0">
                  <a:pos x="T2" y="T3"/>
                </a:cxn>
                <a:cxn ang="0">
                  <a:pos x="T4" y="T5"/>
                </a:cxn>
                <a:cxn ang="0">
                  <a:pos x="T6" y="T7"/>
                </a:cxn>
                <a:cxn ang="0">
                  <a:pos x="T8" y="T9"/>
                </a:cxn>
              </a:cxnLst>
              <a:rect l="0" t="0" r="r" b="b"/>
              <a:pathLst>
                <a:path w="872" h="841">
                  <a:moveTo>
                    <a:pt x="872" y="841"/>
                  </a:moveTo>
                  <a:lnTo>
                    <a:pt x="872" y="0"/>
                  </a:lnTo>
                  <a:lnTo>
                    <a:pt x="0" y="121"/>
                  </a:lnTo>
                  <a:lnTo>
                    <a:pt x="0" y="841"/>
                  </a:lnTo>
                  <a:lnTo>
                    <a:pt x="872" y="841"/>
                  </a:lnTo>
                  <a:close/>
                </a:path>
              </a:pathLst>
            </a:custGeom>
            <a:grpFill/>
            <a:ln>
              <a:noFill/>
            </a:ln>
          </p:spPr>
          <p:txBody>
            <a:bodyPr vert="horz" wrap="square" lIns="91378" tIns="45688" rIns="91378" bIns="45688" numCol="1" anchor="t" anchorCtr="0" compatLnSpc="1">
              <a:prstTxWarp prst="textNoShape">
                <a:avLst/>
              </a:prstTxWarp>
            </a:bodyPr>
            <a:lstStyle/>
            <a:p>
              <a:pPr defTabSz="931776">
                <a:defRPr/>
              </a:pPr>
              <a:endParaRPr lang="en-US" sz="1799">
                <a:solidFill>
                  <a:srgbClr val="505050"/>
                </a:solidFill>
                <a:latin typeface="Segoe UI Light"/>
              </a:endParaRPr>
            </a:p>
          </p:txBody>
        </p:sp>
        <p:sp>
          <p:nvSpPr>
            <p:cNvPr id="91" name="Freeform 14"/>
            <p:cNvSpPr>
              <a:spLocks/>
            </p:cNvSpPr>
            <p:nvPr/>
          </p:nvSpPr>
          <p:spPr bwMode="auto">
            <a:xfrm>
              <a:off x="6758339" y="4442732"/>
              <a:ext cx="307660" cy="271226"/>
            </a:xfrm>
            <a:custGeom>
              <a:avLst/>
              <a:gdLst>
                <a:gd name="T0" fmla="*/ 0 w 1140"/>
                <a:gd name="T1" fmla="*/ 0 h 1005"/>
                <a:gd name="T2" fmla="*/ 0 w 1140"/>
                <a:gd name="T3" fmla="*/ 846 h 1005"/>
                <a:gd name="T4" fmla="*/ 1140 w 1140"/>
                <a:gd name="T5" fmla="*/ 1005 h 1005"/>
                <a:gd name="T6" fmla="*/ 1140 w 1140"/>
                <a:gd name="T7" fmla="*/ 0 h 1005"/>
                <a:gd name="T8" fmla="*/ 0 w 1140"/>
                <a:gd name="T9" fmla="*/ 0 h 1005"/>
              </a:gdLst>
              <a:ahLst/>
              <a:cxnLst>
                <a:cxn ang="0">
                  <a:pos x="T0" y="T1"/>
                </a:cxn>
                <a:cxn ang="0">
                  <a:pos x="T2" y="T3"/>
                </a:cxn>
                <a:cxn ang="0">
                  <a:pos x="T4" y="T5"/>
                </a:cxn>
                <a:cxn ang="0">
                  <a:pos x="T6" y="T7"/>
                </a:cxn>
                <a:cxn ang="0">
                  <a:pos x="T8" y="T9"/>
                </a:cxn>
              </a:cxnLst>
              <a:rect l="0" t="0" r="r" b="b"/>
              <a:pathLst>
                <a:path w="1140" h="1005">
                  <a:moveTo>
                    <a:pt x="0" y="0"/>
                  </a:moveTo>
                  <a:lnTo>
                    <a:pt x="0" y="846"/>
                  </a:lnTo>
                  <a:lnTo>
                    <a:pt x="1140" y="1005"/>
                  </a:lnTo>
                  <a:lnTo>
                    <a:pt x="1140" y="0"/>
                  </a:lnTo>
                  <a:lnTo>
                    <a:pt x="0" y="0"/>
                  </a:lnTo>
                  <a:close/>
                </a:path>
              </a:pathLst>
            </a:custGeom>
            <a:grpFill/>
            <a:ln>
              <a:noFill/>
            </a:ln>
          </p:spPr>
          <p:txBody>
            <a:bodyPr vert="horz" wrap="square" lIns="91378" tIns="45688" rIns="91378" bIns="45688" numCol="1" anchor="t" anchorCtr="0" compatLnSpc="1">
              <a:prstTxWarp prst="textNoShape">
                <a:avLst/>
              </a:prstTxWarp>
            </a:bodyPr>
            <a:lstStyle/>
            <a:p>
              <a:pPr defTabSz="931776">
                <a:defRPr/>
              </a:pPr>
              <a:endParaRPr lang="en-US" sz="1799">
                <a:solidFill>
                  <a:srgbClr val="505050"/>
                </a:solidFill>
                <a:latin typeface="Segoe UI Light"/>
              </a:endParaRPr>
            </a:p>
          </p:txBody>
        </p:sp>
        <p:sp>
          <p:nvSpPr>
            <p:cNvPr id="95" name="Freeform 15"/>
            <p:cNvSpPr>
              <a:spLocks/>
            </p:cNvSpPr>
            <p:nvPr/>
          </p:nvSpPr>
          <p:spPr bwMode="auto">
            <a:xfrm>
              <a:off x="6513292" y="4442732"/>
              <a:ext cx="235333" cy="226966"/>
            </a:xfrm>
            <a:custGeom>
              <a:avLst/>
              <a:gdLst>
                <a:gd name="T0" fmla="*/ 872 w 872"/>
                <a:gd name="T1" fmla="*/ 0 h 841"/>
                <a:gd name="T2" fmla="*/ 0 w 872"/>
                <a:gd name="T3" fmla="*/ 0 h 841"/>
                <a:gd name="T4" fmla="*/ 0 w 872"/>
                <a:gd name="T5" fmla="*/ 720 h 841"/>
                <a:gd name="T6" fmla="*/ 872 w 872"/>
                <a:gd name="T7" fmla="*/ 841 h 841"/>
                <a:gd name="T8" fmla="*/ 872 w 872"/>
                <a:gd name="T9" fmla="*/ 0 h 841"/>
              </a:gdLst>
              <a:ahLst/>
              <a:cxnLst>
                <a:cxn ang="0">
                  <a:pos x="T0" y="T1"/>
                </a:cxn>
                <a:cxn ang="0">
                  <a:pos x="T2" y="T3"/>
                </a:cxn>
                <a:cxn ang="0">
                  <a:pos x="T4" y="T5"/>
                </a:cxn>
                <a:cxn ang="0">
                  <a:pos x="T6" y="T7"/>
                </a:cxn>
                <a:cxn ang="0">
                  <a:pos x="T8" y="T9"/>
                </a:cxn>
              </a:cxnLst>
              <a:rect l="0" t="0" r="r" b="b"/>
              <a:pathLst>
                <a:path w="872" h="841">
                  <a:moveTo>
                    <a:pt x="872" y="0"/>
                  </a:moveTo>
                  <a:lnTo>
                    <a:pt x="0" y="0"/>
                  </a:lnTo>
                  <a:lnTo>
                    <a:pt x="0" y="720"/>
                  </a:lnTo>
                  <a:lnTo>
                    <a:pt x="872" y="841"/>
                  </a:lnTo>
                  <a:lnTo>
                    <a:pt x="872" y="0"/>
                  </a:lnTo>
                  <a:close/>
                </a:path>
              </a:pathLst>
            </a:custGeom>
            <a:grpFill/>
            <a:ln>
              <a:noFill/>
            </a:ln>
          </p:spPr>
          <p:txBody>
            <a:bodyPr vert="horz" wrap="square" lIns="91378" tIns="45688" rIns="91378" bIns="45688" numCol="1" anchor="t" anchorCtr="0" compatLnSpc="1">
              <a:prstTxWarp prst="textNoShape">
                <a:avLst/>
              </a:prstTxWarp>
            </a:bodyPr>
            <a:lstStyle/>
            <a:p>
              <a:pPr defTabSz="931776">
                <a:defRPr/>
              </a:pPr>
              <a:endParaRPr lang="en-US" sz="1799">
                <a:solidFill>
                  <a:srgbClr val="505050"/>
                </a:solidFill>
                <a:latin typeface="Segoe UI Light"/>
              </a:endParaRPr>
            </a:p>
          </p:txBody>
        </p:sp>
      </p:grpSp>
      <p:sp>
        <p:nvSpPr>
          <p:cNvPr id="98" name="Freeform 6"/>
          <p:cNvSpPr>
            <a:spLocks noEditPoints="1"/>
          </p:cNvSpPr>
          <p:nvPr/>
        </p:nvSpPr>
        <p:spPr bwMode="auto">
          <a:xfrm>
            <a:off x="3056277" y="5753641"/>
            <a:ext cx="519789" cy="548496"/>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54" tIns="146203" rIns="182754" bIns="146203" numCol="1" spcCol="0" rtlCol="0" fromWordArt="0" anchor="t" anchorCtr="0" forceAA="0" compatLnSpc="1">
            <a:prstTxWarp prst="textNoShape">
              <a:avLst/>
            </a:prstTxWarp>
            <a:noAutofit/>
          </a:bodyPr>
          <a:lstStyle/>
          <a:p>
            <a:pPr algn="ctr" defTabSz="913386" fontAlgn="base">
              <a:lnSpc>
                <a:spcPct val="90000"/>
              </a:lnSpc>
              <a:spcBef>
                <a:spcPct val="0"/>
              </a:spcBef>
              <a:spcAft>
                <a:spcPct val="0"/>
              </a:spcAft>
              <a:defRPr/>
            </a:pPr>
            <a:endParaRPr lang="en-US" sz="1999" spc="-50" dirty="0">
              <a:gradFill>
                <a:gsLst>
                  <a:gs pos="1250">
                    <a:srgbClr val="EFEFEF"/>
                  </a:gs>
                  <a:gs pos="10417">
                    <a:srgbClr val="EFEFEF"/>
                  </a:gs>
                </a:gsLst>
                <a:lin ang="5400000" scaled="0"/>
              </a:gradFill>
              <a:latin typeface="Segoe UI Light"/>
            </a:endParaRPr>
          </a:p>
        </p:txBody>
      </p:sp>
      <p:pic>
        <p:nvPicPr>
          <p:cNvPr id="111" name="Picture 110"/>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9180764" y="5909940"/>
            <a:ext cx="1180219" cy="400857"/>
          </a:xfrm>
          <a:prstGeom prst="rect">
            <a:avLst/>
          </a:prstGeom>
        </p:spPr>
      </p:pic>
      <p:sp>
        <p:nvSpPr>
          <p:cNvPr id="3" name="Title 2"/>
          <p:cNvSpPr>
            <a:spLocks noGrp="1"/>
          </p:cNvSpPr>
          <p:nvPr>
            <p:ph type="title"/>
          </p:nvPr>
        </p:nvSpPr>
        <p:spPr/>
        <p:txBody>
          <a:bodyPr/>
          <a:lstStyle/>
          <a:p>
            <a:r>
              <a:rPr lang="en-US" dirty="0" smtClean="0"/>
              <a:t>…that goes deep into open source</a:t>
            </a:r>
            <a:endParaRPr lang="en-US" dirty="0"/>
          </a:p>
        </p:txBody>
      </p:sp>
      <p:pic>
        <p:nvPicPr>
          <p:cNvPr id="9" name="Picture 8"/>
          <p:cNvPicPr>
            <a:picLocks noChangeAspect="1"/>
          </p:cNvPicPr>
          <p:nvPr/>
        </p:nvPicPr>
        <p:blipFill>
          <a:blip r:embed="rId49"/>
          <a:stretch>
            <a:fillRect/>
          </a:stretch>
        </p:blipFill>
        <p:spPr>
          <a:xfrm>
            <a:off x="3691760" y="5765460"/>
            <a:ext cx="3669452" cy="536677"/>
          </a:xfrm>
          <a:prstGeom prst="rect">
            <a:avLst/>
          </a:prstGeom>
        </p:spPr>
      </p:pic>
      <p:sp>
        <p:nvSpPr>
          <p:cNvPr id="121" name="Freeform 6"/>
          <p:cNvSpPr>
            <a:spLocks noEditPoints="1"/>
          </p:cNvSpPr>
          <p:nvPr/>
        </p:nvSpPr>
        <p:spPr bwMode="auto">
          <a:xfrm>
            <a:off x="2903876" y="1534880"/>
            <a:ext cx="519789" cy="548496"/>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54" tIns="146203" rIns="182754" bIns="146203" numCol="1" spcCol="0" rtlCol="0" fromWordArt="0" anchor="t" anchorCtr="0" forceAA="0" compatLnSpc="1">
            <a:prstTxWarp prst="textNoShape">
              <a:avLst/>
            </a:prstTxWarp>
            <a:noAutofit/>
          </a:bodyPr>
          <a:lstStyle/>
          <a:p>
            <a:pPr algn="ctr" defTabSz="913386" fontAlgn="base">
              <a:lnSpc>
                <a:spcPct val="90000"/>
              </a:lnSpc>
              <a:spcBef>
                <a:spcPct val="0"/>
              </a:spcBef>
              <a:spcAft>
                <a:spcPct val="0"/>
              </a:spcAft>
              <a:defRPr/>
            </a:pPr>
            <a:endParaRPr lang="en-US" sz="1999" spc="-50" dirty="0">
              <a:gradFill>
                <a:gsLst>
                  <a:gs pos="1250">
                    <a:srgbClr val="EFEFEF"/>
                  </a:gs>
                  <a:gs pos="10417">
                    <a:srgbClr val="EFEFEF"/>
                  </a:gs>
                </a:gsLst>
                <a:lin ang="5400000" scaled="0"/>
              </a:gradFill>
              <a:latin typeface="Segoe UI Light"/>
            </a:endParaRPr>
          </a:p>
        </p:txBody>
      </p:sp>
    </p:spTree>
    <p:extLst>
      <p:ext uri="{BB962C8B-B14F-4D97-AF65-F5344CB8AC3E}">
        <p14:creationId xmlns:p14="http://schemas.microsoft.com/office/powerpoint/2010/main" val="730166662"/>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lowchart: Magnetic Disk 9"/>
          <p:cNvSpPr/>
          <p:nvPr/>
        </p:nvSpPr>
        <p:spPr>
          <a:xfrm>
            <a:off x="5292573" y="953641"/>
            <a:ext cx="2532214" cy="3135086"/>
          </a:xfrm>
          <a:prstGeom prst="flowChartMagneticDisk">
            <a:avLst/>
          </a:prstGeom>
          <a:solidFill>
            <a:schemeClr val="bg1"/>
          </a:solidFill>
          <a:ln w="28575">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79134" y="2087109"/>
            <a:ext cx="1175202" cy="1175202"/>
          </a:xfrm>
          <a:prstGeom prst="rect">
            <a:avLst/>
          </a:prstGeom>
          <a:effectLst>
            <a:reflection blurRad="6350" stA="50000" endA="300" endPos="55000" dir="5400000" sy="-100000" algn="bl" rotWithShape="0"/>
          </a:effectLst>
        </p:spPr>
      </p:pic>
      <p:grpSp>
        <p:nvGrpSpPr>
          <p:cNvPr id="28" name="Group 27"/>
          <p:cNvGrpSpPr/>
          <p:nvPr/>
        </p:nvGrpSpPr>
        <p:grpSpPr>
          <a:xfrm>
            <a:off x="1527827" y="1543290"/>
            <a:ext cx="2268987" cy="1237233"/>
            <a:chOff x="377403" y="1449124"/>
            <a:chExt cx="2224699" cy="1213084"/>
          </a:xfrm>
        </p:grpSpPr>
        <p:sp>
          <p:nvSpPr>
            <p:cNvPr id="20" name="Rounded Rectangle 19"/>
            <p:cNvSpPr/>
            <p:nvPr/>
          </p:nvSpPr>
          <p:spPr>
            <a:xfrm>
              <a:off x="377403" y="1449124"/>
              <a:ext cx="2224699" cy="121308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836" dirty="0">
                  <a:solidFill>
                    <a:srgbClr val="002060"/>
                  </a:solidFill>
                  <a:latin typeface="Segoe UI Light" panose="020B0502040204020203" pitchFamily="34" charset="0"/>
                  <a:cs typeface="Segoe UI Light" panose="020B0502040204020203" pitchFamily="34" charset="0"/>
                </a:rPr>
                <a:t>Marketplace</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517" y="1671778"/>
              <a:ext cx="780290" cy="780290"/>
            </a:xfrm>
            <a:prstGeom prst="rect">
              <a:avLst/>
            </a:prstGeom>
          </p:spPr>
        </p:pic>
      </p:grpSp>
      <p:sp>
        <p:nvSpPr>
          <p:cNvPr id="2" name="Rectangle 1"/>
          <p:cNvSpPr/>
          <p:nvPr/>
        </p:nvSpPr>
        <p:spPr>
          <a:xfrm>
            <a:off x="10202938" y="5809063"/>
            <a:ext cx="1870827" cy="42137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32" dirty="0">
                <a:latin typeface="Segoe UI Light" panose="020B0502040204020203" pitchFamily="34" charset="0"/>
                <a:cs typeface="Segoe UI Light" panose="020B0502040204020203" pitchFamily="34" charset="0"/>
              </a:rPr>
              <a:t>Packer + azure-cli</a:t>
            </a:r>
          </a:p>
        </p:txBody>
      </p:sp>
      <p:grpSp>
        <p:nvGrpSpPr>
          <p:cNvPr id="27" name="Group 26"/>
          <p:cNvGrpSpPr/>
          <p:nvPr/>
        </p:nvGrpSpPr>
        <p:grpSpPr>
          <a:xfrm>
            <a:off x="9335354" y="1543290"/>
            <a:ext cx="2738411" cy="1237233"/>
            <a:chOff x="6645471" y="1959383"/>
            <a:chExt cx="2684960" cy="1213084"/>
          </a:xfrm>
        </p:grpSpPr>
        <p:sp>
          <p:nvSpPr>
            <p:cNvPr id="21" name="Rounded Rectangle 20"/>
            <p:cNvSpPr/>
            <p:nvPr/>
          </p:nvSpPr>
          <p:spPr>
            <a:xfrm>
              <a:off x="6645471" y="1959383"/>
              <a:ext cx="2684960" cy="121308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836" dirty="0">
                  <a:solidFill>
                    <a:srgbClr val="002060"/>
                  </a:solidFill>
                  <a:latin typeface="Segoe UI Light" panose="020B0502040204020203" pitchFamily="34" charset="0"/>
                  <a:cs typeface="Segoe UI Light" panose="020B0502040204020203" pitchFamily="34" charset="0"/>
                </a:rPr>
                <a:t>Docker Hub</a:t>
              </a:r>
            </a:p>
            <a:p>
              <a:pPr algn="r"/>
              <a:r>
                <a:rPr lang="en-US" sz="1836" dirty="0">
                  <a:solidFill>
                    <a:srgbClr val="002060"/>
                  </a:solidFill>
                  <a:latin typeface="Segoe UI Light" panose="020B0502040204020203" pitchFamily="34" charset="0"/>
                  <a:cs typeface="Segoe UI Light" panose="020B0502040204020203" pitchFamily="34" charset="0"/>
                </a:rPr>
                <a:t>Integration</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63511" y="2055666"/>
              <a:ext cx="1233256" cy="1020519"/>
            </a:xfrm>
            <a:prstGeom prst="rect">
              <a:avLst/>
            </a:prstGeom>
          </p:spPr>
        </p:pic>
      </p:grpSp>
      <p:sp>
        <p:nvSpPr>
          <p:cNvPr id="13" name="Rectangle 12"/>
          <p:cNvSpPr/>
          <p:nvPr/>
        </p:nvSpPr>
        <p:spPr>
          <a:xfrm>
            <a:off x="10202938" y="5201896"/>
            <a:ext cx="1870827" cy="502743"/>
          </a:xfrm>
          <a:prstGeom prst="rect">
            <a:avLst/>
          </a:prstGeom>
          <a:effectLst>
            <a:outerShdw blurRad="50800" dist="38100" dir="2700000" algn="tl"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632" dirty="0">
                <a:latin typeface="Segoe UI Light" panose="020B0502040204020203" pitchFamily="34" charset="0"/>
                <a:cs typeface="Segoe UI Light" panose="020B0502040204020203" pitchFamily="34" charset="0"/>
              </a:rPr>
              <a:t>Purpose built</a:t>
            </a:r>
          </a:p>
        </p:txBody>
      </p:sp>
      <p:sp>
        <p:nvSpPr>
          <p:cNvPr id="14" name="Rectangle 13"/>
          <p:cNvSpPr/>
          <p:nvPr/>
        </p:nvSpPr>
        <p:spPr>
          <a:xfrm>
            <a:off x="7872235" y="5201895"/>
            <a:ext cx="2154948" cy="502743"/>
          </a:xfrm>
          <a:prstGeom prst="rect">
            <a:avLst/>
          </a:prstGeom>
          <a:effectLst>
            <a:outerShdw blurRad="50800" dist="38100" dir="2700000" algn="tl"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632" dirty="0">
                <a:latin typeface="Segoe UI Light" panose="020B0502040204020203" pitchFamily="34" charset="0"/>
                <a:cs typeface="Segoe UI Light" panose="020B0502040204020203" pitchFamily="34" charset="0"/>
              </a:rPr>
              <a:t>Pre-existing images</a:t>
            </a:r>
          </a:p>
        </p:txBody>
      </p:sp>
      <p:sp>
        <p:nvSpPr>
          <p:cNvPr id="15" name="Rectangle 14"/>
          <p:cNvSpPr/>
          <p:nvPr/>
        </p:nvSpPr>
        <p:spPr>
          <a:xfrm>
            <a:off x="7872235" y="5805286"/>
            <a:ext cx="652822" cy="42158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816" dirty="0">
                <a:latin typeface="Segoe UI Light" panose="020B0502040204020203" pitchFamily="34" charset="0"/>
                <a:cs typeface="Segoe UI Light" panose="020B0502040204020203" pitchFamily="34" charset="0"/>
              </a:rPr>
              <a:t>KVM</a:t>
            </a:r>
          </a:p>
        </p:txBody>
      </p:sp>
      <p:sp>
        <p:nvSpPr>
          <p:cNvPr id="17" name="Rectangle 16"/>
          <p:cNvSpPr/>
          <p:nvPr/>
        </p:nvSpPr>
        <p:spPr>
          <a:xfrm>
            <a:off x="8623298" y="5809063"/>
            <a:ext cx="652822" cy="42158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816" dirty="0">
                <a:latin typeface="Segoe UI Light" panose="020B0502040204020203" pitchFamily="34" charset="0"/>
                <a:cs typeface="Segoe UI Light" panose="020B0502040204020203" pitchFamily="34" charset="0"/>
              </a:rPr>
              <a:t>VMWare</a:t>
            </a:r>
          </a:p>
        </p:txBody>
      </p:sp>
      <p:sp>
        <p:nvSpPr>
          <p:cNvPr id="18" name="Rectangle 17"/>
          <p:cNvSpPr/>
          <p:nvPr/>
        </p:nvSpPr>
        <p:spPr>
          <a:xfrm>
            <a:off x="9374361" y="5810776"/>
            <a:ext cx="652822" cy="42158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816" dirty="0">
                <a:latin typeface="Segoe UI Light" panose="020B0502040204020203" pitchFamily="34" charset="0"/>
                <a:cs typeface="Segoe UI Light" panose="020B0502040204020203" pitchFamily="34" charset="0"/>
              </a:rPr>
              <a:t>Hyper-V</a:t>
            </a:r>
          </a:p>
        </p:txBody>
      </p:sp>
      <p:sp>
        <p:nvSpPr>
          <p:cNvPr id="24" name="Right Arrow 23"/>
          <p:cNvSpPr/>
          <p:nvPr/>
        </p:nvSpPr>
        <p:spPr>
          <a:xfrm>
            <a:off x="3946135" y="1999027"/>
            <a:ext cx="2134171" cy="522156"/>
          </a:xfrm>
          <a:prstGeom prst="rightArrow">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5" name="Right Arrow 24"/>
          <p:cNvSpPr/>
          <p:nvPr/>
        </p:nvSpPr>
        <p:spPr>
          <a:xfrm rot="16200000">
            <a:off x="5518363" y="4125105"/>
            <a:ext cx="2134171" cy="522156"/>
          </a:xfrm>
          <a:prstGeom prst="rightArrow">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6" name="Right Arrow 25"/>
          <p:cNvSpPr/>
          <p:nvPr/>
        </p:nvSpPr>
        <p:spPr>
          <a:xfrm rot="10800000">
            <a:off x="6971400" y="1947276"/>
            <a:ext cx="2134171" cy="522156"/>
          </a:xfrm>
          <a:prstGeom prst="rightArrow">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65009" y="1815439"/>
            <a:ext cx="795824" cy="795824"/>
          </a:xfrm>
          <a:prstGeom prst="rect">
            <a:avLst/>
          </a:prstGeom>
          <a:solidFill>
            <a:schemeClr val="bg1"/>
          </a:solidFill>
        </p:spPr>
      </p:pic>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56359" y="1815439"/>
            <a:ext cx="795824" cy="795824"/>
          </a:xfrm>
          <a:prstGeom prst="rect">
            <a:avLst/>
          </a:prstGeom>
          <a:solidFill>
            <a:schemeClr val="bg1"/>
          </a:solidFill>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0768" y="3786983"/>
            <a:ext cx="795824" cy="795824"/>
          </a:xfrm>
          <a:prstGeom prst="rect">
            <a:avLst/>
          </a:prstGeom>
          <a:solidFill>
            <a:schemeClr val="bg1"/>
          </a:solidFill>
        </p:spPr>
      </p:pic>
      <p:grpSp>
        <p:nvGrpSpPr>
          <p:cNvPr id="29" name="Group 28"/>
          <p:cNvGrpSpPr/>
          <p:nvPr/>
        </p:nvGrpSpPr>
        <p:grpSpPr>
          <a:xfrm>
            <a:off x="5680009" y="5082362"/>
            <a:ext cx="1810880" cy="1237233"/>
            <a:chOff x="4767309" y="5069150"/>
            <a:chExt cx="1775534" cy="1213084"/>
          </a:xfrm>
        </p:grpSpPr>
        <p:sp>
          <p:nvSpPr>
            <p:cNvPr id="19" name="Rounded Rectangle 18"/>
            <p:cNvSpPr/>
            <p:nvPr/>
          </p:nvSpPr>
          <p:spPr>
            <a:xfrm>
              <a:off x="4767309" y="5069150"/>
              <a:ext cx="1775534" cy="121308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836" dirty="0">
                  <a:solidFill>
                    <a:srgbClr val="002060"/>
                  </a:solidFill>
                  <a:latin typeface="Segoe UI Light" panose="020B0502040204020203" pitchFamily="34" charset="0"/>
                  <a:cs typeface="Segoe UI Light" panose="020B0502040204020203" pitchFamily="34" charset="0"/>
                </a:rPr>
                <a:t>Custom</a:t>
              </a:r>
            </a:p>
            <a:p>
              <a:pPr algn="r"/>
              <a:r>
                <a:rPr lang="en-US" sz="1836" dirty="0">
                  <a:solidFill>
                    <a:srgbClr val="002060"/>
                  </a:solidFill>
                  <a:latin typeface="Segoe UI Light" panose="020B0502040204020203" pitchFamily="34" charset="0"/>
                  <a:cs typeface="Segoe UI Light" panose="020B0502040204020203" pitchFamily="34" charset="0"/>
                </a:rPr>
                <a:t>VHD</a:t>
              </a: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97987" y="5236620"/>
              <a:ext cx="780290" cy="780290"/>
            </a:xfrm>
            <a:prstGeom prst="rect">
              <a:avLst/>
            </a:prstGeom>
          </p:spPr>
        </p:pic>
      </p:grpSp>
      <p:sp>
        <p:nvSpPr>
          <p:cNvPr id="30" name="Rectangle 29"/>
          <p:cNvSpPr/>
          <p:nvPr/>
        </p:nvSpPr>
        <p:spPr>
          <a:xfrm>
            <a:off x="299387" y="4348483"/>
            <a:ext cx="4322873" cy="2393517"/>
          </a:xfrm>
          <a:prstGeom prst="rect">
            <a:avLst/>
          </a:prstGeom>
          <a:solidFill>
            <a:srgbClr val="2E75B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t"/>
          <a:lstStyle/>
          <a:p>
            <a:r>
              <a:rPr lang="en-US" sz="1428" b="1" dirty="0">
                <a:latin typeface="Segoe UI Light" panose="020B0502040204020203" pitchFamily="34" charset="0"/>
                <a:cs typeface="Segoe UI Light" panose="020B0502040204020203" pitchFamily="34" charset="0"/>
              </a:rPr>
              <a:t>Linux image repository</a:t>
            </a:r>
          </a:p>
        </p:txBody>
      </p:sp>
      <p:sp>
        <p:nvSpPr>
          <p:cNvPr id="31" name="Rectangle 30"/>
          <p:cNvSpPr/>
          <p:nvPr/>
        </p:nvSpPr>
        <p:spPr>
          <a:xfrm>
            <a:off x="425677" y="4726789"/>
            <a:ext cx="4038529" cy="1911404"/>
          </a:xfrm>
          <a:prstGeom prst="rect">
            <a:avLst/>
          </a:prstGeom>
        </p:spPr>
        <p:style>
          <a:lnRef idx="2">
            <a:schemeClr val="accent6"/>
          </a:lnRef>
          <a:fillRef idx="1">
            <a:schemeClr val="lt1"/>
          </a:fillRef>
          <a:effectRef idx="0">
            <a:schemeClr val="accent6"/>
          </a:effectRef>
          <a:fontRef idx="minor">
            <a:schemeClr val="dk1"/>
          </a:fontRef>
        </p:style>
        <p:txBody>
          <a:bodyPr numCol="2" rtlCol="0" anchor="ctr"/>
          <a:lstStyle/>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Manage multiple images and disks in different storage accounts around the world</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Geo-replicated storage with high failure tolerance</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Easy access to Marketplace &amp; Docker Hub to get the latest ecosystem bits for your testing needs</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Support for text-described Linux images with Packer</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Bring your own VHD from physical or VM images</a:t>
            </a:r>
          </a:p>
        </p:txBody>
      </p:sp>
      <p:sp>
        <p:nvSpPr>
          <p:cNvPr id="32" name="Right Arrow 31"/>
          <p:cNvSpPr/>
          <p:nvPr/>
        </p:nvSpPr>
        <p:spPr>
          <a:xfrm rot="10800000">
            <a:off x="7518859" y="5455609"/>
            <a:ext cx="302024" cy="560471"/>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836"/>
          </a:p>
        </p:txBody>
      </p:sp>
      <p:pic>
        <p:nvPicPr>
          <p:cNvPr id="33" name="Picture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83939" y="4486640"/>
            <a:ext cx="573426" cy="573426"/>
          </a:xfrm>
          <a:prstGeom prst="rect">
            <a:avLst/>
          </a:prstGeom>
        </p:spPr>
      </p:pic>
      <p:sp>
        <p:nvSpPr>
          <p:cNvPr id="34" name="TextBox 33"/>
          <p:cNvSpPr txBox="1"/>
          <p:nvPr/>
        </p:nvSpPr>
        <p:spPr>
          <a:xfrm>
            <a:off x="8457365" y="4785283"/>
            <a:ext cx="11526252" cy="350330"/>
          </a:xfrm>
          <a:prstGeom prst="rect">
            <a:avLst/>
          </a:prstGeom>
          <a:noFill/>
        </p:spPr>
        <p:txBody>
          <a:bodyPr wrap="square" rtlCol="0">
            <a:spAutoFit/>
          </a:bodyPr>
          <a:lstStyle/>
          <a:p>
            <a:r>
              <a:rPr lang="en-US" sz="1632" dirty="0">
                <a:latin typeface="Segoe UI Light" panose="020B0502040204020203" pitchFamily="34" charset="0"/>
                <a:cs typeface="Segoe UI Light" panose="020B0502040204020203" pitchFamily="34" charset="0"/>
              </a:rPr>
              <a:t>Supporting your developers’ test needs</a:t>
            </a:r>
          </a:p>
        </p:txBody>
      </p:sp>
      <p:sp>
        <p:nvSpPr>
          <p:cNvPr id="35" name="TextBox 34"/>
          <p:cNvSpPr txBox="1"/>
          <p:nvPr/>
        </p:nvSpPr>
        <p:spPr>
          <a:xfrm>
            <a:off x="289316" y="2965579"/>
            <a:ext cx="1780036" cy="862647"/>
          </a:xfrm>
          <a:prstGeom prst="rect">
            <a:avLst/>
          </a:prstGeom>
          <a:noFill/>
        </p:spPr>
        <p:txBody>
          <a:bodyPr wrap="square" rtlCol="0">
            <a:spAutoFit/>
          </a:bodyPr>
          <a:lstStyle/>
          <a:p>
            <a:r>
              <a:rPr lang="en-US" sz="1632" dirty="0">
                <a:latin typeface="Segoe UI Light" panose="020B0502040204020203" pitchFamily="34" charset="0"/>
                <a:cs typeface="Segoe UI Light" panose="020B0502040204020203" pitchFamily="34" charset="0"/>
              </a:rPr>
              <a:t>Endorsed +</a:t>
            </a:r>
          </a:p>
          <a:p>
            <a:r>
              <a:rPr lang="en-US" sz="1632" dirty="0">
                <a:latin typeface="Segoe UI Light" panose="020B0502040204020203" pitchFamily="34" charset="0"/>
                <a:cs typeface="Segoe UI Light" panose="020B0502040204020203" pitchFamily="34" charset="0"/>
              </a:rPr>
              <a:t>Partner stacks +</a:t>
            </a:r>
          </a:p>
          <a:p>
            <a:r>
              <a:rPr lang="en-US" sz="1632" dirty="0">
                <a:latin typeface="Segoe UI Light" panose="020B0502040204020203" pitchFamily="34" charset="0"/>
                <a:cs typeface="Segoe UI Light" panose="020B0502040204020203" pitchFamily="34" charset="0"/>
              </a:rPr>
              <a:t>Community</a:t>
            </a:r>
          </a:p>
        </p:txBody>
      </p:sp>
      <p:pic>
        <p:nvPicPr>
          <p:cNvPr id="36" name="Picture 3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11287" y="2897512"/>
            <a:ext cx="497875" cy="497875"/>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9652" y="3500943"/>
            <a:ext cx="1315491" cy="508052"/>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475673" y="2940541"/>
            <a:ext cx="854184" cy="519800"/>
          </a:xfrm>
          <a:prstGeom prst="rect">
            <a:avLst/>
          </a:prstGeom>
        </p:spPr>
      </p:pic>
      <p:pic>
        <p:nvPicPr>
          <p:cNvPr id="39" name="Picture 3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621482" y="2801373"/>
            <a:ext cx="695644" cy="695644"/>
          </a:xfrm>
          <a:prstGeom prst="rect">
            <a:avLst/>
          </a:prstGeom>
        </p:spPr>
      </p:pic>
      <p:pic>
        <p:nvPicPr>
          <p:cNvPr id="40" name="Picture 3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66410" y="3591653"/>
            <a:ext cx="968113" cy="332720"/>
          </a:xfrm>
          <a:prstGeom prst="rect">
            <a:avLst/>
          </a:prstGeom>
        </p:spPr>
      </p:pic>
      <p:sp>
        <p:nvSpPr>
          <p:cNvPr id="41" name="TextBox 40"/>
          <p:cNvSpPr txBox="1"/>
          <p:nvPr/>
        </p:nvSpPr>
        <p:spPr>
          <a:xfrm>
            <a:off x="8185054" y="2965578"/>
            <a:ext cx="1291959" cy="606488"/>
          </a:xfrm>
          <a:prstGeom prst="rect">
            <a:avLst/>
          </a:prstGeom>
          <a:noFill/>
        </p:spPr>
        <p:txBody>
          <a:bodyPr wrap="square" rtlCol="0">
            <a:spAutoFit/>
          </a:bodyPr>
          <a:lstStyle/>
          <a:p>
            <a:r>
              <a:rPr lang="en-US" sz="1632" dirty="0">
                <a:latin typeface="Segoe UI Light" panose="020B0502040204020203" pitchFamily="34" charset="0"/>
                <a:cs typeface="Segoe UI Light" panose="020B0502040204020203" pitchFamily="34" charset="0"/>
              </a:rPr>
              <a:t>Discrete containers</a:t>
            </a:r>
          </a:p>
        </p:txBody>
      </p:sp>
      <p:pic>
        <p:nvPicPr>
          <p:cNvPr id="42" name="Picture 10" descr="https://encrypted-tbn3.gstatic.com/images?q=tbn:ANd9GcQgAB8I4GUYPGAuHqEufTpFML_JWZior9mwUJP3P5Tro4I_bcL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494166" y="2965579"/>
            <a:ext cx="408051" cy="392314"/>
          </a:xfrm>
          <a:prstGeom prst="rect">
            <a:avLst/>
          </a:prstGeom>
          <a:extLst>
            <a:ext uri="{909E8E84-426E-40DD-AFC4-6F175D3DCCD1}">
              <a14:hiddenFill xmlns:a14="http://schemas.microsoft.com/office/drawing/2010/main">
                <a:solidFill>
                  <a:srgbClr val="FFFFFF"/>
                </a:solidFill>
              </a14:hiddenFill>
            </a:ext>
          </a:extLst>
        </p:spPr>
      </p:pic>
      <p:grpSp>
        <p:nvGrpSpPr>
          <p:cNvPr id="43" name="Group 42"/>
          <p:cNvGrpSpPr/>
          <p:nvPr/>
        </p:nvGrpSpPr>
        <p:grpSpPr>
          <a:xfrm>
            <a:off x="10027183" y="2919394"/>
            <a:ext cx="431768" cy="494273"/>
            <a:chOff x="11227523" y="2315027"/>
            <a:chExt cx="565700" cy="647594"/>
          </a:xfrm>
        </p:grpSpPr>
        <p:pic>
          <p:nvPicPr>
            <p:cNvPr id="44" name="Picture 43"/>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11227523" y="2315027"/>
              <a:ext cx="563134" cy="485323"/>
            </a:xfrm>
            <a:prstGeom prst="rect">
              <a:avLst/>
            </a:prstGeom>
          </p:spPr>
        </p:pic>
        <p:pic>
          <p:nvPicPr>
            <p:cNvPr id="45" name="Picture 44"/>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11230089" y="2784475"/>
              <a:ext cx="563134" cy="178146"/>
            </a:xfrm>
            <a:prstGeom prst="rect">
              <a:avLst/>
            </a:prstGeom>
          </p:spPr>
        </p:pic>
      </p:grpSp>
      <p:pic>
        <p:nvPicPr>
          <p:cNvPr id="46" name="Picture 45"/>
          <p:cNvPicPr>
            <a:picLocks noChangeAspect="1"/>
          </p:cNvPicPr>
          <p:nvPr/>
        </p:nvPicPr>
        <p:blipFill>
          <a:blip r:embed="rId17"/>
          <a:stretch>
            <a:fillRect/>
          </a:stretch>
        </p:blipFill>
        <p:spPr>
          <a:xfrm>
            <a:off x="9676643" y="3499498"/>
            <a:ext cx="841819" cy="411343"/>
          </a:xfrm>
          <a:prstGeom prst="rect">
            <a:avLst/>
          </a:prstGeom>
        </p:spPr>
      </p:pic>
      <p:pic>
        <p:nvPicPr>
          <p:cNvPr id="47" name="Picture 46"/>
          <p:cNvPicPr>
            <a:picLocks noChangeAspect="1"/>
          </p:cNvPicPr>
          <p:nvPr/>
        </p:nvPicPr>
        <p:blipFill>
          <a:blip r:embed="rId18"/>
          <a:stretch>
            <a:fillRect/>
          </a:stretch>
        </p:blipFill>
        <p:spPr>
          <a:xfrm>
            <a:off x="10571521" y="3523933"/>
            <a:ext cx="1321606" cy="405955"/>
          </a:xfrm>
          <a:prstGeom prst="rect">
            <a:avLst/>
          </a:prstGeom>
        </p:spPr>
      </p:pic>
      <p:pic>
        <p:nvPicPr>
          <p:cNvPr id="48" name="Picture 47"/>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699363" y="2960476"/>
            <a:ext cx="1065922" cy="355507"/>
          </a:xfrm>
          <a:prstGeom prst="rect">
            <a:avLst/>
          </a:prstGeom>
        </p:spPr>
      </p:pic>
      <p:sp>
        <p:nvSpPr>
          <p:cNvPr id="49" name="TextBox 48"/>
          <p:cNvSpPr txBox="1"/>
          <p:nvPr/>
        </p:nvSpPr>
        <p:spPr>
          <a:xfrm>
            <a:off x="-67627" y="107196"/>
            <a:ext cx="11526252" cy="1200329"/>
          </a:xfrm>
          <a:prstGeom prst="rect">
            <a:avLst/>
          </a:prstGeom>
          <a:noFill/>
        </p:spPr>
        <p:txBody>
          <a:bodyPr wrap="square" rtlCol="0">
            <a:spAutoFit/>
          </a:bodyPr>
          <a:lstStyle/>
          <a:p>
            <a:pPr>
              <a:lnSpc>
                <a:spcPct val="90000"/>
              </a:lnSpc>
              <a:spcBef>
                <a:spcPct val="0"/>
              </a:spcBef>
            </a:pPr>
            <a:r>
              <a:rPr lang="en-US" sz="4000" b="1" spc="-102" dirty="0">
                <a:ln w="3175">
                  <a:noFill/>
                </a:ln>
                <a:gradFill>
                  <a:gsLst>
                    <a:gs pos="1250">
                      <a:schemeClr val="tx1"/>
                    </a:gs>
                    <a:gs pos="100000">
                      <a:schemeClr val="tx1"/>
                    </a:gs>
                  </a:gsLst>
                  <a:lin ang="5400000" scaled="0"/>
                </a:gradFill>
                <a:latin typeface="+mj-lt"/>
                <a:cs typeface="Segoe UI" pitchFamily="34" charset="0"/>
              </a:rPr>
              <a:t>Azure provides a responsive repository for your Linux image needs</a:t>
            </a:r>
          </a:p>
        </p:txBody>
      </p:sp>
    </p:spTree>
    <p:extLst>
      <p:ext uri="{BB962C8B-B14F-4D97-AF65-F5344CB8AC3E}">
        <p14:creationId xmlns:p14="http://schemas.microsoft.com/office/powerpoint/2010/main" val="112070110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Down Arrow 35"/>
          <p:cNvSpPr/>
          <p:nvPr/>
        </p:nvSpPr>
        <p:spPr>
          <a:xfrm>
            <a:off x="8382955" y="1475726"/>
            <a:ext cx="1086529" cy="1892767"/>
          </a:xfrm>
          <a:prstGeom prst="downArrow">
            <a:avLst>
              <a:gd name="adj1" fmla="val 50000"/>
              <a:gd name="adj2" fmla="val 49167"/>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46" name="Freeform 95"/>
          <p:cNvSpPr>
            <a:spLocks/>
          </p:cNvSpPr>
          <p:nvPr/>
        </p:nvSpPr>
        <p:spPr bwMode="auto">
          <a:xfrm>
            <a:off x="7668018" y="655124"/>
            <a:ext cx="2672992" cy="981053"/>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95000"/>
              <a:alpha val="90000"/>
            </a:schemeClr>
          </a:solidFill>
          <a:ln>
            <a:noFill/>
          </a:ln>
          <a:extLst/>
        </p:spPr>
        <p:txBody>
          <a:bodyPr vert="horz" wrap="square" lIns="93260" tIns="46630" rIns="93260" bIns="46630" numCol="1" anchor="t" anchorCtr="0" compatLnSpc="1">
            <a:prstTxWarp prst="textNoShape">
              <a:avLst/>
            </a:prstTxWarp>
          </a:bodyPr>
          <a:lstStyle/>
          <a:p>
            <a:pPr defTabSz="950869">
              <a:defRPr/>
            </a:pPr>
            <a:endParaRPr lang="en-US" sz="1873">
              <a:solidFill>
                <a:srgbClr val="404040"/>
              </a:solidFill>
            </a:endParaRPr>
          </a:p>
        </p:txBody>
      </p:sp>
      <p:sp>
        <p:nvSpPr>
          <p:cNvPr id="34" name="Down Arrow 33"/>
          <p:cNvSpPr/>
          <p:nvPr/>
        </p:nvSpPr>
        <p:spPr>
          <a:xfrm>
            <a:off x="3293212" y="1475296"/>
            <a:ext cx="1086529" cy="1892767"/>
          </a:xfrm>
          <a:prstGeom prst="downArrow">
            <a:avLst>
              <a:gd name="adj1" fmla="val 50000"/>
              <a:gd name="adj2" fmla="val 49167"/>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45" name="Freeform 95"/>
          <p:cNvSpPr>
            <a:spLocks/>
          </p:cNvSpPr>
          <p:nvPr/>
        </p:nvSpPr>
        <p:spPr bwMode="auto">
          <a:xfrm>
            <a:off x="2701963" y="655123"/>
            <a:ext cx="2358344" cy="1048772"/>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95000"/>
              <a:alpha val="90000"/>
            </a:schemeClr>
          </a:solidFill>
          <a:ln>
            <a:noFill/>
          </a:ln>
          <a:extLst/>
        </p:spPr>
        <p:txBody>
          <a:bodyPr vert="horz" wrap="square" lIns="93260" tIns="46630" rIns="93260" bIns="46630" numCol="1" anchor="t" anchorCtr="0" compatLnSpc="1">
            <a:prstTxWarp prst="textNoShape">
              <a:avLst/>
            </a:prstTxWarp>
          </a:bodyPr>
          <a:lstStyle/>
          <a:p>
            <a:pPr defTabSz="950869">
              <a:defRPr/>
            </a:pPr>
            <a:endParaRPr lang="en-US" sz="1873">
              <a:solidFill>
                <a:srgbClr val="404040"/>
              </a:solidFill>
            </a:endParaRPr>
          </a:p>
        </p:txBody>
      </p:sp>
      <p:sp>
        <p:nvSpPr>
          <p:cNvPr id="33" name="Down Arrow 32"/>
          <p:cNvSpPr/>
          <p:nvPr/>
        </p:nvSpPr>
        <p:spPr>
          <a:xfrm>
            <a:off x="763357" y="1475296"/>
            <a:ext cx="1086529" cy="1892767"/>
          </a:xfrm>
          <a:prstGeom prst="downArrow">
            <a:avLst>
              <a:gd name="adj1" fmla="val 50000"/>
              <a:gd name="adj2" fmla="val 49167"/>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5" name="Down Arrow 34"/>
          <p:cNvSpPr/>
          <p:nvPr/>
        </p:nvSpPr>
        <p:spPr>
          <a:xfrm>
            <a:off x="5820899" y="1475296"/>
            <a:ext cx="1086529" cy="1892767"/>
          </a:xfrm>
          <a:prstGeom prst="downArrow">
            <a:avLst>
              <a:gd name="adj1" fmla="val 50000"/>
              <a:gd name="adj2" fmla="val 49167"/>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7" name="Down Arrow 36"/>
          <p:cNvSpPr/>
          <p:nvPr/>
        </p:nvSpPr>
        <p:spPr>
          <a:xfrm>
            <a:off x="10910642" y="1475726"/>
            <a:ext cx="1086529" cy="1892767"/>
          </a:xfrm>
          <a:prstGeom prst="downArrow">
            <a:avLst>
              <a:gd name="adj1" fmla="val 50000"/>
              <a:gd name="adj2" fmla="val 49167"/>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2" name="Rectangle 31"/>
          <p:cNvSpPr/>
          <p:nvPr/>
        </p:nvSpPr>
        <p:spPr>
          <a:xfrm>
            <a:off x="5886280" y="4202424"/>
            <a:ext cx="5935580" cy="2543104"/>
          </a:xfrm>
          <a:prstGeom prst="rect">
            <a:avLst/>
          </a:prstGeom>
          <a:solidFill>
            <a:srgbClr val="2E75B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t"/>
          <a:lstStyle/>
          <a:p>
            <a:r>
              <a:rPr lang="en-US" sz="1428" b="1" dirty="0" smtClean="0">
                <a:latin typeface="Segoe UI Light" panose="020B0502040204020203" pitchFamily="34" charset="0"/>
                <a:cs typeface="Segoe UI Light" panose="020B0502040204020203" pitchFamily="34" charset="0"/>
              </a:rPr>
              <a:t>Use </a:t>
            </a:r>
            <a:r>
              <a:rPr lang="en-US" sz="1428" b="1" dirty="0">
                <a:latin typeface="Segoe UI Light" panose="020B0502040204020203" pitchFamily="34" charset="0"/>
                <a:cs typeface="Segoe UI Light" panose="020B0502040204020203" pitchFamily="34" charset="0"/>
              </a:rPr>
              <a:t>cases</a:t>
            </a:r>
          </a:p>
        </p:txBody>
      </p:sp>
      <p:sp>
        <p:nvSpPr>
          <p:cNvPr id="12" name="Rectangle 11"/>
          <p:cNvSpPr/>
          <p:nvPr/>
        </p:nvSpPr>
        <p:spPr>
          <a:xfrm>
            <a:off x="661042" y="4202424"/>
            <a:ext cx="4625291" cy="2543104"/>
          </a:xfrm>
          <a:prstGeom prst="rect">
            <a:avLst/>
          </a:prstGeom>
          <a:solidFill>
            <a:srgbClr val="2E75B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t"/>
          <a:lstStyle/>
          <a:p>
            <a:r>
              <a:rPr lang="en-US" sz="1428" b="1" dirty="0">
                <a:latin typeface="Segoe UI Light" panose="020B0502040204020203" pitchFamily="34" charset="0"/>
                <a:cs typeface="Segoe UI Light" panose="020B0502040204020203" pitchFamily="34" charset="0"/>
              </a:rPr>
              <a:t>Cloud-powered automation</a:t>
            </a:r>
          </a:p>
        </p:txBody>
      </p:sp>
      <p:sp>
        <p:nvSpPr>
          <p:cNvPr id="2" name="Rectangle 1"/>
          <p:cNvSpPr/>
          <p:nvPr/>
        </p:nvSpPr>
        <p:spPr>
          <a:xfrm>
            <a:off x="795350" y="4518089"/>
            <a:ext cx="1765609" cy="210067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224" b="1" dirty="0">
                <a:latin typeface="Segoe UI Light" panose="020B0502040204020203" pitchFamily="34" charset="0"/>
                <a:cs typeface="Segoe UI Light" panose="020B0502040204020203" pitchFamily="34" charset="0"/>
              </a:rPr>
              <a:t>Linux extensions</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Custom script (cloud-</a:t>
            </a:r>
            <a:r>
              <a:rPr lang="en-US" sz="1224" dirty="0" err="1">
                <a:latin typeface="Segoe UI Light" panose="020B0502040204020203" pitchFamily="34" charset="0"/>
                <a:cs typeface="Segoe UI Light" panose="020B0502040204020203" pitchFamily="34" charset="0"/>
              </a:rPr>
              <a:t>init</a:t>
            </a:r>
            <a:r>
              <a:rPr lang="en-US" sz="1224" dirty="0">
                <a:latin typeface="Segoe UI Light" panose="020B0502040204020203" pitchFamily="34" charset="0"/>
                <a:cs typeface="Segoe UI Light" panose="020B0502040204020203" pitchFamily="34" charset="0"/>
              </a:rPr>
              <a:t>)</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Linux OS patching</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Chef</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Docker</a:t>
            </a:r>
          </a:p>
          <a:p>
            <a:pPr marL="291436" indent="-291436">
              <a:buFont typeface="Arial" panose="020B0604020202020204" pitchFamily="34" charset="0"/>
              <a:buChar char="•"/>
            </a:pPr>
            <a:endParaRPr lang="en-US" sz="1224" dirty="0">
              <a:latin typeface="Segoe UI Light" panose="020B0502040204020203" pitchFamily="34" charset="0"/>
              <a:cs typeface="Segoe UI Light" panose="020B0502040204020203" pitchFamily="34" charset="0"/>
            </a:endParaRPr>
          </a:p>
          <a:p>
            <a:r>
              <a:rPr lang="en-US" sz="1224" b="1" dirty="0">
                <a:latin typeface="Segoe UI Light" panose="020B0502040204020203" pitchFamily="34" charset="0"/>
                <a:cs typeface="Segoe UI Light" panose="020B0502040204020203" pitchFamily="34" charset="0"/>
              </a:rPr>
              <a:t>Azure Linux Agent</a:t>
            </a:r>
          </a:p>
          <a:p>
            <a:r>
              <a:rPr lang="en-US" sz="1224" b="1" dirty="0">
                <a:latin typeface="Segoe UI Light" panose="020B0502040204020203" pitchFamily="34" charset="0"/>
                <a:cs typeface="Segoe UI Light" panose="020B0502040204020203" pitchFamily="34" charset="0"/>
              </a:rPr>
              <a:t>Linux Integration Services</a:t>
            </a:r>
          </a:p>
        </p:txBody>
      </p:sp>
      <p:sp>
        <p:nvSpPr>
          <p:cNvPr id="3" name="TextBox 2"/>
          <p:cNvSpPr txBox="1"/>
          <p:nvPr/>
        </p:nvSpPr>
        <p:spPr>
          <a:xfrm>
            <a:off x="526038" y="3175316"/>
            <a:ext cx="11526252" cy="862581"/>
          </a:xfrm>
          <a:prstGeom prst="rect">
            <a:avLst/>
          </a:prstGeom>
          <a:solidFill>
            <a:srgbClr val="2E75B6">
              <a:alpha val="36000"/>
            </a:srgbClr>
          </a:solidFill>
          <a:ln>
            <a:noFill/>
          </a:ln>
        </p:spPr>
        <p:txBody>
          <a:bodyPr wrap="square" numCol="2" rtlCol="0" anchor="ctr">
            <a:spAutoFit/>
          </a:bodyPr>
          <a:lstStyle/>
          <a:p>
            <a:pPr marL="349724" indent="-349724" algn="ctr">
              <a:buFont typeface="Arial" panose="020B0604020202020204" pitchFamily="34" charset="0"/>
              <a:buChar char="•"/>
            </a:pPr>
            <a:r>
              <a:rPr lang="en-US" sz="2448" dirty="0">
                <a:solidFill>
                  <a:schemeClr val="bg1"/>
                </a:solidFill>
                <a:latin typeface="Segoe UI Light" panose="020B0502040204020203" pitchFamily="34" charset="0"/>
                <a:cs typeface="Segoe UI Light" panose="020B0502040204020203" pitchFamily="34" charset="0"/>
              </a:rPr>
              <a:t>Your Linux fabric &amp; images</a:t>
            </a:r>
          </a:p>
          <a:p>
            <a:pPr marL="349724" indent="-349724" algn="ctr">
              <a:buFont typeface="Arial" panose="020B0604020202020204" pitchFamily="34" charset="0"/>
              <a:buChar char="•"/>
            </a:pPr>
            <a:r>
              <a:rPr lang="en-US" sz="2448" dirty="0">
                <a:solidFill>
                  <a:schemeClr val="bg1"/>
                </a:solidFill>
                <a:latin typeface="Segoe UI Light" panose="020B0502040204020203" pitchFamily="34" charset="0"/>
                <a:cs typeface="Segoe UI Light" panose="020B0502040204020203" pitchFamily="34" charset="0"/>
              </a:rPr>
              <a:t>Many choices of VM features</a:t>
            </a:r>
          </a:p>
          <a:p>
            <a:pPr marL="349724" indent="-349724" algn="ctr">
              <a:buFont typeface="Arial" panose="020B0604020202020204" pitchFamily="34" charset="0"/>
              <a:buChar char="•"/>
            </a:pPr>
            <a:r>
              <a:rPr lang="en-US" sz="2448" dirty="0">
                <a:solidFill>
                  <a:schemeClr val="bg1"/>
                </a:solidFill>
                <a:latin typeface="Segoe UI Light" panose="020B0502040204020203" pitchFamily="34" charset="0"/>
                <a:cs typeface="Segoe UI Light" panose="020B0502040204020203" pitchFamily="34" charset="0"/>
              </a:rPr>
              <a:t>19 locations around the globe</a:t>
            </a:r>
          </a:p>
          <a:p>
            <a:pPr marL="349724" indent="-349724" algn="ctr">
              <a:buFont typeface="Arial" panose="020B0604020202020204" pitchFamily="34" charset="0"/>
              <a:buChar char="•"/>
            </a:pPr>
            <a:r>
              <a:rPr lang="en-US" sz="2448" dirty="0">
                <a:solidFill>
                  <a:schemeClr val="bg1"/>
                </a:solidFill>
                <a:latin typeface="Segoe UI Light" panose="020B0502040204020203" pitchFamily="34" charset="0"/>
                <a:cs typeface="Segoe UI Light" panose="020B0502040204020203" pitchFamily="34" charset="0"/>
              </a:rPr>
              <a:t>Non-interactive SSH authentication</a:t>
            </a:r>
          </a:p>
        </p:txBody>
      </p:sp>
      <p:sp>
        <p:nvSpPr>
          <p:cNvPr id="4" name="Rectangle 3"/>
          <p:cNvSpPr/>
          <p:nvPr/>
        </p:nvSpPr>
        <p:spPr>
          <a:xfrm>
            <a:off x="236295" y="1939172"/>
            <a:ext cx="2144988" cy="746083"/>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Light" panose="020B0502040204020203" pitchFamily="34" charset="0"/>
                <a:cs typeface="Segoe UI Light" panose="020B0502040204020203" pitchFamily="34" charset="0"/>
              </a:rPr>
              <a:t>Azure DevOps Portal</a:t>
            </a:r>
          </a:p>
        </p:txBody>
      </p:sp>
      <p:sp>
        <p:nvSpPr>
          <p:cNvPr id="5" name="Rectangle 4"/>
          <p:cNvSpPr/>
          <p:nvPr/>
        </p:nvSpPr>
        <p:spPr>
          <a:xfrm>
            <a:off x="2763983" y="1932553"/>
            <a:ext cx="2144988" cy="746083"/>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Light" panose="020B0502040204020203" pitchFamily="34" charset="0"/>
                <a:cs typeface="Segoe UI Light" panose="020B0502040204020203" pitchFamily="34" charset="0"/>
              </a:rPr>
              <a:t>Azure Command Line Tool</a:t>
            </a:r>
          </a:p>
        </p:txBody>
      </p:sp>
      <p:sp>
        <p:nvSpPr>
          <p:cNvPr id="6" name="Rectangle 5"/>
          <p:cNvSpPr/>
          <p:nvPr/>
        </p:nvSpPr>
        <p:spPr>
          <a:xfrm>
            <a:off x="5291670" y="1939172"/>
            <a:ext cx="2144988" cy="746083"/>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Light" panose="020B0502040204020203" pitchFamily="34" charset="0"/>
                <a:cs typeface="Segoe UI Light" panose="020B0502040204020203" pitchFamily="34" charset="0"/>
              </a:rPr>
              <a:t>Azure Resource Manager</a:t>
            </a:r>
          </a:p>
        </p:txBody>
      </p:sp>
      <p:sp>
        <p:nvSpPr>
          <p:cNvPr id="7" name="Rectangle 6"/>
          <p:cNvSpPr/>
          <p:nvPr/>
        </p:nvSpPr>
        <p:spPr>
          <a:xfrm>
            <a:off x="7819358" y="1939172"/>
            <a:ext cx="2144988" cy="746083"/>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Light" panose="020B0502040204020203" pitchFamily="34" charset="0"/>
                <a:cs typeface="Segoe UI Light" panose="020B0502040204020203" pitchFamily="34" charset="0"/>
              </a:rPr>
              <a:t>Azure SDK &amp; REST API</a:t>
            </a:r>
          </a:p>
        </p:txBody>
      </p:sp>
      <p:sp>
        <p:nvSpPr>
          <p:cNvPr id="8" name="Rectangle 7"/>
          <p:cNvSpPr/>
          <p:nvPr/>
        </p:nvSpPr>
        <p:spPr>
          <a:xfrm>
            <a:off x="10341010" y="1939172"/>
            <a:ext cx="2144988" cy="746083"/>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Light" panose="020B0502040204020203" pitchFamily="34" charset="0"/>
                <a:cs typeface="Segoe UI Light" panose="020B0502040204020203" pitchFamily="34" charset="0"/>
              </a:rPr>
              <a:t>Vagrant &amp; others</a:t>
            </a:r>
          </a:p>
        </p:txBody>
      </p:sp>
      <p:sp>
        <p:nvSpPr>
          <p:cNvPr id="9" name="TextBox 8"/>
          <p:cNvSpPr txBox="1"/>
          <p:nvPr/>
        </p:nvSpPr>
        <p:spPr>
          <a:xfrm>
            <a:off x="168058" y="-32619"/>
            <a:ext cx="12036641" cy="1200329"/>
          </a:xfrm>
          <a:prstGeom prst="rect">
            <a:avLst/>
          </a:prstGeom>
          <a:noFill/>
        </p:spPr>
        <p:txBody>
          <a:bodyPr wrap="square" rtlCol="0">
            <a:spAutoFit/>
          </a:bodyPr>
          <a:lstStyle/>
          <a:p>
            <a:r>
              <a:rPr lang="en-US" sz="3600" b="1" dirty="0">
                <a:latin typeface="Segoe UI Light" panose="020B0502040204020203" pitchFamily="34" charset="0"/>
                <a:cs typeface="Segoe UI Light" panose="020B0502040204020203" pitchFamily="34" charset="0"/>
              </a:rPr>
              <a:t>…and ephemeral VMs for all your Linux </a:t>
            </a:r>
            <a:r>
              <a:rPr lang="en-US" sz="3600" b="1" dirty="0" smtClean="0">
                <a:latin typeface="Segoe UI Light" panose="020B0502040204020203" pitchFamily="34" charset="0"/>
                <a:cs typeface="Segoe UI Light" panose="020B0502040204020203" pitchFamily="34" charset="0"/>
              </a:rPr>
              <a:t>needs </a:t>
            </a:r>
            <a:r>
              <a:rPr lang="en-US" sz="3600" b="1" dirty="0">
                <a:latin typeface="Segoe UI Light" panose="020B0502040204020203" pitchFamily="34" charset="0"/>
                <a:cs typeface="Segoe UI Light" panose="020B0502040204020203" pitchFamily="34" charset="0"/>
              </a:rPr>
              <a:t>– billed by the minute!</a:t>
            </a:r>
          </a:p>
        </p:txBody>
      </p:sp>
      <p:sp>
        <p:nvSpPr>
          <p:cNvPr id="11" name="Rectangle 10"/>
          <p:cNvSpPr/>
          <p:nvPr/>
        </p:nvSpPr>
        <p:spPr>
          <a:xfrm>
            <a:off x="6030498" y="4518089"/>
            <a:ext cx="5619330" cy="2123633"/>
          </a:xfrm>
          <a:prstGeom prst="rect">
            <a:avLst/>
          </a:prstGeom>
        </p:spPr>
        <p:style>
          <a:lnRef idx="2">
            <a:schemeClr val="accent6"/>
          </a:lnRef>
          <a:fillRef idx="1">
            <a:schemeClr val="lt1"/>
          </a:fillRef>
          <a:effectRef idx="0">
            <a:schemeClr val="accent6"/>
          </a:effectRef>
          <a:fontRef idx="minor">
            <a:schemeClr val="dk1"/>
          </a:fontRef>
        </p:style>
        <p:txBody>
          <a:bodyPr numCol="2" rtlCol="0" anchor="ctr"/>
          <a:lstStyle/>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Provision, start, stop and destroy Linux VMs from </a:t>
            </a:r>
            <a:r>
              <a:rPr lang="en-US" sz="1224" dirty="0" err="1">
                <a:latin typeface="Segoe UI Light" panose="020B0502040204020203" pitchFamily="34" charset="0"/>
                <a:cs typeface="Segoe UI Light" panose="020B0502040204020203" pitchFamily="34" charset="0"/>
              </a:rPr>
              <a:t>cron</a:t>
            </a:r>
            <a:r>
              <a:rPr lang="en-US" sz="1224" dirty="0">
                <a:latin typeface="Segoe UI Light" panose="020B0502040204020203" pitchFamily="34" charset="0"/>
                <a:cs typeface="Segoe UI Light" panose="020B0502040204020203" pitchFamily="34" charset="0"/>
              </a:rPr>
              <a:t> and other schedulers</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Use SDKs &amp; APIs to integrate Azure with your own self-service portals</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Securely ship business code with blob storage</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Integrate azure-cli in your Python and shell scripts, call them from your CI and ALM tools</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Non-interactive provisioning of Linux VMs with SSH keys</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VPN options to interconnect with on-premises</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Describe multi-VM solutions with ARM templates for consistent deployment</a:t>
            </a:r>
          </a:p>
          <a:p>
            <a:pPr marL="291436" indent="-291436">
              <a:buFont typeface="Arial" panose="020B0604020202020204" pitchFamily="34" charset="0"/>
              <a:buChar char="•"/>
            </a:pPr>
            <a:r>
              <a:rPr lang="en-US" sz="1224" dirty="0">
                <a:latin typeface="Segoe UI Light" panose="020B0502040204020203" pitchFamily="34" charset="0"/>
                <a:cs typeface="Segoe UI Light" panose="020B0502040204020203" pitchFamily="34" charset="0"/>
              </a:rPr>
              <a:t>Use azure-cli to access blob storage from the Linux command line</a:t>
            </a:r>
          </a:p>
        </p:txBody>
      </p:sp>
      <p:sp>
        <p:nvSpPr>
          <p:cNvPr id="13" name="Rectangle 12"/>
          <p:cNvSpPr/>
          <p:nvPr/>
        </p:nvSpPr>
        <p:spPr>
          <a:xfrm>
            <a:off x="2686212" y="5528318"/>
            <a:ext cx="2473360" cy="10904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224" dirty="0">
                <a:latin typeface="Segoe UI Light" panose="020B0502040204020203" pitchFamily="34" charset="0"/>
                <a:cs typeface="Segoe UI Light" panose="020B0502040204020203" pitchFamily="34" charset="0"/>
              </a:rPr>
              <a:t>3</a:t>
            </a:r>
            <a:r>
              <a:rPr lang="en-US" sz="1224" baseline="30000" dirty="0">
                <a:latin typeface="Segoe UI Light" panose="020B0502040204020203" pitchFamily="34" charset="0"/>
                <a:cs typeface="Segoe UI Light" panose="020B0502040204020203" pitchFamily="34" charset="0"/>
              </a:rPr>
              <a:t>rd</a:t>
            </a:r>
            <a:r>
              <a:rPr lang="en-US" sz="1224" dirty="0">
                <a:latin typeface="Segoe UI Light" panose="020B0502040204020203" pitchFamily="34" charset="0"/>
                <a:cs typeface="Segoe UI Light" panose="020B0502040204020203" pitchFamily="34" charset="0"/>
              </a:rPr>
              <a:t> Party Brokers &amp; Modelers</a:t>
            </a:r>
          </a:p>
          <a:p>
            <a:pPr algn="ctr"/>
            <a:endParaRPr lang="en-US" sz="1224" dirty="0">
              <a:latin typeface="Segoe UI Light" panose="020B0502040204020203" pitchFamily="34" charset="0"/>
              <a:cs typeface="Segoe UI Light" panose="020B0502040204020203" pitchFamily="34" charset="0"/>
            </a:endParaRPr>
          </a:p>
          <a:p>
            <a:pPr algn="ctr"/>
            <a:endParaRPr lang="en-US" sz="1224" dirty="0">
              <a:latin typeface="Segoe UI Light" panose="020B0502040204020203" pitchFamily="34" charset="0"/>
              <a:cs typeface="Segoe UI Light" panose="020B0502040204020203" pitchFamily="34" charset="0"/>
            </a:endParaRPr>
          </a:p>
          <a:p>
            <a:pPr algn="ctr"/>
            <a:endParaRPr lang="en-US" sz="1224" dirty="0">
              <a:latin typeface="Segoe UI Light" panose="020B0502040204020203" pitchFamily="34" charset="0"/>
              <a:cs typeface="Segoe UI Light" panose="020B0502040204020203" pitchFamily="34" charset="0"/>
            </a:endParaRPr>
          </a:p>
          <a:p>
            <a:pPr algn="ctr"/>
            <a:endParaRPr lang="en-US" sz="1224" dirty="0">
              <a:latin typeface="Segoe UI Light" panose="020B0502040204020203" pitchFamily="34" charset="0"/>
              <a:cs typeface="Segoe UI Light" panose="020B0502040204020203" pitchFamily="34" charset="0"/>
            </a:endParaRPr>
          </a:p>
        </p:txBody>
      </p:sp>
      <p:sp>
        <p:nvSpPr>
          <p:cNvPr id="14" name="Rectangle 13"/>
          <p:cNvSpPr/>
          <p:nvPr/>
        </p:nvSpPr>
        <p:spPr>
          <a:xfrm>
            <a:off x="2686212" y="4518089"/>
            <a:ext cx="2473360" cy="92775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224" dirty="0">
                <a:latin typeface="Segoe UI Light" panose="020B0502040204020203" pitchFamily="34" charset="0"/>
                <a:cs typeface="Segoe UI Light" panose="020B0502040204020203" pitchFamily="34" charset="0"/>
              </a:rPr>
              <a:t>1</a:t>
            </a:r>
            <a:r>
              <a:rPr lang="en-US" sz="1224" baseline="30000" dirty="0">
                <a:latin typeface="Segoe UI Light" panose="020B0502040204020203" pitchFamily="34" charset="0"/>
                <a:cs typeface="Segoe UI Light" panose="020B0502040204020203" pitchFamily="34" charset="0"/>
              </a:rPr>
              <a:t>st</a:t>
            </a:r>
            <a:r>
              <a:rPr lang="en-US" sz="1224" dirty="0">
                <a:latin typeface="Segoe UI Light" panose="020B0502040204020203" pitchFamily="34" charset="0"/>
                <a:cs typeface="Segoe UI Light" panose="020B0502040204020203" pitchFamily="34" charset="0"/>
              </a:rPr>
              <a:t> Party Resource Management &amp; Service Modeling</a:t>
            </a:r>
          </a:p>
          <a:p>
            <a:pPr algn="ctr"/>
            <a:endParaRPr lang="en-US" sz="1224" dirty="0">
              <a:latin typeface="Segoe UI Light" panose="020B0502040204020203" pitchFamily="34" charset="0"/>
              <a:cs typeface="Segoe UI Light" panose="020B0502040204020203" pitchFamily="34" charset="0"/>
            </a:endParaRPr>
          </a:p>
          <a:p>
            <a:pPr algn="ctr"/>
            <a:r>
              <a:rPr lang="en-US" sz="1224" b="1" dirty="0">
                <a:latin typeface="Segoe UI Light" panose="020B0502040204020203" pitchFamily="34" charset="0"/>
                <a:cs typeface="Segoe UI Light" panose="020B0502040204020203" pitchFamily="34" charset="0"/>
              </a:rPr>
              <a:t>Azure Resource Manager</a:t>
            </a:r>
          </a:p>
        </p:txBody>
      </p:sp>
      <p:pic>
        <p:nvPicPr>
          <p:cNvPr id="25" name="Picture 4" descr="http://www.jbase.com/new/products/images/java.png"/>
          <p:cNvPicPr>
            <a:picLocks noChangeAspect="1" noChangeArrowheads="1"/>
          </p:cNvPicPr>
          <p:nvPr/>
        </p:nvPicPr>
        <p:blipFill>
          <a:blip r:embed="rId3" cstate="print">
            <a:grayscl/>
            <a:extLst/>
          </a:blip>
          <a:srcRect/>
          <a:stretch>
            <a:fillRect/>
          </a:stretch>
        </p:blipFill>
        <p:spPr bwMode="auto">
          <a:xfrm>
            <a:off x="7809852" y="891533"/>
            <a:ext cx="292166" cy="575494"/>
          </a:xfrm>
          <a:prstGeom prst="rect">
            <a:avLst/>
          </a:prstGeom>
        </p:spPr>
      </p:pic>
      <p:pic>
        <p:nvPicPr>
          <p:cNvPr id="26" name="Picture 25" descr="PHP.png"/>
          <p:cNvPicPr>
            <a:picLocks noChangeAspect="1"/>
          </p:cNvPicPr>
          <p:nvPr/>
        </p:nvPicPr>
        <p:blipFill>
          <a:blip r:embed="rId4" cstate="print">
            <a:grayscl/>
            <a:extLst/>
          </a:blip>
          <a:stretch>
            <a:fillRect/>
          </a:stretch>
        </p:blipFill>
        <p:spPr>
          <a:xfrm>
            <a:off x="8175624" y="1071249"/>
            <a:ext cx="485411" cy="269515"/>
          </a:xfrm>
          <a:prstGeom prst="rect">
            <a:avLst/>
          </a:prstGeom>
        </p:spPr>
      </p:pic>
      <p:pic>
        <p:nvPicPr>
          <p:cNvPr id="27" name="Picture 26"/>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8712224" y="996727"/>
            <a:ext cx="345243" cy="396298"/>
          </a:xfrm>
          <a:prstGeom prst="rect">
            <a:avLst/>
          </a:prstGeom>
        </p:spPr>
      </p:pic>
      <p:pic>
        <p:nvPicPr>
          <p:cNvPr id="28" name="Picture 27"/>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9082229" y="996726"/>
            <a:ext cx="450179" cy="450179"/>
          </a:xfrm>
          <a:prstGeom prst="rect">
            <a:avLst/>
          </a:prstGeom>
        </p:spPr>
      </p:pic>
      <p:pic>
        <p:nvPicPr>
          <p:cNvPr id="29" name="Picture 28"/>
          <p:cNvPicPr>
            <a:picLocks noChangeAspect="1"/>
          </p:cNvPicPr>
          <p:nvPr/>
        </p:nvPicPr>
        <p:blipFill>
          <a:blip r:embed="rId7" cstate="print">
            <a:grayscl/>
            <a:extLst>
              <a:ext uri="{28A0092B-C50C-407E-A947-70E740481C1C}">
                <a14:useLocalDpi xmlns:a14="http://schemas.microsoft.com/office/drawing/2010/main" val="0"/>
              </a:ext>
            </a:extLst>
          </a:blip>
          <a:stretch>
            <a:fillRect/>
          </a:stretch>
        </p:blipFill>
        <p:spPr>
          <a:xfrm>
            <a:off x="9557170" y="1075294"/>
            <a:ext cx="668567" cy="229223"/>
          </a:xfrm>
          <a:prstGeom prst="rect">
            <a:avLst/>
          </a:prstGeom>
        </p:spPr>
      </p:pic>
      <p:pic>
        <p:nvPicPr>
          <p:cNvPr id="1026" name="Picture 2" descr="https://jclouds.apache.org/img/fullsizelogo.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33617" y="12254900"/>
            <a:ext cx="108462" cy="9782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rottmann.net/wp-content/uploads/2013/02/Scalr_Logo.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94784" y="6314046"/>
            <a:ext cx="926706" cy="24640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evbdn.eventbrite.com/s3-s3/eventlogos/9947961/mistlogo.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86160" y="5776732"/>
            <a:ext cx="818673" cy="3912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hashicorp.com/images/blog/terraform/small-a17be924.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77253" y="5982461"/>
            <a:ext cx="290349" cy="29034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computerweekly.com/blogs/open-source-insider/2011/10/13/Juju.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711851" y="5947458"/>
            <a:ext cx="570583" cy="48979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libcloud.apache.org/images/media/libcloud-logo-with-text-medium.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202420" y="5800975"/>
            <a:ext cx="465425" cy="46542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jclouds.apache.org/img/fullsizelogo.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266672" y="6163974"/>
            <a:ext cx="469155" cy="42313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p:cNvPicPr>
            <a:picLocks noChangeAspect="1"/>
          </p:cNvPicPr>
          <p:nvPr/>
        </p:nvPicPr>
        <p:blipFill>
          <a:blip r:embed="rId15">
            <a:grayscl/>
          </a:blip>
          <a:stretch>
            <a:fillRect/>
          </a:stretch>
        </p:blipFill>
        <p:spPr>
          <a:xfrm>
            <a:off x="2890084" y="965864"/>
            <a:ext cx="547174" cy="503650"/>
          </a:xfrm>
          <a:prstGeom prst="rect">
            <a:avLst/>
          </a:prstGeom>
        </p:spPr>
      </p:pic>
      <p:pic>
        <p:nvPicPr>
          <p:cNvPr id="24" name="Picture 23"/>
          <p:cNvPicPr>
            <a:picLocks noChangeAspect="1"/>
          </p:cNvPicPr>
          <p:nvPr/>
        </p:nvPicPr>
        <p:blipFill>
          <a:blip r:embed="rId16" cstate="print">
            <a:grayscl/>
            <a:extLst>
              <a:ext uri="{28A0092B-C50C-407E-A947-70E740481C1C}">
                <a14:useLocalDpi xmlns:a14="http://schemas.microsoft.com/office/drawing/2010/main" val="0"/>
              </a:ext>
            </a:extLst>
          </a:blip>
          <a:stretch>
            <a:fillRect/>
          </a:stretch>
        </p:blipFill>
        <p:spPr>
          <a:xfrm>
            <a:off x="4210845" y="925315"/>
            <a:ext cx="388585" cy="454644"/>
          </a:xfrm>
          <a:prstGeom prst="rect">
            <a:avLst/>
          </a:prstGeom>
        </p:spPr>
      </p:pic>
      <p:pic>
        <p:nvPicPr>
          <p:cNvPr id="31" name="Picture 30"/>
          <p:cNvPicPr>
            <a:picLocks noChangeAspect="1"/>
          </p:cNvPicPr>
          <p:nvPr/>
        </p:nvPicPr>
        <p:blipFill>
          <a:blip r:embed="rId17">
            <a:grayscl/>
          </a:blip>
          <a:stretch>
            <a:fillRect/>
          </a:stretch>
        </p:blipFill>
        <p:spPr>
          <a:xfrm>
            <a:off x="3545242" y="892187"/>
            <a:ext cx="528521" cy="559611"/>
          </a:xfrm>
          <a:prstGeom prst="rect">
            <a:avLst/>
          </a:prstGeom>
        </p:spPr>
      </p:pic>
    </p:spTree>
    <p:extLst>
      <p:ext uri="{BB962C8B-B14F-4D97-AF65-F5344CB8AC3E}">
        <p14:creationId xmlns:p14="http://schemas.microsoft.com/office/powerpoint/2010/main" val="167211793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Linux Infra as Code in Azure</a:t>
            </a:r>
            <a:endParaRPr lang="en-US" dirty="0"/>
          </a:p>
        </p:txBody>
      </p:sp>
      <p:sp>
        <p:nvSpPr>
          <p:cNvPr id="4" name="Down Arrow 3"/>
          <p:cNvSpPr/>
          <p:nvPr/>
        </p:nvSpPr>
        <p:spPr>
          <a:xfrm>
            <a:off x="4339593" y="2733026"/>
            <a:ext cx="1086529" cy="1892767"/>
          </a:xfrm>
          <a:prstGeom prst="downArrow">
            <a:avLst>
              <a:gd name="adj1" fmla="val 50000"/>
              <a:gd name="adj2" fmla="val 49167"/>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5" name="Down Arrow 4"/>
          <p:cNvSpPr/>
          <p:nvPr/>
        </p:nvSpPr>
        <p:spPr>
          <a:xfrm>
            <a:off x="1777537" y="2732596"/>
            <a:ext cx="1086529" cy="1892767"/>
          </a:xfrm>
          <a:prstGeom prst="downArrow">
            <a:avLst>
              <a:gd name="adj1" fmla="val 50000"/>
              <a:gd name="adj2" fmla="val 49167"/>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6" name="Down Arrow 5"/>
          <p:cNvSpPr/>
          <p:nvPr/>
        </p:nvSpPr>
        <p:spPr>
          <a:xfrm>
            <a:off x="6867280" y="2733026"/>
            <a:ext cx="1086529" cy="1892767"/>
          </a:xfrm>
          <a:prstGeom prst="downArrow">
            <a:avLst>
              <a:gd name="adj1" fmla="val 50000"/>
              <a:gd name="adj2" fmla="val 49167"/>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7" name="Rectangle 6"/>
          <p:cNvSpPr/>
          <p:nvPr/>
        </p:nvSpPr>
        <p:spPr>
          <a:xfrm>
            <a:off x="1248308" y="3196472"/>
            <a:ext cx="2144988" cy="746083"/>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Light" panose="020B0502040204020203" pitchFamily="34" charset="0"/>
                <a:cs typeface="Segoe UI Light" panose="020B0502040204020203" pitchFamily="34" charset="0"/>
              </a:rPr>
              <a:t>Azure Resource Manager</a:t>
            </a:r>
          </a:p>
        </p:txBody>
      </p:sp>
      <p:sp>
        <p:nvSpPr>
          <p:cNvPr id="8" name="Rectangle 7"/>
          <p:cNvSpPr/>
          <p:nvPr/>
        </p:nvSpPr>
        <p:spPr>
          <a:xfrm>
            <a:off x="3775996" y="3196472"/>
            <a:ext cx="2144988" cy="746083"/>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smtClean="0">
                <a:latin typeface="Segoe UI Light" panose="020B0502040204020203" pitchFamily="34" charset="0"/>
                <a:cs typeface="Segoe UI Light" panose="020B0502040204020203" pitchFamily="34" charset="0"/>
              </a:rPr>
              <a:t>Packer + Vagrant</a:t>
            </a:r>
            <a:endParaRPr lang="en-US" sz="1632" dirty="0">
              <a:latin typeface="Segoe UI Light" panose="020B0502040204020203" pitchFamily="34" charset="0"/>
              <a:cs typeface="Segoe UI Light" panose="020B0502040204020203" pitchFamily="34" charset="0"/>
            </a:endParaRPr>
          </a:p>
        </p:txBody>
      </p:sp>
      <p:sp>
        <p:nvSpPr>
          <p:cNvPr id="9" name="Rectangle 8"/>
          <p:cNvSpPr/>
          <p:nvPr/>
        </p:nvSpPr>
        <p:spPr>
          <a:xfrm>
            <a:off x="6297648" y="3196472"/>
            <a:ext cx="2144988" cy="746083"/>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smtClean="0">
                <a:latin typeface="Segoe UI Light" panose="020B0502040204020203" pitchFamily="34" charset="0"/>
                <a:cs typeface="Segoe UI Light" panose="020B0502040204020203" pitchFamily="34" charset="0"/>
              </a:rPr>
              <a:t>azure-cli</a:t>
            </a:r>
            <a:endParaRPr lang="en-US" sz="1632" dirty="0">
              <a:latin typeface="Segoe UI Light" panose="020B0502040204020203" pitchFamily="34" charset="0"/>
              <a:cs typeface="Segoe UI Light" panose="020B0502040204020203" pitchFamily="34" charset="0"/>
            </a:endParaRPr>
          </a:p>
        </p:txBody>
      </p:sp>
      <p:sp>
        <p:nvSpPr>
          <p:cNvPr id="10" name="Down Arrow 9"/>
          <p:cNvSpPr/>
          <p:nvPr/>
        </p:nvSpPr>
        <p:spPr>
          <a:xfrm>
            <a:off x="9581900" y="2733026"/>
            <a:ext cx="1086529" cy="1892767"/>
          </a:xfrm>
          <a:prstGeom prst="downArrow">
            <a:avLst>
              <a:gd name="adj1" fmla="val 50000"/>
              <a:gd name="adj2" fmla="val 49167"/>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1" name="Rectangle 10"/>
          <p:cNvSpPr/>
          <p:nvPr/>
        </p:nvSpPr>
        <p:spPr>
          <a:xfrm>
            <a:off x="9012268" y="3196472"/>
            <a:ext cx="2144988" cy="746083"/>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smtClean="0">
                <a:latin typeface="Segoe UI Light" panose="020B0502040204020203" pitchFamily="34" charset="0"/>
                <a:cs typeface="Segoe UI Light" panose="020B0502040204020203" pitchFamily="34" charset="0"/>
              </a:rPr>
              <a:t>Extensions</a:t>
            </a:r>
            <a:endParaRPr lang="en-US" sz="1632"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34947099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inside</a:t>
            </a:r>
            <a:endParaRPr lang="en-US" sz="3599" dirty="0"/>
          </a:p>
        </p:txBody>
      </p:sp>
      <p:sp>
        <p:nvSpPr>
          <p:cNvPr id="3" name="Text Placeholder 2"/>
          <p:cNvSpPr>
            <a:spLocks noGrp="1"/>
          </p:cNvSpPr>
          <p:nvPr>
            <p:ph type="body" sz="quarter" idx="10"/>
          </p:nvPr>
        </p:nvSpPr>
        <p:spPr>
          <a:xfrm>
            <a:off x="274639" y="1497229"/>
            <a:ext cx="5486399" cy="4789003"/>
          </a:xfrm>
        </p:spPr>
        <p:txBody>
          <a:bodyPr/>
          <a:lstStyle/>
          <a:p>
            <a:r>
              <a:rPr lang="en-US" sz="2400" b="1" dirty="0" smtClean="0">
                <a:solidFill>
                  <a:schemeClr val="tx1"/>
                </a:solidFill>
              </a:rPr>
              <a:t>Azure Linux Agent</a:t>
            </a:r>
          </a:p>
          <a:p>
            <a:endParaRPr lang="en-US" sz="2400" dirty="0">
              <a:solidFill>
                <a:schemeClr val="tx1"/>
              </a:solidFill>
            </a:endParaRPr>
          </a:p>
          <a:p>
            <a:r>
              <a:rPr lang="en-US" sz="2400" dirty="0" smtClean="0">
                <a:solidFill>
                  <a:schemeClr val="tx1"/>
                </a:solidFill>
              </a:rPr>
              <a:t>Manages </a:t>
            </a:r>
            <a:r>
              <a:rPr lang="en-US" sz="2400" dirty="0">
                <a:solidFill>
                  <a:schemeClr val="tx1"/>
                </a:solidFill>
              </a:rPr>
              <a:t>interaction between software running in a VM and Azure Compute Fabric</a:t>
            </a:r>
          </a:p>
          <a:p>
            <a:r>
              <a:rPr lang="en-US" sz="2400" dirty="0">
                <a:solidFill>
                  <a:schemeClr val="tx1"/>
                </a:solidFill>
              </a:rPr>
              <a:t>Provisioning, Network management, Kernel support, Debugging and Extension support</a:t>
            </a:r>
          </a:p>
          <a:p>
            <a:r>
              <a:rPr lang="en-US" sz="2400" dirty="0">
                <a:solidFill>
                  <a:schemeClr val="tx1"/>
                </a:solidFill>
                <a:hlinkClick r:id="rId3"/>
              </a:rPr>
              <a:t>https://github.com/Azure/WALinuxAgent</a:t>
            </a:r>
            <a:r>
              <a:rPr lang="en-US" sz="2400" dirty="0">
                <a:solidFill>
                  <a:schemeClr val="tx1"/>
                </a:solidFill>
              </a:rPr>
              <a:t>, install using RPM//DEB package, or by copying the binaries to /</a:t>
            </a:r>
            <a:r>
              <a:rPr lang="en-US" sz="2400" dirty="0" err="1">
                <a:solidFill>
                  <a:schemeClr val="tx1"/>
                </a:solidFill>
              </a:rPr>
              <a:t>usr</a:t>
            </a:r>
            <a:r>
              <a:rPr lang="en-US" sz="2400" dirty="0">
                <a:solidFill>
                  <a:schemeClr val="tx1"/>
                </a:solidFill>
              </a:rPr>
              <a:t>/</a:t>
            </a:r>
            <a:r>
              <a:rPr lang="en-US" sz="2400" dirty="0" err="1">
                <a:solidFill>
                  <a:schemeClr val="tx1"/>
                </a:solidFill>
              </a:rPr>
              <a:t>sbin</a:t>
            </a:r>
            <a:r>
              <a:rPr lang="en-US" sz="2400" dirty="0">
                <a:solidFill>
                  <a:schemeClr val="tx1"/>
                </a:solidFill>
              </a:rPr>
              <a:t>/</a:t>
            </a:r>
            <a:r>
              <a:rPr lang="en-US" sz="2400" dirty="0" err="1">
                <a:solidFill>
                  <a:schemeClr val="tx1"/>
                </a:solidFill>
              </a:rPr>
              <a:t>waagent</a:t>
            </a:r>
            <a:r>
              <a:rPr lang="en-US" sz="2400" dirty="0">
                <a:solidFill>
                  <a:schemeClr val="tx1"/>
                </a:solidFill>
              </a:rPr>
              <a:t> </a:t>
            </a:r>
          </a:p>
        </p:txBody>
      </p:sp>
      <p:sp>
        <p:nvSpPr>
          <p:cNvPr id="6" name="Text Placeholder 5"/>
          <p:cNvSpPr>
            <a:spLocks noGrp="1"/>
          </p:cNvSpPr>
          <p:nvPr>
            <p:ph type="body" sz="quarter" idx="11"/>
          </p:nvPr>
        </p:nvSpPr>
        <p:spPr>
          <a:xfrm>
            <a:off x="6675439" y="1497229"/>
            <a:ext cx="5486399" cy="4124206"/>
          </a:xfrm>
        </p:spPr>
        <p:txBody>
          <a:bodyPr/>
          <a:lstStyle/>
          <a:p>
            <a:r>
              <a:rPr lang="en-US" sz="2400" b="1" dirty="0" smtClean="0">
                <a:solidFill>
                  <a:schemeClr val="tx1"/>
                </a:solidFill>
              </a:rPr>
              <a:t>Linux Integration Services</a:t>
            </a:r>
          </a:p>
          <a:p>
            <a:endParaRPr lang="en-US" sz="2400" dirty="0">
              <a:solidFill>
                <a:schemeClr val="tx1"/>
              </a:solidFill>
            </a:endParaRPr>
          </a:p>
          <a:p>
            <a:r>
              <a:rPr lang="en-US" sz="2400" dirty="0" smtClean="0">
                <a:solidFill>
                  <a:schemeClr val="tx1"/>
                </a:solidFill>
              </a:rPr>
              <a:t>Development </a:t>
            </a:r>
            <a:r>
              <a:rPr lang="en-US" sz="2400" dirty="0">
                <a:solidFill>
                  <a:schemeClr val="tx1"/>
                </a:solidFill>
              </a:rPr>
              <a:t>drivers and enlightenments to take advantage of </a:t>
            </a:r>
            <a:r>
              <a:rPr lang="en-US" sz="2400" dirty="0" err="1">
                <a:solidFill>
                  <a:schemeClr val="tx1"/>
                </a:solidFill>
              </a:rPr>
              <a:t>HyperV</a:t>
            </a:r>
            <a:r>
              <a:rPr lang="en-US" sz="2400" dirty="0">
                <a:solidFill>
                  <a:schemeClr val="tx1"/>
                </a:solidFill>
              </a:rPr>
              <a:t> features</a:t>
            </a:r>
          </a:p>
          <a:p>
            <a:r>
              <a:rPr lang="en-US" sz="2400" dirty="0">
                <a:solidFill>
                  <a:schemeClr val="tx1"/>
                </a:solidFill>
              </a:rPr>
              <a:t>If you care about performance of application running within the Linux VM, make sure you have the latest installed for your distro of choice</a:t>
            </a:r>
            <a:endParaRPr lang="en-US" sz="2400" dirty="0">
              <a:solidFill>
                <a:schemeClr val="tx1"/>
              </a:solidFill>
              <a:hlinkClick r:id="rId4"/>
            </a:endParaRPr>
          </a:p>
          <a:p>
            <a:r>
              <a:rPr lang="en-US" sz="2400" dirty="0">
                <a:solidFill>
                  <a:schemeClr val="tx1"/>
                </a:solidFill>
                <a:hlinkClick r:id="rId5"/>
              </a:rPr>
              <a:t>https://github.com/LIS</a:t>
            </a:r>
            <a:r>
              <a:rPr lang="en-US" sz="2400" dirty="0" smtClean="0">
                <a:solidFill>
                  <a:schemeClr val="tx1"/>
                </a:solidFill>
                <a:hlinkClick r:id="rId5"/>
              </a:rPr>
              <a:t>/</a:t>
            </a:r>
            <a:endParaRPr lang="en-US" sz="2400" dirty="0">
              <a:solidFill>
                <a:schemeClr val="tx1"/>
              </a:solidFill>
            </a:endParaRPr>
          </a:p>
        </p:txBody>
      </p:sp>
    </p:spTree>
    <p:extLst>
      <p:ext uri="{BB962C8B-B14F-4D97-AF65-F5344CB8AC3E}">
        <p14:creationId xmlns:p14="http://schemas.microsoft.com/office/powerpoint/2010/main" val="205823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5481" y="1213174"/>
            <a:ext cx="11885514" cy="4068806"/>
          </a:xfrm>
        </p:spPr>
        <p:txBody>
          <a:bodyPr/>
          <a:lstStyle/>
          <a:p>
            <a:r>
              <a:rPr lang="en-US" dirty="0" smtClean="0">
                <a:solidFill>
                  <a:schemeClr val="tx1"/>
                </a:solidFill>
              </a:rPr>
              <a:t>Node based implementation that wraps common Azure service management API</a:t>
            </a:r>
          </a:p>
          <a:p>
            <a:pPr lvl="1"/>
            <a:r>
              <a:rPr lang="en-US" dirty="0">
                <a:hlinkClick r:id="rId3"/>
              </a:rPr>
              <a:t>https://</a:t>
            </a:r>
            <a:r>
              <a:rPr lang="en-US" dirty="0" smtClean="0">
                <a:hlinkClick r:id="rId3"/>
              </a:rPr>
              <a:t>github.com/Azure/azure-xplat-cli</a:t>
            </a:r>
            <a:r>
              <a:rPr lang="en-US" dirty="0" smtClean="0"/>
              <a:t> </a:t>
            </a:r>
          </a:p>
          <a:p>
            <a:r>
              <a:rPr lang="en-US" dirty="0" smtClean="0">
                <a:solidFill>
                  <a:schemeClr val="tx1"/>
                </a:solidFill>
              </a:rPr>
              <a:t>Works in Linux, Mac or Windows</a:t>
            </a:r>
            <a:endParaRPr lang="en-US" dirty="0" smtClean="0"/>
          </a:p>
          <a:p>
            <a:pPr marL="342834" lvl="1" indent="0">
              <a:buNone/>
            </a:pPr>
            <a:r>
              <a:rPr lang="en-US" dirty="0" err="1" smtClean="0"/>
              <a:t>Eg</a:t>
            </a:r>
            <a:r>
              <a:rPr lang="en-US" dirty="0" smtClean="0"/>
              <a:t>., for Ubuntu 14.04+</a:t>
            </a:r>
          </a:p>
          <a:p>
            <a:pPr marL="0" indent="0">
              <a:buNone/>
            </a:pPr>
            <a:r>
              <a:rPr lang="en-US" sz="2800" dirty="0" smtClean="0">
                <a:solidFill>
                  <a:schemeClr val="tx1"/>
                </a:solidFill>
                <a:latin typeface="Consolas" panose="020B0609020204030204" pitchFamily="49" charset="0"/>
                <a:cs typeface="Consolas" panose="020B0609020204030204" pitchFamily="49" charset="0"/>
              </a:rPr>
              <a:t>	</a:t>
            </a:r>
            <a:r>
              <a:rPr lang="en-US" sz="2400" dirty="0" err="1" smtClean="0">
                <a:solidFill>
                  <a:schemeClr val="tx1"/>
                </a:solidFill>
                <a:latin typeface="Consolas" panose="020B0609020204030204" pitchFamily="49" charset="0"/>
                <a:cs typeface="Consolas" panose="020B0609020204030204" pitchFamily="49" charset="0"/>
              </a:rPr>
              <a:t>sudo</a:t>
            </a:r>
            <a:r>
              <a:rPr lang="en-US" sz="2400" dirty="0" smtClean="0">
                <a:solidFill>
                  <a:schemeClr val="tx1"/>
                </a:solidFill>
                <a:latin typeface="Consolas" panose="020B0609020204030204" pitchFamily="49" charset="0"/>
                <a:cs typeface="Consolas" panose="020B0609020204030204" pitchFamily="49" charset="0"/>
              </a:rPr>
              <a:t> </a:t>
            </a:r>
            <a:r>
              <a:rPr lang="en-US" sz="2400" dirty="0">
                <a:solidFill>
                  <a:schemeClr val="tx1"/>
                </a:solidFill>
                <a:latin typeface="Consolas" panose="020B0609020204030204" pitchFamily="49" charset="0"/>
                <a:cs typeface="Consolas" panose="020B0609020204030204" pitchFamily="49" charset="0"/>
              </a:rPr>
              <a:t>apt-get install </a:t>
            </a:r>
            <a:r>
              <a:rPr lang="en-US" sz="2400" dirty="0" err="1">
                <a:solidFill>
                  <a:schemeClr val="tx1"/>
                </a:solidFill>
                <a:latin typeface="Consolas" panose="020B0609020204030204" pitchFamily="49" charset="0"/>
                <a:cs typeface="Consolas" panose="020B0609020204030204" pitchFamily="49" charset="0"/>
              </a:rPr>
              <a:t>nodejs</a:t>
            </a:r>
            <a:r>
              <a:rPr lang="en-US" sz="2400" dirty="0">
                <a:solidFill>
                  <a:schemeClr val="tx1"/>
                </a:solidFill>
                <a:latin typeface="Consolas" panose="020B0609020204030204" pitchFamily="49" charset="0"/>
                <a:cs typeface="Consolas" panose="020B0609020204030204" pitchFamily="49" charset="0"/>
              </a:rPr>
              <a:t>-legacy</a:t>
            </a:r>
            <a:endParaRPr lang="en-US" sz="3200" dirty="0">
              <a:solidFill>
                <a:schemeClr val="tx1"/>
              </a:solidFill>
              <a:latin typeface="Consolas" panose="020B0609020204030204" pitchFamily="49" charset="0"/>
              <a:cs typeface="Consolas" panose="020B0609020204030204" pitchFamily="49" charset="0"/>
            </a:endParaRPr>
          </a:p>
          <a:p>
            <a:pPr marL="0" indent="0">
              <a:buNone/>
            </a:pPr>
            <a:r>
              <a:rPr lang="en-US" sz="2400" dirty="0">
                <a:solidFill>
                  <a:schemeClr val="tx1"/>
                </a:solidFill>
                <a:latin typeface="Consolas" panose="020B0609020204030204" pitchFamily="49" charset="0"/>
                <a:cs typeface="Consolas" panose="020B0609020204030204" pitchFamily="49" charset="0"/>
              </a:rPr>
              <a:t>	</a:t>
            </a:r>
            <a:r>
              <a:rPr lang="en-US" sz="2400" dirty="0" err="1">
                <a:solidFill>
                  <a:schemeClr val="tx1"/>
                </a:solidFill>
                <a:latin typeface="Consolas" panose="020B0609020204030204" pitchFamily="49" charset="0"/>
                <a:cs typeface="Consolas" panose="020B0609020204030204" pitchFamily="49" charset="0"/>
              </a:rPr>
              <a:t>sudo</a:t>
            </a:r>
            <a:r>
              <a:rPr lang="en-US" sz="2400" dirty="0">
                <a:solidFill>
                  <a:schemeClr val="tx1"/>
                </a:solidFill>
                <a:latin typeface="Consolas" panose="020B0609020204030204" pitchFamily="49" charset="0"/>
                <a:cs typeface="Consolas" panose="020B0609020204030204" pitchFamily="49" charset="0"/>
              </a:rPr>
              <a:t> apt-get install </a:t>
            </a:r>
            <a:r>
              <a:rPr lang="en-US" sz="2400" dirty="0" err="1">
                <a:solidFill>
                  <a:schemeClr val="tx1"/>
                </a:solidFill>
                <a:latin typeface="Consolas" panose="020B0609020204030204" pitchFamily="49" charset="0"/>
                <a:cs typeface="Consolas" panose="020B0609020204030204" pitchFamily="49" charset="0"/>
              </a:rPr>
              <a:t>npm</a:t>
            </a:r>
            <a:endParaRPr lang="en-US" sz="3200" dirty="0">
              <a:solidFill>
                <a:schemeClr val="tx1"/>
              </a:solidFill>
              <a:latin typeface="Consolas" panose="020B0609020204030204" pitchFamily="49" charset="0"/>
              <a:cs typeface="Consolas" panose="020B0609020204030204" pitchFamily="49" charset="0"/>
            </a:endParaRPr>
          </a:p>
          <a:p>
            <a:pPr marL="0" indent="0">
              <a:buNone/>
            </a:pPr>
            <a:r>
              <a:rPr lang="en-US" sz="2400" dirty="0">
                <a:solidFill>
                  <a:schemeClr val="tx1"/>
                </a:solidFill>
                <a:latin typeface="Consolas" panose="020B0609020204030204" pitchFamily="49" charset="0"/>
                <a:cs typeface="Consolas" panose="020B0609020204030204" pitchFamily="49" charset="0"/>
              </a:rPr>
              <a:t>	</a:t>
            </a:r>
            <a:r>
              <a:rPr lang="en-US" sz="2400" dirty="0" err="1">
                <a:solidFill>
                  <a:schemeClr val="tx1"/>
                </a:solidFill>
                <a:latin typeface="Consolas" panose="020B0609020204030204" pitchFamily="49" charset="0"/>
                <a:cs typeface="Consolas" panose="020B0609020204030204" pitchFamily="49" charset="0"/>
              </a:rPr>
              <a:t>npm</a:t>
            </a:r>
            <a:r>
              <a:rPr lang="en-US" sz="2400" dirty="0">
                <a:solidFill>
                  <a:schemeClr val="tx1"/>
                </a:solidFill>
                <a:latin typeface="Consolas" panose="020B0609020204030204" pitchFamily="49" charset="0"/>
                <a:cs typeface="Consolas" panose="020B0609020204030204" pitchFamily="49" charset="0"/>
              </a:rPr>
              <a:t> install -g </a:t>
            </a:r>
            <a:r>
              <a:rPr lang="en-US" sz="2400" dirty="0" smtClean="0">
                <a:solidFill>
                  <a:schemeClr val="tx1"/>
                </a:solidFill>
                <a:latin typeface="Consolas" panose="020B0609020204030204" pitchFamily="49" charset="0"/>
                <a:cs typeface="Consolas" panose="020B0609020204030204" pitchFamily="49" charset="0"/>
              </a:rPr>
              <a:t>azure-cli</a:t>
            </a:r>
            <a:endParaRPr lang="en-US" sz="3200" dirty="0">
              <a:solidFill>
                <a:schemeClr val="tx1"/>
              </a:solidFill>
              <a:latin typeface="Consolas" panose="020B0609020204030204" pitchFamily="49" charset="0"/>
              <a:cs typeface="Consolas" panose="020B0609020204030204" pitchFamily="49" charset="0"/>
            </a:endParaRPr>
          </a:p>
        </p:txBody>
      </p:sp>
      <p:sp>
        <p:nvSpPr>
          <p:cNvPr id="2" name="Title 1"/>
          <p:cNvSpPr>
            <a:spLocks noGrp="1"/>
          </p:cNvSpPr>
          <p:nvPr>
            <p:ph type="title"/>
          </p:nvPr>
        </p:nvSpPr>
        <p:spPr>
          <a:xfrm>
            <a:off x="275480" y="0"/>
            <a:ext cx="10724938" cy="1351952"/>
          </a:xfrm>
        </p:spPr>
        <p:txBody>
          <a:bodyPr/>
          <a:lstStyle/>
          <a:p>
            <a:r>
              <a:rPr lang="en-US" dirty="0"/>
              <a:t>Azure Command Line Interface </a:t>
            </a:r>
          </a:p>
        </p:txBody>
      </p:sp>
      <p:pic>
        <p:nvPicPr>
          <p:cNvPr id="4" name="Picture 2" descr="http://cloudinteropelements.cloudapp.net/Images/illustrate/command-line-syntax-overvie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9689" y="3503261"/>
            <a:ext cx="4459982" cy="2843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7971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0"/>
          </p:nvPr>
        </p:nvSpPr>
        <p:spPr>
          <a:xfrm>
            <a:off x="274638" y="1212850"/>
            <a:ext cx="11887200" cy="2769989"/>
          </a:xfrm>
        </p:spPr>
        <p:txBody>
          <a:bodyPr/>
          <a:lstStyle/>
          <a:p>
            <a:r>
              <a:rPr lang="en-US" dirty="0" smtClean="0"/>
              <a:t>What is Dev-ops ?</a:t>
            </a:r>
          </a:p>
          <a:p>
            <a:r>
              <a:rPr lang="en-US" dirty="0" smtClean="0"/>
              <a:t>Microsoft </a:t>
            </a:r>
            <a:r>
              <a:rPr lang="en-US" dirty="0" smtClean="0"/>
              <a:t>+ Open Source</a:t>
            </a:r>
          </a:p>
          <a:p>
            <a:r>
              <a:rPr lang="en-US" dirty="0" smtClean="0"/>
              <a:t>Role </a:t>
            </a:r>
            <a:r>
              <a:rPr lang="en-US" dirty="0" smtClean="0"/>
              <a:t>of containers</a:t>
            </a:r>
          </a:p>
          <a:p>
            <a:r>
              <a:rPr lang="en-US" dirty="0" smtClean="0"/>
              <a:t>DevOps tools in Azure</a:t>
            </a:r>
          </a:p>
        </p:txBody>
      </p:sp>
    </p:spTree>
    <p:extLst>
      <p:ext uri="{BB962C8B-B14F-4D97-AF65-F5344CB8AC3E}">
        <p14:creationId xmlns:p14="http://schemas.microsoft.com/office/powerpoint/2010/main" val="2858089813"/>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VM Extensions for Linux</a:t>
            </a:r>
            <a:endParaRPr lang="en-US" dirty="0"/>
          </a:p>
        </p:txBody>
      </p:sp>
      <p:sp>
        <p:nvSpPr>
          <p:cNvPr id="3" name="Text Placeholder 2"/>
          <p:cNvSpPr>
            <a:spLocks noGrp="1"/>
          </p:cNvSpPr>
          <p:nvPr>
            <p:ph type="body" sz="quarter" idx="10"/>
          </p:nvPr>
        </p:nvSpPr>
        <p:spPr>
          <a:xfrm>
            <a:off x="274640" y="1212849"/>
            <a:ext cx="5486399" cy="627864"/>
          </a:xfrm>
        </p:spPr>
        <p:txBody>
          <a:bodyPr/>
          <a:lstStyle/>
          <a:p>
            <a:pPr algn="ctr"/>
            <a:r>
              <a:rPr lang="en-US" b="1" dirty="0" smtClean="0"/>
              <a:t>Current VM Extensions</a:t>
            </a:r>
          </a:p>
        </p:txBody>
      </p:sp>
      <p:sp>
        <p:nvSpPr>
          <p:cNvPr id="5" name="Text Placeholder 5"/>
          <p:cNvSpPr txBox="1">
            <a:spLocks/>
          </p:cNvSpPr>
          <p:nvPr/>
        </p:nvSpPr>
        <p:spPr>
          <a:xfrm>
            <a:off x="274639" y="1866445"/>
            <a:ext cx="5867398" cy="4736681"/>
          </a:xfrm>
          <a:prstGeom prst="rect">
            <a:avLst/>
          </a:prstGeom>
        </p:spPr>
        <p:txBody>
          <a:bodyPr vert="horz" wrap="square" lIns="146304" tIns="91440" rIns="146304" bIns="91440" rtlCol="0">
            <a:spAutoFit/>
          </a:bodyPr>
          <a:lst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2400" dirty="0" err="1" smtClean="0">
                <a:solidFill>
                  <a:schemeClr val="tx2"/>
                </a:solidFill>
              </a:rPr>
              <a:t>VMAccess</a:t>
            </a:r>
            <a:endParaRPr lang="en-US" sz="2400" dirty="0" smtClean="0">
              <a:solidFill>
                <a:schemeClr val="tx2"/>
              </a:solidFill>
            </a:endParaRPr>
          </a:p>
          <a:p>
            <a:pPr marL="342873" lvl="1" indent="0">
              <a:buFont typeface="Wingdings" panose="05000000000000000000" pitchFamily="2" charset="2"/>
              <a:buNone/>
            </a:pPr>
            <a:r>
              <a:rPr lang="en-US" sz="1800" dirty="0" smtClean="0"/>
              <a:t>Enables you to reset Secure Shell (SSH) settings on a Virtual Machine and to reset the password for the account that has administrator or </a:t>
            </a:r>
            <a:r>
              <a:rPr lang="en-US" sz="1800" dirty="0" err="1" smtClean="0"/>
              <a:t>sudo</a:t>
            </a:r>
            <a:r>
              <a:rPr lang="en-US" sz="1800" dirty="0" smtClean="0"/>
              <a:t> authority.</a:t>
            </a:r>
          </a:p>
          <a:p>
            <a:pPr marL="342873" lvl="1" indent="0">
              <a:buFont typeface="Wingdings" panose="05000000000000000000" pitchFamily="2" charset="2"/>
              <a:buNone/>
            </a:pPr>
            <a:endParaRPr lang="en-US" sz="1800" dirty="0" smtClean="0"/>
          </a:p>
          <a:p>
            <a:pPr marL="0" lvl="1" indent="0">
              <a:buFont typeface="Wingdings" panose="05000000000000000000" pitchFamily="2" charset="2"/>
              <a:buNone/>
            </a:pPr>
            <a:r>
              <a:rPr lang="en-US" dirty="0" err="1" smtClean="0">
                <a:solidFill>
                  <a:schemeClr val="tx2"/>
                </a:solidFill>
                <a:latin typeface="+mj-lt"/>
              </a:rPr>
              <a:t>OSPatching</a:t>
            </a:r>
            <a:endParaRPr lang="en-US" dirty="0" smtClean="0">
              <a:solidFill>
                <a:schemeClr val="tx2"/>
              </a:solidFill>
              <a:latin typeface="+mj-lt"/>
            </a:endParaRPr>
          </a:p>
          <a:p>
            <a:pPr marL="241281" lvl="1" indent="0">
              <a:buFont typeface="Wingdings" panose="05000000000000000000" pitchFamily="2" charset="2"/>
              <a:buNone/>
            </a:pPr>
            <a:r>
              <a:rPr lang="en-US" sz="1800" dirty="0" smtClean="0"/>
              <a:t>Automate VM OS updates with customized configurations</a:t>
            </a:r>
          </a:p>
          <a:p>
            <a:pPr marL="241281" lvl="1" indent="0">
              <a:buFont typeface="Wingdings" panose="05000000000000000000" pitchFamily="2" charset="2"/>
              <a:buNone/>
            </a:pPr>
            <a:r>
              <a:rPr lang="en-US" sz="1800" dirty="0" smtClean="0"/>
              <a:t>Specify how often and when to install OS patches</a:t>
            </a:r>
            <a:br>
              <a:rPr lang="en-US" sz="1800" dirty="0" smtClean="0"/>
            </a:br>
            <a:r>
              <a:rPr lang="en-US" sz="1800" dirty="0" smtClean="0"/>
              <a:t>Specify what patches to install</a:t>
            </a:r>
            <a:br>
              <a:rPr lang="en-US" sz="1800" dirty="0" smtClean="0"/>
            </a:br>
            <a:r>
              <a:rPr lang="en-US" sz="1800" dirty="0" smtClean="0"/>
              <a:t>Configure the reboot behavior after updates</a:t>
            </a:r>
          </a:p>
          <a:p>
            <a:pPr marL="241281" lvl="1" indent="0">
              <a:buFont typeface="Wingdings" panose="05000000000000000000" pitchFamily="2" charset="2"/>
              <a:buNone/>
            </a:pPr>
            <a:endParaRPr lang="en-US" sz="1800" dirty="0" smtClean="0"/>
          </a:p>
          <a:p>
            <a:pPr marL="0" lvl="1" indent="0" defTabSz="932742">
              <a:lnSpc>
                <a:spcPct val="100000"/>
              </a:lnSpc>
              <a:spcBef>
                <a:spcPts val="0"/>
              </a:spcBef>
              <a:buClrTx/>
              <a:buSzTx/>
              <a:buNone/>
            </a:pPr>
            <a:r>
              <a:rPr lang="en-US" dirty="0" smtClean="0">
                <a:solidFill>
                  <a:schemeClr val="tx2"/>
                </a:solidFill>
                <a:latin typeface="+mj-lt"/>
              </a:rPr>
              <a:t>3</a:t>
            </a:r>
            <a:r>
              <a:rPr lang="en-US" baseline="30000" dirty="0" smtClean="0">
                <a:solidFill>
                  <a:schemeClr val="tx2"/>
                </a:solidFill>
                <a:latin typeface="+mj-lt"/>
              </a:rPr>
              <a:t>rd</a:t>
            </a:r>
            <a:r>
              <a:rPr lang="en-US" dirty="0" smtClean="0">
                <a:solidFill>
                  <a:schemeClr val="tx2"/>
                </a:solidFill>
                <a:latin typeface="+mj-lt"/>
              </a:rPr>
              <a:t> Party extensions</a:t>
            </a:r>
          </a:p>
          <a:p>
            <a:pPr marL="241281" lvl="1" indent="0">
              <a:buNone/>
            </a:pPr>
            <a:r>
              <a:rPr lang="en-US" sz="1800" dirty="0" smtClean="0"/>
              <a:t>Docker, Chef, custom script</a:t>
            </a:r>
            <a:endParaRPr lang="en-US" sz="1800" dirty="0"/>
          </a:p>
          <a:p>
            <a:pPr marL="241281" lvl="1" indent="0">
              <a:buFont typeface="Wingdings" panose="05000000000000000000" pitchFamily="2" charset="2"/>
              <a:buNone/>
            </a:pPr>
            <a:endParaRPr lang="en-US" sz="1800" dirty="0"/>
          </a:p>
        </p:txBody>
      </p:sp>
      <p:sp>
        <p:nvSpPr>
          <p:cNvPr id="10" name="Text Placeholder 2"/>
          <p:cNvSpPr>
            <a:spLocks noGrp="1"/>
          </p:cNvSpPr>
          <p:nvPr>
            <p:ph type="body" sz="quarter" idx="4294967295"/>
          </p:nvPr>
        </p:nvSpPr>
        <p:spPr>
          <a:xfrm>
            <a:off x="6219102" y="1454701"/>
            <a:ext cx="5819766" cy="5355256"/>
          </a:xfrm>
          <a:prstGeom prst="rect">
            <a:avLst/>
          </a:prstGeom>
        </p:spPr>
        <p:txBody>
          <a:bodyPr/>
          <a:lstStyle/>
          <a:p>
            <a:r>
              <a:rPr lang="en-US" sz="3200" dirty="0">
                <a:hlinkClick r:id="rId2"/>
              </a:rPr>
              <a:t>https://</a:t>
            </a:r>
            <a:r>
              <a:rPr lang="en-US" sz="3200" dirty="0" smtClean="0">
                <a:hlinkClick r:id="rId2"/>
              </a:rPr>
              <a:t>github.com/Azure/azure-linux-extensions</a:t>
            </a:r>
            <a:r>
              <a:rPr lang="en-US" sz="3200" dirty="0" smtClean="0"/>
              <a:t> </a:t>
            </a:r>
            <a:endParaRPr lang="en-US" sz="3200" dirty="0"/>
          </a:p>
          <a:p>
            <a:r>
              <a:rPr lang="en-US" sz="3200" dirty="0" smtClean="0"/>
              <a:t>Extending </a:t>
            </a:r>
            <a:r>
              <a:rPr lang="en-US" sz="3200" dirty="0"/>
              <a:t>the power of your </a:t>
            </a:r>
            <a:r>
              <a:rPr lang="en-US" sz="3200" dirty="0" smtClean="0"/>
              <a:t>VM</a:t>
            </a:r>
          </a:p>
          <a:p>
            <a:r>
              <a:rPr lang="en-US" sz="3200" dirty="0" smtClean="0"/>
              <a:t>Enable easier management and auto updates</a:t>
            </a:r>
          </a:p>
          <a:p>
            <a:r>
              <a:rPr lang="en-US" sz="3200" dirty="0" smtClean="0"/>
              <a:t>Support </a:t>
            </a:r>
            <a:r>
              <a:rPr lang="en-US" sz="3200" dirty="0"/>
              <a:t>partner ecosystem – Chef, </a:t>
            </a:r>
            <a:r>
              <a:rPr lang="en-US" sz="3200" dirty="0" err="1"/>
              <a:t>Docker</a:t>
            </a:r>
            <a:r>
              <a:rPr lang="en-US" sz="3200" dirty="0"/>
              <a:t> etc. </a:t>
            </a:r>
          </a:p>
          <a:p>
            <a:pPr marL="0" indent="0" algn="ctr">
              <a:buNone/>
            </a:pPr>
            <a:r>
              <a:rPr lang="en-US" sz="2400" dirty="0">
                <a:latin typeface="Courier New" panose="02070309020205020404" pitchFamily="49" charset="0"/>
                <a:cs typeface="Courier New" panose="02070309020205020404" pitchFamily="49" charset="0"/>
              </a:rPr>
              <a:t>azure </a:t>
            </a:r>
            <a:r>
              <a:rPr lang="en-US" sz="2400" dirty="0" err="1">
                <a:latin typeface="Courier New" panose="02070309020205020404" pitchFamily="49" charset="0"/>
                <a:cs typeface="Courier New" panose="02070309020205020404" pitchFamily="49" charset="0"/>
              </a:rPr>
              <a:t>vm</a:t>
            </a:r>
            <a:r>
              <a:rPr lang="en-US" sz="2400" dirty="0">
                <a:latin typeface="Courier New" panose="02070309020205020404" pitchFamily="49" charset="0"/>
                <a:cs typeface="Courier New" panose="02070309020205020404" pitchFamily="49" charset="0"/>
              </a:rPr>
              <a:t> extension set </a:t>
            </a:r>
            <a:r>
              <a:rPr lang="en-US" sz="2400" dirty="0" err="1">
                <a:latin typeface="Courier New" panose="02070309020205020404" pitchFamily="49" charset="0"/>
                <a:cs typeface="Courier New" panose="02070309020205020404" pitchFamily="49" charset="0"/>
              </a:rPr>
              <a:t>TestExt</a:t>
            </a: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DockerExtension</a:t>
            </a: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MSOpenTech.Extensions</a:t>
            </a:r>
            <a:r>
              <a:rPr lang="en-US" sz="2400" dirty="0">
                <a:latin typeface="Courier New" panose="02070309020205020404" pitchFamily="49" charset="0"/>
                <a:cs typeface="Courier New" panose="02070309020205020404" pitchFamily="49" charset="0"/>
              </a:rPr>
              <a:t> </a:t>
            </a:r>
            <a:r>
              <a:rPr lang="en-US" sz="2400" dirty="0" smtClean="0">
                <a:latin typeface="Courier New" panose="02070309020205020404" pitchFamily="49" charset="0"/>
                <a:cs typeface="Courier New" panose="02070309020205020404" pitchFamily="49" charset="0"/>
              </a:rPr>
              <a:t>0.3</a:t>
            </a:r>
            <a:endParaRPr lang="en-US" sz="24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88400995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Chef Extension for Linux</a:t>
            </a:r>
            <a:endParaRPr lang="en-US" dirty="0"/>
          </a:p>
        </p:txBody>
      </p:sp>
      <p:sp>
        <p:nvSpPr>
          <p:cNvPr id="6" name="Text Placeholder 5"/>
          <p:cNvSpPr>
            <a:spLocks noGrp="1"/>
          </p:cNvSpPr>
          <p:nvPr>
            <p:ph type="body" sz="quarter" idx="4294967295"/>
          </p:nvPr>
        </p:nvSpPr>
        <p:spPr>
          <a:xfrm>
            <a:off x="274639" y="1212849"/>
            <a:ext cx="11889564" cy="1329595"/>
          </a:xfrm>
        </p:spPr>
        <p:txBody>
          <a:bodyPr/>
          <a:lstStyle/>
          <a:p>
            <a:r>
              <a:rPr lang="en-US" sz="2400" dirty="0" smtClean="0"/>
              <a:t>Extension </a:t>
            </a:r>
            <a:r>
              <a:rPr lang="en-US" sz="2400" dirty="0"/>
              <a:t>enables </a:t>
            </a:r>
            <a:r>
              <a:rPr lang="en-US" sz="2400" dirty="0" smtClean="0"/>
              <a:t>chef client installation, support for CentOS and Ubuntu</a:t>
            </a:r>
            <a:endParaRPr lang="en-US" sz="2400" dirty="0"/>
          </a:p>
          <a:p>
            <a:r>
              <a:rPr lang="en-US" sz="2400" dirty="0" smtClean="0"/>
              <a:t>Knife and cookbook support</a:t>
            </a:r>
          </a:p>
          <a:p>
            <a:r>
              <a:rPr lang="en-US" sz="2400" dirty="0" smtClean="0"/>
              <a:t>Portal integration</a:t>
            </a:r>
            <a:endParaRPr lang="en-US" sz="2400" dirty="0"/>
          </a:p>
        </p:txBody>
      </p:sp>
      <p:sp>
        <p:nvSpPr>
          <p:cNvPr id="7" name="Rounded Rectangle 6"/>
          <p:cNvSpPr/>
          <p:nvPr/>
        </p:nvSpPr>
        <p:spPr bwMode="auto">
          <a:xfrm>
            <a:off x="457157" y="2566793"/>
            <a:ext cx="3614239" cy="2035930"/>
          </a:xfrm>
          <a:prstGeom prst="roundRect">
            <a:avLst>
              <a:gd name="adj" fmla="val 0"/>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37116" tIns="68558" rIns="68556" bIns="34277" numCol="1" rtlCol="0" anchor="t" anchorCtr="0" compatLnSpc="1">
            <a:prstTxWarp prst="textNoShape">
              <a:avLst/>
            </a:prstTxWarp>
          </a:bodyPr>
          <a:lstStyle/>
          <a:p>
            <a:pPr lvl="0"/>
            <a:r>
              <a:rPr lang="en-US" sz="2380" dirty="0">
                <a:solidFill>
                  <a:srgbClr val="FF8F00"/>
                </a:solidFill>
                <a:latin typeface="Segoe UI Semibold" panose="020B0702040204020203" pitchFamily="34" charset="0"/>
              </a:rPr>
              <a:t> Traditional Data center</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65291" y="3194500"/>
            <a:ext cx="430661" cy="390257"/>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21190" y="3216141"/>
            <a:ext cx="346308" cy="328148"/>
          </a:xfrm>
          <a:prstGeom prst="rect">
            <a:avLst/>
          </a:prstGeom>
        </p:spPr>
      </p:pic>
      <p:pic>
        <p:nvPicPr>
          <p:cNvPr id="10" name="Picture 9" descr="VMware_logo_gry_RGB_300dpi.jpg"/>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980560" y="3250425"/>
            <a:ext cx="751873" cy="263440"/>
          </a:xfrm>
          <a:prstGeom prst="rect">
            <a:avLst/>
          </a:prstGeom>
        </p:spPr>
      </p:pic>
      <p:sp>
        <p:nvSpPr>
          <p:cNvPr id="11" name="Rectangle 10"/>
          <p:cNvSpPr/>
          <p:nvPr/>
        </p:nvSpPr>
        <p:spPr>
          <a:xfrm>
            <a:off x="6855302" y="2741809"/>
            <a:ext cx="5947888" cy="1289051"/>
          </a:xfrm>
          <a:prstGeom prst="rect">
            <a:avLst/>
          </a:prstGeom>
        </p:spPr>
        <p:txBody>
          <a:bodyPr wrap="square" lIns="91420" tIns="45710" rIns="91420" bIns="45710">
            <a:spAutoFit/>
          </a:bodyPr>
          <a:lstStyle/>
          <a:p>
            <a:pPr lvl="0"/>
            <a:r>
              <a:rPr lang="en-US" sz="2380" dirty="0">
                <a:solidFill>
                  <a:srgbClr val="FF8F00"/>
                </a:solidFill>
                <a:latin typeface="Segoe UI Semibold" panose="020B0702040204020203" pitchFamily="34" charset="0"/>
              </a:rPr>
              <a:t>Modern data center</a:t>
            </a:r>
          </a:p>
          <a:p>
            <a:pPr marL="257078" indent="-257078">
              <a:spcBef>
                <a:spcPts val="600"/>
              </a:spcBef>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Upgrade to Windows 2012 </a:t>
            </a:r>
          </a:p>
          <a:p>
            <a:pPr marL="257078" indent="-257078">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Virtualize with Hyper-V</a:t>
            </a:r>
          </a:p>
          <a:p>
            <a:pPr marL="257078" indent="-257078">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PowerShell DSC deployment</a:t>
            </a:r>
          </a:p>
          <a:p>
            <a:pPr marL="257078" indent="-257078">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Automate and control all Windows and Linux servers with Chef </a:t>
            </a:r>
          </a:p>
        </p:txBody>
      </p:sp>
      <p:sp>
        <p:nvSpPr>
          <p:cNvPr id="12" name="Rectangle 11"/>
          <p:cNvSpPr/>
          <p:nvPr/>
        </p:nvSpPr>
        <p:spPr>
          <a:xfrm>
            <a:off x="6855303" y="3947386"/>
            <a:ext cx="4839926" cy="912281"/>
          </a:xfrm>
          <a:prstGeom prst="rect">
            <a:avLst/>
          </a:prstGeom>
        </p:spPr>
        <p:txBody>
          <a:bodyPr wrap="square" lIns="91420" tIns="45710" rIns="91420" bIns="45710">
            <a:spAutoFit/>
          </a:bodyPr>
          <a:lstStyle/>
          <a:p>
            <a:pPr lvl="0"/>
            <a:r>
              <a:rPr lang="en-US" sz="2380" dirty="0">
                <a:solidFill>
                  <a:srgbClr val="FF8F00"/>
                </a:solidFill>
                <a:latin typeface="Segoe UI Semibold" panose="020B0702040204020203" pitchFamily="34" charset="0"/>
              </a:rPr>
              <a:t>Migrate workloads to Azure</a:t>
            </a:r>
          </a:p>
          <a:p>
            <a:pPr marL="257078" indent="-257078">
              <a:spcBef>
                <a:spcPts val="600"/>
              </a:spcBef>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Automate and control Windows and Linux in Azure cloud instances with Chef</a:t>
            </a:r>
          </a:p>
        </p:txBody>
      </p:sp>
      <p:sp>
        <p:nvSpPr>
          <p:cNvPr id="13" name="TextBox 12"/>
          <p:cNvSpPr txBox="1"/>
          <p:nvPr/>
        </p:nvSpPr>
        <p:spPr>
          <a:xfrm>
            <a:off x="695689" y="5166562"/>
            <a:ext cx="5573042" cy="1196738"/>
          </a:xfrm>
          <a:prstGeom prst="rect">
            <a:avLst/>
          </a:prstGeom>
          <a:noFill/>
        </p:spPr>
        <p:txBody>
          <a:bodyPr wrap="square" lIns="0" tIns="0" rIns="0" bIns="0" rtlCol="0">
            <a:spAutoFit/>
          </a:bodyPr>
          <a:lstStyle/>
          <a:p>
            <a:r>
              <a:rPr lang="en-US" sz="2380" dirty="0">
                <a:solidFill>
                  <a:srgbClr val="FF8F00"/>
                </a:solidFill>
                <a:latin typeface="Segoe UI Semibold" panose="020B0702040204020203" pitchFamily="34" charset="0"/>
              </a:rPr>
              <a:t>Target customer (current state):</a:t>
            </a:r>
          </a:p>
          <a:p>
            <a:pPr marL="257078" indent="-257078">
              <a:spcBef>
                <a:spcPts val="600"/>
              </a:spcBef>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Heterogeneous mix of Windows and Linux</a:t>
            </a:r>
          </a:p>
          <a:p>
            <a:pPr marL="257078" indent="-257078">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Aging Windows Servers (2003/2008)</a:t>
            </a:r>
          </a:p>
          <a:p>
            <a:pPr marL="257078" indent="-257078">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VMware virtualization </a:t>
            </a:r>
          </a:p>
          <a:p>
            <a:pPr marL="257078" indent="-257078">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Interest in moving workloads to </a:t>
            </a:r>
            <a:r>
              <a:rPr lang="en-US" sz="1224" dirty="0" err="1">
                <a:solidFill>
                  <a:srgbClr val="3C3C3C"/>
                </a:solidFill>
                <a:latin typeface="Segoe UI" panose="020B0502040204020203" pitchFamily="34" charset="0"/>
                <a:ea typeface="Segoe UI" panose="020B0502040204020203" pitchFamily="34" charset="0"/>
                <a:cs typeface="Segoe UI" panose="020B0502040204020203" pitchFamily="34" charset="0"/>
              </a:rPr>
              <a:t>IaaS</a:t>
            </a:r>
            <a:endPar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endParaRPr>
          </a:p>
        </p:txBody>
      </p:sp>
      <p:sp>
        <p:nvSpPr>
          <p:cNvPr id="14" name="TextBox 13"/>
          <p:cNvSpPr txBox="1"/>
          <p:nvPr/>
        </p:nvSpPr>
        <p:spPr>
          <a:xfrm>
            <a:off x="6887556" y="5180104"/>
            <a:ext cx="5485622" cy="1008353"/>
          </a:xfrm>
          <a:prstGeom prst="rect">
            <a:avLst/>
          </a:prstGeom>
          <a:noFill/>
        </p:spPr>
        <p:txBody>
          <a:bodyPr wrap="square" lIns="0" tIns="0" rIns="0" bIns="0" rtlCol="0">
            <a:spAutoFit/>
          </a:bodyPr>
          <a:lstStyle/>
          <a:p>
            <a:r>
              <a:rPr lang="en-US" sz="2380" dirty="0">
                <a:solidFill>
                  <a:srgbClr val="FF8F00"/>
                </a:solidFill>
                <a:latin typeface="Segoe UI Semibold" panose="020B0702040204020203" pitchFamily="34" charset="0"/>
              </a:rPr>
              <a:t>End state:</a:t>
            </a:r>
          </a:p>
          <a:p>
            <a:pPr marL="257078" indent="-257078">
              <a:spcBef>
                <a:spcPts val="600"/>
              </a:spcBef>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Automated mix of Windows and Linux</a:t>
            </a:r>
          </a:p>
          <a:p>
            <a:pPr marL="257078" indent="-257078">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Workloads managed in Microsoft environments</a:t>
            </a:r>
          </a:p>
          <a:p>
            <a:pPr marL="257078" indent="-257078">
              <a:buFont typeface="Arial"/>
              <a:buChar char="•"/>
            </a:pPr>
            <a:r>
              <a:rPr lang="en-US" sz="1224" dirty="0">
                <a:solidFill>
                  <a:srgbClr val="3C3C3C"/>
                </a:solidFill>
                <a:latin typeface="Segoe UI" panose="020B0502040204020203" pitchFamily="34" charset="0"/>
                <a:ea typeface="Segoe UI" panose="020B0502040204020203" pitchFamily="34" charset="0"/>
                <a:cs typeface="Segoe UI" panose="020B0502040204020203" pitchFamily="34" charset="0"/>
              </a:rPr>
              <a:t>Customer achieve speed and agility with the DevOps rollout</a:t>
            </a:r>
          </a:p>
        </p:txBody>
      </p:sp>
      <p:cxnSp>
        <p:nvCxnSpPr>
          <p:cNvPr id="15" name="Straight Connector 14"/>
          <p:cNvCxnSpPr/>
          <p:nvPr/>
        </p:nvCxnSpPr>
        <p:spPr>
          <a:xfrm flipH="1">
            <a:off x="248893" y="4975743"/>
            <a:ext cx="11558706" cy="0"/>
          </a:xfrm>
          <a:prstGeom prst="line">
            <a:avLst/>
          </a:prstGeom>
          <a:ln w="12700">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6">
            <a:grayscl/>
          </a:blip>
          <a:stretch>
            <a:fillRect/>
          </a:stretch>
        </p:blipFill>
        <p:spPr>
          <a:xfrm>
            <a:off x="3068785" y="3895138"/>
            <a:ext cx="506849" cy="700472"/>
          </a:xfrm>
          <a:prstGeom prst="rect">
            <a:avLst/>
          </a:prstGeom>
        </p:spPr>
      </p:pic>
      <p:pic>
        <p:nvPicPr>
          <p:cNvPr id="18" name="Picture 17"/>
          <p:cNvPicPr>
            <a:picLocks noChangeAspect="1"/>
          </p:cNvPicPr>
          <p:nvPr/>
        </p:nvPicPr>
        <p:blipFill>
          <a:blip r:embed="rId6">
            <a:grayscl/>
          </a:blip>
          <a:stretch>
            <a:fillRect/>
          </a:stretch>
        </p:blipFill>
        <p:spPr>
          <a:xfrm>
            <a:off x="1473116" y="3895138"/>
            <a:ext cx="506849" cy="700472"/>
          </a:xfrm>
          <a:prstGeom prst="rect">
            <a:avLst/>
          </a:prstGeom>
        </p:spPr>
      </p:pic>
      <p:pic>
        <p:nvPicPr>
          <p:cNvPr id="19" name="Picture 18"/>
          <p:cNvPicPr>
            <a:picLocks noChangeAspect="1"/>
          </p:cNvPicPr>
          <p:nvPr/>
        </p:nvPicPr>
        <p:blipFill>
          <a:blip r:embed="rId6">
            <a:grayscl/>
          </a:blip>
          <a:stretch>
            <a:fillRect/>
          </a:stretch>
        </p:blipFill>
        <p:spPr>
          <a:xfrm>
            <a:off x="2236863" y="3895138"/>
            <a:ext cx="506849" cy="700472"/>
          </a:xfrm>
          <a:prstGeom prst="rect">
            <a:avLst/>
          </a:prstGeom>
        </p:spPr>
      </p:pic>
      <p:pic>
        <p:nvPicPr>
          <p:cNvPr id="20" name="Picture 19"/>
          <p:cNvPicPr>
            <a:picLocks noChangeAspect="1"/>
          </p:cNvPicPr>
          <p:nvPr/>
        </p:nvPicPr>
        <p:blipFill>
          <a:blip r:embed="rId6">
            <a:grayscl/>
          </a:blip>
          <a:stretch>
            <a:fillRect/>
          </a:stretch>
        </p:blipFill>
        <p:spPr>
          <a:xfrm>
            <a:off x="706920" y="3895138"/>
            <a:ext cx="506849" cy="700472"/>
          </a:xfrm>
          <a:prstGeom prst="rect">
            <a:avLst/>
          </a:prstGeom>
        </p:spPr>
      </p:pic>
      <p:cxnSp>
        <p:nvCxnSpPr>
          <p:cNvPr id="21" name="Straight Connector 20"/>
          <p:cNvCxnSpPr/>
          <p:nvPr/>
        </p:nvCxnSpPr>
        <p:spPr>
          <a:xfrm>
            <a:off x="1376135" y="3111826"/>
            <a:ext cx="0" cy="499036"/>
          </a:xfrm>
          <a:prstGeom prst="line">
            <a:avLst/>
          </a:prstGeom>
          <a:ln w="19050">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146270" y="3111826"/>
            <a:ext cx="0" cy="499036"/>
          </a:xfrm>
          <a:prstGeom prst="line">
            <a:avLst/>
          </a:prstGeom>
          <a:ln w="19050">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916405" y="3111826"/>
            <a:ext cx="0" cy="499036"/>
          </a:xfrm>
          <a:prstGeom prst="line">
            <a:avLst/>
          </a:prstGeom>
          <a:ln w="19050">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4389574" y="3334278"/>
            <a:ext cx="1278432" cy="0"/>
          </a:xfrm>
          <a:prstGeom prst="straightConnector1">
            <a:avLst/>
          </a:prstGeom>
          <a:ln w="28575">
            <a:solidFill>
              <a:srgbClr val="6BCEF5"/>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389574" y="4096278"/>
            <a:ext cx="1278432" cy="0"/>
          </a:xfrm>
          <a:prstGeom prst="straightConnector1">
            <a:avLst/>
          </a:prstGeom>
          <a:ln w="28575">
            <a:solidFill>
              <a:srgbClr val="6BCEF5"/>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p:nvPicPr>
        <p:blipFill>
          <a:blip r:embed="rId7">
            <a:clrChange>
              <a:clrFrom>
                <a:srgbClr val="FFFFFF"/>
              </a:clrFrom>
              <a:clrTo>
                <a:srgbClr val="FFFFFF">
                  <a:alpha val="0"/>
                </a:srgbClr>
              </a:clrTo>
            </a:clrChange>
          </a:blip>
          <a:stretch>
            <a:fillRect/>
          </a:stretch>
        </p:blipFill>
        <p:spPr>
          <a:xfrm>
            <a:off x="6017222" y="2831099"/>
            <a:ext cx="734859" cy="505709"/>
          </a:xfrm>
          <a:prstGeom prst="rect">
            <a:avLst/>
          </a:prstGeom>
        </p:spPr>
      </p:pic>
      <p:pic>
        <p:nvPicPr>
          <p:cNvPr id="27" name="Picture 26"/>
          <p:cNvPicPr>
            <a:picLocks noChangeAspect="1"/>
          </p:cNvPicPr>
          <p:nvPr/>
        </p:nvPicPr>
        <p:blipFill>
          <a:blip r:embed="rId8"/>
          <a:stretch>
            <a:fillRect/>
          </a:stretch>
        </p:blipFill>
        <p:spPr>
          <a:xfrm>
            <a:off x="5994323" y="3996597"/>
            <a:ext cx="737123" cy="526590"/>
          </a:xfrm>
          <a:prstGeom prst="rect">
            <a:avLst/>
          </a:prstGeom>
        </p:spPr>
      </p:pic>
      <p:pic>
        <p:nvPicPr>
          <p:cNvPr id="28" name="Picture 27"/>
          <p:cNvPicPr>
            <a:picLocks noChangeAspect="1"/>
          </p:cNvPicPr>
          <p:nvPr/>
        </p:nvPicPr>
        <p:blipFill>
          <a:blip r:embed="rId9"/>
          <a:stretch>
            <a:fillRect/>
          </a:stretch>
        </p:blipFill>
        <p:spPr>
          <a:xfrm>
            <a:off x="861045" y="3199452"/>
            <a:ext cx="303010" cy="327372"/>
          </a:xfrm>
          <a:prstGeom prst="rect">
            <a:avLst/>
          </a:prstGeom>
        </p:spPr>
      </p:pic>
    </p:spTree>
    <p:extLst>
      <p:ext uri="{BB962C8B-B14F-4D97-AF65-F5344CB8AC3E}">
        <p14:creationId xmlns:p14="http://schemas.microsoft.com/office/powerpoint/2010/main" val="4288984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Custom Script Extension for Linux</a:t>
            </a:r>
            <a:endParaRPr lang="en-US" dirty="0">
              <a:solidFill>
                <a:schemeClr val="tx1"/>
              </a:solidFill>
            </a:endParaRPr>
          </a:p>
        </p:txBody>
      </p:sp>
      <p:graphicFrame>
        <p:nvGraphicFramePr>
          <p:cNvPr id="8" name="Diagram 7"/>
          <p:cNvGraphicFramePr/>
          <p:nvPr>
            <p:extLst>
              <p:ext uri="{D42A27DB-BD31-4B8C-83A1-F6EECF244321}">
                <p14:modId xmlns:p14="http://schemas.microsoft.com/office/powerpoint/2010/main" val="2449526391"/>
              </p:ext>
            </p:extLst>
          </p:nvPr>
        </p:nvGraphicFramePr>
        <p:xfrm>
          <a:off x="2181957" y="2198332"/>
          <a:ext cx="8289807" cy="21752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5"/>
          <p:cNvSpPr txBox="1"/>
          <p:nvPr/>
        </p:nvSpPr>
        <p:spPr>
          <a:xfrm>
            <a:off x="1431820" y="4371246"/>
            <a:ext cx="4031145" cy="958583"/>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36" b="1" i="0" u="none" strike="noStrike" kern="1200" cap="none" spc="0" normalizeH="0" baseline="0" noProof="0" dirty="0" smtClean="0">
                <a:ln>
                  <a:noFill/>
                </a:ln>
                <a:effectLst/>
                <a:uLnTx/>
                <a:uFillTx/>
                <a:latin typeface="Segoe UI"/>
                <a:ea typeface="+mn-ea"/>
                <a:cs typeface="+mn-cs"/>
              </a:rPr>
              <a:t>Scripting Languages Supported</a:t>
            </a:r>
            <a:r>
              <a:rPr kumimoji="0" lang="en-US" sz="1836" b="1" i="0" u="none" strike="noStrike" kern="1200" cap="none" spc="0" normalizeH="0" baseline="0" noProof="0" dirty="0">
                <a:ln>
                  <a:noFill/>
                </a:ln>
                <a:effectLst/>
                <a:uLnTx/>
                <a:uFillTx/>
                <a:latin typeface="Segoe UI"/>
                <a:ea typeface="+mn-ea"/>
                <a:cs typeface="+mn-cs"/>
              </a:rPr>
              <a:t>:</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36" b="1" i="0" u="none" strike="noStrike" kern="1200" cap="none" spc="0" normalizeH="0" baseline="0" noProof="0" dirty="0">
                <a:ln>
                  <a:noFill/>
                </a:ln>
                <a:effectLst/>
                <a:uLnTx/>
                <a:uFillTx/>
                <a:latin typeface="Segoe UI"/>
                <a:ea typeface="+mn-ea"/>
                <a:cs typeface="+mn-cs"/>
              </a:rPr>
              <a:t>Linux</a:t>
            </a:r>
            <a:r>
              <a:rPr kumimoji="0" lang="en-US" sz="1836" b="0" i="0" u="none" strike="noStrike" kern="1200" cap="none" spc="0" normalizeH="0" baseline="0" noProof="0" dirty="0">
                <a:ln>
                  <a:noFill/>
                </a:ln>
                <a:effectLst/>
                <a:uLnTx/>
                <a:uFillTx/>
                <a:latin typeface="Segoe UI"/>
                <a:ea typeface="+mn-ea"/>
                <a:cs typeface="+mn-cs"/>
              </a:rPr>
              <a:t> : </a:t>
            </a:r>
            <a:r>
              <a:rPr kumimoji="0" lang="en-US" sz="1836" b="0" i="0" u="none" strike="noStrike" kern="1200" cap="none" spc="0" normalizeH="0" baseline="0" noProof="0" dirty="0" smtClean="0">
                <a:ln>
                  <a:noFill/>
                </a:ln>
                <a:effectLst/>
                <a:uLnTx/>
                <a:uFillTx/>
                <a:latin typeface="Segoe UI"/>
                <a:ea typeface="+mn-ea"/>
                <a:cs typeface="+mn-cs"/>
              </a:rPr>
              <a:t>bash, Perl,</a:t>
            </a:r>
            <a:r>
              <a:rPr kumimoji="0" lang="en-US" sz="1836" b="0" i="0" u="none" strike="noStrike" kern="1200" cap="none" spc="0" normalizeH="0" noProof="0" dirty="0" smtClean="0">
                <a:ln>
                  <a:noFill/>
                </a:ln>
                <a:effectLst/>
                <a:uLnTx/>
                <a:uFillTx/>
                <a:latin typeface="Segoe UI"/>
                <a:ea typeface="+mn-ea"/>
                <a:cs typeface="+mn-cs"/>
              </a:rPr>
              <a:t> Python, Ruby</a:t>
            </a:r>
            <a:endParaRPr kumimoji="0" lang="en-US" sz="1836" b="1" i="0" u="none" strike="noStrike" kern="1200" cap="none" spc="0" normalizeH="0" baseline="0" noProof="0" dirty="0">
              <a:ln>
                <a:noFill/>
              </a:ln>
              <a:effectLst/>
              <a:uLnTx/>
              <a:uFillTx/>
              <a:latin typeface="Segoe UI"/>
              <a:ea typeface="+mn-ea"/>
              <a:cs typeface="+mn-cs"/>
            </a:endParaRP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36" b="1" i="0" u="none" strike="noStrike" kern="1200" cap="none" spc="0" normalizeH="0" baseline="0" noProof="0" dirty="0">
                <a:ln>
                  <a:noFill/>
                </a:ln>
                <a:effectLst/>
                <a:uLnTx/>
                <a:uFillTx/>
                <a:latin typeface="Segoe UI"/>
                <a:ea typeface="+mn-ea"/>
                <a:cs typeface="+mn-cs"/>
              </a:rPr>
              <a:t>Windows</a:t>
            </a:r>
            <a:r>
              <a:rPr kumimoji="0" lang="en-US" sz="1836" b="0" i="0" u="none" strike="noStrike" kern="1200" cap="none" spc="0" normalizeH="0" baseline="0" noProof="0" dirty="0">
                <a:ln>
                  <a:noFill/>
                </a:ln>
                <a:effectLst/>
                <a:uLnTx/>
                <a:uFillTx/>
                <a:latin typeface="Segoe UI"/>
                <a:ea typeface="+mn-ea"/>
                <a:cs typeface="+mn-cs"/>
              </a:rPr>
              <a:t> : PowerShell, DSC </a:t>
            </a:r>
          </a:p>
        </p:txBody>
      </p:sp>
      <p:sp>
        <p:nvSpPr>
          <p:cNvPr id="11" name="TextBox 7"/>
          <p:cNvSpPr txBox="1"/>
          <p:nvPr/>
        </p:nvSpPr>
        <p:spPr>
          <a:xfrm>
            <a:off x="6973512" y="4371245"/>
            <a:ext cx="4031145" cy="657359"/>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36" b="1" i="0" u="none" strike="noStrike" kern="1200" cap="none" spc="0" normalizeH="0" baseline="0" noProof="0" dirty="0">
                <a:ln>
                  <a:noFill/>
                </a:ln>
                <a:effectLst/>
                <a:uLnTx/>
                <a:uFillTx/>
                <a:latin typeface="Segoe UI"/>
                <a:ea typeface="+mn-ea"/>
                <a:cs typeface="+mn-cs"/>
              </a:rPr>
              <a:t>CLI Supported:</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36" b="1" i="0" u="none" strike="noStrike" kern="1200" cap="none" spc="0" normalizeH="0" baseline="0" noProof="0" dirty="0" smtClean="0">
                <a:ln>
                  <a:noFill/>
                </a:ln>
                <a:effectLst/>
                <a:uLnTx/>
                <a:uFillTx/>
                <a:latin typeface="Segoe UI"/>
                <a:ea typeface="+mn-ea"/>
                <a:cs typeface="+mn-cs"/>
              </a:rPr>
              <a:t>Azure CLI or Azure Powershell</a:t>
            </a:r>
            <a:endParaRPr kumimoji="0" lang="en-US" sz="1836" b="0" i="0" u="none" strike="noStrike" kern="1200" cap="none" spc="0" normalizeH="0" baseline="0" noProof="0" dirty="0">
              <a:ln>
                <a:noFill/>
              </a:ln>
              <a:effectLst/>
              <a:uLnTx/>
              <a:uFillTx/>
              <a:latin typeface="Segoe UI"/>
              <a:ea typeface="+mn-ea"/>
              <a:cs typeface="+mn-cs"/>
            </a:endParaRPr>
          </a:p>
        </p:txBody>
      </p:sp>
    </p:spTree>
    <p:extLst>
      <p:ext uri="{BB962C8B-B14F-4D97-AF65-F5344CB8AC3E}">
        <p14:creationId xmlns:p14="http://schemas.microsoft.com/office/powerpoint/2010/main" val="229289154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212851"/>
            <a:ext cx="11887200" cy="4862870"/>
          </a:xfrm>
        </p:spPr>
        <p:txBody>
          <a:bodyPr/>
          <a:lstStyle/>
          <a:p>
            <a:r>
              <a:rPr lang="en-US" dirty="0" smtClean="0"/>
              <a:t>Create a VHD image</a:t>
            </a:r>
          </a:p>
          <a:p>
            <a:pPr lvl="1"/>
            <a:r>
              <a:rPr lang="en-US" dirty="0" err="1" smtClean="0"/>
              <a:t>VHDx</a:t>
            </a:r>
            <a:r>
              <a:rPr lang="en-US" dirty="0" smtClean="0"/>
              <a:t> not supported in Azure at this time</a:t>
            </a:r>
          </a:p>
          <a:p>
            <a:pPr lvl="1"/>
            <a:r>
              <a:rPr lang="en-US" dirty="0" smtClean="0"/>
              <a:t>VHD size should be a multiple of 1MB</a:t>
            </a:r>
          </a:p>
          <a:p>
            <a:pPr lvl="1"/>
            <a:r>
              <a:rPr lang="en-US" dirty="0" smtClean="0"/>
              <a:t>Point to Azure repositories if applicable</a:t>
            </a:r>
          </a:p>
          <a:p>
            <a:pPr lvl="1"/>
            <a:r>
              <a:rPr lang="en-US" dirty="0" smtClean="0"/>
              <a:t>Use standard partition for OS disks (don’t use LVM)</a:t>
            </a:r>
          </a:p>
          <a:p>
            <a:pPr lvl="1"/>
            <a:r>
              <a:rPr lang="en-US" dirty="0" smtClean="0"/>
              <a:t>Installed Azure Linux Agent and use that to configure swap partition on temp drive</a:t>
            </a:r>
          </a:p>
          <a:p>
            <a:pPr lvl="1"/>
            <a:r>
              <a:rPr lang="en-US" dirty="0" smtClean="0"/>
              <a:t>Some </a:t>
            </a:r>
            <a:r>
              <a:rPr lang="en-US" dirty="0" err="1" smtClean="0"/>
              <a:t>Distro</a:t>
            </a:r>
            <a:r>
              <a:rPr lang="en-US" dirty="0" smtClean="0"/>
              <a:t> specific instructions may apply</a:t>
            </a:r>
          </a:p>
          <a:p>
            <a:r>
              <a:rPr lang="en-US" dirty="0" smtClean="0"/>
              <a:t>Upload the VHD to Azure</a:t>
            </a:r>
          </a:p>
          <a:p>
            <a:endParaRPr lang="en-US" dirty="0"/>
          </a:p>
        </p:txBody>
      </p:sp>
      <p:sp>
        <p:nvSpPr>
          <p:cNvPr id="3" name="Title 2"/>
          <p:cNvSpPr>
            <a:spLocks noGrp="1"/>
          </p:cNvSpPr>
          <p:nvPr>
            <p:ph type="title"/>
          </p:nvPr>
        </p:nvSpPr>
        <p:spPr/>
        <p:txBody>
          <a:bodyPr/>
          <a:lstStyle/>
          <a:p>
            <a:r>
              <a:rPr lang="en-US" dirty="0" smtClean="0"/>
              <a:t>Bringing your own Linux image</a:t>
            </a:r>
            <a:endParaRPr lang="en-US" dirty="0"/>
          </a:p>
        </p:txBody>
      </p:sp>
    </p:spTree>
    <p:extLst>
      <p:ext uri="{BB962C8B-B14F-4D97-AF65-F5344CB8AC3E}">
        <p14:creationId xmlns:p14="http://schemas.microsoft.com/office/powerpoint/2010/main" val="285707466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5481" y="1213175"/>
            <a:ext cx="11885514" cy="4327338"/>
          </a:xfrm>
        </p:spPr>
        <p:txBody>
          <a:bodyPr/>
          <a:lstStyle/>
          <a:p>
            <a:r>
              <a:rPr lang="en-US" dirty="0"/>
              <a:t>Azure Endorsed Linux </a:t>
            </a:r>
            <a:r>
              <a:rPr lang="en-US" dirty="0" smtClean="0"/>
              <a:t>Distributions</a:t>
            </a:r>
            <a:endParaRPr lang="en-US" dirty="0">
              <a:solidFill>
                <a:schemeClr val="tx1"/>
              </a:solidFill>
            </a:endParaRPr>
          </a:p>
          <a:p>
            <a:pPr lvl="1"/>
            <a:r>
              <a:rPr lang="en-US" dirty="0"/>
              <a:t>Published, maintained and supported by partners, curated &amp; tested by Microsoft</a:t>
            </a:r>
            <a:endParaRPr lang="en-US" dirty="0" smtClean="0"/>
          </a:p>
          <a:p>
            <a:pPr lvl="1"/>
            <a:r>
              <a:rPr lang="en-US" dirty="0" smtClean="0"/>
              <a:t>Standard </a:t>
            </a:r>
            <a:r>
              <a:rPr lang="en-US" dirty="0"/>
              <a:t>Images</a:t>
            </a:r>
          </a:p>
          <a:p>
            <a:pPr marL="787249" lvl="3" indent="-342834">
              <a:buClr>
                <a:schemeClr val="tx2"/>
              </a:buClr>
            </a:pPr>
            <a:r>
              <a:rPr lang="en-US" b="1" dirty="0"/>
              <a:t>Customers </a:t>
            </a:r>
            <a:r>
              <a:rPr lang="en-US" dirty="0"/>
              <a:t>to contact Linux vendor/partner for Linux support</a:t>
            </a:r>
          </a:p>
          <a:p>
            <a:pPr marL="787249" lvl="3" indent="-342834">
              <a:buClr>
                <a:schemeClr val="tx2"/>
              </a:buClr>
            </a:pPr>
            <a:r>
              <a:rPr lang="en-US" dirty="0"/>
              <a:t>Azure-related </a:t>
            </a:r>
            <a:r>
              <a:rPr lang="en-US" dirty="0" smtClean="0"/>
              <a:t>platform issues </a:t>
            </a:r>
            <a:r>
              <a:rPr lang="en-US" dirty="0"/>
              <a:t>supported by </a:t>
            </a:r>
            <a:r>
              <a:rPr lang="en-US" dirty="0" smtClean="0"/>
              <a:t>Microsoft</a:t>
            </a:r>
          </a:p>
          <a:p>
            <a:pPr lvl="1"/>
            <a:r>
              <a:rPr lang="en-US" dirty="0" smtClean="0"/>
              <a:t>Premium </a:t>
            </a:r>
            <a:r>
              <a:rPr lang="en-US" dirty="0"/>
              <a:t>Images</a:t>
            </a:r>
          </a:p>
          <a:p>
            <a:pPr marL="787249" lvl="3" indent="-342834">
              <a:buClr>
                <a:srgbClr val="68217A"/>
              </a:buClr>
            </a:pPr>
            <a:r>
              <a:rPr lang="en-US" b="1" dirty="0" smtClean="0"/>
              <a:t>Microsoft </a:t>
            </a:r>
            <a:r>
              <a:rPr lang="en-US" b="1" dirty="0"/>
              <a:t>engages </a:t>
            </a:r>
            <a:r>
              <a:rPr lang="en-US" dirty="0"/>
              <a:t>the Linux vendor/partner on behalf of the customer for support </a:t>
            </a:r>
          </a:p>
          <a:p>
            <a:pPr marL="787249" lvl="3" indent="-342834">
              <a:buClr>
                <a:srgbClr val="68217A"/>
              </a:buClr>
            </a:pPr>
            <a:r>
              <a:rPr lang="en-US" dirty="0"/>
              <a:t>Includes updates, patches, and support through 24x7 web, email, chat and phone </a:t>
            </a:r>
          </a:p>
          <a:p>
            <a:pPr marL="787249" lvl="3" indent="-342834">
              <a:buClr>
                <a:srgbClr val="68217A"/>
              </a:buClr>
            </a:pPr>
            <a:r>
              <a:rPr lang="en-US" dirty="0"/>
              <a:t>SUSE SLES 11SP3 </a:t>
            </a:r>
            <a:r>
              <a:rPr lang="en-US" dirty="0" smtClean="0"/>
              <a:t>only</a:t>
            </a:r>
          </a:p>
          <a:p>
            <a:endParaRPr lang="en-US" dirty="0" smtClean="0">
              <a:solidFill>
                <a:schemeClr val="tx1"/>
              </a:solidFill>
            </a:endParaRPr>
          </a:p>
        </p:txBody>
      </p:sp>
      <p:sp>
        <p:nvSpPr>
          <p:cNvPr id="2" name="Title 1"/>
          <p:cNvSpPr>
            <a:spLocks noGrp="1"/>
          </p:cNvSpPr>
          <p:nvPr>
            <p:ph type="title"/>
          </p:nvPr>
        </p:nvSpPr>
        <p:spPr>
          <a:xfrm>
            <a:off x="128310" y="114820"/>
            <a:ext cx="12179856" cy="1351952"/>
          </a:xfrm>
        </p:spPr>
        <p:txBody>
          <a:bodyPr/>
          <a:lstStyle/>
          <a:p>
            <a:r>
              <a:rPr lang="en-US" dirty="0" smtClean="0"/>
              <a:t>Start from an image in Azure Marketplace</a:t>
            </a:r>
            <a:endParaRPr lang="en-US" dirty="0"/>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9763" y="5208528"/>
            <a:ext cx="997053" cy="1005456"/>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852" y="5208528"/>
            <a:ext cx="997053" cy="1005456"/>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8799" y="5208528"/>
            <a:ext cx="997053" cy="1005456"/>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8241" y="5208528"/>
            <a:ext cx="997053" cy="1005456"/>
          </a:xfrm>
          <a:prstGeom prst="rect">
            <a:avLst/>
          </a:prstGeom>
        </p:spPr>
      </p:pic>
      <p:grpSp>
        <p:nvGrpSpPr>
          <p:cNvPr id="30" name="Group 29"/>
          <p:cNvGrpSpPr/>
          <p:nvPr/>
        </p:nvGrpSpPr>
        <p:grpSpPr>
          <a:xfrm>
            <a:off x="2388020" y="5210578"/>
            <a:ext cx="997053" cy="1005456"/>
            <a:chOff x="3551237" y="1812168"/>
            <a:chExt cx="1095528" cy="1095528"/>
          </a:xfrm>
        </p:grpSpPr>
        <p:sp>
          <p:nvSpPr>
            <p:cNvPr id="31" name="Rectangle 30"/>
            <p:cNvSpPr/>
            <p:nvPr/>
          </p:nvSpPr>
          <p:spPr bwMode="auto">
            <a:xfrm>
              <a:off x="3551237" y="1812168"/>
              <a:ext cx="1095528" cy="1095528"/>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32" name="Picture 3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22751" y="1883682"/>
              <a:ext cx="952500" cy="952500"/>
            </a:xfrm>
            <a:prstGeom prst="rect">
              <a:avLst/>
            </a:prstGeom>
          </p:spPr>
        </p:pic>
      </p:grpSp>
      <p:pic>
        <p:nvPicPr>
          <p:cNvPr id="33" name="Picture 32"/>
          <p:cNvPicPr>
            <a:picLocks noChangeAspect="1"/>
          </p:cNvPicPr>
          <p:nvPr/>
        </p:nvPicPr>
        <p:blipFill>
          <a:blip r:embed="rId8"/>
          <a:stretch>
            <a:fillRect/>
          </a:stretch>
        </p:blipFill>
        <p:spPr>
          <a:xfrm>
            <a:off x="4382127" y="5210576"/>
            <a:ext cx="989256" cy="997934"/>
          </a:xfrm>
          <a:prstGeom prst="rect">
            <a:avLst/>
          </a:prstGeom>
        </p:spPr>
      </p:pic>
      <p:pic>
        <p:nvPicPr>
          <p:cNvPr id="34" name="Picture 33"/>
          <p:cNvPicPr>
            <a:picLocks noChangeAspect="1"/>
          </p:cNvPicPr>
          <p:nvPr/>
        </p:nvPicPr>
        <p:blipFill>
          <a:blip r:embed="rId9"/>
          <a:stretch>
            <a:fillRect/>
          </a:stretch>
        </p:blipFill>
        <p:spPr>
          <a:xfrm>
            <a:off x="3389057" y="5210576"/>
            <a:ext cx="993092" cy="1001881"/>
          </a:xfrm>
          <a:prstGeom prst="rect">
            <a:avLst/>
          </a:prstGeom>
        </p:spPr>
      </p:pic>
    </p:spTree>
    <p:extLst>
      <p:ext uri="{BB962C8B-B14F-4D97-AF65-F5344CB8AC3E}">
        <p14:creationId xmlns:p14="http://schemas.microsoft.com/office/powerpoint/2010/main" val="400305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274638" y="1212851"/>
            <a:ext cx="11887200" cy="1144929"/>
          </a:xfrm>
        </p:spPr>
        <p:txBody>
          <a:bodyPr/>
          <a:lstStyle/>
          <a:p>
            <a:r>
              <a:rPr lang="en-US" dirty="0" smtClean="0"/>
              <a:t>Repeatable, consistent deployment templates</a:t>
            </a:r>
          </a:p>
          <a:p>
            <a:pPr lvl="1"/>
            <a:r>
              <a:rPr lang="en-US" dirty="0">
                <a:hlinkClick r:id="rId3"/>
              </a:rPr>
              <a:t>https://</a:t>
            </a:r>
            <a:r>
              <a:rPr lang="en-US" dirty="0" smtClean="0">
                <a:hlinkClick r:id="rId3"/>
              </a:rPr>
              <a:t>github.com/Azure/azure-quickstart-templates</a:t>
            </a:r>
            <a:r>
              <a:rPr lang="en-US" dirty="0" smtClean="0"/>
              <a:t> </a:t>
            </a:r>
            <a:endParaRPr lang="en-US" dirty="0"/>
          </a:p>
        </p:txBody>
      </p:sp>
      <p:sp>
        <p:nvSpPr>
          <p:cNvPr id="3" name="Title 2"/>
          <p:cNvSpPr>
            <a:spLocks noGrp="1"/>
          </p:cNvSpPr>
          <p:nvPr>
            <p:ph type="title"/>
          </p:nvPr>
        </p:nvSpPr>
        <p:spPr/>
        <p:txBody>
          <a:bodyPr/>
          <a:lstStyle/>
          <a:p>
            <a:r>
              <a:rPr lang="en-US" dirty="0" smtClean="0"/>
              <a:t>Azure Resource Manager</a:t>
            </a:r>
            <a:endParaRPr lang="en-US" dirty="0"/>
          </a:p>
        </p:txBody>
      </p:sp>
      <p:pic>
        <p:nvPicPr>
          <p:cNvPr id="5" name="Picture 4"/>
          <p:cNvPicPr>
            <a:picLocks noChangeAspect="1"/>
          </p:cNvPicPr>
          <p:nvPr/>
        </p:nvPicPr>
        <p:blipFill>
          <a:blip r:embed="rId4"/>
          <a:stretch>
            <a:fillRect/>
          </a:stretch>
        </p:blipFill>
        <p:spPr>
          <a:xfrm>
            <a:off x="274320" y="2357780"/>
            <a:ext cx="5326664" cy="40141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5"/>
          <a:stretch>
            <a:fillRect/>
          </a:stretch>
        </p:blipFill>
        <p:spPr>
          <a:xfrm>
            <a:off x="2164087" y="2631883"/>
            <a:ext cx="5388169" cy="40141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 name="Picture 1"/>
          <p:cNvPicPr>
            <a:picLocks noChangeAspect="1"/>
          </p:cNvPicPr>
          <p:nvPr/>
        </p:nvPicPr>
        <p:blipFill>
          <a:blip r:embed="rId6"/>
          <a:stretch>
            <a:fillRect/>
          </a:stretch>
        </p:blipFill>
        <p:spPr>
          <a:xfrm>
            <a:off x="7826188" y="2479312"/>
            <a:ext cx="4149910" cy="3771062"/>
          </a:xfrm>
          <a:prstGeom prst="rect">
            <a:avLst/>
          </a:prstGeom>
        </p:spPr>
      </p:pic>
    </p:spTree>
    <p:extLst>
      <p:ext uri="{BB962C8B-B14F-4D97-AF65-F5344CB8AC3E}">
        <p14:creationId xmlns:p14="http://schemas.microsoft.com/office/powerpoint/2010/main" val="2967583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p:cNvSpPr txBox="1">
            <a:spLocks/>
          </p:cNvSpPr>
          <p:nvPr/>
        </p:nvSpPr>
        <p:spPr>
          <a:xfrm>
            <a:off x="572844" y="1306126"/>
            <a:ext cx="3908095" cy="4774270"/>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958" b="0" i="0" u="none" strike="noStrike" kern="1200" cap="none" spc="0" normalizeH="0" baseline="0" noProof="0" dirty="0">
                <a:ln>
                  <a:noFill/>
                </a:ln>
                <a:solidFill>
                  <a:schemeClr val="tx1"/>
                </a:solidFill>
                <a:effectLst/>
                <a:uLnTx/>
                <a:uFillTx/>
                <a:latin typeface="Segoe UI"/>
                <a:ea typeface="+mn-ea"/>
                <a:cs typeface="+mn-cs"/>
              </a:rPr>
              <a:t>Azure Templates can:</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36" b="0" i="0" u="none" strike="noStrike" kern="1200" cap="none" spc="0" normalizeH="0" baseline="0" noProof="0" dirty="0">
                <a:ln>
                  <a:noFill/>
                </a:ln>
                <a:solidFill>
                  <a:schemeClr val="tx1"/>
                </a:solidFill>
                <a:effectLst/>
                <a:uLnTx/>
                <a:uFillTx/>
                <a:latin typeface="Segoe UI Light"/>
                <a:ea typeface="+mn-ea"/>
                <a:cs typeface="+mn-cs"/>
              </a:rPr>
              <a:t>Ensure </a:t>
            </a:r>
            <a:r>
              <a:rPr kumimoji="0" lang="en-US" sz="1836" b="0" i="0" u="none" strike="noStrike" kern="1200" cap="none" spc="0" normalizeH="0" baseline="0" noProof="0" dirty="0" err="1">
                <a:ln>
                  <a:noFill/>
                </a:ln>
                <a:solidFill>
                  <a:schemeClr val="tx1"/>
                </a:solidFill>
                <a:effectLst/>
                <a:uLnTx/>
                <a:uFillTx/>
                <a:latin typeface="Segoe UI Light"/>
                <a:ea typeface="+mn-ea"/>
                <a:cs typeface="+mn-cs"/>
              </a:rPr>
              <a:t>Idempotency</a:t>
            </a:r>
            <a:endParaRPr kumimoji="0" lang="en-US" sz="1836" b="0" i="0" u="none" strike="noStrike" kern="1200" cap="none" spc="0" normalizeH="0" baseline="0" noProof="0" dirty="0">
              <a:ln>
                <a:noFill/>
              </a:ln>
              <a:solidFill>
                <a:schemeClr val="tx1"/>
              </a:solidFill>
              <a:effectLst/>
              <a:uLnTx/>
              <a:uFillTx/>
              <a:latin typeface="Segoe UI Light"/>
              <a:ea typeface="+mn-ea"/>
              <a:cs typeface="+mn-cs"/>
            </a:endParaRP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36" b="0" i="0" u="none" strike="noStrike" kern="1200" cap="none" spc="0" normalizeH="0" baseline="0" noProof="0" dirty="0">
                <a:ln>
                  <a:noFill/>
                </a:ln>
                <a:solidFill>
                  <a:schemeClr val="tx1"/>
                </a:solidFill>
                <a:effectLst/>
                <a:uLnTx/>
                <a:uFillTx/>
                <a:latin typeface="Segoe UI Light"/>
                <a:ea typeface="+mn-ea"/>
                <a:cs typeface="+mn-cs"/>
              </a:rPr>
              <a:t>Simplify Orchestration</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36" b="0" i="0" u="none" strike="noStrike" kern="1200" cap="none" spc="0" normalizeH="0" baseline="0" noProof="0" dirty="0">
                <a:ln>
                  <a:noFill/>
                </a:ln>
                <a:solidFill>
                  <a:schemeClr val="tx1"/>
                </a:solidFill>
                <a:effectLst/>
                <a:uLnTx/>
                <a:uFillTx/>
                <a:latin typeface="Segoe UI Light"/>
                <a:ea typeface="+mn-ea"/>
                <a:cs typeface="+mn-cs"/>
              </a:rPr>
              <a:t>Simplify Roll-back</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36" b="0" i="0" u="none" strike="noStrike" kern="1200" cap="none" spc="0" normalizeH="0" baseline="0" noProof="0" dirty="0">
                <a:ln>
                  <a:noFill/>
                </a:ln>
                <a:solidFill>
                  <a:schemeClr val="tx1"/>
                </a:solidFill>
                <a:effectLst/>
                <a:uLnTx/>
                <a:uFillTx/>
                <a:latin typeface="Segoe UI Light"/>
                <a:ea typeface="+mn-ea"/>
                <a:cs typeface="+mn-cs"/>
              </a:rPr>
              <a:t>Provide Cross-Resource Configuration and Update Support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672" b="0" i="0" u="none" strike="noStrike" kern="1200" cap="none" spc="0" normalizeH="0" baseline="0" noProof="0" dirty="0">
              <a:ln>
                <a:noFill/>
              </a:ln>
              <a:solidFill>
                <a:schemeClr val="tx1"/>
              </a:solidFill>
              <a:effectLst/>
              <a:uLnTx/>
              <a:uFillTx/>
              <a:latin typeface="Segoe UI Light"/>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958" b="0" i="0" u="none" strike="noStrike" kern="1200" cap="none" spc="0" normalizeH="0" baseline="0" noProof="0" dirty="0">
                <a:ln>
                  <a:noFill/>
                </a:ln>
                <a:solidFill>
                  <a:schemeClr val="tx1"/>
                </a:solidFill>
                <a:effectLst/>
                <a:uLnTx/>
                <a:uFillTx/>
                <a:latin typeface="Segoe UI"/>
                <a:ea typeface="+mn-ea"/>
                <a:cs typeface="+mn-cs"/>
              </a:rPr>
              <a:t>Azure Templates are: </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36" b="0" i="0" u="none" strike="noStrike" kern="1200" cap="none" spc="0" normalizeH="0" baseline="0" noProof="0" dirty="0">
                <a:ln>
                  <a:noFill/>
                </a:ln>
                <a:solidFill>
                  <a:schemeClr val="tx1"/>
                </a:solidFill>
                <a:effectLst/>
                <a:uLnTx/>
                <a:uFillTx/>
                <a:latin typeface="Segoe UI Light"/>
                <a:ea typeface="+mn-ea"/>
                <a:cs typeface="+mn-cs"/>
              </a:rPr>
              <a:t>Source file, can be checked-in</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36" b="0" i="0" u="none" strike="noStrike" kern="1200" cap="none" spc="0" normalizeH="0" baseline="0" noProof="0" dirty="0">
                <a:ln>
                  <a:noFill/>
                </a:ln>
                <a:solidFill>
                  <a:schemeClr val="tx1"/>
                </a:solidFill>
                <a:effectLst/>
                <a:uLnTx/>
                <a:uFillTx/>
                <a:latin typeface="Segoe UI Light"/>
                <a:ea typeface="+mn-ea"/>
                <a:cs typeface="+mn-cs"/>
              </a:rPr>
              <a:t>Specifies resources and dependencies (VMs, </a:t>
            </a:r>
            <a:r>
              <a:rPr kumimoji="0" lang="en-US" sz="1836" b="0" i="0" u="none" strike="noStrike" kern="1200" cap="none" spc="0" normalizeH="0" baseline="0" noProof="0" dirty="0" err="1">
                <a:ln>
                  <a:noFill/>
                </a:ln>
                <a:solidFill>
                  <a:schemeClr val="tx1"/>
                </a:solidFill>
                <a:effectLst/>
                <a:uLnTx/>
                <a:uFillTx/>
                <a:latin typeface="Segoe UI Light"/>
                <a:ea typeface="+mn-ea"/>
                <a:cs typeface="+mn-cs"/>
              </a:rPr>
              <a:t>WebSites</a:t>
            </a:r>
            <a:r>
              <a:rPr kumimoji="0" lang="en-US" sz="1836" b="0" i="0" u="none" strike="noStrike" kern="1200" cap="none" spc="0" normalizeH="0" baseline="0" noProof="0" dirty="0">
                <a:ln>
                  <a:noFill/>
                </a:ln>
                <a:solidFill>
                  <a:schemeClr val="tx1"/>
                </a:solidFill>
                <a:effectLst/>
                <a:uLnTx/>
                <a:uFillTx/>
                <a:latin typeface="Segoe UI Light"/>
                <a:ea typeface="+mn-ea"/>
                <a:cs typeface="+mn-cs"/>
              </a:rPr>
              <a:t>, DBs) and connections (</a:t>
            </a:r>
            <a:r>
              <a:rPr kumimoji="0" lang="en-US" sz="1836" b="0" i="0" u="none" strike="noStrike" kern="1200" cap="none" spc="0" normalizeH="0" baseline="0" noProof="0" dirty="0" err="1">
                <a:ln>
                  <a:noFill/>
                </a:ln>
                <a:solidFill>
                  <a:schemeClr val="tx1"/>
                </a:solidFill>
                <a:effectLst/>
                <a:uLnTx/>
                <a:uFillTx/>
                <a:latin typeface="Segoe UI Light"/>
                <a:ea typeface="+mn-ea"/>
                <a:cs typeface="+mn-cs"/>
              </a:rPr>
              <a:t>config</a:t>
            </a:r>
            <a:r>
              <a:rPr kumimoji="0" lang="en-US" sz="1836" b="0" i="0" u="none" strike="noStrike" kern="1200" cap="none" spc="0" normalizeH="0" baseline="0" noProof="0" dirty="0">
                <a:ln>
                  <a:noFill/>
                </a:ln>
                <a:solidFill>
                  <a:schemeClr val="tx1"/>
                </a:solidFill>
                <a:effectLst/>
                <a:uLnTx/>
                <a:uFillTx/>
                <a:latin typeface="Segoe UI Light"/>
                <a:ea typeface="+mn-ea"/>
                <a:cs typeface="+mn-cs"/>
              </a:rPr>
              <a:t>, LB sets)</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36" b="0" i="0" u="none" strike="noStrike" kern="1200" cap="none" spc="0" normalizeH="0" baseline="0" noProof="0" dirty="0">
                <a:ln>
                  <a:noFill/>
                </a:ln>
                <a:solidFill>
                  <a:schemeClr val="tx1"/>
                </a:solidFill>
                <a:effectLst/>
                <a:uLnTx/>
                <a:uFillTx/>
                <a:latin typeface="Segoe UI Light"/>
                <a:ea typeface="+mn-ea"/>
                <a:cs typeface="+mn-cs"/>
              </a:rPr>
              <a:t>Support </a:t>
            </a:r>
            <a:r>
              <a:rPr kumimoji="0" lang="en-US" sz="1836" b="0" i="0" u="none" strike="noStrike" kern="1200" cap="none" spc="0" normalizeH="0" baseline="0" noProof="0" dirty="0" smtClean="0">
                <a:ln>
                  <a:noFill/>
                </a:ln>
                <a:solidFill>
                  <a:schemeClr val="tx1"/>
                </a:solidFill>
                <a:effectLst/>
                <a:uLnTx/>
                <a:uFillTx/>
                <a:latin typeface="Segoe UI Light"/>
                <a:ea typeface="+mn-ea"/>
                <a:cs typeface="+mn-cs"/>
              </a:rPr>
              <a:t>parametrized </a:t>
            </a:r>
            <a:r>
              <a:rPr kumimoji="0" lang="en-US" sz="1836" b="0" i="0" u="none" strike="noStrike" kern="1200" cap="none" spc="0" normalizeH="0" baseline="0" noProof="0" dirty="0">
                <a:ln>
                  <a:noFill/>
                </a:ln>
                <a:solidFill>
                  <a:schemeClr val="tx1"/>
                </a:solidFill>
                <a:effectLst/>
                <a:uLnTx/>
                <a:uFillTx/>
                <a:latin typeface="Segoe UI Light"/>
                <a:ea typeface="+mn-ea"/>
                <a:cs typeface="+mn-cs"/>
              </a:rPr>
              <a:t>input/output</a:t>
            </a:r>
          </a:p>
        </p:txBody>
      </p:sp>
      <p:sp>
        <p:nvSpPr>
          <p:cNvPr id="8" name="Rectangle 7"/>
          <p:cNvSpPr/>
          <p:nvPr/>
        </p:nvSpPr>
        <p:spPr bwMode="auto">
          <a:xfrm>
            <a:off x="8873873" y="1015875"/>
            <a:ext cx="3417388" cy="1301084"/>
          </a:xfrm>
          <a:prstGeom prst="rect">
            <a:avLst/>
          </a:prstGeom>
          <a:no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marL="0" marR="0" lvl="0" indent="0" algn="l" defTabSz="950961" rtl="0" eaLnBrk="1" fontAlgn="auto" latinLnBrk="0" hangingPunct="1">
              <a:lnSpc>
                <a:spcPct val="100000"/>
              </a:lnSpc>
              <a:spcBef>
                <a:spcPts val="0"/>
              </a:spcBef>
              <a:spcAft>
                <a:spcPts val="0"/>
              </a:spcAft>
              <a:buClrTx/>
              <a:buSzTx/>
              <a:buFontTx/>
              <a:buNone/>
              <a:tabLst/>
              <a:defRPr/>
            </a:pPr>
            <a:r>
              <a:rPr kumimoji="0" lang="en-US" sz="1428"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Instantiation of repeatable </a:t>
            </a:r>
            <a:r>
              <a:rPr kumimoji="0" lang="en-US" sz="1428" b="0" i="0" u="none" strike="noStrike" kern="1200" cap="none" spc="0" normalizeH="0" baseline="0" noProof="0" dirty="0" err="1">
                <a:ln>
                  <a:noFill/>
                </a:ln>
                <a:solidFill>
                  <a:schemeClr val="tx1"/>
                </a:solidFill>
                <a:effectLst/>
                <a:uLnTx/>
                <a:uFillTx/>
                <a:latin typeface="Segoe UI"/>
                <a:ea typeface="Segoe UI" pitchFamily="34" charset="0"/>
                <a:cs typeface="Segoe UI" pitchFamily="34" charset="0"/>
              </a:rPr>
              <a:t>config</a:t>
            </a:r>
            <a:r>
              <a:rPr kumimoji="0" lang="en-US" sz="1428"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a:t>
            </a:r>
            <a:endParaRPr kumimoji="0" lang="en-US" sz="1122"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endParaRPr>
          </a:p>
          <a:p>
            <a:pPr marL="0" marR="0" lvl="0" indent="0" algn="l" defTabSz="950961" rtl="0" eaLnBrk="1" fontAlgn="auto" latinLnBrk="0" hangingPunct="1">
              <a:lnSpc>
                <a:spcPct val="100000"/>
              </a:lnSpc>
              <a:spcBef>
                <a:spcPts val="0"/>
              </a:spcBef>
              <a:spcAft>
                <a:spcPts val="0"/>
              </a:spcAft>
              <a:buClrTx/>
              <a:buSzTx/>
              <a:buFontTx/>
              <a:buNone/>
              <a:tabLst/>
              <a:defRPr/>
            </a:pPr>
            <a:r>
              <a:rPr kumimoji="0" lang="en-US" sz="1224" b="0" i="1"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Configuration </a:t>
            </a:r>
            <a:r>
              <a:rPr kumimoji="0" lang="en-US" sz="1224" b="0" i="1" u="none" strike="noStrike" kern="1200" cap="none" spc="0" normalizeH="0" baseline="0" noProof="0" dirty="0">
                <a:ln>
                  <a:noFill/>
                </a:ln>
                <a:solidFill>
                  <a:schemeClr val="tx1"/>
                </a:solidFill>
                <a:effectLst/>
                <a:uLnTx/>
                <a:uFillTx/>
                <a:latin typeface="Segoe UI"/>
                <a:ea typeface="Segoe UI" pitchFamily="34" charset="0"/>
                <a:cs typeface="Segoe UI" pitchFamily="34" charset="0"/>
                <a:sym typeface="Wingdings" panose="05000000000000000000" pitchFamily="2" charset="2"/>
              </a:rPr>
              <a:t> </a:t>
            </a:r>
            <a:r>
              <a:rPr kumimoji="0" lang="en-US" sz="1224" b="0" i="1"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Resource Group</a:t>
            </a:r>
          </a:p>
        </p:txBody>
      </p:sp>
      <p:sp>
        <p:nvSpPr>
          <p:cNvPr id="9" name="Title 1"/>
          <p:cNvSpPr>
            <a:spLocks noGrp="1"/>
          </p:cNvSpPr>
          <p:nvPr>
            <p:ph type="title"/>
          </p:nvPr>
        </p:nvSpPr>
        <p:spPr>
          <a:xfrm>
            <a:off x="572843" y="349170"/>
            <a:ext cx="11300393" cy="976663"/>
          </a:xfrm>
        </p:spPr>
        <p:txBody>
          <a:bodyPr>
            <a:normAutofit/>
          </a:bodyPr>
          <a:lstStyle/>
          <a:p>
            <a:r>
              <a:rPr lang="en-US" sz="4488" dirty="0" smtClean="0">
                <a:solidFill>
                  <a:schemeClr val="tx1"/>
                </a:solidFill>
              </a:rPr>
              <a:t>Azure Resource Manager</a:t>
            </a:r>
            <a:endParaRPr lang="en-US" sz="4488" dirty="0">
              <a:solidFill>
                <a:schemeClr val="tx1"/>
              </a:solidFill>
            </a:endParaRPr>
          </a:p>
        </p:txBody>
      </p:sp>
      <p:grpSp>
        <p:nvGrpSpPr>
          <p:cNvPr id="2" name="Group 4"/>
          <p:cNvGrpSpPr>
            <a:grpSpLocks noChangeAspect="1"/>
          </p:cNvGrpSpPr>
          <p:nvPr/>
        </p:nvGrpSpPr>
        <p:grpSpPr bwMode="auto">
          <a:xfrm>
            <a:off x="4636374" y="514875"/>
            <a:ext cx="7049576" cy="5783435"/>
            <a:chOff x="2863" y="318"/>
            <a:chExt cx="4354" cy="3572"/>
          </a:xfrm>
        </p:grpSpPr>
        <p:sp>
          <p:nvSpPr>
            <p:cNvPr id="3" name="AutoShape 3"/>
            <p:cNvSpPr>
              <a:spLocks noChangeAspect="1" noChangeArrowheads="1" noTextEdit="1"/>
            </p:cNvSpPr>
            <p:nvPr/>
          </p:nvSpPr>
          <p:spPr bwMode="auto">
            <a:xfrm>
              <a:off x="2864" y="319"/>
              <a:ext cx="4353" cy="3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5" name="Freeform 5"/>
            <p:cNvSpPr>
              <a:spLocks/>
            </p:cNvSpPr>
            <p:nvPr/>
          </p:nvSpPr>
          <p:spPr bwMode="auto">
            <a:xfrm>
              <a:off x="2867" y="2623"/>
              <a:ext cx="1358" cy="655"/>
            </a:xfrm>
            <a:custGeom>
              <a:avLst/>
              <a:gdLst>
                <a:gd name="T0" fmla="*/ 935 w 935"/>
                <a:gd name="T1" fmla="*/ 390 h 451"/>
                <a:gd name="T2" fmla="*/ 875 w 935"/>
                <a:gd name="T3" fmla="*/ 451 h 451"/>
                <a:gd name="T4" fmla="*/ 60 w 935"/>
                <a:gd name="T5" fmla="*/ 451 h 451"/>
                <a:gd name="T6" fmla="*/ 0 w 935"/>
                <a:gd name="T7" fmla="*/ 390 h 451"/>
                <a:gd name="T8" fmla="*/ 0 w 935"/>
                <a:gd name="T9" fmla="*/ 60 h 451"/>
                <a:gd name="T10" fmla="*/ 60 w 935"/>
                <a:gd name="T11" fmla="*/ 0 h 451"/>
                <a:gd name="T12" fmla="*/ 875 w 935"/>
                <a:gd name="T13" fmla="*/ 0 h 451"/>
                <a:gd name="T14" fmla="*/ 935 w 935"/>
                <a:gd name="T15" fmla="*/ 60 h 451"/>
                <a:gd name="T16" fmla="*/ 935 w 935"/>
                <a:gd name="T17" fmla="*/ 39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451">
                  <a:moveTo>
                    <a:pt x="935" y="390"/>
                  </a:moveTo>
                  <a:cubicBezTo>
                    <a:pt x="935" y="424"/>
                    <a:pt x="908" y="451"/>
                    <a:pt x="875" y="451"/>
                  </a:cubicBezTo>
                  <a:cubicBezTo>
                    <a:pt x="60" y="451"/>
                    <a:pt x="60" y="451"/>
                    <a:pt x="60" y="451"/>
                  </a:cubicBezTo>
                  <a:cubicBezTo>
                    <a:pt x="27" y="451"/>
                    <a:pt x="0" y="424"/>
                    <a:pt x="0" y="390"/>
                  </a:cubicBezTo>
                  <a:cubicBezTo>
                    <a:pt x="0" y="60"/>
                    <a:pt x="0" y="60"/>
                    <a:pt x="0" y="60"/>
                  </a:cubicBezTo>
                  <a:cubicBezTo>
                    <a:pt x="0" y="27"/>
                    <a:pt x="27" y="0"/>
                    <a:pt x="60" y="0"/>
                  </a:cubicBezTo>
                  <a:cubicBezTo>
                    <a:pt x="875" y="0"/>
                    <a:pt x="875" y="0"/>
                    <a:pt x="875" y="0"/>
                  </a:cubicBezTo>
                  <a:cubicBezTo>
                    <a:pt x="908" y="0"/>
                    <a:pt x="935" y="27"/>
                    <a:pt x="935" y="60"/>
                  </a:cubicBezTo>
                  <a:lnTo>
                    <a:pt x="935" y="390"/>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 name="Freeform 6"/>
            <p:cNvSpPr>
              <a:spLocks/>
            </p:cNvSpPr>
            <p:nvPr/>
          </p:nvSpPr>
          <p:spPr bwMode="auto">
            <a:xfrm>
              <a:off x="2863" y="2620"/>
              <a:ext cx="1366" cy="661"/>
            </a:xfrm>
            <a:custGeom>
              <a:avLst/>
              <a:gdLst>
                <a:gd name="T0" fmla="*/ 938 w 941"/>
                <a:gd name="T1" fmla="*/ 392 h 455"/>
                <a:gd name="T2" fmla="*/ 936 w 941"/>
                <a:gd name="T3" fmla="*/ 392 h 455"/>
                <a:gd name="T4" fmla="*/ 919 w 941"/>
                <a:gd name="T5" fmla="*/ 433 h 455"/>
                <a:gd name="T6" fmla="*/ 878 w 941"/>
                <a:gd name="T7" fmla="*/ 450 h 455"/>
                <a:gd name="T8" fmla="*/ 63 w 941"/>
                <a:gd name="T9" fmla="*/ 450 h 455"/>
                <a:gd name="T10" fmla="*/ 22 w 941"/>
                <a:gd name="T11" fmla="*/ 433 h 455"/>
                <a:gd name="T12" fmla="*/ 5 w 941"/>
                <a:gd name="T13" fmla="*/ 392 h 455"/>
                <a:gd name="T14" fmla="*/ 5 w 941"/>
                <a:gd name="T15" fmla="*/ 62 h 455"/>
                <a:gd name="T16" fmla="*/ 22 w 941"/>
                <a:gd name="T17" fmla="*/ 22 h 455"/>
                <a:gd name="T18" fmla="*/ 63 w 941"/>
                <a:gd name="T19" fmla="*/ 5 h 455"/>
                <a:gd name="T20" fmla="*/ 878 w 941"/>
                <a:gd name="T21" fmla="*/ 5 h 455"/>
                <a:gd name="T22" fmla="*/ 919 w 941"/>
                <a:gd name="T23" fmla="*/ 22 h 455"/>
                <a:gd name="T24" fmla="*/ 936 w 941"/>
                <a:gd name="T25" fmla="*/ 62 h 455"/>
                <a:gd name="T26" fmla="*/ 936 w 941"/>
                <a:gd name="T27" fmla="*/ 392 h 455"/>
                <a:gd name="T28" fmla="*/ 938 w 941"/>
                <a:gd name="T29" fmla="*/ 392 h 455"/>
                <a:gd name="T30" fmla="*/ 941 w 941"/>
                <a:gd name="T31" fmla="*/ 392 h 455"/>
                <a:gd name="T32" fmla="*/ 941 w 941"/>
                <a:gd name="T33" fmla="*/ 62 h 455"/>
                <a:gd name="T34" fmla="*/ 878 w 941"/>
                <a:gd name="T35" fmla="*/ 0 h 455"/>
                <a:gd name="T36" fmla="*/ 63 w 941"/>
                <a:gd name="T37" fmla="*/ 0 h 455"/>
                <a:gd name="T38" fmla="*/ 0 w 941"/>
                <a:gd name="T39" fmla="*/ 62 h 455"/>
                <a:gd name="T40" fmla="*/ 0 w 941"/>
                <a:gd name="T41" fmla="*/ 392 h 455"/>
                <a:gd name="T42" fmla="*/ 63 w 941"/>
                <a:gd name="T43" fmla="*/ 455 h 455"/>
                <a:gd name="T44" fmla="*/ 878 w 941"/>
                <a:gd name="T45" fmla="*/ 455 h 455"/>
                <a:gd name="T46" fmla="*/ 941 w 941"/>
                <a:gd name="T47" fmla="*/ 392 h 455"/>
                <a:gd name="T48" fmla="*/ 938 w 941"/>
                <a:gd name="T49" fmla="*/ 39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1" h="455">
                  <a:moveTo>
                    <a:pt x="938" y="392"/>
                  </a:moveTo>
                  <a:cubicBezTo>
                    <a:pt x="936" y="392"/>
                    <a:pt x="936" y="392"/>
                    <a:pt x="936" y="392"/>
                  </a:cubicBezTo>
                  <a:cubicBezTo>
                    <a:pt x="936" y="408"/>
                    <a:pt x="929" y="423"/>
                    <a:pt x="919" y="433"/>
                  </a:cubicBezTo>
                  <a:cubicBezTo>
                    <a:pt x="908" y="444"/>
                    <a:pt x="894" y="450"/>
                    <a:pt x="878" y="450"/>
                  </a:cubicBezTo>
                  <a:cubicBezTo>
                    <a:pt x="63" y="450"/>
                    <a:pt x="63" y="450"/>
                    <a:pt x="63" y="450"/>
                  </a:cubicBezTo>
                  <a:cubicBezTo>
                    <a:pt x="47" y="450"/>
                    <a:pt x="33" y="444"/>
                    <a:pt x="22" y="433"/>
                  </a:cubicBezTo>
                  <a:cubicBezTo>
                    <a:pt x="12" y="423"/>
                    <a:pt x="5" y="408"/>
                    <a:pt x="5" y="392"/>
                  </a:cubicBezTo>
                  <a:cubicBezTo>
                    <a:pt x="5" y="62"/>
                    <a:pt x="5" y="62"/>
                    <a:pt x="5" y="62"/>
                  </a:cubicBezTo>
                  <a:cubicBezTo>
                    <a:pt x="5" y="46"/>
                    <a:pt x="12" y="32"/>
                    <a:pt x="22" y="22"/>
                  </a:cubicBezTo>
                  <a:cubicBezTo>
                    <a:pt x="33" y="11"/>
                    <a:pt x="47" y="5"/>
                    <a:pt x="63" y="5"/>
                  </a:cubicBezTo>
                  <a:cubicBezTo>
                    <a:pt x="878" y="5"/>
                    <a:pt x="878" y="5"/>
                    <a:pt x="878" y="5"/>
                  </a:cubicBezTo>
                  <a:cubicBezTo>
                    <a:pt x="894" y="5"/>
                    <a:pt x="908" y="11"/>
                    <a:pt x="919" y="22"/>
                  </a:cubicBezTo>
                  <a:cubicBezTo>
                    <a:pt x="929" y="32"/>
                    <a:pt x="936" y="46"/>
                    <a:pt x="936" y="62"/>
                  </a:cubicBezTo>
                  <a:cubicBezTo>
                    <a:pt x="936" y="392"/>
                    <a:pt x="936" y="392"/>
                    <a:pt x="936" y="392"/>
                  </a:cubicBezTo>
                  <a:cubicBezTo>
                    <a:pt x="938" y="392"/>
                    <a:pt x="938" y="392"/>
                    <a:pt x="938" y="392"/>
                  </a:cubicBezTo>
                  <a:cubicBezTo>
                    <a:pt x="941" y="392"/>
                    <a:pt x="941" y="392"/>
                    <a:pt x="941" y="392"/>
                  </a:cubicBezTo>
                  <a:cubicBezTo>
                    <a:pt x="941" y="62"/>
                    <a:pt x="941" y="62"/>
                    <a:pt x="941" y="62"/>
                  </a:cubicBezTo>
                  <a:cubicBezTo>
                    <a:pt x="941" y="28"/>
                    <a:pt x="913" y="0"/>
                    <a:pt x="878" y="0"/>
                  </a:cubicBezTo>
                  <a:cubicBezTo>
                    <a:pt x="63" y="0"/>
                    <a:pt x="63" y="0"/>
                    <a:pt x="63" y="0"/>
                  </a:cubicBezTo>
                  <a:cubicBezTo>
                    <a:pt x="28" y="0"/>
                    <a:pt x="0" y="28"/>
                    <a:pt x="0" y="62"/>
                  </a:cubicBezTo>
                  <a:cubicBezTo>
                    <a:pt x="0" y="392"/>
                    <a:pt x="0" y="392"/>
                    <a:pt x="0" y="392"/>
                  </a:cubicBezTo>
                  <a:cubicBezTo>
                    <a:pt x="0" y="427"/>
                    <a:pt x="28" y="455"/>
                    <a:pt x="63" y="455"/>
                  </a:cubicBezTo>
                  <a:cubicBezTo>
                    <a:pt x="878" y="455"/>
                    <a:pt x="878" y="455"/>
                    <a:pt x="878" y="455"/>
                  </a:cubicBezTo>
                  <a:cubicBezTo>
                    <a:pt x="913" y="455"/>
                    <a:pt x="941" y="427"/>
                    <a:pt x="941" y="392"/>
                  </a:cubicBezTo>
                  <a:lnTo>
                    <a:pt x="938"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0" name="Freeform 7"/>
            <p:cNvSpPr>
              <a:spLocks/>
            </p:cNvSpPr>
            <p:nvPr/>
          </p:nvSpPr>
          <p:spPr bwMode="auto">
            <a:xfrm>
              <a:off x="3003" y="2813"/>
              <a:ext cx="143" cy="326"/>
            </a:xfrm>
            <a:custGeom>
              <a:avLst/>
              <a:gdLst>
                <a:gd name="T0" fmla="*/ 0 w 98"/>
                <a:gd name="T1" fmla="*/ 0 h 224"/>
                <a:gd name="T2" fmla="*/ 0 w 98"/>
                <a:gd name="T3" fmla="*/ 189 h 224"/>
                <a:gd name="T4" fmla="*/ 98 w 98"/>
                <a:gd name="T5" fmla="*/ 224 h 224"/>
                <a:gd name="T6" fmla="*/ 98 w 98"/>
                <a:gd name="T7" fmla="*/ 0 h 224"/>
                <a:gd name="T8" fmla="*/ 0 w 98"/>
                <a:gd name="T9" fmla="*/ 0 h 224"/>
              </a:gdLst>
              <a:ahLst/>
              <a:cxnLst>
                <a:cxn ang="0">
                  <a:pos x="T0" y="T1"/>
                </a:cxn>
                <a:cxn ang="0">
                  <a:pos x="T2" y="T3"/>
                </a:cxn>
                <a:cxn ang="0">
                  <a:pos x="T4" y="T5"/>
                </a:cxn>
                <a:cxn ang="0">
                  <a:pos x="T6" y="T7"/>
                </a:cxn>
                <a:cxn ang="0">
                  <a:pos x="T8" y="T9"/>
                </a:cxn>
              </a:cxnLst>
              <a:rect l="0" t="0" r="r" b="b"/>
              <a:pathLst>
                <a:path w="98" h="224">
                  <a:moveTo>
                    <a:pt x="0" y="0"/>
                  </a:moveTo>
                  <a:cubicBezTo>
                    <a:pt x="0" y="189"/>
                    <a:pt x="0" y="189"/>
                    <a:pt x="0" y="189"/>
                  </a:cubicBezTo>
                  <a:cubicBezTo>
                    <a:pt x="0" y="208"/>
                    <a:pt x="44" y="224"/>
                    <a:pt x="98" y="224"/>
                  </a:cubicBezTo>
                  <a:cubicBezTo>
                    <a:pt x="98" y="0"/>
                    <a:pt x="98" y="0"/>
                    <a:pt x="98"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1" name="Freeform 8"/>
            <p:cNvSpPr>
              <a:spLocks/>
            </p:cNvSpPr>
            <p:nvPr/>
          </p:nvSpPr>
          <p:spPr bwMode="auto">
            <a:xfrm>
              <a:off x="3144" y="2813"/>
              <a:ext cx="144" cy="326"/>
            </a:xfrm>
            <a:custGeom>
              <a:avLst/>
              <a:gdLst>
                <a:gd name="T0" fmla="*/ 0 w 99"/>
                <a:gd name="T1" fmla="*/ 224 h 224"/>
                <a:gd name="T2" fmla="*/ 1 w 99"/>
                <a:gd name="T3" fmla="*/ 224 h 224"/>
                <a:gd name="T4" fmla="*/ 99 w 99"/>
                <a:gd name="T5" fmla="*/ 189 h 224"/>
                <a:gd name="T6" fmla="*/ 99 w 99"/>
                <a:gd name="T7" fmla="*/ 0 h 224"/>
                <a:gd name="T8" fmla="*/ 0 w 99"/>
                <a:gd name="T9" fmla="*/ 0 h 224"/>
                <a:gd name="T10" fmla="*/ 0 w 99"/>
                <a:gd name="T11" fmla="*/ 224 h 224"/>
              </a:gdLst>
              <a:ahLst/>
              <a:cxnLst>
                <a:cxn ang="0">
                  <a:pos x="T0" y="T1"/>
                </a:cxn>
                <a:cxn ang="0">
                  <a:pos x="T2" y="T3"/>
                </a:cxn>
                <a:cxn ang="0">
                  <a:pos x="T4" y="T5"/>
                </a:cxn>
                <a:cxn ang="0">
                  <a:pos x="T6" y="T7"/>
                </a:cxn>
                <a:cxn ang="0">
                  <a:pos x="T8" y="T9"/>
                </a:cxn>
                <a:cxn ang="0">
                  <a:pos x="T10" y="T11"/>
                </a:cxn>
              </a:cxnLst>
              <a:rect l="0" t="0" r="r" b="b"/>
              <a:pathLst>
                <a:path w="99" h="224">
                  <a:moveTo>
                    <a:pt x="0" y="224"/>
                  </a:moveTo>
                  <a:cubicBezTo>
                    <a:pt x="1" y="224"/>
                    <a:pt x="1" y="224"/>
                    <a:pt x="1" y="224"/>
                  </a:cubicBezTo>
                  <a:cubicBezTo>
                    <a:pt x="55" y="224"/>
                    <a:pt x="99" y="208"/>
                    <a:pt x="99" y="189"/>
                  </a:cubicBezTo>
                  <a:cubicBezTo>
                    <a:pt x="99" y="0"/>
                    <a:pt x="99" y="0"/>
                    <a:pt x="99" y="0"/>
                  </a:cubicBezTo>
                  <a:cubicBezTo>
                    <a:pt x="0" y="0"/>
                    <a:pt x="0" y="0"/>
                    <a:pt x="0" y="0"/>
                  </a:cubicBezTo>
                  <a:lnTo>
                    <a:pt x="0" y="224"/>
                  </a:ln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2" name="Oval 9"/>
            <p:cNvSpPr>
              <a:spLocks noChangeArrowheads="1"/>
            </p:cNvSpPr>
            <p:nvPr/>
          </p:nvSpPr>
          <p:spPr bwMode="auto">
            <a:xfrm>
              <a:off x="3003" y="2761"/>
              <a:ext cx="285" cy="10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3" name="Oval 10"/>
            <p:cNvSpPr>
              <a:spLocks noChangeArrowheads="1"/>
            </p:cNvSpPr>
            <p:nvPr/>
          </p:nvSpPr>
          <p:spPr bwMode="auto">
            <a:xfrm>
              <a:off x="3033" y="2775"/>
              <a:ext cx="226" cy="69"/>
            </a:xfrm>
            <a:prstGeom prst="ellipse">
              <a:avLst/>
            </a:prstGeom>
            <a:solidFill>
              <a:srgbClr val="85B3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4" name="Freeform 11"/>
            <p:cNvSpPr>
              <a:spLocks/>
            </p:cNvSpPr>
            <p:nvPr/>
          </p:nvSpPr>
          <p:spPr bwMode="auto">
            <a:xfrm>
              <a:off x="3033" y="2775"/>
              <a:ext cx="226" cy="56"/>
            </a:xfrm>
            <a:custGeom>
              <a:avLst/>
              <a:gdLst>
                <a:gd name="T0" fmla="*/ 140 w 156"/>
                <a:gd name="T1" fmla="*/ 38 h 38"/>
                <a:gd name="T2" fmla="*/ 156 w 156"/>
                <a:gd name="T3" fmla="*/ 24 h 38"/>
                <a:gd name="T4" fmla="*/ 78 w 156"/>
                <a:gd name="T5" fmla="*/ 0 h 38"/>
                <a:gd name="T6" fmla="*/ 0 w 156"/>
                <a:gd name="T7" fmla="*/ 24 h 38"/>
                <a:gd name="T8" fmla="*/ 17 w 156"/>
                <a:gd name="T9" fmla="*/ 38 h 38"/>
                <a:gd name="T10" fmla="*/ 78 w 156"/>
                <a:gd name="T11" fmla="*/ 29 h 38"/>
                <a:gd name="T12" fmla="*/ 140 w 156"/>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140" y="38"/>
                  </a:moveTo>
                  <a:cubicBezTo>
                    <a:pt x="150" y="34"/>
                    <a:pt x="156" y="29"/>
                    <a:pt x="156" y="24"/>
                  </a:cubicBezTo>
                  <a:cubicBezTo>
                    <a:pt x="156" y="11"/>
                    <a:pt x="121" y="0"/>
                    <a:pt x="78" y="0"/>
                  </a:cubicBezTo>
                  <a:cubicBezTo>
                    <a:pt x="35" y="0"/>
                    <a:pt x="0" y="11"/>
                    <a:pt x="0" y="24"/>
                  </a:cubicBezTo>
                  <a:cubicBezTo>
                    <a:pt x="0" y="29"/>
                    <a:pt x="6" y="34"/>
                    <a:pt x="17" y="38"/>
                  </a:cubicBezTo>
                  <a:cubicBezTo>
                    <a:pt x="31" y="33"/>
                    <a:pt x="53" y="29"/>
                    <a:pt x="78" y="29"/>
                  </a:cubicBezTo>
                  <a:cubicBezTo>
                    <a:pt x="103" y="29"/>
                    <a:pt x="126" y="33"/>
                    <a:pt x="140" y="38"/>
                  </a:cubicBezTo>
                  <a:close/>
                </a:path>
              </a:pathLst>
            </a:cu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5" name="Freeform 12"/>
            <p:cNvSpPr>
              <a:spLocks noEditPoints="1"/>
            </p:cNvSpPr>
            <p:nvPr/>
          </p:nvSpPr>
          <p:spPr bwMode="auto">
            <a:xfrm>
              <a:off x="3043" y="2928"/>
              <a:ext cx="207" cy="118"/>
            </a:xfrm>
            <a:custGeom>
              <a:avLst/>
              <a:gdLst>
                <a:gd name="T0" fmla="*/ 135 w 143"/>
                <a:gd name="T1" fmla="*/ 74 h 81"/>
                <a:gd name="T2" fmla="*/ 113 w 143"/>
                <a:gd name="T3" fmla="*/ 81 h 81"/>
                <a:gd name="T4" fmla="*/ 82 w 143"/>
                <a:gd name="T5" fmla="*/ 81 h 81"/>
                <a:gd name="T6" fmla="*/ 82 w 143"/>
                <a:gd name="T7" fmla="*/ 0 h 81"/>
                <a:gd name="T8" fmla="*/ 111 w 143"/>
                <a:gd name="T9" fmla="*/ 0 h 81"/>
                <a:gd name="T10" fmla="*/ 133 w 143"/>
                <a:gd name="T11" fmla="*/ 5 h 81"/>
                <a:gd name="T12" fmla="*/ 139 w 143"/>
                <a:gd name="T13" fmla="*/ 19 h 81"/>
                <a:gd name="T14" fmla="*/ 134 w 143"/>
                <a:gd name="T15" fmla="*/ 31 h 81"/>
                <a:gd name="T16" fmla="*/ 124 w 143"/>
                <a:gd name="T17" fmla="*/ 37 h 81"/>
                <a:gd name="T18" fmla="*/ 124 w 143"/>
                <a:gd name="T19" fmla="*/ 37 h 81"/>
                <a:gd name="T20" fmla="*/ 138 w 143"/>
                <a:gd name="T21" fmla="*/ 44 h 81"/>
                <a:gd name="T22" fmla="*/ 142 w 143"/>
                <a:gd name="T23" fmla="*/ 57 h 81"/>
                <a:gd name="T24" fmla="*/ 135 w 143"/>
                <a:gd name="T25" fmla="*/ 74 h 81"/>
                <a:gd name="T26" fmla="*/ 59 w 143"/>
                <a:gd name="T27" fmla="*/ 69 h 81"/>
                <a:gd name="T28" fmla="*/ 28 w 143"/>
                <a:gd name="T29" fmla="*/ 81 h 81"/>
                <a:gd name="T30" fmla="*/ 0 w 143"/>
                <a:gd name="T31" fmla="*/ 81 h 81"/>
                <a:gd name="T32" fmla="*/ 0 w 143"/>
                <a:gd name="T33" fmla="*/ 0 h 81"/>
                <a:gd name="T34" fmla="*/ 28 w 143"/>
                <a:gd name="T35" fmla="*/ 0 h 81"/>
                <a:gd name="T36" fmla="*/ 71 w 143"/>
                <a:gd name="T37" fmla="*/ 39 h 81"/>
                <a:gd name="T38" fmla="*/ 59 w 143"/>
                <a:gd name="T3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81">
                  <a:moveTo>
                    <a:pt x="135" y="74"/>
                  </a:moveTo>
                  <a:cubicBezTo>
                    <a:pt x="129" y="78"/>
                    <a:pt x="122" y="81"/>
                    <a:pt x="113" y="81"/>
                  </a:cubicBezTo>
                  <a:cubicBezTo>
                    <a:pt x="82" y="81"/>
                    <a:pt x="82" y="81"/>
                    <a:pt x="82" y="81"/>
                  </a:cubicBezTo>
                  <a:cubicBezTo>
                    <a:pt x="82" y="0"/>
                    <a:pt x="82" y="0"/>
                    <a:pt x="82" y="0"/>
                  </a:cubicBezTo>
                  <a:cubicBezTo>
                    <a:pt x="111" y="0"/>
                    <a:pt x="111" y="0"/>
                    <a:pt x="111" y="0"/>
                  </a:cubicBezTo>
                  <a:cubicBezTo>
                    <a:pt x="121" y="0"/>
                    <a:pt x="128" y="2"/>
                    <a:pt x="133" y="5"/>
                  </a:cubicBezTo>
                  <a:cubicBezTo>
                    <a:pt x="137" y="9"/>
                    <a:pt x="139" y="13"/>
                    <a:pt x="139" y="19"/>
                  </a:cubicBezTo>
                  <a:cubicBezTo>
                    <a:pt x="139" y="24"/>
                    <a:pt x="138" y="28"/>
                    <a:pt x="134" y="31"/>
                  </a:cubicBezTo>
                  <a:cubicBezTo>
                    <a:pt x="131" y="34"/>
                    <a:pt x="128" y="36"/>
                    <a:pt x="124" y="37"/>
                  </a:cubicBezTo>
                  <a:cubicBezTo>
                    <a:pt x="124" y="37"/>
                    <a:pt x="124" y="37"/>
                    <a:pt x="124" y="37"/>
                  </a:cubicBezTo>
                  <a:cubicBezTo>
                    <a:pt x="129" y="38"/>
                    <a:pt x="134" y="40"/>
                    <a:pt x="138" y="44"/>
                  </a:cubicBezTo>
                  <a:cubicBezTo>
                    <a:pt x="141" y="47"/>
                    <a:pt x="142" y="52"/>
                    <a:pt x="142" y="57"/>
                  </a:cubicBezTo>
                  <a:cubicBezTo>
                    <a:pt x="143" y="64"/>
                    <a:pt x="140" y="70"/>
                    <a:pt x="135" y="74"/>
                  </a:cubicBezTo>
                  <a:close/>
                  <a:moveTo>
                    <a:pt x="59" y="69"/>
                  </a:moveTo>
                  <a:cubicBezTo>
                    <a:pt x="52" y="77"/>
                    <a:pt x="41" y="81"/>
                    <a:pt x="28" y="81"/>
                  </a:cubicBezTo>
                  <a:cubicBezTo>
                    <a:pt x="0" y="81"/>
                    <a:pt x="0" y="81"/>
                    <a:pt x="0" y="81"/>
                  </a:cubicBezTo>
                  <a:cubicBezTo>
                    <a:pt x="0" y="0"/>
                    <a:pt x="0" y="0"/>
                    <a:pt x="0" y="0"/>
                  </a:cubicBezTo>
                  <a:cubicBezTo>
                    <a:pt x="28" y="0"/>
                    <a:pt x="28" y="0"/>
                    <a:pt x="28" y="0"/>
                  </a:cubicBezTo>
                  <a:cubicBezTo>
                    <a:pt x="57" y="0"/>
                    <a:pt x="71" y="13"/>
                    <a:pt x="71" y="39"/>
                  </a:cubicBezTo>
                  <a:cubicBezTo>
                    <a:pt x="71" y="52"/>
                    <a:pt x="67" y="62"/>
                    <a:pt x="59"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6" name="Freeform 13"/>
            <p:cNvSpPr>
              <a:spLocks/>
            </p:cNvSpPr>
            <p:nvPr/>
          </p:nvSpPr>
          <p:spPr bwMode="auto">
            <a:xfrm>
              <a:off x="3069" y="2950"/>
              <a:ext cx="49" cy="74"/>
            </a:xfrm>
            <a:custGeom>
              <a:avLst/>
              <a:gdLst>
                <a:gd name="T0" fmla="*/ 9 w 34"/>
                <a:gd name="T1" fmla="*/ 0 h 51"/>
                <a:gd name="T2" fmla="*/ 0 w 34"/>
                <a:gd name="T3" fmla="*/ 0 h 51"/>
                <a:gd name="T4" fmla="*/ 0 w 34"/>
                <a:gd name="T5" fmla="*/ 51 h 51"/>
                <a:gd name="T6" fmla="*/ 9 w 34"/>
                <a:gd name="T7" fmla="*/ 51 h 51"/>
                <a:gd name="T8" fmla="*/ 28 w 34"/>
                <a:gd name="T9" fmla="*/ 44 h 51"/>
                <a:gd name="T10" fmla="*/ 34 w 34"/>
                <a:gd name="T11" fmla="*/ 25 h 51"/>
                <a:gd name="T12" fmla="*/ 28 w 34"/>
                <a:gd name="T13" fmla="*/ 7 h 51"/>
                <a:gd name="T14" fmla="*/ 9 w 34"/>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1">
                  <a:moveTo>
                    <a:pt x="9" y="0"/>
                  </a:moveTo>
                  <a:cubicBezTo>
                    <a:pt x="0" y="0"/>
                    <a:pt x="0" y="0"/>
                    <a:pt x="0" y="0"/>
                  </a:cubicBezTo>
                  <a:cubicBezTo>
                    <a:pt x="0" y="51"/>
                    <a:pt x="0" y="51"/>
                    <a:pt x="0" y="51"/>
                  </a:cubicBezTo>
                  <a:cubicBezTo>
                    <a:pt x="9" y="51"/>
                    <a:pt x="9" y="51"/>
                    <a:pt x="9" y="51"/>
                  </a:cubicBezTo>
                  <a:cubicBezTo>
                    <a:pt x="17" y="51"/>
                    <a:pt x="23" y="49"/>
                    <a:pt x="28" y="44"/>
                  </a:cubicBezTo>
                  <a:cubicBezTo>
                    <a:pt x="32" y="39"/>
                    <a:pt x="34" y="33"/>
                    <a:pt x="34" y="25"/>
                  </a:cubicBezTo>
                  <a:cubicBezTo>
                    <a:pt x="34" y="17"/>
                    <a:pt x="32" y="11"/>
                    <a:pt x="28" y="7"/>
                  </a:cubicBezTo>
                  <a:cubicBezTo>
                    <a:pt x="23" y="2"/>
                    <a:pt x="17" y="0"/>
                    <a:pt x="9"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7" name="Freeform 14"/>
            <p:cNvSpPr>
              <a:spLocks/>
            </p:cNvSpPr>
            <p:nvPr/>
          </p:nvSpPr>
          <p:spPr bwMode="auto">
            <a:xfrm>
              <a:off x="3188" y="2948"/>
              <a:ext cx="29" cy="28"/>
            </a:xfrm>
            <a:custGeom>
              <a:avLst/>
              <a:gdLst>
                <a:gd name="T0" fmla="*/ 17 w 20"/>
                <a:gd name="T1" fmla="*/ 16 h 19"/>
                <a:gd name="T2" fmla="*/ 20 w 20"/>
                <a:gd name="T3" fmla="*/ 9 h 19"/>
                <a:gd name="T4" fmla="*/ 7 w 20"/>
                <a:gd name="T5" fmla="*/ 0 h 19"/>
                <a:gd name="T6" fmla="*/ 0 w 20"/>
                <a:gd name="T7" fmla="*/ 0 h 19"/>
                <a:gd name="T8" fmla="*/ 0 w 20"/>
                <a:gd name="T9" fmla="*/ 19 h 19"/>
                <a:gd name="T10" fmla="*/ 8 w 20"/>
                <a:gd name="T11" fmla="*/ 19 h 19"/>
                <a:gd name="T12" fmla="*/ 17 w 20"/>
                <a:gd name="T13" fmla="*/ 16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17" y="16"/>
                  </a:moveTo>
                  <a:cubicBezTo>
                    <a:pt x="19" y="14"/>
                    <a:pt x="20" y="12"/>
                    <a:pt x="20" y="9"/>
                  </a:cubicBezTo>
                  <a:cubicBezTo>
                    <a:pt x="20" y="3"/>
                    <a:pt x="16" y="0"/>
                    <a:pt x="7" y="0"/>
                  </a:cubicBezTo>
                  <a:cubicBezTo>
                    <a:pt x="0" y="0"/>
                    <a:pt x="0" y="0"/>
                    <a:pt x="0" y="0"/>
                  </a:cubicBezTo>
                  <a:cubicBezTo>
                    <a:pt x="0" y="19"/>
                    <a:pt x="0" y="19"/>
                    <a:pt x="0" y="19"/>
                  </a:cubicBezTo>
                  <a:cubicBezTo>
                    <a:pt x="8" y="19"/>
                    <a:pt x="8" y="19"/>
                    <a:pt x="8" y="19"/>
                  </a:cubicBezTo>
                  <a:cubicBezTo>
                    <a:pt x="12" y="19"/>
                    <a:pt x="15" y="18"/>
                    <a:pt x="17" y="16"/>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8" name="Freeform 15"/>
            <p:cNvSpPr>
              <a:spLocks/>
            </p:cNvSpPr>
            <p:nvPr/>
          </p:nvSpPr>
          <p:spPr bwMode="auto">
            <a:xfrm>
              <a:off x="3188" y="2995"/>
              <a:ext cx="33" cy="30"/>
            </a:xfrm>
            <a:custGeom>
              <a:avLst/>
              <a:gdLst>
                <a:gd name="T0" fmla="*/ 20 w 23"/>
                <a:gd name="T1" fmla="*/ 3 h 21"/>
                <a:gd name="T2" fmla="*/ 10 w 23"/>
                <a:gd name="T3" fmla="*/ 0 h 21"/>
                <a:gd name="T4" fmla="*/ 0 w 23"/>
                <a:gd name="T5" fmla="*/ 0 h 21"/>
                <a:gd name="T6" fmla="*/ 0 w 23"/>
                <a:gd name="T7" fmla="*/ 21 h 21"/>
                <a:gd name="T8" fmla="*/ 10 w 23"/>
                <a:gd name="T9" fmla="*/ 21 h 21"/>
                <a:gd name="T10" fmla="*/ 20 w 23"/>
                <a:gd name="T11" fmla="*/ 18 h 21"/>
                <a:gd name="T12" fmla="*/ 23 w 23"/>
                <a:gd name="T13" fmla="*/ 10 h 21"/>
                <a:gd name="T14" fmla="*/ 20 w 23"/>
                <a:gd name="T15" fmla="*/ 3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1">
                  <a:moveTo>
                    <a:pt x="20" y="3"/>
                  </a:moveTo>
                  <a:cubicBezTo>
                    <a:pt x="18" y="1"/>
                    <a:pt x="14" y="0"/>
                    <a:pt x="10" y="0"/>
                  </a:cubicBezTo>
                  <a:cubicBezTo>
                    <a:pt x="0" y="0"/>
                    <a:pt x="0" y="0"/>
                    <a:pt x="0" y="0"/>
                  </a:cubicBezTo>
                  <a:cubicBezTo>
                    <a:pt x="0" y="21"/>
                    <a:pt x="0" y="21"/>
                    <a:pt x="0" y="21"/>
                  </a:cubicBezTo>
                  <a:cubicBezTo>
                    <a:pt x="10" y="21"/>
                    <a:pt x="10" y="21"/>
                    <a:pt x="10" y="21"/>
                  </a:cubicBezTo>
                  <a:cubicBezTo>
                    <a:pt x="14" y="21"/>
                    <a:pt x="18" y="20"/>
                    <a:pt x="20" y="18"/>
                  </a:cubicBezTo>
                  <a:cubicBezTo>
                    <a:pt x="22" y="16"/>
                    <a:pt x="23" y="14"/>
                    <a:pt x="23" y="10"/>
                  </a:cubicBezTo>
                  <a:cubicBezTo>
                    <a:pt x="23" y="7"/>
                    <a:pt x="22" y="5"/>
                    <a:pt x="20" y="3"/>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19" name="Rectangle 16"/>
            <p:cNvSpPr>
              <a:spLocks noChangeArrowheads="1"/>
            </p:cNvSpPr>
            <p:nvPr/>
          </p:nvSpPr>
          <p:spPr bwMode="auto">
            <a:xfrm>
              <a:off x="3398" y="2838"/>
              <a:ext cx="54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2244" b="0" i="0" u="none" strike="noStrike" kern="1200" cap="none" spc="0" normalizeH="0" baseline="0" noProof="0" dirty="0" smtClean="0">
                  <a:ln>
                    <a:noFill/>
                  </a:ln>
                  <a:solidFill>
                    <a:schemeClr val="bg1"/>
                  </a:solidFill>
                  <a:effectLst/>
                  <a:uLnTx/>
                  <a:uFillTx/>
                  <a:latin typeface="Segoe Pro Display Light" panose="020B0302040504020203" pitchFamily="34" charset="0"/>
                  <a:ea typeface="+mn-ea"/>
                  <a:cs typeface="+mn-cs"/>
                </a:rPr>
                <a:t>MySQL</a:t>
              </a:r>
              <a:endParaRPr kumimoji="0" lang="en-US" altLang="en-US" sz="1836" b="0" i="0" u="none" strike="noStrike" kern="1200" cap="none" spc="0" normalizeH="0" baseline="0" noProof="0" dirty="0">
                <a:ln>
                  <a:noFill/>
                </a:ln>
                <a:solidFill>
                  <a:schemeClr val="bg1"/>
                </a:solidFill>
                <a:effectLst/>
                <a:uLnTx/>
                <a:uFillTx/>
                <a:ea typeface="+mn-ea"/>
                <a:cs typeface="+mn-cs"/>
              </a:endParaRPr>
            </a:p>
          </p:txBody>
        </p:sp>
        <p:sp>
          <p:nvSpPr>
            <p:cNvPr id="20" name="Freeform 17"/>
            <p:cNvSpPr>
              <a:spLocks/>
            </p:cNvSpPr>
            <p:nvPr/>
          </p:nvSpPr>
          <p:spPr bwMode="auto">
            <a:xfrm>
              <a:off x="4327" y="2623"/>
              <a:ext cx="1358" cy="655"/>
            </a:xfrm>
            <a:custGeom>
              <a:avLst/>
              <a:gdLst>
                <a:gd name="T0" fmla="*/ 935 w 935"/>
                <a:gd name="T1" fmla="*/ 390 h 451"/>
                <a:gd name="T2" fmla="*/ 875 w 935"/>
                <a:gd name="T3" fmla="*/ 451 h 451"/>
                <a:gd name="T4" fmla="*/ 60 w 935"/>
                <a:gd name="T5" fmla="*/ 451 h 451"/>
                <a:gd name="T6" fmla="*/ 0 w 935"/>
                <a:gd name="T7" fmla="*/ 390 h 451"/>
                <a:gd name="T8" fmla="*/ 0 w 935"/>
                <a:gd name="T9" fmla="*/ 60 h 451"/>
                <a:gd name="T10" fmla="*/ 60 w 935"/>
                <a:gd name="T11" fmla="*/ 0 h 451"/>
                <a:gd name="T12" fmla="*/ 875 w 935"/>
                <a:gd name="T13" fmla="*/ 0 h 451"/>
                <a:gd name="T14" fmla="*/ 935 w 935"/>
                <a:gd name="T15" fmla="*/ 60 h 451"/>
                <a:gd name="T16" fmla="*/ 935 w 935"/>
                <a:gd name="T17" fmla="*/ 39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451">
                  <a:moveTo>
                    <a:pt x="935" y="390"/>
                  </a:moveTo>
                  <a:cubicBezTo>
                    <a:pt x="935" y="424"/>
                    <a:pt x="908" y="451"/>
                    <a:pt x="875" y="451"/>
                  </a:cubicBezTo>
                  <a:cubicBezTo>
                    <a:pt x="60" y="451"/>
                    <a:pt x="60" y="451"/>
                    <a:pt x="60" y="451"/>
                  </a:cubicBezTo>
                  <a:cubicBezTo>
                    <a:pt x="27" y="451"/>
                    <a:pt x="0" y="424"/>
                    <a:pt x="0" y="390"/>
                  </a:cubicBezTo>
                  <a:cubicBezTo>
                    <a:pt x="0" y="60"/>
                    <a:pt x="0" y="60"/>
                    <a:pt x="0" y="60"/>
                  </a:cubicBezTo>
                  <a:cubicBezTo>
                    <a:pt x="0" y="27"/>
                    <a:pt x="27" y="0"/>
                    <a:pt x="60" y="0"/>
                  </a:cubicBezTo>
                  <a:cubicBezTo>
                    <a:pt x="875" y="0"/>
                    <a:pt x="875" y="0"/>
                    <a:pt x="875" y="0"/>
                  </a:cubicBezTo>
                  <a:cubicBezTo>
                    <a:pt x="908" y="0"/>
                    <a:pt x="935" y="27"/>
                    <a:pt x="935" y="60"/>
                  </a:cubicBezTo>
                  <a:lnTo>
                    <a:pt x="935" y="390"/>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chemeClr val="bg1"/>
                </a:solidFill>
                <a:effectLst/>
                <a:uLnTx/>
                <a:uFillTx/>
                <a:latin typeface="Segoe UI"/>
                <a:ea typeface="+mn-ea"/>
                <a:cs typeface="+mn-cs"/>
              </a:endParaRPr>
            </a:p>
          </p:txBody>
        </p:sp>
        <p:sp>
          <p:nvSpPr>
            <p:cNvPr id="21" name="Freeform 18"/>
            <p:cNvSpPr>
              <a:spLocks/>
            </p:cNvSpPr>
            <p:nvPr/>
          </p:nvSpPr>
          <p:spPr bwMode="auto">
            <a:xfrm>
              <a:off x="4322" y="2620"/>
              <a:ext cx="1367" cy="661"/>
            </a:xfrm>
            <a:custGeom>
              <a:avLst/>
              <a:gdLst>
                <a:gd name="T0" fmla="*/ 938 w 941"/>
                <a:gd name="T1" fmla="*/ 392 h 455"/>
                <a:gd name="T2" fmla="*/ 936 w 941"/>
                <a:gd name="T3" fmla="*/ 392 h 455"/>
                <a:gd name="T4" fmla="*/ 919 w 941"/>
                <a:gd name="T5" fmla="*/ 433 h 455"/>
                <a:gd name="T6" fmla="*/ 878 w 941"/>
                <a:gd name="T7" fmla="*/ 450 h 455"/>
                <a:gd name="T8" fmla="*/ 63 w 941"/>
                <a:gd name="T9" fmla="*/ 450 h 455"/>
                <a:gd name="T10" fmla="*/ 22 w 941"/>
                <a:gd name="T11" fmla="*/ 433 h 455"/>
                <a:gd name="T12" fmla="*/ 5 w 941"/>
                <a:gd name="T13" fmla="*/ 392 h 455"/>
                <a:gd name="T14" fmla="*/ 5 w 941"/>
                <a:gd name="T15" fmla="*/ 62 h 455"/>
                <a:gd name="T16" fmla="*/ 22 w 941"/>
                <a:gd name="T17" fmla="*/ 22 h 455"/>
                <a:gd name="T18" fmla="*/ 63 w 941"/>
                <a:gd name="T19" fmla="*/ 5 h 455"/>
                <a:gd name="T20" fmla="*/ 878 w 941"/>
                <a:gd name="T21" fmla="*/ 5 h 455"/>
                <a:gd name="T22" fmla="*/ 878 w 941"/>
                <a:gd name="T23" fmla="*/ 5 h 455"/>
                <a:gd name="T24" fmla="*/ 919 w 941"/>
                <a:gd name="T25" fmla="*/ 22 h 455"/>
                <a:gd name="T26" fmla="*/ 936 w 941"/>
                <a:gd name="T27" fmla="*/ 62 h 455"/>
                <a:gd name="T28" fmla="*/ 936 w 941"/>
                <a:gd name="T29" fmla="*/ 392 h 455"/>
                <a:gd name="T30" fmla="*/ 938 w 941"/>
                <a:gd name="T31" fmla="*/ 392 h 455"/>
                <a:gd name="T32" fmla="*/ 941 w 941"/>
                <a:gd name="T33" fmla="*/ 392 h 455"/>
                <a:gd name="T34" fmla="*/ 941 w 941"/>
                <a:gd name="T35" fmla="*/ 62 h 455"/>
                <a:gd name="T36" fmla="*/ 878 w 941"/>
                <a:gd name="T37" fmla="*/ 0 h 455"/>
                <a:gd name="T38" fmla="*/ 63 w 941"/>
                <a:gd name="T39" fmla="*/ 0 h 455"/>
                <a:gd name="T40" fmla="*/ 0 w 941"/>
                <a:gd name="T41" fmla="*/ 62 h 455"/>
                <a:gd name="T42" fmla="*/ 0 w 941"/>
                <a:gd name="T43" fmla="*/ 392 h 455"/>
                <a:gd name="T44" fmla="*/ 63 w 941"/>
                <a:gd name="T45" fmla="*/ 455 h 455"/>
                <a:gd name="T46" fmla="*/ 878 w 941"/>
                <a:gd name="T47" fmla="*/ 455 h 455"/>
                <a:gd name="T48" fmla="*/ 878 w 941"/>
                <a:gd name="T49" fmla="*/ 455 h 455"/>
                <a:gd name="T50" fmla="*/ 941 w 941"/>
                <a:gd name="T51" fmla="*/ 392 h 455"/>
                <a:gd name="T52" fmla="*/ 938 w 941"/>
                <a:gd name="T53" fmla="*/ 39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1" h="455">
                  <a:moveTo>
                    <a:pt x="938" y="392"/>
                  </a:moveTo>
                  <a:cubicBezTo>
                    <a:pt x="936" y="392"/>
                    <a:pt x="936" y="392"/>
                    <a:pt x="936" y="392"/>
                  </a:cubicBezTo>
                  <a:cubicBezTo>
                    <a:pt x="936" y="408"/>
                    <a:pt x="929" y="423"/>
                    <a:pt x="919" y="433"/>
                  </a:cubicBezTo>
                  <a:cubicBezTo>
                    <a:pt x="908" y="444"/>
                    <a:pt x="894" y="450"/>
                    <a:pt x="878" y="450"/>
                  </a:cubicBezTo>
                  <a:cubicBezTo>
                    <a:pt x="63" y="450"/>
                    <a:pt x="63" y="450"/>
                    <a:pt x="63" y="450"/>
                  </a:cubicBezTo>
                  <a:cubicBezTo>
                    <a:pt x="47" y="450"/>
                    <a:pt x="32" y="444"/>
                    <a:pt x="22" y="433"/>
                  </a:cubicBezTo>
                  <a:cubicBezTo>
                    <a:pt x="11" y="423"/>
                    <a:pt x="5" y="408"/>
                    <a:pt x="5" y="392"/>
                  </a:cubicBezTo>
                  <a:cubicBezTo>
                    <a:pt x="5" y="62"/>
                    <a:pt x="5" y="62"/>
                    <a:pt x="5" y="62"/>
                  </a:cubicBezTo>
                  <a:cubicBezTo>
                    <a:pt x="5" y="46"/>
                    <a:pt x="11" y="32"/>
                    <a:pt x="22" y="22"/>
                  </a:cubicBezTo>
                  <a:cubicBezTo>
                    <a:pt x="32" y="11"/>
                    <a:pt x="47" y="5"/>
                    <a:pt x="63" y="5"/>
                  </a:cubicBezTo>
                  <a:cubicBezTo>
                    <a:pt x="878" y="5"/>
                    <a:pt x="878" y="5"/>
                    <a:pt x="878" y="5"/>
                  </a:cubicBezTo>
                  <a:cubicBezTo>
                    <a:pt x="878" y="5"/>
                    <a:pt x="878" y="5"/>
                    <a:pt x="878" y="5"/>
                  </a:cubicBezTo>
                  <a:cubicBezTo>
                    <a:pt x="894" y="5"/>
                    <a:pt x="908" y="11"/>
                    <a:pt x="919" y="22"/>
                  </a:cubicBezTo>
                  <a:cubicBezTo>
                    <a:pt x="929" y="32"/>
                    <a:pt x="936" y="46"/>
                    <a:pt x="936" y="62"/>
                  </a:cubicBezTo>
                  <a:cubicBezTo>
                    <a:pt x="936" y="392"/>
                    <a:pt x="936" y="392"/>
                    <a:pt x="936" y="392"/>
                  </a:cubicBezTo>
                  <a:cubicBezTo>
                    <a:pt x="938" y="392"/>
                    <a:pt x="938" y="392"/>
                    <a:pt x="938" y="392"/>
                  </a:cubicBezTo>
                  <a:cubicBezTo>
                    <a:pt x="941" y="392"/>
                    <a:pt x="941" y="392"/>
                    <a:pt x="941" y="392"/>
                  </a:cubicBezTo>
                  <a:cubicBezTo>
                    <a:pt x="941" y="62"/>
                    <a:pt x="941" y="62"/>
                    <a:pt x="941" y="62"/>
                  </a:cubicBezTo>
                  <a:cubicBezTo>
                    <a:pt x="941" y="28"/>
                    <a:pt x="912" y="0"/>
                    <a:pt x="878" y="0"/>
                  </a:cubicBezTo>
                  <a:cubicBezTo>
                    <a:pt x="63" y="0"/>
                    <a:pt x="63" y="0"/>
                    <a:pt x="63" y="0"/>
                  </a:cubicBezTo>
                  <a:cubicBezTo>
                    <a:pt x="28" y="0"/>
                    <a:pt x="0" y="28"/>
                    <a:pt x="0" y="62"/>
                  </a:cubicBezTo>
                  <a:cubicBezTo>
                    <a:pt x="0" y="392"/>
                    <a:pt x="0" y="392"/>
                    <a:pt x="0" y="392"/>
                  </a:cubicBezTo>
                  <a:cubicBezTo>
                    <a:pt x="0" y="427"/>
                    <a:pt x="28" y="455"/>
                    <a:pt x="63" y="455"/>
                  </a:cubicBezTo>
                  <a:cubicBezTo>
                    <a:pt x="878" y="455"/>
                    <a:pt x="878" y="455"/>
                    <a:pt x="878" y="455"/>
                  </a:cubicBezTo>
                  <a:cubicBezTo>
                    <a:pt x="878" y="455"/>
                    <a:pt x="878" y="455"/>
                    <a:pt x="878" y="455"/>
                  </a:cubicBezTo>
                  <a:cubicBezTo>
                    <a:pt x="912" y="455"/>
                    <a:pt x="941" y="427"/>
                    <a:pt x="941" y="392"/>
                  </a:cubicBezTo>
                  <a:lnTo>
                    <a:pt x="938"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22" name="Freeform 19"/>
            <p:cNvSpPr>
              <a:spLocks/>
            </p:cNvSpPr>
            <p:nvPr/>
          </p:nvSpPr>
          <p:spPr bwMode="auto">
            <a:xfrm>
              <a:off x="4431" y="2800"/>
              <a:ext cx="340" cy="301"/>
            </a:xfrm>
            <a:custGeom>
              <a:avLst/>
              <a:gdLst>
                <a:gd name="T0" fmla="*/ 180 w 234"/>
                <a:gd name="T1" fmla="*/ 186 h 207"/>
                <a:gd name="T2" fmla="*/ 117 w 234"/>
                <a:gd name="T3" fmla="*/ 207 h 207"/>
                <a:gd name="T4" fmla="*/ 35 w 234"/>
                <a:gd name="T5" fmla="*/ 166 h 207"/>
                <a:gd name="T6" fmla="*/ 54 w 234"/>
                <a:gd name="T7" fmla="*/ 21 h 207"/>
                <a:gd name="T8" fmla="*/ 117 w 234"/>
                <a:gd name="T9" fmla="*/ 0 h 207"/>
                <a:gd name="T10" fmla="*/ 199 w 234"/>
                <a:gd name="T11" fmla="*/ 41 h 207"/>
                <a:gd name="T12" fmla="*/ 180 w 234"/>
                <a:gd name="T13" fmla="*/ 186 h 207"/>
              </a:gdLst>
              <a:ahLst/>
              <a:cxnLst>
                <a:cxn ang="0">
                  <a:pos x="T0" y="T1"/>
                </a:cxn>
                <a:cxn ang="0">
                  <a:pos x="T2" y="T3"/>
                </a:cxn>
                <a:cxn ang="0">
                  <a:pos x="T4" y="T5"/>
                </a:cxn>
                <a:cxn ang="0">
                  <a:pos x="T6" y="T7"/>
                </a:cxn>
                <a:cxn ang="0">
                  <a:pos x="T8" y="T9"/>
                </a:cxn>
                <a:cxn ang="0">
                  <a:pos x="T10" y="T11"/>
                </a:cxn>
                <a:cxn ang="0">
                  <a:pos x="T12" y="T13"/>
                </a:cxn>
              </a:cxnLst>
              <a:rect l="0" t="0" r="r" b="b"/>
              <a:pathLst>
                <a:path w="234" h="207">
                  <a:moveTo>
                    <a:pt x="180" y="186"/>
                  </a:moveTo>
                  <a:cubicBezTo>
                    <a:pt x="161" y="200"/>
                    <a:pt x="139" y="207"/>
                    <a:pt x="117" y="207"/>
                  </a:cubicBezTo>
                  <a:cubicBezTo>
                    <a:pt x="86" y="207"/>
                    <a:pt x="55" y="193"/>
                    <a:pt x="35" y="166"/>
                  </a:cubicBezTo>
                  <a:cubicBezTo>
                    <a:pt x="0" y="121"/>
                    <a:pt x="9" y="56"/>
                    <a:pt x="54" y="21"/>
                  </a:cubicBezTo>
                  <a:cubicBezTo>
                    <a:pt x="73" y="7"/>
                    <a:pt x="95" y="0"/>
                    <a:pt x="117" y="0"/>
                  </a:cubicBezTo>
                  <a:cubicBezTo>
                    <a:pt x="148" y="0"/>
                    <a:pt x="179" y="14"/>
                    <a:pt x="199" y="41"/>
                  </a:cubicBezTo>
                  <a:cubicBezTo>
                    <a:pt x="234" y="86"/>
                    <a:pt x="225" y="151"/>
                    <a:pt x="180" y="186"/>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23" name="Freeform 20"/>
            <p:cNvSpPr>
              <a:spLocks/>
            </p:cNvSpPr>
            <p:nvPr/>
          </p:nvSpPr>
          <p:spPr bwMode="auto">
            <a:xfrm>
              <a:off x="4431" y="2800"/>
              <a:ext cx="340" cy="301"/>
            </a:xfrm>
            <a:custGeom>
              <a:avLst/>
              <a:gdLst>
                <a:gd name="T0" fmla="*/ 180 w 234"/>
                <a:gd name="T1" fmla="*/ 186 h 207"/>
                <a:gd name="T2" fmla="*/ 117 w 234"/>
                <a:gd name="T3" fmla="*/ 207 h 207"/>
                <a:gd name="T4" fmla="*/ 35 w 234"/>
                <a:gd name="T5" fmla="*/ 166 h 207"/>
                <a:gd name="T6" fmla="*/ 54 w 234"/>
                <a:gd name="T7" fmla="*/ 21 h 207"/>
                <a:gd name="T8" fmla="*/ 117 w 234"/>
                <a:gd name="T9" fmla="*/ 0 h 207"/>
                <a:gd name="T10" fmla="*/ 199 w 234"/>
                <a:gd name="T11" fmla="*/ 41 h 207"/>
                <a:gd name="T12" fmla="*/ 180 w 234"/>
                <a:gd name="T13" fmla="*/ 186 h 207"/>
              </a:gdLst>
              <a:ahLst/>
              <a:cxnLst>
                <a:cxn ang="0">
                  <a:pos x="T0" y="T1"/>
                </a:cxn>
                <a:cxn ang="0">
                  <a:pos x="T2" y="T3"/>
                </a:cxn>
                <a:cxn ang="0">
                  <a:pos x="T4" y="T5"/>
                </a:cxn>
                <a:cxn ang="0">
                  <a:pos x="T6" y="T7"/>
                </a:cxn>
                <a:cxn ang="0">
                  <a:pos x="T8" y="T9"/>
                </a:cxn>
                <a:cxn ang="0">
                  <a:pos x="T10" y="T11"/>
                </a:cxn>
                <a:cxn ang="0">
                  <a:pos x="T12" y="T13"/>
                </a:cxn>
              </a:cxnLst>
              <a:rect l="0" t="0" r="r" b="b"/>
              <a:pathLst>
                <a:path w="234" h="207">
                  <a:moveTo>
                    <a:pt x="180" y="186"/>
                  </a:moveTo>
                  <a:cubicBezTo>
                    <a:pt x="161" y="200"/>
                    <a:pt x="139" y="207"/>
                    <a:pt x="117" y="207"/>
                  </a:cubicBezTo>
                  <a:cubicBezTo>
                    <a:pt x="86" y="207"/>
                    <a:pt x="55" y="193"/>
                    <a:pt x="35" y="166"/>
                  </a:cubicBezTo>
                  <a:cubicBezTo>
                    <a:pt x="0" y="121"/>
                    <a:pt x="9" y="56"/>
                    <a:pt x="54" y="21"/>
                  </a:cubicBezTo>
                  <a:cubicBezTo>
                    <a:pt x="73" y="7"/>
                    <a:pt x="95" y="0"/>
                    <a:pt x="117" y="0"/>
                  </a:cubicBezTo>
                  <a:cubicBezTo>
                    <a:pt x="148" y="0"/>
                    <a:pt x="179" y="14"/>
                    <a:pt x="199" y="41"/>
                  </a:cubicBezTo>
                  <a:cubicBezTo>
                    <a:pt x="234" y="86"/>
                    <a:pt x="225" y="151"/>
                    <a:pt x="180" y="186"/>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24" name="Freeform 21"/>
            <p:cNvSpPr>
              <a:spLocks/>
            </p:cNvSpPr>
            <p:nvPr/>
          </p:nvSpPr>
          <p:spPr bwMode="auto">
            <a:xfrm>
              <a:off x="4472" y="2845"/>
              <a:ext cx="42" cy="108"/>
            </a:xfrm>
            <a:custGeom>
              <a:avLst/>
              <a:gdLst>
                <a:gd name="T0" fmla="*/ 19 w 29"/>
                <a:gd name="T1" fmla="*/ 74 h 74"/>
                <a:gd name="T2" fmla="*/ 29 w 29"/>
                <a:gd name="T3" fmla="*/ 57 h 74"/>
                <a:gd name="T4" fmla="*/ 15 w 29"/>
                <a:gd name="T5" fmla="*/ 0 h 74"/>
                <a:gd name="T6" fmla="*/ 4 w 29"/>
                <a:gd name="T7" fmla="*/ 13 h 74"/>
                <a:gd name="T8" fmla="*/ 19 w 29"/>
                <a:gd name="T9" fmla="*/ 74 h 74"/>
              </a:gdLst>
              <a:ahLst/>
              <a:cxnLst>
                <a:cxn ang="0">
                  <a:pos x="T0" y="T1"/>
                </a:cxn>
                <a:cxn ang="0">
                  <a:pos x="T2" y="T3"/>
                </a:cxn>
                <a:cxn ang="0">
                  <a:pos x="T4" y="T5"/>
                </a:cxn>
                <a:cxn ang="0">
                  <a:pos x="T6" y="T7"/>
                </a:cxn>
                <a:cxn ang="0">
                  <a:pos x="T8" y="T9"/>
                </a:cxn>
              </a:cxnLst>
              <a:rect l="0" t="0" r="r" b="b"/>
              <a:pathLst>
                <a:path w="29" h="74">
                  <a:moveTo>
                    <a:pt x="19" y="74"/>
                  </a:moveTo>
                  <a:cubicBezTo>
                    <a:pt x="21" y="69"/>
                    <a:pt x="25" y="63"/>
                    <a:pt x="29" y="57"/>
                  </a:cubicBezTo>
                  <a:cubicBezTo>
                    <a:pt x="12" y="31"/>
                    <a:pt x="13" y="10"/>
                    <a:pt x="15" y="0"/>
                  </a:cubicBezTo>
                  <a:cubicBezTo>
                    <a:pt x="11" y="4"/>
                    <a:pt x="7" y="9"/>
                    <a:pt x="4" y="13"/>
                  </a:cubicBezTo>
                  <a:cubicBezTo>
                    <a:pt x="1" y="27"/>
                    <a:pt x="0" y="48"/>
                    <a:pt x="19"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25" name="Freeform 22"/>
            <p:cNvSpPr>
              <a:spLocks/>
            </p:cNvSpPr>
            <p:nvPr/>
          </p:nvSpPr>
          <p:spPr bwMode="auto">
            <a:xfrm>
              <a:off x="4523" y="2958"/>
              <a:ext cx="203" cy="101"/>
            </a:xfrm>
            <a:custGeom>
              <a:avLst/>
              <a:gdLst>
                <a:gd name="T0" fmla="*/ 30 w 140"/>
                <a:gd name="T1" fmla="*/ 17 h 69"/>
                <a:gd name="T2" fmla="*/ 10 w 140"/>
                <a:gd name="T3" fmla="*/ 0 h 69"/>
                <a:gd name="T4" fmla="*/ 0 w 140"/>
                <a:gd name="T5" fmla="*/ 16 h 69"/>
                <a:gd name="T6" fmla="*/ 18 w 140"/>
                <a:gd name="T7" fmla="*/ 32 h 69"/>
                <a:gd name="T8" fmla="*/ 126 w 140"/>
                <a:gd name="T9" fmla="*/ 69 h 69"/>
                <a:gd name="T10" fmla="*/ 140 w 140"/>
                <a:gd name="T11" fmla="*/ 52 h 69"/>
                <a:gd name="T12" fmla="*/ 30 w 140"/>
                <a:gd name="T13" fmla="*/ 17 h 69"/>
              </a:gdLst>
              <a:ahLst/>
              <a:cxnLst>
                <a:cxn ang="0">
                  <a:pos x="T0" y="T1"/>
                </a:cxn>
                <a:cxn ang="0">
                  <a:pos x="T2" y="T3"/>
                </a:cxn>
                <a:cxn ang="0">
                  <a:pos x="T4" y="T5"/>
                </a:cxn>
                <a:cxn ang="0">
                  <a:pos x="T6" y="T7"/>
                </a:cxn>
                <a:cxn ang="0">
                  <a:pos x="T8" y="T9"/>
                </a:cxn>
                <a:cxn ang="0">
                  <a:pos x="T10" y="T11"/>
                </a:cxn>
                <a:cxn ang="0">
                  <a:pos x="T12" y="T13"/>
                </a:cxn>
              </a:cxnLst>
              <a:rect l="0" t="0" r="r" b="b"/>
              <a:pathLst>
                <a:path w="140" h="69">
                  <a:moveTo>
                    <a:pt x="30" y="17"/>
                  </a:moveTo>
                  <a:cubicBezTo>
                    <a:pt x="22" y="11"/>
                    <a:pt x="16" y="5"/>
                    <a:pt x="10" y="0"/>
                  </a:cubicBezTo>
                  <a:cubicBezTo>
                    <a:pt x="6" y="5"/>
                    <a:pt x="3" y="11"/>
                    <a:pt x="0" y="16"/>
                  </a:cubicBezTo>
                  <a:cubicBezTo>
                    <a:pt x="6" y="21"/>
                    <a:pt x="11" y="26"/>
                    <a:pt x="18" y="32"/>
                  </a:cubicBezTo>
                  <a:cubicBezTo>
                    <a:pt x="61" y="66"/>
                    <a:pt x="103" y="69"/>
                    <a:pt x="126" y="69"/>
                  </a:cubicBezTo>
                  <a:cubicBezTo>
                    <a:pt x="128" y="69"/>
                    <a:pt x="135" y="59"/>
                    <a:pt x="140" y="52"/>
                  </a:cubicBezTo>
                  <a:cubicBezTo>
                    <a:pt x="129" y="55"/>
                    <a:pt x="84" y="60"/>
                    <a:pt x="30"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26" name="Freeform 23"/>
            <p:cNvSpPr>
              <a:spLocks/>
            </p:cNvSpPr>
            <p:nvPr/>
          </p:nvSpPr>
          <p:spPr bwMode="auto">
            <a:xfrm>
              <a:off x="4604" y="2881"/>
              <a:ext cx="144" cy="121"/>
            </a:xfrm>
            <a:custGeom>
              <a:avLst/>
              <a:gdLst>
                <a:gd name="T0" fmla="*/ 0 w 99"/>
                <a:gd name="T1" fmla="*/ 9 h 83"/>
                <a:gd name="T2" fmla="*/ 96 w 99"/>
                <a:gd name="T3" fmla="*/ 83 h 83"/>
                <a:gd name="T4" fmla="*/ 99 w 99"/>
                <a:gd name="T5" fmla="*/ 74 h 83"/>
                <a:gd name="T6" fmla="*/ 14 w 99"/>
                <a:gd name="T7" fmla="*/ 0 h 83"/>
                <a:gd name="T8" fmla="*/ 0 w 99"/>
                <a:gd name="T9" fmla="*/ 9 h 83"/>
              </a:gdLst>
              <a:ahLst/>
              <a:cxnLst>
                <a:cxn ang="0">
                  <a:pos x="T0" y="T1"/>
                </a:cxn>
                <a:cxn ang="0">
                  <a:pos x="T2" y="T3"/>
                </a:cxn>
                <a:cxn ang="0">
                  <a:pos x="T4" y="T5"/>
                </a:cxn>
                <a:cxn ang="0">
                  <a:pos x="T6" y="T7"/>
                </a:cxn>
                <a:cxn ang="0">
                  <a:pos x="T8" y="T9"/>
                </a:cxn>
              </a:cxnLst>
              <a:rect l="0" t="0" r="r" b="b"/>
              <a:pathLst>
                <a:path w="99" h="83">
                  <a:moveTo>
                    <a:pt x="0" y="9"/>
                  </a:moveTo>
                  <a:cubicBezTo>
                    <a:pt x="39" y="45"/>
                    <a:pt x="84" y="75"/>
                    <a:pt x="96" y="83"/>
                  </a:cubicBezTo>
                  <a:cubicBezTo>
                    <a:pt x="97" y="80"/>
                    <a:pt x="98" y="77"/>
                    <a:pt x="99" y="74"/>
                  </a:cubicBezTo>
                  <a:cubicBezTo>
                    <a:pt x="86" y="65"/>
                    <a:pt x="54" y="40"/>
                    <a:pt x="14" y="0"/>
                  </a:cubicBezTo>
                  <a:cubicBezTo>
                    <a:pt x="10" y="3"/>
                    <a:pt x="5" y="6"/>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27" name="Freeform 24"/>
            <p:cNvSpPr>
              <a:spLocks/>
            </p:cNvSpPr>
            <p:nvPr/>
          </p:nvSpPr>
          <p:spPr bwMode="auto">
            <a:xfrm>
              <a:off x="4534" y="2807"/>
              <a:ext cx="63" cy="60"/>
            </a:xfrm>
            <a:custGeom>
              <a:avLst/>
              <a:gdLst>
                <a:gd name="T0" fmla="*/ 43 w 43"/>
                <a:gd name="T1" fmla="*/ 32 h 41"/>
                <a:gd name="T2" fmla="*/ 14 w 43"/>
                <a:gd name="T3" fmla="*/ 0 h 41"/>
                <a:gd name="T4" fmla="*/ 0 w 43"/>
                <a:gd name="T5" fmla="*/ 5 h 41"/>
                <a:gd name="T6" fmla="*/ 28 w 43"/>
                <a:gd name="T7" fmla="*/ 41 h 41"/>
                <a:gd name="T8" fmla="*/ 43 w 43"/>
                <a:gd name="T9" fmla="*/ 32 h 41"/>
              </a:gdLst>
              <a:ahLst/>
              <a:cxnLst>
                <a:cxn ang="0">
                  <a:pos x="T0" y="T1"/>
                </a:cxn>
                <a:cxn ang="0">
                  <a:pos x="T2" y="T3"/>
                </a:cxn>
                <a:cxn ang="0">
                  <a:pos x="T4" y="T5"/>
                </a:cxn>
                <a:cxn ang="0">
                  <a:pos x="T6" y="T7"/>
                </a:cxn>
                <a:cxn ang="0">
                  <a:pos x="T8" y="T9"/>
                </a:cxn>
              </a:cxnLst>
              <a:rect l="0" t="0" r="r" b="b"/>
              <a:pathLst>
                <a:path w="43" h="41">
                  <a:moveTo>
                    <a:pt x="43" y="32"/>
                  </a:moveTo>
                  <a:cubicBezTo>
                    <a:pt x="34" y="22"/>
                    <a:pt x="24" y="11"/>
                    <a:pt x="14" y="0"/>
                  </a:cubicBezTo>
                  <a:cubicBezTo>
                    <a:pt x="9" y="1"/>
                    <a:pt x="5" y="3"/>
                    <a:pt x="0" y="5"/>
                  </a:cubicBezTo>
                  <a:cubicBezTo>
                    <a:pt x="8" y="17"/>
                    <a:pt x="17" y="29"/>
                    <a:pt x="28" y="41"/>
                  </a:cubicBezTo>
                  <a:cubicBezTo>
                    <a:pt x="33" y="37"/>
                    <a:pt x="38" y="34"/>
                    <a:pt x="43"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28" name="Freeform 25"/>
            <p:cNvSpPr>
              <a:spLocks/>
            </p:cNvSpPr>
            <p:nvPr/>
          </p:nvSpPr>
          <p:spPr bwMode="auto">
            <a:xfrm>
              <a:off x="4478" y="2953"/>
              <a:ext cx="45" cy="114"/>
            </a:xfrm>
            <a:custGeom>
              <a:avLst/>
              <a:gdLst>
                <a:gd name="T0" fmla="*/ 15 w 31"/>
                <a:gd name="T1" fmla="*/ 0 h 79"/>
                <a:gd name="T2" fmla="*/ 0 w 31"/>
                <a:gd name="T3" fmla="*/ 58 h 79"/>
                <a:gd name="T4" fmla="*/ 2 w 31"/>
                <a:gd name="T5" fmla="*/ 62 h 79"/>
                <a:gd name="T6" fmla="*/ 19 w 31"/>
                <a:gd name="T7" fmla="*/ 79 h 79"/>
                <a:gd name="T8" fmla="*/ 31 w 31"/>
                <a:gd name="T9" fmla="*/ 20 h 79"/>
                <a:gd name="T10" fmla="*/ 15 w 31"/>
                <a:gd name="T11" fmla="*/ 0 h 79"/>
              </a:gdLst>
              <a:ahLst/>
              <a:cxnLst>
                <a:cxn ang="0">
                  <a:pos x="T0" y="T1"/>
                </a:cxn>
                <a:cxn ang="0">
                  <a:pos x="T2" y="T3"/>
                </a:cxn>
                <a:cxn ang="0">
                  <a:pos x="T4" y="T5"/>
                </a:cxn>
                <a:cxn ang="0">
                  <a:pos x="T6" y="T7"/>
                </a:cxn>
                <a:cxn ang="0">
                  <a:pos x="T8" y="T9"/>
                </a:cxn>
                <a:cxn ang="0">
                  <a:pos x="T10" y="T11"/>
                </a:cxn>
              </a:cxnLst>
              <a:rect l="0" t="0" r="r" b="b"/>
              <a:pathLst>
                <a:path w="31" h="79">
                  <a:moveTo>
                    <a:pt x="15" y="0"/>
                  </a:moveTo>
                  <a:cubicBezTo>
                    <a:pt x="5" y="21"/>
                    <a:pt x="1" y="41"/>
                    <a:pt x="0" y="58"/>
                  </a:cubicBezTo>
                  <a:cubicBezTo>
                    <a:pt x="1" y="59"/>
                    <a:pt x="1" y="60"/>
                    <a:pt x="2" y="62"/>
                  </a:cubicBezTo>
                  <a:cubicBezTo>
                    <a:pt x="7" y="68"/>
                    <a:pt x="13" y="74"/>
                    <a:pt x="19" y="79"/>
                  </a:cubicBezTo>
                  <a:cubicBezTo>
                    <a:pt x="18" y="65"/>
                    <a:pt x="20" y="43"/>
                    <a:pt x="31" y="20"/>
                  </a:cubicBezTo>
                  <a:cubicBezTo>
                    <a:pt x="24" y="13"/>
                    <a:pt x="19" y="7"/>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29" name="Freeform 26"/>
            <p:cNvSpPr>
              <a:spLocks/>
            </p:cNvSpPr>
            <p:nvPr/>
          </p:nvSpPr>
          <p:spPr bwMode="auto">
            <a:xfrm>
              <a:off x="4499" y="2867"/>
              <a:ext cx="105" cy="115"/>
            </a:xfrm>
            <a:custGeom>
              <a:avLst/>
              <a:gdLst>
                <a:gd name="T0" fmla="*/ 52 w 72"/>
                <a:gd name="T1" fmla="*/ 0 h 79"/>
                <a:gd name="T2" fmla="*/ 24 w 72"/>
                <a:gd name="T3" fmla="*/ 25 h 79"/>
                <a:gd name="T4" fmla="*/ 10 w 72"/>
                <a:gd name="T5" fmla="*/ 42 h 79"/>
                <a:gd name="T6" fmla="*/ 10 w 72"/>
                <a:gd name="T7" fmla="*/ 42 h 79"/>
                <a:gd name="T8" fmla="*/ 0 w 72"/>
                <a:gd name="T9" fmla="*/ 59 h 79"/>
                <a:gd name="T10" fmla="*/ 16 w 72"/>
                <a:gd name="T11" fmla="*/ 79 h 79"/>
                <a:gd name="T12" fmla="*/ 26 w 72"/>
                <a:gd name="T13" fmla="*/ 63 h 79"/>
                <a:gd name="T14" fmla="*/ 26 w 72"/>
                <a:gd name="T15" fmla="*/ 63 h 79"/>
                <a:gd name="T16" fmla="*/ 45 w 72"/>
                <a:gd name="T17" fmla="*/ 41 h 79"/>
                <a:gd name="T18" fmla="*/ 72 w 72"/>
                <a:gd name="T19" fmla="*/ 19 h 79"/>
                <a:gd name="T20" fmla="*/ 52 w 72"/>
                <a:gd name="T2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9">
                  <a:moveTo>
                    <a:pt x="52" y="0"/>
                  </a:moveTo>
                  <a:cubicBezTo>
                    <a:pt x="43" y="6"/>
                    <a:pt x="33" y="14"/>
                    <a:pt x="24" y="25"/>
                  </a:cubicBezTo>
                  <a:cubicBezTo>
                    <a:pt x="18" y="30"/>
                    <a:pt x="14" y="36"/>
                    <a:pt x="10" y="42"/>
                  </a:cubicBezTo>
                  <a:cubicBezTo>
                    <a:pt x="10" y="42"/>
                    <a:pt x="10" y="42"/>
                    <a:pt x="10" y="42"/>
                  </a:cubicBezTo>
                  <a:cubicBezTo>
                    <a:pt x="6" y="48"/>
                    <a:pt x="2" y="54"/>
                    <a:pt x="0" y="59"/>
                  </a:cubicBezTo>
                  <a:cubicBezTo>
                    <a:pt x="4" y="66"/>
                    <a:pt x="9" y="72"/>
                    <a:pt x="16" y="79"/>
                  </a:cubicBezTo>
                  <a:cubicBezTo>
                    <a:pt x="19" y="74"/>
                    <a:pt x="22" y="68"/>
                    <a:pt x="26" y="63"/>
                  </a:cubicBezTo>
                  <a:cubicBezTo>
                    <a:pt x="26" y="63"/>
                    <a:pt x="26" y="63"/>
                    <a:pt x="26" y="63"/>
                  </a:cubicBezTo>
                  <a:cubicBezTo>
                    <a:pt x="31" y="55"/>
                    <a:pt x="37" y="48"/>
                    <a:pt x="45" y="41"/>
                  </a:cubicBezTo>
                  <a:cubicBezTo>
                    <a:pt x="55" y="32"/>
                    <a:pt x="64" y="25"/>
                    <a:pt x="72" y="19"/>
                  </a:cubicBezTo>
                  <a:cubicBezTo>
                    <a:pt x="65" y="13"/>
                    <a:pt x="58" y="6"/>
                    <a:pt x="5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30" name="Freeform 27"/>
            <p:cNvSpPr>
              <a:spLocks/>
            </p:cNvSpPr>
            <p:nvPr/>
          </p:nvSpPr>
          <p:spPr bwMode="auto">
            <a:xfrm>
              <a:off x="4575" y="2831"/>
              <a:ext cx="144" cy="63"/>
            </a:xfrm>
            <a:custGeom>
              <a:avLst/>
              <a:gdLst>
                <a:gd name="T0" fmla="*/ 84 w 99"/>
                <a:gd name="T1" fmla="*/ 3 h 44"/>
                <a:gd name="T2" fmla="*/ 15 w 99"/>
                <a:gd name="T3" fmla="*/ 16 h 44"/>
                <a:gd name="T4" fmla="*/ 15 w 99"/>
                <a:gd name="T5" fmla="*/ 16 h 44"/>
                <a:gd name="T6" fmla="*/ 0 w 99"/>
                <a:gd name="T7" fmla="*/ 25 h 44"/>
                <a:gd name="T8" fmla="*/ 20 w 99"/>
                <a:gd name="T9" fmla="*/ 44 h 44"/>
                <a:gd name="T10" fmla="*/ 34 w 99"/>
                <a:gd name="T11" fmla="*/ 35 h 44"/>
                <a:gd name="T12" fmla="*/ 34 w 99"/>
                <a:gd name="T13" fmla="*/ 35 h 44"/>
                <a:gd name="T14" fmla="*/ 99 w 99"/>
                <a:gd name="T15" fmla="*/ 18 h 44"/>
                <a:gd name="T16" fmla="*/ 84 w 99"/>
                <a:gd name="T17"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44">
                  <a:moveTo>
                    <a:pt x="84" y="3"/>
                  </a:moveTo>
                  <a:cubicBezTo>
                    <a:pt x="68" y="0"/>
                    <a:pt x="43" y="1"/>
                    <a:pt x="15" y="16"/>
                  </a:cubicBezTo>
                  <a:cubicBezTo>
                    <a:pt x="15" y="16"/>
                    <a:pt x="15" y="16"/>
                    <a:pt x="15" y="16"/>
                  </a:cubicBezTo>
                  <a:cubicBezTo>
                    <a:pt x="10" y="18"/>
                    <a:pt x="5" y="21"/>
                    <a:pt x="0" y="25"/>
                  </a:cubicBezTo>
                  <a:cubicBezTo>
                    <a:pt x="6" y="31"/>
                    <a:pt x="13" y="38"/>
                    <a:pt x="20" y="44"/>
                  </a:cubicBezTo>
                  <a:cubicBezTo>
                    <a:pt x="25" y="41"/>
                    <a:pt x="30" y="38"/>
                    <a:pt x="34" y="35"/>
                  </a:cubicBezTo>
                  <a:cubicBezTo>
                    <a:pt x="34" y="35"/>
                    <a:pt x="34" y="35"/>
                    <a:pt x="34" y="35"/>
                  </a:cubicBezTo>
                  <a:cubicBezTo>
                    <a:pt x="72" y="15"/>
                    <a:pt x="99" y="18"/>
                    <a:pt x="99" y="18"/>
                  </a:cubicBezTo>
                  <a:cubicBezTo>
                    <a:pt x="95" y="12"/>
                    <a:pt x="90" y="7"/>
                    <a:pt x="8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31" name="Freeform 28"/>
            <p:cNvSpPr>
              <a:spLocks/>
            </p:cNvSpPr>
            <p:nvPr/>
          </p:nvSpPr>
          <p:spPr bwMode="auto">
            <a:xfrm>
              <a:off x="4653" y="2921"/>
              <a:ext cx="75" cy="72"/>
            </a:xfrm>
            <a:custGeom>
              <a:avLst/>
              <a:gdLst>
                <a:gd name="T0" fmla="*/ 12 w 51"/>
                <a:gd name="T1" fmla="*/ 7 h 50"/>
                <a:gd name="T2" fmla="*/ 8 w 51"/>
                <a:gd name="T3" fmla="*/ 39 h 50"/>
                <a:gd name="T4" fmla="*/ 39 w 51"/>
                <a:gd name="T5" fmla="*/ 43 h 50"/>
                <a:gd name="T6" fmla="*/ 43 w 51"/>
                <a:gd name="T7" fmla="*/ 12 h 50"/>
                <a:gd name="T8" fmla="*/ 12 w 51"/>
                <a:gd name="T9" fmla="*/ 7 h 50"/>
              </a:gdLst>
              <a:ahLst/>
              <a:cxnLst>
                <a:cxn ang="0">
                  <a:pos x="T0" y="T1"/>
                </a:cxn>
                <a:cxn ang="0">
                  <a:pos x="T2" y="T3"/>
                </a:cxn>
                <a:cxn ang="0">
                  <a:pos x="T4" y="T5"/>
                </a:cxn>
                <a:cxn ang="0">
                  <a:pos x="T6" y="T7"/>
                </a:cxn>
                <a:cxn ang="0">
                  <a:pos x="T8" y="T9"/>
                </a:cxn>
              </a:cxnLst>
              <a:rect l="0" t="0" r="r" b="b"/>
              <a:pathLst>
                <a:path w="51" h="50">
                  <a:moveTo>
                    <a:pt x="12" y="7"/>
                  </a:moveTo>
                  <a:cubicBezTo>
                    <a:pt x="2" y="15"/>
                    <a:pt x="0" y="29"/>
                    <a:pt x="8" y="39"/>
                  </a:cubicBezTo>
                  <a:cubicBezTo>
                    <a:pt x="15" y="48"/>
                    <a:pt x="29" y="50"/>
                    <a:pt x="39" y="43"/>
                  </a:cubicBezTo>
                  <a:cubicBezTo>
                    <a:pt x="49" y="35"/>
                    <a:pt x="51" y="21"/>
                    <a:pt x="43" y="12"/>
                  </a:cubicBezTo>
                  <a:cubicBezTo>
                    <a:pt x="36" y="2"/>
                    <a:pt x="22" y="0"/>
                    <a:pt x="12"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32" name="Freeform 29"/>
            <p:cNvSpPr>
              <a:spLocks/>
            </p:cNvSpPr>
            <p:nvPr/>
          </p:nvSpPr>
          <p:spPr bwMode="auto">
            <a:xfrm>
              <a:off x="4590" y="3002"/>
              <a:ext cx="66" cy="67"/>
            </a:xfrm>
            <a:custGeom>
              <a:avLst/>
              <a:gdLst>
                <a:gd name="T0" fmla="*/ 10 w 46"/>
                <a:gd name="T1" fmla="*/ 7 h 46"/>
                <a:gd name="T2" fmla="*/ 6 w 46"/>
                <a:gd name="T3" fmla="*/ 36 h 46"/>
                <a:gd name="T4" fmla="*/ 35 w 46"/>
                <a:gd name="T5" fmla="*/ 40 h 46"/>
                <a:gd name="T6" fmla="*/ 39 w 46"/>
                <a:gd name="T7" fmla="*/ 11 h 46"/>
                <a:gd name="T8" fmla="*/ 10 w 46"/>
                <a:gd name="T9" fmla="*/ 7 h 46"/>
              </a:gdLst>
              <a:ahLst/>
              <a:cxnLst>
                <a:cxn ang="0">
                  <a:pos x="T0" y="T1"/>
                </a:cxn>
                <a:cxn ang="0">
                  <a:pos x="T2" y="T3"/>
                </a:cxn>
                <a:cxn ang="0">
                  <a:pos x="T4" y="T5"/>
                </a:cxn>
                <a:cxn ang="0">
                  <a:pos x="T6" y="T7"/>
                </a:cxn>
                <a:cxn ang="0">
                  <a:pos x="T8" y="T9"/>
                </a:cxn>
              </a:cxnLst>
              <a:rect l="0" t="0" r="r" b="b"/>
              <a:pathLst>
                <a:path w="46" h="46">
                  <a:moveTo>
                    <a:pt x="10" y="7"/>
                  </a:moveTo>
                  <a:cubicBezTo>
                    <a:pt x="1" y="14"/>
                    <a:pt x="0" y="27"/>
                    <a:pt x="6" y="36"/>
                  </a:cubicBezTo>
                  <a:cubicBezTo>
                    <a:pt x="13" y="45"/>
                    <a:pt x="26" y="46"/>
                    <a:pt x="35" y="40"/>
                  </a:cubicBezTo>
                  <a:cubicBezTo>
                    <a:pt x="44" y="33"/>
                    <a:pt x="46" y="20"/>
                    <a:pt x="39" y="11"/>
                  </a:cubicBezTo>
                  <a:cubicBezTo>
                    <a:pt x="32" y="2"/>
                    <a:pt x="19" y="0"/>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33" name="Freeform 30"/>
            <p:cNvSpPr>
              <a:spLocks/>
            </p:cNvSpPr>
            <p:nvPr/>
          </p:nvSpPr>
          <p:spPr bwMode="auto">
            <a:xfrm>
              <a:off x="4468" y="2902"/>
              <a:ext cx="103" cy="101"/>
            </a:xfrm>
            <a:custGeom>
              <a:avLst/>
              <a:gdLst>
                <a:gd name="T0" fmla="*/ 17 w 71"/>
                <a:gd name="T1" fmla="*/ 10 h 70"/>
                <a:gd name="T2" fmla="*/ 11 w 71"/>
                <a:gd name="T3" fmla="*/ 54 h 70"/>
                <a:gd name="T4" fmla="*/ 55 w 71"/>
                <a:gd name="T5" fmla="*/ 60 h 70"/>
                <a:gd name="T6" fmla="*/ 61 w 71"/>
                <a:gd name="T7" fmla="*/ 16 h 70"/>
                <a:gd name="T8" fmla="*/ 17 w 71"/>
                <a:gd name="T9" fmla="*/ 10 h 70"/>
              </a:gdLst>
              <a:ahLst/>
              <a:cxnLst>
                <a:cxn ang="0">
                  <a:pos x="T0" y="T1"/>
                </a:cxn>
                <a:cxn ang="0">
                  <a:pos x="T2" y="T3"/>
                </a:cxn>
                <a:cxn ang="0">
                  <a:pos x="T4" y="T5"/>
                </a:cxn>
                <a:cxn ang="0">
                  <a:pos x="T6" y="T7"/>
                </a:cxn>
                <a:cxn ang="0">
                  <a:pos x="T8" y="T9"/>
                </a:cxn>
              </a:cxnLst>
              <a:rect l="0" t="0" r="r" b="b"/>
              <a:pathLst>
                <a:path w="71" h="70">
                  <a:moveTo>
                    <a:pt x="17" y="10"/>
                  </a:moveTo>
                  <a:cubicBezTo>
                    <a:pt x="3" y="21"/>
                    <a:pt x="0" y="40"/>
                    <a:pt x="11" y="54"/>
                  </a:cubicBezTo>
                  <a:cubicBezTo>
                    <a:pt x="21" y="68"/>
                    <a:pt x="41" y="70"/>
                    <a:pt x="55" y="60"/>
                  </a:cubicBezTo>
                  <a:cubicBezTo>
                    <a:pt x="68" y="49"/>
                    <a:pt x="71" y="30"/>
                    <a:pt x="61" y="16"/>
                  </a:cubicBezTo>
                  <a:cubicBezTo>
                    <a:pt x="50" y="2"/>
                    <a:pt x="30" y="0"/>
                    <a:pt x="1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34" name="Rectangle 31"/>
            <p:cNvSpPr>
              <a:spLocks noChangeArrowheads="1"/>
            </p:cNvSpPr>
            <p:nvPr/>
          </p:nvSpPr>
          <p:spPr bwMode="auto">
            <a:xfrm>
              <a:off x="4884" y="2838"/>
              <a:ext cx="60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2244" b="0" i="0" u="none" strike="noStrike" kern="1200" cap="none" spc="0" normalizeH="0" baseline="0" noProof="0" dirty="0" smtClean="0">
                  <a:ln>
                    <a:noFill/>
                  </a:ln>
                  <a:solidFill>
                    <a:schemeClr val="bg1"/>
                  </a:solidFill>
                  <a:effectLst/>
                  <a:uLnTx/>
                  <a:uFillTx/>
                  <a:latin typeface="Segoe Pro Display Light" panose="020B0302040504020203" pitchFamily="34" charset="0"/>
                  <a:ea typeface="+mn-ea"/>
                  <a:cs typeface="+mn-cs"/>
                </a:rPr>
                <a:t>Website</a:t>
              </a:r>
              <a:endParaRPr kumimoji="0" lang="en-US" altLang="en-US" sz="1836" b="0" i="0" u="none" strike="noStrike" kern="1200" cap="none" spc="0" normalizeH="0" baseline="0" noProof="0" dirty="0">
                <a:ln>
                  <a:noFill/>
                </a:ln>
                <a:solidFill>
                  <a:schemeClr val="bg1"/>
                </a:solidFill>
                <a:effectLst/>
                <a:uLnTx/>
                <a:uFillTx/>
                <a:ea typeface="+mn-ea"/>
                <a:cs typeface="+mn-cs"/>
              </a:endParaRPr>
            </a:p>
          </p:txBody>
        </p:sp>
        <p:sp>
          <p:nvSpPr>
            <p:cNvPr id="35" name="Freeform 32"/>
            <p:cNvSpPr>
              <a:spLocks/>
            </p:cNvSpPr>
            <p:nvPr/>
          </p:nvSpPr>
          <p:spPr bwMode="auto">
            <a:xfrm>
              <a:off x="5778" y="2584"/>
              <a:ext cx="1353" cy="647"/>
            </a:xfrm>
            <a:custGeom>
              <a:avLst/>
              <a:gdLst>
                <a:gd name="T0" fmla="*/ 874 w 932"/>
                <a:gd name="T1" fmla="*/ 0 h 446"/>
                <a:gd name="T2" fmla="*/ 59 w 932"/>
                <a:gd name="T3" fmla="*/ 0 h 446"/>
                <a:gd name="T4" fmla="*/ 18 w 932"/>
                <a:gd name="T5" fmla="*/ 17 h 446"/>
                <a:gd name="T6" fmla="*/ 0 w 932"/>
                <a:gd name="T7" fmla="*/ 58 h 446"/>
                <a:gd name="T8" fmla="*/ 0 w 932"/>
                <a:gd name="T9" fmla="*/ 388 h 446"/>
                <a:gd name="T10" fmla="*/ 18 w 932"/>
                <a:gd name="T11" fmla="*/ 430 h 446"/>
                <a:gd name="T12" fmla="*/ 53 w 932"/>
                <a:gd name="T13" fmla="*/ 446 h 446"/>
                <a:gd name="T14" fmla="*/ 53 w 932"/>
                <a:gd name="T15" fmla="*/ 442 h 446"/>
                <a:gd name="T16" fmla="*/ 53 w 932"/>
                <a:gd name="T17" fmla="*/ 113 h 446"/>
                <a:gd name="T18" fmla="*/ 113 w 932"/>
                <a:gd name="T19" fmla="*/ 52 h 446"/>
                <a:gd name="T20" fmla="*/ 928 w 932"/>
                <a:gd name="T21" fmla="*/ 52 h 446"/>
                <a:gd name="T22" fmla="*/ 932 w 932"/>
                <a:gd name="T23" fmla="*/ 52 h 446"/>
                <a:gd name="T24" fmla="*/ 915 w 932"/>
                <a:gd name="T25" fmla="*/ 17 h 446"/>
                <a:gd name="T26" fmla="*/ 874 w 932"/>
                <a:gd name="T27"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2" h="446">
                  <a:moveTo>
                    <a:pt x="874" y="0"/>
                  </a:moveTo>
                  <a:cubicBezTo>
                    <a:pt x="59" y="0"/>
                    <a:pt x="59" y="0"/>
                    <a:pt x="59" y="0"/>
                  </a:cubicBezTo>
                  <a:cubicBezTo>
                    <a:pt x="43" y="0"/>
                    <a:pt x="28" y="7"/>
                    <a:pt x="18" y="17"/>
                  </a:cubicBezTo>
                  <a:cubicBezTo>
                    <a:pt x="7" y="28"/>
                    <a:pt x="0" y="42"/>
                    <a:pt x="0" y="58"/>
                  </a:cubicBezTo>
                  <a:cubicBezTo>
                    <a:pt x="0" y="388"/>
                    <a:pt x="0" y="388"/>
                    <a:pt x="0" y="388"/>
                  </a:cubicBezTo>
                  <a:cubicBezTo>
                    <a:pt x="0" y="404"/>
                    <a:pt x="7" y="419"/>
                    <a:pt x="18" y="430"/>
                  </a:cubicBezTo>
                  <a:cubicBezTo>
                    <a:pt x="27" y="439"/>
                    <a:pt x="39" y="445"/>
                    <a:pt x="53" y="446"/>
                  </a:cubicBezTo>
                  <a:cubicBezTo>
                    <a:pt x="53" y="445"/>
                    <a:pt x="53" y="444"/>
                    <a:pt x="53" y="442"/>
                  </a:cubicBezTo>
                  <a:cubicBezTo>
                    <a:pt x="53" y="113"/>
                    <a:pt x="53" y="113"/>
                    <a:pt x="53" y="113"/>
                  </a:cubicBezTo>
                  <a:cubicBezTo>
                    <a:pt x="53" y="79"/>
                    <a:pt x="80" y="52"/>
                    <a:pt x="113" y="52"/>
                  </a:cubicBezTo>
                  <a:cubicBezTo>
                    <a:pt x="928" y="52"/>
                    <a:pt x="928" y="52"/>
                    <a:pt x="928" y="52"/>
                  </a:cubicBezTo>
                  <a:cubicBezTo>
                    <a:pt x="929" y="52"/>
                    <a:pt x="930" y="52"/>
                    <a:pt x="932" y="52"/>
                  </a:cubicBezTo>
                  <a:cubicBezTo>
                    <a:pt x="930" y="39"/>
                    <a:pt x="924" y="26"/>
                    <a:pt x="915" y="17"/>
                  </a:cubicBezTo>
                  <a:cubicBezTo>
                    <a:pt x="904" y="7"/>
                    <a:pt x="890" y="0"/>
                    <a:pt x="874" y="0"/>
                  </a:cubicBezTo>
                </a:path>
              </a:pathLst>
            </a:custGeom>
            <a:solidFill>
              <a:srgbClr val="4E6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36" name="Freeform 33"/>
            <p:cNvSpPr>
              <a:spLocks/>
            </p:cNvSpPr>
            <p:nvPr/>
          </p:nvSpPr>
          <p:spPr bwMode="auto">
            <a:xfrm>
              <a:off x="5772" y="2578"/>
              <a:ext cx="1365" cy="659"/>
            </a:xfrm>
            <a:custGeom>
              <a:avLst/>
              <a:gdLst>
                <a:gd name="T0" fmla="*/ 878 w 940"/>
                <a:gd name="T1" fmla="*/ 0 h 454"/>
                <a:gd name="T2" fmla="*/ 63 w 940"/>
                <a:gd name="T3" fmla="*/ 0 h 454"/>
                <a:gd name="T4" fmla="*/ 0 w 940"/>
                <a:gd name="T5" fmla="*/ 62 h 454"/>
                <a:gd name="T6" fmla="*/ 0 w 940"/>
                <a:gd name="T7" fmla="*/ 392 h 454"/>
                <a:gd name="T8" fmla="*/ 57 w 940"/>
                <a:gd name="T9" fmla="*/ 454 h 454"/>
                <a:gd name="T10" fmla="*/ 57 w 940"/>
                <a:gd name="T11" fmla="*/ 450 h 454"/>
                <a:gd name="T12" fmla="*/ 22 w 940"/>
                <a:gd name="T13" fmla="*/ 434 h 454"/>
                <a:gd name="T14" fmla="*/ 4 w 940"/>
                <a:gd name="T15" fmla="*/ 392 h 454"/>
                <a:gd name="T16" fmla="*/ 4 w 940"/>
                <a:gd name="T17" fmla="*/ 62 h 454"/>
                <a:gd name="T18" fmla="*/ 22 w 940"/>
                <a:gd name="T19" fmla="*/ 21 h 454"/>
                <a:gd name="T20" fmla="*/ 63 w 940"/>
                <a:gd name="T21" fmla="*/ 4 h 454"/>
                <a:gd name="T22" fmla="*/ 878 w 940"/>
                <a:gd name="T23" fmla="*/ 4 h 454"/>
                <a:gd name="T24" fmla="*/ 919 w 940"/>
                <a:gd name="T25" fmla="*/ 21 h 454"/>
                <a:gd name="T26" fmla="*/ 936 w 940"/>
                <a:gd name="T27" fmla="*/ 56 h 454"/>
                <a:gd name="T28" fmla="*/ 940 w 940"/>
                <a:gd name="T29" fmla="*/ 57 h 454"/>
                <a:gd name="T30" fmla="*/ 878 w 940"/>
                <a:gd name="T3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0" h="454">
                  <a:moveTo>
                    <a:pt x="878" y="0"/>
                  </a:moveTo>
                  <a:cubicBezTo>
                    <a:pt x="63" y="0"/>
                    <a:pt x="63" y="0"/>
                    <a:pt x="63" y="0"/>
                  </a:cubicBezTo>
                  <a:cubicBezTo>
                    <a:pt x="28" y="0"/>
                    <a:pt x="0" y="28"/>
                    <a:pt x="0" y="62"/>
                  </a:cubicBezTo>
                  <a:cubicBezTo>
                    <a:pt x="0" y="392"/>
                    <a:pt x="0" y="392"/>
                    <a:pt x="0" y="392"/>
                  </a:cubicBezTo>
                  <a:cubicBezTo>
                    <a:pt x="0" y="425"/>
                    <a:pt x="25" y="452"/>
                    <a:pt x="57" y="454"/>
                  </a:cubicBezTo>
                  <a:cubicBezTo>
                    <a:pt x="57" y="453"/>
                    <a:pt x="57" y="452"/>
                    <a:pt x="57" y="450"/>
                  </a:cubicBezTo>
                  <a:cubicBezTo>
                    <a:pt x="43" y="449"/>
                    <a:pt x="31" y="443"/>
                    <a:pt x="22" y="434"/>
                  </a:cubicBezTo>
                  <a:cubicBezTo>
                    <a:pt x="11" y="423"/>
                    <a:pt x="4" y="408"/>
                    <a:pt x="4" y="392"/>
                  </a:cubicBezTo>
                  <a:cubicBezTo>
                    <a:pt x="4" y="62"/>
                    <a:pt x="4" y="62"/>
                    <a:pt x="4" y="62"/>
                  </a:cubicBezTo>
                  <a:cubicBezTo>
                    <a:pt x="4" y="46"/>
                    <a:pt x="11" y="32"/>
                    <a:pt x="22" y="21"/>
                  </a:cubicBezTo>
                  <a:cubicBezTo>
                    <a:pt x="32" y="11"/>
                    <a:pt x="47" y="4"/>
                    <a:pt x="63" y="4"/>
                  </a:cubicBezTo>
                  <a:cubicBezTo>
                    <a:pt x="878" y="4"/>
                    <a:pt x="878" y="4"/>
                    <a:pt x="878" y="4"/>
                  </a:cubicBezTo>
                  <a:cubicBezTo>
                    <a:pt x="894" y="4"/>
                    <a:pt x="908" y="11"/>
                    <a:pt x="919" y="21"/>
                  </a:cubicBezTo>
                  <a:cubicBezTo>
                    <a:pt x="928" y="30"/>
                    <a:pt x="934" y="43"/>
                    <a:pt x="936" y="56"/>
                  </a:cubicBezTo>
                  <a:cubicBezTo>
                    <a:pt x="937" y="56"/>
                    <a:pt x="938" y="57"/>
                    <a:pt x="940" y="57"/>
                  </a:cubicBezTo>
                  <a:cubicBezTo>
                    <a:pt x="937" y="25"/>
                    <a:pt x="910" y="0"/>
                    <a:pt x="87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37" name="Freeform 34"/>
            <p:cNvSpPr>
              <a:spLocks/>
            </p:cNvSpPr>
            <p:nvPr/>
          </p:nvSpPr>
          <p:spPr bwMode="auto">
            <a:xfrm>
              <a:off x="5855" y="2659"/>
              <a:ext cx="1358" cy="655"/>
            </a:xfrm>
            <a:custGeom>
              <a:avLst/>
              <a:gdLst>
                <a:gd name="T0" fmla="*/ 935 w 935"/>
                <a:gd name="T1" fmla="*/ 390 h 451"/>
                <a:gd name="T2" fmla="*/ 875 w 935"/>
                <a:gd name="T3" fmla="*/ 451 h 451"/>
                <a:gd name="T4" fmla="*/ 60 w 935"/>
                <a:gd name="T5" fmla="*/ 451 h 451"/>
                <a:gd name="T6" fmla="*/ 0 w 935"/>
                <a:gd name="T7" fmla="*/ 390 h 451"/>
                <a:gd name="T8" fmla="*/ 0 w 935"/>
                <a:gd name="T9" fmla="*/ 61 h 451"/>
                <a:gd name="T10" fmla="*/ 60 w 935"/>
                <a:gd name="T11" fmla="*/ 0 h 451"/>
                <a:gd name="T12" fmla="*/ 875 w 935"/>
                <a:gd name="T13" fmla="*/ 0 h 451"/>
                <a:gd name="T14" fmla="*/ 935 w 935"/>
                <a:gd name="T15" fmla="*/ 61 h 451"/>
                <a:gd name="T16" fmla="*/ 935 w 935"/>
                <a:gd name="T17" fmla="*/ 39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451">
                  <a:moveTo>
                    <a:pt x="935" y="390"/>
                  </a:moveTo>
                  <a:cubicBezTo>
                    <a:pt x="935" y="424"/>
                    <a:pt x="908" y="451"/>
                    <a:pt x="875" y="451"/>
                  </a:cubicBezTo>
                  <a:cubicBezTo>
                    <a:pt x="60" y="451"/>
                    <a:pt x="60" y="451"/>
                    <a:pt x="60" y="451"/>
                  </a:cubicBezTo>
                  <a:cubicBezTo>
                    <a:pt x="27" y="451"/>
                    <a:pt x="0" y="424"/>
                    <a:pt x="0" y="390"/>
                  </a:cubicBezTo>
                  <a:cubicBezTo>
                    <a:pt x="0" y="61"/>
                    <a:pt x="0" y="61"/>
                    <a:pt x="0" y="61"/>
                  </a:cubicBezTo>
                  <a:cubicBezTo>
                    <a:pt x="0" y="27"/>
                    <a:pt x="27" y="0"/>
                    <a:pt x="60" y="0"/>
                  </a:cubicBezTo>
                  <a:cubicBezTo>
                    <a:pt x="875" y="0"/>
                    <a:pt x="875" y="0"/>
                    <a:pt x="875" y="0"/>
                  </a:cubicBezTo>
                  <a:cubicBezTo>
                    <a:pt x="908" y="0"/>
                    <a:pt x="935" y="27"/>
                    <a:pt x="935" y="61"/>
                  </a:cubicBezTo>
                  <a:cubicBezTo>
                    <a:pt x="935" y="390"/>
                    <a:pt x="935" y="390"/>
                    <a:pt x="935" y="390"/>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chemeClr val="bg1"/>
                </a:solidFill>
                <a:effectLst/>
                <a:uLnTx/>
                <a:uFillTx/>
                <a:latin typeface="Segoe UI"/>
                <a:ea typeface="+mn-ea"/>
                <a:cs typeface="+mn-cs"/>
              </a:endParaRPr>
            </a:p>
          </p:txBody>
        </p:sp>
        <p:sp>
          <p:nvSpPr>
            <p:cNvPr id="38" name="Freeform 35"/>
            <p:cNvSpPr>
              <a:spLocks/>
            </p:cNvSpPr>
            <p:nvPr/>
          </p:nvSpPr>
          <p:spPr bwMode="auto">
            <a:xfrm>
              <a:off x="5850" y="2656"/>
              <a:ext cx="1367" cy="661"/>
            </a:xfrm>
            <a:custGeom>
              <a:avLst/>
              <a:gdLst>
                <a:gd name="T0" fmla="*/ 938 w 941"/>
                <a:gd name="T1" fmla="*/ 392 h 455"/>
                <a:gd name="T2" fmla="*/ 936 w 941"/>
                <a:gd name="T3" fmla="*/ 392 h 455"/>
                <a:gd name="T4" fmla="*/ 919 w 941"/>
                <a:gd name="T5" fmla="*/ 433 h 455"/>
                <a:gd name="T6" fmla="*/ 878 w 941"/>
                <a:gd name="T7" fmla="*/ 450 h 455"/>
                <a:gd name="T8" fmla="*/ 63 w 941"/>
                <a:gd name="T9" fmla="*/ 450 h 455"/>
                <a:gd name="T10" fmla="*/ 22 w 941"/>
                <a:gd name="T11" fmla="*/ 433 h 455"/>
                <a:gd name="T12" fmla="*/ 5 w 941"/>
                <a:gd name="T13" fmla="*/ 392 h 455"/>
                <a:gd name="T14" fmla="*/ 5 w 941"/>
                <a:gd name="T15" fmla="*/ 63 h 455"/>
                <a:gd name="T16" fmla="*/ 22 w 941"/>
                <a:gd name="T17" fmla="*/ 22 h 455"/>
                <a:gd name="T18" fmla="*/ 63 w 941"/>
                <a:gd name="T19" fmla="*/ 5 h 455"/>
                <a:gd name="T20" fmla="*/ 878 w 941"/>
                <a:gd name="T21" fmla="*/ 5 h 455"/>
                <a:gd name="T22" fmla="*/ 919 w 941"/>
                <a:gd name="T23" fmla="*/ 22 h 455"/>
                <a:gd name="T24" fmla="*/ 936 w 941"/>
                <a:gd name="T25" fmla="*/ 63 h 455"/>
                <a:gd name="T26" fmla="*/ 936 w 941"/>
                <a:gd name="T27" fmla="*/ 392 h 455"/>
                <a:gd name="T28" fmla="*/ 938 w 941"/>
                <a:gd name="T29" fmla="*/ 392 h 455"/>
                <a:gd name="T30" fmla="*/ 941 w 941"/>
                <a:gd name="T31" fmla="*/ 392 h 455"/>
                <a:gd name="T32" fmla="*/ 941 w 941"/>
                <a:gd name="T33" fmla="*/ 63 h 455"/>
                <a:gd name="T34" fmla="*/ 878 w 941"/>
                <a:gd name="T35" fmla="*/ 0 h 455"/>
                <a:gd name="T36" fmla="*/ 63 w 941"/>
                <a:gd name="T37" fmla="*/ 0 h 455"/>
                <a:gd name="T38" fmla="*/ 0 w 941"/>
                <a:gd name="T39" fmla="*/ 63 h 455"/>
                <a:gd name="T40" fmla="*/ 0 w 941"/>
                <a:gd name="T41" fmla="*/ 392 h 455"/>
                <a:gd name="T42" fmla="*/ 63 w 941"/>
                <a:gd name="T43" fmla="*/ 455 h 455"/>
                <a:gd name="T44" fmla="*/ 878 w 941"/>
                <a:gd name="T45" fmla="*/ 455 h 455"/>
                <a:gd name="T46" fmla="*/ 941 w 941"/>
                <a:gd name="T47" fmla="*/ 392 h 455"/>
                <a:gd name="T48" fmla="*/ 938 w 941"/>
                <a:gd name="T49" fmla="*/ 39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1" h="455">
                  <a:moveTo>
                    <a:pt x="938" y="392"/>
                  </a:moveTo>
                  <a:cubicBezTo>
                    <a:pt x="936" y="392"/>
                    <a:pt x="936" y="392"/>
                    <a:pt x="936" y="392"/>
                  </a:cubicBezTo>
                  <a:cubicBezTo>
                    <a:pt x="936" y="408"/>
                    <a:pt x="929" y="423"/>
                    <a:pt x="919" y="433"/>
                  </a:cubicBezTo>
                  <a:cubicBezTo>
                    <a:pt x="908" y="444"/>
                    <a:pt x="894" y="450"/>
                    <a:pt x="878" y="450"/>
                  </a:cubicBezTo>
                  <a:cubicBezTo>
                    <a:pt x="63" y="450"/>
                    <a:pt x="63" y="450"/>
                    <a:pt x="63" y="450"/>
                  </a:cubicBezTo>
                  <a:cubicBezTo>
                    <a:pt x="47" y="450"/>
                    <a:pt x="33" y="444"/>
                    <a:pt x="22" y="433"/>
                  </a:cubicBezTo>
                  <a:cubicBezTo>
                    <a:pt x="12" y="423"/>
                    <a:pt x="5" y="408"/>
                    <a:pt x="5" y="392"/>
                  </a:cubicBezTo>
                  <a:cubicBezTo>
                    <a:pt x="5" y="63"/>
                    <a:pt x="5" y="63"/>
                    <a:pt x="5" y="63"/>
                  </a:cubicBezTo>
                  <a:cubicBezTo>
                    <a:pt x="5" y="47"/>
                    <a:pt x="12" y="32"/>
                    <a:pt x="22" y="22"/>
                  </a:cubicBezTo>
                  <a:cubicBezTo>
                    <a:pt x="33" y="11"/>
                    <a:pt x="47" y="5"/>
                    <a:pt x="63" y="5"/>
                  </a:cubicBezTo>
                  <a:cubicBezTo>
                    <a:pt x="878" y="5"/>
                    <a:pt x="878" y="5"/>
                    <a:pt x="878" y="5"/>
                  </a:cubicBezTo>
                  <a:cubicBezTo>
                    <a:pt x="894" y="5"/>
                    <a:pt x="908" y="11"/>
                    <a:pt x="919" y="22"/>
                  </a:cubicBezTo>
                  <a:cubicBezTo>
                    <a:pt x="929" y="32"/>
                    <a:pt x="936" y="47"/>
                    <a:pt x="936" y="63"/>
                  </a:cubicBezTo>
                  <a:cubicBezTo>
                    <a:pt x="936" y="392"/>
                    <a:pt x="936" y="392"/>
                    <a:pt x="936" y="392"/>
                  </a:cubicBezTo>
                  <a:cubicBezTo>
                    <a:pt x="938" y="392"/>
                    <a:pt x="938" y="392"/>
                    <a:pt x="938" y="392"/>
                  </a:cubicBezTo>
                  <a:cubicBezTo>
                    <a:pt x="941" y="392"/>
                    <a:pt x="941" y="392"/>
                    <a:pt x="941" y="392"/>
                  </a:cubicBezTo>
                  <a:cubicBezTo>
                    <a:pt x="941" y="63"/>
                    <a:pt x="941" y="63"/>
                    <a:pt x="941" y="63"/>
                  </a:cubicBezTo>
                  <a:cubicBezTo>
                    <a:pt x="941" y="28"/>
                    <a:pt x="913" y="0"/>
                    <a:pt x="878" y="0"/>
                  </a:cubicBezTo>
                  <a:cubicBezTo>
                    <a:pt x="63" y="0"/>
                    <a:pt x="63" y="0"/>
                    <a:pt x="63" y="0"/>
                  </a:cubicBezTo>
                  <a:cubicBezTo>
                    <a:pt x="28" y="0"/>
                    <a:pt x="0" y="28"/>
                    <a:pt x="0" y="63"/>
                  </a:cubicBezTo>
                  <a:cubicBezTo>
                    <a:pt x="0" y="392"/>
                    <a:pt x="0" y="392"/>
                    <a:pt x="0" y="392"/>
                  </a:cubicBezTo>
                  <a:cubicBezTo>
                    <a:pt x="0" y="427"/>
                    <a:pt x="28" y="455"/>
                    <a:pt x="63" y="455"/>
                  </a:cubicBezTo>
                  <a:cubicBezTo>
                    <a:pt x="878" y="455"/>
                    <a:pt x="878" y="455"/>
                    <a:pt x="878" y="455"/>
                  </a:cubicBezTo>
                  <a:cubicBezTo>
                    <a:pt x="913" y="455"/>
                    <a:pt x="941" y="427"/>
                    <a:pt x="941" y="392"/>
                  </a:cubicBezTo>
                  <a:lnTo>
                    <a:pt x="938"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39" name="Freeform 36"/>
            <p:cNvSpPr>
              <a:spLocks/>
            </p:cNvSpPr>
            <p:nvPr/>
          </p:nvSpPr>
          <p:spPr bwMode="auto">
            <a:xfrm>
              <a:off x="6068" y="3044"/>
              <a:ext cx="211" cy="63"/>
            </a:xfrm>
            <a:custGeom>
              <a:avLst/>
              <a:gdLst>
                <a:gd name="T0" fmla="*/ 105 w 145"/>
                <a:gd name="T1" fmla="*/ 0 h 43"/>
                <a:gd name="T2" fmla="*/ 100 w 145"/>
                <a:gd name="T3" fmla="*/ 0 h 43"/>
                <a:gd name="T4" fmla="*/ 48 w 145"/>
                <a:gd name="T5" fmla="*/ 0 h 43"/>
                <a:gd name="T6" fmla="*/ 45 w 145"/>
                <a:gd name="T7" fmla="*/ 0 h 43"/>
                <a:gd name="T8" fmla="*/ 0 w 145"/>
                <a:gd name="T9" fmla="*/ 29 h 43"/>
                <a:gd name="T10" fmla="*/ 0 w 145"/>
                <a:gd name="T11" fmla="*/ 43 h 43"/>
                <a:gd name="T12" fmla="*/ 54 w 145"/>
                <a:gd name="T13" fmla="*/ 43 h 43"/>
                <a:gd name="T14" fmla="*/ 94 w 145"/>
                <a:gd name="T15" fmla="*/ 43 h 43"/>
                <a:gd name="T16" fmla="*/ 145 w 145"/>
                <a:gd name="T17" fmla="*/ 43 h 43"/>
                <a:gd name="T18" fmla="*/ 145 w 145"/>
                <a:gd name="T19" fmla="*/ 29 h 43"/>
                <a:gd name="T20" fmla="*/ 105 w 145"/>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43">
                  <a:moveTo>
                    <a:pt x="105" y="0"/>
                  </a:moveTo>
                  <a:cubicBezTo>
                    <a:pt x="100" y="0"/>
                    <a:pt x="100" y="0"/>
                    <a:pt x="100" y="0"/>
                  </a:cubicBezTo>
                  <a:cubicBezTo>
                    <a:pt x="48" y="0"/>
                    <a:pt x="48" y="0"/>
                    <a:pt x="48" y="0"/>
                  </a:cubicBezTo>
                  <a:cubicBezTo>
                    <a:pt x="45" y="0"/>
                    <a:pt x="45" y="0"/>
                    <a:pt x="45" y="0"/>
                  </a:cubicBezTo>
                  <a:cubicBezTo>
                    <a:pt x="52" y="26"/>
                    <a:pt x="43" y="29"/>
                    <a:pt x="0" y="29"/>
                  </a:cubicBezTo>
                  <a:cubicBezTo>
                    <a:pt x="0" y="43"/>
                    <a:pt x="0" y="43"/>
                    <a:pt x="0" y="43"/>
                  </a:cubicBezTo>
                  <a:cubicBezTo>
                    <a:pt x="54" y="43"/>
                    <a:pt x="54" y="43"/>
                    <a:pt x="54" y="43"/>
                  </a:cubicBezTo>
                  <a:cubicBezTo>
                    <a:pt x="94" y="43"/>
                    <a:pt x="94" y="43"/>
                    <a:pt x="94" y="43"/>
                  </a:cubicBezTo>
                  <a:cubicBezTo>
                    <a:pt x="145" y="43"/>
                    <a:pt x="145" y="43"/>
                    <a:pt x="145" y="43"/>
                  </a:cubicBezTo>
                  <a:cubicBezTo>
                    <a:pt x="145" y="29"/>
                    <a:pt x="145" y="29"/>
                    <a:pt x="145" y="29"/>
                  </a:cubicBezTo>
                  <a:cubicBezTo>
                    <a:pt x="102" y="29"/>
                    <a:pt x="98" y="26"/>
                    <a:pt x="105" y="0"/>
                  </a:cubicBez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0" name="Freeform 37"/>
            <p:cNvSpPr>
              <a:spLocks noEditPoints="1"/>
            </p:cNvSpPr>
            <p:nvPr/>
          </p:nvSpPr>
          <p:spPr bwMode="auto">
            <a:xfrm>
              <a:off x="6013" y="2810"/>
              <a:ext cx="321" cy="234"/>
            </a:xfrm>
            <a:custGeom>
              <a:avLst/>
              <a:gdLst>
                <a:gd name="T0" fmla="*/ 207 w 221"/>
                <a:gd name="T1" fmla="*/ 0 h 161"/>
                <a:gd name="T2" fmla="*/ 12 w 221"/>
                <a:gd name="T3" fmla="*/ 0 h 161"/>
                <a:gd name="T4" fmla="*/ 0 w 221"/>
                <a:gd name="T5" fmla="*/ 13 h 161"/>
                <a:gd name="T6" fmla="*/ 0 w 221"/>
                <a:gd name="T7" fmla="*/ 149 h 161"/>
                <a:gd name="T8" fmla="*/ 12 w 221"/>
                <a:gd name="T9" fmla="*/ 161 h 161"/>
                <a:gd name="T10" fmla="*/ 207 w 221"/>
                <a:gd name="T11" fmla="*/ 161 h 161"/>
                <a:gd name="T12" fmla="*/ 221 w 221"/>
                <a:gd name="T13" fmla="*/ 149 h 161"/>
                <a:gd name="T14" fmla="*/ 221 w 221"/>
                <a:gd name="T15" fmla="*/ 13 h 161"/>
                <a:gd name="T16" fmla="*/ 207 w 221"/>
                <a:gd name="T17" fmla="*/ 0 h 161"/>
                <a:gd name="T18" fmla="*/ 204 w 221"/>
                <a:gd name="T19" fmla="*/ 17 h 161"/>
                <a:gd name="T20" fmla="*/ 204 w 221"/>
                <a:gd name="T21" fmla="*/ 144 h 161"/>
                <a:gd name="T22" fmla="*/ 17 w 221"/>
                <a:gd name="T23" fmla="*/ 144 h 161"/>
                <a:gd name="T24" fmla="*/ 17 w 221"/>
                <a:gd name="T25" fmla="*/ 17 h 161"/>
                <a:gd name="T26" fmla="*/ 204 w 221"/>
                <a:gd name="T27" fmla="*/ 17 h 161"/>
                <a:gd name="T28" fmla="*/ 204 w 221"/>
                <a:gd name="T29" fmla="*/ 1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 h="161">
                  <a:moveTo>
                    <a:pt x="207" y="0"/>
                  </a:moveTo>
                  <a:cubicBezTo>
                    <a:pt x="12" y="0"/>
                    <a:pt x="12" y="0"/>
                    <a:pt x="12" y="0"/>
                  </a:cubicBezTo>
                  <a:cubicBezTo>
                    <a:pt x="6" y="0"/>
                    <a:pt x="0" y="6"/>
                    <a:pt x="0" y="13"/>
                  </a:cubicBezTo>
                  <a:cubicBezTo>
                    <a:pt x="0" y="149"/>
                    <a:pt x="0" y="149"/>
                    <a:pt x="0" y="149"/>
                  </a:cubicBezTo>
                  <a:cubicBezTo>
                    <a:pt x="0" y="155"/>
                    <a:pt x="6" y="161"/>
                    <a:pt x="12" y="161"/>
                  </a:cubicBezTo>
                  <a:cubicBezTo>
                    <a:pt x="207" y="161"/>
                    <a:pt x="207" y="161"/>
                    <a:pt x="207" y="161"/>
                  </a:cubicBezTo>
                  <a:cubicBezTo>
                    <a:pt x="214" y="161"/>
                    <a:pt x="221" y="155"/>
                    <a:pt x="221" y="149"/>
                  </a:cubicBezTo>
                  <a:cubicBezTo>
                    <a:pt x="221" y="13"/>
                    <a:pt x="221" y="13"/>
                    <a:pt x="221" y="13"/>
                  </a:cubicBezTo>
                  <a:cubicBezTo>
                    <a:pt x="221" y="6"/>
                    <a:pt x="214" y="0"/>
                    <a:pt x="207" y="0"/>
                  </a:cubicBezTo>
                  <a:moveTo>
                    <a:pt x="204" y="17"/>
                  </a:moveTo>
                  <a:cubicBezTo>
                    <a:pt x="204" y="144"/>
                    <a:pt x="204" y="144"/>
                    <a:pt x="204" y="144"/>
                  </a:cubicBezTo>
                  <a:cubicBezTo>
                    <a:pt x="17" y="144"/>
                    <a:pt x="17" y="144"/>
                    <a:pt x="17" y="144"/>
                  </a:cubicBezTo>
                  <a:cubicBezTo>
                    <a:pt x="17" y="17"/>
                    <a:pt x="17" y="17"/>
                    <a:pt x="17" y="17"/>
                  </a:cubicBezTo>
                  <a:cubicBezTo>
                    <a:pt x="204" y="17"/>
                    <a:pt x="204" y="17"/>
                    <a:pt x="204" y="17"/>
                  </a:cubicBezTo>
                  <a:cubicBezTo>
                    <a:pt x="204" y="17"/>
                    <a:pt x="204" y="17"/>
                    <a:pt x="204" y="17"/>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1" name="Freeform 38"/>
            <p:cNvSpPr>
              <a:spLocks/>
            </p:cNvSpPr>
            <p:nvPr/>
          </p:nvSpPr>
          <p:spPr bwMode="auto">
            <a:xfrm>
              <a:off x="6038" y="2835"/>
              <a:ext cx="271" cy="184"/>
            </a:xfrm>
            <a:custGeom>
              <a:avLst/>
              <a:gdLst>
                <a:gd name="T0" fmla="*/ 271 w 271"/>
                <a:gd name="T1" fmla="*/ 0 h 184"/>
                <a:gd name="T2" fmla="*/ 271 w 271"/>
                <a:gd name="T3" fmla="*/ 184 h 184"/>
                <a:gd name="T4" fmla="*/ 0 w 271"/>
                <a:gd name="T5" fmla="*/ 184 h 184"/>
                <a:gd name="T6" fmla="*/ 0 w 271"/>
                <a:gd name="T7" fmla="*/ 0 h 184"/>
                <a:gd name="T8" fmla="*/ 271 w 271"/>
                <a:gd name="T9" fmla="*/ 0 h 184"/>
                <a:gd name="T10" fmla="*/ 271 w 271"/>
                <a:gd name="T11" fmla="*/ 0 h 184"/>
              </a:gdLst>
              <a:ahLst/>
              <a:cxnLst>
                <a:cxn ang="0">
                  <a:pos x="T0" y="T1"/>
                </a:cxn>
                <a:cxn ang="0">
                  <a:pos x="T2" y="T3"/>
                </a:cxn>
                <a:cxn ang="0">
                  <a:pos x="T4" y="T5"/>
                </a:cxn>
                <a:cxn ang="0">
                  <a:pos x="T6" y="T7"/>
                </a:cxn>
                <a:cxn ang="0">
                  <a:pos x="T8" y="T9"/>
                </a:cxn>
                <a:cxn ang="0">
                  <a:pos x="T10" y="T11"/>
                </a:cxn>
              </a:cxnLst>
              <a:rect l="0" t="0" r="r" b="b"/>
              <a:pathLst>
                <a:path w="271" h="184">
                  <a:moveTo>
                    <a:pt x="271" y="0"/>
                  </a:moveTo>
                  <a:lnTo>
                    <a:pt x="271" y="184"/>
                  </a:lnTo>
                  <a:lnTo>
                    <a:pt x="0" y="184"/>
                  </a:lnTo>
                  <a:lnTo>
                    <a:pt x="0" y="0"/>
                  </a:lnTo>
                  <a:lnTo>
                    <a:pt x="271" y="0"/>
                  </a:lnTo>
                  <a:lnTo>
                    <a:pt x="271" y="0"/>
                  </a:lnTo>
                  <a:close/>
                </a:path>
              </a:pathLst>
            </a:custGeom>
            <a:solidFill>
              <a:srgbClr val="00BB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2" name="Freeform 39"/>
            <p:cNvSpPr>
              <a:spLocks/>
            </p:cNvSpPr>
            <p:nvPr/>
          </p:nvSpPr>
          <p:spPr bwMode="auto">
            <a:xfrm>
              <a:off x="6038" y="2835"/>
              <a:ext cx="271" cy="184"/>
            </a:xfrm>
            <a:custGeom>
              <a:avLst/>
              <a:gdLst>
                <a:gd name="T0" fmla="*/ 271 w 271"/>
                <a:gd name="T1" fmla="*/ 0 h 184"/>
                <a:gd name="T2" fmla="*/ 271 w 271"/>
                <a:gd name="T3" fmla="*/ 184 h 184"/>
                <a:gd name="T4" fmla="*/ 0 w 271"/>
                <a:gd name="T5" fmla="*/ 184 h 184"/>
                <a:gd name="T6" fmla="*/ 0 w 271"/>
                <a:gd name="T7" fmla="*/ 0 h 184"/>
                <a:gd name="T8" fmla="*/ 271 w 271"/>
                <a:gd name="T9" fmla="*/ 0 h 184"/>
                <a:gd name="T10" fmla="*/ 271 w 271"/>
                <a:gd name="T11" fmla="*/ 0 h 184"/>
              </a:gdLst>
              <a:ahLst/>
              <a:cxnLst>
                <a:cxn ang="0">
                  <a:pos x="T0" y="T1"/>
                </a:cxn>
                <a:cxn ang="0">
                  <a:pos x="T2" y="T3"/>
                </a:cxn>
                <a:cxn ang="0">
                  <a:pos x="T4" y="T5"/>
                </a:cxn>
                <a:cxn ang="0">
                  <a:pos x="T6" y="T7"/>
                </a:cxn>
                <a:cxn ang="0">
                  <a:pos x="T8" y="T9"/>
                </a:cxn>
                <a:cxn ang="0">
                  <a:pos x="T10" y="T11"/>
                </a:cxn>
              </a:cxnLst>
              <a:rect l="0" t="0" r="r" b="b"/>
              <a:pathLst>
                <a:path w="271" h="184">
                  <a:moveTo>
                    <a:pt x="271" y="0"/>
                  </a:moveTo>
                  <a:lnTo>
                    <a:pt x="271" y="184"/>
                  </a:lnTo>
                  <a:lnTo>
                    <a:pt x="0" y="184"/>
                  </a:lnTo>
                  <a:lnTo>
                    <a:pt x="0" y="0"/>
                  </a:lnTo>
                  <a:lnTo>
                    <a:pt x="271" y="0"/>
                  </a:lnTo>
                  <a:lnTo>
                    <a:pt x="2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3" name="Freeform 40"/>
            <p:cNvSpPr>
              <a:spLocks/>
            </p:cNvSpPr>
            <p:nvPr/>
          </p:nvSpPr>
          <p:spPr bwMode="auto">
            <a:xfrm>
              <a:off x="6013" y="2810"/>
              <a:ext cx="302" cy="234"/>
            </a:xfrm>
            <a:custGeom>
              <a:avLst/>
              <a:gdLst>
                <a:gd name="T0" fmla="*/ 17 w 208"/>
                <a:gd name="T1" fmla="*/ 144 h 161"/>
                <a:gd name="T2" fmla="*/ 17 w 208"/>
                <a:gd name="T3" fmla="*/ 144 h 161"/>
                <a:gd name="T4" fmla="*/ 17 w 208"/>
                <a:gd name="T5" fmla="*/ 17 h 161"/>
                <a:gd name="T6" fmla="*/ 188 w 208"/>
                <a:gd name="T7" fmla="*/ 17 h 161"/>
                <a:gd name="T8" fmla="*/ 208 w 208"/>
                <a:gd name="T9" fmla="*/ 0 h 161"/>
                <a:gd name="T10" fmla="*/ 207 w 208"/>
                <a:gd name="T11" fmla="*/ 0 h 161"/>
                <a:gd name="T12" fmla="*/ 12 w 208"/>
                <a:gd name="T13" fmla="*/ 0 h 161"/>
                <a:gd name="T14" fmla="*/ 0 w 208"/>
                <a:gd name="T15" fmla="*/ 13 h 161"/>
                <a:gd name="T16" fmla="*/ 0 w 208"/>
                <a:gd name="T17" fmla="*/ 149 h 161"/>
                <a:gd name="T18" fmla="*/ 12 w 208"/>
                <a:gd name="T19" fmla="*/ 161 h 161"/>
                <a:gd name="T20" fmla="*/ 17 w 208"/>
                <a:gd name="T21" fmla="*/ 161 h 161"/>
                <a:gd name="T22" fmla="*/ 37 w 208"/>
                <a:gd name="T23" fmla="*/ 144 h 161"/>
                <a:gd name="T24" fmla="*/ 17 w 208"/>
                <a:gd name="T25" fmla="*/ 14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161">
                  <a:moveTo>
                    <a:pt x="17" y="144"/>
                  </a:moveTo>
                  <a:cubicBezTo>
                    <a:pt x="17" y="144"/>
                    <a:pt x="17" y="144"/>
                    <a:pt x="17" y="144"/>
                  </a:cubicBezTo>
                  <a:cubicBezTo>
                    <a:pt x="17" y="17"/>
                    <a:pt x="17" y="17"/>
                    <a:pt x="17" y="17"/>
                  </a:cubicBezTo>
                  <a:cubicBezTo>
                    <a:pt x="188" y="17"/>
                    <a:pt x="188" y="17"/>
                    <a:pt x="188" y="17"/>
                  </a:cubicBezTo>
                  <a:cubicBezTo>
                    <a:pt x="208" y="0"/>
                    <a:pt x="208" y="0"/>
                    <a:pt x="208" y="0"/>
                  </a:cubicBezTo>
                  <a:cubicBezTo>
                    <a:pt x="207" y="0"/>
                    <a:pt x="207" y="0"/>
                    <a:pt x="207" y="0"/>
                  </a:cubicBezTo>
                  <a:cubicBezTo>
                    <a:pt x="12" y="0"/>
                    <a:pt x="12" y="0"/>
                    <a:pt x="12" y="0"/>
                  </a:cubicBezTo>
                  <a:cubicBezTo>
                    <a:pt x="6" y="0"/>
                    <a:pt x="0" y="6"/>
                    <a:pt x="0" y="13"/>
                  </a:cubicBezTo>
                  <a:cubicBezTo>
                    <a:pt x="0" y="149"/>
                    <a:pt x="0" y="149"/>
                    <a:pt x="0" y="149"/>
                  </a:cubicBezTo>
                  <a:cubicBezTo>
                    <a:pt x="0" y="155"/>
                    <a:pt x="6" y="161"/>
                    <a:pt x="12" y="161"/>
                  </a:cubicBezTo>
                  <a:cubicBezTo>
                    <a:pt x="17" y="161"/>
                    <a:pt x="17" y="161"/>
                    <a:pt x="17" y="161"/>
                  </a:cubicBezTo>
                  <a:cubicBezTo>
                    <a:pt x="37" y="144"/>
                    <a:pt x="37" y="144"/>
                    <a:pt x="37" y="144"/>
                  </a:cubicBezTo>
                  <a:lnTo>
                    <a:pt x="17" y="144"/>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4" name="Freeform 41"/>
            <p:cNvSpPr>
              <a:spLocks/>
            </p:cNvSpPr>
            <p:nvPr/>
          </p:nvSpPr>
          <p:spPr bwMode="auto">
            <a:xfrm>
              <a:off x="6038" y="2835"/>
              <a:ext cx="248" cy="184"/>
            </a:xfrm>
            <a:custGeom>
              <a:avLst/>
              <a:gdLst>
                <a:gd name="T0" fmla="*/ 0 w 248"/>
                <a:gd name="T1" fmla="*/ 184 h 184"/>
                <a:gd name="T2" fmla="*/ 0 w 248"/>
                <a:gd name="T3" fmla="*/ 184 h 184"/>
                <a:gd name="T4" fmla="*/ 0 w 248"/>
                <a:gd name="T5" fmla="*/ 0 h 184"/>
                <a:gd name="T6" fmla="*/ 248 w 248"/>
                <a:gd name="T7" fmla="*/ 0 h 184"/>
                <a:gd name="T8" fmla="*/ 248 w 248"/>
                <a:gd name="T9" fmla="*/ 0 h 184"/>
                <a:gd name="T10" fmla="*/ 0 w 248"/>
                <a:gd name="T11" fmla="*/ 0 h 184"/>
                <a:gd name="T12" fmla="*/ 0 w 248"/>
                <a:gd name="T13" fmla="*/ 184 h 184"/>
              </a:gdLst>
              <a:ahLst/>
              <a:cxnLst>
                <a:cxn ang="0">
                  <a:pos x="T0" y="T1"/>
                </a:cxn>
                <a:cxn ang="0">
                  <a:pos x="T2" y="T3"/>
                </a:cxn>
                <a:cxn ang="0">
                  <a:pos x="T4" y="T5"/>
                </a:cxn>
                <a:cxn ang="0">
                  <a:pos x="T6" y="T7"/>
                </a:cxn>
                <a:cxn ang="0">
                  <a:pos x="T8" y="T9"/>
                </a:cxn>
                <a:cxn ang="0">
                  <a:pos x="T10" y="T11"/>
                </a:cxn>
                <a:cxn ang="0">
                  <a:pos x="T12" y="T13"/>
                </a:cxn>
              </a:cxnLst>
              <a:rect l="0" t="0" r="r" b="b"/>
              <a:pathLst>
                <a:path w="248" h="184">
                  <a:moveTo>
                    <a:pt x="0" y="184"/>
                  </a:moveTo>
                  <a:lnTo>
                    <a:pt x="0" y="184"/>
                  </a:lnTo>
                  <a:lnTo>
                    <a:pt x="0" y="0"/>
                  </a:lnTo>
                  <a:lnTo>
                    <a:pt x="248" y="0"/>
                  </a:lnTo>
                  <a:lnTo>
                    <a:pt x="248" y="0"/>
                  </a:lnTo>
                  <a:lnTo>
                    <a:pt x="0" y="0"/>
                  </a:lnTo>
                  <a:lnTo>
                    <a:pt x="0" y="184"/>
                  </a:ln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5" name="Rectangle 42"/>
            <p:cNvSpPr>
              <a:spLocks noChangeArrowheads="1"/>
            </p:cNvSpPr>
            <p:nvPr/>
          </p:nvSpPr>
          <p:spPr bwMode="auto">
            <a:xfrm>
              <a:off x="6068" y="3086"/>
              <a:ext cx="211" cy="21"/>
            </a:xfrm>
            <a:prstGeom prst="rect">
              <a:avLst/>
            </a:prstGeom>
            <a:solidFill>
              <a:srgbClr val="B0B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6" name="Oval 43"/>
            <p:cNvSpPr>
              <a:spLocks noChangeArrowheads="1"/>
            </p:cNvSpPr>
            <p:nvPr/>
          </p:nvSpPr>
          <p:spPr bwMode="auto">
            <a:xfrm>
              <a:off x="6167" y="2819"/>
              <a:ext cx="10" cy="9"/>
            </a:xfrm>
            <a:prstGeom prst="ellipse">
              <a:avLst/>
            </a:pr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7" name="Freeform 44"/>
            <p:cNvSpPr>
              <a:spLocks/>
            </p:cNvSpPr>
            <p:nvPr/>
          </p:nvSpPr>
          <p:spPr bwMode="auto">
            <a:xfrm>
              <a:off x="6115" y="2855"/>
              <a:ext cx="116" cy="70"/>
            </a:xfrm>
            <a:custGeom>
              <a:avLst/>
              <a:gdLst>
                <a:gd name="T0" fmla="*/ 40 w 80"/>
                <a:gd name="T1" fmla="*/ 0 h 48"/>
                <a:gd name="T2" fmla="*/ 40 w 80"/>
                <a:gd name="T3" fmla="*/ 1 h 48"/>
                <a:gd name="T4" fmla="*/ 1 w 80"/>
                <a:gd name="T5" fmla="*/ 23 h 48"/>
                <a:gd name="T6" fmla="*/ 0 w 80"/>
                <a:gd name="T7" fmla="*/ 24 h 48"/>
                <a:gd name="T8" fmla="*/ 1 w 80"/>
                <a:gd name="T9" fmla="*/ 25 h 48"/>
                <a:gd name="T10" fmla="*/ 40 w 80"/>
                <a:gd name="T11" fmla="*/ 47 h 48"/>
                <a:gd name="T12" fmla="*/ 40 w 80"/>
                <a:gd name="T13" fmla="*/ 48 h 48"/>
                <a:gd name="T14" fmla="*/ 41 w 80"/>
                <a:gd name="T15" fmla="*/ 47 h 48"/>
                <a:gd name="T16" fmla="*/ 80 w 80"/>
                <a:gd name="T17" fmla="*/ 25 h 48"/>
                <a:gd name="T18" fmla="*/ 80 w 80"/>
                <a:gd name="T19" fmla="*/ 24 h 48"/>
                <a:gd name="T20" fmla="*/ 80 w 80"/>
                <a:gd name="T21" fmla="*/ 23 h 48"/>
                <a:gd name="T22" fmla="*/ 41 w 80"/>
                <a:gd name="T23" fmla="*/ 1 h 48"/>
                <a:gd name="T24" fmla="*/ 40 w 80"/>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48">
                  <a:moveTo>
                    <a:pt x="40" y="0"/>
                  </a:moveTo>
                  <a:cubicBezTo>
                    <a:pt x="40" y="0"/>
                    <a:pt x="40" y="1"/>
                    <a:pt x="40" y="1"/>
                  </a:cubicBezTo>
                  <a:cubicBezTo>
                    <a:pt x="1" y="23"/>
                    <a:pt x="1" y="23"/>
                    <a:pt x="1" y="23"/>
                  </a:cubicBezTo>
                  <a:cubicBezTo>
                    <a:pt x="1" y="23"/>
                    <a:pt x="0" y="23"/>
                    <a:pt x="0" y="24"/>
                  </a:cubicBezTo>
                  <a:cubicBezTo>
                    <a:pt x="0" y="24"/>
                    <a:pt x="1" y="25"/>
                    <a:pt x="1" y="25"/>
                  </a:cubicBezTo>
                  <a:cubicBezTo>
                    <a:pt x="40" y="47"/>
                    <a:pt x="40" y="47"/>
                    <a:pt x="40" y="47"/>
                  </a:cubicBezTo>
                  <a:cubicBezTo>
                    <a:pt x="40" y="48"/>
                    <a:pt x="40" y="48"/>
                    <a:pt x="40" y="48"/>
                  </a:cubicBezTo>
                  <a:cubicBezTo>
                    <a:pt x="41" y="47"/>
                    <a:pt x="41" y="47"/>
                    <a:pt x="41" y="47"/>
                  </a:cubicBezTo>
                  <a:cubicBezTo>
                    <a:pt x="80" y="25"/>
                    <a:pt x="80" y="25"/>
                    <a:pt x="80" y="25"/>
                  </a:cubicBezTo>
                  <a:cubicBezTo>
                    <a:pt x="80" y="25"/>
                    <a:pt x="80" y="24"/>
                    <a:pt x="80" y="24"/>
                  </a:cubicBezTo>
                  <a:cubicBezTo>
                    <a:pt x="80" y="24"/>
                    <a:pt x="80" y="23"/>
                    <a:pt x="80" y="23"/>
                  </a:cubicBezTo>
                  <a:cubicBezTo>
                    <a:pt x="41" y="1"/>
                    <a:pt x="41" y="1"/>
                    <a:pt x="41" y="1"/>
                  </a:cubicBezTo>
                  <a:cubicBezTo>
                    <a:pt x="41" y="1"/>
                    <a:pt x="40" y="0"/>
                    <a:pt x="40" y="0"/>
                  </a:cubicBezTo>
                </a:path>
              </a:pathLst>
            </a:custGeom>
            <a:solidFill>
              <a:srgbClr val="E5F8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8" name="Freeform 45"/>
            <p:cNvSpPr>
              <a:spLocks/>
            </p:cNvSpPr>
            <p:nvPr/>
          </p:nvSpPr>
          <p:spPr bwMode="auto">
            <a:xfrm>
              <a:off x="6107" y="2902"/>
              <a:ext cx="60" cy="101"/>
            </a:xfrm>
            <a:custGeom>
              <a:avLst/>
              <a:gdLst>
                <a:gd name="T0" fmla="*/ 1 w 41"/>
                <a:gd name="T1" fmla="*/ 0 h 70"/>
                <a:gd name="T2" fmla="*/ 0 w 41"/>
                <a:gd name="T3" fmla="*/ 1 h 70"/>
                <a:gd name="T4" fmla="*/ 0 w 41"/>
                <a:gd name="T5" fmla="*/ 2 h 70"/>
                <a:gd name="T6" fmla="*/ 0 w 41"/>
                <a:gd name="T7" fmla="*/ 46 h 70"/>
                <a:gd name="T8" fmla="*/ 0 w 41"/>
                <a:gd name="T9" fmla="*/ 47 h 70"/>
                <a:gd name="T10" fmla="*/ 39 w 41"/>
                <a:gd name="T11" fmla="*/ 70 h 70"/>
                <a:gd name="T12" fmla="*/ 40 w 41"/>
                <a:gd name="T13" fmla="*/ 70 h 70"/>
                <a:gd name="T14" fmla="*/ 40 w 41"/>
                <a:gd name="T15" fmla="*/ 70 h 70"/>
                <a:gd name="T16" fmla="*/ 41 w 41"/>
                <a:gd name="T17" fmla="*/ 69 h 70"/>
                <a:gd name="T18" fmla="*/ 41 w 41"/>
                <a:gd name="T19" fmla="*/ 24 h 70"/>
                <a:gd name="T20" fmla="*/ 40 w 41"/>
                <a:gd name="T21" fmla="*/ 23 h 70"/>
                <a:gd name="T22" fmla="*/ 2 w 41"/>
                <a:gd name="T23" fmla="*/ 1 h 70"/>
                <a:gd name="T24" fmla="*/ 1 w 41"/>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0">
                  <a:moveTo>
                    <a:pt x="1" y="0"/>
                  </a:moveTo>
                  <a:cubicBezTo>
                    <a:pt x="1" y="0"/>
                    <a:pt x="1" y="1"/>
                    <a:pt x="0" y="1"/>
                  </a:cubicBezTo>
                  <a:cubicBezTo>
                    <a:pt x="0" y="1"/>
                    <a:pt x="0" y="1"/>
                    <a:pt x="0" y="2"/>
                  </a:cubicBezTo>
                  <a:cubicBezTo>
                    <a:pt x="0" y="46"/>
                    <a:pt x="0" y="46"/>
                    <a:pt x="0" y="46"/>
                  </a:cubicBezTo>
                  <a:cubicBezTo>
                    <a:pt x="0" y="47"/>
                    <a:pt x="0" y="47"/>
                    <a:pt x="0" y="47"/>
                  </a:cubicBezTo>
                  <a:cubicBezTo>
                    <a:pt x="39" y="70"/>
                    <a:pt x="39" y="70"/>
                    <a:pt x="39" y="70"/>
                  </a:cubicBezTo>
                  <a:cubicBezTo>
                    <a:pt x="40" y="70"/>
                    <a:pt x="40" y="70"/>
                    <a:pt x="40" y="70"/>
                  </a:cubicBezTo>
                  <a:cubicBezTo>
                    <a:pt x="40" y="70"/>
                    <a:pt x="40" y="70"/>
                    <a:pt x="40" y="70"/>
                  </a:cubicBezTo>
                  <a:cubicBezTo>
                    <a:pt x="41" y="70"/>
                    <a:pt x="41" y="69"/>
                    <a:pt x="41" y="69"/>
                  </a:cubicBezTo>
                  <a:cubicBezTo>
                    <a:pt x="41" y="24"/>
                    <a:pt x="41" y="24"/>
                    <a:pt x="41" y="24"/>
                  </a:cubicBezTo>
                  <a:cubicBezTo>
                    <a:pt x="41" y="24"/>
                    <a:pt x="41" y="23"/>
                    <a:pt x="40" y="23"/>
                  </a:cubicBezTo>
                  <a:cubicBezTo>
                    <a:pt x="2" y="1"/>
                    <a:pt x="2" y="1"/>
                    <a:pt x="2" y="1"/>
                  </a:cubicBezTo>
                  <a:cubicBezTo>
                    <a:pt x="1" y="1"/>
                    <a:pt x="1" y="0"/>
                    <a:pt x="1" y="0"/>
                  </a:cubicBezTo>
                </a:path>
              </a:pathLst>
            </a:custGeom>
            <a:solidFill>
              <a:srgbClr val="CCF1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49" name="Freeform 46"/>
            <p:cNvSpPr>
              <a:spLocks/>
            </p:cNvSpPr>
            <p:nvPr/>
          </p:nvSpPr>
          <p:spPr bwMode="auto">
            <a:xfrm>
              <a:off x="6180" y="2903"/>
              <a:ext cx="59" cy="100"/>
            </a:xfrm>
            <a:custGeom>
              <a:avLst/>
              <a:gdLst>
                <a:gd name="T0" fmla="*/ 39 w 41"/>
                <a:gd name="T1" fmla="*/ 0 h 69"/>
                <a:gd name="T2" fmla="*/ 39 w 41"/>
                <a:gd name="T3" fmla="*/ 0 h 69"/>
                <a:gd name="T4" fmla="*/ 0 w 41"/>
                <a:gd name="T5" fmla="*/ 22 h 69"/>
                <a:gd name="T6" fmla="*/ 0 w 41"/>
                <a:gd name="T7" fmla="*/ 23 h 69"/>
                <a:gd name="T8" fmla="*/ 0 w 41"/>
                <a:gd name="T9" fmla="*/ 68 h 69"/>
                <a:gd name="T10" fmla="*/ 0 w 41"/>
                <a:gd name="T11" fmla="*/ 69 h 69"/>
                <a:gd name="T12" fmla="*/ 1 w 41"/>
                <a:gd name="T13" fmla="*/ 69 h 69"/>
                <a:gd name="T14" fmla="*/ 1 w 41"/>
                <a:gd name="T15" fmla="*/ 69 h 69"/>
                <a:gd name="T16" fmla="*/ 40 w 41"/>
                <a:gd name="T17" fmla="*/ 46 h 69"/>
                <a:gd name="T18" fmla="*/ 41 w 41"/>
                <a:gd name="T19" fmla="*/ 45 h 69"/>
                <a:gd name="T20" fmla="*/ 41 w 41"/>
                <a:gd name="T21" fmla="*/ 1 h 69"/>
                <a:gd name="T22" fmla="*/ 40 w 41"/>
                <a:gd name="T23" fmla="*/ 0 h 69"/>
                <a:gd name="T24" fmla="*/ 39 w 41"/>
                <a:gd name="T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69">
                  <a:moveTo>
                    <a:pt x="39" y="0"/>
                  </a:moveTo>
                  <a:cubicBezTo>
                    <a:pt x="39" y="0"/>
                    <a:pt x="39" y="0"/>
                    <a:pt x="39" y="0"/>
                  </a:cubicBezTo>
                  <a:cubicBezTo>
                    <a:pt x="0" y="22"/>
                    <a:pt x="0" y="22"/>
                    <a:pt x="0" y="22"/>
                  </a:cubicBezTo>
                  <a:cubicBezTo>
                    <a:pt x="0" y="22"/>
                    <a:pt x="0" y="23"/>
                    <a:pt x="0" y="23"/>
                  </a:cubicBezTo>
                  <a:cubicBezTo>
                    <a:pt x="0" y="68"/>
                    <a:pt x="0" y="68"/>
                    <a:pt x="0" y="68"/>
                  </a:cubicBezTo>
                  <a:cubicBezTo>
                    <a:pt x="0" y="68"/>
                    <a:pt x="0" y="69"/>
                    <a:pt x="0" y="69"/>
                  </a:cubicBezTo>
                  <a:cubicBezTo>
                    <a:pt x="1" y="69"/>
                    <a:pt x="1" y="69"/>
                    <a:pt x="1" y="69"/>
                  </a:cubicBezTo>
                  <a:cubicBezTo>
                    <a:pt x="1" y="69"/>
                    <a:pt x="1" y="69"/>
                    <a:pt x="1" y="69"/>
                  </a:cubicBezTo>
                  <a:cubicBezTo>
                    <a:pt x="40" y="46"/>
                    <a:pt x="40" y="46"/>
                    <a:pt x="40" y="46"/>
                  </a:cubicBezTo>
                  <a:cubicBezTo>
                    <a:pt x="40" y="46"/>
                    <a:pt x="41" y="46"/>
                    <a:pt x="41" y="45"/>
                  </a:cubicBezTo>
                  <a:cubicBezTo>
                    <a:pt x="41" y="1"/>
                    <a:pt x="41" y="1"/>
                    <a:pt x="41" y="1"/>
                  </a:cubicBezTo>
                  <a:cubicBezTo>
                    <a:pt x="41" y="0"/>
                    <a:pt x="40" y="0"/>
                    <a:pt x="40" y="0"/>
                  </a:cubicBezTo>
                  <a:cubicBezTo>
                    <a:pt x="40" y="0"/>
                    <a:pt x="40" y="0"/>
                    <a:pt x="39" y="0"/>
                  </a:cubicBezTo>
                </a:path>
              </a:pathLst>
            </a:custGeom>
            <a:solidFill>
              <a:srgbClr val="80D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50" name="Rectangle 47"/>
            <p:cNvSpPr>
              <a:spLocks noChangeArrowheads="1"/>
            </p:cNvSpPr>
            <p:nvPr/>
          </p:nvSpPr>
          <p:spPr bwMode="auto">
            <a:xfrm>
              <a:off x="6417" y="2788"/>
              <a:ext cx="391"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1734" b="0" i="0" u="none" strike="noStrike" kern="1200" cap="none" spc="0" normalizeH="0" baseline="0" noProof="0">
                  <a:ln>
                    <a:noFill/>
                  </a:ln>
                  <a:solidFill>
                    <a:schemeClr val="bg1"/>
                  </a:solidFill>
                  <a:effectLst/>
                  <a:uLnTx/>
                  <a:uFillTx/>
                  <a:latin typeface="Segoe Pro Display Light" panose="020B0302040504020203" pitchFamily="34" charset="0"/>
                  <a:ea typeface="+mn-ea"/>
                  <a:cs typeface="+mn-cs"/>
                </a:rPr>
                <a:t>Virtual</a:t>
              </a:r>
              <a:endParaRPr kumimoji="0" lang="en-US" altLang="en-US" sz="1836" b="0" i="0" u="none" strike="noStrike" kern="1200" cap="none" spc="0" normalizeH="0" baseline="0" noProof="0">
                <a:ln>
                  <a:noFill/>
                </a:ln>
                <a:solidFill>
                  <a:schemeClr val="bg1"/>
                </a:solidFill>
                <a:effectLst/>
                <a:uLnTx/>
                <a:uFillTx/>
                <a:ea typeface="+mn-ea"/>
                <a:cs typeface="+mn-cs"/>
              </a:endParaRPr>
            </a:p>
          </p:txBody>
        </p:sp>
        <p:sp>
          <p:nvSpPr>
            <p:cNvPr id="51" name="Rectangle 48"/>
            <p:cNvSpPr>
              <a:spLocks noChangeArrowheads="1"/>
            </p:cNvSpPr>
            <p:nvPr/>
          </p:nvSpPr>
          <p:spPr bwMode="auto">
            <a:xfrm>
              <a:off x="6417" y="2933"/>
              <a:ext cx="603" cy="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1836" b="0" i="0" u="none" strike="noStrike" kern="1200" cap="none" spc="0" normalizeH="0" baseline="0" noProof="0">
                  <a:ln>
                    <a:noFill/>
                  </a:ln>
                  <a:solidFill>
                    <a:schemeClr val="bg1"/>
                  </a:solidFill>
                  <a:effectLst/>
                  <a:uLnTx/>
                  <a:uFillTx/>
                  <a:latin typeface="Segoe Pro Display Light" panose="020B0302040504020203" pitchFamily="34" charset="0"/>
                  <a:ea typeface="+mn-ea"/>
                  <a:cs typeface="+mn-cs"/>
                </a:rPr>
                <a:t>Machines</a:t>
              </a:r>
              <a:endParaRPr kumimoji="0" lang="en-US" altLang="en-US" sz="1836" b="0" i="0" u="none" strike="noStrike" kern="1200" cap="none" spc="0" normalizeH="0" baseline="0" noProof="0">
                <a:ln>
                  <a:noFill/>
                </a:ln>
                <a:solidFill>
                  <a:schemeClr val="bg1"/>
                </a:solidFill>
                <a:effectLst/>
                <a:uLnTx/>
                <a:uFillTx/>
                <a:ea typeface="+mn-ea"/>
                <a:cs typeface="+mn-cs"/>
              </a:endParaRPr>
            </a:p>
          </p:txBody>
        </p:sp>
        <p:sp>
          <p:nvSpPr>
            <p:cNvPr id="52" name="Freeform 49"/>
            <p:cNvSpPr>
              <a:spLocks/>
            </p:cNvSpPr>
            <p:nvPr/>
          </p:nvSpPr>
          <p:spPr bwMode="auto">
            <a:xfrm>
              <a:off x="4531" y="318"/>
              <a:ext cx="945" cy="955"/>
            </a:xfrm>
            <a:custGeom>
              <a:avLst/>
              <a:gdLst>
                <a:gd name="T0" fmla="*/ 650 w 650"/>
                <a:gd name="T1" fmla="*/ 0 h 658"/>
                <a:gd name="T2" fmla="*/ 608 w 650"/>
                <a:gd name="T3" fmla="*/ 42 h 658"/>
                <a:gd name="T4" fmla="*/ 608 w 650"/>
                <a:gd name="T5" fmla="*/ 602 h 658"/>
                <a:gd name="T6" fmla="*/ 608 w 650"/>
                <a:gd name="T7" fmla="*/ 617 h 658"/>
                <a:gd name="T8" fmla="*/ 566 w 650"/>
                <a:gd name="T9" fmla="*/ 658 h 658"/>
                <a:gd name="T10" fmla="*/ 0 w 650"/>
                <a:gd name="T11" fmla="*/ 658 h 658"/>
                <a:gd name="T12" fmla="*/ 42 w 650"/>
                <a:gd name="T13" fmla="*/ 617 h 658"/>
                <a:gd name="T14" fmla="*/ 42 w 650"/>
                <a:gd name="T15" fmla="*/ 602 h 658"/>
                <a:gd name="T16" fmla="*/ 42 w 650"/>
                <a:gd name="T17" fmla="*/ 42 h 658"/>
                <a:gd name="T18" fmla="*/ 84 w 650"/>
                <a:gd name="T19" fmla="*/ 0 h 658"/>
                <a:gd name="T20" fmla="*/ 650 w 650"/>
                <a:gd name="T21"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658">
                  <a:moveTo>
                    <a:pt x="650" y="0"/>
                  </a:moveTo>
                  <a:cubicBezTo>
                    <a:pt x="627" y="0"/>
                    <a:pt x="608" y="19"/>
                    <a:pt x="608" y="42"/>
                  </a:cubicBezTo>
                  <a:cubicBezTo>
                    <a:pt x="608" y="602"/>
                    <a:pt x="608" y="602"/>
                    <a:pt x="608" y="602"/>
                  </a:cubicBezTo>
                  <a:cubicBezTo>
                    <a:pt x="608" y="617"/>
                    <a:pt x="608" y="617"/>
                    <a:pt x="608" y="617"/>
                  </a:cubicBezTo>
                  <a:cubicBezTo>
                    <a:pt x="608" y="640"/>
                    <a:pt x="590" y="658"/>
                    <a:pt x="566" y="658"/>
                  </a:cubicBezTo>
                  <a:cubicBezTo>
                    <a:pt x="0" y="658"/>
                    <a:pt x="0" y="658"/>
                    <a:pt x="0" y="658"/>
                  </a:cubicBezTo>
                  <a:cubicBezTo>
                    <a:pt x="23" y="658"/>
                    <a:pt x="42" y="640"/>
                    <a:pt x="42" y="617"/>
                  </a:cubicBezTo>
                  <a:cubicBezTo>
                    <a:pt x="42" y="602"/>
                    <a:pt x="42" y="602"/>
                    <a:pt x="42" y="602"/>
                  </a:cubicBezTo>
                  <a:cubicBezTo>
                    <a:pt x="42" y="42"/>
                    <a:pt x="42" y="42"/>
                    <a:pt x="42" y="42"/>
                  </a:cubicBezTo>
                  <a:cubicBezTo>
                    <a:pt x="42" y="19"/>
                    <a:pt x="60" y="0"/>
                    <a:pt x="84" y="0"/>
                  </a:cubicBezTo>
                  <a:lnTo>
                    <a:pt x="650"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53" name="Freeform 50"/>
            <p:cNvSpPr>
              <a:spLocks/>
            </p:cNvSpPr>
            <p:nvPr/>
          </p:nvSpPr>
          <p:spPr bwMode="auto">
            <a:xfrm>
              <a:off x="4653" y="318"/>
              <a:ext cx="884" cy="120"/>
            </a:xfrm>
            <a:custGeom>
              <a:avLst/>
              <a:gdLst>
                <a:gd name="T0" fmla="*/ 566 w 608"/>
                <a:gd name="T1" fmla="*/ 0 h 83"/>
                <a:gd name="T2" fmla="*/ 0 w 608"/>
                <a:gd name="T3" fmla="*/ 0 h 83"/>
                <a:gd name="T4" fmla="*/ 41 w 608"/>
                <a:gd name="T5" fmla="*/ 42 h 83"/>
                <a:gd name="T6" fmla="*/ 0 w 608"/>
                <a:gd name="T7" fmla="*/ 83 h 83"/>
                <a:gd name="T8" fmla="*/ 566 w 608"/>
                <a:gd name="T9" fmla="*/ 83 h 83"/>
                <a:gd name="T10" fmla="*/ 608 w 608"/>
                <a:gd name="T11" fmla="*/ 42 h 83"/>
                <a:gd name="T12" fmla="*/ 566 w 608"/>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08" h="83">
                  <a:moveTo>
                    <a:pt x="566" y="0"/>
                  </a:moveTo>
                  <a:cubicBezTo>
                    <a:pt x="0" y="0"/>
                    <a:pt x="0" y="0"/>
                    <a:pt x="0" y="0"/>
                  </a:cubicBezTo>
                  <a:cubicBezTo>
                    <a:pt x="23" y="0"/>
                    <a:pt x="41" y="19"/>
                    <a:pt x="41" y="42"/>
                  </a:cubicBezTo>
                  <a:cubicBezTo>
                    <a:pt x="41" y="65"/>
                    <a:pt x="23" y="83"/>
                    <a:pt x="0" y="83"/>
                  </a:cubicBezTo>
                  <a:cubicBezTo>
                    <a:pt x="566" y="83"/>
                    <a:pt x="566" y="83"/>
                    <a:pt x="566" y="83"/>
                  </a:cubicBezTo>
                  <a:cubicBezTo>
                    <a:pt x="589" y="83"/>
                    <a:pt x="608" y="65"/>
                    <a:pt x="608" y="42"/>
                  </a:cubicBezTo>
                  <a:cubicBezTo>
                    <a:pt x="608" y="19"/>
                    <a:pt x="589" y="0"/>
                    <a:pt x="56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54" name="Freeform 51"/>
            <p:cNvSpPr>
              <a:spLocks/>
            </p:cNvSpPr>
            <p:nvPr/>
          </p:nvSpPr>
          <p:spPr bwMode="auto">
            <a:xfrm>
              <a:off x="4611" y="379"/>
              <a:ext cx="102" cy="59"/>
            </a:xfrm>
            <a:custGeom>
              <a:avLst/>
              <a:gdLst>
                <a:gd name="T0" fmla="*/ 3 w 70"/>
                <a:gd name="T1" fmla="*/ 24 h 41"/>
                <a:gd name="T2" fmla="*/ 29 w 70"/>
                <a:gd name="T3" fmla="*/ 41 h 41"/>
                <a:gd name="T4" fmla="*/ 70 w 70"/>
                <a:gd name="T5" fmla="*/ 0 h 41"/>
                <a:gd name="T6" fmla="*/ 29 w 70"/>
                <a:gd name="T7" fmla="*/ 0 h 41"/>
                <a:gd name="T8" fmla="*/ 3 w 70"/>
                <a:gd name="T9" fmla="*/ 24 h 41"/>
              </a:gdLst>
              <a:ahLst/>
              <a:cxnLst>
                <a:cxn ang="0">
                  <a:pos x="T0" y="T1"/>
                </a:cxn>
                <a:cxn ang="0">
                  <a:pos x="T2" y="T3"/>
                </a:cxn>
                <a:cxn ang="0">
                  <a:pos x="T4" y="T5"/>
                </a:cxn>
                <a:cxn ang="0">
                  <a:pos x="T6" y="T7"/>
                </a:cxn>
                <a:cxn ang="0">
                  <a:pos x="T8" y="T9"/>
                </a:cxn>
              </a:cxnLst>
              <a:rect l="0" t="0" r="r" b="b"/>
              <a:pathLst>
                <a:path w="70" h="41">
                  <a:moveTo>
                    <a:pt x="3" y="24"/>
                  </a:moveTo>
                  <a:cubicBezTo>
                    <a:pt x="7" y="40"/>
                    <a:pt x="29" y="41"/>
                    <a:pt x="29" y="41"/>
                  </a:cubicBezTo>
                  <a:cubicBezTo>
                    <a:pt x="52" y="41"/>
                    <a:pt x="70" y="23"/>
                    <a:pt x="70" y="0"/>
                  </a:cubicBezTo>
                  <a:cubicBezTo>
                    <a:pt x="29" y="0"/>
                    <a:pt x="29" y="0"/>
                    <a:pt x="29" y="0"/>
                  </a:cubicBezTo>
                  <a:cubicBezTo>
                    <a:pt x="15" y="0"/>
                    <a:pt x="0" y="9"/>
                    <a:pt x="3" y="24"/>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55" name="Freeform 52"/>
            <p:cNvSpPr>
              <a:spLocks/>
            </p:cNvSpPr>
            <p:nvPr/>
          </p:nvSpPr>
          <p:spPr bwMode="auto">
            <a:xfrm>
              <a:off x="4531" y="1153"/>
              <a:ext cx="61" cy="61"/>
            </a:xfrm>
            <a:custGeom>
              <a:avLst/>
              <a:gdLst>
                <a:gd name="T0" fmla="*/ 0 w 42"/>
                <a:gd name="T1" fmla="*/ 0 h 42"/>
                <a:gd name="T2" fmla="*/ 25 w 42"/>
                <a:gd name="T3" fmla="*/ 17 h 42"/>
                <a:gd name="T4" fmla="*/ 0 w 42"/>
                <a:gd name="T5" fmla="*/ 42 h 42"/>
                <a:gd name="T6" fmla="*/ 42 w 42"/>
                <a:gd name="T7" fmla="*/ 42 h 42"/>
                <a:gd name="T8" fmla="*/ 42 w 42"/>
                <a:gd name="T9" fmla="*/ 0 h 42"/>
                <a:gd name="T10" fmla="*/ 0 w 42"/>
                <a:gd name="T11" fmla="*/ 0 h 42"/>
              </a:gdLst>
              <a:ahLst/>
              <a:cxnLst>
                <a:cxn ang="0">
                  <a:pos x="T0" y="T1"/>
                </a:cxn>
                <a:cxn ang="0">
                  <a:pos x="T2" y="T3"/>
                </a:cxn>
                <a:cxn ang="0">
                  <a:pos x="T4" y="T5"/>
                </a:cxn>
                <a:cxn ang="0">
                  <a:pos x="T6" y="T7"/>
                </a:cxn>
                <a:cxn ang="0">
                  <a:pos x="T8" y="T9"/>
                </a:cxn>
                <a:cxn ang="0">
                  <a:pos x="T10" y="T11"/>
                </a:cxn>
              </a:cxnLst>
              <a:rect l="0" t="0" r="r" b="b"/>
              <a:pathLst>
                <a:path w="42" h="42">
                  <a:moveTo>
                    <a:pt x="0" y="0"/>
                  </a:moveTo>
                  <a:cubicBezTo>
                    <a:pt x="0" y="0"/>
                    <a:pt x="22" y="2"/>
                    <a:pt x="25" y="17"/>
                  </a:cubicBezTo>
                  <a:cubicBezTo>
                    <a:pt x="29" y="32"/>
                    <a:pt x="13" y="42"/>
                    <a:pt x="0" y="42"/>
                  </a:cubicBezTo>
                  <a:cubicBezTo>
                    <a:pt x="42" y="42"/>
                    <a:pt x="42" y="42"/>
                    <a:pt x="42" y="42"/>
                  </a:cubicBezTo>
                  <a:cubicBezTo>
                    <a:pt x="42" y="0"/>
                    <a:pt x="42" y="0"/>
                    <a:pt x="42" y="0"/>
                  </a:cubicBezTo>
                  <a:cubicBezTo>
                    <a:pt x="0" y="0"/>
                    <a:pt x="0" y="0"/>
                    <a:pt x="0" y="0"/>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56" name="Freeform 53"/>
            <p:cNvSpPr>
              <a:spLocks/>
            </p:cNvSpPr>
            <p:nvPr/>
          </p:nvSpPr>
          <p:spPr bwMode="auto">
            <a:xfrm>
              <a:off x="4470" y="1153"/>
              <a:ext cx="122" cy="120"/>
            </a:xfrm>
            <a:custGeom>
              <a:avLst/>
              <a:gdLst>
                <a:gd name="T0" fmla="*/ 42 w 84"/>
                <a:gd name="T1" fmla="*/ 42 h 83"/>
                <a:gd name="T2" fmla="*/ 67 w 84"/>
                <a:gd name="T3" fmla="*/ 17 h 83"/>
                <a:gd name="T4" fmla="*/ 42 w 84"/>
                <a:gd name="T5" fmla="*/ 0 h 83"/>
                <a:gd name="T6" fmla="*/ 0 w 84"/>
                <a:gd name="T7" fmla="*/ 42 h 83"/>
                <a:gd name="T8" fmla="*/ 42 w 84"/>
                <a:gd name="T9" fmla="*/ 83 h 83"/>
                <a:gd name="T10" fmla="*/ 84 w 84"/>
                <a:gd name="T11" fmla="*/ 42 h 83"/>
                <a:gd name="T12" fmla="*/ 82 w 84"/>
                <a:gd name="T13" fmla="*/ 42 h 83"/>
                <a:gd name="T14" fmla="*/ 42 w 84"/>
                <a:gd name="T15" fmla="*/ 42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3">
                  <a:moveTo>
                    <a:pt x="42" y="42"/>
                  </a:moveTo>
                  <a:cubicBezTo>
                    <a:pt x="55" y="42"/>
                    <a:pt x="71" y="32"/>
                    <a:pt x="67" y="17"/>
                  </a:cubicBezTo>
                  <a:cubicBezTo>
                    <a:pt x="64" y="2"/>
                    <a:pt x="42" y="0"/>
                    <a:pt x="42" y="0"/>
                  </a:cubicBezTo>
                  <a:cubicBezTo>
                    <a:pt x="19" y="0"/>
                    <a:pt x="0" y="19"/>
                    <a:pt x="0" y="42"/>
                  </a:cubicBezTo>
                  <a:cubicBezTo>
                    <a:pt x="0" y="65"/>
                    <a:pt x="19" y="83"/>
                    <a:pt x="42" y="83"/>
                  </a:cubicBezTo>
                  <a:cubicBezTo>
                    <a:pt x="65" y="83"/>
                    <a:pt x="84" y="65"/>
                    <a:pt x="84" y="42"/>
                  </a:cubicBezTo>
                  <a:cubicBezTo>
                    <a:pt x="82" y="42"/>
                    <a:pt x="82" y="42"/>
                    <a:pt x="82" y="42"/>
                  </a:cubicBezTo>
                  <a:lnTo>
                    <a:pt x="42" y="42"/>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57" name="Rectangle 54"/>
            <p:cNvSpPr>
              <a:spLocks noChangeArrowheads="1"/>
            </p:cNvSpPr>
            <p:nvPr/>
          </p:nvSpPr>
          <p:spPr bwMode="auto">
            <a:xfrm>
              <a:off x="4652" y="539"/>
              <a:ext cx="700"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2550" b="0" i="0" u="none" strike="noStrike" kern="1200" cap="none" spc="0" normalizeH="0" baseline="0" noProof="0" dirty="0">
                  <a:ln>
                    <a:noFill/>
                  </a:ln>
                  <a:effectLst/>
                  <a:uLnTx/>
                  <a:uFillTx/>
                  <a:latin typeface="Segoe Pro Display Light" panose="020B0302040504020203" pitchFamily="34" charset="0"/>
                  <a:ea typeface="+mn-ea"/>
                  <a:cs typeface="+mn-cs"/>
                </a:rPr>
                <a:t>My App</a:t>
              </a:r>
              <a:endParaRPr kumimoji="0" lang="en-US" altLang="en-US" sz="1836" b="0" i="0" u="none" strike="noStrike" kern="1200" cap="none" spc="0" normalizeH="0" baseline="0" noProof="0" dirty="0">
                <a:ln>
                  <a:noFill/>
                </a:ln>
                <a:effectLst/>
                <a:uLnTx/>
                <a:uFillTx/>
                <a:ea typeface="+mn-ea"/>
                <a:cs typeface="+mn-cs"/>
              </a:endParaRPr>
            </a:p>
          </p:txBody>
        </p:sp>
        <p:sp>
          <p:nvSpPr>
            <p:cNvPr id="58" name="Rectangle 55"/>
            <p:cNvSpPr>
              <a:spLocks noChangeArrowheads="1"/>
            </p:cNvSpPr>
            <p:nvPr/>
          </p:nvSpPr>
          <p:spPr bwMode="auto">
            <a:xfrm>
              <a:off x="4671" y="738"/>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endParaRPr kumimoji="0" lang="en-US" altLang="en-US" sz="1836" b="0" i="0" u="none" strike="noStrike" kern="1200" cap="none" spc="0" normalizeH="0" baseline="0" noProof="0" dirty="0">
                <a:ln>
                  <a:noFill/>
                </a:ln>
                <a:effectLst/>
                <a:uLnTx/>
                <a:uFillTx/>
                <a:latin typeface="Arial" panose="020B0604020202020204" pitchFamily="34" charset="0"/>
                <a:ea typeface="+mn-ea"/>
                <a:cs typeface="+mn-cs"/>
              </a:endParaRPr>
            </a:p>
          </p:txBody>
        </p:sp>
        <p:sp>
          <p:nvSpPr>
            <p:cNvPr id="59" name="Rectangle 56"/>
            <p:cNvSpPr>
              <a:spLocks noChangeArrowheads="1"/>
            </p:cNvSpPr>
            <p:nvPr/>
          </p:nvSpPr>
          <p:spPr bwMode="auto">
            <a:xfrm>
              <a:off x="4676" y="1020"/>
              <a:ext cx="675"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816" b="1" i="0" u="none" strike="noStrike" kern="1200" cap="none" spc="0" normalizeH="0" baseline="0" noProof="0">
                  <a:ln>
                    <a:noFill/>
                  </a:ln>
                  <a:effectLst/>
                  <a:uLnTx/>
                  <a:uFillTx/>
                  <a:latin typeface="Segoe Pro Display Semibold" panose="020B0702040504020203" pitchFamily="34" charset="0"/>
                  <a:ea typeface="+mn-ea"/>
                  <a:cs typeface="+mn-cs"/>
                </a:rPr>
                <a:t>[SQL CONFIG] VM (2x)</a:t>
              </a:r>
              <a:endParaRPr kumimoji="0" lang="en-US" altLang="en-US" sz="1836" b="0" i="0" u="none" strike="noStrike" kern="1200" cap="none" spc="0" normalizeH="0" baseline="0" noProof="0">
                <a:ln>
                  <a:noFill/>
                </a:ln>
                <a:effectLst/>
                <a:uLnTx/>
                <a:uFillTx/>
                <a:ea typeface="+mn-ea"/>
                <a:cs typeface="+mn-cs"/>
              </a:endParaRPr>
            </a:p>
          </p:txBody>
        </p:sp>
        <p:sp>
          <p:nvSpPr>
            <p:cNvPr id="60" name="Freeform 57"/>
            <p:cNvSpPr>
              <a:spLocks/>
            </p:cNvSpPr>
            <p:nvPr/>
          </p:nvSpPr>
          <p:spPr bwMode="auto">
            <a:xfrm>
              <a:off x="3534" y="1411"/>
              <a:ext cx="1332" cy="1058"/>
            </a:xfrm>
            <a:custGeom>
              <a:avLst/>
              <a:gdLst>
                <a:gd name="T0" fmla="*/ 1308 w 1332"/>
                <a:gd name="T1" fmla="*/ 0 h 1058"/>
                <a:gd name="T2" fmla="*/ 1308 w 1332"/>
                <a:gd name="T3" fmla="*/ 432 h 1058"/>
                <a:gd name="T4" fmla="*/ 0 w 1332"/>
                <a:gd name="T5" fmla="*/ 432 h 1058"/>
                <a:gd name="T6" fmla="*/ 0 w 1332"/>
                <a:gd name="T7" fmla="*/ 1058 h 1058"/>
                <a:gd name="T8" fmla="*/ 24 w 1332"/>
                <a:gd name="T9" fmla="*/ 1058 h 1058"/>
                <a:gd name="T10" fmla="*/ 24 w 1332"/>
                <a:gd name="T11" fmla="*/ 455 h 1058"/>
                <a:gd name="T12" fmla="*/ 1332 w 1332"/>
                <a:gd name="T13" fmla="*/ 455 h 1058"/>
                <a:gd name="T14" fmla="*/ 1332 w 1332"/>
                <a:gd name="T15" fmla="*/ 0 h 1058"/>
                <a:gd name="T16" fmla="*/ 1308 w 1332"/>
                <a:gd name="T17" fmla="*/ 0 h 1058"/>
                <a:gd name="T18" fmla="*/ 1308 w 1332"/>
                <a:gd name="T19"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2" h="1058">
                  <a:moveTo>
                    <a:pt x="1308" y="0"/>
                  </a:moveTo>
                  <a:lnTo>
                    <a:pt x="1308" y="432"/>
                  </a:lnTo>
                  <a:lnTo>
                    <a:pt x="0" y="432"/>
                  </a:lnTo>
                  <a:lnTo>
                    <a:pt x="0" y="1058"/>
                  </a:lnTo>
                  <a:lnTo>
                    <a:pt x="24" y="1058"/>
                  </a:lnTo>
                  <a:lnTo>
                    <a:pt x="24" y="455"/>
                  </a:lnTo>
                  <a:lnTo>
                    <a:pt x="1332" y="455"/>
                  </a:lnTo>
                  <a:lnTo>
                    <a:pt x="1332" y="0"/>
                  </a:lnTo>
                  <a:lnTo>
                    <a:pt x="1308" y="0"/>
                  </a:lnTo>
                  <a:lnTo>
                    <a:pt x="1308"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1" name="Oval 58"/>
            <p:cNvSpPr>
              <a:spLocks noChangeArrowheads="1"/>
            </p:cNvSpPr>
            <p:nvPr/>
          </p:nvSpPr>
          <p:spPr bwMode="auto">
            <a:xfrm>
              <a:off x="4809" y="1368"/>
              <a:ext cx="90"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2" name="Freeform 59"/>
            <p:cNvSpPr>
              <a:spLocks/>
            </p:cNvSpPr>
            <p:nvPr/>
          </p:nvSpPr>
          <p:spPr bwMode="auto">
            <a:xfrm>
              <a:off x="3497" y="2454"/>
              <a:ext cx="98" cy="83"/>
            </a:xfrm>
            <a:custGeom>
              <a:avLst/>
              <a:gdLst>
                <a:gd name="T0" fmla="*/ 0 w 98"/>
                <a:gd name="T1" fmla="*/ 0 h 83"/>
                <a:gd name="T2" fmla="*/ 48 w 98"/>
                <a:gd name="T3" fmla="*/ 83 h 83"/>
                <a:gd name="T4" fmla="*/ 98 w 98"/>
                <a:gd name="T5" fmla="*/ 0 h 83"/>
                <a:gd name="T6" fmla="*/ 0 w 98"/>
                <a:gd name="T7" fmla="*/ 0 h 83"/>
              </a:gdLst>
              <a:ahLst/>
              <a:cxnLst>
                <a:cxn ang="0">
                  <a:pos x="T0" y="T1"/>
                </a:cxn>
                <a:cxn ang="0">
                  <a:pos x="T2" y="T3"/>
                </a:cxn>
                <a:cxn ang="0">
                  <a:pos x="T4" y="T5"/>
                </a:cxn>
                <a:cxn ang="0">
                  <a:pos x="T6" y="T7"/>
                </a:cxn>
              </a:cxnLst>
              <a:rect l="0" t="0" r="r" b="b"/>
              <a:pathLst>
                <a:path w="98" h="83">
                  <a:moveTo>
                    <a:pt x="0" y="0"/>
                  </a:moveTo>
                  <a:lnTo>
                    <a:pt x="48" y="83"/>
                  </a:lnTo>
                  <a:lnTo>
                    <a:pt x="98"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3" name="Rectangle 60"/>
            <p:cNvSpPr>
              <a:spLocks noChangeArrowheads="1"/>
            </p:cNvSpPr>
            <p:nvPr/>
          </p:nvSpPr>
          <p:spPr bwMode="auto">
            <a:xfrm>
              <a:off x="4995" y="1411"/>
              <a:ext cx="23" cy="1085"/>
            </a:xfrm>
            <a:prstGeom prst="rect">
              <a:avLst/>
            </a:prstGeom>
            <a:solidFill>
              <a:srgbClr val="7CCA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4" name="Freeform 61"/>
            <p:cNvSpPr>
              <a:spLocks/>
            </p:cNvSpPr>
            <p:nvPr/>
          </p:nvSpPr>
          <p:spPr bwMode="auto">
            <a:xfrm>
              <a:off x="4995" y="1411"/>
              <a:ext cx="23" cy="1085"/>
            </a:xfrm>
            <a:custGeom>
              <a:avLst/>
              <a:gdLst>
                <a:gd name="T0" fmla="*/ 0 w 23"/>
                <a:gd name="T1" fmla="*/ 0 h 1085"/>
                <a:gd name="T2" fmla="*/ 0 w 23"/>
                <a:gd name="T3" fmla="*/ 1085 h 1085"/>
                <a:gd name="T4" fmla="*/ 23 w 23"/>
                <a:gd name="T5" fmla="*/ 1085 h 1085"/>
                <a:gd name="T6" fmla="*/ 23 w 23"/>
                <a:gd name="T7" fmla="*/ 0 h 1085"/>
              </a:gdLst>
              <a:ahLst/>
              <a:cxnLst>
                <a:cxn ang="0">
                  <a:pos x="T0" y="T1"/>
                </a:cxn>
                <a:cxn ang="0">
                  <a:pos x="T2" y="T3"/>
                </a:cxn>
                <a:cxn ang="0">
                  <a:pos x="T4" y="T5"/>
                </a:cxn>
                <a:cxn ang="0">
                  <a:pos x="T6" y="T7"/>
                </a:cxn>
              </a:cxnLst>
              <a:rect l="0" t="0" r="r" b="b"/>
              <a:pathLst>
                <a:path w="23" h="1085">
                  <a:moveTo>
                    <a:pt x="0" y="0"/>
                  </a:moveTo>
                  <a:lnTo>
                    <a:pt x="0" y="1085"/>
                  </a:lnTo>
                  <a:lnTo>
                    <a:pt x="23" y="1085"/>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5" name="Oval 62"/>
            <p:cNvSpPr>
              <a:spLocks noChangeArrowheads="1"/>
            </p:cNvSpPr>
            <p:nvPr/>
          </p:nvSpPr>
          <p:spPr bwMode="auto">
            <a:xfrm>
              <a:off x="4961" y="1368"/>
              <a:ext cx="90"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6" name="Freeform 63"/>
            <p:cNvSpPr>
              <a:spLocks/>
            </p:cNvSpPr>
            <p:nvPr/>
          </p:nvSpPr>
          <p:spPr bwMode="auto">
            <a:xfrm>
              <a:off x="4958" y="2483"/>
              <a:ext cx="96" cy="83"/>
            </a:xfrm>
            <a:custGeom>
              <a:avLst/>
              <a:gdLst>
                <a:gd name="T0" fmla="*/ 0 w 96"/>
                <a:gd name="T1" fmla="*/ 0 h 83"/>
                <a:gd name="T2" fmla="*/ 48 w 96"/>
                <a:gd name="T3" fmla="*/ 83 h 83"/>
                <a:gd name="T4" fmla="*/ 96 w 96"/>
                <a:gd name="T5" fmla="*/ 0 h 83"/>
                <a:gd name="T6" fmla="*/ 0 w 96"/>
                <a:gd name="T7" fmla="*/ 0 h 83"/>
              </a:gdLst>
              <a:ahLst/>
              <a:cxnLst>
                <a:cxn ang="0">
                  <a:pos x="T0" y="T1"/>
                </a:cxn>
                <a:cxn ang="0">
                  <a:pos x="T2" y="T3"/>
                </a:cxn>
                <a:cxn ang="0">
                  <a:pos x="T4" y="T5"/>
                </a:cxn>
                <a:cxn ang="0">
                  <a:pos x="T6" y="T7"/>
                </a:cxn>
              </a:cxnLst>
              <a:rect l="0" t="0" r="r" b="b"/>
              <a:pathLst>
                <a:path w="96" h="83">
                  <a:moveTo>
                    <a:pt x="0" y="0"/>
                  </a:moveTo>
                  <a:lnTo>
                    <a:pt x="48" y="83"/>
                  </a:lnTo>
                  <a:lnTo>
                    <a:pt x="96"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7" name="Freeform 64"/>
            <p:cNvSpPr>
              <a:spLocks/>
            </p:cNvSpPr>
            <p:nvPr/>
          </p:nvSpPr>
          <p:spPr bwMode="auto">
            <a:xfrm>
              <a:off x="5147" y="1411"/>
              <a:ext cx="1416" cy="1085"/>
            </a:xfrm>
            <a:custGeom>
              <a:avLst/>
              <a:gdLst>
                <a:gd name="T0" fmla="*/ 0 w 1416"/>
                <a:gd name="T1" fmla="*/ 0 h 1085"/>
                <a:gd name="T2" fmla="*/ 0 w 1416"/>
                <a:gd name="T3" fmla="*/ 455 h 1085"/>
                <a:gd name="T4" fmla="*/ 1392 w 1416"/>
                <a:gd name="T5" fmla="*/ 455 h 1085"/>
                <a:gd name="T6" fmla="*/ 1392 w 1416"/>
                <a:gd name="T7" fmla="*/ 1085 h 1085"/>
                <a:gd name="T8" fmla="*/ 1416 w 1416"/>
                <a:gd name="T9" fmla="*/ 1085 h 1085"/>
                <a:gd name="T10" fmla="*/ 1416 w 1416"/>
                <a:gd name="T11" fmla="*/ 432 h 1085"/>
                <a:gd name="T12" fmla="*/ 25 w 1416"/>
                <a:gd name="T13" fmla="*/ 432 h 1085"/>
                <a:gd name="T14" fmla="*/ 25 w 1416"/>
                <a:gd name="T15" fmla="*/ 0 h 1085"/>
                <a:gd name="T16" fmla="*/ 0 w 1416"/>
                <a:gd name="T17" fmla="*/ 0 h 1085"/>
                <a:gd name="T18" fmla="*/ 0 w 1416"/>
                <a:gd name="T19" fmla="*/ 0 h 1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6" h="1085">
                  <a:moveTo>
                    <a:pt x="0" y="0"/>
                  </a:moveTo>
                  <a:lnTo>
                    <a:pt x="0" y="455"/>
                  </a:lnTo>
                  <a:lnTo>
                    <a:pt x="1392" y="455"/>
                  </a:lnTo>
                  <a:lnTo>
                    <a:pt x="1392" y="1085"/>
                  </a:lnTo>
                  <a:lnTo>
                    <a:pt x="1416" y="1085"/>
                  </a:lnTo>
                  <a:lnTo>
                    <a:pt x="1416" y="432"/>
                  </a:lnTo>
                  <a:lnTo>
                    <a:pt x="25" y="432"/>
                  </a:lnTo>
                  <a:lnTo>
                    <a:pt x="25" y="0"/>
                  </a:lnTo>
                  <a:lnTo>
                    <a:pt x="0"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8" name="Oval 65"/>
            <p:cNvSpPr>
              <a:spLocks noChangeArrowheads="1"/>
            </p:cNvSpPr>
            <p:nvPr/>
          </p:nvSpPr>
          <p:spPr bwMode="auto">
            <a:xfrm>
              <a:off x="5114" y="1368"/>
              <a:ext cx="91"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69" name="Freeform 66"/>
            <p:cNvSpPr>
              <a:spLocks/>
            </p:cNvSpPr>
            <p:nvPr/>
          </p:nvSpPr>
          <p:spPr bwMode="auto">
            <a:xfrm>
              <a:off x="6502" y="2483"/>
              <a:ext cx="98" cy="83"/>
            </a:xfrm>
            <a:custGeom>
              <a:avLst/>
              <a:gdLst>
                <a:gd name="T0" fmla="*/ 0 w 98"/>
                <a:gd name="T1" fmla="*/ 0 h 83"/>
                <a:gd name="T2" fmla="*/ 48 w 98"/>
                <a:gd name="T3" fmla="*/ 83 h 83"/>
                <a:gd name="T4" fmla="*/ 98 w 98"/>
                <a:gd name="T5" fmla="*/ 0 h 83"/>
                <a:gd name="T6" fmla="*/ 0 w 98"/>
                <a:gd name="T7" fmla="*/ 0 h 83"/>
              </a:gdLst>
              <a:ahLst/>
              <a:cxnLst>
                <a:cxn ang="0">
                  <a:pos x="T0" y="T1"/>
                </a:cxn>
                <a:cxn ang="0">
                  <a:pos x="T2" y="T3"/>
                </a:cxn>
                <a:cxn ang="0">
                  <a:pos x="T4" y="T5"/>
                </a:cxn>
                <a:cxn ang="0">
                  <a:pos x="T6" y="T7"/>
                </a:cxn>
              </a:cxnLst>
              <a:rect l="0" t="0" r="r" b="b"/>
              <a:pathLst>
                <a:path w="98" h="83">
                  <a:moveTo>
                    <a:pt x="0" y="0"/>
                  </a:moveTo>
                  <a:lnTo>
                    <a:pt x="48" y="83"/>
                  </a:lnTo>
                  <a:lnTo>
                    <a:pt x="98"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70" name="Freeform 67"/>
            <p:cNvSpPr>
              <a:spLocks/>
            </p:cNvSpPr>
            <p:nvPr/>
          </p:nvSpPr>
          <p:spPr bwMode="auto">
            <a:xfrm>
              <a:off x="6193" y="2044"/>
              <a:ext cx="778" cy="269"/>
            </a:xfrm>
            <a:custGeom>
              <a:avLst/>
              <a:gdLst>
                <a:gd name="T0" fmla="*/ 469 w 469"/>
                <a:gd name="T1" fmla="*/ 145 h 175"/>
                <a:gd name="T2" fmla="*/ 439 w 469"/>
                <a:gd name="T3" fmla="*/ 175 h 175"/>
                <a:gd name="T4" fmla="*/ 30 w 469"/>
                <a:gd name="T5" fmla="*/ 175 h 175"/>
                <a:gd name="T6" fmla="*/ 0 w 469"/>
                <a:gd name="T7" fmla="*/ 145 h 175"/>
                <a:gd name="T8" fmla="*/ 0 w 469"/>
                <a:gd name="T9" fmla="*/ 30 h 175"/>
                <a:gd name="T10" fmla="*/ 30 w 469"/>
                <a:gd name="T11" fmla="*/ 0 h 175"/>
                <a:gd name="T12" fmla="*/ 439 w 469"/>
                <a:gd name="T13" fmla="*/ 0 h 175"/>
                <a:gd name="T14" fmla="*/ 469 w 469"/>
                <a:gd name="T15" fmla="*/ 30 h 175"/>
                <a:gd name="T16" fmla="*/ 469 w 469"/>
                <a:gd name="T17" fmla="*/ 14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175">
                  <a:moveTo>
                    <a:pt x="469" y="145"/>
                  </a:moveTo>
                  <a:cubicBezTo>
                    <a:pt x="469" y="162"/>
                    <a:pt x="455" y="175"/>
                    <a:pt x="439" y="175"/>
                  </a:cubicBezTo>
                  <a:cubicBezTo>
                    <a:pt x="30" y="175"/>
                    <a:pt x="30" y="175"/>
                    <a:pt x="30" y="175"/>
                  </a:cubicBezTo>
                  <a:cubicBezTo>
                    <a:pt x="13" y="175"/>
                    <a:pt x="0" y="162"/>
                    <a:pt x="0" y="145"/>
                  </a:cubicBezTo>
                  <a:cubicBezTo>
                    <a:pt x="0" y="30"/>
                    <a:pt x="0" y="30"/>
                    <a:pt x="0" y="30"/>
                  </a:cubicBezTo>
                  <a:cubicBezTo>
                    <a:pt x="0" y="13"/>
                    <a:pt x="13" y="0"/>
                    <a:pt x="30" y="0"/>
                  </a:cubicBezTo>
                  <a:cubicBezTo>
                    <a:pt x="439" y="0"/>
                    <a:pt x="439" y="0"/>
                    <a:pt x="439" y="0"/>
                  </a:cubicBezTo>
                  <a:cubicBezTo>
                    <a:pt x="455" y="0"/>
                    <a:pt x="469" y="13"/>
                    <a:pt x="469" y="30"/>
                  </a:cubicBezTo>
                  <a:lnTo>
                    <a:pt x="469" y="145"/>
                  </a:lnTo>
                  <a:close/>
                </a:path>
              </a:pathLst>
            </a:custGeom>
            <a:solidFill>
              <a:srgbClr val="007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71" name="Rectangle 68"/>
            <p:cNvSpPr>
              <a:spLocks noChangeArrowheads="1"/>
            </p:cNvSpPr>
            <p:nvPr/>
          </p:nvSpPr>
          <p:spPr bwMode="auto">
            <a:xfrm>
              <a:off x="6236" y="2141"/>
              <a:ext cx="73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918" b="1" i="0" u="none" strike="noStrike" kern="1200" cap="none" spc="0" normalizeH="0" baseline="0" noProof="0" dirty="0">
                  <a:ln>
                    <a:noFill/>
                  </a:ln>
                  <a:solidFill>
                    <a:schemeClr val="bg1"/>
                  </a:solidFill>
                  <a:effectLst/>
                  <a:uLnTx/>
                  <a:uFillTx/>
                  <a:latin typeface="Segoe UI Semibold" panose="020B0702040204020203" pitchFamily="34" charset="0"/>
                  <a:ea typeface="+mn-ea"/>
                  <a:cs typeface="+mn-cs"/>
                </a:rPr>
                <a:t>DEPENDS ON </a:t>
              </a:r>
              <a:r>
                <a:rPr kumimoji="0" lang="en-US" altLang="en-US" sz="918" b="1" i="0" u="none" strike="noStrike" kern="1200" cap="none" spc="0" normalizeH="0" baseline="0" noProof="0" dirty="0" smtClean="0">
                  <a:ln>
                    <a:noFill/>
                  </a:ln>
                  <a:solidFill>
                    <a:schemeClr val="bg1"/>
                  </a:solidFill>
                  <a:effectLst/>
                  <a:uLnTx/>
                  <a:uFillTx/>
                  <a:latin typeface="Segoe UI Semibold" panose="020B0702040204020203" pitchFamily="34" charset="0"/>
                  <a:ea typeface="+mn-ea"/>
                  <a:cs typeface="+mn-cs"/>
                </a:rPr>
                <a:t>MySQL</a:t>
              </a:r>
              <a:endParaRPr kumimoji="0" lang="en-US" altLang="en-US" sz="1836" b="0" i="0" u="none" strike="noStrike" kern="1200" cap="none" spc="0" normalizeH="0" baseline="0" noProof="0" dirty="0">
                <a:ln>
                  <a:noFill/>
                </a:ln>
                <a:solidFill>
                  <a:schemeClr val="bg1"/>
                </a:solidFill>
                <a:effectLst/>
                <a:uLnTx/>
                <a:uFillTx/>
                <a:ea typeface="+mn-ea"/>
                <a:cs typeface="+mn-cs"/>
              </a:endParaRPr>
            </a:p>
          </p:txBody>
        </p:sp>
        <p:sp>
          <p:nvSpPr>
            <p:cNvPr id="72" name="Freeform 69"/>
            <p:cNvSpPr>
              <a:spLocks/>
            </p:cNvSpPr>
            <p:nvPr/>
          </p:nvSpPr>
          <p:spPr bwMode="auto">
            <a:xfrm>
              <a:off x="4669" y="2081"/>
              <a:ext cx="747" cy="232"/>
            </a:xfrm>
            <a:custGeom>
              <a:avLst/>
              <a:gdLst>
                <a:gd name="T0" fmla="*/ 469 w 469"/>
                <a:gd name="T1" fmla="*/ 145 h 175"/>
                <a:gd name="T2" fmla="*/ 439 w 469"/>
                <a:gd name="T3" fmla="*/ 175 h 175"/>
                <a:gd name="T4" fmla="*/ 31 w 469"/>
                <a:gd name="T5" fmla="*/ 175 h 175"/>
                <a:gd name="T6" fmla="*/ 0 w 469"/>
                <a:gd name="T7" fmla="*/ 145 h 175"/>
                <a:gd name="T8" fmla="*/ 0 w 469"/>
                <a:gd name="T9" fmla="*/ 30 h 175"/>
                <a:gd name="T10" fmla="*/ 31 w 469"/>
                <a:gd name="T11" fmla="*/ 0 h 175"/>
                <a:gd name="T12" fmla="*/ 439 w 469"/>
                <a:gd name="T13" fmla="*/ 0 h 175"/>
                <a:gd name="T14" fmla="*/ 469 w 469"/>
                <a:gd name="T15" fmla="*/ 30 h 175"/>
                <a:gd name="T16" fmla="*/ 469 w 469"/>
                <a:gd name="T17" fmla="*/ 14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175">
                  <a:moveTo>
                    <a:pt x="469" y="145"/>
                  </a:moveTo>
                  <a:cubicBezTo>
                    <a:pt x="469" y="162"/>
                    <a:pt x="456" y="175"/>
                    <a:pt x="439" y="175"/>
                  </a:cubicBezTo>
                  <a:cubicBezTo>
                    <a:pt x="31" y="175"/>
                    <a:pt x="31" y="175"/>
                    <a:pt x="31" y="175"/>
                  </a:cubicBezTo>
                  <a:cubicBezTo>
                    <a:pt x="14" y="175"/>
                    <a:pt x="0" y="162"/>
                    <a:pt x="0" y="145"/>
                  </a:cubicBezTo>
                  <a:cubicBezTo>
                    <a:pt x="0" y="30"/>
                    <a:pt x="0" y="30"/>
                    <a:pt x="0" y="30"/>
                  </a:cubicBezTo>
                  <a:cubicBezTo>
                    <a:pt x="0" y="13"/>
                    <a:pt x="14" y="0"/>
                    <a:pt x="31" y="0"/>
                  </a:cubicBezTo>
                  <a:cubicBezTo>
                    <a:pt x="439" y="0"/>
                    <a:pt x="439" y="0"/>
                    <a:pt x="439" y="0"/>
                  </a:cubicBezTo>
                  <a:cubicBezTo>
                    <a:pt x="456" y="0"/>
                    <a:pt x="469" y="13"/>
                    <a:pt x="469" y="30"/>
                  </a:cubicBezTo>
                  <a:lnTo>
                    <a:pt x="469" y="145"/>
                  </a:lnTo>
                  <a:close/>
                </a:path>
              </a:pathLst>
            </a:custGeom>
            <a:solidFill>
              <a:srgbClr val="007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chemeClr val="bg1"/>
                </a:solidFill>
                <a:effectLst/>
                <a:uLnTx/>
                <a:uFillTx/>
                <a:latin typeface="Segoe UI"/>
                <a:ea typeface="+mn-ea"/>
                <a:cs typeface="+mn-cs"/>
              </a:endParaRPr>
            </a:p>
          </p:txBody>
        </p:sp>
        <p:sp>
          <p:nvSpPr>
            <p:cNvPr id="73" name="Rectangle 70"/>
            <p:cNvSpPr>
              <a:spLocks noChangeArrowheads="1"/>
            </p:cNvSpPr>
            <p:nvPr/>
          </p:nvSpPr>
          <p:spPr bwMode="auto">
            <a:xfrm>
              <a:off x="4713" y="2141"/>
              <a:ext cx="703"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918" b="1" i="0" u="none" strike="noStrike" kern="1200" cap="none" spc="0" normalizeH="0" baseline="0" noProof="0" dirty="0">
                  <a:ln>
                    <a:noFill/>
                  </a:ln>
                  <a:solidFill>
                    <a:schemeClr val="bg1"/>
                  </a:solidFill>
                  <a:effectLst/>
                  <a:uLnTx/>
                  <a:uFillTx/>
                  <a:latin typeface="Segoe UI Semibold" panose="020B0702040204020203" pitchFamily="34" charset="0"/>
                  <a:ea typeface="+mn-ea"/>
                  <a:cs typeface="+mn-cs"/>
                </a:rPr>
                <a:t>DEPENDS </a:t>
              </a:r>
              <a:r>
                <a:rPr kumimoji="0" lang="en-US" altLang="en-US" sz="918" b="1" i="0" u="none" strike="noStrike" kern="1200" cap="none" spc="0" normalizeH="0" baseline="0" noProof="0" dirty="0" smtClean="0">
                  <a:ln>
                    <a:noFill/>
                  </a:ln>
                  <a:solidFill>
                    <a:schemeClr val="bg1"/>
                  </a:solidFill>
                  <a:effectLst/>
                  <a:uLnTx/>
                  <a:uFillTx/>
                  <a:latin typeface="Segoe UI Semibold" panose="020B0702040204020203" pitchFamily="34" charset="0"/>
                  <a:ea typeface="+mn-ea"/>
                  <a:cs typeface="+mn-cs"/>
                </a:rPr>
                <a:t>ON MySQL</a:t>
              </a:r>
              <a:endParaRPr kumimoji="0" lang="en-US" altLang="en-US" sz="1836" b="0" i="0" u="none" strike="noStrike" kern="1200" cap="none" spc="0" normalizeH="0" baseline="0" noProof="0" dirty="0">
                <a:ln>
                  <a:noFill/>
                </a:ln>
                <a:solidFill>
                  <a:schemeClr val="bg1"/>
                </a:solidFill>
                <a:effectLst/>
                <a:uLnTx/>
                <a:uFillTx/>
                <a:ea typeface="+mn-ea"/>
                <a:cs typeface="+mn-cs"/>
              </a:endParaRPr>
            </a:p>
          </p:txBody>
        </p:sp>
        <p:sp>
          <p:nvSpPr>
            <p:cNvPr id="74" name="Freeform 71"/>
            <p:cNvSpPr>
              <a:spLocks/>
            </p:cNvSpPr>
            <p:nvPr/>
          </p:nvSpPr>
          <p:spPr bwMode="auto">
            <a:xfrm>
              <a:off x="3500" y="3277"/>
              <a:ext cx="1535" cy="499"/>
            </a:xfrm>
            <a:custGeom>
              <a:avLst/>
              <a:gdLst>
                <a:gd name="T0" fmla="*/ 0 w 1535"/>
                <a:gd name="T1" fmla="*/ 0 h 499"/>
                <a:gd name="T2" fmla="*/ 0 w 1535"/>
                <a:gd name="T3" fmla="*/ 499 h 499"/>
                <a:gd name="T4" fmla="*/ 1535 w 1535"/>
                <a:gd name="T5" fmla="*/ 499 h 499"/>
                <a:gd name="T6" fmla="*/ 1535 w 1535"/>
                <a:gd name="T7" fmla="*/ 113 h 499"/>
                <a:gd name="T8" fmla="*/ 1511 w 1535"/>
                <a:gd name="T9" fmla="*/ 113 h 499"/>
                <a:gd name="T10" fmla="*/ 1511 w 1535"/>
                <a:gd name="T11" fmla="*/ 475 h 499"/>
                <a:gd name="T12" fmla="*/ 25 w 1535"/>
                <a:gd name="T13" fmla="*/ 475 h 499"/>
                <a:gd name="T14" fmla="*/ 25 w 1535"/>
                <a:gd name="T15" fmla="*/ 0 h 499"/>
                <a:gd name="T16" fmla="*/ 0 w 1535"/>
                <a:gd name="T17" fmla="*/ 0 h 499"/>
                <a:gd name="T18" fmla="*/ 0 w 1535"/>
                <a:gd name="T19"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5" h="499">
                  <a:moveTo>
                    <a:pt x="0" y="0"/>
                  </a:moveTo>
                  <a:lnTo>
                    <a:pt x="0" y="499"/>
                  </a:lnTo>
                  <a:lnTo>
                    <a:pt x="1535" y="499"/>
                  </a:lnTo>
                  <a:lnTo>
                    <a:pt x="1535" y="113"/>
                  </a:lnTo>
                  <a:lnTo>
                    <a:pt x="1511" y="113"/>
                  </a:lnTo>
                  <a:lnTo>
                    <a:pt x="1511" y="475"/>
                  </a:lnTo>
                  <a:lnTo>
                    <a:pt x="25" y="475"/>
                  </a:lnTo>
                  <a:lnTo>
                    <a:pt x="25" y="0"/>
                  </a:lnTo>
                  <a:lnTo>
                    <a:pt x="0"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75" name="Oval 72"/>
            <p:cNvSpPr>
              <a:spLocks noChangeArrowheads="1"/>
            </p:cNvSpPr>
            <p:nvPr/>
          </p:nvSpPr>
          <p:spPr bwMode="auto">
            <a:xfrm>
              <a:off x="3467" y="3233"/>
              <a:ext cx="90"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76" name="Freeform 73"/>
            <p:cNvSpPr>
              <a:spLocks/>
            </p:cNvSpPr>
            <p:nvPr/>
          </p:nvSpPr>
          <p:spPr bwMode="auto">
            <a:xfrm>
              <a:off x="4976" y="3322"/>
              <a:ext cx="96" cy="82"/>
            </a:xfrm>
            <a:custGeom>
              <a:avLst/>
              <a:gdLst>
                <a:gd name="T0" fmla="*/ 96 w 96"/>
                <a:gd name="T1" fmla="*/ 82 h 82"/>
                <a:gd name="T2" fmla="*/ 48 w 96"/>
                <a:gd name="T3" fmla="*/ 0 h 82"/>
                <a:gd name="T4" fmla="*/ 0 w 96"/>
                <a:gd name="T5" fmla="*/ 82 h 82"/>
                <a:gd name="T6" fmla="*/ 96 w 96"/>
                <a:gd name="T7" fmla="*/ 82 h 82"/>
              </a:gdLst>
              <a:ahLst/>
              <a:cxnLst>
                <a:cxn ang="0">
                  <a:pos x="T0" y="T1"/>
                </a:cxn>
                <a:cxn ang="0">
                  <a:pos x="T2" y="T3"/>
                </a:cxn>
                <a:cxn ang="0">
                  <a:pos x="T4" y="T5"/>
                </a:cxn>
                <a:cxn ang="0">
                  <a:pos x="T6" y="T7"/>
                </a:cxn>
              </a:cxnLst>
              <a:rect l="0" t="0" r="r" b="b"/>
              <a:pathLst>
                <a:path w="96" h="82">
                  <a:moveTo>
                    <a:pt x="96" y="82"/>
                  </a:moveTo>
                  <a:lnTo>
                    <a:pt x="48" y="0"/>
                  </a:lnTo>
                  <a:lnTo>
                    <a:pt x="0" y="82"/>
                  </a:lnTo>
                  <a:lnTo>
                    <a:pt x="96" y="82"/>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effectLst/>
                <a:uLnTx/>
                <a:uFillTx/>
                <a:latin typeface="Segoe UI"/>
                <a:ea typeface="+mn-ea"/>
                <a:cs typeface="+mn-cs"/>
              </a:endParaRPr>
            </a:p>
          </p:txBody>
        </p:sp>
        <p:sp>
          <p:nvSpPr>
            <p:cNvPr id="77" name="Freeform 74"/>
            <p:cNvSpPr>
              <a:spLocks/>
            </p:cNvSpPr>
            <p:nvPr/>
          </p:nvSpPr>
          <p:spPr bwMode="auto">
            <a:xfrm>
              <a:off x="3929" y="3635"/>
              <a:ext cx="681" cy="255"/>
            </a:xfrm>
            <a:custGeom>
              <a:avLst/>
              <a:gdLst>
                <a:gd name="T0" fmla="*/ 469 w 469"/>
                <a:gd name="T1" fmla="*/ 145 h 175"/>
                <a:gd name="T2" fmla="*/ 438 w 469"/>
                <a:gd name="T3" fmla="*/ 175 h 175"/>
                <a:gd name="T4" fmla="*/ 30 w 469"/>
                <a:gd name="T5" fmla="*/ 175 h 175"/>
                <a:gd name="T6" fmla="*/ 0 w 469"/>
                <a:gd name="T7" fmla="*/ 145 h 175"/>
                <a:gd name="T8" fmla="*/ 0 w 469"/>
                <a:gd name="T9" fmla="*/ 30 h 175"/>
                <a:gd name="T10" fmla="*/ 30 w 469"/>
                <a:gd name="T11" fmla="*/ 0 h 175"/>
                <a:gd name="T12" fmla="*/ 438 w 469"/>
                <a:gd name="T13" fmla="*/ 0 h 175"/>
                <a:gd name="T14" fmla="*/ 469 w 469"/>
                <a:gd name="T15" fmla="*/ 30 h 175"/>
                <a:gd name="T16" fmla="*/ 469 w 469"/>
                <a:gd name="T17" fmla="*/ 14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175">
                  <a:moveTo>
                    <a:pt x="469" y="145"/>
                  </a:moveTo>
                  <a:cubicBezTo>
                    <a:pt x="469" y="162"/>
                    <a:pt x="455" y="175"/>
                    <a:pt x="438" y="175"/>
                  </a:cubicBezTo>
                  <a:cubicBezTo>
                    <a:pt x="30" y="175"/>
                    <a:pt x="30" y="175"/>
                    <a:pt x="30" y="175"/>
                  </a:cubicBezTo>
                  <a:cubicBezTo>
                    <a:pt x="13" y="175"/>
                    <a:pt x="0" y="162"/>
                    <a:pt x="0" y="145"/>
                  </a:cubicBezTo>
                  <a:cubicBezTo>
                    <a:pt x="0" y="30"/>
                    <a:pt x="0" y="30"/>
                    <a:pt x="0" y="30"/>
                  </a:cubicBezTo>
                  <a:cubicBezTo>
                    <a:pt x="0" y="13"/>
                    <a:pt x="13" y="0"/>
                    <a:pt x="30" y="0"/>
                  </a:cubicBezTo>
                  <a:cubicBezTo>
                    <a:pt x="438" y="0"/>
                    <a:pt x="438" y="0"/>
                    <a:pt x="438" y="0"/>
                  </a:cubicBezTo>
                  <a:cubicBezTo>
                    <a:pt x="455" y="0"/>
                    <a:pt x="469" y="13"/>
                    <a:pt x="469" y="30"/>
                  </a:cubicBezTo>
                  <a:lnTo>
                    <a:pt x="469" y="145"/>
                  </a:lnTo>
                  <a:close/>
                </a:path>
              </a:pathLst>
            </a:custGeom>
            <a:solidFill>
              <a:srgbClr val="007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chemeClr val="bg1"/>
                </a:solidFill>
                <a:effectLst/>
                <a:uLnTx/>
                <a:uFillTx/>
                <a:latin typeface="Segoe UI"/>
                <a:ea typeface="+mn-ea"/>
                <a:cs typeface="+mn-cs"/>
              </a:endParaRPr>
            </a:p>
          </p:txBody>
        </p:sp>
        <p:sp>
          <p:nvSpPr>
            <p:cNvPr id="78" name="Rectangle 75"/>
            <p:cNvSpPr>
              <a:spLocks noChangeArrowheads="1"/>
            </p:cNvSpPr>
            <p:nvPr/>
          </p:nvSpPr>
          <p:spPr bwMode="auto">
            <a:xfrm>
              <a:off x="4023" y="3702"/>
              <a:ext cx="163"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1122" b="1" i="0" u="none" strike="noStrike" kern="1200" cap="none" spc="0" normalizeH="0" baseline="0" noProof="0">
                  <a:ln>
                    <a:noFill/>
                  </a:ln>
                  <a:solidFill>
                    <a:schemeClr val="bg1"/>
                  </a:solidFill>
                  <a:effectLst/>
                  <a:uLnTx/>
                  <a:uFillTx/>
                  <a:latin typeface="Segoe UI Semibold" panose="020B0702040204020203" pitchFamily="34" charset="0"/>
                  <a:ea typeface="+mn-ea"/>
                  <a:cs typeface="+mn-cs"/>
                </a:rPr>
                <a:t>SQL</a:t>
              </a:r>
              <a:endParaRPr kumimoji="0" lang="en-US" altLang="en-US" sz="1836" b="0" i="0" u="none" strike="noStrike" kern="1200" cap="none" spc="0" normalizeH="0" baseline="0" noProof="0">
                <a:ln>
                  <a:noFill/>
                </a:ln>
                <a:solidFill>
                  <a:schemeClr val="bg1"/>
                </a:solidFill>
                <a:effectLst/>
                <a:uLnTx/>
                <a:uFillTx/>
                <a:ea typeface="+mn-ea"/>
                <a:cs typeface="+mn-cs"/>
              </a:endParaRPr>
            </a:p>
          </p:txBody>
        </p:sp>
        <p:sp>
          <p:nvSpPr>
            <p:cNvPr id="79" name="Rectangle 76"/>
            <p:cNvSpPr>
              <a:spLocks noChangeArrowheads="1"/>
            </p:cNvSpPr>
            <p:nvPr/>
          </p:nvSpPr>
          <p:spPr bwMode="auto">
            <a:xfrm>
              <a:off x="4204" y="3702"/>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1122" b="1" i="0" u="none" strike="noStrike" kern="1200" cap="none" spc="0" normalizeH="0" baseline="0" noProof="0" dirty="0">
                  <a:ln>
                    <a:noFill/>
                  </a:ln>
                  <a:solidFill>
                    <a:schemeClr val="bg1"/>
                  </a:solidFill>
                  <a:effectLst/>
                  <a:uLnTx/>
                  <a:uFillTx/>
                  <a:latin typeface="Segoe UI Semibold" panose="020B0702040204020203" pitchFamily="34" charset="0"/>
                  <a:ea typeface="+mn-ea"/>
                  <a:cs typeface="+mn-cs"/>
                </a:rPr>
                <a:t>C</a:t>
              </a:r>
              <a:endParaRPr kumimoji="0" lang="en-US" altLang="en-US" sz="1836" b="0" i="0" u="none" strike="noStrike" kern="1200" cap="none" spc="0" normalizeH="0" baseline="0" noProof="0" dirty="0">
                <a:ln>
                  <a:noFill/>
                </a:ln>
                <a:solidFill>
                  <a:schemeClr val="bg1"/>
                </a:solidFill>
                <a:effectLst/>
                <a:uLnTx/>
                <a:uFillTx/>
                <a:ea typeface="+mn-ea"/>
                <a:cs typeface="+mn-cs"/>
              </a:endParaRPr>
            </a:p>
          </p:txBody>
        </p:sp>
        <p:sp>
          <p:nvSpPr>
            <p:cNvPr id="80" name="Rectangle 77"/>
            <p:cNvSpPr>
              <a:spLocks noChangeArrowheads="1"/>
            </p:cNvSpPr>
            <p:nvPr/>
          </p:nvSpPr>
          <p:spPr bwMode="auto">
            <a:xfrm>
              <a:off x="4257" y="3702"/>
              <a:ext cx="274"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32597" rtl="0" eaLnBrk="0" fontAlgn="base" latinLnBrk="0" hangingPunct="0">
                <a:lnSpc>
                  <a:spcPct val="100000"/>
                </a:lnSpc>
                <a:spcBef>
                  <a:spcPct val="0"/>
                </a:spcBef>
                <a:spcAft>
                  <a:spcPct val="0"/>
                </a:spcAft>
                <a:buClrTx/>
                <a:buSzTx/>
                <a:buFontTx/>
                <a:buNone/>
                <a:tabLst/>
                <a:defRPr/>
              </a:pPr>
              <a:r>
                <a:rPr kumimoji="0" lang="en-US" altLang="en-US" sz="1122" b="1" i="0" u="none" strike="noStrike" kern="1200" cap="none" spc="0" normalizeH="0" baseline="0" noProof="0">
                  <a:ln>
                    <a:noFill/>
                  </a:ln>
                  <a:solidFill>
                    <a:schemeClr val="bg1"/>
                  </a:solidFill>
                  <a:effectLst/>
                  <a:uLnTx/>
                  <a:uFillTx/>
                  <a:latin typeface="Segoe UI Semibold" panose="020B0702040204020203" pitchFamily="34" charset="0"/>
                  <a:ea typeface="+mn-ea"/>
                  <a:cs typeface="+mn-cs"/>
                </a:rPr>
                <a:t>ONFIG</a:t>
              </a:r>
              <a:endParaRPr kumimoji="0" lang="en-US" altLang="en-US" sz="1836" b="0" i="0" u="none" strike="noStrike" kern="1200" cap="none" spc="0" normalizeH="0" baseline="0" noProof="0">
                <a:ln>
                  <a:noFill/>
                </a:ln>
                <a:solidFill>
                  <a:schemeClr val="bg1"/>
                </a:solidFill>
                <a:effectLst/>
                <a:uLnTx/>
                <a:uFillTx/>
                <a:ea typeface="+mn-ea"/>
                <a:cs typeface="+mn-cs"/>
              </a:endParaRPr>
            </a:p>
          </p:txBody>
        </p:sp>
      </p:grpSp>
    </p:spTree>
    <p:extLst>
      <p:ext uri="{BB962C8B-B14F-4D97-AF65-F5344CB8AC3E}">
        <p14:creationId xmlns:p14="http://schemas.microsoft.com/office/powerpoint/2010/main" val="1223170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75482" y="295729"/>
            <a:ext cx="11977576" cy="1555529"/>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304">
              <a:defRPr/>
            </a:pPr>
            <a:r>
              <a:rPr lang="en-US" sz="4799" spc="-104">
                <a:solidFill>
                  <a:srgbClr val="FFFFFF"/>
                </a:solidFill>
                <a:latin typeface="Calibri Light" panose="020F0302020204030204"/>
              </a:rPr>
              <a:t>It's easy to get started with Linux in Azure</a:t>
            </a:r>
          </a:p>
        </p:txBody>
      </p:sp>
      <p:sp>
        <p:nvSpPr>
          <p:cNvPr id="7" name="Freeform 6"/>
          <p:cNvSpPr/>
          <p:nvPr/>
        </p:nvSpPr>
        <p:spPr>
          <a:xfrm>
            <a:off x="2573856" y="1368728"/>
            <a:ext cx="2234883" cy="1668227"/>
          </a:xfrm>
          <a:custGeom>
            <a:avLst/>
            <a:gdLst>
              <a:gd name="connsiteX0" fmla="*/ 133453 w 2234706"/>
              <a:gd name="connsiteY0" fmla="*/ 0 h 1668161"/>
              <a:gd name="connsiteX1" fmla="*/ 2101253 w 2234706"/>
              <a:gd name="connsiteY1" fmla="*/ 0 h 1668161"/>
              <a:gd name="connsiteX2" fmla="*/ 2234706 w 2234706"/>
              <a:gd name="connsiteY2" fmla="*/ 133453 h 1668161"/>
              <a:gd name="connsiteX3" fmla="*/ 2234706 w 2234706"/>
              <a:gd name="connsiteY3" fmla="*/ 1668161 h 1668161"/>
              <a:gd name="connsiteX4" fmla="*/ 2234706 w 2234706"/>
              <a:gd name="connsiteY4" fmla="*/ 1668161 h 1668161"/>
              <a:gd name="connsiteX5" fmla="*/ 0 w 2234706"/>
              <a:gd name="connsiteY5" fmla="*/ 1668161 h 1668161"/>
              <a:gd name="connsiteX6" fmla="*/ 0 w 2234706"/>
              <a:gd name="connsiteY6" fmla="*/ 1668161 h 1668161"/>
              <a:gd name="connsiteX7" fmla="*/ 0 w 2234706"/>
              <a:gd name="connsiteY7" fmla="*/ 133453 h 1668161"/>
              <a:gd name="connsiteX8" fmla="*/ 133453 w 2234706"/>
              <a:gd name="connsiteY8" fmla="*/ 0 h 166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4706" h="1668161">
                <a:moveTo>
                  <a:pt x="133453" y="0"/>
                </a:moveTo>
                <a:lnTo>
                  <a:pt x="2101253" y="0"/>
                </a:lnTo>
                <a:cubicBezTo>
                  <a:pt x="2174957" y="0"/>
                  <a:pt x="2234706" y="59749"/>
                  <a:pt x="2234706" y="133453"/>
                </a:cubicBezTo>
                <a:lnTo>
                  <a:pt x="2234706" y="1668161"/>
                </a:lnTo>
                <a:lnTo>
                  <a:pt x="2234706" y="1668161"/>
                </a:lnTo>
                <a:lnTo>
                  <a:pt x="0" y="1668161"/>
                </a:lnTo>
                <a:lnTo>
                  <a:pt x="0" y="1668161"/>
                </a:lnTo>
                <a:lnTo>
                  <a:pt x="0" y="133453"/>
                </a:lnTo>
                <a:cubicBezTo>
                  <a:pt x="0" y="59749"/>
                  <a:pt x="59749" y="0"/>
                  <a:pt x="133453" y="0"/>
                </a:cubicBezTo>
                <a:close/>
              </a:path>
            </a:pathLst>
          </a:cu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lIns="56859" tIns="92414" rIns="56859" bIns="17777" spcCol="1270"/>
          <a:lstStyle/>
          <a:p>
            <a:pPr marL="114278" lvl="1" indent="-114278" defTabSz="622181">
              <a:lnSpc>
                <a:spcPct val="90000"/>
              </a:lnSpc>
              <a:spcAft>
                <a:spcPct val="15000"/>
              </a:spcAft>
              <a:buFontTx/>
              <a:buChar char="••"/>
              <a:defRPr/>
            </a:pPr>
            <a:r>
              <a:rPr lang="en-US" sz="1399" dirty="0">
                <a:solidFill>
                  <a:srgbClr val="505050">
                    <a:hueOff val="0"/>
                    <a:satOff val="0"/>
                    <a:lumOff val="0"/>
                    <a:alphaOff val="0"/>
                  </a:srgbClr>
                </a:solidFill>
                <a:latin typeface="Calibri" panose="020F0502020204030204"/>
              </a:rPr>
              <a:t>Guides available on azure.com for custom image preparation </a:t>
            </a:r>
            <a:r>
              <a:rPr lang="en-US" sz="1399">
                <a:solidFill>
                  <a:srgbClr val="505050">
                    <a:hueOff val="0"/>
                    <a:satOff val="0"/>
                    <a:lumOff val="0"/>
                    <a:alphaOff val="0"/>
                  </a:srgbClr>
                </a:solidFill>
                <a:latin typeface="Calibri" panose="020F0502020204030204"/>
              </a:rPr>
              <a:t>and upload</a:t>
            </a:r>
            <a:endParaRPr lang="en-US" sz="1399" dirty="0">
              <a:solidFill>
                <a:srgbClr val="505050">
                  <a:hueOff val="0"/>
                  <a:satOff val="0"/>
                  <a:lumOff val="0"/>
                  <a:alphaOff val="0"/>
                </a:srgbClr>
              </a:solidFill>
              <a:latin typeface="Calibri" panose="020F0502020204030204"/>
            </a:endParaRPr>
          </a:p>
          <a:p>
            <a:pPr marL="114278" lvl="1" indent="-114278" defTabSz="622181">
              <a:lnSpc>
                <a:spcPct val="90000"/>
              </a:lnSpc>
              <a:spcAft>
                <a:spcPct val="15000"/>
              </a:spcAft>
              <a:buFontTx/>
              <a:buChar char="••"/>
              <a:defRPr/>
            </a:pPr>
            <a:r>
              <a:rPr lang="en-US" sz="1399" dirty="0">
                <a:solidFill>
                  <a:srgbClr val="505050">
                    <a:hueOff val="0"/>
                    <a:satOff val="0"/>
                    <a:lumOff val="0"/>
                    <a:alphaOff val="0"/>
                  </a:srgbClr>
                </a:solidFill>
                <a:latin typeface="Calibri" panose="020F0502020204030204"/>
              </a:rPr>
              <a:t>License mobility needed for proprietary software (Oracle, IBM)</a:t>
            </a:r>
          </a:p>
        </p:txBody>
      </p:sp>
      <p:sp>
        <p:nvSpPr>
          <p:cNvPr id="8" name="Freeform 7"/>
          <p:cNvSpPr/>
          <p:nvPr/>
        </p:nvSpPr>
        <p:spPr>
          <a:xfrm>
            <a:off x="2573762" y="3036812"/>
            <a:ext cx="2234389" cy="717207"/>
          </a:xfrm>
          <a:custGeom>
            <a:avLst/>
            <a:gdLst>
              <a:gd name="connsiteX0" fmla="*/ 0 w 2234706"/>
              <a:gd name="connsiteY0" fmla="*/ 0 h 717309"/>
              <a:gd name="connsiteX1" fmla="*/ 2234706 w 2234706"/>
              <a:gd name="connsiteY1" fmla="*/ 0 h 717309"/>
              <a:gd name="connsiteX2" fmla="*/ 2234706 w 2234706"/>
              <a:gd name="connsiteY2" fmla="*/ 717309 h 717309"/>
              <a:gd name="connsiteX3" fmla="*/ 0 w 2234706"/>
              <a:gd name="connsiteY3" fmla="*/ 717309 h 717309"/>
              <a:gd name="connsiteX4" fmla="*/ 0 w 2234706"/>
              <a:gd name="connsiteY4" fmla="*/ 0 h 717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706" h="717309">
                <a:moveTo>
                  <a:pt x="0" y="0"/>
                </a:moveTo>
                <a:lnTo>
                  <a:pt x="2234706" y="0"/>
                </a:lnTo>
                <a:lnTo>
                  <a:pt x="2234706" y="717309"/>
                </a:lnTo>
                <a:lnTo>
                  <a:pt x="0" y="717309"/>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lIns="53332" tIns="0" rIns="678653" bIns="0" spcCol="1270" anchor="ctr"/>
          <a:lstStyle/>
          <a:p>
            <a:pPr defTabSz="622181">
              <a:lnSpc>
                <a:spcPct val="90000"/>
              </a:lnSpc>
              <a:spcAft>
                <a:spcPct val="35000"/>
              </a:spcAft>
              <a:defRPr/>
            </a:pPr>
            <a:r>
              <a:rPr lang="en-US" sz="1399" dirty="0">
                <a:solidFill>
                  <a:srgbClr val="FFFFFF"/>
                </a:solidFill>
                <a:latin typeface="Calibri" panose="020F0502020204030204"/>
              </a:rPr>
              <a:t>Bring your own image</a:t>
            </a:r>
          </a:p>
        </p:txBody>
      </p:sp>
      <p:sp>
        <p:nvSpPr>
          <p:cNvPr id="9" name="Oval 8"/>
          <p:cNvSpPr/>
          <p:nvPr/>
        </p:nvSpPr>
        <p:spPr>
          <a:xfrm>
            <a:off x="4210336" y="3151237"/>
            <a:ext cx="782527" cy="780939"/>
          </a:xfrm>
          <a:prstGeom prst="ellipse">
            <a:avLst/>
          </a:prstGeom>
          <a:blipFill>
            <a:blip r:embed="rId2">
              <a:biLevel thresh="25000"/>
              <a:extLst>
                <a:ext uri="{28A0092B-C50C-407E-A947-70E740481C1C}">
                  <a14:useLocalDpi xmlns:a14="http://schemas.microsoft.com/office/drawing/2010/main" val="0"/>
                </a:ext>
              </a:extLst>
            </a:blip>
            <a:srcRect/>
            <a:stretch>
              <a:fillRect/>
            </a:stretch>
          </a:blipFill>
        </p:spPr>
        <p:style>
          <a:lnRef idx="1">
            <a:schemeClr val="accent4">
              <a:alpha val="90000"/>
              <a:tint val="40000"/>
              <a:hueOff val="0"/>
              <a:satOff val="0"/>
              <a:lumOff val="0"/>
              <a:alphaOff val="0"/>
            </a:schemeClr>
          </a:lnRef>
          <a:fillRef idx="1">
            <a:scrgbClr r="0" g="0" b="0"/>
          </a:fillRef>
          <a:effectRef idx="2">
            <a:schemeClr val="accent4">
              <a:alpha val="90000"/>
              <a:tint val="40000"/>
              <a:hueOff val="0"/>
              <a:satOff val="0"/>
              <a:lumOff val="0"/>
              <a:alphaOff val="0"/>
            </a:schemeClr>
          </a:effectRef>
          <a:fontRef idx="minor">
            <a:schemeClr val="dk1">
              <a:hueOff val="0"/>
              <a:satOff val="0"/>
              <a:lumOff val="0"/>
              <a:alphaOff val="0"/>
            </a:schemeClr>
          </a:fontRef>
        </p:style>
      </p:sp>
      <p:sp>
        <p:nvSpPr>
          <p:cNvPr id="10" name="Freeform 9"/>
          <p:cNvSpPr/>
          <p:nvPr/>
        </p:nvSpPr>
        <p:spPr>
          <a:xfrm>
            <a:off x="5186510" y="1368728"/>
            <a:ext cx="2234883" cy="1668227"/>
          </a:xfrm>
          <a:custGeom>
            <a:avLst/>
            <a:gdLst>
              <a:gd name="connsiteX0" fmla="*/ 133453 w 2234706"/>
              <a:gd name="connsiteY0" fmla="*/ 0 h 1668161"/>
              <a:gd name="connsiteX1" fmla="*/ 2101253 w 2234706"/>
              <a:gd name="connsiteY1" fmla="*/ 0 h 1668161"/>
              <a:gd name="connsiteX2" fmla="*/ 2234706 w 2234706"/>
              <a:gd name="connsiteY2" fmla="*/ 133453 h 1668161"/>
              <a:gd name="connsiteX3" fmla="*/ 2234706 w 2234706"/>
              <a:gd name="connsiteY3" fmla="*/ 1668161 h 1668161"/>
              <a:gd name="connsiteX4" fmla="*/ 2234706 w 2234706"/>
              <a:gd name="connsiteY4" fmla="*/ 1668161 h 1668161"/>
              <a:gd name="connsiteX5" fmla="*/ 0 w 2234706"/>
              <a:gd name="connsiteY5" fmla="*/ 1668161 h 1668161"/>
              <a:gd name="connsiteX6" fmla="*/ 0 w 2234706"/>
              <a:gd name="connsiteY6" fmla="*/ 1668161 h 1668161"/>
              <a:gd name="connsiteX7" fmla="*/ 0 w 2234706"/>
              <a:gd name="connsiteY7" fmla="*/ 133453 h 1668161"/>
              <a:gd name="connsiteX8" fmla="*/ 133453 w 2234706"/>
              <a:gd name="connsiteY8" fmla="*/ 0 h 166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4706" h="1668161">
                <a:moveTo>
                  <a:pt x="133453" y="0"/>
                </a:moveTo>
                <a:lnTo>
                  <a:pt x="2101253" y="0"/>
                </a:lnTo>
                <a:cubicBezTo>
                  <a:pt x="2174957" y="0"/>
                  <a:pt x="2234706" y="59749"/>
                  <a:pt x="2234706" y="133453"/>
                </a:cubicBezTo>
                <a:lnTo>
                  <a:pt x="2234706" y="1668161"/>
                </a:lnTo>
                <a:lnTo>
                  <a:pt x="2234706" y="1668161"/>
                </a:lnTo>
                <a:lnTo>
                  <a:pt x="0" y="1668161"/>
                </a:lnTo>
                <a:lnTo>
                  <a:pt x="0" y="1668161"/>
                </a:lnTo>
                <a:lnTo>
                  <a:pt x="0" y="133453"/>
                </a:lnTo>
                <a:cubicBezTo>
                  <a:pt x="0" y="59749"/>
                  <a:pt x="59749" y="0"/>
                  <a:pt x="133453" y="0"/>
                </a:cubicBezTo>
                <a:close/>
              </a:path>
            </a:pathLst>
          </a:cu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lIns="56859" tIns="92414" rIns="56859" bIns="17777" spcCol="1270"/>
          <a:lstStyle/>
          <a:p>
            <a:pPr marL="114278" lvl="1" indent="-114278" defTabSz="622181">
              <a:lnSpc>
                <a:spcPct val="90000"/>
              </a:lnSpc>
              <a:spcAft>
                <a:spcPct val="15000"/>
              </a:spcAft>
              <a:buFontTx/>
              <a:buChar char="••"/>
              <a:defRPr/>
            </a:pPr>
            <a:r>
              <a:rPr lang="en-US" sz="1399" dirty="0">
                <a:solidFill>
                  <a:srgbClr val="505050">
                    <a:hueOff val="0"/>
                    <a:satOff val="0"/>
                    <a:lumOff val="0"/>
                    <a:alphaOff val="0"/>
                  </a:srgbClr>
                </a:solidFill>
                <a:latin typeface="Calibri" panose="020F0502020204030204"/>
              </a:rPr>
              <a:t>Azure Endorsed distros in per minute model: Ubuntu, CentOS, Oracle Linux, SLES, </a:t>
            </a:r>
            <a:r>
              <a:rPr lang="en-US" sz="1399" dirty="0" err="1">
                <a:solidFill>
                  <a:srgbClr val="505050">
                    <a:hueOff val="0"/>
                    <a:satOff val="0"/>
                    <a:lumOff val="0"/>
                    <a:alphaOff val="0"/>
                  </a:srgbClr>
                </a:solidFill>
                <a:latin typeface="Calibri" panose="020F0502020204030204"/>
              </a:rPr>
              <a:t>OpenSUSE</a:t>
            </a:r>
            <a:r>
              <a:rPr lang="en-US" sz="1399" dirty="0">
                <a:solidFill>
                  <a:srgbClr val="505050">
                    <a:hueOff val="0"/>
                    <a:satOff val="0"/>
                    <a:lumOff val="0"/>
                    <a:alphaOff val="0"/>
                  </a:srgbClr>
                </a:solidFill>
                <a:latin typeface="Calibri" panose="020F0502020204030204"/>
              </a:rPr>
              <a:t>, CoreOS</a:t>
            </a:r>
          </a:p>
          <a:p>
            <a:pPr marL="114278" lvl="1" indent="-114278" defTabSz="622181">
              <a:lnSpc>
                <a:spcPct val="90000"/>
              </a:lnSpc>
              <a:spcAft>
                <a:spcPct val="15000"/>
              </a:spcAft>
              <a:buFontTx/>
              <a:buChar char="••"/>
              <a:defRPr/>
            </a:pPr>
            <a:r>
              <a:rPr lang="en-US" sz="1399" dirty="0">
                <a:solidFill>
                  <a:srgbClr val="505050">
                    <a:hueOff val="0"/>
                    <a:satOff val="0"/>
                    <a:lumOff val="0"/>
                    <a:alphaOff val="0"/>
                  </a:srgbClr>
                </a:solidFill>
                <a:latin typeface="Calibri" panose="020F0502020204030204"/>
              </a:rPr>
              <a:t>Multi-VM templates: Cloudera, </a:t>
            </a:r>
            <a:r>
              <a:rPr lang="en-US" sz="1399" dirty="0" err="1">
                <a:solidFill>
                  <a:srgbClr val="505050">
                    <a:hueOff val="0"/>
                    <a:satOff val="0"/>
                    <a:lumOff val="0"/>
                    <a:alphaOff val="0"/>
                  </a:srgbClr>
                </a:solidFill>
                <a:latin typeface="Calibri" panose="020F0502020204030204"/>
              </a:rPr>
              <a:t>Datastax</a:t>
            </a:r>
            <a:endParaRPr lang="en-US" sz="1399" dirty="0">
              <a:solidFill>
                <a:srgbClr val="505050">
                  <a:hueOff val="0"/>
                  <a:satOff val="0"/>
                  <a:lumOff val="0"/>
                  <a:alphaOff val="0"/>
                </a:srgbClr>
              </a:solidFill>
              <a:latin typeface="Calibri" panose="020F0502020204030204"/>
            </a:endParaRPr>
          </a:p>
        </p:txBody>
      </p:sp>
      <p:sp>
        <p:nvSpPr>
          <p:cNvPr id="11" name="Freeform 10"/>
          <p:cNvSpPr/>
          <p:nvPr/>
        </p:nvSpPr>
        <p:spPr>
          <a:xfrm>
            <a:off x="5186264" y="3036812"/>
            <a:ext cx="2234389" cy="717207"/>
          </a:xfrm>
          <a:custGeom>
            <a:avLst/>
            <a:gdLst>
              <a:gd name="connsiteX0" fmla="*/ 0 w 2234706"/>
              <a:gd name="connsiteY0" fmla="*/ 0 h 717309"/>
              <a:gd name="connsiteX1" fmla="*/ 2234706 w 2234706"/>
              <a:gd name="connsiteY1" fmla="*/ 0 h 717309"/>
              <a:gd name="connsiteX2" fmla="*/ 2234706 w 2234706"/>
              <a:gd name="connsiteY2" fmla="*/ 717309 h 717309"/>
              <a:gd name="connsiteX3" fmla="*/ 0 w 2234706"/>
              <a:gd name="connsiteY3" fmla="*/ 717309 h 717309"/>
              <a:gd name="connsiteX4" fmla="*/ 0 w 2234706"/>
              <a:gd name="connsiteY4" fmla="*/ 0 h 717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706" h="717309">
                <a:moveTo>
                  <a:pt x="0" y="0"/>
                </a:moveTo>
                <a:lnTo>
                  <a:pt x="2234706" y="0"/>
                </a:lnTo>
                <a:lnTo>
                  <a:pt x="2234706" y="717309"/>
                </a:lnTo>
                <a:lnTo>
                  <a:pt x="0" y="717309"/>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lIns="53332" tIns="0" rIns="678653" bIns="0" spcCol="1270" anchor="ctr"/>
          <a:lstStyle/>
          <a:p>
            <a:pPr defTabSz="622181">
              <a:lnSpc>
                <a:spcPct val="90000"/>
              </a:lnSpc>
              <a:spcAft>
                <a:spcPct val="35000"/>
              </a:spcAft>
              <a:defRPr/>
            </a:pPr>
            <a:r>
              <a:rPr lang="en-US" sz="1399" dirty="0">
                <a:solidFill>
                  <a:srgbClr val="FFFFFF"/>
                </a:solidFill>
                <a:latin typeface="Calibri" panose="020F0502020204030204"/>
              </a:rPr>
              <a:t>Start from an image in Marketplace</a:t>
            </a:r>
          </a:p>
        </p:txBody>
      </p:sp>
      <p:sp>
        <p:nvSpPr>
          <p:cNvPr id="12" name="Oval 11"/>
          <p:cNvSpPr/>
          <p:nvPr/>
        </p:nvSpPr>
        <p:spPr>
          <a:xfrm>
            <a:off x="6822990" y="3151237"/>
            <a:ext cx="782527" cy="780939"/>
          </a:xfrm>
          <a:prstGeom prst="ellipse">
            <a:avLst/>
          </a:prstGeom>
          <a:blipFill>
            <a:blip r:embed="rId3">
              <a:biLevel thresh="25000"/>
              <a:extLst>
                <a:ext uri="{28A0092B-C50C-407E-A947-70E740481C1C}">
                  <a14:useLocalDpi xmlns:a14="http://schemas.microsoft.com/office/drawing/2010/main" val="0"/>
                </a:ext>
              </a:extLst>
            </a:blip>
            <a:srcRect/>
            <a:stretch>
              <a:fillRect/>
            </a:stretch>
          </a:blipFill>
        </p:spPr>
        <p:style>
          <a:lnRef idx="1">
            <a:schemeClr val="accent4">
              <a:alpha val="90000"/>
              <a:tint val="40000"/>
              <a:hueOff val="0"/>
              <a:satOff val="0"/>
              <a:lumOff val="0"/>
              <a:alphaOff val="0"/>
            </a:schemeClr>
          </a:lnRef>
          <a:fillRef idx="1">
            <a:scrgbClr r="0" g="0" b="0"/>
          </a:fillRef>
          <a:effectRef idx="2">
            <a:schemeClr val="accent4">
              <a:alpha val="90000"/>
              <a:tint val="40000"/>
              <a:hueOff val="0"/>
              <a:satOff val="0"/>
              <a:lumOff val="0"/>
              <a:alphaOff val="0"/>
            </a:schemeClr>
          </a:effectRef>
          <a:fontRef idx="minor">
            <a:schemeClr val="dk1">
              <a:hueOff val="0"/>
              <a:satOff val="0"/>
              <a:lumOff val="0"/>
              <a:alphaOff val="0"/>
            </a:schemeClr>
          </a:fontRef>
        </p:style>
      </p:sp>
      <p:sp>
        <p:nvSpPr>
          <p:cNvPr id="13" name="Freeform 12"/>
          <p:cNvSpPr/>
          <p:nvPr/>
        </p:nvSpPr>
        <p:spPr>
          <a:xfrm>
            <a:off x="7799164" y="1368728"/>
            <a:ext cx="2233295" cy="1668227"/>
          </a:xfrm>
          <a:custGeom>
            <a:avLst/>
            <a:gdLst>
              <a:gd name="connsiteX0" fmla="*/ 133453 w 2234706"/>
              <a:gd name="connsiteY0" fmla="*/ 0 h 1668161"/>
              <a:gd name="connsiteX1" fmla="*/ 2101253 w 2234706"/>
              <a:gd name="connsiteY1" fmla="*/ 0 h 1668161"/>
              <a:gd name="connsiteX2" fmla="*/ 2234706 w 2234706"/>
              <a:gd name="connsiteY2" fmla="*/ 133453 h 1668161"/>
              <a:gd name="connsiteX3" fmla="*/ 2234706 w 2234706"/>
              <a:gd name="connsiteY3" fmla="*/ 1668161 h 1668161"/>
              <a:gd name="connsiteX4" fmla="*/ 2234706 w 2234706"/>
              <a:gd name="connsiteY4" fmla="*/ 1668161 h 1668161"/>
              <a:gd name="connsiteX5" fmla="*/ 0 w 2234706"/>
              <a:gd name="connsiteY5" fmla="*/ 1668161 h 1668161"/>
              <a:gd name="connsiteX6" fmla="*/ 0 w 2234706"/>
              <a:gd name="connsiteY6" fmla="*/ 1668161 h 1668161"/>
              <a:gd name="connsiteX7" fmla="*/ 0 w 2234706"/>
              <a:gd name="connsiteY7" fmla="*/ 133453 h 1668161"/>
              <a:gd name="connsiteX8" fmla="*/ 133453 w 2234706"/>
              <a:gd name="connsiteY8" fmla="*/ 0 h 166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4706" h="1668161">
                <a:moveTo>
                  <a:pt x="133453" y="0"/>
                </a:moveTo>
                <a:lnTo>
                  <a:pt x="2101253" y="0"/>
                </a:lnTo>
                <a:cubicBezTo>
                  <a:pt x="2174957" y="0"/>
                  <a:pt x="2234706" y="59749"/>
                  <a:pt x="2234706" y="133453"/>
                </a:cubicBezTo>
                <a:lnTo>
                  <a:pt x="2234706" y="1668161"/>
                </a:lnTo>
                <a:lnTo>
                  <a:pt x="2234706" y="1668161"/>
                </a:lnTo>
                <a:lnTo>
                  <a:pt x="0" y="1668161"/>
                </a:lnTo>
                <a:lnTo>
                  <a:pt x="0" y="1668161"/>
                </a:lnTo>
                <a:lnTo>
                  <a:pt x="0" y="133453"/>
                </a:lnTo>
                <a:cubicBezTo>
                  <a:pt x="0" y="59749"/>
                  <a:pt x="59749" y="0"/>
                  <a:pt x="133453" y="0"/>
                </a:cubicBezTo>
                <a:close/>
              </a:path>
            </a:pathLst>
          </a:cu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lIns="56859" tIns="92414" rIns="56859" bIns="17777" spcCol="1270"/>
          <a:lstStyle/>
          <a:p>
            <a:pPr marL="114278" lvl="1" indent="-114278" defTabSz="622181">
              <a:lnSpc>
                <a:spcPct val="90000"/>
              </a:lnSpc>
              <a:spcAft>
                <a:spcPct val="15000"/>
              </a:spcAft>
              <a:buFontTx/>
              <a:buChar char="••"/>
              <a:defRPr/>
            </a:pPr>
            <a:r>
              <a:rPr lang="en-US" sz="1399" dirty="0">
                <a:solidFill>
                  <a:srgbClr val="505050">
                    <a:hueOff val="0"/>
                    <a:satOff val="0"/>
                    <a:lumOff val="0"/>
                    <a:alphaOff val="0"/>
                  </a:srgbClr>
                </a:solidFill>
                <a:latin typeface="Calibri" panose="020F0502020204030204"/>
              </a:rPr>
              <a:t>Community support model, no support from Microsoft or MS Open Tech</a:t>
            </a:r>
          </a:p>
        </p:txBody>
      </p:sp>
      <p:sp>
        <p:nvSpPr>
          <p:cNvPr id="14" name="Freeform 13"/>
          <p:cNvSpPr/>
          <p:nvPr/>
        </p:nvSpPr>
        <p:spPr>
          <a:xfrm>
            <a:off x="7798767" y="3036812"/>
            <a:ext cx="2234389" cy="717207"/>
          </a:xfrm>
          <a:custGeom>
            <a:avLst/>
            <a:gdLst>
              <a:gd name="connsiteX0" fmla="*/ 0 w 2234706"/>
              <a:gd name="connsiteY0" fmla="*/ 0 h 717309"/>
              <a:gd name="connsiteX1" fmla="*/ 2234706 w 2234706"/>
              <a:gd name="connsiteY1" fmla="*/ 0 h 717309"/>
              <a:gd name="connsiteX2" fmla="*/ 2234706 w 2234706"/>
              <a:gd name="connsiteY2" fmla="*/ 717309 h 717309"/>
              <a:gd name="connsiteX3" fmla="*/ 0 w 2234706"/>
              <a:gd name="connsiteY3" fmla="*/ 717309 h 717309"/>
              <a:gd name="connsiteX4" fmla="*/ 0 w 2234706"/>
              <a:gd name="connsiteY4" fmla="*/ 0 h 717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706" h="717309">
                <a:moveTo>
                  <a:pt x="0" y="0"/>
                </a:moveTo>
                <a:lnTo>
                  <a:pt x="2234706" y="0"/>
                </a:lnTo>
                <a:lnTo>
                  <a:pt x="2234706" y="717309"/>
                </a:lnTo>
                <a:lnTo>
                  <a:pt x="0" y="717309"/>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lIns="53332" tIns="0" rIns="678653" bIns="0" spcCol="1270" anchor="ctr"/>
          <a:lstStyle/>
          <a:p>
            <a:pPr defTabSz="622181">
              <a:lnSpc>
                <a:spcPct val="90000"/>
              </a:lnSpc>
              <a:spcAft>
                <a:spcPct val="35000"/>
              </a:spcAft>
              <a:defRPr/>
            </a:pPr>
            <a:r>
              <a:rPr lang="en-US" sz="1399" dirty="0">
                <a:solidFill>
                  <a:srgbClr val="FFFFFF"/>
                </a:solidFill>
                <a:latin typeface="Calibri" panose="020F0502020204030204"/>
              </a:rPr>
              <a:t>Start from a community image from VM Depot</a:t>
            </a:r>
          </a:p>
        </p:txBody>
      </p:sp>
      <p:sp>
        <p:nvSpPr>
          <p:cNvPr id="15" name="Oval 14"/>
          <p:cNvSpPr/>
          <p:nvPr/>
        </p:nvSpPr>
        <p:spPr>
          <a:xfrm>
            <a:off x="9435645" y="3151237"/>
            <a:ext cx="782527" cy="780939"/>
          </a:xfrm>
          <a:prstGeom prst="ellipse">
            <a:avLst/>
          </a:prstGeom>
          <a:blipFill>
            <a:blip r:embed="rId4">
              <a:biLevel thresh="25000"/>
              <a:extLst>
                <a:ext uri="{28A0092B-C50C-407E-A947-70E740481C1C}">
                  <a14:useLocalDpi xmlns:a14="http://schemas.microsoft.com/office/drawing/2010/main" val="0"/>
                </a:ext>
              </a:extLst>
            </a:blip>
            <a:srcRect/>
            <a:stretch>
              <a:fillRect/>
            </a:stretch>
          </a:blipFill>
        </p:spPr>
        <p:style>
          <a:lnRef idx="1">
            <a:schemeClr val="accent4">
              <a:alpha val="90000"/>
              <a:tint val="40000"/>
              <a:hueOff val="0"/>
              <a:satOff val="0"/>
              <a:lumOff val="0"/>
              <a:alphaOff val="0"/>
            </a:schemeClr>
          </a:lnRef>
          <a:fillRef idx="1">
            <a:scrgbClr r="0" g="0" b="0"/>
          </a:fillRef>
          <a:effectRef idx="2">
            <a:schemeClr val="accent4">
              <a:alpha val="90000"/>
              <a:tint val="40000"/>
              <a:hueOff val="0"/>
              <a:satOff val="0"/>
              <a:lumOff val="0"/>
              <a:alphaOff val="0"/>
            </a:schemeClr>
          </a:effectRef>
          <a:fontRef idx="minor">
            <a:schemeClr val="dk1">
              <a:hueOff val="0"/>
              <a:satOff val="0"/>
              <a:lumOff val="0"/>
              <a:alphaOff val="0"/>
            </a:schemeClr>
          </a:fontRef>
        </p:style>
      </p:sp>
      <p:sp>
        <p:nvSpPr>
          <p:cNvPr id="16" name="Freeform 15"/>
          <p:cNvSpPr/>
          <p:nvPr/>
        </p:nvSpPr>
        <p:spPr>
          <a:xfrm>
            <a:off x="3650028" y="4319471"/>
            <a:ext cx="2234883" cy="1668226"/>
          </a:xfrm>
          <a:custGeom>
            <a:avLst/>
            <a:gdLst>
              <a:gd name="connsiteX0" fmla="*/ 133453 w 2234706"/>
              <a:gd name="connsiteY0" fmla="*/ 0 h 1668161"/>
              <a:gd name="connsiteX1" fmla="*/ 2101253 w 2234706"/>
              <a:gd name="connsiteY1" fmla="*/ 0 h 1668161"/>
              <a:gd name="connsiteX2" fmla="*/ 2234706 w 2234706"/>
              <a:gd name="connsiteY2" fmla="*/ 133453 h 1668161"/>
              <a:gd name="connsiteX3" fmla="*/ 2234706 w 2234706"/>
              <a:gd name="connsiteY3" fmla="*/ 1668161 h 1668161"/>
              <a:gd name="connsiteX4" fmla="*/ 2234706 w 2234706"/>
              <a:gd name="connsiteY4" fmla="*/ 1668161 h 1668161"/>
              <a:gd name="connsiteX5" fmla="*/ 0 w 2234706"/>
              <a:gd name="connsiteY5" fmla="*/ 1668161 h 1668161"/>
              <a:gd name="connsiteX6" fmla="*/ 0 w 2234706"/>
              <a:gd name="connsiteY6" fmla="*/ 1668161 h 1668161"/>
              <a:gd name="connsiteX7" fmla="*/ 0 w 2234706"/>
              <a:gd name="connsiteY7" fmla="*/ 133453 h 1668161"/>
              <a:gd name="connsiteX8" fmla="*/ 133453 w 2234706"/>
              <a:gd name="connsiteY8" fmla="*/ 0 h 166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4706" h="1668161">
                <a:moveTo>
                  <a:pt x="133453" y="0"/>
                </a:moveTo>
                <a:lnTo>
                  <a:pt x="2101253" y="0"/>
                </a:lnTo>
                <a:cubicBezTo>
                  <a:pt x="2174957" y="0"/>
                  <a:pt x="2234706" y="59749"/>
                  <a:pt x="2234706" y="133453"/>
                </a:cubicBezTo>
                <a:lnTo>
                  <a:pt x="2234706" y="1668161"/>
                </a:lnTo>
                <a:lnTo>
                  <a:pt x="2234706" y="1668161"/>
                </a:lnTo>
                <a:lnTo>
                  <a:pt x="0" y="1668161"/>
                </a:lnTo>
                <a:lnTo>
                  <a:pt x="0" y="1668161"/>
                </a:lnTo>
                <a:lnTo>
                  <a:pt x="0" y="133453"/>
                </a:lnTo>
                <a:cubicBezTo>
                  <a:pt x="0" y="59749"/>
                  <a:pt x="59749" y="0"/>
                  <a:pt x="133453" y="0"/>
                </a:cubicBezTo>
                <a:close/>
              </a:path>
            </a:pathLst>
          </a:cu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lIns="56859" tIns="92414" rIns="56859" bIns="17777" spcCol="1270"/>
          <a:lstStyle/>
          <a:p>
            <a:pPr marL="114278" lvl="1" indent="-114278" defTabSz="622181">
              <a:lnSpc>
                <a:spcPct val="90000"/>
              </a:lnSpc>
              <a:spcAft>
                <a:spcPct val="15000"/>
              </a:spcAft>
              <a:buFontTx/>
              <a:buChar char="••"/>
              <a:defRPr/>
            </a:pPr>
            <a:r>
              <a:rPr lang="en-US" sz="1399">
                <a:solidFill>
                  <a:srgbClr val="505050">
                    <a:hueOff val="0"/>
                    <a:satOff val="0"/>
                    <a:lumOff val="0"/>
                    <a:alphaOff val="0"/>
                  </a:srgbClr>
                </a:solidFill>
                <a:latin typeface="Calibri" panose="020F0502020204030204"/>
              </a:rPr>
              <a:t>Today all of them are either free or “Bring your own License” model</a:t>
            </a:r>
            <a:endParaRPr lang="en-US" sz="1399" dirty="0">
              <a:solidFill>
                <a:srgbClr val="505050">
                  <a:hueOff val="0"/>
                  <a:satOff val="0"/>
                  <a:lumOff val="0"/>
                  <a:alphaOff val="0"/>
                </a:srgbClr>
              </a:solidFill>
              <a:latin typeface="Calibri" panose="020F0502020204030204"/>
            </a:endParaRPr>
          </a:p>
        </p:txBody>
      </p:sp>
      <p:sp>
        <p:nvSpPr>
          <p:cNvPr id="17" name="Freeform 16"/>
          <p:cNvSpPr/>
          <p:nvPr/>
        </p:nvSpPr>
        <p:spPr>
          <a:xfrm>
            <a:off x="3650573" y="5988022"/>
            <a:ext cx="2234389" cy="717207"/>
          </a:xfrm>
          <a:custGeom>
            <a:avLst/>
            <a:gdLst>
              <a:gd name="connsiteX0" fmla="*/ 0 w 2234706"/>
              <a:gd name="connsiteY0" fmla="*/ 0 h 717309"/>
              <a:gd name="connsiteX1" fmla="*/ 2234706 w 2234706"/>
              <a:gd name="connsiteY1" fmla="*/ 0 h 717309"/>
              <a:gd name="connsiteX2" fmla="*/ 2234706 w 2234706"/>
              <a:gd name="connsiteY2" fmla="*/ 717309 h 717309"/>
              <a:gd name="connsiteX3" fmla="*/ 0 w 2234706"/>
              <a:gd name="connsiteY3" fmla="*/ 717309 h 717309"/>
              <a:gd name="connsiteX4" fmla="*/ 0 w 2234706"/>
              <a:gd name="connsiteY4" fmla="*/ 0 h 717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706" h="717309">
                <a:moveTo>
                  <a:pt x="0" y="0"/>
                </a:moveTo>
                <a:lnTo>
                  <a:pt x="2234706" y="0"/>
                </a:lnTo>
                <a:lnTo>
                  <a:pt x="2234706" y="717309"/>
                </a:lnTo>
                <a:lnTo>
                  <a:pt x="0" y="717309"/>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lIns="53332" tIns="0" rIns="678653" bIns="0" spcCol="1270" anchor="ctr"/>
          <a:lstStyle/>
          <a:p>
            <a:pPr defTabSz="622181">
              <a:lnSpc>
                <a:spcPct val="90000"/>
              </a:lnSpc>
              <a:spcAft>
                <a:spcPct val="35000"/>
              </a:spcAft>
              <a:defRPr/>
            </a:pPr>
            <a:r>
              <a:rPr lang="en-US" sz="1399" dirty="0">
                <a:solidFill>
                  <a:srgbClr val="FFFFFF"/>
                </a:solidFill>
                <a:latin typeface="Calibri" panose="020F0502020204030204"/>
              </a:rPr>
              <a:t>Add 1</a:t>
            </a:r>
            <a:r>
              <a:rPr lang="en-US" sz="1399" baseline="30000" dirty="0">
                <a:solidFill>
                  <a:srgbClr val="FFFFFF"/>
                </a:solidFill>
                <a:latin typeface="Calibri" panose="020F0502020204030204"/>
              </a:rPr>
              <a:t>st</a:t>
            </a:r>
            <a:r>
              <a:rPr lang="en-US" sz="1399" dirty="0">
                <a:solidFill>
                  <a:srgbClr val="FFFFFF"/>
                </a:solidFill>
                <a:latin typeface="Calibri" panose="020F0502020204030204"/>
              </a:rPr>
              <a:t> or 3</a:t>
            </a:r>
            <a:r>
              <a:rPr lang="en-US" sz="1399" baseline="30000" dirty="0">
                <a:solidFill>
                  <a:srgbClr val="FFFFFF"/>
                </a:solidFill>
                <a:latin typeface="Calibri" panose="020F0502020204030204"/>
              </a:rPr>
              <a:t>rd</a:t>
            </a:r>
            <a:r>
              <a:rPr lang="en-US" sz="1399" dirty="0">
                <a:solidFill>
                  <a:srgbClr val="FFFFFF"/>
                </a:solidFill>
                <a:latin typeface="Calibri" panose="020F0502020204030204"/>
              </a:rPr>
              <a:t> party software through VM Extensions</a:t>
            </a:r>
          </a:p>
        </p:txBody>
      </p:sp>
      <p:sp>
        <p:nvSpPr>
          <p:cNvPr id="18" name="Oval 17"/>
          <p:cNvSpPr/>
          <p:nvPr/>
        </p:nvSpPr>
        <p:spPr>
          <a:xfrm>
            <a:off x="5286507" y="6101981"/>
            <a:ext cx="782527" cy="782527"/>
          </a:xfrm>
          <a:prstGeom prst="ellipse">
            <a:avLst/>
          </a:prstGeom>
          <a:blipFill>
            <a:blip r:embed="rId5">
              <a:biLevel thresh="25000"/>
              <a:extLst>
                <a:ext uri="{28A0092B-C50C-407E-A947-70E740481C1C}">
                  <a14:useLocalDpi xmlns:a14="http://schemas.microsoft.com/office/drawing/2010/main" val="0"/>
                </a:ext>
              </a:extLst>
            </a:blip>
            <a:srcRect/>
            <a:stretch>
              <a:fillRect/>
            </a:stretch>
          </a:blipFill>
        </p:spPr>
        <p:style>
          <a:lnRef idx="1">
            <a:schemeClr val="accent4">
              <a:alpha val="90000"/>
              <a:tint val="40000"/>
              <a:hueOff val="0"/>
              <a:satOff val="0"/>
              <a:lumOff val="0"/>
              <a:alphaOff val="0"/>
            </a:schemeClr>
          </a:lnRef>
          <a:fillRef idx="1">
            <a:scrgbClr r="0" g="0" b="0"/>
          </a:fillRef>
          <a:effectRef idx="2">
            <a:schemeClr val="accent4">
              <a:alpha val="90000"/>
              <a:tint val="40000"/>
              <a:hueOff val="0"/>
              <a:satOff val="0"/>
              <a:lumOff val="0"/>
              <a:alphaOff val="0"/>
            </a:schemeClr>
          </a:effectRef>
          <a:fontRef idx="minor">
            <a:schemeClr val="dk1">
              <a:hueOff val="0"/>
              <a:satOff val="0"/>
              <a:lumOff val="0"/>
              <a:alphaOff val="0"/>
            </a:schemeClr>
          </a:fontRef>
        </p:style>
      </p:sp>
      <p:sp>
        <p:nvSpPr>
          <p:cNvPr id="19" name="Freeform 18"/>
          <p:cNvSpPr/>
          <p:nvPr/>
        </p:nvSpPr>
        <p:spPr>
          <a:xfrm>
            <a:off x="6492838" y="4319471"/>
            <a:ext cx="2233296" cy="1668226"/>
          </a:xfrm>
          <a:custGeom>
            <a:avLst/>
            <a:gdLst>
              <a:gd name="connsiteX0" fmla="*/ 133453 w 2234706"/>
              <a:gd name="connsiteY0" fmla="*/ 0 h 1668161"/>
              <a:gd name="connsiteX1" fmla="*/ 2101253 w 2234706"/>
              <a:gd name="connsiteY1" fmla="*/ 0 h 1668161"/>
              <a:gd name="connsiteX2" fmla="*/ 2234706 w 2234706"/>
              <a:gd name="connsiteY2" fmla="*/ 133453 h 1668161"/>
              <a:gd name="connsiteX3" fmla="*/ 2234706 w 2234706"/>
              <a:gd name="connsiteY3" fmla="*/ 1668161 h 1668161"/>
              <a:gd name="connsiteX4" fmla="*/ 2234706 w 2234706"/>
              <a:gd name="connsiteY4" fmla="*/ 1668161 h 1668161"/>
              <a:gd name="connsiteX5" fmla="*/ 0 w 2234706"/>
              <a:gd name="connsiteY5" fmla="*/ 1668161 h 1668161"/>
              <a:gd name="connsiteX6" fmla="*/ 0 w 2234706"/>
              <a:gd name="connsiteY6" fmla="*/ 1668161 h 1668161"/>
              <a:gd name="connsiteX7" fmla="*/ 0 w 2234706"/>
              <a:gd name="connsiteY7" fmla="*/ 133453 h 1668161"/>
              <a:gd name="connsiteX8" fmla="*/ 133453 w 2234706"/>
              <a:gd name="connsiteY8" fmla="*/ 0 h 166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4706" h="1668161">
                <a:moveTo>
                  <a:pt x="133453" y="0"/>
                </a:moveTo>
                <a:lnTo>
                  <a:pt x="2101253" y="0"/>
                </a:lnTo>
                <a:cubicBezTo>
                  <a:pt x="2174957" y="0"/>
                  <a:pt x="2234706" y="59749"/>
                  <a:pt x="2234706" y="133453"/>
                </a:cubicBezTo>
                <a:lnTo>
                  <a:pt x="2234706" y="1668161"/>
                </a:lnTo>
                <a:lnTo>
                  <a:pt x="2234706" y="1668161"/>
                </a:lnTo>
                <a:lnTo>
                  <a:pt x="0" y="1668161"/>
                </a:lnTo>
                <a:lnTo>
                  <a:pt x="0" y="1668161"/>
                </a:lnTo>
                <a:lnTo>
                  <a:pt x="0" y="133453"/>
                </a:lnTo>
                <a:cubicBezTo>
                  <a:pt x="0" y="59749"/>
                  <a:pt x="59749" y="0"/>
                  <a:pt x="133453" y="0"/>
                </a:cubicBezTo>
                <a:close/>
              </a:path>
            </a:pathLst>
          </a:cu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lIns="56859" tIns="92414" rIns="56859" bIns="17777" spcCol="1270"/>
          <a:lstStyle/>
          <a:p>
            <a:pPr marL="114278" lvl="1" indent="-114278" defTabSz="622181">
              <a:lnSpc>
                <a:spcPct val="90000"/>
              </a:lnSpc>
              <a:spcAft>
                <a:spcPct val="15000"/>
              </a:spcAft>
              <a:buFontTx/>
              <a:buChar char="••"/>
              <a:defRPr/>
            </a:pPr>
            <a:r>
              <a:rPr lang="en-US" sz="1399">
                <a:solidFill>
                  <a:srgbClr val="505050">
                    <a:hueOff val="0"/>
                    <a:satOff val="0"/>
                    <a:lumOff val="0"/>
                    <a:alphaOff val="0"/>
                  </a:srgbClr>
                </a:solidFill>
                <a:latin typeface="Calibri" panose="020F0502020204030204"/>
              </a:rPr>
              <a:t>Today all of the container apps in Docker Hub are free</a:t>
            </a:r>
            <a:endParaRPr lang="en-US" sz="1399" dirty="0">
              <a:solidFill>
                <a:srgbClr val="505050">
                  <a:hueOff val="0"/>
                  <a:satOff val="0"/>
                  <a:lumOff val="0"/>
                  <a:alphaOff val="0"/>
                </a:srgbClr>
              </a:solidFill>
              <a:latin typeface="Calibri" panose="020F0502020204030204"/>
            </a:endParaRPr>
          </a:p>
        </p:txBody>
      </p:sp>
      <p:sp>
        <p:nvSpPr>
          <p:cNvPr id="20" name="Freeform 19"/>
          <p:cNvSpPr/>
          <p:nvPr/>
        </p:nvSpPr>
        <p:spPr>
          <a:xfrm>
            <a:off x="6492515" y="5988023"/>
            <a:ext cx="2234389" cy="717207"/>
          </a:xfrm>
          <a:custGeom>
            <a:avLst/>
            <a:gdLst>
              <a:gd name="connsiteX0" fmla="*/ 0 w 2234706"/>
              <a:gd name="connsiteY0" fmla="*/ 0 h 717309"/>
              <a:gd name="connsiteX1" fmla="*/ 2234706 w 2234706"/>
              <a:gd name="connsiteY1" fmla="*/ 0 h 717309"/>
              <a:gd name="connsiteX2" fmla="*/ 2234706 w 2234706"/>
              <a:gd name="connsiteY2" fmla="*/ 717309 h 717309"/>
              <a:gd name="connsiteX3" fmla="*/ 0 w 2234706"/>
              <a:gd name="connsiteY3" fmla="*/ 717309 h 717309"/>
              <a:gd name="connsiteX4" fmla="*/ 0 w 2234706"/>
              <a:gd name="connsiteY4" fmla="*/ 0 h 717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706" h="717309">
                <a:moveTo>
                  <a:pt x="0" y="0"/>
                </a:moveTo>
                <a:lnTo>
                  <a:pt x="2234706" y="0"/>
                </a:lnTo>
                <a:lnTo>
                  <a:pt x="2234706" y="717309"/>
                </a:lnTo>
                <a:lnTo>
                  <a:pt x="0" y="717309"/>
                </a:lnTo>
                <a:lnTo>
                  <a:pt x="0" y="0"/>
                </a:lnTo>
                <a:close/>
              </a:path>
            </a:pathLst>
          </a:custGeom>
        </p:spPr>
        <p:style>
          <a:lnRef idx="1">
            <a:schemeClr val="accent4">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lIns="53332" tIns="0" rIns="678653" bIns="0" spcCol="1270" anchor="ctr"/>
          <a:lstStyle/>
          <a:p>
            <a:pPr defTabSz="622181">
              <a:lnSpc>
                <a:spcPct val="90000"/>
              </a:lnSpc>
              <a:spcAft>
                <a:spcPct val="35000"/>
              </a:spcAft>
              <a:defRPr/>
            </a:pPr>
            <a:r>
              <a:rPr lang="en-US" sz="1399" dirty="0">
                <a:solidFill>
                  <a:srgbClr val="FFFFFF"/>
                </a:solidFill>
                <a:latin typeface="Calibri" panose="020F0502020204030204"/>
              </a:rPr>
              <a:t>Containerized applications</a:t>
            </a:r>
          </a:p>
        </p:txBody>
      </p:sp>
      <p:sp>
        <p:nvSpPr>
          <p:cNvPr id="21" name="Oval 20"/>
          <p:cNvSpPr/>
          <p:nvPr/>
        </p:nvSpPr>
        <p:spPr>
          <a:xfrm>
            <a:off x="8129317" y="6101981"/>
            <a:ext cx="782526" cy="782527"/>
          </a:xfrm>
          <a:prstGeom prst="ellipse">
            <a:avLst/>
          </a:prstGeom>
          <a:blipFill>
            <a:blip r:embed="rId6">
              <a:biLevel thresh="25000"/>
              <a:extLst>
                <a:ext uri="{28A0092B-C50C-407E-A947-70E740481C1C}">
                  <a14:useLocalDpi xmlns:a14="http://schemas.microsoft.com/office/drawing/2010/main" val="0"/>
                </a:ext>
              </a:extLst>
            </a:blip>
            <a:srcRect/>
            <a:stretch>
              <a:fillRect/>
            </a:stretch>
          </a:blipFill>
        </p:spPr>
        <p:style>
          <a:lnRef idx="1">
            <a:schemeClr val="accent4">
              <a:alpha val="90000"/>
              <a:tint val="40000"/>
              <a:hueOff val="0"/>
              <a:satOff val="0"/>
              <a:lumOff val="0"/>
              <a:alphaOff val="0"/>
            </a:schemeClr>
          </a:lnRef>
          <a:fillRef idx="1">
            <a:scrgbClr r="0" g="0" b="0"/>
          </a:fillRef>
          <a:effectRef idx="2">
            <a:schemeClr val="accent4">
              <a:alpha val="90000"/>
              <a:tint val="4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357224228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Containers &amp;</a:t>
            </a:r>
            <a:br>
              <a:rPr lang="en-US" dirty="0" smtClean="0"/>
            </a:br>
            <a:r>
              <a:rPr lang="en-US" dirty="0" smtClean="0"/>
              <a:t>DevOps Tools</a:t>
            </a:r>
            <a:endParaRPr lang="en-US" dirty="0"/>
          </a:p>
        </p:txBody>
      </p:sp>
    </p:spTree>
    <p:extLst>
      <p:ext uri="{BB962C8B-B14F-4D97-AF65-F5344CB8AC3E}">
        <p14:creationId xmlns:p14="http://schemas.microsoft.com/office/powerpoint/2010/main" val="296346158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72272" y="2597844"/>
            <a:ext cx="7675880" cy="74295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0"/>
          </p:nvPr>
        </p:nvSpPr>
        <p:spPr>
          <a:xfrm>
            <a:off x="274638" y="1212850"/>
            <a:ext cx="11887200" cy="3028950"/>
          </a:xfrm>
        </p:spPr>
        <p:txBody>
          <a:bodyPr/>
          <a:lstStyle/>
          <a:p>
            <a:r>
              <a:rPr lang="en-US" dirty="0"/>
              <a:t>What is Dev-ops ?</a:t>
            </a:r>
          </a:p>
          <a:p>
            <a:r>
              <a:rPr lang="en-US" dirty="0"/>
              <a:t>Microsoft + Open Source</a:t>
            </a:r>
          </a:p>
          <a:p>
            <a:r>
              <a:rPr lang="en-US" dirty="0">
                <a:solidFill>
                  <a:schemeClr val="bg1"/>
                </a:solidFill>
              </a:rPr>
              <a:t>Role of containers</a:t>
            </a:r>
          </a:p>
          <a:p>
            <a:r>
              <a:rPr lang="en-US" dirty="0"/>
              <a:t>DevOps tools in Azure</a:t>
            </a:r>
          </a:p>
        </p:txBody>
      </p:sp>
    </p:spTree>
    <p:extLst>
      <p:ext uri="{BB962C8B-B14F-4D97-AF65-F5344CB8AC3E}">
        <p14:creationId xmlns:p14="http://schemas.microsoft.com/office/powerpoint/2010/main" val="411030543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74320" y="1212850"/>
            <a:ext cx="7675880" cy="74295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smtClean="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0"/>
          </p:nvPr>
        </p:nvSpPr>
        <p:spPr>
          <a:xfrm>
            <a:off x="274638" y="1212850"/>
            <a:ext cx="11887200" cy="2769989"/>
          </a:xfrm>
        </p:spPr>
        <p:txBody>
          <a:bodyPr/>
          <a:lstStyle/>
          <a:p>
            <a:r>
              <a:rPr lang="en-US" dirty="0">
                <a:solidFill>
                  <a:schemeClr val="bg1"/>
                </a:solidFill>
              </a:rPr>
              <a:t>What is Dev-ops ?</a:t>
            </a:r>
          </a:p>
          <a:p>
            <a:r>
              <a:rPr lang="en-US" dirty="0"/>
              <a:t>Microsoft + Open Source</a:t>
            </a:r>
          </a:p>
          <a:p>
            <a:r>
              <a:rPr lang="en-US" dirty="0"/>
              <a:t>Role of containers</a:t>
            </a:r>
          </a:p>
          <a:p>
            <a:r>
              <a:rPr lang="en-US" dirty="0"/>
              <a:t>DevOps tools in Azure</a:t>
            </a:r>
          </a:p>
        </p:txBody>
      </p:sp>
    </p:spTree>
    <p:extLst>
      <p:ext uri="{BB962C8B-B14F-4D97-AF65-F5344CB8AC3E}">
        <p14:creationId xmlns:p14="http://schemas.microsoft.com/office/powerpoint/2010/main" val="81339639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19"/>
          <p:cNvSpPr/>
          <p:nvPr/>
        </p:nvSpPr>
        <p:spPr bwMode="auto">
          <a:xfrm rot="20107192" flipV="1">
            <a:off x="5801625" y="3747978"/>
            <a:ext cx="3349079" cy="2319865"/>
          </a:xfrm>
          <a:custGeom>
            <a:avLst/>
            <a:gdLst>
              <a:gd name="connsiteX0" fmla="*/ 1495425 w 1581150"/>
              <a:gd name="connsiteY0" fmla="*/ 3181350 h 3810000"/>
              <a:gd name="connsiteX1" fmla="*/ 0 w 1581150"/>
              <a:gd name="connsiteY1" fmla="*/ 3810000 h 3810000"/>
              <a:gd name="connsiteX2" fmla="*/ 9525 w 1581150"/>
              <a:gd name="connsiteY2" fmla="*/ 0 h 3810000"/>
              <a:gd name="connsiteX3" fmla="*/ 1581150 w 1581150"/>
              <a:gd name="connsiteY3" fmla="*/ 2657475 h 3810000"/>
              <a:gd name="connsiteX4" fmla="*/ 1495425 w 1581150"/>
              <a:gd name="connsiteY4" fmla="*/ 318135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50" h="3810000">
                <a:moveTo>
                  <a:pt x="1495425" y="3181350"/>
                </a:moveTo>
                <a:lnTo>
                  <a:pt x="0" y="3810000"/>
                </a:lnTo>
                <a:lnTo>
                  <a:pt x="9525" y="0"/>
                </a:lnTo>
                <a:lnTo>
                  <a:pt x="1581150" y="2657475"/>
                </a:lnTo>
                <a:lnTo>
                  <a:pt x="1495425" y="3181350"/>
                </a:lnTo>
                <a:close/>
              </a:path>
            </a:pathLst>
          </a:custGeom>
          <a:solidFill>
            <a:schemeClr val="tx2">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14"/>
          <p:cNvSpPr/>
          <p:nvPr/>
        </p:nvSpPr>
        <p:spPr bwMode="auto">
          <a:xfrm rot="873293">
            <a:off x="6181664" y="2153232"/>
            <a:ext cx="2685361" cy="2122136"/>
          </a:xfrm>
          <a:custGeom>
            <a:avLst/>
            <a:gdLst>
              <a:gd name="connsiteX0" fmla="*/ 1495425 w 1581150"/>
              <a:gd name="connsiteY0" fmla="*/ 3181350 h 3810000"/>
              <a:gd name="connsiteX1" fmla="*/ 0 w 1581150"/>
              <a:gd name="connsiteY1" fmla="*/ 3810000 h 3810000"/>
              <a:gd name="connsiteX2" fmla="*/ 9525 w 1581150"/>
              <a:gd name="connsiteY2" fmla="*/ 0 h 3810000"/>
              <a:gd name="connsiteX3" fmla="*/ 1581150 w 1581150"/>
              <a:gd name="connsiteY3" fmla="*/ 2657475 h 3810000"/>
              <a:gd name="connsiteX4" fmla="*/ 1495425 w 1581150"/>
              <a:gd name="connsiteY4" fmla="*/ 318135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50" h="3810000">
                <a:moveTo>
                  <a:pt x="1495425" y="3181350"/>
                </a:moveTo>
                <a:lnTo>
                  <a:pt x="0" y="3810000"/>
                </a:lnTo>
                <a:lnTo>
                  <a:pt x="9525" y="0"/>
                </a:lnTo>
                <a:lnTo>
                  <a:pt x="1581150" y="2657475"/>
                </a:lnTo>
                <a:lnTo>
                  <a:pt x="1495425" y="3181350"/>
                </a:lnTo>
                <a:close/>
              </a:path>
            </a:pathLst>
          </a:custGeom>
          <a:solidFill>
            <a:schemeClr val="tx2">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solidFill>
                  <a:schemeClr val="tx1"/>
                </a:solidFill>
              </a:rPr>
              <a:t>Why Containers?</a:t>
            </a:r>
            <a:br>
              <a:rPr lang="en-US" dirty="0" smtClean="0">
                <a:solidFill>
                  <a:schemeClr val="tx1"/>
                </a:solidFill>
              </a:rPr>
            </a:br>
            <a:endParaRPr lang="en-US" dirty="0">
              <a:solidFill>
                <a:schemeClr val="tx1"/>
              </a:solidFill>
            </a:endParaRPr>
          </a:p>
        </p:txBody>
      </p:sp>
      <p:grpSp>
        <p:nvGrpSpPr>
          <p:cNvPr id="18" name="Group 17"/>
          <p:cNvGrpSpPr/>
          <p:nvPr/>
        </p:nvGrpSpPr>
        <p:grpSpPr>
          <a:xfrm>
            <a:off x="429964" y="1850690"/>
            <a:ext cx="6087569" cy="2123915"/>
            <a:chOff x="274320" y="1850690"/>
            <a:chExt cx="6087569" cy="2123915"/>
          </a:xfrm>
          <a:solidFill>
            <a:schemeClr val="tx1"/>
          </a:solidFill>
        </p:grpSpPr>
        <p:sp>
          <p:nvSpPr>
            <p:cNvPr id="8" name="Rectangle 7"/>
            <p:cNvSpPr/>
            <p:nvPr/>
          </p:nvSpPr>
          <p:spPr bwMode="auto">
            <a:xfrm>
              <a:off x="274320" y="1850691"/>
              <a:ext cx="6087569" cy="212391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2" name="Group 11"/>
            <p:cNvGrpSpPr/>
            <p:nvPr/>
          </p:nvGrpSpPr>
          <p:grpSpPr>
            <a:xfrm>
              <a:off x="332688" y="2025674"/>
              <a:ext cx="1985544" cy="1903339"/>
              <a:chOff x="399450" y="1873274"/>
              <a:chExt cx="1985544" cy="1903339"/>
            </a:xfrm>
            <a:grpFill/>
          </p:grpSpPr>
          <p:sp>
            <p:nvSpPr>
              <p:cNvPr id="3" name="Oval 2"/>
              <p:cNvSpPr/>
              <p:nvPr/>
            </p:nvSpPr>
            <p:spPr bwMode="auto">
              <a:xfrm>
                <a:off x="720437" y="1873274"/>
                <a:ext cx="1343570" cy="1343570"/>
              </a:xfrm>
              <a:prstGeom prst="ellipse">
                <a:avLst/>
              </a:prstGeom>
              <a:solidFill>
                <a:schemeClr val="bg1"/>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Freeform 3"/>
              <p:cNvSpPr>
                <a:spLocks noChangeAspect="1" noEditPoints="1"/>
              </p:cNvSpPr>
              <p:nvPr/>
            </p:nvSpPr>
            <p:spPr bwMode="auto">
              <a:xfrm>
                <a:off x="968996" y="2194743"/>
                <a:ext cx="846453" cy="700632"/>
              </a:xfrm>
              <a:custGeom>
                <a:avLst/>
                <a:gdLst>
                  <a:gd name="T0" fmla="*/ 363 w 400"/>
                  <a:gd name="T1" fmla="*/ 109 h 330"/>
                  <a:gd name="T2" fmla="*/ 340 w 400"/>
                  <a:gd name="T3" fmla="*/ 131 h 330"/>
                  <a:gd name="T4" fmla="*/ 363 w 400"/>
                  <a:gd name="T5" fmla="*/ 154 h 330"/>
                  <a:gd name="T6" fmla="*/ 385 w 400"/>
                  <a:gd name="T7" fmla="*/ 131 h 330"/>
                  <a:gd name="T8" fmla="*/ 363 w 400"/>
                  <a:gd name="T9" fmla="*/ 109 h 330"/>
                  <a:gd name="T10" fmla="*/ 37 w 400"/>
                  <a:gd name="T11" fmla="*/ 109 h 330"/>
                  <a:gd name="T12" fmla="*/ 15 w 400"/>
                  <a:gd name="T13" fmla="*/ 131 h 330"/>
                  <a:gd name="T14" fmla="*/ 37 w 400"/>
                  <a:gd name="T15" fmla="*/ 154 h 330"/>
                  <a:gd name="T16" fmla="*/ 60 w 400"/>
                  <a:gd name="T17" fmla="*/ 131 h 330"/>
                  <a:gd name="T18" fmla="*/ 37 w 400"/>
                  <a:gd name="T19" fmla="*/ 109 h 330"/>
                  <a:gd name="T20" fmla="*/ 295 w 400"/>
                  <a:gd name="T21" fmla="*/ 67 h 330"/>
                  <a:gd name="T22" fmla="*/ 262 w 400"/>
                  <a:gd name="T23" fmla="*/ 101 h 330"/>
                  <a:gd name="T24" fmla="*/ 295 w 400"/>
                  <a:gd name="T25" fmla="*/ 135 h 330"/>
                  <a:gd name="T26" fmla="*/ 329 w 400"/>
                  <a:gd name="T27" fmla="*/ 101 h 330"/>
                  <a:gd name="T28" fmla="*/ 295 w 400"/>
                  <a:gd name="T29" fmla="*/ 67 h 330"/>
                  <a:gd name="T30" fmla="*/ 400 w 400"/>
                  <a:gd name="T31" fmla="*/ 272 h 330"/>
                  <a:gd name="T32" fmla="*/ 362 w 400"/>
                  <a:gd name="T33" fmla="*/ 272 h 330"/>
                  <a:gd name="T34" fmla="*/ 362 w 400"/>
                  <a:gd name="T35" fmla="*/ 202 h 330"/>
                  <a:gd name="T36" fmla="*/ 352 w 400"/>
                  <a:gd name="T37" fmla="*/ 169 h 330"/>
                  <a:gd name="T38" fmla="*/ 363 w 400"/>
                  <a:gd name="T39" fmla="*/ 167 h 330"/>
                  <a:gd name="T40" fmla="*/ 400 w 400"/>
                  <a:gd name="T41" fmla="*/ 204 h 330"/>
                  <a:gd name="T42" fmla="*/ 400 w 400"/>
                  <a:gd name="T43" fmla="*/ 272 h 330"/>
                  <a:gd name="T44" fmla="*/ 105 w 400"/>
                  <a:gd name="T45" fmla="*/ 67 h 330"/>
                  <a:gd name="T46" fmla="*/ 71 w 400"/>
                  <a:gd name="T47" fmla="*/ 101 h 330"/>
                  <a:gd name="T48" fmla="*/ 105 w 400"/>
                  <a:gd name="T49" fmla="*/ 135 h 330"/>
                  <a:gd name="T50" fmla="*/ 138 w 400"/>
                  <a:gd name="T51" fmla="*/ 101 h 330"/>
                  <a:gd name="T52" fmla="*/ 105 w 400"/>
                  <a:gd name="T53" fmla="*/ 67 h 330"/>
                  <a:gd name="T54" fmla="*/ 37 w 400"/>
                  <a:gd name="T55" fmla="*/ 167 h 330"/>
                  <a:gd name="T56" fmla="*/ 48 w 400"/>
                  <a:gd name="T57" fmla="*/ 169 h 330"/>
                  <a:gd name="T58" fmla="*/ 38 w 400"/>
                  <a:gd name="T59" fmla="*/ 202 h 330"/>
                  <a:gd name="T60" fmla="*/ 38 w 400"/>
                  <a:gd name="T61" fmla="*/ 272 h 330"/>
                  <a:gd name="T62" fmla="*/ 0 w 400"/>
                  <a:gd name="T63" fmla="*/ 272 h 330"/>
                  <a:gd name="T64" fmla="*/ 0 w 400"/>
                  <a:gd name="T65" fmla="*/ 204 h 330"/>
                  <a:gd name="T66" fmla="*/ 37 w 400"/>
                  <a:gd name="T67" fmla="*/ 167 h 330"/>
                  <a:gd name="T68" fmla="*/ 200 w 400"/>
                  <a:gd name="T69" fmla="*/ 0 h 330"/>
                  <a:gd name="T70" fmla="*/ 150 w 400"/>
                  <a:gd name="T71" fmla="*/ 50 h 330"/>
                  <a:gd name="T72" fmla="*/ 200 w 400"/>
                  <a:gd name="T73" fmla="*/ 100 h 330"/>
                  <a:gd name="T74" fmla="*/ 250 w 400"/>
                  <a:gd name="T75" fmla="*/ 50 h 330"/>
                  <a:gd name="T76" fmla="*/ 200 w 400"/>
                  <a:gd name="T77" fmla="*/ 0 h 330"/>
                  <a:gd name="T78" fmla="*/ 349 w 400"/>
                  <a:gd name="T79" fmla="*/ 299 h 330"/>
                  <a:gd name="T80" fmla="*/ 290 w 400"/>
                  <a:gd name="T81" fmla="*/ 299 h 330"/>
                  <a:gd name="T82" fmla="*/ 290 w 400"/>
                  <a:gd name="T83" fmla="*/ 191 h 330"/>
                  <a:gd name="T84" fmla="*/ 280 w 400"/>
                  <a:gd name="T85" fmla="*/ 150 h 330"/>
                  <a:gd name="T86" fmla="*/ 295 w 400"/>
                  <a:gd name="T87" fmla="*/ 148 h 330"/>
                  <a:gd name="T88" fmla="*/ 349 w 400"/>
                  <a:gd name="T89" fmla="*/ 202 h 330"/>
                  <a:gd name="T90" fmla="*/ 349 w 400"/>
                  <a:gd name="T91" fmla="*/ 299 h 330"/>
                  <a:gd name="T92" fmla="*/ 110 w 400"/>
                  <a:gd name="T93" fmla="*/ 191 h 330"/>
                  <a:gd name="T94" fmla="*/ 110 w 400"/>
                  <a:gd name="T95" fmla="*/ 299 h 330"/>
                  <a:gd name="T96" fmla="*/ 51 w 400"/>
                  <a:gd name="T97" fmla="*/ 299 h 330"/>
                  <a:gd name="T98" fmla="*/ 51 w 400"/>
                  <a:gd name="T99" fmla="*/ 202 h 330"/>
                  <a:gd name="T100" fmla="*/ 105 w 400"/>
                  <a:gd name="T101" fmla="*/ 148 h 330"/>
                  <a:gd name="T102" fmla="*/ 120 w 400"/>
                  <a:gd name="T103" fmla="*/ 150 h 330"/>
                  <a:gd name="T104" fmla="*/ 110 w 400"/>
                  <a:gd name="T105" fmla="*/ 191 h 330"/>
                  <a:gd name="T106" fmla="*/ 122 w 400"/>
                  <a:gd name="T107" fmla="*/ 330 h 330"/>
                  <a:gd name="T108" fmla="*/ 278 w 400"/>
                  <a:gd name="T109" fmla="*/ 330 h 330"/>
                  <a:gd name="T110" fmla="*/ 278 w 400"/>
                  <a:gd name="T111" fmla="*/ 191 h 330"/>
                  <a:gd name="T112" fmla="*/ 200 w 400"/>
                  <a:gd name="T113" fmla="*/ 113 h 330"/>
                  <a:gd name="T114" fmla="*/ 122 w 400"/>
                  <a:gd name="T115" fmla="*/ 191 h 330"/>
                  <a:gd name="T116" fmla="*/ 122 w 400"/>
                  <a:gd name="T117"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0" h="330">
                    <a:moveTo>
                      <a:pt x="363" y="109"/>
                    </a:moveTo>
                    <a:cubicBezTo>
                      <a:pt x="350" y="109"/>
                      <a:pt x="340" y="119"/>
                      <a:pt x="340" y="131"/>
                    </a:cubicBezTo>
                    <a:cubicBezTo>
                      <a:pt x="340" y="144"/>
                      <a:pt x="350" y="154"/>
                      <a:pt x="363" y="154"/>
                    </a:cubicBezTo>
                    <a:cubicBezTo>
                      <a:pt x="375" y="154"/>
                      <a:pt x="385" y="144"/>
                      <a:pt x="385" y="131"/>
                    </a:cubicBezTo>
                    <a:cubicBezTo>
                      <a:pt x="385" y="119"/>
                      <a:pt x="375" y="109"/>
                      <a:pt x="363" y="109"/>
                    </a:cubicBezTo>
                    <a:close/>
                    <a:moveTo>
                      <a:pt x="37" y="109"/>
                    </a:moveTo>
                    <a:cubicBezTo>
                      <a:pt x="25" y="109"/>
                      <a:pt x="15" y="119"/>
                      <a:pt x="15" y="131"/>
                    </a:cubicBezTo>
                    <a:cubicBezTo>
                      <a:pt x="15" y="144"/>
                      <a:pt x="25" y="154"/>
                      <a:pt x="37" y="154"/>
                    </a:cubicBezTo>
                    <a:cubicBezTo>
                      <a:pt x="50" y="154"/>
                      <a:pt x="60" y="144"/>
                      <a:pt x="60" y="131"/>
                    </a:cubicBezTo>
                    <a:cubicBezTo>
                      <a:pt x="60" y="119"/>
                      <a:pt x="50" y="109"/>
                      <a:pt x="37" y="109"/>
                    </a:cubicBezTo>
                    <a:close/>
                    <a:moveTo>
                      <a:pt x="295" y="67"/>
                    </a:moveTo>
                    <a:cubicBezTo>
                      <a:pt x="277" y="67"/>
                      <a:pt x="262" y="83"/>
                      <a:pt x="262" y="101"/>
                    </a:cubicBezTo>
                    <a:cubicBezTo>
                      <a:pt x="262" y="120"/>
                      <a:pt x="277" y="135"/>
                      <a:pt x="295" y="135"/>
                    </a:cubicBezTo>
                    <a:cubicBezTo>
                      <a:pt x="314" y="135"/>
                      <a:pt x="329" y="120"/>
                      <a:pt x="329" y="101"/>
                    </a:cubicBezTo>
                    <a:cubicBezTo>
                      <a:pt x="329" y="83"/>
                      <a:pt x="314" y="67"/>
                      <a:pt x="295" y="67"/>
                    </a:cubicBezTo>
                    <a:close/>
                    <a:moveTo>
                      <a:pt x="400" y="272"/>
                    </a:moveTo>
                    <a:cubicBezTo>
                      <a:pt x="362" y="272"/>
                      <a:pt x="362" y="272"/>
                      <a:pt x="362" y="272"/>
                    </a:cubicBezTo>
                    <a:cubicBezTo>
                      <a:pt x="362" y="202"/>
                      <a:pt x="362" y="202"/>
                      <a:pt x="362" y="202"/>
                    </a:cubicBezTo>
                    <a:cubicBezTo>
                      <a:pt x="362" y="190"/>
                      <a:pt x="358" y="178"/>
                      <a:pt x="352" y="169"/>
                    </a:cubicBezTo>
                    <a:cubicBezTo>
                      <a:pt x="356" y="168"/>
                      <a:pt x="359" y="167"/>
                      <a:pt x="363" y="167"/>
                    </a:cubicBezTo>
                    <a:cubicBezTo>
                      <a:pt x="383" y="167"/>
                      <a:pt x="400" y="184"/>
                      <a:pt x="400" y="204"/>
                    </a:cubicBezTo>
                    <a:lnTo>
                      <a:pt x="400" y="272"/>
                    </a:lnTo>
                    <a:close/>
                    <a:moveTo>
                      <a:pt x="105" y="67"/>
                    </a:moveTo>
                    <a:cubicBezTo>
                      <a:pt x="86" y="67"/>
                      <a:pt x="71" y="83"/>
                      <a:pt x="71" y="101"/>
                    </a:cubicBezTo>
                    <a:cubicBezTo>
                      <a:pt x="71" y="120"/>
                      <a:pt x="86" y="135"/>
                      <a:pt x="105" y="135"/>
                    </a:cubicBezTo>
                    <a:cubicBezTo>
                      <a:pt x="123" y="135"/>
                      <a:pt x="138" y="120"/>
                      <a:pt x="138" y="101"/>
                    </a:cubicBezTo>
                    <a:cubicBezTo>
                      <a:pt x="138" y="83"/>
                      <a:pt x="123" y="67"/>
                      <a:pt x="105" y="67"/>
                    </a:cubicBezTo>
                    <a:close/>
                    <a:moveTo>
                      <a:pt x="37" y="167"/>
                    </a:moveTo>
                    <a:cubicBezTo>
                      <a:pt x="41" y="167"/>
                      <a:pt x="44" y="168"/>
                      <a:pt x="48" y="169"/>
                    </a:cubicBezTo>
                    <a:cubicBezTo>
                      <a:pt x="42" y="178"/>
                      <a:pt x="38" y="190"/>
                      <a:pt x="38" y="202"/>
                    </a:cubicBezTo>
                    <a:cubicBezTo>
                      <a:pt x="38" y="272"/>
                      <a:pt x="38" y="272"/>
                      <a:pt x="38" y="272"/>
                    </a:cubicBezTo>
                    <a:cubicBezTo>
                      <a:pt x="0" y="272"/>
                      <a:pt x="0" y="272"/>
                      <a:pt x="0" y="272"/>
                    </a:cubicBezTo>
                    <a:cubicBezTo>
                      <a:pt x="0" y="204"/>
                      <a:pt x="0" y="204"/>
                      <a:pt x="0" y="204"/>
                    </a:cubicBezTo>
                    <a:cubicBezTo>
                      <a:pt x="0" y="184"/>
                      <a:pt x="17" y="167"/>
                      <a:pt x="37" y="167"/>
                    </a:cubicBezTo>
                    <a:close/>
                    <a:moveTo>
                      <a:pt x="200" y="0"/>
                    </a:moveTo>
                    <a:cubicBezTo>
                      <a:pt x="173" y="0"/>
                      <a:pt x="150" y="22"/>
                      <a:pt x="150" y="50"/>
                    </a:cubicBezTo>
                    <a:cubicBezTo>
                      <a:pt x="150" y="77"/>
                      <a:pt x="173" y="100"/>
                      <a:pt x="200" y="100"/>
                    </a:cubicBezTo>
                    <a:cubicBezTo>
                      <a:pt x="227" y="100"/>
                      <a:pt x="250" y="77"/>
                      <a:pt x="250" y="50"/>
                    </a:cubicBezTo>
                    <a:cubicBezTo>
                      <a:pt x="250" y="22"/>
                      <a:pt x="227" y="0"/>
                      <a:pt x="200" y="0"/>
                    </a:cubicBezTo>
                    <a:close/>
                    <a:moveTo>
                      <a:pt x="349" y="299"/>
                    </a:moveTo>
                    <a:cubicBezTo>
                      <a:pt x="290" y="299"/>
                      <a:pt x="290" y="299"/>
                      <a:pt x="290" y="299"/>
                    </a:cubicBezTo>
                    <a:cubicBezTo>
                      <a:pt x="290" y="191"/>
                      <a:pt x="290" y="191"/>
                      <a:pt x="290" y="191"/>
                    </a:cubicBezTo>
                    <a:cubicBezTo>
                      <a:pt x="290" y="176"/>
                      <a:pt x="287" y="163"/>
                      <a:pt x="280" y="150"/>
                    </a:cubicBezTo>
                    <a:cubicBezTo>
                      <a:pt x="285" y="149"/>
                      <a:pt x="290" y="148"/>
                      <a:pt x="295" y="148"/>
                    </a:cubicBezTo>
                    <a:cubicBezTo>
                      <a:pt x="325" y="148"/>
                      <a:pt x="349" y="172"/>
                      <a:pt x="349" y="202"/>
                    </a:cubicBezTo>
                    <a:lnTo>
                      <a:pt x="349" y="299"/>
                    </a:lnTo>
                    <a:close/>
                    <a:moveTo>
                      <a:pt x="110" y="191"/>
                    </a:moveTo>
                    <a:cubicBezTo>
                      <a:pt x="110" y="299"/>
                      <a:pt x="110" y="299"/>
                      <a:pt x="110" y="299"/>
                    </a:cubicBezTo>
                    <a:cubicBezTo>
                      <a:pt x="51" y="299"/>
                      <a:pt x="51" y="299"/>
                      <a:pt x="51" y="299"/>
                    </a:cubicBezTo>
                    <a:cubicBezTo>
                      <a:pt x="51" y="202"/>
                      <a:pt x="51" y="202"/>
                      <a:pt x="51" y="202"/>
                    </a:cubicBezTo>
                    <a:cubicBezTo>
                      <a:pt x="51" y="172"/>
                      <a:pt x="75" y="148"/>
                      <a:pt x="105" y="148"/>
                    </a:cubicBezTo>
                    <a:cubicBezTo>
                      <a:pt x="110" y="148"/>
                      <a:pt x="115" y="149"/>
                      <a:pt x="120" y="150"/>
                    </a:cubicBezTo>
                    <a:cubicBezTo>
                      <a:pt x="113" y="163"/>
                      <a:pt x="110" y="176"/>
                      <a:pt x="110" y="191"/>
                    </a:cubicBezTo>
                    <a:close/>
                    <a:moveTo>
                      <a:pt x="122" y="330"/>
                    </a:moveTo>
                    <a:cubicBezTo>
                      <a:pt x="278" y="330"/>
                      <a:pt x="278" y="330"/>
                      <a:pt x="278" y="330"/>
                    </a:cubicBezTo>
                    <a:cubicBezTo>
                      <a:pt x="278" y="191"/>
                      <a:pt x="278" y="191"/>
                      <a:pt x="278" y="191"/>
                    </a:cubicBezTo>
                    <a:cubicBezTo>
                      <a:pt x="278" y="148"/>
                      <a:pt x="243" y="113"/>
                      <a:pt x="200" y="113"/>
                    </a:cubicBezTo>
                    <a:cubicBezTo>
                      <a:pt x="157" y="113"/>
                      <a:pt x="122" y="148"/>
                      <a:pt x="122" y="191"/>
                    </a:cubicBezTo>
                    <a:lnTo>
                      <a:pt x="122" y="33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3274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505050"/>
                  </a:solidFill>
                  <a:effectLst/>
                  <a:uLnTx/>
                  <a:uFillTx/>
                  <a:latin typeface="Segoe UI"/>
                </a:endParaRPr>
              </a:p>
            </p:txBody>
          </p:sp>
          <p:sp>
            <p:nvSpPr>
              <p:cNvPr id="5" name="TextBox 4"/>
              <p:cNvSpPr txBox="1"/>
              <p:nvPr/>
            </p:nvSpPr>
            <p:spPr>
              <a:xfrm>
                <a:off x="399450" y="3148749"/>
                <a:ext cx="1985544" cy="627864"/>
              </a:xfrm>
              <a:prstGeom prst="rect">
                <a:avLst/>
              </a:prstGeom>
              <a:solidFill>
                <a:schemeClr val="tx2"/>
              </a:solidFill>
              <a:ln>
                <a:noFill/>
              </a:ln>
            </p:spPr>
            <p:txBody>
              <a:bodyPr wrap="none" lIns="182880" tIns="146304" rIns="182880" bIns="146304" rtlCol="0">
                <a:spAutoFit/>
              </a:bodyPr>
              <a:lstStyle/>
              <a:p>
                <a:pPr>
                  <a:lnSpc>
                    <a:spcPct val="90000"/>
                  </a:lnSpc>
                  <a:spcAft>
                    <a:spcPts val="600"/>
                  </a:spcAft>
                </a:pPr>
                <a:r>
                  <a:rPr lang="en-US" sz="2400" b="1" dirty="0" smtClean="0">
                    <a:solidFill>
                      <a:schemeClr val="bg1"/>
                    </a:solidFill>
                  </a:rPr>
                  <a:t>Developers</a:t>
                </a:r>
              </a:p>
            </p:txBody>
          </p:sp>
        </p:grpSp>
        <p:sp>
          <p:nvSpPr>
            <p:cNvPr id="13" name="TextBox 12"/>
            <p:cNvSpPr txBox="1"/>
            <p:nvPr/>
          </p:nvSpPr>
          <p:spPr>
            <a:xfrm>
              <a:off x="2240091" y="1850690"/>
              <a:ext cx="3979011" cy="2077492"/>
            </a:xfrm>
            <a:prstGeom prst="rect">
              <a:avLst/>
            </a:prstGeom>
            <a:solidFill>
              <a:schemeClr val="tx2"/>
            </a:solidFill>
            <a:ln>
              <a:noFill/>
            </a:ln>
          </p:spPr>
          <p:txBody>
            <a:bodyPr wrap="square" lIns="182880" tIns="146304" rIns="182880" bIns="146304" rtlCol="0">
              <a:spAutoFit/>
            </a:bodyPr>
            <a:lstStyle/>
            <a:p>
              <a:pPr>
                <a:lnSpc>
                  <a:spcPct val="90000"/>
                </a:lnSpc>
                <a:spcAft>
                  <a:spcPts val="600"/>
                </a:spcAft>
              </a:pPr>
              <a:r>
                <a:rPr lang="en-US" sz="1600" dirty="0" smtClean="0">
                  <a:solidFill>
                    <a:schemeClr val="bg1"/>
                  </a:solidFill>
                </a:rPr>
                <a:t>Containers unlock productivity and freedom</a:t>
              </a:r>
            </a:p>
            <a:p>
              <a:pPr>
                <a:lnSpc>
                  <a:spcPct val="90000"/>
                </a:lnSpc>
                <a:spcAft>
                  <a:spcPts val="600"/>
                </a:spcAft>
              </a:pPr>
              <a:r>
                <a:rPr lang="en-US" sz="1600" dirty="0" smtClean="0">
                  <a:solidFill>
                    <a:schemeClr val="bg1"/>
                  </a:solidFill>
                </a:rPr>
                <a:t>Enable ‘write-once, run-anywhere’ apps</a:t>
              </a:r>
            </a:p>
            <a:p>
              <a:pPr>
                <a:lnSpc>
                  <a:spcPct val="90000"/>
                </a:lnSpc>
                <a:spcAft>
                  <a:spcPts val="600"/>
                </a:spcAft>
              </a:pPr>
              <a:r>
                <a:rPr lang="en-US" sz="1600" dirty="0">
                  <a:solidFill>
                    <a:schemeClr val="bg1"/>
                  </a:solidFill>
                </a:rPr>
                <a:t>Can be deployed as </a:t>
              </a:r>
              <a:r>
                <a:rPr lang="en-US" sz="1600" dirty="0" smtClean="0">
                  <a:solidFill>
                    <a:schemeClr val="bg1"/>
                  </a:solidFill>
                </a:rPr>
                <a:t>multi-tier </a:t>
              </a:r>
              <a:r>
                <a:rPr lang="en-US" sz="1600" dirty="0">
                  <a:solidFill>
                    <a:schemeClr val="bg1"/>
                  </a:solidFill>
                </a:rPr>
                <a:t>distributed apps in IaaS/PaaS </a:t>
              </a:r>
              <a:r>
                <a:rPr lang="en-US" sz="1600" dirty="0" smtClean="0">
                  <a:solidFill>
                    <a:schemeClr val="bg1"/>
                  </a:solidFill>
                </a:rPr>
                <a:t>models </a:t>
              </a:r>
            </a:p>
            <a:p>
              <a:pPr>
                <a:lnSpc>
                  <a:spcPct val="90000"/>
                </a:lnSpc>
                <a:spcAft>
                  <a:spcPts val="600"/>
                </a:spcAft>
              </a:pPr>
              <a:r>
                <a:rPr lang="en-US" sz="1600" dirty="0" smtClean="0">
                  <a:solidFill>
                    <a:schemeClr val="bg1"/>
                  </a:solidFill>
                </a:rPr>
                <a:t>Containers offers powerful abstraction for microservices</a:t>
              </a:r>
            </a:p>
          </p:txBody>
        </p:sp>
      </p:grpSp>
      <p:grpSp>
        <p:nvGrpSpPr>
          <p:cNvPr id="17" name="Group 16"/>
          <p:cNvGrpSpPr/>
          <p:nvPr/>
        </p:nvGrpSpPr>
        <p:grpSpPr>
          <a:xfrm>
            <a:off x="429964" y="4226323"/>
            <a:ext cx="6087569" cy="2397480"/>
            <a:chOff x="284932" y="4081493"/>
            <a:chExt cx="6087569" cy="2397480"/>
          </a:xfrm>
        </p:grpSpPr>
        <p:sp>
          <p:nvSpPr>
            <p:cNvPr id="16" name="Rectangle 15"/>
            <p:cNvSpPr/>
            <p:nvPr/>
          </p:nvSpPr>
          <p:spPr bwMode="auto">
            <a:xfrm>
              <a:off x="284932" y="4081493"/>
              <a:ext cx="6087569" cy="239748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p:cNvGrpSpPr/>
            <p:nvPr/>
          </p:nvGrpSpPr>
          <p:grpSpPr>
            <a:xfrm>
              <a:off x="353028" y="4401028"/>
              <a:ext cx="1964320" cy="1886410"/>
              <a:chOff x="506602" y="4248628"/>
              <a:chExt cx="1964320" cy="1886410"/>
            </a:xfrm>
          </p:grpSpPr>
          <p:grpSp>
            <p:nvGrpSpPr>
              <p:cNvPr id="9" name="Group 8"/>
              <p:cNvGrpSpPr/>
              <p:nvPr/>
            </p:nvGrpSpPr>
            <p:grpSpPr>
              <a:xfrm>
                <a:off x="816977" y="4248628"/>
                <a:ext cx="1343570" cy="1343570"/>
                <a:chOff x="730166" y="4326498"/>
                <a:chExt cx="1343570" cy="1343570"/>
              </a:xfrm>
            </p:grpSpPr>
            <p:sp>
              <p:nvSpPr>
                <p:cNvPr id="6" name="Oval 5"/>
                <p:cNvSpPr/>
                <p:nvPr/>
              </p:nvSpPr>
              <p:spPr bwMode="auto">
                <a:xfrm>
                  <a:off x="730166" y="4326498"/>
                  <a:ext cx="1343570" cy="134357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Freeform 5"/>
                <p:cNvSpPr>
                  <a:spLocks noEditPoints="1"/>
                </p:cNvSpPr>
                <p:nvPr/>
              </p:nvSpPr>
              <p:spPr bwMode="auto">
                <a:xfrm>
                  <a:off x="1064166" y="4633658"/>
                  <a:ext cx="675570" cy="729250"/>
                </a:xfrm>
                <a:custGeom>
                  <a:avLst/>
                  <a:gdLst>
                    <a:gd name="T0" fmla="*/ 384 w 1600"/>
                    <a:gd name="T1" fmla="*/ 0 h 1728"/>
                    <a:gd name="T2" fmla="*/ 384 w 1600"/>
                    <a:gd name="T3" fmla="*/ 384 h 1728"/>
                    <a:gd name="T4" fmla="*/ 1600 w 1600"/>
                    <a:gd name="T5" fmla="*/ 896 h 1728"/>
                    <a:gd name="T6" fmla="*/ 1562 w 1600"/>
                    <a:gd name="T7" fmla="*/ 832 h 1728"/>
                    <a:gd name="T8" fmla="*/ 1408 w 1600"/>
                    <a:gd name="T9" fmla="*/ 768 h 1728"/>
                    <a:gd name="T10" fmla="*/ 1408 w 1600"/>
                    <a:gd name="T11" fmla="*/ 398 h 1728"/>
                    <a:gd name="T12" fmla="*/ 1362 w 1600"/>
                    <a:gd name="T13" fmla="*/ 274 h 1728"/>
                    <a:gd name="T14" fmla="*/ 1405 w 1600"/>
                    <a:gd name="T15" fmla="*/ 98 h 1728"/>
                    <a:gd name="T16" fmla="*/ 1313 w 1600"/>
                    <a:gd name="T17" fmla="*/ 65 h 1728"/>
                    <a:gd name="T18" fmla="*/ 1121 w 1600"/>
                    <a:gd name="T19" fmla="*/ 652 h 1728"/>
                    <a:gd name="T20" fmla="*/ 1138 w 1600"/>
                    <a:gd name="T21" fmla="*/ 682 h 1728"/>
                    <a:gd name="T22" fmla="*/ 1246 w 1600"/>
                    <a:gd name="T23" fmla="*/ 686 h 1728"/>
                    <a:gd name="T24" fmla="*/ 1344 w 1600"/>
                    <a:gd name="T25" fmla="*/ 528 h 1728"/>
                    <a:gd name="T26" fmla="*/ 1248 w 1600"/>
                    <a:gd name="T27" fmla="*/ 768 h 1728"/>
                    <a:gd name="T28" fmla="*/ 1218 w 1600"/>
                    <a:gd name="T29" fmla="*/ 804 h 1728"/>
                    <a:gd name="T30" fmla="*/ 742 w 1600"/>
                    <a:gd name="T31" fmla="*/ 832 h 1728"/>
                    <a:gd name="T32" fmla="*/ 704 w 1600"/>
                    <a:gd name="T33" fmla="*/ 922 h 1728"/>
                    <a:gd name="T34" fmla="*/ 1344 w 1600"/>
                    <a:gd name="T35" fmla="*/ 960 h 1728"/>
                    <a:gd name="T36" fmla="*/ 1190 w 1600"/>
                    <a:gd name="T37" fmla="*/ 1600 h 1728"/>
                    <a:gd name="T38" fmla="*/ 1152 w 1600"/>
                    <a:gd name="T39" fmla="*/ 1690 h 1728"/>
                    <a:gd name="T40" fmla="*/ 1344 w 1600"/>
                    <a:gd name="T41" fmla="*/ 1728 h 1728"/>
                    <a:gd name="T42" fmla="*/ 1600 w 1600"/>
                    <a:gd name="T43" fmla="*/ 1690 h 1728"/>
                    <a:gd name="T44" fmla="*/ 576 w 1600"/>
                    <a:gd name="T45" fmla="*/ 1280 h 1728"/>
                    <a:gd name="T46" fmla="*/ 128 w 1600"/>
                    <a:gd name="T47" fmla="*/ 576 h 1728"/>
                    <a:gd name="T48" fmla="*/ 0 w 1600"/>
                    <a:gd name="T49" fmla="*/ 576 h 1728"/>
                    <a:gd name="T50" fmla="*/ 64 w 1600"/>
                    <a:gd name="T51" fmla="*/ 1408 h 1728"/>
                    <a:gd name="T52" fmla="*/ 256 w 1600"/>
                    <a:gd name="T53" fmla="*/ 1600 h 1728"/>
                    <a:gd name="T54" fmla="*/ 128 w 1600"/>
                    <a:gd name="T55" fmla="*/ 1664 h 1728"/>
                    <a:gd name="T56" fmla="*/ 256 w 1600"/>
                    <a:gd name="T57" fmla="*/ 1664 h 1728"/>
                    <a:gd name="T58" fmla="*/ 448 w 1600"/>
                    <a:gd name="T59" fmla="*/ 1728 h 1728"/>
                    <a:gd name="T60" fmla="*/ 448 w 1600"/>
                    <a:gd name="T61" fmla="*/ 1600 h 1728"/>
                    <a:gd name="T62" fmla="*/ 384 w 1600"/>
                    <a:gd name="T63" fmla="*/ 1408 h 1728"/>
                    <a:gd name="T64" fmla="*/ 640 w 1600"/>
                    <a:gd name="T65" fmla="*/ 1344 h 1728"/>
                    <a:gd name="T66" fmla="*/ 960 w 1600"/>
                    <a:gd name="T67" fmla="*/ 1600 h 1728"/>
                    <a:gd name="T68" fmla="*/ 896 w 1600"/>
                    <a:gd name="T69" fmla="*/ 1216 h 1728"/>
                    <a:gd name="T70" fmla="*/ 896 w 1600"/>
                    <a:gd name="T71" fmla="*/ 1152 h 1728"/>
                    <a:gd name="T72" fmla="*/ 512 w 1600"/>
                    <a:gd name="T73" fmla="*/ 1024 h 1728"/>
                    <a:gd name="T74" fmla="*/ 595 w 1600"/>
                    <a:gd name="T75" fmla="*/ 753 h 1728"/>
                    <a:gd name="T76" fmla="*/ 864 w 1600"/>
                    <a:gd name="T77" fmla="*/ 768 h 1728"/>
                    <a:gd name="T78" fmla="*/ 864 w 1600"/>
                    <a:gd name="T79" fmla="*/ 576 h 1728"/>
                    <a:gd name="T80" fmla="*/ 509 w 1600"/>
                    <a:gd name="T81" fmla="*/ 477 h 1728"/>
                    <a:gd name="T82" fmla="*/ 320 w 1600"/>
                    <a:gd name="T83" fmla="*/ 448 h 1728"/>
                    <a:gd name="T84" fmla="*/ 192 w 1600"/>
                    <a:gd name="T85" fmla="*/ 1088 h 1728"/>
                    <a:gd name="T86" fmla="*/ 384 w 1600"/>
                    <a:gd name="T87" fmla="*/ 1216 h 1728"/>
                    <a:gd name="T88" fmla="*/ 704 w 1600"/>
                    <a:gd name="T89" fmla="*/ 1216 h 1728"/>
                    <a:gd name="T90" fmla="*/ 768 w 1600"/>
                    <a:gd name="T91" fmla="*/ 1728 h 1728"/>
                    <a:gd name="T92" fmla="*/ 1024 w 1600"/>
                    <a:gd name="T93" fmla="*/ 166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0" h="1728">
                      <a:moveTo>
                        <a:pt x="192" y="192"/>
                      </a:moveTo>
                      <a:cubicBezTo>
                        <a:pt x="192" y="86"/>
                        <a:pt x="278" y="0"/>
                        <a:pt x="384" y="0"/>
                      </a:cubicBezTo>
                      <a:cubicBezTo>
                        <a:pt x="490" y="0"/>
                        <a:pt x="576" y="86"/>
                        <a:pt x="576" y="192"/>
                      </a:cubicBezTo>
                      <a:cubicBezTo>
                        <a:pt x="576" y="298"/>
                        <a:pt x="490" y="384"/>
                        <a:pt x="384" y="384"/>
                      </a:cubicBezTo>
                      <a:cubicBezTo>
                        <a:pt x="278" y="384"/>
                        <a:pt x="192" y="298"/>
                        <a:pt x="192" y="192"/>
                      </a:cubicBezTo>
                      <a:close/>
                      <a:moveTo>
                        <a:pt x="1600" y="896"/>
                      </a:moveTo>
                      <a:cubicBezTo>
                        <a:pt x="1600" y="870"/>
                        <a:pt x="1600" y="870"/>
                        <a:pt x="1600" y="870"/>
                      </a:cubicBezTo>
                      <a:cubicBezTo>
                        <a:pt x="1600" y="849"/>
                        <a:pt x="1583" y="832"/>
                        <a:pt x="1562" y="832"/>
                      </a:cubicBezTo>
                      <a:cubicBezTo>
                        <a:pt x="1408" y="832"/>
                        <a:pt x="1408" y="832"/>
                        <a:pt x="1408" y="832"/>
                      </a:cubicBezTo>
                      <a:cubicBezTo>
                        <a:pt x="1408" y="768"/>
                        <a:pt x="1408" y="768"/>
                        <a:pt x="1408" y="768"/>
                      </a:cubicBezTo>
                      <a:cubicBezTo>
                        <a:pt x="1408" y="493"/>
                        <a:pt x="1408" y="493"/>
                        <a:pt x="1408" y="493"/>
                      </a:cubicBezTo>
                      <a:cubicBezTo>
                        <a:pt x="1408" y="398"/>
                        <a:pt x="1408" y="398"/>
                        <a:pt x="1408" y="398"/>
                      </a:cubicBezTo>
                      <a:cubicBezTo>
                        <a:pt x="1408" y="376"/>
                        <a:pt x="1403" y="355"/>
                        <a:pt x="1393" y="335"/>
                      </a:cubicBezTo>
                      <a:cubicBezTo>
                        <a:pt x="1362" y="274"/>
                        <a:pt x="1362" y="274"/>
                        <a:pt x="1362" y="274"/>
                      </a:cubicBezTo>
                      <a:cubicBezTo>
                        <a:pt x="1407" y="116"/>
                        <a:pt x="1407" y="116"/>
                        <a:pt x="1407" y="116"/>
                      </a:cubicBezTo>
                      <a:cubicBezTo>
                        <a:pt x="1409" y="110"/>
                        <a:pt x="1408" y="103"/>
                        <a:pt x="1405" y="98"/>
                      </a:cubicBezTo>
                      <a:cubicBezTo>
                        <a:pt x="1402" y="92"/>
                        <a:pt x="1396" y="88"/>
                        <a:pt x="1390" y="86"/>
                      </a:cubicBezTo>
                      <a:cubicBezTo>
                        <a:pt x="1313" y="65"/>
                        <a:pt x="1313" y="65"/>
                        <a:pt x="1313" y="65"/>
                      </a:cubicBezTo>
                      <a:cubicBezTo>
                        <a:pt x="1300" y="61"/>
                        <a:pt x="1286" y="69"/>
                        <a:pt x="1282" y="82"/>
                      </a:cubicBezTo>
                      <a:cubicBezTo>
                        <a:pt x="1121" y="652"/>
                        <a:pt x="1121" y="652"/>
                        <a:pt x="1121" y="652"/>
                      </a:cubicBezTo>
                      <a:cubicBezTo>
                        <a:pt x="1119" y="658"/>
                        <a:pt x="1120" y="665"/>
                        <a:pt x="1123" y="670"/>
                      </a:cubicBezTo>
                      <a:cubicBezTo>
                        <a:pt x="1126" y="676"/>
                        <a:pt x="1132" y="680"/>
                        <a:pt x="1138" y="682"/>
                      </a:cubicBezTo>
                      <a:cubicBezTo>
                        <a:pt x="1215" y="703"/>
                        <a:pt x="1215" y="703"/>
                        <a:pt x="1215" y="703"/>
                      </a:cubicBezTo>
                      <a:cubicBezTo>
                        <a:pt x="1228" y="707"/>
                        <a:pt x="1242" y="699"/>
                        <a:pt x="1246" y="686"/>
                      </a:cubicBezTo>
                      <a:cubicBezTo>
                        <a:pt x="1280" y="563"/>
                        <a:pt x="1280" y="563"/>
                        <a:pt x="1280" y="563"/>
                      </a:cubicBezTo>
                      <a:cubicBezTo>
                        <a:pt x="1344" y="528"/>
                        <a:pt x="1344" y="528"/>
                        <a:pt x="1344" y="528"/>
                      </a:cubicBezTo>
                      <a:cubicBezTo>
                        <a:pt x="1344" y="768"/>
                        <a:pt x="1344" y="768"/>
                        <a:pt x="1344" y="768"/>
                      </a:cubicBezTo>
                      <a:cubicBezTo>
                        <a:pt x="1248" y="768"/>
                        <a:pt x="1248" y="768"/>
                        <a:pt x="1248" y="768"/>
                      </a:cubicBezTo>
                      <a:cubicBezTo>
                        <a:pt x="1246" y="768"/>
                        <a:pt x="1244" y="768"/>
                        <a:pt x="1241" y="769"/>
                      </a:cubicBezTo>
                      <a:cubicBezTo>
                        <a:pt x="1225" y="773"/>
                        <a:pt x="1215" y="788"/>
                        <a:pt x="1218" y="804"/>
                      </a:cubicBezTo>
                      <a:cubicBezTo>
                        <a:pt x="1220" y="820"/>
                        <a:pt x="1233" y="832"/>
                        <a:pt x="1249" y="832"/>
                      </a:cubicBezTo>
                      <a:cubicBezTo>
                        <a:pt x="742" y="832"/>
                        <a:pt x="742" y="832"/>
                        <a:pt x="742" y="832"/>
                      </a:cubicBezTo>
                      <a:cubicBezTo>
                        <a:pt x="721" y="832"/>
                        <a:pt x="704" y="849"/>
                        <a:pt x="704" y="870"/>
                      </a:cubicBezTo>
                      <a:cubicBezTo>
                        <a:pt x="704" y="922"/>
                        <a:pt x="704" y="922"/>
                        <a:pt x="704" y="922"/>
                      </a:cubicBezTo>
                      <a:cubicBezTo>
                        <a:pt x="704" y="943"/>
                        <a:pt x="721" y="960"/>
                        <a:pt x="742" y="960"/>
                      </a:cubicBezTo>
                      <a:cubicBezTo>
                        <a:pt x="1344" y="960"/>
                        <a:pt x="1344" y="960"/>
                        <a:pt x="1344" y="960"/>
                      </a:cubicBezTo>
                      <a:cubicBezTo>
                        <a:pt x="1344" y="1600"/>
                        <a:pt x="1344" y="1600"/>
                        <a:pt x="1344" y="1600"/>
                      </a:cubicBezTo>
                      <a:cubicBezTo>
                        <a:pt x="1190" y="1600"/>
                        <a:pt x="1190" y="1600"/>
                        <a:pt x="1190" y="1600"/>
                      </a:cubicBezTo>
                      <a:cubicBezTo>
                        <a:pt x="1169" y="1600"/>
                        <a:pt x="1152" y="1617"/>
                        <a:pt x="1152" y="1638"/>
                      </a:cubicBezTo>
                      <a:cubicBezTo>
                        <a:pt x="1152" y="1690"/>
                        <a:pt x="1152" y="1690"/>
                        <a:pt x="1152" y="1690"/>
                      </a:cubicBezTo>
                      <a:cubicBezTo>
                        <a:pt x="1152" y="1711"/>
                        <a:pt x="1169" y="1728"/>
                        <a:pt x="1190" y="1728"/>
                      </a:cubicBezTo>
                      <a:cubicBezTo>
                        <a:pt x="1344" y="1728"/>
                        <a:pt x="1344" y="1728"/>
                        <a:pt x="1344" y="1728"/>
                      </a:cubicBezTo>
                      <a:cubicBezTo>
                        <a:pt x="1562" y="1728"/>
                        <a:pt x="1562" y="1728"/>
                        <a:pt x="1562" y="1728"/>
                      </a:cubicBezTo>
                      <a:cubicBezTo>
                        <a:pt x="1583" y="1728"/>
                        <a:pt x="1600" y="1711"/>
                        <a:pt x="1600" y="1690"/>
                      </a:cubicBezTo>
                      <a:cubicBezTo>
                        <a:pt x="1600" y="896"/>
                        <a:pt x="1600" y="896"/>
                        <a:pt x="1600" y="896"/>
                      </a:cubicBezTo>
                      <a:close/>
                      <a:moveTo>
                        <a:pt x="576" y="1280"/>
                      </a:moveTo>
                      <a:cubicBezTo>
                        <a:pt x="128" y="1280"/>
                        <a:pt x="128" y="1280"/>
                        <a:pt x="128" y="1280"/>
                      </a:cubicBezTo>
                      <a:cubicBezTo>
                        <a:pt x="128" y="576"/>
                        <a:pt x="128" y="576"/>
                        <a:pt x="128" y="576"/>
                      </a:cubicBezTo>
                      <a:cubicBezTo>
                        <a:pt x="128" y="541"/>
                        <a:pt x="99" y="512"/>
                        <a:pt x="64" y="512"/>
                      </a:cubicBezTo>
                      <a:cubicBezTo>
                        <a:pt x="29" y="512"/>
                        <a:pt x="0" y="541"/>
                        <a:pt x="0" y="576"/>
                      </a:cubicBezTo>
                      <a:cubicBezTo>
                        <a:pt x="0" y="1344"/>
                        <a:pt x="0" y="1344"/>
                        <a:pt x="0" y="1344"/>
                      </a:cubicBezTo>
                      <a:cubicBezTo>
                        <a:pt x="0" y="1379"/>
                        <a:pt x="29" y="1408"/>
                        <a:pt x="64" y="1408"/>
                      </a:cubicBezTo>
                      <a:cubicBezTo>
                        <a:pt x="256" y="1408"/>
                        <a:pt x="256" y="1408"/>
                        <a:pt x="256" y="1408"/>
                      </a:cubicBezTo>
                      <a:cubicBezTo>
                        <a:pt x="256" y="1600"/>
                        <a:pt x="256" y="1600"/>
                        <a:pt x="256" y="1600"/>
                      </a:cubicBezTo>
                      <a:cubicBezTo>
                        <a:pt x="192" y="1600"/>
                        <a:pt x="192" y="1600"/>
                        <a:pt x="192" y="1600"/>
                      </a:cubicBezTo>
                      <a:cubicBezTo>
                        <a:pt x="157" y="1600"/>
                        <a:pt x="128" y="1629"/>
                        <a:pt x="128" y="1664"/>
                      </a:cubicBezTo>
                      <a:cubicBezTo>
                        <a:pt x="128" y="1699"/>
                        <a:pt x="157" y="1728"/>
                        <a:pt x="192" y="1728"/>
                      </a:cubicBezTo>
                      <a:cubicBezTo>
                        <a:pt x="227" y="1728"/>
                        <a:pt x="256" y="1699"/>
                        <a:pt x="256" y="1664"/>
                      </a:cubicBezTo>
                      <a:cubicBezTo>
                        <a:pt x="384" y="1664"/>
                        <a:pt x="384" y="1664"/>
                        <a:pt x="384" y="1664"/>
                      </a:cubicBezTo>
                      <a:cubicBezTo>
                        <a:pt x="384" y="1699"/>
                        <a:pt x="413" y="1728"/>
                        <a:pt x="448" y="1728"/>
                      </a:cubicBezTo>
                      <a:cubicBezTo>
                        <a:pt x="483" y="1728"/>
                        <a:pt x="512" y="1699"/>
                        <a:pt x="512" y="1664"/>
                      </a:cubicBezTo>
                      <a:cubicBezTo>
                        <a:pt x="512" y="1629"/>
                        <a:pt x="483" y="1600"/>
                        <a:pt x="448" y="1600"/>
                      </a:cubicBezTo>
                      <a:cubicBezTo>
                        <a:pt x="384" y="1600"/>
                        <a:pt x="384" y="1600"/>
                        <a:pt x="384" y="1600"/>
                      </a:cubicBezTo>
                      <a:cubicBezTo>
                        <a:pt x="384" y="1408"/>
                        <a:pt x="384" y="1408"/>
                        <a:pt x="384" y="1408"/>
                      </a:cubicBezTo>
                      <a:cubicBezTo>
                        <a:pt x="576" y="1408"/>
                        <a:pt x="576" y="1408"/>
                        <a:pt x="576" y="1408"/>
                      </a:cubicBezTo>
                      <a:cubicBezTo>
                        <a:pt x="611" y="1408"/>
                        <a:pt x="640" y="1379"/>
                        <a:pt x="640" y="1344"/>
                      </a:cubicBezTo>
                      <a:cubicBezTo>
                        <a:pt x="640" y="1309"/>
                        <a:pt x="611" y="1280"/>
                        <a:pt x="576" y="1280"/>
                      </a:cubicBezTo>
                      <a:close/>
                      <a:moveTo>
                        <a:pt x="960" y="1600"/>
                      </a:moveTo>
                      <a:cubicBezTo>
                        <a:pt x="896" y="1600"/>
                        <a:pt x="896" y="1600"/>
                        <a:pt x="896" y="1600"/>
                      </a:cubicBezTo>
                      <a:cubicBezTo>
                        <a:pt x="896" y="1216"/>
                        <a:pt x="896" y="1216"/>
                        <a:pt x="896" y="1216"/>
                      </a:cubicBezTo>
                      <a:cubicBezTo>
                        <a:pt x="896" y="1184"/>
                        <a:pt x="896" y="1184"/>
                        <a:pt x="896" y="1184"/>
                      </a:cubicBezTo>
                      <a:cubicBezTo>
                        <a:pt x="896" y="1152"/>
                        <a:pt x="896" y="1152"/>
                        <a:pt x="896" y="1152"/>
                      </a:cubicBezTo>
                      <a:cubicBezTo>
                        <a:pt x="896" y="1081"/>
                        <a:pt x="839" y="1024"/>
                        <a:pt x="768" y="1024"/>
                      </a:cubicBezTo>
                      <a:cubicBezTo>
                        <a:pt x="512" y="1024"/>
                        <a:pt x="512" y="1024"/>
                        <a:pt x="512" y="1024"/>
                      </a:cubicBezTo>
                      <a:cubicBezTo>
                        <a:pt x="512" y="701"/>
                        <a:pt x="512" y="701"/>
                        <a:pt x="512" y="701"/>
                      </a:cubicBezTo>
                      <a:cubicBezTo>
                        <a:pt x="595" y="753"/>
                        <a:pt x="595" y="753"/>
                        <a:pt x="595" y="753"/>
                      </a:cubicBezTo>
                      <a:cubicBezTo>
                        <a:pt x="611" y="763"/>
                        <a:pt x="628" y="768"/>
                        <a:pt x="646" y="768"/>
                      </a:cubicBezTo>
                      <a:cubicBezTo>
                        <a:pt x="864" y="768"/>
                        <a:pt x="864" y="768"/>
                        <a:pt x="864" y="768"/>
                      </a:cubicBezTo>
                      <a:cubicBezTo>
                        <a:pt x="917" y="768"/>
                        <a:pt x="960" y="725"/>
                        <a:pt x="960" y="672"/>
                      </a:cubicBezTo>
                      <a:cubicBezTo>
                        <a:pt x="960" y="619"/>
                        <a:pt x="917" y="576"/>
                        <a:pt x="864" y="576"/>
                      </a:cubicBezTo>
                      <a:cubicBezTo>
                        <a:pt x="674" y="576"/>
                        <a:pt x="674" y="576"/>
                        <a:pt x="674" y="576"/>
                      </a:cubicBezTo>
                      <a:cubicBezTo>
                        <a:pt x="509" y="477"/>
                        <a:pt x="509" y="477"/>
                        <a:pt x="509" y="477"/>
                      </a:cubicBezTo>
                      <a:cubicBezTo>
                        <a:pt x="477" y="458"/>
                        <a:pt x="441" y="448"/>
                        <a:pt x="405" y="448"/>
                      </a:cubicBezTo>
                      <a:cubicBezTo>
                        <a:pt x="320" y="448"/>
                        <a:pt x="320" y="448"/>
                        <a:pt x="320" y="448"/>
                      </a:cubicBezTo>
                      <a:cubicBezTo>
                        <a:pt x="249" y="448"/>
                        <a:pt x="192" y="505"/>
                        <a:pt x="192" y="576"/>
                      </a:cubicBezTo>
                      <a:cubicBezTo>
                        <a:pt x="192" y="1088"/>
                        <a:pt x="192" y="1088"/>
                        <a:pt x="192" y="1088"/>
                      </a:cubicBezTo>
                      <a:cubicBezTo>
                        <a:pt x="192" y="1159"/>
                        <a:pt x="249" y="1216"/>
                        <a:pt x="320" y="1216"/>
                      </a:cubicBezTo>
                      <a:cubicBezTo>
                        <a:pt x="384" y="1216"/>
                        <a:pt x="384" y="1216"/>
                        <a:pt x="384" y="1216"/>
                      </a:cubicBezTo>
                      <a:cubicBezTo>
                        <a:pt x="512" y="1216"/>
                        <a:pt x="512" y="1216"/>
                        <a:pt x="512" y="1216"/>
                      </a:cubicBezTo>
                      <a:cubicBezTo>
                        <a:pt x="704" y="1216"/>
                        <a:pt x="704" y="1216"/>
                        <a:pt x="704" y="1216"/>
                      </a:cubicBezTo>
                      <a:cubicBezTo>
                        <a:pt x="704" y="1664"/>
                        <a:pt x="704" y="1664"/>
                        <a:pt x="704" y="1664"/>
                      </a:cubicBezTo>
                      <a:cubicBezTo>
                        <a:pt x="704" y="1699"/>
                        <a:pt x="733" y="1728"/>
                        <a:pt x="768" y="1728"/>
                      </a:cubicBezTo>
                      <a:cubicBezTo>
                        <a:pt x="960" y="1728"/>
                        <a:pt x="960" y="1728"/>
                        <a:pt x="960" y="1728"/>
                      </a:cubicBezTo>
                      <a:cubicBezTo>
                        <a:pt x="995" y="1728"/>
                        <a:pt x="1024" y="1699"/>
                        <a:pt x="1024" y="1664"/>
                      </a:cubicBezTo>
                      <a:cubicBezTo>
                        <a:pt x="1024" y="1629"/>
                        <a:pt x="995" y="1600"/>
                        <a:pt x="960" y="160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10" name="TextBox 9"/>
              <p:cNvSpPr txBox="1"/>
              <p:nvPr/>
            </p:nvSpPr>
            <p:spPr>
              <a:xfrm>
                <a:off x="506602" y="5507174"/>
                <a:ext cx="1964320"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solidFill>
                      <a:schemeClr val="bg1"/>
                    </a:solidFill>
                  </a:rPr>
                  <a:t>Operations</a:t>
                </a:r>
              </a:p>
            </p:txBody>
          </p:sp>
        </p:grpSp>
        <p:sp>
          <p:nvSpPr>
            <p:cNvPr id="14" name="TextBox 13"/>
            <p:cNvSpPr txBox="1"/>
            <p:nvPr/>
          </p:nvSpPr>
          <p:spPr>
            <a:xfrm>
              <a:off x="2240090" y="4102938"/>
              <a:ext cx="4121799" cy="237603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bg1"/>
                  </a:solidFill>
                </a:rPr>
                <a:t>Enhances familiar IT deployment models</a:t>
              </a:r>
            </a:p>
            <a:p>
              <a:pPr>
                <a:lnSpc>
                  <a:spcPct val="90000"/>
                </a:lnSpc>
                <a:spcAft>
                  <a:spcPts val="600"/>
                </a:spcAft>
              </a:pPr>
              <a:r>
                <a:rPr lang="en-US" sz="1600" dirty="0" smtClean="0">
                  <a:solidFill>
                    <a:schemeClr val="bg1"/>
                  </a:solidFill>
                </a:rPr>
                <a:t>Provide standardized </a:t>
              </a:r>
              <a:r>
                <a:rPr lang="en-US" sz="1600" dirty="0">
                  <a:solidFill>
                    <a:schemeClr val="bg1"/>
                  </a:solidFill>
                </a:rPr>
                <a:t>environments for </a:t>
              </a:r>
              <a:r>
                <a:rPr lang="en-US" sz="1600" dirty="0" smtClean="0">
                  <a:solidFill>
                    <a:schemeClr val="bg1"/>
                  </a:solidFill>
                </a:rPr>
                <a:t>development</a:t>
              </a:r>
              <a:r>
                <a:rPr lang="en-US" sz="1600" dirty="0">
                  <a:solidFill>
                    <a:schemeClr val="bg1"/>
                  </a:solidFill>
                </a:rPr>
                <a:t>, QA, and production </a:t>
              </a:r>
              <a:r>
                <a:rPr lang="en-US" sz="1600" dirty="0" smtClean="0">
                  <a:solidFill>
                    <a:schemeClr val="bg1"/>
                  </a:solidFill>
                </a:rPr>
                <a:t>teams</a:t>
              </a:r>
            </a:p>
            <a:p>
              <a:pPr>
                <a:lnSpc>
                  <a:spcPct val="90000"/>
                </a:lnSpc>
                <a:spcAft>
                  <a:spcPts val="600"/>
                </a:spcAft>
              </a:pPr>
              <a:r>
                <a:rPr lang="en-US" sz="1600" dirty="0" smtClean="0">
                  <a:solidFill>
                    <a:schemeClr val="bg1"/>
                  </a:solidFill>
                </a:rPr>
                <a:t>Abstract differences </a:t>
              </a:r>
              <a:r>
                <a:rPr lang="en-US" sz="1600" dirty="0">
                  <a:solidFill>
                    <a:schemeClr val="bg1"/>
                  </a:solidFill>
                </a:rPr>
                <a:t>in OS distributions and underlying </a:t>
              </a:r>
              <a:r>
                <a:rPr lang="en-US" sz="1600" dirty="0" smtClean="0">
                  <a:solidFill>
                    <a:schemeClr val="bg1"/>
                  </a:solidFill>
                </a:rPr>
                <a:t>infrastructure</a:t>
              </a:r>
            </a:p>
            <a:p>
              <a:pPr>
                <a:lnSpc>
                  <a:spcPct val="90000"/>
                </a:lnSpc>
                <a:spcAft>
                  <a:spcPts val="600"/>
                </a:spcAft>
              </a:pPr>
              <a:r>
                <a:rPr lang="en-US" sz="1600" dirty="0" smtClean="0">
                  <a:solidFill>
                    <a:schemeClr val="bg1"/>
                  </a:solidFill>
                </a:rPr>
                <a:t>Higher utilization and compute density</a:t>
              </a:r>
            </a:p>
            <a:p>
              <a:pPr>
                <a:lnSpc>
                  <a:spcPct val="90000"/>
                </a:lnSpc>
                <a:spcAft>
                  <a:spcPts val="600"/>
                </a:spcAft>
              </a:pPr>
              <a:r>
                <a:rPr lang="en-US" sz="1600" dirty="0" smtClean="0">
                  <a:solidFill>
                    <a:schemeClr val="bg1"/>
                  </a:solidFill>
                </a:rPr>
                <a:t>Rapid scale-up and scale-down in response to changing business needs</a:t>
              </a:r>
              <a:endParaRPr lang="en-US" sz="1600" dirty="0">
                <a:solidFill>
                  <a:schemeClr val="bg1"/>
                </a:solidFill>
              </a:endParaRPr>
            </a:p>
          </p:txBody>
        </p:sp>
      </p:grpSp>
      <p:sp>
        <p:nvSpPr>
          <p:cNvPr id="19" name="Oval 18"/>
          <p:cNvSpPr/>
          <p:nvPr/>
        </p:nvSpPr>
        <p:spPr bwMode="auto">
          <a:xfrm>
            <a:off x="8184873" y="2539979"/>
            <a:ext cx="2596226" cy="2596226"/>
          </a:xfrm>
          <a:prstGeom prst="ellipse">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 name="TextBox 20"/>
          <p:cNvSpPr txBox="1"/>
          <p:nvPr/>
        </p:nvSpPr>
        <p:spPr>
          <a:xfrm>
            <a:off x="8738070" y="1932056"/>
            <a:ext cx="1489831"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t>DevOps</a:t>
            </a:r>
          </a:p>
        </p:txBody>
      </p:sp>
      <p:sp>
        <p:nvSpPr>
          <p:cNvPr id="22" name="TextBox 21"/>
          <p:cNvSpPr txBox="1"/>
          <p:nvPr/>
        </p:nvSpPr>
        <p:spPr>
          <a:xfrm>
            <a:off x="7083455" y="5120196"/>
            <a:ext cx="4799059" cy="1557349"/>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gradFill>
                  <a:gsLst>
                    <a:gs pos="2917">
                      <a:schemeClr val="tx1"/>
                    </a:gs>
                    <a:gs pos="30000">
                      <a:schemeClr val="tx1"/>
                    </a:gs>
                  </a:gsLst>
                  <a:lin ang="5400000" scaled="0"/>
                </a:gradFill>
              </a:rPr>
              <a:t>Integrate </a:t>
            </a:r>
            <a:r>
              <a:rPr lang="en-US" sz="1600" dirty="0">
                <a:gradFill>
                  <a:gsLst>
                    <a:gs pos="2917">
                      <a:schemeClr val="tx1"/>
                    </a:gs>
                    <a:gs pos="30000">
                      <a:schemeClr val="tx1"/>
                    </a:gs>
                  </a:gsLst>
                  <a:lin ang="5400000" scaled="0"/>
                </a:gradFill>
              </a:rPr>
              <a:t>people, process, and tools for </a:t>
            </a:r>
            <a:r>
              <a:rPr lang="en-US" sz="1600" dirty="0" smtClean="0">
                <a:gradFill>
                  <a:gsLst>
                    <a:gs pos="2917">
                      <a:schemeClr val="tx1"/>
                    </a:gs>
                    <a:gs pos="30000">
                      <a:schemeClr val="tx1"/>
                    </a:gs>
                  </a:gsLst>
                  <a:lin ang="5400000" scaled="0"/>
                </a:gradFill>
              </a:rPr>
              <a:t/>
            </a:r>
            <a:br>
              <a:rPr lang="en-US" sz="1600" dirty="0" smtClean="0">
                <a:gradFill>
                  <a:gsLst>
                    <a:gs pos="2917">
                      <a:schemeClr val="tx1"/>
                    </a:gs>
                    <a:gs pos="30000">
                      <a:schemeClr val="tx1"/>
                    </a:gs>
                  </a:gsLst>
                  <a:lin ang="5400000" scaled="0"/>
                </a:gradFill>
              </a:rPr>
            </a:br>
            <a:r>
              <a:rPr lang="en-US" sz="1600" dirty="0" smtClean="0">
                <a:gradFill>
                  <a:gsLst>
                    <a:gs pos="2917">
                      <a:schemeClr val="tx1"/>
                    </a:gs>
                    <a:gs pos="30000">
                      <a:schemeClr val="tx1"/>
                    </a:gs>
                  </a:gsLst>
                  <a:lin ang="5400000" scaled="0"/>
                </a:gradFill>
              </a:rPr>
              <a:t>an </a:t>
            </a:r>
            <a:r>
              <a:rPr lang="en-US" sz="1600" dirty="0">
                <a:gradFill>
                  <a:gsLst>
                    <a:gs pos="2917">
                      <a:schemeClr val="tx1"/>
                    </a:gs>
                    <a:gs pos="30000">
                      <a:schemeClr val="tx1"/>
                    </a:gs>
                  </a:gsLst>
                  <a:lin ang="5400000" scaled="0"/>
                </a:gradFill>
              </a:rPr>
              <a:t>optimized </a:t>
            </a:r>
            <a:r>
              <a:rPr lang="en-US" sz="1600" dirty="0" smtClean="0">
                <a:gradFill>
                  <a:gsLst>
                    <a:gs pos="2917">
                      <a:schemeClr val="tx1"/>
                    </a:gs>
                    <a:gs pos="30000">
                      <a:schemeClr val="tx1"/>
                    </a:gs>
                  </a:gsLst>
                  <a:lin ang="5400000" scaled="0"/>
                </a:gradFill>
              </a:rPr>
              <a:t>app development process</a:t>
            </a:r>
          </a:p>
          <a:p>
            <a:pPr algn="ctr">
              <a:lnSpc>
                <a:spcPct val="90000"/>
              </a:lnSpc>
              <a:spcAft>
                <a:spcPts val="600"/>
              </a:spcAft>
            </a:pPr>
            <a:r>
              <a:rPr lang="en-US" sz="1600" dirty="0" smtClean="0">
                <a:gradFill>
                  <a:gsLst>
                    <a:gs pos="2917">
                      <a:schemeClr val="tx1"/>
                    </a:gs>
                    <a:gs pos="30000">
                      <a:schemeClr val="tx1"/>
                    </a:gs>
                  </a:gsLst>
                  <a:lin ang="5400000" scaled="0"/>
                </a:gradFill>
              </a:rPr>
              <a:t>Operations focus on standardized infrastructure</a:t>
            </a:r>
          </a:p>
          <a:p>
            <a:pPr algn="ctr">
              <a:lnSpc>
                <a:spcPct val="90000"/>
              </a:lnSpc>
              <a:spcAft>
                <a:spcPts val="600"/>
              </a:spcAft>
            </a:pPr>
            <a:r>
              <a:rPr lang="en-US" sz="1600" dirty="0" smtClean="0">
                <a:gradFill>
                  <a:gsLst>
                    <a:gs pos="2917">
                      <a:schemeClr val="tx1"/>
                    </a:gs>
                    <a:gs pos="30000">
                      <a:schemeClr val="tx1"/>
                    </a:gs>
                  </a:gsLst>
                  <a:lin ang="5400000" scaled="0"/>
                </a:gradFill>
              </a:rPr>
              <a:t>Developers focus on building,</a:t>
            </a:r>
            <a:br>
              <a:rPr lang="en-US" sz="1600" dirty="0" smtClean="0">
                <a:gradFill>
                  <a:gsLst>
                    <a:gs pos="2917">
                      <a:schemeClr val="tx1"/>
                    </a:gs>
                    <a:gs pos="30000">
                      <a:schemeClr val="tx1"/>
                    </a:gs>
                  </a:gsLst>
                  <a:lin ang="5400000" scaled="0"/>
                </a:gradFill>
              </a:rPr>
            </a:br>
            <a:r>
              <a:rPr lang="en-US" sz="1600" dirty="0" smtClean="0">
                <a:gradFill>
                  <a:gsLst>
                    <a:gs pos="2917">
                      <a:schemeClr val="tx1"/>
                    </a:gs>
                    <a:gs pos="30000">
                      <a:schemeClr val="tx1"/>
                    </a:gs>
                  </a:gsLst>
                  <a:lin ang="5400000" scaled="0"/>
                </a:gradFill>
              </a:rPr>
              <a:t>deploying and testing apps</a:t>
            </a:r>
          </a:p>
        </p:txBody>
      </p:sp>
      <p:sp>
        <p:nvSpPr>
          <p:cNvPr id="23" name="Freeform 6"/>
          <p:cNvSpPr>
            <a:spLocks noChangeAspect="1" noEditPoints="1"/>
          </p:cNvSpPr>
          <p:nvPr/>
        </p:nvSpPr>
        <p:spPr bwMode="auto">
          <a:xfrm>
            <a:off x="8576160" y="3387034"/>
            <a:ext cx="1813653" cy="902116"/>
          </a:xfrm>
          <a:custGeom>
            <a:avLst/>
            <a:gdLst>
              <a:gd name="T0" fmla="*/ 77 w 326"/>
              <a:gd name="T1" fmla="*/ 15 h 162"/>
              <a:gd name="T2" fmla="*/ 48 w 326"/>
              <a:gd name="T3" fmla="*/ 15 h 162"/>
              <a:gd name="T4" fmla="*/ 279 w 326"/>
              <a:gd name="T5" fmla="*/ 3 h 162"/>
              <a:gd name="T6" fmla="*/ 279 w 326"/>
              <a:gd name="T7" fmla="*/ 33 h 162"/>
              <a:gd name="T8" fmla="*/ 279 w 326"/>
              <a:gd name="T9" fmla="*/ 3 h 162"/>
              <a:gd name="T10" fmla="*/ 140 w 326"/>
              <a:gd name="T11" fmla="*/ 65 h 162"/>
              <a:gd name="T12" fmla="*/ 138 w 326"/>
              <a:gd name="T13" fmla="*/ 62 h 162"/>
              <a:gd name="T14" fmla="*/ 293 w 326"/>
              <a:gd name="T15" fmla="*/ 33 h 162"/>
              <a:gd name="T16" fmla="*/ 280 w 326"/>
              <a:gd name="T17" fmla="*/ 45 h 162"/>
              <a:gd name="T18" fmla="*/ 268 w 326"/>
              <a:gd name="T19" fmla="*/ 55 h 162"/>
              <a:gd name="T20" fmla="*/ 229 w 326"/>
              <a:gd name="T21" fmla="*/ 62 h 162"/>
              <a:gd name="T22" fmla="*/ 228 w 326"/>
              <a:gd name="T23" fmla="*/ 58 h 162"/>
              <a:gd name="T24" fmla="*/ 222 w 326"/>
              <a:gd name="T25" fmla="*/ 62 h 162"/>
              <a:gd name="T26" fmla="*/ 222 w 326"/>
              <a:gd name="T27" fmla="*/ 71 h 162"/>
              <a:gd name="T28" fmla="*/ 193 w 326"/>
              <a:gd name="T29" fmla="*/ 36 h 162"/>
              <a:gd name="T30" fmla="*/ 171 w 326"/>
              <a:gd name="T31" fmla="*/ 49 h 162"/>
              <a:gd name="T32" fmla="*/ 148 w 326"/>
              <a:gd name="T33" fmla="*/ 36 h 162"/>
              <a:gd name="T34" fmla="*/ 138 w 326"/>
              <a:gd name="T35" fmla="*/ 62 h 162"/>
              <a:gd name="T36" fmla="*/ 151 w 326"/>
              <a:gd name="T37" fmla="*/ 40 h 162"/>
              <a:gd name="T38" fmla="*/ 164 w 326"/>
              <a:gd name="T39" fmla="*/ 62 h 162"/>
              <a:gd name="T40" fmla="*/ 166 w 326"/>
              <a:gd name="T41" fmla="*/ 58 h 162"/>
              <a:gd name="T42" fmla="*/ 174 w 326"/>
              <a:gd name="T43" fmla="*/ 71 h 162"/>
              <a:gd name="T44" fmla="*/ 140 w 326"/>
              <a:gd name="T45" fmla="*/ 68 h 162"/>
              <a:gd name="T46" fmla="*/ 103 w 326"/>
              <a:gd name="T47" fmla="*/ 68 h 162"/>
              <a:gd name="T48" fmla="*/ 93 w 326"/>
              <a:gd name="T49" fmla="*/ 71 h 162"/>
              <a:gd name="T50" fmla="*/ 119 w 326"/>
              <a:gd name="T51" fmla="*/ 68 h 162"/>
              <a:gd name="T52" fmla="*/ 74 w 326"/>
              <a:gd name="T53" fmla="*/ 62 h 162"/>
              <a:gd name="T54" fmla="*/ 62 w 326"/>
              <a:gd name="T55" fmla="*/ 48 h 162"/>
              <a:gd name="T56" fmla="*/ 22 w 326"/>
              <a:gd name="T57" fmla="*/ 97 h 162"/>
              <a:gd name="T58" fmla="*/ 32 w 326"/>
              <a:gd name="T59" fmla="*/ 110 h 162"/>
              <a:gd name="T60" fmla="*/ 67 w 326"/>
              <a:gd name="T61" fmla="*/ 110 h 162"/>
              <a:gd name="T62" fmla="*/ 109 w 326"/>
              <a:gd name="T63" fmla="*/ 162 h 162"/>
              <a:gd name="T64" fmla="*/ 97 w 326"/>
              <a:gd name="T65" fmla="*/ 136 h 162"/>
              <a:gd name="T66" fmla="*/ 90 w 326"/>
              <a:gd name="T67" fmla="*/ 87 h 162"/>
              <a:gd name="T68" fmla="*/ 61 w 326"/>
              <a:gd name="T69" fmla="*/ 81 h 162"/>
              <a:gd name="T70" fmla="*/ 271 w 326"/>
              <a:gd name="T71" fmla="*/ 87 h 162"/>
              <a:gd name="T72" fmla="*/ 239 w 326"/>
              <a:gd name="T73" fmla="*/ 94 h 162"/>
              <a:gd name="T74" fmla="*/ 236 w 326"/>
              <a:gd name="T75" fmla="*/ 162 h 162"/>
              <a:gd name="T76" fmla="*/ 264 w 326"/>
              <a:gd name="T77" fmla="*/ 110 h 162"/>
              <a:gd name="T78" fmla="*/ 303 w 326"/>
              <a:gd name="T79" fmla="*/ 100 h 162"/>
              <a:gd name="T80" fmla="*/ 293 w 326"/>
              <a:gd name="T81" fmla="*/ 33 h 162"/>
              <a:gd name="T82" fmla="*/ 226 w 326"/>
              <a:gd name="T83" fmla="*/ 70 h 162"/>
              <a:gd name="T84" fmla="*/ 226 w 326"/>
              <a:gd name="T85" fmla="*/ 71 h 162"/>
              <a:gd name="T86" fmla="*/ 6 w 326"/>
              <a:gd name="T87" fmla="*/ 107 h 162"/>
              <a:gd name="T88" fmla="*/ 16 w 326"/>
              <a:gd name="T89" fmla="*/ 162 h 162"/>
              <a:gd name="T90" fmla="*/ 9 w 326"/>
              <a:gd name="T91" fmla="*/ 62 h 162"/>
              <a:gd name="T92" fmla="*/ 316 w 326"/>
              <a:gd name="T93" fmla="*/ 62 h 162"/>
              <a:gd name="T94" fmla="*/ 310 w 326"/>
              <a:gd name="T95" fmla="*/ 162 h 162"/>
              <a:gd name="T96" fmla="*/ 319 w 326"/>
              <a:gd name="T97" fmla="*/ 107 h 162"/>
              <a:gd name="T98" fmla="*/ 316 w 326"/>
              <a:gd name="T99" fmla="*/ 62 h 162"/>
              <a:gd name="T100" fmla="*/ 142 w 326"/>
              <a:gd name="T101" fmla="*/ 97 h 162"/>
              <a:gd name="T102" fmla="*/ 150 w 326"/>
              <a:gd name="T103" fmla="*/ 153 h 162"/>
              <a:gd name="T104" fmla="*/ 171 w 326"/>
              <a:gd name="T105" fmla="*/ 162 h 162"/>
              <a:gd name="T106" fmla="*/ 151 w 326"/>
              <a:gd name="T107" fmla="*/ 87 h 162"/>
              <a:gd name="T108" fmla="*/ 180 w 326"/>
              <a:gd name="T109" fmla="*/ 97 h 162"/>
              <a:gd name="T110" fmla="*/ 197 w 326"/>
              <a:gd name="T111" fmla="*/ 162 h 162"/>
              <a:gd name="T112" fmla="*/ 199 w 326"/>
              <a:gd name="T113" fmla="*/ 100 h 162"/>
              <a:gd name="T114" fmla="*/ 190 w 326"/>
              <a:gd name="T115" fmla="*/ 87 h 162"/>
              <a:gd name="T116" fmla="*/ 185 w 326"/>
              <a:gd name="T117" fmla="*/ 15 h 162"/>
              <a:gd name="T118" fmla="*/ 156 w 326"/>
              <a:gd name="T119" fmla="*/ 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6" h="162">
                <a:moveTo>
                  <a:pt x="62" y="0"/>
                </a:moveTo>
                <a:cubicBezTo>
                  <a:pt x="70" y="0"/>
                  <a:pt x="77" y="7"/>
                  <a:pt x="77" y="15"/>
                </a:cubicBezTo>
                <a:cubicBezTo>
                  <a:pt x="77" y="23"/>
                  <a:pt x="70" y="29"/>
                  <a:pt x="62" y="29"/>
                </a:cubicBezTo>
                <a:cubicBezTo>
                  <a:pt x="54" y="29"/>
                  <a:pt x="48" y="23"/>
                  <a:pt x="48" y="15"/>
                </a:cubicBezTo>
                <a:cubicBezTo>
                  <a:pt x="48" y="7"/>
                  <a:pt x="54" y="0"/>
                  <a:pt x="62" y="0"/>
                </a:cubicBezTo>
                <a:close/>
                <a:moveTo>
                  <a:pt x="279" y="3"/>
                </a:moveTo>
                <a:cubicBezTo>
                  <a:pt x="287" y="3"/>
                  <a:pt x="293" y="10"/>
                  <a:pt x="293" y="18"/>
                </a:cubicBezTo>
                <a:cubicBezTo>
                  <a:pt x="293" y="26"/>
                  <a:pt x="287" y="33"/>
                  <a:pt x="279" y="33"/>
                </a:cubicBezTo>
                <a:cubicBezTo>
                  <a:pt x="271" y="33"/>
                  <a:pt x="264" y="26"/>
                  <a:pt x="264" y="18"/>
                </a:cubicBezTo>
                <a:cubicBezTo>
                  <a:pt x="264" y="10"/>
                  <a:pt x="271" y="3"/>
                  <a:pt x="279" y="3"/>
                </a:cubicBezTo>
                <a:close/>
                <a:moveTo>
                  <a:pt x="137" y="65"/>
                </a:moveTo>
                <a:cubicBezTo>
                  <a:pt x="140" y="65"/>
                  <a:pt x="140" y="65"/>
                  <a:pt x="140" y="65"/>
                </a:cubicBezTo>
                <a:cubicBezTo>
                  <a:pt x="141" y="62"/>
                  <a:pt x="141" y="62"/>
                  <a:pt x="141" y="62"/>
                </a:cubicBezTo>
                <a:cubicBezTo>
                  <a:pt x="138" y="62"/>
                  <a:pt x="138" y="62"/>
                  <a:pt x="138" y="62"/>
                </a:cubicBezTo>
                <a:lnTo>
                  <a:pt x="137" y="65"/>
                </a:lnTo>
                <a:close/>
                <a:moveTo>
                  <a:pt x="293" y="33"/>
                </a:moveTo>
                <a:cubicBezTo>
                  <a:pt x="284" y="36"/>
                  <a:pt x="284" y="36"/>
                  <a:pt x="284" y="36"/>
                </a:cubicBezTo>
                <a:cubicBezTo>
                  <a:pt x="280" y="45"/>
                  <a:pt x="280" y="45"/>
                  <a:pt x="280" y="45"/>
                </a:cubicBezTo>
                <a:cubicBezTo>
                  <a:pt x="277" y="36"/>
                  <a:pt x="277" y="36"/>
                  <a:pt x="277" y="36"/>
                </a:cubicBezTo>
                <a:cubicBezTo>
                  <a:pt x="268" y="55"/>
                  <a:pt x="268" y="55"/>
                  <a:pt x="268" y="55"/>
                </a:cubicBezTo>
                <a:cubicBezTo>
                  <a:pt x="245" y="62"/>
                  <a:pt x="245" y="62"/>
                  <a:pt x="245" y="62"/>
                </a:cubicBezTo>
                <a:cubicBezTo>
                  <a:pt x="229" y="62"/>
                  <a:pt x="229" y="62"/>
                  <a:pt x="229" y="62"/>
                </a:cubicBezTo>
                <a:cubicBezTo>
                  <a:pt x="232" y="55"/>
                  <a:pt x="232" y="55"/>
                  <a:pt x="232" y="55"/>
                </a:cubicBezTo>
                <a:cubicBezTo>
                  <a:pt x="230" y="55"/>
                  <a:pt x="228" y="57"/>
                  <a:pt x="228" y="58"/>
                </a:cubicBezTo>
                <a:cubicBezTo>
                  <a:pt x="226" y="62"/>
                  <a:pt x="226" y="62"/>
                  <a:pt x="226" y="62"/>
                </a:cubicBezTo>
                <a:cubicBezTo>
                  <a:pt x="222" y="62"/>
                  <a:pt x="222" y="62"/>
                  <a:pt x="222" y="62"/>
                </a:cubicBezTo>
                <a:cubicBezTo>
                  <a:pt x="222" y="64"/>
                  <a:pt x="223" y="66"/>
                  <a:pt x="224" y="67"/>
                </a:cubicBezTo>
                <a:cubicBezTo>
                  <a:pt x="222" y="71"/>
                  <a:pt x="222" y="71"/>
                  <a:pt x="222" y="71"/>
                </a:cubicBezTo>
                <a:cubicBezTo>
                  <a:pt x="209" y="71"/>
                  <a:pt x="209" y="71"/>
                  <a:pt x="209" y="71"/>
                </a:cubicBezTo>
                <a:cubicBezTo>
                  <a:pt x="206" y="55"/>
                  <a:pt x="203" y="36"/>
                  <a:pt x="193" y="36"/>
                </a:cubicBezTo>
                <a:cubicBezTo>
                  <a:pt x="177" y="35"/>
                  <a:pt x="177" y="35"/>
                  <a:pt x="177" y="35"/>
                </a:cubicBezTo>
                <a:cubicBezTo>
                  <a:pt x="171" y="49"/>
                  <a:pt x="171" y="49"/>
                  <a:pt x="171" y="49"/>
                </a:cubicBezTo>
                <a:cubicBezTo>
                  <a:pt x="164" y="35"/>
                  <a:pt x="164" y="35"/>
                  <a:pt x="164" y="35"/>
                </a:cubicBezTo>
                <a:cubicBezTo>
                  <a:pt x="148" y="36"/>
                  <a:pt x="148" y="36"/>
                  <a:pt x="148" y="36"/>
                </a:cubicBezTo>
                <a:cubicBezTo>
                  <a:pt x="140" y="36"/>
                  <a:pt x="137" y="48"/>
                  <a:pt x="134" y="62"/>
                </a:cubicBezTo>
                <a:cubicBezTo>
                  <a:pt x="138" y="62"/>
                  <a:pt x="138" y="62"/>
                  <a:pt x="138" y="62"/>
                </a:cubicBezTo>
                <a:cubicBezTo>
                  <a:pt x="149" y="36"/>
                  <a:pt x="149" y="36"/>
                  <a:pt x="149" y="36"/>
                </a:cubicBezTo>
                <a:cubicBezTo>
                  <a:pt x="151" y="36"/>
                  <a:pt x="152" y="38"/>
                  <a:pt x="151" y="40"/>
                </a:cubicBezTo>
                <a:cubicBezTo>
                  <a:pt x="141" y="62"/>
                  <a:pt x="141" y="62"/>
                  <a:pt x="141" y="62"/>
                </a:cubicBezTo>
                <a:cubicBezTo>
                  <a:pt x="164" y="62"/>
                  <a:pt x="164" y="62"/>
                  <a:pt x="164" y="62"/>
                </a:cubicBezTo>
                <a:cubicBezTo>
                  <a:pt x="161" y="55"/>
                  <a:pt x="161" y="55"/>
                  <a:pt x="161" y="55"/>
                </a:cubicBezTo>
                <a:cubicBezTo>
                  <a:pt x="163" y="55"/>
                  <a:pt x="165" y="57"/>
                  <a:pt x="166" y="58"/>
                </a:cubicBezTo>
                <a:cubicBezTo>
                  <a:pt x="167" y="62"/>
                  <a:pt x="167" y="62"/>
                  <a:pt x="167" y="62"/>
                </a:cubicBezTo>
                <a:cubicBezTo>
                  <a:pt x="174" y="63"/>
                  <a:pt x="174" y="71"/>
                  <a:pt x="174" y="71"/>
                </a:cubicBezTo>
                <a:cubicBezTo>
                  <a:pt x="137" y="71"/>
                  <a:pt x="137" y="71"/>
                  <a:pt x="137" y="71"/>
                </a:cubicBezTo>
                <a:cubicBezTo>
                  <a:pt x="138" y="71"/>
                  <a:pt x="140" y="70"/>
                  <a:pt x="140" y="68"/>
                </a:cubicBezTo>
                <a:cubicBezTo>
                  <a:pt x="119" y="68"/>
                  <a:pt x="119" y="68"/>
                  <a:pt x="119" y="68"/>
                </a:cubicBezTo>
                <a:cubicBezTo>
                  <a:pt x="103" y="68"/>
                  <a:pt x="103" y="68"/>
                  <a:pt x="103" y="68"/>
                </a:cubicBezTo>
                <a:cubicBezTo>
                  <a:pt x="103" y="70"/>
                  <a:pt x="104" y="71"/>
                  <a:pt x="106" y="71"/>
                </a:cubicBezTo>
                <a:cubicBezTo>
                  <a:pt x="93" y="71"/>
                  <a:pt x="93" y="71"/>
                  <a:pt x="93" y="71"/>
                </a:cubicBezTo>
                <a:cubicBezTo>
                  <a:pt x="106" y="65"/>
                  <a:pt x="106" y="65"/>
                  <a:pt x="106" y="65"/>
                </a:cubicBezTo>
                <a:cubicBezTo>
                  <a:pt x="119" y="68"/>
                  <a:pt x="119" y="68"/>
                  <a:pt x="119" y="68"/>
                </a:cubicBezTo>
                <a:cubicBezTo>
                  <a:pt x="119" y="62"/>
                  <a:pt x="103" y="58"/>
                  <a:pt x="103" y="58"/>
                </a:cubicBezTo>
                <a:cubicBezTo>
                  <a:pt x="74" y="62"/>
                  <a:pt x="74" y="62"/>
                  <a:pt x="74" y="62"/>
                </a:cubicBezTo>
                <a:cubicBezTo>
                  <a:pt x="64" y="36"/>
                  <a:pt x="64" y="36"/>
                  <a:pt x="64" y="36"/>
                </a:cubicBezTo>
                <a:cubicBezTo>
                  <a:pt x="62" y="48"/>
                  <a:pt x="62" y="48"/>
                  <a:pt x="62" y="48"/>
                </a:cubicBezTo>
                <a:cubicBezTo>
                  <a:pt x="45" y="29"/>
                  <a:pt x="45" y="29"/>
                  <a:pt x="45" y="29"/>
                </a:cubicBezTo>
                <a:cubicBezTo>
                  <a:pt x="45" y="29"/>
                  <a:pt x="22" y="39"/>
                  <a:pt x="22" y="97"/>
                </a:cubicBezTo>
                <a:cubicBezTo>
                  <a:pt x="22" y="100"/>
                  <a:pt x="22" y="100"/>
                  <a:pt x="22" y="100"/>
                </a:cubicBezTo>
                <a:cubicBezTo>
                  <a:pt x="22" y="106"/>
                  <a:pt x="27" y="110"/>
                  <a:pt x="32" y="110"/>
                </a:cubicBezTo>
                <a:cubicBezTo>
                  <a:pt x="38" y="110"/>
                  <a:pt x="38" y="110"/>
                  <a:pt x="38" y="110"/>
                </a:cubicBezTo>
                <a:cubicBezTo>
                  <a:pt x="67" y="110"/>
                  <a:pt x="67" y="110"/>
                  <a:pt x="67" y="110"/>
                </a:cubicBezTo>
                <a:cubicBezTo>
                  <a:pt x="87" y="162"/>
                  <a:pt x="87" y="162"/>
                  <a:pt x="87" y="162"/>
                </a:cubicBezTo>
                <a:cubicBezTo>
                  <a:pt x="109" y="162"/>
                  <a:pt x="109" y="162"/>
                  <a:pt x="109" y="162"/>
                </a:cubicBezTo>
                <a:cubicBezTo>
                  <a:pt x="109" y="157"/>
                  <a:pt x="107" y="154"/>
                  <a:pt x="103" y="152"/>
                </a:cubicBezTo>
                <a:cubicBezTo>
                  <a:pt x="97" y="136"/>
                  <a:pt x="97" y="136"/>
                  <a:pt x="97" y="136"/>
                </a:cubicBezTo>
                <a:cubicBezTo>
                  <a:pt x="97" y="94"/>
                  <a:pt x="97" y="94"/>
                  <a:pt x="97" y="94"/>
                </a:cubicBezTo>
                <a:cubicBezTo>
                  <a:pt x="97" y="90"/>
                  <a:pt x="94" y="87"/>
                  <a:pt x="90" y="87"/>
                </a:cubicBezTo>
                <a:cubicBezTo>
                  <a:pt x="64" y="87"/>
                  <a:pt x="64" y="87"/>
                  <a:pt x="64" y="87"/>
                </a:cubicBezTo>
                <a:cubicBezTo>
                  <a:pt x="61" y="81"/>
                  <a:pt x="61" y="81"/>
                  <a:pt x="61" y="81"/>
                </a:cubicBezTo>
                <a:cubicBezTo>
                  <a:pt x="271" y="81"/>
                  <a:pt x="271" y="81"/>
                  <a:pt x="271" y="81"/>
                </a:cubicBezTo>
                <a:cubicBezTo>
                  <a:pt x="271" y="87"/>
                  <a:pt x="271" y="87"/>
                  <a:pt x="271" y="87"/>
                </a:cubicBezTo>
                <a:cubicBezTo>
                  <a:pt x="245" y="87"/>
                  <a:pt x="245" y="87"/>
                  <a:pt x="245" y="87"/>
                </a:cubicBezTo>
                <a:cubicBezTo>
                  <a:pt x="241" y="87"/>
                  <a:pt x="239" y="90"/>
                  <a:pt x="239" y="94"/>
                </a:cubicBezTo>
                <a:cubicBezTo>
                  <a:pt x="242" y="152"/>
                  <a:pt x="242" y="152"/>
                  <a:pt x="242" y="152"/>
                </a:cubicBezTo>
                <a:cubicBezTo>
                  <a:pt x="237" y="153"/>
                  <a:pt x="234" y="157"/>
                  <a:pt x="236" y="162"/>
                </a:cubicBezTo>
                <a:cubicBezTo>
                  <a:pt x="258" y="162"/>
                  <a:pt x="258" y="162"/>
                  <a:pt x="258" y="162"/>
                </a:cubicBezTo>
                <a:cubicBezTo>
                  <a:pt x="264" y="110"/>
                  <a:pt x="264" y="110"/>
                  <a:pt x="264" y="110"/>
                </a:cubicBezTo>
                <a:cubicBezTo>
                  <a:pt x="293" y="110"/>
                  <a:pt x="293" y="110"/>
                  <a:pt x="293" y="110"/>
                </a:cubicBezTo>
                <a:cubicBezTo>
                  <a:pt x="299" y="110"/>
                  <a:pt x="303" y="106"/>
                  <a:pt x="303" y="100"/>
                </a:cubicBezTo>
                <a:cubicBezTo>
                  <a:pt x="303" y="97"/>
                  <a:pt x="303" y="97"/>
                  <a:pt x="303" y="97"/>
                </a:cubicBezTo>
                <a:cubicBezTo>
                  <a:pt x="303" y="39"/>
                  <a:pt x="293" y="33"/>
                  <a:pt x="293" y="33"/>
                </a:cubicBezTo>
                <a:close/>
                <a:moveTo>
                  <a:pt x="226" y="71"/>
                </a:moveTo>
                <a:cubicBezTo>
                  <a:pt x="226" y="70"/>
                  <a:pt x="226" y="70"/>
                  <a:pt x="226" y="70"/>
                </a:cubicBezTo>
                <a:cubicBezTo>
                  <a:pt x="229" y="71"/>
                  <a:pt x="232" y="71"/>
                  <a:pt x="232" y="71"/>
                </a:cubicBezTo>
                <a:lnTo>
                  <a:pt x="226" y="71"/>
                </a:lnTo>
                <a:close/>
                <a:moveTo>
                  <a:pt x="0" y="52"/>
                </a:moveTo>
                <a:cubicBezTo>
                  <a:pt x="6" y="107"/>
                  <a:pt x="6" y="107"/>
                  <a:pt x="6" y="107"/>
                </a:cubicBezTo>
                <a:cubicBezTo>
                  <a:pt x="6" y="152"/>
                  <a:pt x="6" y="152"/>
                  <a:pt x="6" y="152"/>
                </a:cubicBezTo>
                <a:cubicBezTo>
                  <a:pt x="6" y="157"/>
                  <a:pt x="11" y="162"/>
                  <a:pt x="16" y="162"/>
                </a:cubicBezTo>
                <a:cubicBezTo>
                  <a:pt x="16" y="107"/>
                  <a:pt x="16" y="107"/>
                  <a:pt x="16" y="107"/>
                </a:cubicBezTo>
                <a:cubicBezTo>
                  <a:pt x="9" y="62"/>
                  <a:pt x="9" y="62"/>
                  <a:pt x="9" y="62"/>
                </a:cubicBezTo>
                <a:cubicBezTo>
                  <a:pt x="9" y="56"/>
                  <a:pt x="5" y="52"/>
                  <a:pt x="0" y="52"/>
                </a:cubicBezTo>
                <a:close/>
                <a:moveTo>
                  <a:pt x="316" y="62"/>
                </a:moveTo>
                <a:cubicBezTo>
                  <a:pt x="310" y="107"/>
                  <a:pt x="310" y="107"/>
                  <a:pt x="310" y="107"/>
                </a:cubicBezTo>
                <a:cubicBezTo>
                  <a:pt x="310" y="162"/>
                  <a:pt x="310" y="162"/>
                  <a:pt x="310" y="162"/>
                </a:cubicBezTo>
                <a:cubicBezTo>
                  <a:pt x="315" y="162"/>
                  <a:pt x="319" y="157"/>
                  <a:pt x="319" y="152"/>
                </a:cubicBezTo>
                <a:cubicBezTo>
                  <a:pt x="319" y="107"/>
                  <a:pt x="319" y="107"/>
                  <a:pt x="319" y="107"/>
                </a:cubicBezTo>
                <a:cubicBezTo>
                  <a:pt x="326" y="52"/>
                  <a:pt x="326" y="52"/>
                  <a:pt x="326" y="52"/>
                </a:cubicBezTo>
                <a:cubicBezTo>
                  <a:pt x="320" y="52"/>
                  <a:pt x="316" y="56"/>
                  <a:pt x="316" y="62"/>
                </a:cubicBezTo>
                <a:close/>
                <a:moveTo>
                  <a:pt x="151" y="87"/>
                </a:moveTo>
                <a:cubicBezTo>
                  <a:pt x="146" y="87"/>
                  <a:pt x="142" y="92"/>
                  <a:pt x="142" y="97"/>
                </a:cubicBezTo>
                <a:cubicBezTo>
                  <a:pt x="142" y="98"/>
                  <a:pt x="142" y="99"/>
                  <a:pt x="142" y="100"/>
                </a:cubicBezTo>
                <a:cubicBezTo>
                  <a:pt x="150" y="153"/>
                  <a:pt x="150" y="153"/>
                  <a:pt x="150" y="153"/>
                </a:cubicBezTo>
                <a:cubicBezTo>
                  <a:pt x="147" y="155"/>
                  <a:pt x="145" y="158"/>
                  <a:pt x="145" y="162"/>
                </a:cubicBezTo>
                <a:cubicBezTo>
                  <a:pt x="171" y="162"/>
                  <a:pt x="171" y="162"/>
                  <a:pt x="171" y="162"/>
                </a:cubicBezTo>
                <a:cubicBezTo>
                  <a:pt x="161" y="97"/>
                  <a:pt x="161" y="97"/>
                  <a:pt x="161" y="97"/>
                </a:cubicBezTo>
                <a:cubicBezTo>
                  <a:pt x="161" y="92"/>
                  <a:pt x="157" y="87"/>
                  <a:pt x="151" y="87"/>
                </a:cubicBezTo>
                <a:close/>
                <a:moveTo>
                  <a:pt x="190" y="87"/>
                </a:moveTo>
                <a:cubicBezTo>
                  <a:pt x="185" y="87"/>
                  <a:pt x="180" y="92"/>
                  <a:pt x="180" y="97"/>
                </a:cubicBezTo>
                <a:cubicBezTo>
                  <a:pt x="171" y="162"/>
                  <a:pt x="171" y="162"/>
                  <a:pt x="171" y="162"/>
                </a:cubicBezTo>
                <a:cubicBezTo>
                  <a:pt x="197" y="162"/>
                  <a:pt x="197" y="162"/>
                  <a:pt x="197" y="162"/>
                </a:cubicBezTo>
                <a:cubicBezTo>
                  <a:pt x="197" y="158"/>
                  <a:pt x="194" y="155"/>
                  <a:pt x="191" y="153"/>
                </a:cubicBezTo>
                <a:cubicBezTo>
                  <a:pt x="199" y="100"/>
                  <a:pt x="199" y="100"/>
                  <a:pt x="199" y="100"/>
                </a:cubicBezTo>
                <a:cubicBezTo>
                  <a:pt x="200" y="99"/>
                  <a:pt x="200" y="98"/>
                  <a:pt x="200" y="97"/>
                </a:cubicBezTo>
                <a:cubicBezTo>
                  <a:pt x="200" y="92"/>
                  <a:pt x="195" y="87"/>
                  <a:pt x="190" y="87"/>
                </a:cubicBezTo>
                <a:close/>
                <a:moveTo>
                  <a:pt x="171" y="0"/>
                </a:moveTo>
                <a:cubicBezTo>
                  <a:pt x="179" y="0"/>
                  <a:pt x="185" y="7"/>
                  <a:pt x="185" y="15"/>
                </a:cubicBezTo>
                <a:cubicBezTo>
                  <a:pt x="185" y="23"/>
                  <a:pt x="179" y="29"/>
                  <a:pt x="171" y="29"/>
                </a:cubicBezTo>
                <a:cubicBezTo>
                  <a:pt x="163" y="29"/>
                  <a:pt x="156" y="23"/>
                  <a:pt x="156" y="15"/>
                </a:cubicBezTo>
                <a:cubicBezTo>
                  <a:pt x="156" y="7"/>
                  <a:pt x="163" y="0"/>
                  <a:pt x="171" y="0"/>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855528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4172" y="180746"/>
            <a:ext cx="11773301" cy="917575"/>
          </a:xfrm>
        </p:spPr>
        <p:txBody>
          <a:bodyPr/>
          <a:lstStyle/>
          <a:p>
            <a:r>
              <a:rPr lang="en-US" dirty="0" err="1" smtClean="0"/>
              <a:t>Docker</a:t>
            </a:r>
            <a:r>
              <a:rPr lang="en-US" dirty="0" smtClean="0"/>
              <a:t> on Azure</a:t>
            </a:r>
            <a:endParaRPr lang="en-US" dirty="0"/>
          </a:p>
        </p:txBody>
      </p:sp>
      <p:pic>
        <p:nvPicPr>
          <p:cNvPr id="5" name="Picture 4"/>
          <p:cNvPicPr>
            <a:picLocks noChangeAspect="1"/>
          </p:cNvPicPr>
          <p:nvPr/>
        </p:nvPicPr>
        <p:blipFill>
          <a:blip r:embed="rId2"/>
          <a:stretch>
            <a:fillRect/>
          </a:stretch>
        </p:blipFill>
        <p:spPr>
          <a:xfrm>
            <a:off x="8176466" y="1438673"/>
            <a:ext cx="4059700" cy="1390447"/>
          </a:xfrm>
          <a:prstGeom prst="rect">
            <a:avLst/>
          </a:prstGeom>
        </p:spPr>
      </p:pic>
      <p:sp>
        <p:nvSpPr>
          <p:cNvPr id="6" name="Text Placeholder 1"/>
          <p:cNvSpPr>
            <a:spLocks noGrp="1"/>
          </p:cNvSpPr>
          <p:nvPr>
            <p:ph type="body" sz="quarter" idx="10"/>
          </p:nvPr>
        </p:nvSpPr>
        <p:spPr>
          <a:xfrm>
            <a:off x="213500" y="1068825"/>
            <a:ext cx="9520436" cy="2753061"/>
          </a:xfrm>
        </p:spPr>
        <p:txBody>
          <a:bodyPr/>
          <a:lstStyle/>
          <a:p>
            <a:pPr marL="342900" indent="-342900">
              <a:spcBef>
                <a:spcPct val="20000"/>
              </a:spcBef>
              <a:buFont typeface="Arial" pitchFamily="34" charset="0"/>
              <a:buChar char="•"/>
            </a:pPr>
            <a:r>
              <a:rPr lang="en-US" sz="2000" dirty="0" smtClean="0">
                <a:solidFill>
                  <a:schemeClr val="tx1"/>
                </a:solidFill>
              </a:rPr>
              <a:t>Goal: Meet </a:t>
            </a:r>
            <a:r>
              <a:rPr lang="en-US" sz="2000" dirty="0">
                <a:solidFill>
                  <a:schemeClr val="tx1"/>
                </a:solidFill>
              </a:rPr>
              <a:t>developers where they are – make </a:t>
            </a:r>
            <a:r>
              <a:rPr lang="en-US" sz="2000" dirty="0" err="1">
                <a:solidFill>
                  <a:schemeClr val="tx1"/>
                </a:solidFill>
              </a:rPr>
              <a:t>Docker</a:t>
            </a:r>
            <a:r>
              <a:rPr lang="en-US" sz="2000" dirty="0">
                <a:solidFill>
                  <a:schemeClr val="tx1"/>
                </a:solidFill>
              </a:rPr>
              <a:t> clients work great for </a:t>
            </a:r>
            <a:r>
              <a:rPr lang="en-US" sz="2000" dirty="0" smtClean="0">
                <a:solidFill>
                  <a:schemeClr val="tx1"/>
                </a:solidFill>
              </a:rPr>
              <a:t>Azure</a:t>
            </a:r>
          </a:p>
          <a:p>
            <a:pPr marL="342900" indent="-342900">
              <a:spcBef>
                <a:spcPct val="20000"/>
              </a:spcBef>
              <a:buFont typeface="Arial" pitchFamily="34" charset="0"/>
              <a:buChar char="•"/>
            </a:pPr>
            <a:r>
              <a:rPr lang="en-US" sz="2000" dirty="0" smtClean="0">
                <a:solidFill>
                  <a:schemeClr val="tx1"/>
                </a:solidFill>
              </a:rPr>
              <a:t>Works today on Azure Linux VMs</a:t>
            </a:r>
          </a:p>
          <a:p>
            <a:pPr lvl="0">
              <a:spcBef>
                <a:spcPct val="20000"/>
              </a:spcBef>
            </a:pPr>
            <a:r>
              <a:rPr lang="en-US" sz="1600" dirty="0" smtClean="0">
                <a:solidFill>
                  <a:schemeClr val="tx1"/>
                </a:solidFill>
                <a:latin typeface="Courier New" panose="02070309020205020404" pitchFamily="49" charset="0"/>
                <a:cs typeface="Courier New" panose="02070309020205020404" pitchFamily="49" charset="0"/>
              </a:rPr>
              <a:t>   azure </a:t>
            </a:r>
            <a:r>
              <a:rPr lang="en-US" sz="1600" dirty="0" err="1">
                <a:solidFill>
                  <a:schemeClr val="tx1"/>
                </a:solidFill>
                <a:latin typeface="Courier New" panose="02070309020205020404" pitchFamily="49" charset="0"/>
                <a:cs typeface="Courier New" panose="02070309020205020404" pitchFamily="49" charset="0"/>
              </a:rPr>
              <a:t>vm</a:t>
            </a:r>
            <a:r>
              <a:rPr lang="en-US" sz="1600" dirty="0">
                <a:solidFill>
                  <a:schemeClr val="tx1"/>
                </a:solidFill>
                <a:latin typeface="Courier New" panose="02070309020205020404" pitchFamily="49" charset="0"/>
                <a:cs typeface="Courier New" panose="02070309020205020404" pitchFamily="49" charset="0"/>
              </a:rPr>
              <a:t> </a:t>
            </a:r>
            <a:r>
              <a:rPr lang="en-US" sz="1600" dirty="0" err="1">
                <a:solidFill>
                  <a:schemeClr val="tx1"/>
                </a:solidFill>
                <a:latin typeface="Courier New" panose="02070309020205020404" pitchFamily="49" charset="0"/>
                <a:cs typeface="Courier New" panose="02070309020205020404" pitchFamily="49" charset="0"/>
              </a:rPr>
              <a:t>docker</a:t>
            </a:r>
            <a:r>
              <a:rPr lang="en-US" sz="1600" dirty="0">
                <a:solidFill>
                  <a:schemeClr val="tx1"/>
                </a:solidFill>
                <a:latin typeface="Courier New" panose="02070309020205020404" pitchFamily="49" charset="0"/>
                <a:cs typeface="Courier New" panose="02070309020205020404" pitchFamily="49" charset="0"/>
              </a:rPr>
              <a:t> create -l &lt;location&gt; </a:t>
            </a:r>
            <a:endParaRPr lang="en-US" sz="1600" dirty="0" smtClean="0">
              <a:solidFill>
                <a:schemeClr val="tx1"/>
              </a:solidFill>
              <a:latin typeface="Courier New" panose="02070309020205020404" pitchFamily="49" charset="0"/>
              <a:cs typeface="Courier New" panose="02070309020205020404" pitchFamily="49" charset="0"/>
            </a:endParaRPr>
          </a:p>
          <a:p>
            <a:pPr lvl="0">
              <a:spcBef>
                <a:spcPct val="20000"/>
              </a:spcBef>
            </a:pPr>
            <a:r>
              <a:rPr lang="en-US" sz="1600" dirty="0">
                <a:solidFill>
                  <a:schemeClr val="tx1"/>
                </a:solidFill>
                <a:latin typeface="Courier New" panose="02070309020205020404" pitchFamily="49" charset="0"/>
                <a:cs typeface="Courier New" panose="02070309020205020404" pitchFamily="49" charset="0"/>
              </a:rPr>
              <a:t> </a:t>
            </a:r>
            <a:r>
              <a:rPr lang="en-US" sz="1600" dirty="0" smtClean="0">
                <a:solidFill>
                  <a:schemeClr val="tx1"/>
                </a:solidFill>
                <a:latin typeface="Courier New" panose="02070309020205020404" pitchFamily="49" charset="0"/>
                <a:cs typeface="Courier New" panose="02070309020205020404" pitchFamily="49" charset="0"/>
              </a:rPr>
              <a:t>  &lt;</a:t>
            </a:r>
            <a:r>
              <a:rPr lang="en-US" sz="1600" dirty="0" err="1">
                <a:solidFill>
                  <a:schemeClr val="tx1"/>
                </a:solidFill>
                <a:latin typeface="Courier New" panose="02070309020205020404" pitchFamily="49" charset="0"/>
                <a:cs typeface="Courier New" panose="02070309020205020404" pitchFamily="49" charset="0"/>
              </a:rPr>
              <a:t>vm</a:t>
            </a:r>
            <a:r>
              <a:rPr lang="en-US" sz="1600" dirty="0">
                <a:solidFill>
                  <a:schemeClr val="tx1"/>
                </a:solidFill>
                <a:latin typeface="Courier New" panose="02070309020205020404" pitchFamily="49" charset="0"/>
                <a:cs typeface="Courier New" panose="02070309020205020404" pitchFamily="49" charset="0"/>
              </a:rPr>
              <a:t>-</a:t>
            </a:r>
            <a:r>
              <a:rPr lang="en-US" sz="1600" dirty="0" err="1">
                <a:solidFill>
                  <a:schemeClr val="tx1"/>
                </a:solidFill>
                <a:latin typeface="Courier New" panose="02070309020205020404" pitchFamily="49" charset="0"/>
                <a:cs typeface="Courier New" panose="02070309020205020404" pitchFamily="49" charset="0"/>
              </a:rPr>
              <a:t>cloudservice</a:t>
            </a:r>
            <a:r>
              <a:rPr lang="en-US" sz="1600" dirty="0">
                <a:solidFill>
                  <a:schemeClr val="tx1"/>
                </a:solidFill>
                <a:latin typeface="Courier New" panose="02070309020205020404" pitchFamily="49" charset="0"/>
                <a:cs typeface="Courier New" panose="02070309020205020404" pitchFamily="49" charset="0"/>
              </a:rPr>
              <a:t>-name&gt; &lt;image-name&gt; &lt;username&gt; </a:t>
            </a:r>
            <a:endParaRPr lang="en-US" sz="1600" dirty="0" smtClean="0">
              <a:solidFill>
                <a:schemeClr val="tx1"/>
              </a:solidFill>
              <a:latin typeface="Courier New" panose="02070309020205020404" pitchFamily="49" charset="0"/>
              <a:cs typeface="Courier New" panose="02070309020205020404" pitchFamily="49" charset="0"/>
            </a:endParaRPr>
          </a:p>
          <a:p>
            <a:pPr lvl="0">
              <a:spcBef>
                <a:spcPct val="20000"/>
              </a:spcBef>
            </a:pPr>
            <a:r>
              <a:rPr lang="en-US" sz="1600" dirty="0">
                <a:solidFill>
                  <a:schemeClr val="tx1"/>
                </a:solidFill>
                <a:latin typeface="Courier New" panose="02070309020205020404" pitchFamily="49" charset="0"/>
                <a:cs typeface="Courier New" panose="02070309020205020404" pitchFamily="49" charset="0"/>
              </a:rPr>
              <a:t> </a:t>
            </a:r>
            <a:r>
              <a:rPr lang="en-US" sz="1600" dirty="0" smtClean="0">
                <a:solidFill>
                  <a:schemeClr val="tx1"/>
                </a:solidFill>
                <a:latin typeface="Courier New" panose="02070309020205020404" pitchFamily="49" charset="0"/>
                <a:cs typeface="Courier New" panose="02070309020205020404" pitchFamily="49" charset="0"/>
              </a:rPr>
              <a:t>  &lt;</a:t>
            </a:r>
            <a:r>
              <a:rPr lang="en-US" sz="1600" dirty="0">
                <a:solidFill>
                  <a:schemeClr val="tx1"/>
                </a:solidFill>
                <a:latin typeface="Courier New" panose="02070309020205020404" pitchFamily="49" charset="0"/>
                <a:cs typeface="Courier New" panose="02070309020205020404" pitchFamily="49" charset="0"/>
              </a:rPr>
              <a:t>password</a:t>
            </a:r>
            <a:r>
              <a:rPr lang="en-US" sz="1600" dirty="0" smtClean="0">
                <a:solidFill>
                  <a:schemeClr val="tx1"/>
                </a:solidFill>
                <a:latin typeface="Courier New" panose="02070309020205020404" pitchFamily="49" charset="0"/>
                <a:cs typeface="Courier New" panose="02070309020205020404" pitchFamily="49" charset="0"/>
              </a:rPr>
              <a:t>&gt;</a:t>
            </a:r>
          </a:p>
          <a:p>
            <a:pPr lvl="0">
              <a:spcBef>
                <a:spcPct val="20000"/>
              </a:spcBef>
            </a:pPr>
            <a:endParaRPr lang="en-US" sz="1100" dirty="0" smtClean="0">
              <a:solidFill>
                <a:schemeClr val="tx1"/>
              </a:solidFill>
            </a:endParaRPr>
          </a:p>
          <a:p>
            <a:pPr marL="342900" indent="-342900">
              <a:spcBef>
                <a:spcPct val="20000"/>
              </a:spcBef>
              <a:buFont typeface="Arial" pitchFamily="34" charset="0"/>
              <a:buChar char="•"/>
            </a:pPr>
            <a:r>
              <a:rPr lang="en-US" sz="2000" dirty="0" err="1" smtClean="0">
                <a:solidFill>
                  <a:schemeClr val="tx1"/>
                </a:solidFill>
              </a:rPr>
              <a:t>Docker</a:t>
            </a:r>
            <a:r>
              <a:rPr lang="en-US" sz="2000" dirty="0" smtClean="0">
                <a:solidFill>
                  <a:schemeClr val="tx1"/>
                </a:solidFill>
              </a:rPr>
              <a:t> </a:t>
            </a:r>
            <a:r>
              <a:rPr lang="en-US" sz="2000" dirty="0">
                <a:solidFill>
                  <a:schemeClr val="tx1"/>
                </a:solidFill>
              </a:rPr>
              <a:t>API </a:t>
            </a:r>
            <a:r>
              <a:rPr lang="en-US" sz="2000" dirty="0" smtClean="0">
                <a:solidFill>
                  <a:schemeClr val="tx1"/>
                </a:solidFill>
              </a:rPr>
              <a:t>as the </a:t>
            </a:r>
            <a:r>
              <a:rPr lang="en-US" sz="2000" dirty="0">
                <a:solidFill>
                  <a:schemeClr val="tx1"/>
                </a:solidFill>
              </a:rPr>
              <a:t>primary management interface for </a:t>
            </a:r>
            <a:r>
              <a:rPr lang="en-US" sz="2000" dirty="0" smtClean="0">
                <a:solidFill>
                  <a:schemeClr val="tx1"/>
                </a:solidFill>
              </a:rPr>
              <a:t>Windows Server/Linux containers. </a:t>
            </a:r>
            <a:r>
              <a:rPr lang="en-US" sz="2000" dirty="0" err="1" smtClean="0">
                <a:solidFill>
                  <a:schemeClr val="tx1"/>
                </a:solidFill>
              </a:rPr>
              <a:t>Docker</a:t>
            </a:r>
            <a:r>
              <a:rPr lang="en-US" sz="2000" dirty="0" smtClean="0">
                <a:solidFill>
                  <a:schemeClr val="tx1"/>
                </a:solidFill>
              </a:rPr>
              <a:t> machine, compose and swarm support</a:t>
            </a:r>
            <a:endParaRPr lang="en-US" sz="2000" dirty="0">
              <a:solidFill>
                <a:schemeClr val="tx1"/>
              </a:solidFill>
            </a:endParaRPr>
          </a:p>
          <a:p>
            <a:pPr marL="342900" indent="-342900">
              <a:spcBef>
                <a:spcPct val="20000"/>
              </a:spcBef>
              <a:buFont typeface="Arial" pitchFamily="34" charset="0"/>
              <a:buChar char="•"/>
            </a:pPr>
            <a:r>
              <a:rPr lang="en-US" sz="2000" dirty="0" smtClean="0">
                <a:solidFill>
                  <a:schemeClr val="tx1"/>
                </a:solidFill>
              </a:rPr>
              <a:t>Docker Hub Azure Marketplace integration </a:t>
            </a:r>
          </a:p>
        </p:txBody>
      </p:sp>
      <p:pic>
        <p:nvPicPr>
          <p:cNvPr id="7" name="Shape 734"/>
          <p:cNvPicPr preferRelativeResize="0"/>
          <p:nvPr/>
        </p:nvPicPr>
        <p:blipFill rotWithShape="1">
          <a:blip r:embed="rId3">
            <a:alphaModFix/>
          </a:blip>
          <a:srcRect/>
          <a:stretch/>
        </p:blipFill>
        <p:spPr>
          <a:xfrm>
            <a:off x="6272981" y="4160441"/>
            <a:ext cx="4750908" cy="2339429"/>
          </a:xfrm>
          <a:prstGeom prst="rect">
            <a:avLst/>
          </a:prstGeom>
          <a:noFill/>
          <a:ln>
            <a:noFill/>
          </a:ln>
        </p:spPr>
      </p:pic>
      <p:pic>
        <p:nvPicPr>
          <p:cNvPr id="8" name="Picture 7"/>
          <p:cNvPicPr/>
          <p:nvPr/>
        </p:nvPicPr>
        <p:blipFill>
          <a:blip r:embed="rId4">
            <a:extLst>
              <a:ext uri="{28A0092B-C50C-407E-A947-70E740481C1C}">
                <a14:useLocalDpi xmlns:a14="http://schemas.microsoft.com/office/drawing/2010/main" val="0"/>
              </a:ext>
            </a:extLst>
          </a:blip>
          <a:stretch>
            <a:fillRect/>
          </a:stretch>
        </p:blipFill>
        <p:spPr>
          <a:xfrm>
            <a:off x="927367" y="4077957"/>
            <a:ext cx="4964200" cy="2369127"/>
          </a:xfrm>
          <a:prstGeom prst="rect">
            <a:avLst/>
          </a:prstGeom>
        </p:spPr>
      </p:pic>
    </p:spTree>
    <p:extLst>
      <p:ext uri="{BB962C8B-B14F-4D97-AF65-F5344CB8AC3E}">
        <p14:creationId xmlns:p14="http://schemas.microsoft.com/office/powerpoint/2010/main" val="223232894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74320" y="3283644"/>
            <a:ext cx="7675880" cy="74295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0"/>
          </p:nvPr>
        </p:nvSpPr>
        <p:spPr>
          <a:xfrm>
            <a:off x="549275" y="1214472"/>
            <a:ext cx="11887200" cy="2769989"/>
          </a:xfrm>
        </p:spPr>
        <p:txBody>
          <a:bodyPr/>
          <a:lstStyle/>
          <a:p>
            <a:r>
              <a:rPr lang="en-US" dirty="0"/>
              <a:t>What is Dev-ops ?</a:t>
            </a:r>
          </a:p>
          <a:p>
            <a:r>
              <a:rPr lang="en-US" dirty="0"/>
              <a:t>Microsoft + Open Source</a:t>
            </a:r>
          </a:p>
          <a:p>
            <a:r>
              <a:rPr lang="en-US" dirty="0"/>
              <a:t>Role of containers</a:t>
            </a:r>
          </a:p>
          <a:p>
            <a:r>
              <a:rPr lang="en-US" dirty="0">
                <a:solidFill>
                  <a:schemeClr val="bg1"/>
                </a:solidFill>
              </a:rPr>
              <a:t>DevOps tools in Azure</a:t>
            </a:r>
          </a:p>
        </p:txBody>
      </p:sp>
    </p:spTree>
    <p:extLst>
      <p:ext uri="{BB962C8B-B14F-4D97-AF65-F5344CB8AC3E}">
        <p14:creationId xmlns:p14="http://schemas.microsoft.com/office/powerpoint/2010/main" val="210552094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Bring your own tools</a:t>
            </a:r>
            <a:endParaRPr lang="en-US" dirty="0"/>
          </a:p>
        </p:txBody>
      </p:sp>
      <p:pic>
        <p:nvPicPr>
          <p:cNvPr id="4" name="Picture 2" descr="http://www.devopsdays.org/events/2013-tokyo/logos/puppetlabs.png"/>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4044350" y="2559039"/>
            <a:ext cx="1083079" cy="1444106"/>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http://sebastiansaenzford.com/wp-content/uploads/2014/01/pic-chef-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1366" y="1700156"/>
            <a:ext cx="1084812" cy="106600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descr="SaltStack logo - black on 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2720" y="3473511"/>
            <a:ext cx="1690320" cy="10592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http://www.cloudvps.com/files/blog/AnsibleLogo_transparent_we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43105" y="2423157"/>
            <a:ext cx="1435828" cy="113519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vagrant_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8788" y="1599562"/>
            <a:ext cx="2609850" cy="7429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Grunt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6890" y="3947533"/>
            <a:ext cx="1163496" cy="13661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Nagio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3851" y="3340379"/>
            <a:ext cx="2019300" cy="4762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6" descr="zabbix"/>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4740" y="4711104"/>
            <a:ext cx="1783258" cy="49593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8" descr="zookeeper_small"/>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03257" y="4054515"/>
            <a:ext cx="1017624" cy="14427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0" descr="Gradle Logo"/>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11248" y="1659326"/>
            <a:ext cx="2667000" cy="73342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519502" y="4473938"/>
            <a:ext cx="1105054" cy="1286054"/>
          </a:xfrm>
          <a:prstGeom prst="rect">
            <a:avLst/>
          </a:prstGeom>
        </p:spPr>
      </p:pic>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428919" y="2253264"/>
            <a:ext cx="2857500" cy="962025"/>
          </a:xfrm>
          <a:prstGeom prst="rect">
            <a:avLst/>
          </a:prstGeom>
        </p:spPr>
      </p:pic>
      <p:sp>
        <p:nvSpPr>
          <p:cNvPr id="30" name="Oval 29"/>
          <p:cNvSpPr/>
          <p:nvPr/>
        </p:nvSpPr>
        <p:spPr bwMode="auto">
          <a:xfrm>
            <a:off x="10725215" y="5246041"/>
            <a:ext cx="137105" cy="137105"/>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31" name="Picture 30"/>
          <p:cNvPicPr>
            <a:picLocks noChangeAspect="1"/>
          </p:cNvPicPr>
          <p:nvPr/>
        </p:nvPicPr>
        <p:blipFill>
          <a:blip r:embed="rId14" cstate="print">
            <a:biLevel thresh="25000"/>
            <a:extLst>
              <a:ext uri="{28A0092B-C50C-407E-A947-70E740481C1C}">
                <a14:useLocalDpi xmlns:a14="http://schemas.microsoft.com/office/drawing/2010/main" val="0"/>
              </a:ext>
            </a:extLst>
          </a:blip>
          <a:stretch>
            <a:fillRect/>
          </a:stretch>
        </p:blipFill>
        <p:spPr>
          <a:xfrm>
            <a:off x="6893162" y="5164598"/>
            <a:ext cx="844432" cy="243679"/>
          </a:xfrm>
          <a:prstGeom prst="rect">
            <a:avLst/>
          </a:prstGeom>
        </p:spPr>
      </p:pic>
      <p:sp>
        <p:nvSpPr>
          <p:cNvPr id="32" name="Rectangle 31"/>
          <p:cNvSpPr/>
          <p:nvPr/>
        </p:nvSpPr>
        <p:spPr>
          <a:xfrm>
            <a:off x="-9580" y="6101516"/>
            <a:ext cx="3118814" cy="896857"/>
          </a:xfrm>
          <a:prstGeom prst="rect">
            <a:avLst/>
          </a:prstGeom>
          <a:solidFill>
            <a:srgbClr val="00188F"/>
          </a:solidFill>
          <a:ln w="10795" cap="flat" cmpd="sng" algn="ctr">
            <a:noFill/>
            <a:prstDash val="solid"/>
          </a:ln>
          <a:effectLst/>
        </p:spPr>
        <p:txBody>
          <a:bodyPr lIns="186458" tIns="149166" rIns="186458" bIns="149166" rtlCol="0" anchor="t" anchorCtr="0"/>
          <a:lstStyle/>
          <a:p>
            <a:pPr algn="ctr" defTabSz="932151">
              <a:lnSpc>
                <a:spcPct val="90000"/>
              </a:lnSpc>
            </a:pPr>
            <a:r>
              <a:rPr lang="en-US" sz="2400" dirty="0" err="1" smtClean="0">
                <a:solidFill>
                  <a:schemeClr val="bg1"/>
                </a:solidFill>
                <a:latin typeface="+mj-lt"/>
              </a:rPr>
              <a:t>Config</a:t>
            </a:r>
            <a:r>
              <a:rPr lang="en-US" sz="2400" dirty="0" smtClean="0">
                <a:solidFill>
                  <a:schemeClr val="bg1"/>
                </a:solidFill>
                <a:latin typeface="+mj-lt"/>
              </a:rPr>
              <a:t> management &amp; Infra as code</a:t>
            </a:r>
            <a:endParaRPr lang="en-US" sz="2400" dirty="0">
              <a:solidFill>
                <a:schemeClr val="bg1"/>
              </a:solidFill>
              <a:latin typeface="+mj-lt"/>
            </a:endParaRPr>
          </a:p>
        </p:txBody>
      </p:sp>
      <p:sp>
        <p:nvSpPr>
          <p:cNvPr id="33" name="Rectangle 32"/>
          <p:cNvSpPr/>
          <p:nvPr/>
        </p:nvSpPr>
        <p:spPr>
          <a:xfrm>
            <a:off x="3038475" y="6101516"/>
            <a:ext cx="3215524" cy="896857"/>
          </a:xfrm>
          <a:prstGeom prst="rect">
            <a:avLst/>
          </a:prstGeom>
          <a:solidFill>
            <a:schemeClr val="accent2"/>
          </a:solidFill>
          <a:ln w="10795" cap="flat" cmpd="sng" algn="ctr">
            <a:noFill/>
            <a:prstDash val="solid"/>
          </a:ln>
          <a:effectLst/>
        </p:spPr>
        <p:txBody>
          <a:bodyPr lIns="186458" tIns="149166" rIns="186458" bIns="149166" rtlCol="0" anchor="t" anchorCtr="0"/>
          <a:lstStyle/>
          <a:p>
            <a:pPr algn="ctr" defTabSz="932151">
              <a:lnSpc>
                <a:spcPct val="90000"/>
              </a:lnSpc>
            </a:pPr>
            <a:r>
              <a:rPr lang="en-US" sz="2400" dirty="0" smtClean="0">
                <a:solidFill>
                  <a:schemeClr val="bg1"/>
                </a:solidFill>
                <a:latin typeface="+mj-lt"/>
              </a:rPr>
              <a:t>Service modeling &amp; orchestration</a:t>
            </a:r>
            <a:endParaRPr lang="en-US" sz="2400" dirty="0">
              <a:solidFill>
                <a:schemeClr val="bg1"/>
              </a:solidFill>
              <a:latin typeface="+mj-lt"/>
            </a:endParaRPr>
          </a:p>
        </p:txBody>
      </p:sp>
      <p:sp>
        <p:nvSpPr>
          <p:cNvPr id="34" name="Rectangle 33"/>
          <p:cNvSpPr/>
          <p:nvPr/>
        </p:nvSpPr>
        <p:spPr>
          <a:xfrm>
            <a:off x="6255220" y="6101516"/>
            <a:ext cx="3127675" cy="896857"/>
          </a:xfrm>
          <a:prstGeom prst="rect">
            <a:avLst/>
          </a:prstGeom>
          <a:solidFill>
            <a:schemeClr val="accent3">
              <a:lumMod val="75000"/>
            </a:schemeClr>
          </a:solidFill>
          <a:ln w="10795" cap="flat" cmpd="sng" algn="ctr">
            <a:noFill/>
            <a:prstDash val="solid"/>
          </a:ln>
          <a:effectLst/>
        </p:spPr>
        <p:txBody>
          <a:bodyPr lIns="186458" tIns="149166" rIns="186458" bIns="149166" rtlCol="0" anchor="t" anchorCtr="0"/>
          <a:lstStyle/>
          <a:p>
            <a:pPr algn="ctr" defTabSz="932151">
              <a:lnSpc>
                <a:spcPct val="90000"/>
              </a:lnSpc>
            </a:pPr>
            <a:r>
              <a:rPr lang="en-US" sz="2400" dirty="0" smtClean="0">
                <a:solidFill>
                  <a:schemeClr val="bg1"/>
                </a:solidFill>
                <a:latin typeface="+mj-lt"/>
              </a:rPr>
              <a:t>Monitoring</a:t>
            </a:r>
            <a:endParaRPr lang="en-US" sz="2400" dirty="0">
              <a:solidFill>
                <a:schemeClr val="bg1"/>
              </a:solidFill>
              <a:latin typeface="+mj-lt"/>
            </a:endParaRPr>
          </a:p>
        </p:txBody>
      </p:sp>
      <p:sp>
        <p:nvSpPr>
          <p:cNvPr id="35" name="Rectangle 34"/>
          <p:cNvSpPr/>
          <p:nvPr/>
        </p:nvSpPr>
        <p:spPr>
          <a:xfrm>
            <a:off x="9357208" y="6101516"/>
            <a:ext cx="3079267" cy="896857"/>
          </a:xfrm>
          <a:prstGeom prst="rect">
            <a:avLst/>
          </a:prstGeom>
          <a:solidFill>
            <a:schemeClr val="accent5">
              <a:lumMod val="75000"/>
            </a:schemeClr>
          </a:solidFill>
          <a:ln w="10795" cap="flat" cmpd="sng" algn="ctr">
            <a:noFill/>
            <a:prstDash val="solid"/>
          </a:ln>
          <a:effectLst/>
        </p:spPr>
        <p:txBody>
          <a:bodyPr lIns="186458" tIns="149166" rIns="186458" bIns="149166" rtlCol="0" anchor="t" anchorCtr="0"/>
          <a:lstStyle/>
          <a:p>
            <a:pPr algn="ctr" defTabSz="932151">
              <a:lnSpc>
                <a:spcPct val="90000"/>
              </a:lnSpc>
            </a:pPr>
            <a:r>
              <a:rPr lang="en-US" sz="2400" dirty="0" smtClean="0">
                <a:solidFill>
                  <a:schemeClr val="bg1"/>
                </a:solidFill>
                <a:latin typeface="+mj-lt"/>
              </a:rPr>
              <a:t>PaaS on IaaS</a:t>
            </a:r>
            <a:endParaRPr lang="en-US" sz="2400" dirty="0">
              <a:solidFill>
                <a:schemeClr val="bg1"/>
              </a:solidFill>
              <a:latin typeface="+mj-lt"/>
            </a:endParaRPr>
          </a:p>
        </p:txBody>
      </p:sp>
    </p:spTree>
    <p:extLst>
      <p:ext uri="{BB962C8B-B14F-4D97-AF65-F5344CB8AC3E}">
        <p14:creationId xmlns:p14="http://schemas.microsoft.com/office/powerpoint/2010/main" val="32366685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750"/>
                                        <p:tgtEl>
                                          <p:spTgt spid="3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750"/>
                                        <p:tgtEl>
                                          <p:spTgt spid="3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7102" y="1212853"/>
            <a:ext cx="11885514" cy="4099520"/>
          </a:xfrm>
        </p:spPr>
        <p:txBody>
          <a:bodyPr/>
          <a:lstStyle/>
          <a:p>
            <a:r>
              <a:rPr lang="en-US" sz="3264" dirty="0"/>
              <a:t>Azure Storage plugin for Jenkins</a:t>
            </a:r>
          </a:p>
          <a:p>
            <a:pPr lvl="1"/>
            <a:r>
              <a:rPr lang="en-US" sz="2856" dirty="0">
                <a:latin typeface="+mj-lt"/>
              </a:rPr>
              <a:t>Easily deploy artifacts to Azure Storage</a:t>
            </a:r>
          </a:p>
          <a:p>
            <a:r>
              <a:rPr lang="en-US" dirty="0" smtClean="0"/>
              <a:t>Jenkins Slave Plugin for Azure</a:t>
            </a:r>
          </a:p>
          <a:p>
            <a:pPr lvl="1"/>
            <a:r>
              <a:rPr lang="en-US" dirty="0" smtClean="0">
                <a:latin typeface="+mj-lt"/>
              </a:rPr>
              <a:t>Azure </a:t>
            </a:r>
            <a:r>
              <a:rPr lang="en-US" dirty="0">
                <a:latin typeface="+mj-lt"/>
              </a:rPr>
              <a:t>Cloud Profile Configuration</a:t>
            </a:r>
          </a:p>
          <a:p>
            <a:pPr lvl="2"/>
            <a:r>
              <a:rPr lang="en-US" dirty="0" smtClean="0">
                <a:latin typeface="+mj-lt"/>
              </a:rPr>
              <a:t>Azure subscription info</a:t>
            </a:r>
          </a:p>
          <a:p>
            <a:pPr lvl="3"/>
            <a:r>
              <a:rPr lang="en-US" dirty="0" smtClean="0">
                <a:latin typeface="+mj-lt"/>
              </a:rPr>
              <a:t>Deploy </a:t>
            </a:r>
            <a:r>
              <a:rPr lang="en-US" dirty="0">
                <a:latin typeface="+mj-lt"/>
              </a:rPr>
              <a:t>and manage Azure Slaves.</a:t>
            </a:r>
          </a:p>
          <a:p>
            <a:pPr lvl="1"/>
            <a:r>
              <a:rPr lang="en-US" dirty="0" smtClean="0">
                <a:latin typeface="+mj-lt"/>
              </a:rPr>
              <a:t>Azure </a:t>
            </a:r>
            <a:r>
              <a:rPr lang="en-US" dirty="0">
                <a:latin typeface="+mj-lt"/>
              </a:rPr>
              <a:t>Slave Template </a:t>
            </a:r>
            <a:r>
              <a:rPr lang="en-US" dirty="0" smtClean="0">
                <a:latin typeface="+mj-lt"/>
              </a:rPr>
              <a:t>Configuration</a:t>
            </a:r>
          </a:p>
          <a:p>
            <a:pPr lvl="2"/>
            <a:r>
              <a:rPr lang="en-US" dirty="0" smtClean="0">
                <a:latin typeface="+mj-lt"/>
              </a:rPr>
              <a:t>Azure </a:t>
            </a:r>
            <a:r>
              <a:rPr lang="en-US" dirty="0">
                <a:latin typeface="+mj-lt"/>
              </a:rPr>
              <a:t>Slave </a:t>
            </a:r>
            <a:r>
              <a:rPr lang="en-US" dirty="0" smtClean="0">
                <a:latin typeface="+mj-lt"/>
              </a:rPr>
              <a:t>Templates </a:t>
            </a:r>
            <a:r>
              <a:rPr lang="en-US" dirty="0">
                <a:latin typeface="+mj-lt"/>
              </a:rPr>
              <a:t>tell Azure what type of Azure Slave to </a:t>
            </a:r>
            <a:r>
              <a:rPr lang="en-US" dirty="0" smtClean="0">
                <a:latin typeface="+mj-lt"/>
              </a:rPr>
              <a:t>deploy</a:t>
            </a:r>
          </a:p>
          <a:p>
            <a:pPr lvl="3"/>
            <a:r>
              <a:rPr lang="en-US" dirty="0">
                <a:latin typeface="+mj-lt"/>
              </a:rPr>
              <a:t>Windows or Linux</a:t>
            </a:r>
          </a:p>
        </p:txBody>
      </p:sp>
      <p:sp>
        <p:nvSpPr>
          <p:cNvPr id="4" name="Title 3"/>
          <p:cNvSpPr>
            <a:spLocks noGrp="1"/>
          </p:cNvSpPr>
          <p:nvPr>
            <p:ph type="title"/>
          </p:nvPr>
        </p:nvSpPr>
        <p:spPr/>
        <p:txBody>
          <a:bodyPr/>
          <a:lstStyle/>
          <a:p>
            <a:r>
              <a:rPr lang="en-US" dirty="0" smtClean="0"/>
              <a:t>Jenkins Storage and Slave Plugins</a:t>
            </a:r>
            <a:endParaRPr lang="en-US" dirty="0"/>
          </a:p>
        </p:txBody>
      </p:sp>
    </p:spTree>
    <p:extLst>
      <p:ext uri="{BB962C8B-B14F-4D97-AF65-F5344CB8AC3E}">
        <p14:creationId xmlns:p14="http://schemas.microsoft.com/office/powerpoint/2010/main" val="4123824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a:t>
            </a:r>
            <a:r>
              <a:rPr lang="en-US" baseline="30000" dirty="0" smtClean="0"/>
              <a:t>rd</a:t>
            </a:r>
            <a:r>
              <a:rPr lang="en-US" dirty="0" smtClean="0"/>
              <a:t> party Cloud Services on Azure</a:t>
            </a:r>
            <a:endParaRPr lang="en-US" dirty="0"/>
          </a:p>
        </p:txBody>
      </p:sp>
      <p:sp>
        <p:nvSpPr>
          <p:cNvPr id="3" name="Text Placeholder 2"/>
          <p:cNvSpPr>
            <a:spLocks noGrp="1"/>
          </p:cNvSpPr>
          <p:nvPr>
            <p:ph type="body" sz="quarter" idx="10"/>
          </p:nvPr>
        </p:nvSpPr>
        <p:spPr>
          <a:xfrm>
            <a:off x="274638" y="1612901"/>
            <a:ext cx="11887200" cy="627864"/>
          </a:xfrm>
        </p:spPr>
        <p:txBody>
          <a:bodyPr/>
          <a:lstStyle/>
          <a:p>
            <a:r>
              <a:rPr lang="en-US" sz="3200" b="1" dirty="0" err="1" smtClean="0"/>
              <a:t>Apprenda</a:t>
            </a:r>
            <a:endParaRPr lang="en-US" sz="3200" b="1" dirty="0"/>
          </a:p>
        </p:txBody>
      </p:sp>
      <p:graphicFrame>
        <p:nvGraphicFramePr>
          <p:cNvPr id="5" name="Table 4"/>
          <p:cNvGraphicFramePr>
            <a:graphicFrameLocks noGrp="1"/>
          </p:cNvGraphicFramePr>
          <p:nvPr>
            <p:extLst>
              <p:ext uri="{D42A27DB-BD31-4B8C-83A1-F6EECF244321}">
                <p14:modId xmlns:p14="http://schemas.microsoft.com/office/powerpoint/2010/main" val="2265728187"/>
              </p:ext>
            </p:extLst>
          </p:nvPr>
        </p:nvGraphicFramePr>
        <p:xfrm>
          <a:off x="847566" y="3684237"/>
          <a:ext cx="4903470" cy="804672"/>
        </p:xfrm>
        <a:graphic>
          <a:graphicData uri="http://schemas.openxmlformats.org/drawingml/2006/table">
            <a:tbl>
              <a:tblPr firstRow="1" bandRow="1">
                <a:tableStyleId>{5C22544A-7EE6-4342-B048-85BDC9FD1C3A}</a:tableStyleId>
              </a:tblPr>
              <a:tblGrid>
                <a:gridCol w="1634490">
                  <a:extLst>
                    <a:ext uri="{9D8B030D-6E8A-4147-A177-3AD203B41FA5}">
                      <a16:colId xmlns:a16="http://schemas.microsoft.com/office/drawing/2014/main" val="20000"/>
                    </a:ext>
                  </a:extLst>
                </a:gridCol>
                <a:gridCol w="1634490">
                  <a:extLst>
                    <a:ext uri="{9D8B030D-6E8A-4147-A177-3AD203B41FA5}">
                      <a16:colId xmlns:a16="http://schemas.microsoft.com/office/drawing/2014/main" val="20001"/>
                    </a:ext>
                  </a:extLst>
                </a:gridCol>
                <a:gridCol w="1634490">
                  <a:extLst>
                    <a:ext uri="{9D8B030D-6E8A-4147-A177-3AD203B41FA5}">
                      <a16:colId xmlns:a16="http://schemas.microsoft.com/office/drawing/2014/main" val="20003"/>
                    </a:ext>
                  </a:extLst>
                </a:gridCol>
              </a:tblGrid>
              <a:tr h="0">
                <a:tc>
                  <a:txBody>
                    <a:bodyPr/>
                    <a:lstStyle/>
                    <a:p>
                      <a:pPr marL="0" marR="0" algn="ctr">
                        <a:lnSpc>
                          <a:spcPct val="120000"/>
                        </a:lnSpc>
                        <a:spcBef>
                          <a:spcPts val="600"/>
                        </a:spcBef>
                        <a:spcAft>
                          <a:spcPts val="600"/>
                        </a:spcAft>
                      </a:pPr>
                      <a:r>
                        <a:rPr lang="en-US" sz="1100" cap="all" spc="100" dirty="0">
                          <a:effectLst/>
                        </a:rPr>
                        <a:t>Name</a:t>
                      </a:r>
                      <a:endParaRPr lang="en-US" sz="1100" dirty="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nchor="ctr"/>
                </a:tc>
                <a:tc>
                  <a:txBody>
                    <a:bodyPr/>
                    <a:lstStyle/>
                    <a:p>
                      <a:pPr marL="0" marR="0" algn="ctr">
                        <a:lnSpc>
                          <a:spcPct val="120000"/>
                        </a:lnSpc>
                        <a:spcBef>
                          <a:spcPts val="600"/>
                        </a:spcBef>
                        <a:spcAft>
                          <a:spcPts val="600"/>
                        </a:spcAft>
                      </a:pPr>
                      <a:r>
                        <a:rPr lang="en-US" sz="1100" cap="all" spc="100" dirty="0">
                          <a:effectLst/>
                        </a:rPr>
                        <a:t>Size</a:t>
                      </a:r>
                      <a:endParaRPr lang="en-US" sz="1100" dirty="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nchor="ctr"/>
                </a:tc>
                <a:tc>
                  <a:txBody>
                    <a:bodyPr/>
                    <a:lstStyle/>
                    <a:p>
                      <a:pPr marL="0" marR="0" algn="ctr">
                        <a:lnSpc>
                          <a:spcPct val="120000"/>
                        </a:lnSpc>
                        <a:spcBef>
                          <a:spcPts val="600"/>
                        </a:spcBef>
                        <a:spcAft>
                          <a:spcPts val="600"/>
                        </a:spcAft>
                      </a:pPr>
                      <a:r>
                        <a:rPr lang="en-US" sz="1100" cap="all" spc="100" dirty="0">
                          <a:effectLst/>
                        </a:rPr>
                        <a:t>License</a:t>
                      </a:r>
                      <a:endParaRPr lang="en-US" sz="1100" dirty="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nchor="ctr"/>
                </a:tc>
                <a:extLst>
                  <a:ext uri="{0D108BD9-81ED-4DB2-BD59-A6C34878D82A}">
                    <a16:rowId xmlns:a16="http://schemas.microsoft.com/office/drawing/2014/main" val="10000"/>
                  </a:ext>
                </a:extLst>
              </a:tr>
              <a:tr h="194373">
                <a:tc>
                  <a:txBody>
                    <a:bodyPr/>
                    <a:lstStyle/>
                    <a:p>
                      <a:pPr marL="0" marR="0">
                        <a:lnSpc>
                          <a:spcPct val="120000"/>
                        </a:lnSpc>
                        <a:spcBef>
                          <a:spcPts val="600"/>
                        </a:spcBef>
                        <a:spcAft>
                          <a:spcPts val="600"/>
                        </a:spcAft>
                      </a:pPr>
                      <a:r>
                        <a:rPr lang="en-US" sz="1100" dirty="0" err="1">
                          <a:effectLst/>
                        </a:rPr>
                        <a:t>Apprenda</a:t>
                      </a:r>
                      <a:r>
                        <a:rPr lang="en-US" sz="1100" dirty="0">
                          <a:effectLst/>
                        </a:rPr>
                        <a:t> Express</a:t>
                      </a:r>
                      <a:endParaRPr lang="en-US" sz="1100" dirty="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tc>
                <a:tc>
                  <a:txBody>
                    <a:bodyPr/>
                    <a:lstStyle/>
                    <a:p>
                      <a:pPr marL="0" marR="0">
                        <a:lnSpc>
                          <a:spcPct val="120000"/>
                        </a:lnSpc>
                        <a:spcBef>
                          <a:spcPts val="600"/>
                        </a:spcBef>
                        <a:spcAft>
                          <a:spcPts val="600"/>
                        </a:spcAft>
                      </a:pPr>
                      <a:r>
                        <a:rPr lang="en-US" sz="1100">
                          <a:effectLst/>
                        </a:rPr>
                        <a:t>Unlimited, Single Node</a:t>
                      </a:r>
                      <a:endParaRPr lang="en-US" sz="110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tc>
                <a:tc>
                  <a:txBody>
                    <a:bodyPr/>
                    <a:lstStyle/>
                    <a:p>
                      <a:pPr marL="0" marR="0">
                        <a:lnSpc>
                          <a:spcPct val="120000"/>
                        </a:lnSpc>
                        <a:spcBef>
                          <a:spcPts val="600"/>
                        </a:spcBef>
                        <a:spcAft>
                          <a:spcPts val="600"/>
                        </a:spcAft>
                      </a:pPr>
                      <a:r>
                        <a:rPr lang="en-US" sz="1100" dirty="0">
                          <a:effectLst/>
                        </a:rPr>
                        <a:t>Express (free)</a:t>
                      </a:r>
                      <a:endParaRPr lang="en-US" sz="1100" dirty="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tc>
                <a:extLst>
                  <a:ext uri="{0D108BD9-81ED-4DB2-BD59-A6C34878D82A}">
                    <a16:rowId xmlns:a16="http://schemas.microsoft.com/office/drawing/2014/main" val="10001"/>
                  </a:ext>
                </a:extLst>
              </a:tr>
              <a:tr h="0">
                <a:tc>
                  <a:txBody>
                    <a:bodyPr/>
                    <a:lstStyle/>
                    <a:p>
                      <a:pPr marL="0" marR="0">
                        <a:lnSpc>
                          <a:spcPct val="120000"/>
                        </a:lnSpc>
                        <a:spcBef>
                          <a:spcPts val="600"/>
                        </a:spcBef>
                        <a:spcAft>
                          <a:spcPts val="600"/>
                        </a:spcAft>
                      </a:pPr>
                      <a:r>
                        <a:rPr lang="en-US" sz="1100">
                          <a:effectLst/>
                        </a:rPr>
                        <a:t>Apprenda Small Cluster</a:t>
                      </a:r>
                      <a:endParaRPr lang="en-US" sz="110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tc>
                <a:tc>
                  <a:txBody>
                    <a:bodyPr/>
                    <a:lstStyle/>
                    <a:p>
                      <a:pPr marL="0" marR="0">
                        <a:lnSpc>
                          <a:spcPct val="120000"/>
                        </a:lnSpc>
                        <a:spcBef>
                          <a:spcPts val="600"/>
                        </a:spcBef>
                        <a:spcAft>
                          <a:spcPts val="600"/>
                        </a:spcAft>
                      </a:pPr>
                      <a:r>
                        <a:rPr lang="en-US" sz="1100">
                          <a:effectLst/>
                        </a:rPr>
                        <a:t>Up to 16GB RAM</a:t>
                      </a:r>
                      <a:endParaRPr lang="en-US" sz="110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tc>
                <a:tc>
                  <a:txBody>
                    <a:bodyPr/>
                    <a:lstStyle/>
                    <a:p>
                      <a:pPr marL="0" marR="0">
                        <a:lnSpc>
                          <a:spcPct val="120000"/>
                        </a:lnSpc>
                        <a:spcBef>
                          <a:spcPts val="600"/>
                        </a:spcBef>
                        <a:spcAft>
                          <a:spcPts val="600"/>
                        </a:spcAft>
                      </a:pPr>
                      <a:r>
                        <a:rPr lang="en-US" sz="1100">
                          <a:effectLst/>
                        </a:rPr>
                        <a:t>Express (free)</a:t>
                      </a:r>
                      <a:endParaRPr lang="en-US" sz="110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tc>
                <a:extLst>
                  <a:ext uri="{0D108BD9-81ED-4DB2-BD59-A6C34878D82A}">
                    <a16:rowId xmlns:a16="http://schemas.microsoft.com/office/drawing/2014/main" val="10002"/>
                  </a:ext>
                </a:extLst>
              </a:tr>
              <a:tr h="0">
                <a:tc>
                  <a:txBody>
                    <a:bodyPr/>
                    <a:lstStyle/>
                    <a:p>
                      <a:pPr marL="0" marR="0">
                        <a:lnSpc>
                          <a:spcPct val="120000"/>
                        </a:lnSpc>
                        <a:spcBef>
                          <a:spcPts val="600"/>
                        </a:spcBef>
                        <a:spcAft>
                          <a:spcPts val="600"/>
                        </a:spcAft>
                      </a:pPr>
                      <a:r>
                        <a:rPr lang="en-US" sz="1100">
                          <a:effectLst/>
                        </a:rPr>
                        <a:t>Apprenda Large Cluster</a:t>
                      </a:r>
                      <a:endParaRPr lang="en-US" sz="110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tc>
                <a:tc>
                  <a:txBody>
                    <a:bodyPr/>
                    <a:lstStyle/>
                    <a:p>
                      <a:pPr marL="0" marR="0">
                        <a:lnSpc>
                          <a:spcPct val="120000"/>
                        </a:lnSpc>
                        <a:spcBef>
                          <a:spcPts val="600"/>
                        </a:spcBef>
                        <a:spcAft>
                          <a:spcPts val="600"/>
                        </a:spcAft>
                      </a:pPr>
                      <a:r>
                        <a:rPr lang="en-US" sz="1100" dirty="0">
                          <a:effectLst/>
                        </a:rPr>
                        <a:t>Based on License</a:t>
                      </a:r>
                      <a:endParaRPr lang="en-US" sz="1100" dirty="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tc>
                <a:tc>
                  <a:txBody>
                    <a:bodyPr/>
                    <a:lstStyle/>
                    <a:p>
                      <a:pPr marL="0" marR="0">
                        <a:lnSpc>
                          <a:spcPct val="120000"/>
                        </a:lnSpc>
                        <a:spcBef>
                          <a:spcPts val="600"/>
                        </a:spcBef>
                        <a:spcAft>
                          <a:spcPts val="600"/>
                        </a:spcAft>
                      </a:pPr>
                      <a:r>
                        <a:rPr lang="en-US" sz="1100" dirty="0">
                          <a:effectLst/>
                        </a:rPr>
                        <a:t>BYOL</a:t>
                      </a:r>
                      <a:endParaRPr lang="en-US" sz="1100" dirty="0">
                        <a:solidFill>
                          <a:srgbClr val="5F6C7B"/>
                        </a:solidFill>
                        <a:effectLst/>
                        <a:latin typeface="Calibri" panose="020F0502020204030204" pitchFamily="34" charset="0"/>
                        <a:ea typeface="MS PGothic" panose="020B0600070205080204" pitchFamily="34" charset="-128"/>
                        <a:cs typeface="MinionPro-Regular"/>
                      </a:endParaRPr>
                    </a:p>
                  </a:txBody>
                  <a:tcPr marL="73025" marR="73025" marT="0" marB="0"/>
                </a:tc>
                <a:extLst>
                  <a:ext uri="{0D108BD9-81ED-4DB2-BD59-A6C34878D82A}">
                    <a16:rowId xmlns:a16="http://schemas.microsoft.com/office/drawing/2014/main" val="10003"/>
                  </a:ext>
                </a:extLst>
              </a:tr>
            </a:tbl>
          </a:graphicData>
        </a:graphic>
      </p:graphicFrame>
      <p:sp>
        <p:nvSpPr>
          <p:cNvPr id="6" name="Rectangle 5"/>
          <p:cNvSpPr/>
          <p:nvPr/>
        </p:nvSpPr>
        <p:spPr>
          <a:xfrm>
            <a:off x="274320" y="2296165"/>
            <a:ext cx="6049963" cy="3477875"/>
          </a:xfrm>
          <a:prstGeom prst="rect">
            <a:avLst/>
          </a:prstGeom>
        </p:spPr>
        <p:txBody>
          <a:bodyPr wrap="square">
            <a:spAutoFit/>
          </a:bodyPr>
          <a:lstStyle/>
          <a:p>
            <a:pPr marL="285750" indent="-285750">
              <a:buFont typeface="Arial" panose="020B0604020202020204" pitchFamily="34" charset="0"/>
              <a:buChar char="•"/>
            </a:pPr>
            <a:r>
              <a:rPr lang="en-US" sz="2000" dirty="0" smtClean="0">
                <a:latin typeface="Calibri" panose="020F0502020204030204" pitchFamily="34" charset="0"/>
                <a:ea typeface="MS PGothic" panose="020B0600070205080204" pitchFamily="34" charset="-128"/>
                <a:cs typeface="Times New Roman" panose="02020603050405020304" pitchFamily="18" charset="0"/>
              </a:rPr>
              <a:t>Apprenda, a 3</a:t>
            </a:r>
            <a:r>
              <a:rPr lang="en-US" sz="2000" baseline="30000" dirty="0" smtClean="0">
                <a:latin typeface="Calibri" panose="020F0502020204030204" pitchFamily="34" charset="0"/>
                <a:ea typeface="MS PGothic" panose="020B0600070205080204" pitchFamily="34" charset="-128"/>
                <a:cs typeface="Times New Roman" panose="02020603050405020304" pitchFamily="18" charset="0"/>
              </a:rPr>
              <a:t>rd</a:t>
            </a:r>
            <a:r>
              <a:rPr lang="en-US" sz="2000" dirty="0" smtClean="0">
                <a:latin typeface="Calibri" panose="020F0502020204030204" pitchFamily="34" charset="0"/>
                <a:ea typeface="MS PGothic" panose="020B0600070205080204" pitchFamily="34" charset="-128"/>
                <a:cs typeface="Times New Roman" panose="02020603050405020304" pitchFamily="18" charset="0"/>
              </a:rPr>
              <a:t> party Cloud Services solution is fully supported on Azure.</a:t>
            </a:r>
            <a:endParaRPr lang="en-US" sz="2000" dirty="0">
              <a:latin typeface="Calibri" panose="020F0502020204030204" pitchFamily="34" charset="0"/>
              <a:ea typeface="MS PGothic" panose="020B0600070205080204" pitchFamily="34" charset="-128"/>
              <a:cs typeface="Times New Roman" panose="02020603050405020304" pitchFamily="18" charset="0"/>
            </a:endParaRPr>
          </a:p>
          <a:p>
            <a:pPr marL="285750" indent="-285750">
              <a:buFont typeface="Arial" panose="020B0604020202020204" pitchFamily="34" charset="0"/>
              <a:buChar char="•"/>
            </a:pPr>
            <a:r>
              <a:rPr lang="en-US" sz="2000" dirty="0" smtClean="0">
                <a:latin typeface="Calibri" panose="020F0502020204030204" pitchFamily="34" charset="0"/>
                <a:ea typeface="MS PGothic" panose="020B0600070205080204" pitchFamily="34" charset="-128"/>
                <a:cs typeface="Times New Roman" panose="02020603050405020304" pitchFamily="18" charset="0"/>
              </a:rPr>
              <a:t>Three Single click templates for deploying Apprenda on Azure.</a:t>
            </a:r>
            <a:endParaRPr lang="en-US" sz="2000" dirty="0">
              <a:latin typeface="Calibri" panose="020F0502020204030204" pitchFamily="34" charset="0"/>
              <a:ea typeface="MS PGothic" panose="020B0600070205080204" pitchFamily="34" charset="-128"/>
              <a:cs typeface="Times New Roman" panose="02020603050405020304" pitchFamily="18" charset="0"/>
            </a:endParaRPr>
          </a:p>
          <a:p>
            <a:pPr marL="285750" indent="-285750">
              <a:buFont typeface="Arial" panose="020B0604020202020204" pitchFamily="34" charset="0"/>
              <a:buChar char="•"/>
            </a:pPr>
            <a:endParaRPr lang="en-US" sz="2000" dirty="0" smtClean="0">
              <a:latin typeface="Calibri" panose="020F0502020204030204" pitchFamily="34" charset="0"/>
              <a:ea typeface="MS PGothic" panose="020B0600070205080204" pitchFamily="34" charset="-128"/>
              <a:cs typeface="Times New Roman" panose="02020603050405020304" pitchFamily="18" charset="0"/>
            </a:endParaRPr>
          </a:p>
          <a:p>
            <a:pPr marL="285750" indent="-285750">
              <a:buFont typeface="Arial" panose="020B0604020202020204" pitchFamily="34" charset="0"/>
              <a:buChar char="•"/>
            </a:pPr>
            <a:endParaRPr lang="en-US" sz="2000" dirty="0">
              <a:latin typeface="Calibri" panose="020F0502020204030204" pitchFamily="34" charset="0"/>
              <a:ea typeface="MS PGothic" panose="020B0600070205080204" pitchFamily="34" charset="-128"/>
              <a:cs typeface="Times New Roman" panose="02020603050405020304" pitchFamily="18" charset="0"/>
            </a:endParaRPr>
          </a:p>
          <a:p>
            <a:pPr marL="285750" indent="-285750">
              <a:buFont typeface="Arial" panose="020B0604020202020204" pitchFamily="34" charset="0"/>
              <a:buChar char="•"/>
            </a:pPr>
            <a:endParaRPr lang="en-US" sz="2000" dirty="0" smtClean="0">
              <a:latin typeface="Calibri" panose="020F0502020204030204" pitchFamily="34" charset="0"/>
              <a:ea typeface="MS PGothic" panose="020B0600070205080204" pitchFamily="34" charset="-128"/>
              <a:cs typeface="Times New Roman" panose="02020603050405020304" pitchFamily="18" charset="0"/>
            </a:endParaRPr>
          </a:p>
          <a:p>
            <a:pPr marL="285750" indent="-285750">
              <a:buFont typeface="Arial" panose="020B0604020202020204" pitchFamily="34" charset="0"/>
              <a:buChar char="•"/>
            </a:pPr>
            <a:endParaRPr lang="en-US" sz="2000" dirty="0">
              <a:latin typeface="Calibri" panose="020F0502020204030204" pitchFamily="34" charset="0"/>
              <a:ea typeface="MS PGothic" panose="020B0600070205080204" pitchFamily="34" charset="-128"/>
              <a:cs typeface="Times New Roman" panose="02020603050405020304" pitchFamily="18" charset="0"/>
            </a:endParaRPr>
          </a:p>
          <a:p>
            <a:pPr marL="285750" indent="-285750">
              <a:buFont typeface="Arial" panose="020B0604020202020204" pitchFamily="34" charset="0"/>
              <a:buChar char="•"/>
            </a:pPr>
            <a:r>
              <a:rPr lang="en-US" sz="2000" dirty="0" smtClean="0">
                <a:latin typeface="Calibri" panose="020F0502020204030204" pitchFamily="34" charset="0"/>
                <a:ea typeface="MS PGothic" panose="020B0600070205080204" pitchFamily="34" charset="-128"/>
                <a:cs typeface="Times New Roman" panose="02020603050405020304" pitchFamily="18" charset="0"/>
              </a:rPr>
              <a:t>One-click </a:t>
            </a:r>
            <a:r>
              <a:rPr lang="en-US" sz="2000" dirty="0">
                <a:latin typeface="Calibri" panose="020F0502020204030204" pitchFamily="34" charset="0"/>
                <a:ea typeface="MS PGothic" panose="020B0600070205080204" pitchFamily="34" charset="-128"/>
                <a:cs typeface="Times New Roman" panose="02020603050405020304" pitchFamily="18" charset="0"/>
              </a:rPr>
              <a:t>Microsoft Azure deployment templates for the Apprenda </a:t>
            </a:r>
            <a:r>
              <a:rPr lang="en-US" sz="2000" dirty="0" smtClean="0">
                <a:latin typeface="Calibri" panose="020F0502020204030204" pitchFamily="34" charset="0"/>
                <a:ea typeface="MS PGothic" panose="020B0600070205080204" pitchFamily="34" charset="-128"/>
                <a:cs typeface="Times New Roman" panose="02020603050405020304" pitchFamily="18" charset="0"/>
              </a:rPr>
              <a:t>platform.</a:t>
            </a:r>
            <a:endParaRPr lang="en-US" sz="2000" dirty="0">
              <a:latin typeface="Calibri" panose="020F0502020204030204" pitchFamily="34" charset="0"/>
              <a:ea typeface="MS PGothic" panose="020B0600070205080204" pitchFamily="34" charset="-128"/>
              <a:cs typeface="Times New Roman" panose="02020603050405020304" pitchFamily="18" charset="0"/>
            </a:endParaRPr>
          </a:p>
          <a:p>
            <a:pPr marL="285750" indent="-285750">
              <a:buFont typeface="Arial" panose="020B0604020202020204" pitchFamily="34" charset="0"/>
              <a:buChar char="•"/>
            </a:pPr>
            <a:r>
              <a:rPr lang="en-US" sz="2000" dirty="0" smtClean="0">
                <a:latin typeface="Calibri" panose="020F0502020204030204" pitchFamily="34" charset="0"/>
                <a:ea typeface="MS PGothic" panose="020B0600070205080204" pitchFamily="34" charset="-128"/>
                <a:cs typeface="Times New Roman" panose="02020603050405020304" pitchFamily="18" charset="0"/>
              </a:rPr>
              <a:t>Supports both </a:t>
            </a:r>
            <a:r>
              <a:rPr lang="en-US" sz="2000" dirty="0" err="1" smtClean="0">
                <a:latin typeface="Calibri" panose="020F0502020204030204" pitchFamily="34" charset="0"/>
                <a:ea typeface="MS PGothic" panose="020B0600070205080204" pitchFamily="34" charset="-128"/>
                <a:cs typeface="Times New Roman" panose="02020603050405020304" pitchFamily="18" charset="0"/>
              </a:rPr>
              <a:t>.Net</a:t>
            </a:r>
            <a:r>
              <a:rPr lang="en-US" sz="2000" dirty="0" smtClean="0">
                <a:latin typeface="Calibri" panose="020F0502020204030204" pitchFamily="34" charset="0"/>
                <a:ea typeface="MS PGothic" panose="020B0600070205080204" pitchFamily="34" charset="-128"/>
                <a:cs typeface="Times New Roman" panose="02020603050405020304" pitchFamily="18" charset="0"/>
              </a:rPr>
              <a:t> and Java stack</a:t>
            </a:r>
            <a:endParaRPr lang="en-US" sz="2000" dirty="0"/>
          </a:p>
        </p:txBody>
      </p:sp>
      <p:sp>
        <p:nvSpPr>
          <p:cNvPr id="9" name="Text Placeholder 2"/>
          <p:cNvSpPr txBox="1">
            <a:spLocks/>
          </p:cNvSpPr>
          <p:nvPr/>
        </p:nvSpPr>
        <p:spPr>
          <a:xfrm>
            <a:off x="6858000" y="1612901"/>
            <a:ext cx="5970391" cy="6832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b="1" smtClean="0"/>
              <a:t>Jelastic</a:t>
            </a:r>
            <a:endParaRPr lang="en-US" sz="2800" dirty="0"/>
          </a:p>
        </p:txBody>
      </p:sp>
      <p:sp>
        <p:nvSpPr>
          <p:cNvPr id="10" name="TextBox 9"/>
          <p:cNvSpPr txBox="1"/>
          <p:nvPr/>
        </p:nvSpPr>
        <p:spPr>
          <a:xfrm>
            <a:off x="6884792" y="2296165"/>
            <a:ext cx="5130996" cy="2776145"/>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3</a:t>
            </a:r>
            <a:r>
              <a:rPr lang="en-US" sz="2400" baseline="30000" dirty="0" smtClean="0">
                <a:gradFill>
                  <a:gsLst>
                    <a:gs pos="2917">
                      <a:schemeClr val="tx1"/>
                    </a:gs>
                    <a:gs pos="30000">
                      <a:schemeClr val="tx1"/>
                    </a:gs>
                  </a:gsLst>
                  <a:lin ang="5400000" scaled="0"/>
                </a:gradFill>
              </a:rPr>
              <a:t>rd</a:t>
            </a:r>
            <a:r>
              <a:rPr lang="en-US" sz="2400" dirty="0" smtClean="0">
                <a:gradFill>
                  <a:gsLst>
                    <a:gs pos="2917">
                      <a:schemeClr val="tx1"/>
                    </a:gs>
                    <a:gs pos="30000">
                      <a:schemeClr val="tx1"/>
                    </a:gs>
                  </a:gsLst>
                  <a:lin ang="5400000" scaled="0"/>
                </a:gradFill>
              </a:rPr>
              <a:t> party Cloud Service solution targeted for Java and other </a:t>
            </a:r>
            <a:r>
              <a:rPr lang="en-US" sz="2400" dirty="0" err="1" smtClean="0">
                <a:gradFill>
                  <a:gsLst>
                    <a:gs pos="2917">
                      <a:schemeClr val="tx1"/>
                    </a:gs>
                    <a:gs pos="30000">
                      <a:schemeClr val="tx1"/>
                    </a:gs>
                  </a:gsLst>
                  <a:lin ang="5400000" scaled="0"/>
                </a:gradFill>
              </a:rPr>
              <a:t>.Net</a:t>
            </a:r>
            <a:r>
              <a:rPr lang="en-US" sz="2400" dirty="0" smtClean="0">
                <a:gradFill>
                  <a:gsLst>
                    <a:gs pos="2917">
                      <a:schemeClr val="tx1"/>
                    </a:gs>
                    <a:gs pos="30000">
                      <a:schemeClr val="tx1"/>
                    </a:gs>
                  </a:gsLst>
                  <a:lin ang="5400000" scaled="0"/>
                </a:gradFill>
              </a:rPr>
              <a:t> applications.</a:t>
            </a: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Support both Hybrid and Cloud scenarios.</a:t>
            </a: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Single click Marketplace solution for deploying Jelastic on Azure.</a:t>
            </a:r>
          </a:p>
        </p:txBody>
      </p:sp>
    </p:spTree>
    <p:extLst>
      <p:ext uri="{BB962C8B-B14F-4D97-AF65-F5344CB8AC3E}">
        <p14:creationId xmlns:p14="http://schemas.microsoft.com/office/powerpoint/2010/main" val="124117302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a:t>
            </a:r>
            <a:r>
              <a:rPr lang="en-US" baseline="30000" dirty="0" smtClean="0"/>
              <a:t>rd</a:t>
            </a:r>
            <a:r>
              <a:rPr lang="en-US" dirty="0" smtClean="0"/>
              <a:t> party Cloud Services on Azure</a:t>
            </a:r>
            <a:endParaRPr lang="en-US" dirty="0"/>
          </a:p>
        </p:txBody>
      </p:sp>
      <p:sp>
        <p:nvSpPr>
          <p:cNvPr id="3" name="Text Placeholder 2"/>
          <p:cNvSpPr>
            <a:spLocks noGrp="1"/>
          </p:cNvSpPr>
          <p:nvPr>
            <p:ph type="body" sz="quarter" idx="10"/>
          </p:nvPr>
        </p:nvSpPr>
        <p:spPr>
          <a:xfrm>
            <a:off x="274638" y="1212850"/>
            <a:ext cx="11887200" cy="683264"/>
          </a:xfrm>
        </p:spPr>
        <p:txBody>
          <a:bodyPr/>
          <a:lstStyle/>
          <a:p>
            <a:r>
              <a:rPr lang="en-US" sz="3600" b="1" dirty="0" smtClean="0"/>
              <a:t>Cloud Foundry</a:t>
            </a:r>
            <a:endParaRPr lang="en-US" sz="2800" dirty="0"/>
          </a:p>
        </p:txBody>
      </p:sp>
      <p:sp>
        <p:nvSpPr>
          <p:cNvPr id="4" name="TextBox 3"/>
          <p:cNvSpPr txBox="1"/>
          <p:nvPr/>
        </p:nvSpPr>
        <p:spPr>
          <a:xfrm>
            <a:off x="579437" y="2139949"/>
            <a:ext cx="8458200" cy="2776145"/>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Cloud Foundry, an open source cloud agnostic Cloud Services platform that supports Java among other languages.</a:t>
            </a: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Microsoft delivered the open source plugin called Cloud Provider for deploying CF on Azure.</a:t>
            </a: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Cloud Foundry based on-</a:t>
            </a:r>
            <a:r>
              <a:rPr lang="en-US" sz="2400" dirty="0" err="1" smtClean="0">
                <a:gradFill>
                  <a:gsLst>
                    <a:gs pos="2917">
                      <a:schemeClr val="tx1"/>
                    </a:gs>
                    <a:gs pos="30000">
                      <a:schemeClr val="tx1"/>
                    </a:gs>
                  </a:gsLst>
                  <a:lin ang="5400000" scaled="0"/>
                </a:gradFill>
              </a:rPr>
              <a:t>prem</a:t>
            </a:r>
            <a:r>
              <a:rPr lang="en-US" sz="2400" dirty="0" smtClean="0">
                <a:gradFill>
                  <a:gsLst>
                    <a:gs pos="2917">
                      <a:schemeClr val="tx1"/>
                    </a:gs>
                    <a:gs pos="30000">
                      <a:schemeClr val="tx1"/>
                    </a:gs>
                  </a:gsLst>
                  <a:lin ang="5400000" scaled="0"/>
                </a:gradFill>
              </a:rPr>
              <a:t> environments can now be extended to Azure.</a:t>
            </a:r>
          </a:p>
        </p:txBody>
      </p:sp>
    </p:spTree>
    <p:extLst>
      <p:ext uri="{BB962C8B-B14F-4D97-AF65-F5344CB8AC3E}">
        <p14:creationId xmlns:p14="http://schemas.microsoft.com/office/powerpoint/2010/main" val="80881542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3677" y="5890185"/>
            <a:ext cx="2318147" cy="62865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2611" y="1601204"/>
            <a:ext cx="1009011" cy="1330352"/>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42205" y="5078103"/>
            <a:ext cx="1808620" cy="622165"/>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79364" y="3900568"/>
            <a:ext cx="2136913" cy="757632"/>
          </a:xfrm>
          <a:prstGeom prst="rect">
            <a:avLst/>
          </a:prstGeom>
        </p:spPr>
      </p:pic>
      <p:pic>
        <p:nvPicPr>
          <p:cNvPr id="21" name="Picture 20"/>
          <p:cNvPicPr>
            <a:picLocks noChangeAspect="1"/>
          </p:cNvPicPr>
          <p:nvPr/>
        </p:nvPicPr>
        <p:blipFill rotWithShape="1">
          <a:blip r:embed="rId7">
            <a:extLst>
              <a:ext uri="{28A0092B-C50C-407E-A947-70E740481C1C}">
                <a14:useLocalDpi xmlns:a14="http://schemas.microsoft.com/office/drawing/2010/main" val="0"/>
              </a:ext>
            </a:extLst>
          </a:blip>
          <a:srcRect l="24622" t="33206" r="-77" b="31793"/>
          <a:stretch/>
        </p:blipFill>
        <p:spPr>
          <a:xfrm>
            <a:off x="10170836" y="5471244"/>
            <a:ext cx="2312433" cy="672715"/>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59255" y="6004850"/>
            <a:ext cx="1900094" cy="490024"/>
          </a:xfrm>
          <a:prstGeom prst="rect">
            <a:avLst/>
          </a:prstGeom>
        </p:spPr>
      </p:pic>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00169" y="3027883"/>
            <a:ext cx="844968" cy="844968"/>
          </a:xfrm>
          <a:prstGeom prst="rect">
            <a:avLst/>
          </a:prstGeom>
        </p:spPr>
      </p:pic>
      <p:pic>
        <p:nvPicPr>
          <p:cNvPr id="19" name="Picture 18"/>
          <p:cNvPicPr>
            <a:picLocks noChangeAspect="1"/>
          </p:cNvPicPr>
          <p:nvPr/>
        </p:nvPicPr>
        <p:blipFill rotWithShape="1">
          <a:blip r:embed="rId10">
            <a:extLst>
              <a:ext uri="{28A0092B-C50C-407E-A947-70E740481C1C}">
                <a14:useLocalDpi xmlns:a14="http://schemas.microsoft.com/office/drawing/2010/main" val="0"/>
              </a:ext>
            </a:extLst>
          </a:blip>
          <a:srcRect t="37230" b="39301"/>
          <a:stretch/>
        </p:blipFill>
        <p:spPr>
          <a:xfrm>
            <a:off x="8933594" y="1495472"/>
            <a:ext cx="3161237" cy="741896"/>
          </a:xfrm>
          <a:prstGeom prst="rect">
            <a:avLst/>
          </a:prstGeom>
        </p:spPr>
      </p:pic>
      <p:sp>
        <p:nvSpPr>
          <p:cNvPr id="24" name="Title 23"/>
          <p:cNvSpPr>
            <a:spLocks noGrp="1"/>
          </p:cNvSpPr>
          <p:nvPr>
            <p:ph type="title"/>
          </p:nvPr>
        </p:nvSpPr>
        <p:spPr>
          <a:xfrm>
            <a:off x="120581" y="94848"/>
            <a:ext cx="11651870" cy="914400"/>
          </a:xfrm>
        </p:spPr>
        <p:txBody>
          <a:bodyPr>
            <a:normAutofit fontScale="90000"/>
          </a:bodyPr>
          <a:lstStyle/>
          <a:p>
            <a:r>
              <a:rPr lang="en-US" sz="5506" dirty="0"/>
              <a:t>Open Source on Azure Customers</a:t>
            </a:r>
            <a:br>
              <a:rPr lang="en-US" sz="5506" dirty="0"/>
            </a:br>
            <a:r>
              <a:rPr lang="en-US" sz="3099" dirty="0">
                <a:gradFill>
                  <a:gsLst>
                    <a:gs pos="1250">
                      <a:schemeClr val="accent6"/>
                    </a:gs>
                    <a:gs pos="100000">
                      <a:schemeClr val="accent6"/>
                    </a:gs>
                  </a:gsLst>
                  <a:lin ang="5400000" scaled="0"/>
                </a:gradFill>
              </a:rPr>
              <a:t>More customer stories at customers.microsoft.com! </a:t>
            </a:r>
          </a:p>
        </p:txBody>
      </p:sp>
      <p:grpSp>
        <p:nvGrpSpPr>
          <p:cNvPr id="28" name="Group 27"/>
          <p:cNvGrpSpPr/>
          <p:nvPr/>
        </p:nvGrpSpPr>
        <p:grpSpPr>
          <a:xfrm>
            <a:off x="539433" y="5110582"/>
            <a:ext cx="2514243" cy="594276"/>
            <a:chOff x="9439598" y="331850"/>
            <a:chExt cx="2514600" cy="594360"/>
          </a:xfrm>
        </p:grpSpPr>
        <p:sp>
          <p:nvSpPr>
            <p:cNvPr id="27" name="Rectangle 26"/>
            <p:cNvSpPr/>
            <p:nvPr/>
          </p:nvSpPr>
          <p:spPr bwMode="auto">
            <a:xfrm>
              <a:off x="9439598" y="331850"/>
              <a:ext cx="2514600" cy="59436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26" name="Picture 2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86894" y="419350"/>
              <a:ext cx="2305050" cy="428625"/>
            </a:xfrm>
            <a:prstGeom prst="rect">
              <a:avLst/>
            </a:prstGeom>
          </p:spPr>
        </p:pic>
      </p:grpSp>
      <p:pic>
        <p:nvPicPr>
          <p:cNvPr id="33" name="Picture 32"/>
          <p:cNvPicPr>
            <a:picLocks noChangeAspect="1"/>
          </p:cNvPicPr>
          <p:nvPr/>
        </p:nvPicPr>
        <p:blipFill rotWithShape="1">
          <a:blip r:embed="rId12" cstate="print">
            <a:extLst>
              <a:ext uri="{28A0092B-C50C-407E-A947-70E740481C1C}">
                <a14:useLocalDpi xmlns:a14="http://schemas.microsoft.com/office/drawing/2010/main" val="0"/>
              </a:ext>
            </a:extLst>
          </a:blip>
          <a:srcRect l="2027" t="18306" b="11879"/>
          <a:stretch/>
        </p:blipFill>
        <p:spPr>
          <a:xfrm>
            <a:off x="3406753" y="3171798"/>
            <a:ext cx="2605142" cy="670641"/>
          </a:xfrm>
          <a:prstGeom prst="rect">
            <a:avLst/>
          </a:prstGeom>
        </p:spPr>
      </p:pic>
      <p:pic>
        <p:nvPicPr>
          <p:cNvPr id="35" name="Picture 34"/>
          <p:cNvPicPr>
            <a:picLocks noChangeAspect="1"/>
          </p:cNvPicPr>
          <p:nvPr/>
        </p:nvPicPr>
        <p:blipFill>
          <a:blip r:embed="rId13"/>
          <a:stretch>
            <a:fillRect/>
          </a:stretch>
        </p:blipFill>
        <p:spPr>
          <a:xfrm>
            <a:off x="3617725" y="4859778"/>
            <a:ext cx="1229139" cy="895144"/>
          </a:xfrm>
          <a:prstGeom prst="rect">
            <a:avLst/>
          </a:prstGeom>
        </p:spPr>
      </p:pic>
      <p:pic>
        <p:nvPicPr>
          <p:cNvPr id="36" name="Picture 35"/>
          <p:cNvPicPr>
            <a:picLocks noChangeAspect="1"/>
          </p:cNvPicPr>
          <p:nvPr/>
        </p:nvPicPr>
        <p:blipFill>
          <a:blip r:embed="rId14"/>
          <a:stretch>
            <a:fillRect/>
          </a:stretch>
        </p:blipFill>
        <p:spPr>
          <a:xfrm>
            <a:off x="10739509" y="4729363"/>
            <a:ext cx="1262622" cy="667045"/>
          </a:xfrm>
          <a:prstGeom prst="rect">
            <a:avLst/>
          </a:prstGeom>
        </p:spPr>
      </p:pic>
      <p:pic>
        <p:nvPicPr>
          <p:cNvPr id="37" name="Picture 36"/>
          <p:cNvPicPr>
            <a:picLocks noChangeAspect="1"/>
          </p:cNvPicPr>
          <p:nvPr/>
        </p:nvPicPr>
        <p:blipFill>
          <a:blip r:embed="rId15"/>
          <a:stretch>
            <a:fillRect/>
          </a:stretch>
        </p:blipFill>
        <p:spPr>
          <a:xfrm>
            <a:off x="7819476" y="6004849"/>
            <a:ext cx="2112419" cy="452945"/>
          </a:xfrm>
          <a:prstGeom prst="rect">
            <a:avLst/>
          </a:prstGeom>
        </p:spPr>
      </p:pic>
      <p:pic>
        <p:nvPicPr>
          <p:cNvPr id="38" name="Picture 37"/>
          <p:cNvPicPr>
            <a:picLocks noChangeAspect="1"/>
          </p:cNvPicPr>
          <p:nvPr/>
        </p:nvPicPr>
        <p:blipFill>
          <a:blip r:embed="rId16"/>
          <a:stretch>
            <a:fillRect/>
          </a:stretch>
        </p:blipFill>
        <p:spPr>
          <a:xfrm>
            <a:off x="10013150" y="2370482"/>
            <a:ext cx="1988982" cy="497246"/>
          </a:xfrm>
          <a:prstGeom prst="rect">
            <a:avLst/>
          </a:prstGeom>
        </p:spPr>
      </p:pic>
      <p:pic>
        <p:nvPicPr>
          <p:cNvPr id="39" name="Picture 3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577521" y="4134603"/>
            <a:ext cx="1434869" cy="624590"/>
          </a:xfrm>
          <a:prstGeom prst="rect">
            <a:avLst/>
          </a:prstGeom>
        </p:spPr>
      </p:pic>
      <p:pic>
        <p:nvPicPr>
          <p:cNvPr id="40" name="Picture 39"/>
          <p:cNvPicPr>
            <a:picLocks noChangeAspect="1"/>
          </p:cNvPicPr>
          <p:nvPr/>
        </p:nvPicPr>
        <p:blipFill>
          <a:blip r:embed="rId18"/>
          <a:stretch>
            <a:fillRect/>
          </a:stretch>
        </p:blipFill>
        <p:spPr>
          <a:xfrm>
            <a:off x="2736832" y="2334906"/>
            <a:ext cx="1684277" cy="760810"/>
          </a:xfrm>
          <a:prstGeom prst="rect">
            <a:avLst/>
          </a:prstGeom>
        </p:spPr>
      </p:pic>
      <p:pic>
        <p:nvPicPr>
          <p:cNvPr id="42" name="Picture 41"/>
          <p:cNvPicPr>
            <a:picLocks noChangeAspect="1"/>
          </p:cNvPicPr>
          <p:nvPr/>
        </p:nvPicPr>
        <p:blipFill rotWithShape="1">
          <a:blip r:embed="rId19" cstate="print">
            <a:extLst>
              <a:ext uri="{28A0092B-C50C-407E-A947-70E740481C1C}">
                <a14:useLocalDpi xmlns:a14="http://schemas.microsoft.com/office/drawing/2010/main" val="0"/>
              </a:ext>
            </a:extLst>
          </a:blip>
          <a:srcRect t="38457" b="37842"/>
          <a:stretch/>
        </p:blipFill>
        <p:spPr>
          <a:xfrm>
            <a:off x="378196" y="1663637"/>
            <a:ext cx="1978052" cy="468817"/>
          </a:xfrm>
          <a:prstGeom prst="rect">
            <a:avLst/>
          </a:prstGeom>
        </p:spPr>
      </p:pic>
      <p:pic>
        <p:nvPicPr>
          <p:cNvPr id="29" name="Picture 28"/>
          <p:cNvPicPr>
            <a:picLocks noChangeAspect="1"/>
          </p:cNvPicPr>
          <p:nvPr/>
        </p:nvPicPr>
        <p:blipFill>
          <a:blip r:embed="rId20"/>
          <a:stretch>
            <a:fillRect/>
          </a:stretch>
        </p:blipFill>
        <p:spPr>
          <a:xfrm>
            <a:off x="378195" y="5921778"/>
            <a:ext cx="2528822" cy="605259"/>
          </a:xfrm>
          <a:prstGeom prst="rect">
            <a:avLst/>
          </a:prstGeom>
        </p:spPr>
      </p:pic>
      <p:pic>
        <p:nvPicPr>
          <p:cNvPr id="8" name="Picture 7"/>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360962" y="3086024"/>
            <a:ext cx="1144180" cy="478165"/>
          </a:xfrm>
          <a:prstGeom prst="rect">
            <a:avLst/>
          </a:prstGeom>
        </p:spPr>
      </p:pic>
      <p:pic>
        <p:nvPicPr>
          <p:cNvPr id="43" name="Picture 42"/>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273125" y="1652224"/>
            <a:ext cx="2509010" cy="378749"/>
          </a:xfrm>
          <a:prstGeom prst="rect">
            <a:avLst/>
          </a:prstGeom>
        </p:spPr>
      </p:pic>
      <p:pic>
        <p:nvPicPr>
          <p:cNvPr id="44" name="Picture 43"/>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458351" y="4800296"/>
            <a:ext cx="2035924" cy="959174"/>
          </a:xfrm>
          <a:prstGeom prst="rect">
            <a:avLst/>
          </a:prstGeom>
        </p:spPr>
      </p:pic>
      <p:pic>
        <p:nvPicPr>
          <p:cNvPr id="49" name="Picture 4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14981" y="3556137"/>
            <a:ext cx="2646707" cy="1193352"/>
          </a:xfrm>
          <a:prstGeom prst="rect">
            <a:avLst/>
          </a:prstGeom>
        </p:spPr>
      </p:pic>
      <p:pic>
        <p:nvPicPr>
          <p:cNvPr id="6" name="Picture 5"/>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653467" y="3309602"/>
            <a:ext cx="833465" cy="437171"/>
          </a:xfrm>
          <a:prstGeom prst="rect">
            <a:avLst/>
          </a:prstGeom>
        </p:spPr>
      </p:pic>
      <p:pic>
        <p:nvPicPr>
          <p:cNvPr id="9" name="Picture 8"/>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2659762" y="1516162"/>
            <a:ext cx="1813903" cy="777901"/>
          </a:xfrm>
          <a:prstGeom prst="rect">
            <a:avLst/>
          </a:prstGeom>
        </p:spPr>
      </p:pic>
      <p:pic>
        <p:nvPicPr>
          <p:cNvPr id="13" name="Picture 12"/>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8539434" y="2306587"/>
            <a:ext cx="1216187" cy="538057"/>
          </a:xfrm>
          <a:prstGeom prst="rect">
            <a:avLst/>
          </a:prstGeom>
        </p:spPr>
      </p:pic>
      <p:pic>
        <p:nvPicPr>
          <p:cNvPr id="15" name="Picture 14"/>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3661802" y="3823355"/>
            <a:ext cx="1606102" cy="795209"/>
          </a:xfrm>
          <a:prstGeom prst="rect">
            <a:avLst/>
          </a:prstGeom>
        </p:spPr>
      </p:pic>
      <p:pic>
        <p:nvPicPr>
          <p:cNvPr id="16" name="Picture 1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8846587" y="3135656"/>
            <a:ext cx="2003313" cy="439973"/>
          </a:xfrm>
          <a:prstGeom prst="rect">
            <a:avLst/>
          </a:prstGeom>
        </p:spPr>
      </p:pic>
      <p:pic>
        <p:nvPicPr>
          <p:cNvPr id="18" name="Picture 17"/>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9094560" y="3268733"/>
            <a:ext cx="242035" cy="105458"/>
          </a:xfrm>
          <a:prstGeom prst="rect">
            <a:avLst/>
          </a:prstGeom>
        </p:spPr>
      </p:pic>
      <p:pic>
        <p:nvPicPr>
          <p:cNvPr id="20" name="Picture 19"/>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6348730" y="2203476"/>
            <a:ext cx="2093049" cy="628410"/>
          </a:xfrm>
          <a:prstGeom prst="rect">
            <a:avLst/>
          </a:prstGeom>
        </p:spPr>
      </p:pic>
      <p:pic>
        <p:nvPicPr>
          <p:cNvPr id="22" name="Picture 21"/>
          <p:cNvPicPr>
            <a:picLocks noChangeAspect="1"/>
          </p:cNvPicPr>
          <p:nvPr/>
        </p:nvPicPr>
        <p:blipFill rotWithShape="1">
          <a:blip r:embed="rId32" cstate="print">
            <a:extLst>
              <a:ext uri="{28A0092B-C50C-407E-A947-70E740481C1C}">
                <a14:useLocalDpi xmlns:a14="http://schemas.microsoft.com/office/drawing/2010/main" val="0"/>
              </a:ext>
            </a:extLst>
          </a:blip>
          <a:srcRect l="-114" t="28868" b="30752"/>
          <a:stretch/>
        </p:blipFill>
        <p:spPr>
          <a:xfrm>
            <a:off x="429344" y="2337158"/>
            <a:ext cx="1934475" cy="780242"/>
          </a:xfrm>
          <a:prstGeom prst="rect">
            <a:avLst/>
          </a:prstGeom>
        </p:spPr>
      </p:pic>
      <p:pic>
        <p:nvPicPr>
          <p:cNvPr id="31" name="Picture 30"/>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11073913" y="3140481"/>
            <a:ext cx="895349" cy="895349"/>
          </a:xfrm>
          <a:prstGeom prst="rect">
            <a:avLst/>
          </a:prstGeom>
        </p:spPr>
      </p:pic>
      <p:pic>
        <p:nvPicPr>
          <p:cNvPr id="32" name="Picture 31"/>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7322007" y="3853110"/>
            <a:ext cx="2033012" cy="734144"/>
          </a:xfrm>
          <a:prstGeom prst="rect">
            <a:avLst/>
          </a:prstGeom>
        </p:spPr>
      </p:pic>
    </p:spTree>
    <p:extLst>
      <p:ext uri="{BB962C8B-B14F-4D97-AF65-F5344CB8AC3E}">
        <p14:creationId xmlns:p14="http://schemas.microsoft.com/office/powerpoint/2010/main" val="58850521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Learn more</a:t>
            </a:r>
            <a:endParaRPr lang="en-US" dirty="0"/>
          </a:p>
        </p:txBody>
      </p:sp>
      <p:sp>
        <p:nvSpPr>
          <p:cNvPr id="4" name="Text Placeholder 3"/>
          <p:cNvSpPr>
            <a:spLocks noGrp="1"/>
          </p:cNvSpPr>
          <p:nvPr>
            <p:ph type="body" sz="quarter" idx="10"/>
          </p:nvPr>
        </p:nvSpPr>
        <p:spPr>
          <a:xfrm>
            <a:off x="274641" y="2898546"/>
            <a:ext cx="4268787" cy="1732196"/>
          </a:xfrm>
        </p:spPr>
        <p:txBody>
          <a:bodyPr/>
          <a:lstStyle/>
          <a:p>
            <a:r>
              <a:rPr lang="en-US" sz="2800" dirty="0" smtClean="0"/>
              <a:t>Open Source for DevOps Practices Microsoft Virtual Academy content </a:t>
            </a:r>
            <a:r>
              <a:rPr lang="en-US" sz="2800" dirty="0" smtClean="0">
                <a:hlinkClick r:id="rId3"/>
              </a:rPr>
              <a:t>available now</a:t>
            </a:r>
            <a:r>
              <a:rPr lang="en-US" sz="2800" dirty="0" smtClean="0"/>
              <a:t>!</a:t>
            </a:r>
          </a:p>
        </p:txBody>
      </p:sp>
      <p:pic>
        <p:nvPicPr>
          <p:cNvPr id="2" name="Picture 1"/>
          <p:cNvPicPr>
            <a:picLocks noChangeAspect="1"/>
          </p:cNvPicPr>
          <p:nvPr/>
        </p:nvPicPr>
        <p:blipFill>
          <a:blip r:embed="rId4"/>
          <a:stretch>
            <a:fillRect/>
          </a:stretch>
        </p:blipFill>
        <p:spPr>
          <a:xfrm>
            <a:off x="5110263" y="1559530"/>
            <a:ext cx="6385733" cy="441022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68686777"/>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78024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OwaImageBestFit526697"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237" y="1939924"/>
            <a:ext cx="1225531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Microsoft’s Open Source Journey</a:t>
            </a:r>
            <a:endParaRPr lang="en-US" dirty="0"/>
          </a:p>
        </p:txBody>
      </p:sp>
    </p:spTree>
    <p:extLst>
      <p:ext uri="{BB962C8B-B14F-4D97-AF65-F5344CB8AC3E}">
        <p14:creationId xmlns:p14="http://schemas.microsoft.com/office/powerpoint/2010/main" val="264677062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0" y="0"/>
            <a:ext cx="12436475" cy="6994525"/>
          </a:xfrm>
          <a:prstGeom prst="rect">
            <a:avLst/>
          </a:prstGeom>
          <a:solidFill>
            <a:srgbClr val="01BB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 name="Picture 13" descr="DevOps_KeyVisua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8971" y="1524834"/>
            <a:ext cx="4212468" cy="4212468"/>
          </a:xfrm>
          <a:prstGeom prst="rect">
            <a:avLst/>
          </a:prstGeom>
        </p:spPr>
      </p:pic>
      <p:grpSp>
        <p:nvGrpSpPr>
          <p:cNvPr id="3" name="Group 2"/>
          <p:cNvGrpSpPr/>
          <p:nvPr/>
        </p:nvGrpSpPr>
        <p:grpSpPr>
          <a:xfrm>
            <a:off x="5757863" y="1606072"/>
            <a:ext cx="6678612" cy="4571146"/>
            <a:chOff x="2743693" y="817306"/>
            <a:chExt cx="7831028" cy="5359912"/>
          </a:xfrm>
        </p:grpSpPr>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43693" y="1741843"/>
              <a:ext cx="7831028" cy="4435375"/>
            </a:xfrm>
            <a:prstGeom prst="rect">
              <a:avLst/>
            </a:prstGeom>
            <a:solidFill>
              <a:srgbClr val="01BBF6"/>
            </a:solidFill>
          </p:spPr>
        </p:pic>
        <p:sp>
          <p:nvSpPr>
            <p:cNvPr id="37" name="Rectangle 36"/>
            <p:cNvSpPr/>
            <p:nvPr/>
          </p:nvSpPr>
          <p:spPr bwMode="auto">
            <a:xfrm>
              <a:off x="4634611" y="817306"/>
              <a:ext cx="1679331" cy="795460"/>
            </a:xfrm>
            <a:prstGeom prst="rect">
              <a:avLst/>
            </a:prstGeom>
            <a:solidFill>
              <a:srgbClr val="8A398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FFFFFF"/>
                  </a:solidFill>
                  <a:effectLst/>
                  <a:uLnTx/>
                  <a:uFillTx/>
                  <a:latin typeface="Segoe UI"/>
                  <a:ea typeface="+mn-ea"/>
                  <a:cs typeface="+mn-cs"/>
                </a:rPr>
                <a:t>“Development </a:t>
              </a:r>
              <a:r>
                <a:rPr kumimoji="0" lang="en-US" sz="1100" b="0" i="0" u="none" strike="noStrike" kern="1200" cap="none" spc="0" normalizeH="0" baseline="0" noProof="0" dirty="0">
                  <a:ln>
                    <a:noFill/>
                  </a:ln>
                  <a:solidFill>
                    <a:srgbClr val="FFFFFF"/>
                  </a:solidFill>
                  <a:effectLst/>
                  <a:uLnTx/>
                  <a:uFillTx/>
                  <a:latin typeface="Segoe UI"/>
                  <a:ea typeface="+mn-ea"/>
                  <a:cs typeface="+mn-cs"/>
                </a:rPr>
                <a:t/>
              </a:r>
              <a:br>
                <a:rPr kumimoji="0" lang="en-US" sz="1100" b="0" i="0" u="none" strike="noStrike" kern="1200" cap="none" spc="0" normalizeH="0" baseline="0" noProof="0" dirty="0">
                  <a:ln>
                    <a:noFill/>
                  </a:ln>
                  <a:solidFill>
                    <a:srgbClr val="FFFFFF"/>
                  </a:solidFill>
                  <a:effectLst/>
                  <a:uLnTx/>
                  <a:uFillTx/>
                  <a:latin typeface="Segoe UI"/>
                  <a:ea typeface="+mn-ea"/>
                  <a:cs typeface="+mn-cs"/>
                </a:rPr>
              </a:br>
              <a:r>
                <a:rPr kumimoji="0" lang="en-US" sz="1100" b="0" i="0" u="none" strike="noStrike" kern="1200" cap="none" spc="0" normalizeH="0" baseline="0" noProof="0" dirty="0">
                  <a:ln>
                    <a:noFill/>
                  </a:ln>
                  <a:solidFill>
                    <a:srgbClr val="FFFFFF"/>
                  </a:solidFill>
                  <a:effectLst/>
                  <a:uLnTx/>
                  <a:uFillTx/>
                  <a:latin typeface="Segoe UI"/>
                  <a:ea typeface="+mn-ea"/>
                  <a:cs typeface="+mn-cs"/>
                </a:rPr>
                <a:t>and </a:t>
              </a:r>
              <a:r>
                <a:rPr kumimoji="0" lang="en-US" sz="1100" b="0" i="0" u="none" strike="noStrike" kern="1200" cap="none" spc="0" normalizeH="0" baseline="0" noProof="0" dirty="0" smtClean="0">
                  <a:ln>
                    <a:noFill/>
                  </a:ln>
                  <a:solidFill>
                    <a:srgbClr val="FFFFFF"/>
                  </a:solidFill>
                  <a:effectLst/>
                  <a:uLnTx/>
                  <a:uFillTx/>
                  <a:latin typeface="Segoe UI"/>
                  <a:ea typeface="+mn-ea"/>
                  <a:cs typeface="+mn-cs"/>
                </a:rPr>
                <a:t>Operations collaboration”</a:t>
              </a:r>
              <a:endParaRPr kumimoji="0" lang="en-US" sz="11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8" name="Right Triangle 37"/>
            <p:cNvSpPr/>
            <p:nvPr/>
          </p:nvSpPr>
          <p:spPr bwMode="auto">
            <a:xfrm flipH="1" flipV="1">
              <a:off x="5721679" y="1597531"/>
              <a:ext cx="460997" cy="398720"/>
            </a:xfrm>
            <a:prstGeom prst="rtTriangle">
              <a:avLst/>
            </a:prstGeom>
            <a:solidFill>
              <a:srgbClr val="8A398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Rectangle 34"/>
            <p:cNvSpPr/>
            <p:nvPr/>
          </p:nvSpPr>
          <p:spPr bwMode="auto">
            <a:xfrm>
              <a:off x="3282035" y="3327235"/>
              <a:ext cx="1375750" cy="651661"/>
            </a:xfrm>
            <a:prstGeom prst="rect">
              <a:avLst/>
            </a:prstGeom>
            <a:solidFill>
              <a:srgbClr val="8A398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“A job title”</a:t>
              </a:r>
            </a:p>
          </p:txBody>
        </p:sp>
        <p:sp>
          <p:nvSpPr>
            <p:cNvPr id="36" name="Right Triangle 35"/>
            <p:cNvSpPr/>
            <p:nvPr/>
          </p:nvSpPr>
          <p:spPr bwMode="auto">
            <a:xfrm flipH="1" flipV="1">
              <a:off x="3464081" y="3963660"/>
              <a:ext cx="377661" cy="326642"/>
            </a:xfrm>
            <a:prstGeom prst="rtTriangle">
              <a:avLst/>
            </a:prstGeom>
            <a:solidFill>
              <a:srgbClr val="8A398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3" name="Rectangle 32"/>
            <p:cNvSpPr/>
            <p:nvPr/>
          </p:nvSpPr>
          <p:spPr bwMode="auto">
            <a:xfrm>
              <a:off x="8363713" y="3063034"/>
              <a:ext cx="1746020" cy="827050"/>
            </a:xfrm>
            <a:prstGeom prst="rect">
              <a:avLst/>
            </a:prstGeom>
            <a:solidFill>
              <a:srgbClr val="8A398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“Faster and smaller releases”</a:t>
              </a:r>
            </a:p>
          </p:txBody>
        </p:sp>
        <p:sp>
          <p:nvSpPr>
            <p:cNvPr id="34" name="Right Triangle 33"/>
            <p:cNvSpPr/>
            <p:nvPr/>
          </p:nvSpPr>
          <p:spPr bwMode="auto">
            <a:xfrm flipV="1">
              <a:off x="9407988" y="3874848"/>
              <a:ext cx="479305" cy="414555"/>
            </a:xfrm>
            <a:prstGeom prst="rtTriangle">
              <a:avLst/>
            </a:prstGeom>
            <a:solidFill>
              <a:srgbClr val="8A398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 name="Rectangle 30"/>
            <p:cNvSpPr/>
            <p:nvPr/>
          </p:nvSpPr>
          <p:spPr bwMode="auto">
            <a:xfrm>
              <a:off x="6617446" y="2865891"/>
              <a:ext cx="1375750" cy="651662"/>
            </a:xfrm>
            <a:prstGeom prst="rect">
              <a:avLst/>
            </a:prstGeom>
            <a:solidFill>
              <a:srgbClr val="8A398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100" b="0" i="0" u="none" strike="noStrike" kern="0" cap="none" spc="-40" normalizeH="0" baseline="0" noProof="0" dirty="0" smtClean="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“Automation”</a:t>
              </a:r>
              <a:endParaRPr kumimoji="0" lang="en-US" sz="1100" b="0" i="0" u="none" strike="noStrike" kern="0" cap="none" spc="-4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endParaRPr>
            </a:p>
          </p:txBody>
        </p:sp>
        <p:sp>
          <p:nvSpPr>
            <p:cNvPr id="32" name="Right Triangle 31"/>
            <p:cNvSpPr/>
            <p:nvPr/>
          </p:nvSpPr>
          <p:spPr bwMode="auto">
            <a:xfrm flipV="1">
              <a:off x="6799492" y="3502316"/>
              <a:ext cx="377661" cy="326643"/>
            </a:xfrm>
            <a:prstGeom prst="rtTriangle">
              <a:avLst/>
            </a:prstGeom>
            <a:solidFill>
              <a:srgbClr val="8A398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39" name="Title 3"/>
          <p:cNvSpPr>
            <a:spLocks noGrp="1"/>
          </p:cNvSpPr>
          <p:nvPr>
            <p:ph type="title"/>
          </p:nvPr>
        </p:nvSpPr>
        <p:spPr>
          <a:xfrm>
            <a:off x="274639" y="295274"/>
            <a:ext cx="11889564" cy="917575"/>
          </a:xfrm>
        </p:spPr>
        <p:txBody>
          <a:bodyPr/>
          <a:lstStyle/>
          <a:p>
            <a:r>
              <a:rPr lang="de-DE" dirty="0" smtClean="0">
                <a:solidFill>
                  <a:schemeClr val="bg1"/>
                </a:solidFill>
              </a:rPr>
              <a:t>What is DevOps?</a:t>
            </a:r>
            <a:endParaRPr lang="en-US" dirty="0">
              <a:solidFill>
                <a:schemeClr val="bg1"/>
              </a:solidFill>
            </a:endParaRPr>
          </a:p>
        </p:txBody>
      </p:sp>
      <p:sp>
        <p:nvSpPr>
          <p:cNvPr id="13" name="Pentagon 12"/>
          <p:cNvSpPr/>
          <p:nvPr/>
        </p:nvSpPr>
        <p:spPr bwMode="auto">
          <a:xfrm>
            <a:off x="226548" y="2680600"/>
            <a:ext cx="5413074" cy="2132078"/>
          </a:xfrm>
          <a:prstGeom prst="homePlate">
            <a:avLst/>
          </a:prstGeom>
          <a:solidFill>
            <a:srgbClr val="8A3986"/>
          </a:solidFill>
          <a:ln w="57150" cap="flat" cmpd="sng" algn="ctr">
            <a:noFill/>
            <a:prstDash val="solid"/>
            <a:headEnd type="none" w="med" len="med"/>
            <a:tailEnd type="none" w="med" len="med"/>
          </a:ln>
          <a:effectLst/>
        </p:spPr>
        <p:txBody>
          <a:bodyPr rot="0" spcFirstLastPara="0" vertOverflow="overflow" horzOverflow="overflow" vert="horz" wrap="square" lIns="54864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32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DevOps</a:t>
            </a:r>
            <a:r>
              <a:rPr kumimoji="0" lang="en-US" sz="3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 </a:t>
            </a:r>
            <a:r>
              <a:rPr kumimoji="0" lang="en-US" sz="32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is an emerging trend that promises </a:t>
            </a:r>
            <a:r>
              <a:rPr kumimoji="0" lang="en-US" sz="3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to </a:t>
            </a:r>
            <a:r>
              <a:rPr kumimoji="0" lang="en-US" sz="3200" b="0" i="0" u="none" strike="noStrike" kern="0" cap="none" spc="10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increase the flow </a:t>
            </a:r>
            <a:r>
              <a:rPr kumimoji="0" lang="en-US" sz="3200" b="0" i="0" u="none" strike="noStrike" kern="0" cap="none" spc="100" normalizeH="0" baseline="0" noProof="0" dirty="0" smtClean="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of</a:t>
            </a:r>
          </a:p>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3200" b="0" i="0" u="none" strike="noStrike" kern="0" cap="none" spc="100" normalizeH="0" baseline="0" noProof="0" dirty="0" smtClean="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rPr>
              <a:t>value for customers</a:t>
            </a:r>
            <a:endParaRPr kumimoji="0" lang="en-US" sz="3200" b="0" i="0" u="none" strike="noStrike" kern="0" cap="none" spc="100" normalizeH="0" baseline="0" noProof="0" dirty="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endParaRPr>
          </a:p>
        </p:txBody>
      </p:sp>
    </p:spTree>
    <p:extLst>
      <p:ext uri="{BB962C8B-B14F-4D97-AF65-F5344CB8AC3E}">
        <p14:creationId xmlns:p14="http://schemas.microsoft.com/office/powerpoint/2010/main" val="348884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3"/>
                                        </p:tgtEl>
                                      </p:cBhvr>
                                    </p:animEffect>
                                    <p:set>
                                      <p:cBhvr>
                                        <p:cTn id="7" dur="1" fill="hold">
                                          <p:stCondLst>
                                            <p:cond delay="999"/>
                                          </p:stCondLst>
                                        </p:cTn>
                                        <p:tgtEl>
                                          <p:spTgt spid="3"/>
                                        </p:tgtEl>
                                        <p:attrNameLst>
                                          <p:attrName>style.visibility</p:attrName>
                                        </p:attrNameLst>
                                      </p:cBhvr>
                                      <p:to>
                                        <p:strVal val="hidden"/>
                                      </p:to>
                                    </p:se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a:t>
            </a:r>
            <a:r>
              <a:rPr lang="en-US" dirty="0" err="1" smtClean="0"/>
              <a:t>DevOps</a:t>
            </a:r>
            <a:r>
              <a:rPr lang="en-US" dirty="0" smtClean="0"/>
              <a:t> conversation</a:t>
            </a:r>
            <a:endParaRPr lang="en-US" dirty="0"/>
          </a:p>
        </p:txBody>
      </p:sp>
      <p:sp>
        <p:nvSpPr>
          <p:cNvPr id="25" name="Text Placeholder 5"/>
          <p:cNvSpPr txBox="1">
            <a:spLocks/>
          </p:cNvSpPr>
          <p:nvPr/>
        </p:nvSpPr>
        <p:spPr>
          <a:xfrm>
            <a:off x="8346699" y="1414289"/>
            <a:ext cx="4088894" cy="4565870"/>
          </a:xfrm>
          <a:prstGeom prst="rect">
            <a:avLst/>
          </a:prstGeom>
          <a:solidFill>
            <a:srgbClr val="2BB8EB"/>
          </a:solidFill>
        </p:spPr>
        <p:txBody>
          <a:bodyPr wrap="square" tIns="146279" bIns="146279">
            <a:noAutofit/>
          </a:bodyPr>
          <a:lstStyle>
            <a:defPPr>
              <a:defRPr lang="en-US"/>
            </a:defPPr>
            <a:lvl1pPr marR="0" indent="0" defTabSz="400233" fontAlgn="auto">
              <a:lnSpc>
                <a:spcPct val="100000"/>
              </a:lnSpc>
              <a:spcBef>
                <a:spcPts val="900"/>
              </a:spcBef>
              <a:spcAft>
                <a:spcPts val="0"/>
              </a:spcAft>
              <a:buClr>
                <a:schemeClr val="tx1"/>
              </a:buClr>
              <a:buSzTx/>
              <a:buFont typeface="Wingdings" pitchFamily="2" charset="2"/>
              <a:buNone/>
              <a:tabLst/>
              <a:defRPr sz="3264" spc="0" baseline="0">
                <a:solidFill>
                  <a:srgbClr val="FFFFFF"/>
                </a:solidFill>
                <a:latin typeface="Segoe UI Light"/>
                <a:cs typeface="Segoe UI Light"/>
              </a:defRPr>
            </a:lvl1pPr>
            <a:lvl2pPr marL="0" marR="0" indent="0" defTabSz="400233" fontAlgn="auto">
              <a:lnSpc>
                <a:spcPct val="100000"/>
              </a:lnSpc>
              <a:spcBef>
                <a:spcPts val="794"/>
              </a:spcBef>
              <a:spcAft>
                <a:spcPts val="0"/>
              </a:spcAft>
              <a:buClrTx/>
              <a:buSzTx/>
              <a:buFont typeface="Arial"/>
              <a:buNone/>
              <a:tabLst/>
              <a:defRPr sz="1400" spc="0" baseline="0">
                <a:solidFill>
                  <a:srgbClr val="FFFFFF"/>
                </a:solidFill>
                <a:latin typeface="Segoe UI Light"/>
                <a:cs typeface="Segoe UI Light"/>
              </a:defRPr>
            </a:lvl2pPr>
            <a:lvl3pPr marL="170360" marR="0" indent="0" defTabSz="400233" fontAlgn="auto">
              <a:lnSpc>
                <a:spcPct val="100000"/>
              </a:lnSpc>
              <a:spcBef>
                <a:spcPct val="20000"/>
              </a:spcBef>
              <a:spcAft>
                <a:spcPts val="0"/>
              </a:spcAft>
              <a:buClrTx/>
              <a:buSzTx/>
              <a:buFont typeface="Arial"/>
              <a:buNone/>
              <a:tabLst/>
              <a:defRPr sz="1400" spc="0" baseline="0">
                <a:solidFill>
                  <a:srgbClr val="FFFFFF"/>
                </a:solidFill>
                <a:latin typeface="Segoe UI Light"/>
                <a:cs typeface="Segoe UI Light"/>
              </a:defRPr>
            </a:lvl3pPr>
            <a:lvl4pPr marL="338385" marR="0" indent="0" defTabSz="400233" fontAlgn="auto">
              <a:lnSpc>
                <a:spcPct val="100000"/>
              </a:lnSpc>
              <a:spcBef>
                <a:spcPct val="20000"/>
              </a:spcBef>
              <a:spcAft>
                <a:spcPts val="0"/>
              </a:spcAft>
              <a:buClrTx/>
              <a:buSzTx/>
              <a:buFont typeface="Arial"/>
              <a:buNone/>
              <a:tabLst/>
              <a:defRPr sz="1300" spc="0" baseline="0">
                <a:solidFill>
                  <a:srgbClr val="FFFFFF"/>
                </a:solidFill>
                <a:latin typeface="Segoe UI Light"/>
                <a:cs typeface="Segoe UI Light"/>
              </a:defRPr>
            </a:lvl4pPr>
            <a:lvl5pPr marL="504077" marR="0" indent="0" defTabSz="400233" fontAlgn="auto">
              <a:lnSpc>
                <a:spcPct val="100000"/>
              </a:lnSpc>
              <a:spcBef>
                <a:spcPct val="20000"/>
              </a:spcBef>
              <a:spcAft>
                <a:spcPts val="0"/>
              </a:spcAft>
              <a:buClrTx/>
              <a:buSzTx/>
              <a:buFont typeface="Arial"/>
              <a:buNone/>
              <a:tabLst/>
              <a:defRPr sz="1300" spc="0" baseline="0">
                <a:solidFill>
                  <a:srgbClr val="FFFFFF"/>
                </a:solidFill>
                <a:latin typeface="Segoe UI Light"/>
                <a:cs typeface="Segoe UI Light"/>
              </a:defRPr>
            </a:lvl5pPr>
            <a:lvl6pPr marL="1885360" indent="-171396" defTabSz="685585">
              <a:spcBef>
                <a:spcPct val="20000"/>
              </a:spcBef>
              <a:buFont typeface="Arial" pitchFamily="34" charset="0"/>
              <a:buChar char="•"/>
              <a:defRPr sz="1400"/>
            </a:lvl6pPr>
            <a:lvl7pPr marL="2228153" indent="-171396" defTabSz="685585">
              <a:spcBef>
                <a:spcPct val="20000"/>
              </a:spcBef>
              <a:buFont typeface="Arial" pitchFamily="34" charset="0"/>
              <a:buChar char="•"/>
              <a:defRPr sz="1400"/>
            </a:lvl7pPr>
            <a:lvl8pPr marL="2570947" indent="-171396" defTabSz="685585">
              <a:spcBef>
                <a:spcPct val="20000"/>
              </a:spcBef>
              <a:buFont typeface="Arial" pitchFamily="34" charset="0"/>
              <a:buChar char="•"/>
              <a:defRPr sz="1400"/>
            </a:lvl8pPr>
            <a:lvl9pPr marL="2913739" indent="-171396" defTabSz="685585">
              <a:spcBef>
                <a:spcPct val="20000"/>
              </a:spcBef>
              <a:buFont typeface="Arial" pitchFamily="34" charset="0"/>
              <a:buChar char="•"/>
              <a:defRPr sz="1400"/>
            </a:lvl9pPr>
          </a:lstStyle>
          <a:p>
            <a:pPr marL="0" marR="0" lvl="0" indent="0" algn="l" defTabSz="400233" rtl="0" eaLnBrk="1" fontAlgn="auto" latinLnBrk="0" hangingPunct="1">
              <a:lnSpc>
                <a:spcPct val="100000"/>
              </a:lnSpc>
              <a:spcBef>
                <a:spcPts val="900"/>
              </a:spcBef>
              <a:spcAft>
                <a:spcPts val="0"/>
              </a:spcAft>
              <a:buClr>
                <a:srgbClr val="616161"/>
              </a:buClr>
              <a:buSzTx/>
              <a:buFont typeface="Wingdings" pitchFamily="2" charset="2"/>
              <a:buNone/>
              <a:tabLst/>
              <a:defRPr/>
            </a:pPr>
            <a:r>
              <a:rPr kumimoji="0" lang="en-US" sz="3264" b="0" i="0" u="none" strike="noStrike" kern="0" cap="none" spc="0" normalizeH="0" baseline="0" noProof="0">
                <a:ln>
                  <a:noFill/>
                </a:ln>
                <a:solidFill>
                  <a:srgbClr val="FFFFFF"/>
                </a:solidFill>
                <a:effectLst/>
                <a:uLnTx/>
                <a:uFillTx/>
                <a:latin typeface="Segoe UI Light"/>
                <a:ea typeface="+mn-ea"/>
                <a:cs typeface="Segoe UI Light"/>
              </a:rPr>
              <a:t> </a:t>
            </a:r>
            <a:endParaRPr kumimoji="0" lang="en-US" sz="3264" b="0" i="0" u="none" strike="noStrike" kern="0" cap="none" spc="0" normalizeH="0" baseline="0" noProof="0" dirty="0">
              <a:ln>
                <a:noFill/>
              </a:ln>
              <a:solidFill>
                <a:srgbClr val="FFFFFF"/>
              </a:solidFill>
              <a:effectLst/>
              <a:uLnTx/>
              <a:uFillTx/>
              <a:latin typeface="Segoe UI Light"/>
              <a:ea typeface="+mn-ea"/>
              <a:cs typeface="Segoe UI Light"/>
            </a:endParaRPr>
          </a:p>
        </p:txBody>
      </p:sp>
      <p:sp>
        <p:nvSpPr>
          <p:cNvPr id="27" name="Text Placeholder 5"/>
          <p:cNvSpPr txBox="1">
            <a:spLocks/>
          </p:cNvSpPr>
          <p:nvPr/>
        </p:nvSpPr>
        <p:spPr>
          <a:xfrm>
            <a:off x="4172910" y="1414291"/>
            <a:ext cx="4088894" cy="4565870"/>
          </a:xfrm>
          <a:prstGeom prst="rect">
            <a:avLst/>
          </a:prstGeom>
          <a:solidFill>
            <a:srgbClr val="682A7A"/>
          </a:solidFill>
        </p:spPr>
        <p:txBody>
          <a:bodyPr wrap="square" tIns="146279" bIns="146279">
            <a:noAutofit/>
          </a:bodyPr>
          <a:lstStyle>
            <a:defPPr>
              <a:defRPr lang="en-US"/>
            </a:defPPr>
            <a:lvl1pPr marR="0" indent="0" defTabSz="400233" fontAlgn="auto">
              <a:lnSpc>
                <a:spcPct val="100000"/>
              </a:lnSpc>
              <a:spcBef>
                <a:spcPts val="900"/>
              </a:spcBef>
              <a:spcAft>
                <a:spcPts val="0"/>
              </a:spcAft>
              <a:buClr>
                <a:schemeClr val="tx1"/>
              </a:buClr>
              <a:buSzTx/>
              <a:buFont typeface="Wingdings" pitchFamily="2" charset="2"/>
              <a:buNone/>
              <a:tabLst/>
              <a:defRPr sz="3264" spc="0" baseline="0">
                <a:solidFill>
                  <a:srgbClr val="FFFFFF"/>
                </a:solidFill>
                <a:latin typeface="Segoe UI Light"/>
                <a:cs typeface="Segoe UI Light"/>
              </a:defRPr>
            </a:lvl1pPr>
            <a:lvl2pPr marL="0" marR="0" indent="0" defTabSz="400233" fontAlgn="auto">
              <a:lnSpc>
                <a:spcPct val="100000"/>
              </a:lnSpc>
              <a:spcBef>
                <a:spcPts val="794"/>
              </a:spcBef>
              <a:spcAft>
                <a:spcPts val="0"/>
              </a:spcAft>
              <a:buClrTx/>
              <a:buSzTx/>
              <a:buFont typeface="Arial"/>
              <a:buNone/>
              <a:tabLst/>
              <a:defRPr sz="1400" spc="0" baseline="0">
                <a:solidFill>
                  <a:srgbClr val="FFFFFF"/>
                </a:solidFill>
                <a:latin typeface="Segoe UI Light"/>
                <a:cs typeface="Segoe UI Light"/>
              </a:defRPr>
            </a:lvl2pPr>
            <a:lvl3pPr marL="170360" marR="0" indent="0" defTabSz="400233" fontAlgn="auto">
              <a:lnSpc>
                <a:spcPct val="100000"/>
              </a:lnSpc>
              <a:spcBef>
                <a:spcPct val="20000"/>
              </a:spcBef>
              <a:spcAft>
                <a:spcPts val="0"/>
              </a:spcAft>
              <a:buClrTx/>
              <a:buSzTx/>
              <a:buFont typeface="Arial"/>
              <a:buNone/>
              <a:tabLst/>
              <a:defRPr sz="1400" spc="0" baseline="0">
                <a:solidFill>
                  <a:srgbClr val="FFFFFF"/>
                </a:solidFill>
                <a:latin typeface="Segoe UI Light"/>
                <a:cs typeface="Segoe UI Light"/>
              </a:defRPr>
            </a:lvl3pPr>
            <a:lvl4pPr marL="338385" marR="0" indent="0" defTabSz="400233" fontAlgn="auto">
              <a:lnSpc>
                <a:spcPct val="100000"/>
              </a:lnSpc>
              <a:spcBef>
                <a:spcPct val="20000"/>
              </a:spcBef>
              <a:spcAft>
                <a:spcPts val="0"/>
              </a:spcAft>
              <a:buClrTx/>
              <a:buSzTx/>
              <a:buFont typeface="Arial"/>
              <a:buNone/>
              <a:tabLst/>
              <a:defRPr sz="1300" spc="0" baseline="0">
                <a:solidFill>
                  <a:srgbClr val="FFFFFF"/>
                </a:solidFill>
                <a:latin typeface="Segoe UI Light"/>
                <a:cs typeface="Segoe UI Light"/>
              </a:defRPr>
            </a:lvl4pPr>
            <a:lvl5pPr marL="504077" marR="0" indent="0" defTabSz="400233" fontAlgn="auto">
              <a:lnSpc>
                <a:spcPct val="100000"/>
              </a:lnSpc>
              <a:spcBef>
                <a:spcPct val="20000"/>
              </a:spcBef>
              <a:spcAft>
                <a:spcPts val="0"/>
              </a:spcAft>
              <a:buClrTx/>
              <a:buSzTx/>
              <a:buFont typeface="Arial"/>
              <a:buNone/>
              <a:tabLst/>
              <a:defRPr sz="1300" spc="0" baseline="0">
                <a:solidFill>
                  <a:srgbClr val="FFFFFF"/>
                </a:solidFill>
                <a:latin typeface="Segoe UI Light"/>
                <a:cs typeface="Segoe UI Light"/>
              </a:defRPr>
            </a:lvl5pPr>
            <a:lvl6pPr marL="1885360" indent="-171396" defTabSz="685585">
              <a:spcBef>
                <a:spcPct val="20000"/>
              </a:spcBef>
              <a:buFont typeface="Arial" pitchFamily="34" charset="0"/>
              <a:buChar char="•"/>
              <a:defRPr sz="1400"/>
            </a:lvl6pPr>
            <a:lvl7pPr marL="2228153" indent="-171396" defTabSz="685585">
              <a:spcBef>
                <a:spcPct val="20000"/>
              </a:spcBef>
              <a:buFont typeface="Arial" pitchFamily="34" charset="0"/>
              <a:buChar char="•"/>
              <a:defRPr sz="1400"/>
            </a:lvl7pPr>
            <a:lvl8pPr marL="2570947" indent="-171396" defTabSz="685585">
              <a:spcBef>
                <a:spcPct val="20000"/>
              </a:spcBef>
              <a:buFont typeface="Arial" pitchFamily="34" charset="0"/>
              <a:buChar char="•"/>
              <a:defRPr sz="1400"/>
            </a:lvl8pPr>
            <a:lvl9pPr marL="2913739" indent="-171396" defTabSz="685585">
              <a:spcBef>
                <a:spcPct val="20000"/>
              </a:spcBef>
              <a:buFont typeface="Arial" pitchFamily="34" charset="0"/>
              <a:buChar char="•"/>
              <a:defRPr sz="1400"/>
            </a:lvl9pPr>
          </a:lstStyle>
          <a:p>
            <a:pPr marL="0" marR="0" lvl="0" indent="0" algn="l" defTabSz="400233" rtl="0" eaLnBrk="1" fontAlgn="auto" latinLnBrk="0" hangingPunct="1">
              <a:lnSpc>
                <a:spcPct val="100000"/>
              </a:lnSpc>
              <a:spcBef>
                <a:spcPts val="900"/>
              </a:spcBef>
              <a:spcAft>
                <a:spcPts val="0"/>
              </a:spcAft>
              <a:buClr>
                <a:srgbClr val="616161"/>
              </a:buClr>
              <a:buSzTx/>
              <a:buFont typeface="Wingdings" pitchFamily="2" charset="2"/>
              <a:buNone/>
              <a:tabLst/>
              <a:defRPr/>
            </a:pPr>
            <a:r>
              <a:rPr kumimoji="0" lang="en-US" sz="3264" b="0" i="0" u="none" strike="noStrike" kern="0" cap="none" spc="0" normalizeH="0" baseline="0" noProof="0">
                <a:ln>
                  <a:noFill/>
                </a:ln>
                <a:solidFill>
                  <a:srgbClr val="FFFFFF"/>
                </a:solidFill>
                <a:effectLst/>
                <a:uLnTx/>
                <a:uFillTx/>
                <a:latin typeface="Segoe UI Light"/>
                <a:ea typeface="+mn-ea"/>
                <a:cs typeface="Segoe UI Light"/>
              </a:rPr>
              <a:t> </a:t>
            </a:r>
            <a:endParaRPr kumimoji="0" lang="en-US" sz="3264" b="0" i="0" u="none" strike="noStrike" kern="0" cap="none" spc="0" normalizeH="0" baseline="0" noProof="0" dirty="0">
              <a:ln>
                <a:noFill/>
              </a:ln>
              <a:solidFill>
                <a:srgbClr val="FFFFFF"/>
              </a:solidFill>
              <a:effectLst/>
              <a:uLnTx/>
              <a:uFillTx/>
              <a:latin typeface="Segoe UI Light"/>
              <a:ea typeface="+mn-ea"/>
              <a:cs typeface="Segoe UI Light"/>
            </a:endParaRPr>
          </a:p>
        </p:txBody>
      </p:sp>
      <p:sp>
        <p:nvSpPr>
          <p:cNvPr id="28" name="TextBox 27"/>
          <p:cNvSpPr txBox="1"/>
          <p:nvPr/>
        </p:nvSpPr>
        <p:spPr>
          <a:xfrm>
            <a:off x="4172910" y="5084942"/>
            <a:ext cx="4123192" cy="895219"/>
          </a:xfrm>
          <a:prstGeom prst="rect">
            <a:avLst/>
          </a:prstGeom>
          <a:noFill/>
        </p:spPr>
        <p:txBody>
          <a:bodyPr wrap="square" lIns="182880" tIns="198955" rIns="248694" bIns="248694" rtlCol="0">
            <a:spAutoFit/>
          </a:bodyPr>
          <a:lstStyle>
            <a:defPPr>
              <a:defRPr lang="en-US"/>
            </a:defPPr>
            <a:lvl1pPr defTabSz="932327">
              <a:lnSpc>
                <a:spcPct val="90000"/>
              </a:lnSpc>
              <a:defRPr sz="3200">
                <a:gradFill>
                  <a:gsLst>
                    <a:gs pos="0">
                      <a:schemeClr val="accent1">
                        <a:lumMod val="5000"/>
                        <a:lumOff val="95000"/>
                      </a:schemeClr>
                    </a:gs>
                    <a:gs pos="100000">
                      <a:srgbClr val="FFFFFF"/>
                    </a:gs>
                  </a:gsLst>
                  <a:lin ang="5400000" scaled="1"/>
                </a:gradFill>
                <a:latin typeface="Segoe UI Semilight" panose="020B0402040204020203" pitchFamily="34" charset="0"/>
                <a:cs typeface="Segoe UI Semilight" panose="020B0402040204020203" pitchFamily="34" charset="0"/>
              </a:defRPr>
            </a:lvl1pPr>
          </a:lstStyle>
          <a:p>
            <a:pPr marL="0" marR="0" lvl="0" indent="0" algn="l" defTabSz="932327" rtl="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smtClean="0">
                <a:ln>
                  <a:noFill/>
                </a:ln>
                <a:gradFill>
                  <a:gsLst>
                    <a:gs pos="0">
                      <a:srgbClr val="E51489">
                        <a:lumMod val="5000"/>
                        <a:lumOff val="95000"/>
                      </a:srgbClr>
                    </a:gs>
                    <a:gs pos="100000">
                      <a:srgbClr val="FFFFFF"/>
                    </a:gs>
                  </a:gsLst>
                  <a:lin ang="5400000" scaled="1"/>
                </a:gradFill>
                <a:effectLst/>
                <a:uLnTx/>
                <a:uFillTx/>
                <a:latin typeface="Segoe UI Semilight" panose="020B0402040204020203" pitchFamily="34" charset="0"/>
                <a:ea typeface="+mn-ea"/>
                <a:cs typeface="Segoe UI Semilight" panose="020B0402040204020203" pitchFamily="34" charset="0"/>
              </a:rPr>
              <a:t> Process</a:t>
            </a:r>
            <a:endParaRPr kumimoji="0" lang="es-ES" sz="3200" b="0" i="0" u="none" strike="noStrike" kern="0" cap="none" spc="0" normalizeH="0" baseline="0" noProof="0" dirty="0">
              <a:ln>
                <a:noFill/>
              </a:ln>
              <a:gradFill>
                <a:gsLst>
                  <a:gs pos="0">
                    <a:srgbClr val="E51489">
                      <a:lumMod val="5000"/>
                      <a:lumOff val="95000"/>
                    </a:srgbClr>
                  </a:gs>
                  <a:gs pos="100000">
                    <a:srgbClr val="FFFFFF"/>
                  </a:gs>
                </a:gsLst>
                <a:lin ang="5400000" scaled="1"/>
              </a:gradFill>
              <a:effectLst/>
              <a:uLnTx/>
              <a:uFillTx/>
              <a:latin typeface="Segoe UI Semilight" panose="020B0402040204020203" pitchFamily="34" charset="0"/>
              <a:ea typeface="+mn-ea"/>
              <a:cs typeface="Segoe UI Semilight" panose="020B0402040204020203" pitchFamily="34" charset="0"/>
            </a:endParaRPr>
          </a:p>
        </p:txBody>
      </p:sp>
      <p:sp>
        <p:nvSpPr>
          <p:cNvPr id="29" name="TextBox 28"/>
          <p:cNvSpPr txBox="1"/>
          <p:nvPr/>
        </p:nvSpPr>
        <p:spPr>
          <a:xfrm>
            <a:off x="8346699" y="5084942"/>
            <a:ext cx="4483552" cy="895219"/>
          </a:xfrm>
          <a:prstGeom prst="rect">
            <a:avLst/>
          </a:prstGeom>
          <a:noFill/>
        </p:spPr>
        <p:txBody>
          <a:bodyPr wrap="square" lIns="182880" tIns="198955" rIns="248694" bIns="248694" rtlCol="0">
            <a:spAutoFit/>
          </a:bodyPr>
          <a:lstStyle>
            <a:defPPr>
              <a:defRPr lang="en-US"/>
            </a:defPPr>
            <a:lvl1pPr>
              <a:lnSpc>
                <a:spcPct val="90000"/>
              </a:lnSpc>
              <a:defRPr sz="3600">
                <a:solidFill>
                  <a:srgbClr val="FFFFFF"/>
                </a:solidFill>
                <a:latin typeface="Segoe UI Light"/>
              </a:defRPr>
            </a:lvl1pPr>
          </a:lstStyle>
          <a:p>
            <a:pPr marL="0" marR="0" lvl="0" indent="0" algn="l" defTabSz="932327" rtl="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smtClean="0">
                <a:ln>
                  <a:noFill/>
                </a:ln>
                <a:gradFill>
                  <a:gsLst>
                    <a:gs pos="0">
                      <a:srgbClr val="E51489">
                        <a:lumMod val="5000"/>
                        <a:lumOff val="95000"/>
                      </a:srgbClr>
                    </a:gs>
                    <a:gs pos="100000">
                      <a:srgbClr val="FFFFFF"/>
                    </a:gs>
                  </a:gsLst>
                  <a:lin ang="5400000" scaled="1"/>
                </a:gradFill>
                <a:effectLst/>
                <a:uLnTx/>
                <a:uFillTx/>
                <a:latin typeface="Segoe UI Semilight" panose="020B0402040204020203" pitchFamily="34" charset="0"/>
                <a:ea typeface="+mn-ea"/>
                <a:cs typeface="Segoe UI Semilight" panose="020B0402040204020203" pitchFamily="34" charset="0"/>
              </a:rPr>
              <a:t>Tools</a:t>
            </a:r>
            <a:endParaRPr kumimoji="0" lang="es-ES" sz="3200" b="0" i="0" u="none" strike="noStrike" kern="0" cap="none" spc="0" normalizeH="0" baseline="0" noProof="0" dirty="0">
              <a:ln>
                <a:noFill/>
              </a:ln>
              <a:gradFill>
                <a:gsLst>
                  <a:gs pos="0">
                    <a:srgbClr val="E51489">
                      <a:lumMod val="5000"/>
                      <a:lumOff val="95000"/>
                    </a:srgbClr>
                  </a:gs>
                  <a:gs pos="100000">
                    <a:srgbClr val="FFFFFF"/>
                  </a:gs>
                </a:gsLst>
                <a:lin ang="5400000" scaled="1"/>
              </a:gradFill>
              <a:effectLst/>
              <a:uLnTx/>
              <a:uFillTx/>
              <a:latin typeface="Segoe UI Semilight" panose="020B0402040204020203" pitchFamily="34" charset="0"/>
              <a:ea typeface="+mn-ea"/>
              <a:cs typeface="Segoe UI Semilight" panose="020B0402040204020203" pitchFamily="34" charset="0"/>
            </a:endParaRPr>
          </a:p>
        </p:txBody>
      </p:sp>
      <p:sp>
        <p:nvSpPr>
          <p:cNvPr id="30" name="Text Placeholder 5"/>
          <p:cNvSpPr txBox="1">
            <a:spLocks/>
          </p:cNvSpPr>
          <p:nvPr/>
        </p:nvSpPr>
        <p:spPr>
          <a:xfrm>
            <a:off x="0" y="1414291"/>
            <a:ext cx="4088894" cy="4565870"/>
          </a:xfrm>
          <a:prstGeom prst="rect">
            <a:avLst/>
          </a:prstGeom>
          <a:solidFill>
            <a:srgbClr val="2BB8EB"/>
          </a:solidFill>
        </p:spPr>
        <p:txBody>
          <a:bodyPr wrap="square" tIns="146279" bIns="146279">
            <a:noAutofit/>
          </a:bodyPr>
          <a:lstStyle>
            <a:lvl1pPr marL="0" marR="0" indent="0" algn="l" defTabSz="400233" rtl="0" eaLnBrk="1" fontAlgn="auto" latinLnBrk="0" hangingPunct="1">
              <a:lnSpc>
                <a:spcPct val="100000"/>
              </a:lnSpc>
              <a:spcBef>
                <a:spcPts val="900"/>
              </a:spcBef>
              <a:spcAft>
                <a:spcPts val="0"/>
              </a:spcAft>
              <a:buClr>
                <a:schemeClr val="tx1"/>
              </a:buClr>
              <a:buSzTx/>
              <a:buFont typeface="Wingdings" pitchFamily="2" charset="2"/>
              <a:buNone/>
              <a:tabLst/>
              <a:defRPr sz="2400" kern="1200" spc="0" baseline="0">
                <a:solidFill>
                  <a:srgbClr val="FFFFFF"/>
                </a:solidFill>
                <a:latin typeface="Segoe UI Light"/>
                <a:ea typeface="+mn-ea"/>
                <a:cs typeface="Segoe UI Light"/>
              </a:defRPr>
            </a:lvl1pPr>
            <a:lvl2pPr marL="0" marR="0" indent="0" algn="l" defTabSz="400233" rtl="0" eaLnBrk="1" fontAlgn="auto" latinLnBrk="0" hangingPunct="1">
              <a:lnSpc>
                <a:spcPct val="100000"/>
              </a:lnSpc>
              <a:spcBef>
                <a:spcPts val="794"/>
              </a:spcBef>
              <a:spcAft>
                <a:spcPts val="0"/>
              </a:spcAft>
              <a:buClrTx/>
              <a:buSzTx/>
              <a:buFont typeface="Arial"/>
              <a:buNone/>
              <a:tabLst/>
              <a:defRPr sz="1400" kern="1200" spc="0" baseline="0">
                <a:solidFill>
                  <a:srgbClr val="FFFFFF"/>
                </a:solidFill>
                <a:latin typeface="Segoe UI Light"/>
                <a:ea typeface="+mn-ea"/>
                <a:cs typeface="Segoe UI Light"/>
              </a:defRPr>
            </a:lvl2pPr>
            <a:lvl3pPr marL="170360" marR="0" indent="0" algn="l" defTabSz="400233" rtl="0" eaLnBrk="1" fontAlgn="auto" latinLnBrk="0" hangingPunct="1">
              <a:lnSpc>
                <a:spcPct val="100000"/>
              </a:lnSpc>
              <a:spcBef>
                <a:spcPct val="20000"/>
              </a:spcBef>
              <a:spcAft>
                <a:spcPts val="0"/>
              </a:spcAft>
              <a:buClrTx/>
              <a:buSzTx/>
              <a:buFont typeface="Arial"/>
              <a:buNone/>
              <a:tabLst/>
              <a:defRPr sz="1400" kern="1200" spc="0" baseline="0">
                <a:solidFill>
                  <a:srgbClr val="FFFFFF"/>
                </a:solidFill>
                <a:latin typeface="Segoe UI Light"/>
                <a:ea typeface="+mn-ea"/>
                <a:cs typeface="Segoe UI Light"/>
              </a:defRPr>
            </a:lvl3pPr>
            <a:lvl4pPr marL="338385" marR="0" indent="0" algn="l" defTabSz="400233" rtl="0" eaLnBrk="1" fontAlgn="auto" latinLnBrk="0" hangingPunct="1">
              <a:lnSpc>
                <a:spcPct val="100000"/>
              </a:lnSpc>
              <a:spcBef>
                <a:spcPct val="20000"/>
              </a:spcBef>
              <a:spcAft>
                <a:spcPts val="0"/>
              </a:spcAft>
              <a:buClrTx/>
              <a:buSzTx/>
              <a:buFont typeface="Arial"/>
              <a:buNone/>
              <a:tabLst/>
              <a:defRPr sz="1300" kern="1200" spc="0" baseline="0">
                <a:solidFill>
                  <a:srgbClr val="FFFFFF"/>
                </a:solidFill>
                <a:latin typeface="Segoe UI Light"/>
                <a:ea typeface="+mn-ea"/>
                <a:cs typeface="Segoe UI Light"/>
              </a:defRPr>
            </a:lvl4pPr>
            <a:lvl5pPr marL="504077" marR="0" indent="0" algn="l" defTabSz="400233" rtl="0" eaLnBrk="1" fontAlgn="auto" latinLnBrk="0" hangingPunct="1">
              <a:lnSpc>
                <a:spcPct val="100000"/>
              </a:lnSpc>
              <a:spcBef>
                <a:spcPct val="20000"/>
              </a:spcBef>
              <a:spcAft>
                <a:spcPts val="0"/>
              </a:spcAft>
              <a:buClrTx/>
              <a:buSzTx/>
              <a:buFont typeface="Arial"/>
              <a:buNone/>
              <a:tabLst/>
              <a:defRPr sz="1300" kern="1200" spc="0" baseline="0">
                <a:solidFill>
                  <a:srgbClr val="FFFFFF"/>
                </a:solidFill>
                <a:latin typeface="Segoe UI Light"/>
                <a:ea typeface="+mn-ea"/>
                <a:cs typeface="Segoe UI Light"/>
              </a:defRPr>
            </a:lvl5pPr>
            <a:lvl6pPr marL="1885360"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228153"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570947"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913739"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9pPr>
          </a:lstStyle>
          <a:p>
            <a:pPr marL="0" marR="0" lvl="0" indent="0" algn="l" defTabSz="400233" rtl="0" eaLnBrk="1" fontAlgn="auto" latinLnBrk="0" hangingPunct="1">
              <a:lnSpc>
                <a:spcPct val="100000"/>
              </a:lnSpc>
              <a:spcBef>
                <a:spcPts val="900"/>
              </a:spcBef>
              <a:spcAft>
                <a:spcPts val="0"/>
              </a:spcAft>
              <a:buClr>
                <a:srgbClr val="616161"/>
              </a:buClr>
              <a:buSzTx/>
              <a:buFont typeface="Wingdings" pitchFamily="2" charset="2"/>
              <a:buNone/>
              <a:tabLst/>
              <a:defRPr/>
            </a:pPr>
            <a:r>
              <a:rPr kumimoji="0" lang="en-US" sz="3264" b="0" i="0" u="none" strike="noStrike" kern="1200" cap="none" spc="0" normalizeH="0" baseline="0" noProof="0">
                <a:ln>
                  <a:noFill/>
                </a:ln>
                <a:solidFill>
                  <a:srgbClr val="FFFFFF"/>
                </a:solidFill>
                <a:effectLst/>
                <a:uLnTx/>
                <a:uFillTx/>
                <a:latin typeface="Segoe UI Light"/>
                <a:ea typeface="+mn-ea"/>
                <a:cs typeface="Segoe UI Light"/>
              </a:rPr>
              <a:t> </a:t>
            </a:r>
            <a:endParaRPr kumimoji="0" lang="en-US" sz="3264" b="0" i="0" u="none" strike="noStrike" kern="1200" cap="none" spc="0" normalizeH="0" baseline="0" noProof="0" dirty="0">
              <a:ln>
                <a:noFill/>
              </a:ln>
              <a:solidFill>
                <a:srgbClr val="FFFFFF"/>
              </a:solidFill>
              <a:effectLst/>
              <a:uLnTx/>
              <a:uFillTx/>
              <a:latin typeface="Segoe UI Light"/>
              <a:ea typeface="+mn-ea"/>
              <a:cs typeface="Segoe UI Light"/>
            </a:endParaRPr>
          </a:p>
        </p:txBody>
      </p:sp>
      <p:sp>
        <p:nvSpPr>
          <p:cNvPr id="31" name="TextBox 30"/>
          <p:cNvSpPr txBox="1"/>
          <p:nvPr/>
        </p:nvSpPr>
        <p:spPr>
          <a:xfrm>
            <a:off x="1" y="5084942"/>
            <a:ext cx="4041281" cy="895219"/>
          </a:xfrm>
          <a:prstGeom prst="rect">
            <a:avLst/>
          </a:prstGeom>
          <a:noFill/>
        </p:spPr>
        <p:txBody>
          <a:bodyPr wrap="square" lIns="182880" tIns="198955" rIns="248694" bIns="248694" rtlCol="0">
            <a:spAutoFit/>
          </a:bodyPr>
          <a:lstStyle/>
          <a:p>
            <a:pPr marL="0" marR="0" lvl="0" indent="0" algn="l" defTabSz="932327" rtl="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smtClean="0">
                <a:ln>
                  <a:noFill/>
                </a:ln>
                <a:gradFill>
                  <a:gsLst>
                    <a:gs pos="0">
                      <a:srgbClr val="E51489">
                        <a:lumMod val="5000"/>
                        <a:lumOff val="95000"/>
                      </a:srgbClr>
                    </a:gs>
                    <a:gs pos="100000">
                      <a:srgbClr val="FFFFFF"/>
                    </a:gs>
                  </a:gsLst>
                  <a:lin ang="5400000" scaled="1"/>
                </a:gradFill>
                <a:effectLst/>
                <a:uLnTx/>
                <a:uFillTx/>
                <a:latin typeface="Segoe UI Semilight" panose="020B0402040204020203" pitchFamily="34" charset="0"/>
                <a:ea typeface="+mn-ea"/>
                <a:cs typeface="Segoe UI Semilight" panose="020B0402040204020203" pitchFamily="34" charset="0"/>
              </a:rPr>
              <a:t>People</a:t>
            </a:r>
            <a:endParaRPr kumimoji="0" lang="es-ES" sz="3200" b="0" i="0" u="none" strike="noStrike" kern="0" cap="none" spc="0" normalizeH="0" baseline="0" noProof="0" dirty="0" smtClean="0">
              <a:ln>
                <a:noFill/>
              </a:ln>
              <a:gradFill>
                <a:gsLst>
                  <a:gs pos="0">
                    <a:srgbClr val="E51489">
                      <a:lumMod val="5000"/>
                      <a:lumOff val="95000"/>
                    </a:srgbClr>
                  </a:gs>
                  <a:gs pos="100000">
                    <a:srgbClr val="FFFFFF"/>
                  </a:gs>
                </a:gsLst>
                <a:lin ang="5400000" scaled="1"/>
              </a:gradFill>
              <a:effectLst/>
              <a:uLnTx/>
              <a:uFillTx/>
              <a:latin typeface="Segoe UI Semilight" panose="020B0402040204020203" pitchFamily="34" charset="0"/>
              <a:ea typeface="+mn-ea"/>
              <a:cs typeface="Segoe UI Semilight" panose="020B0402040204020203" pitchFamily="34" charset="0"/>
            </a:endParaRPr>
          </a:p>
        </p:txBody>
      </p:sp>
      <p:grpSp>
        <p:nvGrpSpPr>
          <p:cNvPr id="40" name="Group 39"/>
          <p:cNvGrpSpPr/>
          <p:nvPr/>
        </p:nvGrpSpPr>
        <p:grpSpPr>
          <a:xfrm>
            <a:off x="1033661" y="1872851"/>
            <a:ext cx="1774823" cy="2776539"/>
            <a:chOff x="1186823" y="1112747"/>
            <a:chExt cx="2413883" cy="3776282"/>
          </a:xfrm>
        </p:grpSpPr>
        <p:pic>
          <p:nvPicPr>
            <p:cNvPr id="41" name="Picture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823" y="1112747"/>
              <a:ext cx="1197403" cy="3776282"/>
            </a:xfrm>
            <a:prstGeom prst="rect">
              <a:avLst/>
            </a:prstGeom>
          </p:spPr>
        </p:pic>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0070" y="2234155"/>
              <a:ext cx="1110636" cy="2654872"/>
            </a:xfrm>
            <a:prstGeom prst="rect">
              <a:avLst/>
            </a:prstGeom>
          </p:spPr>
        </p:pic>
      </p:grpSp>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2133" y="2146336"/>
            <a:ext cx="1777904" cy="2431046"/>
          </a:xfrm>
          <a:prstGeom prst="rect">
            <a:avLst/>
          </a:prstGeom>
        </p:spPr>
      </p:pic>
      <p:grpSp>
        <p:nvGrpSpPr>
          <p:cNvPr id="46" name="Group 45"/>
          <p:cNvGrpSpPr/>
          <p:nvPr/>
        </p:nvGrpSpPr>
        <p:grpSpPr>
          <a:xfrm>
            <a:off x="9386589" y="2015149"/>
            <a:ext cx="1930179" cy="2598237"/>
            <a:chOff x="7168378" y="1819089"/>
            <a:chExt cx="1930179" cy="2598237"/>
          </a:xfrm>
        </p:grpSpPr>
        <p:sp>
          <p:nvSpPr>
            <p:cNvPr id="44" name="Oval 43"/>
            <p:cNvSpPr/>
            <p:nvPr/>
          </p:nvSpPr>
          <p:spPr bwMode="auto">
            <a:xfrm>
              <a:off x="7168378" y="2029312"/>
              <a:ext cx="1930179" cy="1930181"/>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marL="0" marR="0" lvl="0" indent="0" algn="ctr" defTabSz="685647" rtl="0" eaLnBrk="1" fontAlgn="base" latinLnBrk="0" hangingPunct="1">
                <a:lnSpc>
                  <a:spcPct val="90000"/>
                </a:lnSpc>
                <a:spcBef>
                  <a:spcPct val="0"/>
                </a:spcBef>
                <a:spcAft>
                  <a:spcPct val="0"/>
                </a:spcAft>
                <a:buClrTx/>
                <a:buSzTx/>
                <a:buFontTx/>
                <a:buNone/>
                <a:tabLst/>
                <a:defRPr/>
              </a:pPr>
              <a:endParaRPr kumimoji="0" lang="en-US" sz="1765"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5" name="Picture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20475" y="1819089"/>
              <a:ext cx="1823545" cy="2598237"/>
            </a:xfrm>
            <a:prstGeom prst="rect">
              <a:avLst/>
            </a:prstGeom>
          </p:spPr>
        </p:pic>
      </p:grpSp>
    </p:spTree>
    <p:extLst>
      <p:ext uri="{BB962C8B-B14F-4D97-AF65-F5344CB8AC3E}">
        <p14:creationId xmlns:p14="http://schemas.microsoft.com/office/powerpoint/2010/main" val="26052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Rectangle 116"/>
          <p:cNvSpPr/>
          <p:nvPr/>
        </p:nvSpPr>
        <p:spPr>
          <a:xfrm>
            <a:off x="0" y="-1"/>
            <a:ext cx="2997187" cy="6994526"/>
          </a:xfrm>
          <a:prstGeom prst="rect">
            <a:avLst/>
          </a:prstGeom>
          <a:solidFill>
            <a:srgbClr val="5B9BD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18" name="Rectangle 117"/>
          <p:cNvSpPr/>
          <p:nvPr/>
        </p:nvSpPr>
        <p:spPr>
          <a:xfrm>
            <a:off x="3159089" y="-1"/>
            <a:ext cx="2984527" cy="6994526"/>
          </a:xfrm>
          <a:prstGeom prst="rect">
            <a:avLst/>
          </a:prstGeom>
          <a:solidFill>
            <a:srgbClr val="4472C4">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14" name="Rectangle 113"/>
          <p:cNvSpPr/>
          <p:nvPr/>
        </p:nvSpPr>
        <p:spPr>
          <a:xfrm>
            <a:off x="6305518" y="-1"/>
            <a:ext cx="2984527" cy="6994526"/>
          </a:xfrm>
          <a:prstGeom prst="rect">
            <a:avLst/>
          </a:prstGeom>
          <a:solidFill>
            <a:srgbClr val="4472C4">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71" name="Rectangle 170"/>
          <p:cNvSpPr/>
          <p:nvPr/>
        </p:nvSpPr>
        <p:spPr>
          <a:xfrm rot="18900000">
            <a:off x="9313029" y="888106"/>
            <a:ext cx="1041722" cy="1041722"/>
          </a:xfrm>
          <a:prstGeom prst="rect">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69" name="Rectangle 168"/>
          <p:cNvSpPr/>
          <p:nvPr/>
        </p:nvSpPr>
        <p:spPr>
          <a:xfrm rot="18900000">
            <a:off x="6159665" y="897575"/>
            <a:ext cx="1041722" cy="1041722"/>
          </a:xfrm>
          <a:prstGeom prst="rect">
            <a:avLst/>
          </a:prstGeom>
          <a:solidFill>
            <a:srgbClr val="20386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68" name="Rectangle 167"/>
          <p:cNvSpPr/>
          <p:nvPr/>
        </p:nvSpPr>
        <p:spPr>
          <a:xfrm rot="18900000">
            <a:off x="2994737" y="893033"/>
            <a:ext cx="1041722" cy="1041722"/>
          </a:xfrm>
          <a:prstGeom prst="rect">
            <a:avLst/>
          </a:prstGeom>
          <a:solidFill>
            <a:srgbClr val="2F559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19" name="Rectangle 118"/>
          <p:cNvSpPr/>
          <p:nvPr/>
        </p:nvSpPr>
        <p:spPr>
          <a:xfrm>
            <a:off x="9451948" y="-1"/>
            <a:ext cx="2984527" cy="6994526"/>
          </a:xfrm>
          <a:prstGeom prst="rect">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76" name="Rectangle 175"/>
          <p:cNvSpPr/>
          <p:nvPr/>
        </p:nvSpPr>
        <p:spPr>
          <a:xfrm rot="18900000">
            <a:off x="8385051" y="215747"/>
            <a:ext cx="1041722" cy="1041722"/>
          </a:xfrm>
          <a:prstGeom prst="rect">
            <a:avLst/>
          </a:prstGeom>
          <a:solidFill>
            <a:srgbClr val="20386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75" name="Rectangle 174"/>
          <p:cNvSpPr/>
          <p:nvPr/>
        </p:nvSpPr>
        <p:spPr>
          <a:xfrm rot="18900000">
            <a:off x="5235084" y="215747"/>
            <a:ext cx="1041722" cy="1041722"/>
          </a:xfrm>
          <a:prstGeom prst="rect">
            <a:avLst/>
          </a:prstGeom>
          <a:solidFill>
            <a:srgbClr val="2F559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20" name="TextBox 119"/>
          <p:cNvSpPr txBox="1"/>
          <p:nvPr/>
        </p:nvSpPr>
        <p:spPr>
          <a:xfrm>
            <a:off x="1011311" y="1576824"/>
            <a:ext cx="1965556" cy="707886"/>
          </a:xfrm>
          <a:prstGeom prst="rect">
            <a:avLst/>
          </a:prstGeom>
          <a:noFill/>
        </p:spPr>
        <p:txBody>
          <a:bodyPr wrap="square" rtlCol="0">
            <a:spAutoFit/>
          </a:bodyPr>
          <a:lstStyle/>
          <a:p>
            <a:pPr defTabSz="914400"/>
            <a:r>
              <a:rPr lang="en-US" sz="4000" spc="-80" dirty="0" smtClean="0">
                <a:ln w="3175">
                  <a:solidFill>
                    <a:prstClr val="white"/>
                  </a:solidFill>
                </a:ln>
                <a:solidFill>
                  <a:prstClr val="white"/>
                </a:solidFill>
                <a:latin typeface="Arial" panose="020B0604020202020204" pitchFamily="34" charset="0"/>
                <a:cs typeface="Arial" panose="020B0604020202020204" pitchFamily="34" charset="0"/>
              </a:rPr>
              <a:t>01</a:t>
            </a:r>
          </a:p>
        </p:txBody>
      </p:sp>
      <p:sp>
        <p:nvSpPr>
          <p:cNvPr id="129" name="Rectangle 128"/>
          <p:cNvSpPr/>
          <p:nvPr/>
        </p:nvSpPr>
        <p:spPr>
          <a:xfrm>
            <a:off x="1039433" y="2285074"/>
            <a:ext cx="1957754" cy="3223846"/>
          </a:xfrm>
          <a:prstGeom prst="rect">
            <a:avLst/>
          </a:prstGeom>
          <a:solidFill>
            <a:srgbClr val="3449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32" name="TextBox 131"/>
          <p:cNvSpPr txBox="1"/>
          <p:nvPr/>
        </p:nvSpPr>
        <p:spPr>
          <a:xfrm rot="16200000">
            <a:off x="-186841" y="3066847"/>
            <a:ext cx="1958217" cy="400110"/>
          </a:xfrm>
          <a:prstGeom prst="rect">
            <a:avLst/>
          </a:prstGeom>
          <a:noFill/>
        </p:spPr>
        <p:txBody>
          <a:bodyPr wrap="square" rtlCol="0">
            <a:spAutoFit/>
          </a:bodyPr>
          <a:lstStyle/>
          <a:p>
            <a:pPr algn="r" defTabSz="914400"/>
            <a:r>
              <a:rPr lang="en-US" sz="2000" spc="50" dirty="0" smtClean="0">
                <a:solidFill>
                  <a:prstClr val="white"/>
                </a:solidFill>
                <a:latin typeface="Segoe UI Light" panose="020B0502040204020203" pitchFamily="34" charset="0"/>
                <a:cs typeface="Segoe UI Light" panose="020B0502040204020203" pitchFamily="34" charset="0"/>
              </a:rPr>
              <a:t>Develop</a:t>
            </a:r>
            <a:endParaRPr lang="en-US" sz="2000" spc="50" dirty="0">
              <a:solidFill>
                <a:prstClr val="white"/>
              </a:solidFill>
              <a:latin typeface="Segoe UI Light" panose="020B0502040204020203" pitchFamily="34" charset="0"/>
              <a:cs typeface="Segoe UI Light" panose="020B0502040204020203" pitchFamily="34" charset="0"/>
            </a:endParaRPr>
          </a:p>
        </p:txBody>
      </p:sp>
      <p:sp>
        <p:nvSpPr>
          <p:cNvPr id="133" name="Rectangle 4"/>
          <p:cNvSpPr/>
          <p:nvPr/>
        </p:nvSpPr>
        <p:spPr bwMode="gray">
          <a:xfrm>
            <a:off x="1039433" y="2285074"/>
            <a:ext cx="1954792" cy="504777"/>
          </a:xfrm>
          <a:custGeom>
            <a:avLst/>
            <a:gdLst>
              <a:gd name="connsiteX0" fmla="*/ 0 w 2428875"/>
              <a:gd name="connsiteY0" fmla="*/ 0 h 681037"/>
              <a:gd name="connsiteX1" fmla="*/ 2428875 w 2428875"/>
              <a:gd name="connsiteY1" fmla="*/ 0 h 681037"/>
              <a:gd name="connsiteX2" fmla="*/ 2428875 w 2428875"/>
              <a:gd name="connsiteY2" fmla="*/ 681037 h 681037"/>
              <a:gd name="connsiteX3" fmla="*/ 0 w 2428875"/>
              <a:gd name="connsiteY3" fmla="*/ 681037 h 681037"/>
              <a:gd name="connsiteX4" fmla="*/ 0 w 2428875"/>
              <a:gd name="connsiteY4" fmla="*/ 0 h 681037"/>
              <a:gd name="connsiteX0" fmla="*/ 0 w 2428875"/>
              <a:gd name="connsiteY0" fmla="*/ 0 h 681037"/>
              <a:gd name="connsiteX1" fmla="*/ 2428875 w 2428875"/>
              <a:gd name="connsiteY1" fmla="*/ 0 h 681037"/>
              <a:gd name="connsiteX2" fmla="*/ 2428875 w 2428875"/>
              <a:gd name="connsiteY2" fmla="*/ 681037 h 681037"/>
              <a:gd name="connsiteX3" fmla="*/ 4333 w 2428875"/>
              <a:gd name="connsiteY3" fmla="*/ 429685 h 681037"/>
              <a:gd name="connsiteX4" fmla="*/ 0 w 2428875"/>
              <a:gd name="connsiteY4" fmla="*/ 0 h 681037"/>
              <a:gd name="connsiteX0" fmla="*/ 0 w 2433209"/>
              <a:gd name="connsiteY0" fmla="*/ 0 h 763376"/>
              <a:gd name="connsiteX1" fmla="*/ 2428875 w 2433209"/>
              <a:gd name="connsiteY1" fmla="*/ 0 h 763376"/>
              <a:gd name="connsiteX2" fmla="*/ 2433209 w 2433209"/>
              <a:gd name="connsiteY2" fmla="*/ 763376 h 763376"/>
              <a:gd name="connsiteX3" fmla="*/ 4333 w 2433209"/>
              <a:gd name="connsiteY3" fmla="*/ 429685 h 763376"/>
              <a:gd name="connsiteX4" fmla="*/ 0 w 243320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84 w 2435664"/>
              <a:gd name="connsiteY0" fmla="*/ 0 h 763376"/>
              <a:gd name="connsiteX1" fmla="*/ 2431330 w 2435664"/>
              <a:gd name="connsiteY1" fmla="*/ 0 h 763376"/>
              <a:gd name="connsiteX2" fmla="*/ 2435664 w 2435664"/>
              <a:gd name="connsiteY2" fmla="*/ 763376 h 763376"/>
              <a:gd name="connsiteX3" fmla="*/ 465 w 2435664"/>
              <a:gd name="connsiteY3" fmla="*/ 425843 h 763376"/>
              <a:gd name="connsiteX4" fmla="*/ 84 w 2435664"/>
              <a:gd name="connsiteY4" fmla="*/ 0 h 763376"/>
              <a:gd name="connsiteX0" fmla="*/ 85 w 2435665"/>
              <a:gd name="connsiteY0" fmla="*/ 0 h 763376"/>
              <a:gd name="connsiteX1" fmla="*/ 2434496 w 2435665"/>
              <a:gd name="connsiteY1" fmla="*/ 0 h 763376"/>
              <a:gd name="connsiteX2" fmla="*/ 2435665 w 2435665"/>
              <a:gd name="connsiteY2" fmla="*/ 763376 h 763376"/>
              <a:gd name="connsiteX3" fmla="*/ 466 w 2435665"/>
              <a:gd name="connsiteY3" fmla="*/ 425843 h 763376"/>
              <a:gd name="connsiteX4" fmla="*/ 85 w 2435665"/>
              <a:gd name="connsiteY4" fmla="*/ 0 h 763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65" h="763376">
                <a:moveTo>
                  <a:pt x="85" y="0"/>
                </a:moveTo>
                <a:lnTo>
                  <a:pt x="2434496" y="0"/>
                </a:lnTo>
                <a:cubicBezTo>
                  <a:pt x="2435941" y="254459"/>
                  <a:pt x="2434220" y="508917"/>
                  <a:pt x="2435665" y="763376"/>
                </a:cubicBezTo>
                <a:lnTo>
                  <a:pt x="466" y="425843"/>
                </a:lnTo>
                <a:cubicBezTo>
                  <a:pt x="-978" y="282615"/>
                  <a:pt x="1529" y="143228"/>
                  <a:pt x="85" y="0"/>
                </a:cubicBezTo>
                <a:close/>
              </a:path>
            </a:pathLst>
          </a:custGeom>
          <a:solidFill>
            <a:srgbClr val="44546A"/>
          </a:solidFill>
          <a:ln w="6350" cap="flat" cmpd="sng" algn="ctr">
            <a:noFill/>
            <a:prstDash val="solid"/>
            <a:miter lim="800000"/>
            <a:headEnd type="none" w="med" len="med"/>
            <a:tailEnd type="none" w="med" len="med"/>
          </a:ln>
          <a:effectLst/>
        </p:spPr>
        <p:txBody>
          <a:bodyPr rot="0" spcFirstLastPara="0" vertOverflow="overflow" horzOverflow="overflow" vert="horz" wrap="square" lIns="108000" tIns="108000" rIns="182880" bIns="0"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Calibri" panose="020F0502020204030204"/>
                <a:ea typeface="Segoe UI" panose="020B0502040204020203" pitchFamily="34" charset="0"/>
                <a:cs typeface="Segoe UI" panose="020B0502040204020203" pitchFamily="34" charset="0"/>
              </a:rPr>
              <a:t>Developer Workstation</a:t>
            </a:r>
          </a:p>
        </p:txBody>
      </p:sp>
      <p:sp>
        <p:nvSpPr>
          <p:cNvPr id="140" name="Rectangle 4"/>
          <p:cNvSpPr/>
          <p:nvPr/>
        </p:nvSpPr>
        <p:spPr bwMode="gray">
          <a:xfrm>
            <a:off x="1039433" y="4045896"/>
            <a:ext cx="1954792" cy="504777"/>
          </a:xfrm>
          <a:custGeom>
            <a:avLst/>
            <a:gdLst>
              <a:gd name="connsiteX0" fmla="*/ 0 w 2428875"/>
              <a:gd name="connsiteY0" fmla="*/ 0 h 681037"/>
              <a:gd name="connsiteX1" fmla="*/ 2428875 w 2428875"/>
              <a:gd name="connsiteY1" fmla="*/ 0 h 681037"/>
              <a:gd name="connsiteX2" fmla="*/ 2428875 w 2428875"/>
              <a:gd name="connsiteY2" fmla="*/ 681037 h 681037"/>
              <a:gd name="connsiteX3" fmla="*/ 0 w 2428875"/>
              <a:gd name="connsiteY3" fmla="*/ 681037 h 681037"/>
              <a:gd name="connsiteX4" fmla="*/ 0 w 2428875"/>
              <a:gd name="connsiteY4" fmla="*/ 0 h 681037"/>
              <a:gd name="connsiteX0" fmla="*/ 0 w 2428875"/>
              <a:gd name="connsiteY0" fmla="*/ 0 h 681037"/>
              <a:gd name="connsiteX1" fmla="*/ 2428875 w 2428875"/>
              <a:gd name="connsiteY1" fmla="*/ 0 h 681037"/>
              <a:gd name="connsiteX2" fmla="*/ 2428875 w 2428875"/>
              <a:gd name="connsiteY2" fmla="*/ 681037 h 681037"/>
              <a:gd name="connsiteX3" fmla="*/ 4333 w 2428875"/>
              <a:gd name="connsiteY3" fmla="*/ 429685 h 681037"/>
              <a:gd name="connsiteX4" fmla="*/ 0 w 2428875"/>
              <a:gd name="connsiteY4" fmla="*/ 0 h 681037"/>
              <a:gd name="connsiteX0" fmla="*/ 0 w 2433209"/>
              <a:gd name="connsiteY0" fmla="*/ 0 h 763376"/>
              <a:gd name="connsiteX1" fmla="*/ 2428875 w 2433209"/>
              <a:gd name="connsiteY1" fmla="*/ 0 h 763376"/>
              <a:gd name="connsiteX2" fmla="*/ 2433209 w 2433209"/>
              <a:gd name="connsiteY2" fmla="*/ 763376 h 763376"/>
              <a:gd name="connsiteX3" fmla="*/ 4333 w 2433209"/>
              <a:gd name="connsiteY3" fmla="*/ 429685 h 763376"/>
              <a:gd name="connsiteX4" fmla="*/ 0 w 243320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84 w 2435664"/>
              <a:gd name="connsiteY0" fmla="*/ 0 h 763376"/>
              <a:gd name="connsiteX1" fmla="*/ 2431330 w 2435664"/>
              <a:gd name="connsiteY1" fmla="*/ 0 h 763376"/>
              <a:gd name="connsiteX2" fmla="*/ 2435664 w 2435664"/>
              <a:gd name="connsiteY2" fmla="*/ 763376 h 763376"/>
              <a:gd name="connsiteX3" fmla="*/ 465 w 2435664"/>
              <a:gd name="connsiteY3" fmla="*/ 425843 h 763376"/>
              <a:gd name="connsiteX4" fmla="*/ 84 w 2435664"/>
              <a:gd name="connsiteY4" fmla="*/ 0 h 763376"/>
              <a:gd name="connsiteX0" fmla="*/ 85 w 2435665"/>
              <a:gd name="connsiteY0" fmla="*/ 0 h 763376"/>
              <a:gd name="connsiteX1" fmla="*/ 2434496 w 2435665"/>
              <a:gd name="connsiteY1" fmla="*/ 0 h 763376"/>
              <a:gd name="connsiteX2" fmla="*/ 2435665 w 2435665"/>
              <a:gd name="connsiteY2" fmla="*/ 763376 h 763376"/>
              <a:gd name="connsiteX3" fmla="*/ 466 w 2435665"/>
              <a:gd name="connsiteY3" fmla="*/ 425843 h 763376"/>
              <a:gd name="connsiteX4" fmla="*/ 85 w 2435665"/>
              <a:gd name="connsiteY4" fmla="*/ 0 h 763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65" h="763376">
                <a:moveTo>
                  <a:pt x="85" y="0"/>
                </a:moveTo>
                <a:lnTo>
                  <a:pt x="2434496" y="0"/>
                </a:lnTo>
                <a:cubicBezTo>
                  <a:pt x="2435941" y="254459"/>
                  <a:pt x="2434220" y="508917"/>
                  <a:pt x="2435665" y="763376"/>
                </a:cubicBezTo>
                <a:lnTo>
                  <a:pt x="466" y="425843"/>
                </a:lnTo>
                <a:cubicBezTo>
                  <a:pt x="-978" y="282615"/>
                  <a:pt x="1529" y="143228"/>
                  <a:pt x="85" y="0"/>
                </a:cubicBezTo>
                <a:close/>
              </a:path>
            </a:pathLst>
          </a:custGeom>
          <a:solidFill>
            <a:srgbClr val="44546A"/>
          </a:solidFill>
          <a:ln w="6350" cap="flat" cmpd="sng" algn="ctr">
            <a:noFill/>
            <a:prstDash val="solid"/>
            <a:miter lim="800000"/>
            <a:headEnd type="none" w="med" len="med"/>
            <a:tailEnd type="none" w="med" len="med"/>
          </a:ln>
          <a:effectLst/>
        </p:spPr>
        <p:txBody>
          <a:bodyPr rot="0" spcFirstLastPara="0" vertOverflow="overflow" horzOverflow="overflow" vert="horz" wrap="square" lIns="108000" tIns="108000" rIns="182880" bIns="0"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Calibri" panose="020F0502020204030204"/>
                <a:ea typeface="Segoe UI" panose="020B0502040204020203" pitchFamily="34" charset="0"/>
                <a:cs typeface="Segoe UI" panose="020B0502040204020203" pitchFamily="34" charset="0"/>
              </a:rPr>
              <a:t>Team Collaboration</a:t>
            </a:r>
          </a:p>
        </p:txBody>
      </p:sp>
      <p:sp>
        <p:nvSpPr>
          <p:cNvPr id="121" name="TextBox 120"/>
          <p:cNvSpPr txBox="1"/>
          <p:nvPr/>
        </p:nvSpPr>
        <p:spPr>
          <a:xfrm>
            <a:off x="4146017" y="1851505"/>
            <a:ext cx="1965556" cy="707886"/>
          </a:xfrm>
          <a:prstGeom prst="rect">
            <a:avLst/>
          </a:prstGeom>
          <a:noFill/>
        </p:spPr>
        <p:txBody>
          <a:bodyPr wrap="square" rtlCol="0">
            <a:spAutoFit/>
          </a:bodyPr>
          <a:lstStyle/>
          <a:p>
            <a:pPr defTabSz="914400"/>
            <a:r>
              <a:rPr lang="en-US" sz="4000" dirty="0" smtClean="0">
                <a:ln w="3175">
                  <a:solidFill>
                    <a:prstClr val="white"/>
                  </a:solidFill>
                </a:ln>
                <a:solidFill>
                  <a:prstClr val="white"/>
                </a:solidFill>
                <a:latin typeface="Arial" panose="020B0604020202020204" pitchFamily="34" charset="0"/>
                <a:cs typeface="Arial" panose="020B0604020202020204" pitchFamily="34" charset="0"/>
              </a:rPr>
              <a:t>02</a:t>
            </a:r>
          </a:p>
        </p:txBody>
      </p:sp>
      <p:sp>
        <p:nvSpPr>
          <p:cNvPr id="124" name="Rectangle 123"/>
          <p:cNvSpPr/>
          <p:nvPr/>
        </p:nvSpPr>
        <p:spPr>
          <a:xfrm>
            <a:off x="4185862" y="2559391"/>
            <a:ext cx="1957754" cy="3223846"/>
          </a:xfrm>
          <a:prstGeom prst="rect">
            <a:avLst/>
          </a:prstGeom>
          <a:solidFill>
            <a:srgbClr val="3449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25" name="TextBox 124"/>
          <p:cNvSpPr txBox="1"/>
          <p:nvPr/>
        </p:nvSpPr>
        <p:spPr>
          <a:xfrm rot="16200000">
            <a:off x="3007298" y="3360981"/>
            <a:ext cx="1958217" cy="369332"/>
          </a:xfrm>
          <a:prstGeom prst="rect">
            <a:avLst/>
          </a:prstGeom>
          <a:noFill/>
        </p:spPr>
        <p:txBody>
          <a:bodyPr wrap="square" rtlCol="0">
            <a:spAutoFit/>
          </a:bodyPr>
          <a:lstStyle/>
          <a:p>
            <a:pPr algn="r" defTabSz="914400"/>
            <a:r>
              <a:rPr lang="en-US" spc="50" dirty="0" smtClean="0">
                <a:solidFill>
                  <a:prstClr val="white"/>
                </a:solidFill>
                <a:latin typeface="Segoe UI Light" panose="020B0502040204020203" pitchFamily="34" charset="0"/>
                <a:cs typeface="Segoe UI Light" panose="020B0502040204020203" pitchFamily="34" charset="0"/>
              </a:rPr>
              <a:t>Build &amp; Test</a:t>
            </a:r>
            <a:endParaRPr lang="en-US" spc="50" dirty="0">
              <a:solidFill>
                <a:prstClr val="white"/>
              </a:solidFill>
              <a:latin typeface="Segoe UI Light" panose="020B0502040204020203" pitchFamily="34" charset="0"/>
              <a:cs typeface="Segoe UI Light" panose="020B0502040204020203" pitchFamily="34" charset="0"/>
            </a:endParaRPr>
          </a:p>
        </p:txBody>
      </p:sp>
      <p:sp>
        <p:nvSpPr>
          <p:cNvPr id="141" name="Rectangle 4"/>
          <p:cNvSpPr/>
          <p:nvPr/>
        </p:nvSpPr>
        <p:spPr bwMode="gray">
          <a:xfrm>
            <a:off x="4185862" y="2559391"/>
            <a:ext cx="1957754" cy="504777"/>
          </a:xfrm>
          <a:custGeom>
            <a:avLst/>
            <a:gdLst>
              <a:gd name="connsiteX0" fmla="*/ 0 w 2428875"/>
              <a:gd name="connsiteY0" fmla="*/ 0 h 681037"/>
              <a:gd name="connsiteX1" fmla="*/ 2428875 w 2428875"/>
              <a:gd name="connsiteY1" fmla="*/ 0 h 681037"/>
              <a:gd name="connsiteX2" fmla="*/ 2428875 w 2428875"/>
              <a:gd name="connsiteY2" fmla="*/ 681037 h 681037"/>
              <a:gd name="connsiteX3" fmla="*/ 0 w 2428875"/>
              <a:gd name="connsiteY3" fmla="*/ 681037 h 681037"/>
              <a:gd name="connsiteX4" fmla="*/ 0 w 2428875"/>
              <a:gd name="connsiteY4" fmla="*/ 0 h 681037"/>
              <a:gd name="connsiteX0" fmla="*/ 0 w 2428875"/>
              <a:gd name="connsiteY0" fmla="*/ 0 h 681037"/>
              <a:gd name="connsiteX1" fmla="*/ 2428875 w 2428875"/>
              <a:gd name="connsiteY1" fmla="*/ 0 h 681037"/>
              <a:gd name="connsiteX2" fmla="*/ 2428875 w 2428875"/>
              <a:gd name="connsiteY2" fmla="*/ 681037 h 681037"/>
              <a:gd name="connsiteX3" fmla="*/ 4333 w 2428875"/>
              <a:gd name="connsiteY3" fmla="*/ 429685 h 681037"/>
              <a:gd name="connsiteX4" fmla="*/ 0 w 2428875"/>
              <a:gd name="connsiteY4" fmla="*/ 0 h 681037"/>
              <a:gd name="connsiteX0" fmla="*/ 0 w 2433209"/>
              <a:gd name="connsiteY0" fmla="*/ 0 h 763376"/>
              <a:gd name="connsiteX1" fmla="*/ 2428875 w 2433209"/>
              <a:gd name="connsiteY1" fmla="*/ 0 h 763376"/>
              <a:gd name="connsiteX2" fmla="*/ 2433209 w 2433209"/>
              <a:gd name="connsiteY2" fmla="*/ 763376 h 763376"/>
              <a:gd name="connsiteX3" fmla="*/ 4333 w 2433209"/>
              <a:gd name="connsiteY3" fmla="*/ 429685 h 763376"/>
              <a:gd name="connsiteX4" fmla="*/ 0 w 243320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84 w 2435664"/>
              <a:gd name="connsiteY0" fmla="*/ 0 h 763376"/>
              <a:gd name="connsiteX1" fmla="*/ 2431330 w 2435664"/>
              <a:gd name="connsiteY1" fmla="*/ 0 h 763376"/>
              <a:gd name="connsiteX2" fmla="*/ 2435664 w 2435664"/>
              <a:gd name="connsiteY2" fmla="*/ 763376 h 763376"/>
              <a:gd name="connsiteX3" fmla="*/ 465 w 2435664"/>
              <a:gd name="connsiteY3" fmla="*/ 425843 h 763376"/>
              <a:gd name="connsiteX4" fmla="*/ 84 w 2435664"/>
              <a:gd name="connsiteY4" fmla="*/ 0 h 763376"/>
              <a:gd name="connsiteX0" fmla="*/ 85 w 2435665"/>
              <a:gd name="connsiteY0" fmla="*/ 0 h 763376"/>
              <a:gd name="connsiteX1" fmla="*/ 2434496 w 2435665"/>
              <a:gd name="connsiteY1" fmla="*/ 0 h 763376"/>
              <a:gd name="connsiteX2" fmla="*/ 2435665 w 2435665"/>
              <a:gd name="connsiteY2" fmla="*/ 763376 h 763376"/>
              <a:gd name="connsiteX3" fmla="*/ 466 w 2435665"/>
              <a:gd name="connsiteY3" fmla="*/ 425843 h 763376"/>
              <a:gd name="connsiteX4" fmla="*/ 85 w 2435665"/>
              <a:gd name="connsiteY4" fmla="*/ 0 h 763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65" h="763376">
                <a:moveTo>
                  <a:pt x="85" y="0"/>
                </a:moveTo>
                <a:lnTo>
                  <a:pt x="2434496" y="0"/>
                </a:lnTo>
                <a:cubicBezTo>
                  <a:pt x="2435941" y="254459"/>
                  <a:pt x="2434220" y="508917"/>
                  <a:pt x="2435665" y="763376"/>
                </a:cubicBezTo>
                <a:lnTo>
                  <a:pt x="466" y="425843"/>
                </a:lnTo>
                <a:cubicBezTo>
                  <a:pt x="-978" y="282615"/>
                  <a:pt x="1529" y="143228"/>
                  <a:pt x="85" y="0"/>
                </a:cubicBezTo>
                <a:close/>
              </a:path>
            </a:pathLst>
          </a:custGeom>
          <a:solidFill>
            <a:srgbClr val="44546A"/>
          </a:solidFill>
          <a:ln w="6350" cap="flat" cmpd="sng" algn="ctr">
            <a:noFill/>
            <a:prstDash val="solid"/>
            <a:miter lim="800000"/>
            <a:headEnd type="none" w="med" len="med"/>
            <a:tailEnd type="none" w="med" len="med"/>
          </a:ln>
          <a:effectLst/>
        </p:spPr>
        <p:txBody>
          <a:bodyPr rot="0" spcFirstLastPara="0" vertOverflow="overflow" horzOverflow="overflow" vert="horz" wrap="square" lIns="108000" tIns="108000" rIns="182880" bIns="0"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Calibri" panose="020F0502020204030204"/>
                <a:ea typeface="Segoe UI" panose="020B0502040204020203" pitchFamily="34" charset="0"/>
                <a:cs typeface="Segoe UI" panose="020B0502040204020203" pitchFamily="34" charset="0"/>
              </a:rPr>
              <a:t>Build/CI</a:t>
            </a:r>
          </a:p>
        </p:txBody>
      </p:sp>
      <p:sp>
        <p:nvSpPr>
          <p:cNvPr id="144" name="Rectangle 4"/>
          <p:cNvSpPr/>
          <p:nvPr/>
        </p:nvSpPr>
        <p:spPr bwMode="gray">
          <a:xfrm>
            <a:off x="4188824" y="4503091"/>
            <a:ext cx="1954792" cy="504777"/>
          </a:xfrm>
          <a:custGeom>
            <a:avLst/>
            <a:gdLst>
              <a:gd name="connsiteX0" fmla="*/ 0 w 2428875"/>
              <a:gd name="connsiteY0" fmla="*/ 0 h 681037"/>
              <a:gd name="connsiteX1" fmla="*/ 2428875 w 2428875"/>
              <a:gd name="connsiteY1" fmla="*/ 0 h 681037"/>
              <a:gd name="connsiteX2" fmla="*/ 2428875 w 2428875"/>
              <a:gd name="connsiteY2" fmla="*/ 681037 h 681037"/>
              <a:gd name="connsiteX3" fmla="*/ 0 w 2428875"/>
              <a:gd name="connsiteY3" fmla="*/ 681037 h 681037"/>
              <a:gd name="connsiteX4" fmla="*/ 0 w 2428875"/>
              <a:gd name="connsiteY4" fmla="*/ 0 h 681037"/>
              <a:gd name="connsiteX0" fmla="*/ 0 w 2428875"/>
              <a:gd name="connsiteY0" fmla="*/ 0 h 681037"/>
              <a:gd name="connsiteX1" fmla="*/ 2428875 w 2428875"/>
              <a:gd name="connsiteY1" fmla="*/ 0 h 681037"/>
              <a:gd name="connsiteX2" fmla="*/ 2428875 w 2428875"/>
              <a:gd name="connsiteY2" fmla="*/ 681037 h 681037"/>
              <a:gd name="connsiteX3" fmla="*/ 4333 w 2428875"/>
              <a:gd name="connsiteY3" fmla="*/ 429685 h 681037"/>
              <a:gd name="connsiteX4" fmla="*/ 0 w 2428875"/>
              <a:gd name="connsiteY4" fmla="*/ 0 h 681037"/>
              <a:gd name="connsiteX0" fmla="*/ 0 w 2433209"/>
              <a:gd name="connsiteY0" fmla="*/ 0 h 763376"/>
              <a:gd name="connsiteX1" fmla="*/ 2428875 w 2433209"/>
              <a:gd name="connsiteY1" fmla="*/ 0 h 763376"/>
              <a:gd name="connsiteX2" fmla="*/ 2433209 w 2433209"/>
              <a:gd name="connsiteY2" fmla="*/ 763376 h 763376"/>
              <a:gd name="connsiteX3" fmla="*/ 4333 w 2433209"/>
              <a:gd name="connsiteY3" fmla="*/ 429685 h 763376"/>
              <a:gd name="connsiteX4" fmla="*/ 0 w 243320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84 w 2435664"/>
              <a:gd name="connsiteY0" fmla="*/ 0 h 763376"/>
              <a:gd name="connsiteX1" fmla="*/ 2431330 w 2435664"/>
              <a:gd name="connsiteY1" fmla="*/ 0 h 763376"/>
              <a:gd name="connsiteX2" fmla="*/ 2435664 w 2435664"/>
              <a:gd name="connsiteY2" fmla="*/ 763376 h 763376"/>
              <a:gd name="connsiteX3" fmla="*/ 465 w 2435664"/>
              <a:gd name="connsiteY3" fmla="*/ 425843 h 763376"/>
              <a:gd name="connsiteX4" fmla="*/ 84 w 2435664"/>
              <a:gd name="connsiteY4" fmla="*/ 0 h 763376"/>
              <a:gd name="connsiteX0" fmla="*/ 85 w 2435665"/>
              <a:gd name="connsiteY0" fmla="*/ 0 h 763376"/>
              <a:gd name="connsiteX1" fmla="*/ 2434496 w 2435665"/>
              <a:gd name="connsiteY1" fmla="*/ 0 h 763376"/>
              <a:gd name="connsiteX2" fmla="*/ 2435665 w 2435665"/>
              <a:gd name="connsiteY2" fmla="*/ 763376 h 763376"/>
              <a:gd name="connsiteX3" fmla="*/ 466 w 2435665"/>
              <a:gd name="connsiteY3" fmla="*/ 425843 h 763376"/>
              <a:gd name="connsiteX4" fmla="*/ 85 w 2435665"/>
              <a:gd name="connsiteY4" fmla="*/ 0 h 763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65" h="763376">
                <a:moveTo>
                  <a:pt x="85" y="0"/>
                </a:moveTo>
                <a:lnTo>
                  <a:pt x="2434496" y="0"/>
                </a:lnTo>
                <a:cubicBezTo>
                  <a:pt x="2435941" y="254459"/>
                  <a:pt x="2434220" y="508917"/>
                  <a:pt x="2435665" y="763376"/>
                </a:cubicBezTo>
                <a:lnTo>
                  <a:pt x="466" y="425843"/>
                </a:lnTo>
                <a:cubicBezTo>
                  <a:pt x="-978" y="282615"/>
                  <a:pt x="1529" y="143228"/>
                  <a:pt x="85" y="0"/>
                </a:cubicBezTo>
                <a:close/>
              </a:path>
            </a:pathLst>
          </a:custGeom>
          <a:solidFill>
            <a:srgbClr val="44546A"/>
          </a:solidFill>
          <a:ln w="6350" cap="flat" cmpd="sng" algn="ctr">
            <a:noFill/>
            <a:prstDash val="solid"/>
            <a:miter lim="800000"/>
            <a:headEnd type="none" w="med" len="med"/>
            <a:tailEnd type="none" w="med" len="med"/>
          </a:ln>
          <a:effectLst/>
        </p:spPr>
        <p:txBody>
          <a:bodyPr rot="0" spcFirstLastPara="0" vertOverflow="overflow" horzOverflow="overflow" vert="horz" wrap="square" lIns="108000" tIns="108000" rIns="182880" bIns="0"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Calibri" panose="020F0502020204030204"/>
                <a:ea typeface="Segoe UI" panose="020B0502040204020203" pitchFamily="34" charset="0"/>
                <a:cs typeface="Segoe UI" panose="020B0502040204020203" pitchFamily="34" charset="0"/>
              </a:rPr>
              <a:t>Test</a:t>
            </a:r>
          </a:p>
        </p:txBody>
      </p:sp>
      <p:sp>
        <p:nvSpPr>
          <p:cNvPr id="116" name="Rectangle 115"/>
          <p:cNvSpPr/>
          <p:nvPr/>
        </p:nvSpPr>
        <p:spPr>
          <a:xfrm>
            <a:off x="7332291" y="2833708"/>
            <a:ext cx="1957754" cy="3223846"/>
          </a:xfrm>
          <a:prstGeom prst="rect">
            <a:avLst/>
          </a:prstGeom>
          <a:solidFill>
            <a:srgbClr val="3449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22" name="TextBox 121"/>
          <p:cNvSpPr txBox="1"/>
          <p:nvPr/>
        </p:nvSpPr>
        <p:spPr>
          <a:xfrm>
            <a:off x="7315766" y="2114158"/>
            <a:ext cx="1965556" cy="707886"/>
          </a:xfrm>
          <a:prstGeom prst="rect">
            <a:avLst/>
          </a:prstGeom>
          <a:noFill/>
        </p:spPr>
        <p:txBody>
          <a:bodyPr wrap="square" rtlCol="0">
            <a:spAutoFit/>
          </a:bodyPr>
          <a:lstStyle/>
          <a:p>
            <a:pPr defTabSz="914400"/>
            <a:r>
              <a:rPr lang="en-US" sz="4000" dirty="0" smtClean="0">
                <a:ln w="3175">
                  <a:solidFill>
                    <a:prstClr val="white"/>
                  </a:solidFill>
                </a:ln>
                <a:solidFill>
                  <a:prstClr val="white"/>
                </a:solidFill>
                <a:latin typeface="Arial" panose="020B0604020202020204" pitchFamily="34" charset="0"/>
                <a:cs typeface="Arial" panose="020B0604020202020204" pitchFamily="34" charset="0"/>
              </a:rPr>
              <a:t>03</a:t>
            </a:r>
          </a:p>
        </p:txBody>
      </p:sp>
      <p:sp>
        <p:nvSpPr>
          <p:cNvPr id="126" name="TextBox 125"/>
          <p:cNvSpPr txBox="1"/>
          <p:nvPr/>
        </p:nvSpPr>
        <p:spPr>
          <a:xfrm rot="16200000">
            <a:off x="6138688" y="3659770"/>
            <a:ext cx="1958217" cy="369332"/>
          </a:xfrm>
          <a:prstGeom prst="rect">
            <a:avLst/>
          </a:prstGeom>
          <a:noFill/>
        </p:spPr>
        <p:txBody>
          <a:bodyPr wrap="square" rtlCol="0">
            <a:spAutoFit/>
          </a:bodyPr>
          <a:lstStyle/>
          <a:p>
            <a:pPr algn="r" defTabSz="914400"/>
            <a:r>
              <a:rPr lang="en-US" spc="50" dirty="0" smtClean="0">
                <a:solidFill>
                  <a:prstClr val="white"/>
                </a:solidFill>
                <a:latin typeface="Segoe UI Light" panose="020B0502040204020203" pitchFamily="34" charset="0"/>
                <a:cs typeface="Segoe UI Light" panose="020B0502040204020203" pitchFamily="34" charset="0"/>
              </a:rPr>
              <a:t>Deploy</a:t>
            </a:r>
            <a:endParaRPr lang="en-US" spc="50" dirty="0">
              <a:solidFill>
                <a:prstClr val="white"/>
              </a:solidFill>
              <a:latin typeface="Segoe UI Light" panose="020B0502040204020203" pitchFamily="34" charset="0"/>
              <a:cs typeface="Segoe UI Light" panose="020B0502040204020203" pitchFamily="34" charset="0"/>
            </a:endParaRPr>
          </a:p>
        </p:txBody>
      </p:sp>
      <p:sp>
        <p:nvSpPr>
          <p:cNvPr id="152" name="Rectangle 4"/>
          <p:cNvSpPr/>
          <p:nvPr/>
        </p:nvSpPr>
        <p:spPr bwMode="gray">
          <a:xfrm>
            <a:off x="7332291" y="2833708"/>
            <a:ext cx="1954792" cy="504777"/>
          </a:xfrm>
          <a:custGeom>
            <a:avLst/>
            <a:gdLst>
              <a:gd name="connsiteX0" fmla="*/ 0 w 2428875"/>
              <a:gd name="connsiteY0" fmla="*/ 0 h 681037"/>
              <a:gd name="connsiteX1" fmla="*/ 2428875 w 2428875"/>
              <a:gd name="connsiteY1" fmla="*/ 0 h 681037"/>
              <a:gd name="connsiteX2" fmla="*/ 2428875 w 2428875"/>
              <a:gd name="connsiteY2" fmla="*/ 681037 h 681037"/>
              <a:gd name="connsiteX3" fmla="*/ 0 w 2428875"/>
              <a:gd name="connsiteY3" fmla="*/ 681037 h 681037"/>
              <a:gd name="connsiteX4" fmla="*/ 0 w 2428875"/>
              <a:gd name="connsiteY4" fmla="*/ 0 h 681037"/>
              <a:gd name="connsiteX0" fmla="*/ 0 w 2428875"/>
              <a:gd name="connsiteY0" fmla="*/ 0 h 681037"/>
              <a:gd name="connsiteX1" fmla="*/ 2428875 w 2428875"/>
              <a:gd name="connsiteY1" fmla="*/ 0 h 681037"/>
              <a:gd name="connsiteX2" fmla="*/ 2428875 w 2428875"/>
              <a:gd name="connsiteY2" fmla="*/ 681037 h 681037"/>
              <a:gd name="connsiteX3" fmla="*/ 4333 w 2428875"/>
              <a:gd name="connsiteY3" fmla="*/ 429685 h 681037"/>
              <a:gd name="connsiteX4" fmla="*/ 0 w 2428875"/>
              <a:gd name="connsiteY4" fmla="*/ 0 h 681037"/>
              <a:gd name="connsiteX0" fmla="*/ 0 w 2433209"/>
              <a:gd name="connsiteY0" fmla="*/ 0 h 763376"/>
              <a:gd name="connsiteX1" fmla="*/ 2428875 w 2433209"/>
              <a:gd name="connsiteY1" fmla="*/ 0 h 763376"/>
              <a:gd name="connsiteX2" fmla="*/ 2433209 w 2433209"/>
              <a:gd name="connsiteY2" fmla="*/ 763376 h 763376"/>
              <a:gd name="connsiteX3" fmla="*/ 4333 w 2433209"/>
              <a:gd name="connsiteY3" fmla="*/ 429685 h 763376"/>
              <a:gd name="connsiteX4" fmla="*/ 0 w 243320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84 w 2435664"/>
              <a:gd name="connsiteY0" fmla="*/ 0 h 763376"/>
              <a:gd name="connsiteX1" fmla="*/ 2431330 w 2435664"/>
              <a:gd name="connsiteY1" fmla="*/ 0 h 763376"/>
              <a:gd name="connsiteX2" fmla="*/ 2435664 w 2435664"/>
              <a:gd name="connsiteY2" fmla="*/ 763376 h 763376"/>
              <a:gd name="connsiteX3" fmla="*/ 465 w 2435664"/>
              <a:gd name="connsiteY3" fmla="*/ 425843 h 763376"/>
              <a:gd name="connsiteX4" fmla="*/ 84 w 2435664"/>
              <a:gd name="connsiteY4" fmla="*/ 0 h 763376"/>
              <a:gd name="connsiteX0" fmla="*/ 85 w 2435665"/>
              <a:gd name="connsiteY0" fmla="*/ 0 h 763376"/>
              <a:gd name="connsiteX1" fmla="*/ 2434496 w 2435665"/>
              <a:gd name="connsiteY1" fmla="*/ 0 h 763376"/>
              <a:gd name="connsiteX2" fmla="*/ 2435665 w 2435665"/>
              <a:gd name="connsiteY2" fmla="*/ 763376 h 763376"/>
              <a:gd name="connsiteX3" fmla="*/ 466 w 2435665"/>
              <a:gd name="connsiteY3" fmla="*/ 425843 h 763376"/>
              <a:gd name="connsiteX4" fmla="*/ 85 w 2435665"/>
              <a:gd name="connsiteY4" fmla="*/ 0 h 763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65" h="763376">
                <a:moveTo>
                  <a:pt x="85" y="0"/>
                </a:moveTo>
                <a:lnTo>
                  <a:pt x="2434496" y="0"/>
                </a:lnTo>
                <a:cubicBezTo>
                  <a:pt x="2435941" y="254459"/>
                  <a:pt x="2434220" y="508917"/>
                  <a:pt x="2435665" y="763376"/>
                </a:cubicBezTo>
                <a:lnTo>
                  <a:pt x="466" y="425843"/>
                </a:lnTo>
                <a:cubicBezTo>
                  <a:pt x="-978" y="282615"/>
                  <a:pt x="1529" y="143228"/>
                  <a:pt x="85" y="0"/>
                </a:cubicBezTo>
                <a:close/>
              </a:path>
            </a:pathLst>
          </a:custGeom>
          <a:solidFill>
            <a:srgbClr val="44546A"/>
          </a:solidFill>
          <a:ln w="6350" cap="flat" cmpd="sng" algn="ctr">
            <a:noFill/>
            <a:prstDash val="solid"/>
            <a:miter lim="800000"/>
            <a:headEnd type="none" w="med" len="med"/>
            <a:tailEnd type="none" w="med" len="med"/>
          </a:ln>
          <a:effectLst/>
        </p:spPr>
        <p:txBody>
          <a:bodyPr rot="0" spcFirstLastPara="0" vertOverflow="overflow" horzOverflow="overflow" vert="horz" wrap="square" lIns="108000" tIns="108000" rIns="182880" bIns="0"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Calibri" panose="020F0502020204030204"/>
                <a:ea typeface="Segoe UI" panose="020B0502040204020203" pitchFamily="34" charset="0"/>
                <a:cs typeface="Segoe UI" panose="020B0502040204020203" pitchFamily="34" charset="0"/>
              </a:rPr>
              <a:t>Configuration</a:t>
            </a:r>
          </a:p>
        </p:txBody>
      </p:sp>
      <p:sp>
        <p:nvSpPr>
          <p:cNvPr id="123" name="TextBox 122"/>
          <p:cNvSpPr txBox="1"/>
          <p:nvPr/>
        </p:nvSpPr>
        <p:spPr>
          <a:xfrm>
            <a:off x="10430584" y="2468555"/>
            <a:ext cx="1965556" cy="707886"/>
          </a:xfrm>
          <a:prstGeom prst="rect">
            <a:avLst/>
          </a:prstGeom>
          <a:noFill/>
        </p:spPr>
        <p:txBody>
          <a:bodyPr wrap="square" rtlCol="0">
            <a:spAutoFit/>
          </a:bodyPr>
          <a:lstStyle/>
          <a:p>
            <a:pPr defTabSz="914400"/>
            <a:r>
              <a:rPr lang="en-US" sz="4000" dirty="0" smtClean="0">
                <a:ln w="3175">
                  <a:solidFill>
                    <a:prstClr val="white"/>
                  </a:solidFill>
                </a:ln>
                <a:solidFill>
                  <a:prstClr val="white"/>
                </a:solidFill>
                <a:latin typeface="Arial" panose="020B0604020202020204" pitchFamily="34" charset="0"/>
                <a:cs typeface="Arial" panose="020B0604020202020204" pitchFamily="34" charset="0"/>
              </a:rPr>
              <a:t>04</a:t>
            </a:r>
          </a:p>
        </p:txBody>
      </p:sp>
      <p:sp>
        <p:nvSpPr>
          <p:cNvPr id="127" name="Rectangle 126"/>
          <p:cNvSpPr/>
          <p:nvPr/>
        </p:nvSpPr>
        <p:spPr>
          <a:xfrm>
            <a:off x="10478721" y="3199464"/>
            <a:ext cx="1957754" cy="3132407"/>
          </a:xfrm>
          <a:prstGeom prst="rect">
            <a:avLst/>
          </a:prstGeom>
          <a:solidFill>
            <a:srgbClr val="3449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28" name="TextBox 127"/>
          <p:cNvSpPr txBox="1"/>
          <p:nvPr/>
        </p:nvSpPr>
        <p:spPr>
          <a:xfrm rot="16200000">
            <a:off x="9287092" y="4018232"/>
            <a:ext cx="1958217" cy="369332"/>
          </a:xfrm>
          <a:prstGeom prst="rect">
            <a:avLst/>
          </a:prstGeom>
          <a:noFill/>
        </p:spPr>
        <p:txBody>
          <a:bodyPr wrap="square" rtlCol="0">
            <a:spAutoFit/>
          </a:bodyPr>
          <a:lstStyle/>
          <a:p>
            <a:pPr algn="r" defTabSz="914400"/>
            <a:r>
              <a:rPr lang="en-US" spc="50" dirty="0" smtClean="0">
                <a:solidFill>
                  <a:prstClr val="white"/>
                </a:solidFill>
                <a:latin typeface="Segoe UI Light" panose="020B0502040204020203" pitchFamily="34" charset="0"/>
                <a:cs typeface="Segoe UI Light" panose="020B0502040204020203" pitchFamily="34" charset="0"/>
              </a:rPr>
              <a:t>Monitor &amp; Learn</a:t>
            </a:r>
            <a:endParaRPr lang="en-US" spc="50" dirty="0">
              <a:solidFill>
                <a:prstClr val="white"/>
              </a:solidFill>
              <a:latin typeface="Segoe UI Light" panose="020B0502040204020203" pitchFamily="34" charset="0"/>
              <a:cs typeface="Segoe UI Light" panose="020B0502040204020203" pitchFamily="34" charset="0"/>
            </a:endParaRPr>
          </a:p>
        </p:txBody>
      </p:sp>
      <p:sp>
        <p:nvSpPr>
          <p:cNvPr id="170" name="Rectangle 4"/>
          <p:cNvSpPr/>
          <p:nvPr/>
        </p:nvSpPr>
        <p:spPr bwMode="gray">
          <a:xfrm>
            <a:off x="10481683" y="3199464"/>
            <a:ext cx="1954792" cy="504777"/>
          </a:xfrm>
          <a:custGeom>
            <a:avLst/>
            <a:gdLst>
              <a:gd name="connsiteX0" fmla="*/ 0 w 2428875"/>
              <a:gd name="connsiteY0" fmla="*/ 0 h 681037"/>
              <a:gd name="connsiteX1" fmla="*/ 2428875 w 2428875"/>
              <a:gd name="connsiteY1" fmla="*/ 0 h 681037"/>
              <a:gd name="connsiteX2" fmla="*/ 2428875 w 2428875"/>
              <a:gd name="connsiteY2" fmla="*/ 681037 h 681037"/>
              <a:gd name="connsiteX3" fmla="*/ 0 w 2428875"/>
              <a:gd name="connsiteY3" fmla="*/ 681037 h 681037"/>
              <a:gd name="connsiteX4" fmla="*/ 0 w 2428875"/>
              <a:gd name="connsiteY4" fmla="*/ 0 h 681037"/>
              <a:gd name="connsiteX0" fmla="*/ 0 w 2428875"/>
              <a:gd name="connsiteY0" fmla="*/ 0 h 681037"/>
              <a:gd name="connsiteX1" fmla="*/ 2428875 w 2428875"/>
              <a:gd name="connsiteY1" fmla="*/ 0 h 681037"/>
              <a:gd name="connsiteX2" fmla="*/ 2428875 w 2428875"/>
              <a:gd name="connsiteY2" fmla="*/ 681037 h 681037"/>
              <a:gd name="connsiteX3" fmla="*/ 4333 w 2428875"/>
              <a:gd name="connsiteY3" fmla="*/ 429685 h 681037"/>
              <a:gd name="connsiteX4" fmla="*/ 0 w 2428875"/>
              <a:gd name="connsiteY4" fmla="*/ 0 h 681037"/>
              <a:gd name="connsiteX0" fmla="*/ 0 w 2433209"/>
              <a:gd name="connsiteY0" fmla="*/ 0 h 763376"/>
              <a:gd name="connsiteX1" fmla="*/ 2428875 w 2433209"/>
              <a:gd name="connsiteY1" fmla="*/ 0 h 763376"/>
              <a:gd name="connsiteX2" fmla="*/ 2433209 w 2433209"/>
              <a:gd name="connsiteY2" fmla="*/ 763376 h 763376"/>
              <a:gd name="connsiteX3" fmla="*/ 4333 w 2433209"/>
              <a:gd name="connsiteY3" fmla="*/ 429685 h 763376"/>
              <a:gd name="connsiteX4" fmla="*/ 0 w 243320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84 w 2435664"/>
              <a:gd name="connsiteY0" fmla="*/ 0 h 763376"/>
              <a:gd name="connsiteX1" fmla="*/ 2431330 w 2435664"/>
              <a:gd name="connsiteY1" fmla="*/ 0 h 763376"/>
              <a:gd name="connsiteX2" fmla="*/ 2435664 w 2435664"/>
              <a:gd name="connsiteY2" fmla="*/ 763376 h 763376"/>
              <a:gd name="connsiteX3" fmla="*/ 465 w 2435664"/>
              <a:gd name="connsiteY3" fmla="*/ 425843 h 763376"/>
              <a:gd name="connsiteX4" fmla="*/ 84 w 2435664"/>
              <a:gd name="connsiteY4" fmla="*/ 0 h 763376"/>
              <a:gd name="connsiteX0" fmla="*/ 85 w 2435665"/>
              <a:gd name="connsiteY0" fmla="*/ 0 h 763376"/>
              <a:gd name="connsiteX1" fmla="*/ 2434496 w 2435665"/>
              <a:gd name="connsiteY1" fmla="*/ 0 h 763376"/>
              <a:gd name="connsiteX2" fmla="*/ 2435665 w 2435665"/>
              <a:gd name="connsiteY2" fmla="*/ 763376 h 763376"/>
              <a:gd name="connsiteX3" fmla="*/ 466 w 2435665"/>
              <a:gd name="connsiteY3" fmla="*/ 425843 h 763376"/>
              <a:gd name="connsiteX4" fmla="*/ 85 w 2435665"/>
              <a:gd name="connsiteY4" fmla="*/ 0 h 763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65" h="763376">
                <a:moveTo>
                  <a:pt x="85" y="0"/>
                </a:moveTo>
                <a:lnTo>
                  <a:pt x="2434496" y="0"/>
                </a:lnTo>
                <a:cubicBezTo>
                  <a:pt x="2435941" y="254459"/>
                  <a:pt x="2434220" y="508917"/>
                  <a:pt x="2435665" y="763376"/>
                </a:cubicBezTo>
                <a:lnTo>
                  <a:pt x="466" y="425843"/>
                </a:lnTo>
                <a:cubicBezTo>
                  <a:pt x="-978" y="282615"/>
                  <a:pt x="1529" y="143228"/>
                  <a:pt x="85" y="0"/>
                </a:cubicBezTo>
                <a:close/>
              </a:path>
            </a:pathLst>
          </a:custGeom>
          <a:solidFill>
            <a:srgbClr val="44546A"/>
          </a:solidFill>
          <a:ln w="6350" cap="flat" cmpd="sng" algn="ctr">
            <a:noFill/>
            <a:prstDash val="solid"/>
            <a:miter lim="800000"/>
            <a:headEnd type="none" w="med" len="med"/>
            <a:tailEnd type="none" w="med" len="med"/>
          </a:ln>
          <a:effectLst/>
        </p:spPr>
        <p:txBody>
          <a:bodyPr rot="0" spcFirstLastPara="0" vertOverflow="overflow" horzOverflow="overflow" vert="horz" wrap="square" lIns="108000" tIns="108000" rIns="182880" bIns="0"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Calibri" panose="020F0502020204030204"/>
                <a:ea typeface="Segoe UI" panose="020B0502040204020203" pitchFamily="34" charset="0"/>
                <a:cs typeface="Segoe UI" panose="020B0502040204020203" pitchFamily="34" charset="0"/>
              </a:rPr>
              <a:t>Monitor</a:t>
            </a:r>
          </a:p>
        </p:txBody>
      </p:sp>
      <p:pic>
        <p:nvPicPr>
          <p:cNvPr id="80" name="Picture 79"/>
          <p:cNvPicPr>
            <a:picLocks noChangeAspect="1"/>
          </p:cNvPicPr>
          <p:nvPr/>
        </p:nvPicPr>
        <p:blipFill>
          <a:blip r:embed="rId3"/>
          <a:stretch>
            <a:fillRect/>
          </a:stretch>
        </p:blipFill>
        <p:spPr>
          <a:xfrm>
            <a:off x="1174232" y="2791304"/>
            <a:ext cx="1190662" cy="638414"/>
          </a:xfrm>
          <a:prstGeom prst="rect">
            <a:avLst/>
          </a:prstGeom>
        </p:spPr>
      </p:pic>
      <p:grpSp>
        <p:nvGrpSpPr>
          <p:cNvPr id="136" name="Group 135"/>
          <p:cNvGrpSpPr/>
          <p:nvPr/>
        </p:nvGrpSpPr>
        <p:grpSpPr>
          <a:xfrm>
            <a:off x="2070095" y="3179087"/>
            <a:ext cx="792295" cy="775370"/>
            <a:chOff x="2065191" y="1914181"/>
            <a:chExt cx="883828" cy="864948"/>
          </a:xfrm>
        </p:grpSpPr>
        <p:sp>
          <p:nvSpPr>
            <p:cNvPr id="137" name="Freeform 95"/>
            <p:cNvSpPr>
              <a:spLocks/>
            </p:cNvSpPr>
            <p:nvPr/>
          </p:nvSpPr>
          <p:spPr bwMode="auto">
            <a:xfrm flipH="1">
              <a:off x="2065191" y="1914181"/>
              <a:ext cx="883828" cy="573976"/>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00BCF2"/>
            </a:solidFill>
            <a:ln>
              <a:noFill/>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rgbClr val="000000"/>
                </a:solidFill>
                <a:effectLst/>
                <a:uLnTx/>
                <a:uFillTx/>
                <a:latin typeface="Calibri" panose="020F0502020204030204"/>
              </a:endParaRPr>
            </a:p>
          </p:txBody>
        </p:sp>
        <p:sp>
          <p:nvSpPr>
            <p:cNvPr id="138" name="Rectangle 137"/>
            <p:cNvSpPr/>
            <p:nvPr/>
          </p:nvSpPr>
          <p:spPr>
            <a:xfrm>
              <a:off x="2132017" y="2107867"/>
              <a:ext cx="677540" cy="502509"/>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pic>
          <p:nvPicPr>
            <p:cNvPr id="139" name="Picture 138"/>
            <p:cNvPicPr>
              <a:picLocks noChangeAspect="1"/>
            </p:cNvPicPr>
            <p:nvPr/>
          </p:nvPicPr>
          <p:blipFill>
            <a:blip r:embed="rId4">
              <a:biLevel thresh="25000"/>
            </a:blip>
            <a:stretch>
              <a:fillRect/>
            </a:stretch>
          </p:blipFill>
          <p:spPr>
            <a:xfrm>
              <a:off x="2078496" y="2064654"/>
              <a:ext cx="777488" cy="714475"/>
            </a:xfrm>
            <a:prstGeom prst="rect">
              <a:avLst/>
            </a:prstGeom>
          </p:spPr>
        </p:pic>
      </p:grpSp>
      <p:pic>
        <p:nvPicPr>
          <p:cNvPr id="8" name="Picture 7"/>
          <p:cNvPicPr>
            <a:picLocks noChangeAspect="1"/>
          </p:cNvPicPr>
          <p:nvPr/>
        </p:nvPicPr>
        <p:blipFill>
          <a:blip r:embed="rId5">
            <a:clrChange>
              <a:clrFrom>
                <a:srgbClr val="EFF1F4"/>
              </a:clrFrom>
              <a:clrTo>
                <a:srgbClr val="EFF1F4">
                  <a:alpha val="0"/>
                </a:srgbClr>
              </a:clrTo>
            </a:clrChange>
            <a:biLevel thresh="25000"/>
            <a:extLst>
              <a:ext uri="{28A0092B-C50C-407E-A947-70E740481C1C}">
                <a14:useLocalDpi xmlns:a14="http://schemas.microsoft.com/office/drawing/2010/main" val="0"/>
              </a:ext>
            </a:extLst>
          </a:blip>
          <a:stretch>
            <a:fillRect/>
          </a:stretch>
        </p:blipFill>
        <p:spPr>
          <a:xfrm>
            <a:off x="1189093" y="5051725"/>
            <a:ext cx="1132410" cy="298201"/>
          </a:xfrm>
          <a:prstGeom prst="rect">
            <a:avLst/>
          </a:prstGeom>
        </p:spPr>
      </p:pic>
      <p:pic>
        <p:nvPicPr>
          <p:cNvPr id="10" name="Picture 9"/>
          <p:cNvPicPr>
            <a:picLocks noChangeAspect="1"/>
          </p:cNvPicPr>
          <p:nvPr/>
        </p:nvPicPr>
        <p:blipFill>
          <a:blip r:embed="rId6">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tretch>
            <a:fillRect/>
          </a:stretch>
        </p:blipFill>
        <p:spPr>
          <a:xfrm>
            <a:off x="1189093" y="4685969"/>
            <a:ext cx="1280146" cy="273828"/>
          </a:xfrm>
          <a:prstGeom prst="rect">
            <a:avLst/>
          </a:prstGeom>
        </p:spPr>
      </p:pic>
      <p:pic>
        <p:nvPicPr>
          <p:cNvPr id="88" name="Picture 87"/>
          <p:cNvPicPr>
            <a:picLocks noChangeAspect="1"/>
          </p:cNvPicPr>
          <p:nvPr/>
        </p:nvPicPr>
        <p:blipFill rotWithShape="1">
          <a:blip r:embed="rId7">
            <a:clrChange>
              <a:clrFrom>
                <a:srgbClr val="404040"/>
              </a:clrFrom>
              <a:clrTo>
                <a:srgbClr val="404040">
                  <a:alpha val="0"/>
                </a:srgbClr>
              </a:clrTo>
            </a:clrChange>
            <a:extLst>
              <a:ext uri="{28A0092B-C50C-407E-A947-70E740481C1C}">
                <a14:useLocalDpi xmlns:a14="http://schemas.microsoft.com/office/drawing/2010/main" val="0"/>
              </a:ext>
            </a:extLst>
          </a:blip>
          <a:srcRect l="30356" t="9606" r="31797" b="11547"/>
          <a:stretch/>
        </p:blipFill>
        <p:spPr>
          <a:xfrm>
            <a:off x="4298227" y="2968042"/>
            <a:ext cx="851482" cy="327492"/>
          </a:xfrm>
          <a:prstGeom prst="rect">
            <a:avLst/>
          </a:prstGeom>
        </p:spPr>
      </p:pic>
      <p:pic>
        <p:nvPicPr>
          <p:cNvPr id="89" name="Picture 88"/>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4207583" y="3285678"/>
            <a:ext cx="1056366" cy="384133"/>
          </a:xfrm>
          <a:prstGeom prst="rect">
            <a:avLst/>
          </a:prstGeom>
        </p:spPr>
      </p:pic>
      <p:grpSp>
        <p:nvGrpSpPr>
          <p:cNvPr id="13" name="Group 12"/>
          <p:cNvGrpSpPr/>
          <p:nvPr/>
        </p:nvGrpSpPr>
        <p:grpSpPr>
          <a:xfrm>
            <a:off x="4179883" y="4937077"/>
            <a:ext cx="1123964" cy="754721"/>
            <a:chOff x="4728517" y="4845638"/>
            <a:chExt cx="1123964" cy="754721"/>
          </a:xfrm>
        </p:grpSpPr>
        <p:pic>
          <p:nvPicPr>
            <p:cNvPr id="90" name="Picture 89"/>
            <p:cNvPicPr>
              <a:picLocks noChangeAspect="1"/>
            </p:cNvPicPr>
            <p:nvPr/>
          </p:nvPicPr>
          <p:blipFill rotWithShape="1">
            <a:blip r:embed="rId7">
              <a:clrChange>
                <a:clrFrom>
                  <a:srgbClr val="404040"/>
                </a:clrFrom>
                <a:clrTo>
                  <a:srgbClr val="404040">
                    <a:alpha val="0"/>
                  </a:srgbClr>
                </a:clrTo>
              </a:clrChange>
              <a:extLst>
                <a:ext uri="{28A0092B-C50C-407E-A947-70E740481C1C}">
                  <a14:useLocalDpi xmlns:a14="http://schemas.microsoft.com/office/drawing/2010/main" val="0"/>
                </a:ext>
              </a:extLst>
            </a:blip>
            <a:srcRect l="30356" t="9606" r="31797" b="11547"/>
            <a:stretch/>
          </p:blipFill>
          <p:spPr>
            <a:xfrm>
              <a:off x="4846861" y="4845638"/>
              <a:ext cx="899620" cy="346007"/>
            </a:xfrm>
            <a:prstGeom prst="rect">
              <a:avLst/>
            </a:prstGeom>
          </p:spPr>
        </p:pic>
        <p:pic>
          <p:nvPicPr>
            <p:cNvPr id="91" name="Picture 90"/>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4728517" y="5191645"/>
              <a:ext cx="1123964" cy="408714"/>
            </a:xfrm>
            <a:prstGeom prst="rect">
              <a:avLst/>
            </a:prstGeom>
          </p:spPr>
        </p:pic>
      </p:grpSp>
      <p:pic>
        <p:nvPicPr>
          <p:cNvPr id="17" name="Picture 16"/>
          <p:cNvPicPr>
            <a:picLocks noChangeAspect="1"/>
          </p:cNvPicPr>
          <p:nvPr/>
        </p:nvPicPr>
        <p:blipFill>
          <a:blip r:embed="rId9"/>
          <a:stretch>
            <a:fillRect/>
          </a:stretch>
        </p:blipFill>
        <p:spPr>
          <a:xfrm>
            <a:off x="4332975" y="3693619"/>
            <a:ext cx="981502" cy="299617"/>
          </a:xfrm>
          <a:prstGeom prst="rect">
            <a:avLst/>
          </a:prstGeom>
        </p:spPr>
      </p:pic>
      <p:sp>
        <p:nvSpPr>
          <p:cNvPr id="99" name="TextBox 98"/>
          <p:cNvSpPr txBox="1"/>
          <p:nvPr/>
        </p:nvSpPr>
        <p:spPr>
          <a:xfrm>
            <a:off x="-1" y="6575310"/>
            <a:ext cx="2994225" cy="439464"/>
          </a:xfrm>
          <a:prstGeom prst="rect">
            <a:avLst/>
          </a:prstGeom>
          <a:solidFill>
            <a:srgbClr val="002060">
              <a:alpha val="25000"/>
            </a:srgbClr>
          </a:solidFill>
        </p:spPr>
        <p:txBody>
          <a:bodyPr wrap="square" rtlCol="0" anchor="ctr">
            <a:noAutofit/>
          </a:bodyPr>
          <a:lstStyle/>
          <a:p>
            <a:pPr>
              <a:defRPr/>
            </a:pPr>
            <a:r>
              <a:rPr lang="en-US" sz="800" i="1" kern="0" spc="20" dirty="0" smtClean="0">
                <a:solidFill>
                  <a:schemeClr val="accent5">
                    <a:lumMod val="20000"/>
                    <a:lumOff val="80000"/>
                  </a:schemeClr>
                </a:solidFill>
                <a:cs typeface="Arial" pitchFamily="34" charset="0"/>
              </a:rPr>
              <a:t>This graphic shows OSS and partner</a:t>
            </a:r>
            <a:r>
              <a:rPr lang="en-US" sz="800" i="1" kern="0" dirty="0" smtClean="0">
                <a:solidFill>
                  <a:schemeClr val="accent5">
                    <a:lumMod val="20000"/>
                    <a:lumOff val="80000"/>
                  </a:schemeClr>
                </a:solidFill>
                <a:cs typeface="Arial" pitchFamily="34" charset="0"/>
              </a:rPr>
              <a:t> products that are integrated with the Microsoft </a:t>
            </a:r>
            <a:r>
              <a:rPr lang="en-US" sz="800" i="1" kern="0" dirty="0" err="1" smtClean="0">
                <a:solidFill>
                  <a:schemeClr val="accent5">
                    <a:lumMod val="20000"/>
                    <a:lumOff val="80000"/>
                  </a:schemeClr>
                </a:solidFill>
                <a:cs typeface="Arial" pitchFamily="34" charset="0"/>
              </a:rPr>
              <a:t>DevOps</a:t>
            </a:r>
            <a:r>
              <a:rPr lang="en-US" sz="800" i="1" kern="0" dirty="0" smtClean="0">
                <a:solidFill>
                  <a:schemeClr val="accent5">
                    <a:lumMod val="20000"/>
                    <a:lumOff val="80000"/>
                  </a:schemeClr>
                </a:solidFill>
                <a:cs typeface="Arial" pitchFamily="34" charset="0"/>
              </a:rPr>
              <a:t> solution</a:t>
            </a:r>
          </a:p>
        </p:txBody>
      </p:sp>
      <p:sp>
        <p:nvSpPr>
          <p:cNvPr id="174" name="Rectangle 173"/>
          <p:cNvSpPr/>
          <p:nvPr/>
        </p:nvSpPr>
        <p:spPr>
          <a:xfrm rot="18900000">
            <a:off x="2104599" y="215747"/>
            <a:ext cx="1041722" cy="1041722"/>
          </a:xfrm>
          <a:prstGeom prst="rect">
            <a:avLst/>
          </a:prstGeom>
          <a:solidFill>
            <a:srgbClr val="5B9BD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77" name="Title 1"/>
          <p:cNvSpPr>
            <a:spLocks noGrp="1"/>
          </p:cNvSpPr>
          <p:nvPr>
            <p:ph type="title"/>
          </p:nvPr>
        </p:nvSpPr>
        <p:spPr>
          <a:xfrm>
            <a:off x="274320" y="296897"/>
            <a:ext cx="11889564" cy="917575"/>
          </a:xfrm>
        </p:spPr>
        <p:txBody>
          <a:bodyPr/>
          <a:lstStyle/>
          <a:p>
            <a:r>
              <a:rPr lang="en-US" sz="3400" dirty="0" smtClean="0">
                <a:solidFill>
                  <a:schemeClr val="bg1"/>
                </a:solidFill>
              </a:rPr>
              <a:t>Mixed</a:t>
            </a:r>
            <a:br>
              <a:rPr lang="en-US" sz="3400" dirty="0" smtClean="0">
                <a:solidFill>
                  <a:schemeClr val="bg1"/>
                </a:solidFill>
              </a:rPr>
            </a:br>
            <a:r>
              <a:rPr lang="en-US" sz="3400" dirty="0" smtClean="0">
                <a:solidFill>
                  <a:schemeClr val="bg1"/>
                </a:solidFill>
              </a:rPr>
              <a:t>Ecosystem</a:t>
            </a:r>
            <a:endParaRPr lang="en-US" sz="3400" dirty="0">
              <a:solidFill>
                <a:schemeClr val="bg1"/>
              </a:solidFill>
            </a:endParaRPr>
          </a:p>
        </p:txBody>
      </p:sp>
      <p:pic>
        <p:nvPicPr>
          <p:cNvPr id="20" name="Picture 19"/>
          <p:cNvPicPr>
            <a:picLocks noChangeAspect="1"/>
          </p:cNvPicPr>
          <p:nvPr/>
        </p:nvPicPr>
        <p:blipFill>
          <a:blip r:embed="rId10"/>
          <a:stretch>
            <a:fillRect/>
          </a:stretch>
        </p:blipFill>
        <p:spPr>
          <a:xfrm>
            <a:off x="4277690" y="4026108"/>
            <a:ext cx="1209035" cy="371090"/>
          </a:xfrm>
          <a:prstGeom prst="rect">
            <a:avLst/>
          </a:prstGeom>
        </p:spPr>
      </p:pic>
      <p:pic>
        <p:nvPicPr>
          <p:cNvPr id="24" name="Picture 23"/>
          <p:cNvPicPr>
            <a:picLocks noChangeAspect="1"/>
          </p:cNvPicPr>
          <p:nvPr/>
        </p:nvPicPr>
        <p:blipFill>
          <a:blip r:embed="rId11">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tretch>
            <a:fillRect/>
          </a:stretch>
        </p:blipFill>
        <p:spPr>
          <a:xfrm>
            <a:off x="7406944" y="3242290"/>
            <a:ext cx="640481" cy="640481"/>
          </a:xfrm>
          <a:prstGeom prst="rect">
            <a:avLst/>
          </a:prstGeom>
        </p:spPr>
      </p:pic>
      <p:pic>
        <p:nvPicPr>
          <p:cNvPr id="25" name="Picture 24"/>
          <p:cNvPicPr>
            <a:picLocks noChangeAspect="1"/>
          </p:cNvPicPr>
          <p:nvPr/>
        </p:nvPicPr>
        <p:blipFill>
          <a:blip r:embed="rId12">
            <a:lum bright="70000" contrast="-70000"/>
            <a:extLst>
              <a:ext uri="{28A0092B-C50C-407E-A947-70E740481C1C}">
                <a14:useLocalDpi xmlns:a14="http://schemas.microsoft.com/office/drawing/2010/main" val="0"/>
              </a:ext>
            </a:extLst>
          </a:blip>
          <a:stretch>
            <a:fillRect/>
          </a:stretch>
        </p:blipFill>
        <p:spPr>
          <a:xfrm>
            <a:off x="8138456" y="3364449"/>
            <a:ext cx="494775" cy="486195"/>
          </a:xfrm>
          <a:prstGeom prst="rect">
            <a:avLst/>
          </a:prstGeom>
        </p:spPr>
      </p:pic>
      <p:sp>
        <p:nvSpPr>
          <p:cNvPr id="181" name="Rectangle 4"/>
          <p:cNvSpPr/>
          <p:nvPr/>
        </p:nvSpPr>
        <p:spPr bwMode="gray">
          <a:xfrm>
            <a:off x="7332291" y="3954457"/>
            <a:ext cx="1954792" cy="504777"/>
          </a:xfrm>
          <a:custGeom>
            <a:avLst/>
            <a:gdLst>
              <a:gd name="connsiteX0" fmla="*/ 0 w 2428875"/>
              <a:gd name="connsiteY0" fmla="*/ 0 h 681037"/>
              <a:gd name="connsiteX1" fmla="*/ 2428875 w 2428875"/>
              <a:gd name="connsiteY1" fmla="*/ 0 h 681037"/>
              <a:gd name="connsiteX2" fmla="*/ 2428875 w 2428875"/>
              <a:gd name="connsiteY2" fmla="*/ 681037 h 681037"/>
              <a:gd name="connsiteX3" fmla="*/ 0 w 2428875"/>
              <a:gd name="connsiteY3" fmla="*/ 681037 h 681037"/>
              <a:gd name="connsiteX4" fmla="*/ 0 w 2428875"/>
              <a:gd name="connsiteY4" fmla="*/ 0 h 681037"/>
              <a:gd name="connsiteX0" fmla="*/ 0 w 2428875"/>
              <a:gd name="connsiteY0" fmla="*/ 0 h 681037"/>
              <a:gd name="connsiteX1" fmla="*/ 2428875 w 2428875"/>
              <a:gd name="connsiteY1" fmla="*/ 0 h 681037"/>
              <a:gd name="connsiteX2" fmla="*/ 2428875 w 2428875"/>
              <a:gd name="connsiteY2" fmla="*/ 681037 h 681037"/>
              <a:gd name="connsiteX3" fmla="*/ 4333 w 2428875"/>
              <a:gd name="connsiteY3" fmla="*/ 429685 h 681037"/>
              <a:gd name="connsiteX4" fmla="*/ 0 w 2428875"/>
              <a:gd name="connsiteY4" fmla="*/ 0 h 681037"/>
              <a:gd name="connsiteX0" fmla="*/ 0 w 2433209"/>
              <a:gd name="connsiteY0" fmla="*/ 0 h 763376"/>
              <a:gd name="connsiteX1" fmla="*/ 2428875 w 2433209"/>
              <a:gd name="connsiteY1" fmla="*/ 0 h 763376"/>
              <a:gd name="connsiteX2" fmla="*/ 2433209 w 2433209"/>
              <a:gd name="connsiteY2" fmla="*/ 763376 h 763376"/>
              <a:gd name="connsiteX3" fmla="*/ 4333 w 2433209"/>
              <a:gd name="connsiteY3" fmla="*/ 429685 h 763376"/>
              <a:gd name="connsiteX4" fmla="*/ 0 w 243320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2260 w 2435469"/>
              <a:gd name="connsiteY0" fmla="*/ 0 h 763376"/>
              <a:gd name="connsiteX1" fmla="*/ 2431135 w 2435469"/>
              <a:gd name="connsiteY1" fmla="*/ 0 h 763376"/>
              <a:gd name="connsiteX2" fmla="*/ 2435469 w 2435469"/>
              <a:gd name="connsiteY2" fmla="*/ 763376 h 763376"/>
              <a:gd name="connsiteX3" fmla="*/ 270 w 2435469"/>
              <a:gd name="connsiteY3" fmla="*/ 425843 h 763376"/>
              <a:gd name="connsiteX4" fmla="*/ 2260 w 2435469"/>
              <a:gd name="connsiteY4" fmla="*/ 0 h 763376"/>
              <a:gd name="connsiteX0" fmla="*/ 84 w 2435664"/>
              <a:gd name="connsiteY0" fmla="*/ 0 h 763376"/>
              <a:gd name="connsiteX1" fmla="*/ 2431330 w 2435664"/>
              <a:gd name="connsiteY1" fmla="*/ 0 h 763376"/>
              <a:gd name="connsiteX2" fmla="*/ 2435664 w 2435664"/>
              <a:gd name="connsiteY2" fmla="*/ 763376 h 763376"/>
              <a:gd name="connsiteX3" fmla="*/ 465 w 2435664"/>
              <a:gd name="connsiteY3" fmla="*/ 425843 h 763376"/>
              <a:gd name="connsiteX4" fmla="*/ 84 w 2435664"/>
              <a:gd name="connsiteY4" fmla="*/ 0 h 763376"/>
              <a:gd name="connsiteX0" fmla="*/ 85 w 2435665"/>
              <a:gd name="connsiteY0" fmla="*/ 0 h 763376"/>
              <a:gd name="connsiteX1" fmla="*/ 2434496 w 2435665"/>
              <a:gd name="connsiteY1" fmla="*/ 0 h 763376"/>
              <a:gd name="connsiteX2" fmla="*/ 2435665 w 2435665"/>
              <a:gd name="connsiteY2" fmla="*/ 763376 h 763376"/>
              <a:gd name="connsiteX3" fmla="*/ 466 w 2435665"/>
              <a:gd name="connsiteY3" fmla="*/ 425843 h 763376"/>
              <a:gd name="connsiteX4" fmla="*/ 85 w 2435665"/>
              <a:gd name="connsiteY4" fmla="*/ 0 h 763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5665" h="763376">
                <a:moveTo>
                  <a:pt x="85" y="0"/>
                </a:moveTo>
                <a:lnTo>
                  <a:pt x="2434496" y="0"/>
                </a:lnTo>
                <a:cubicBezTo>
                  <a:pt x="2435941" y="254459"/>
                  <a:pt x="2434220" y="508917"/>
                  <a:pt x="2435665" y="763376"/>
                </a:cubicBezTo>
                <a:lnTo>
                  <a:pt x="466" y="425843"/>
                </a:lnTo>
                <a:cubicBezTo>
                  <a:pt x="-978" y="282615"/>
                  <a:pt x="1529" y="143228"/>
                  <a:pt x="85" y="0"/>
                </a:cubicBezTo>
                <a:close/>
              </a:path>
            </a:pathLst>
          </a:custGeom>
          <a:solidFill>
            <a:srgbClr val="44546A"/>
          </a:solidFill>
          <a:ln w="6350" cap="flat" cmpd="sng" algn="ctr">
            <a:noFill/>
            <a:prstDash val="solid"/>
            <a:miter lim="800000"/>
            <a:headEnd type="none" w="med" len="med"/>
            <a:tailEnd type="none" w="med" len="med"/>
          </a:ln>
          <a:effectLst/>
        </p:spPr>
        <p:txBody>
          <a:bodyPr rot="0" spcFirstLastPara="0" vertOverflow="overflow" horzOverflow="overflow" vert="horz" wrap="square" lIns="108000" tIns="108000" rIns="182880" bIns="0" numCol="1" spcCol="0" rtlCol="0" fromWordArt="0" anchor="t" anchorCtr="0" forceAA="0" compatLnSpc="1">
            <a:prstTxWarp prst="textNoShape">
              <a:avLst/>
            </a:prstTxWarp>
            <a:noAutofit/>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latin typeface="Calibri" panose="020F0502020204030204"/>
                <a:ea typeface="Segoe UI" panose="020B0502040204020203" pitchFamily="34" charset="0"/>
                <a:cs typeface="Segoe UI" panose="020B0502040204020203" pitchFamily="34" charset="0"/>
              </a:rPr>
              <a:t>Release</a:t>
            </a:r>
          </a:p>
        </p:txBody>
      </p:sp>
      <p:pic>
        <p:nvPicPr>
          <p:cNvPr id="182" name="Picture 181"/>
          <p:cNvPicPr>
            <a:picLocks noChangeAspect="1"/>
          </p:cNvPicPr>
          <p:nvPr/>
        </p:nvPicPr>
        <p:blipFill rotWithShape="1">
          <a:blip r:embed="rId7">
            <a:clrChange>
              <a:clrFrom>
                <a:srgbClr val="404040"/>
              </a:clrFrom>
              <a:clrTo>
                <a:srgbClr val="404040">
                  <a:alpha val="0"/>
                </a:srgbClr>
              </a:clrTo>
            </a:clrChange>
            <a:extLst>
              <a:ext uri="{28A0092B-C50C-407E-A947-70E740481C1C}">
                <a14:useLocalDpi xmlns:a14="http://schemas.microsoft.com/office/drawing/2010/main" val="0"/>
              </a:ext>
            </a:extLst>
          </a:blip>
          <a:srcRect l="30356" t="9606" r="31797" b="11547"/>
          <a:stretch/>
        </p:blipFill>
        <p:spPr>
          <a:xfrm>
            <a:off x="7447051" y="4311670"/>
            <a:ext cx="851482" cy="327492"/>
          </a:xfrm>
          <a:prstGeom prst="rect">
            <a:avLst/>
          </a:prstGeom>
        </p:spPr>
      </p:pic>
      <p:pic>
        <p:nvPicPr>
          <p:cNvPr id="186" name="Picture 185"/>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7356407" y="4606507"/>
            <a:ext cx="1056366" cy="384133"/>
          </a:xfrm>
          <a:prstGeom prst="rect">
            <a:avLst/>
          </a:prstGeom>
        </p:spPr>
      </p:pic>
      <p:pic>
        <p:nvPicPr>
          <p:cNvPr id="188" name="Picture 187"/>
          <p:cNvPicPr>
            <a:picLocks noChangeAspect="1"/>
          </p:cNvPicPr>
          <p:nvPr/>
        </p:nvPicPr>
        <p:blipFill>
          <a:blip r:embed="rId9"/>
          <a:stretch>
            <a:fillRect/>
          </a:stretch>
        </p:blipFill>
        <p:spPr>
          <a:xfrm>
            <a:off x="7440897" y="4992107"/>
            <a:ext cx="981502" cy="299617"/>
          </a:xfrm>
          <a:prstGeom prst="rect">
            <a:avLst/>
          </a:prstGeom>
        </p:spPr>
      </p:pic>
      <p:pic>
        <p:nvPicPr>
          <p:cNvPr id="189" name="Picture 188"/>
          <p:cNvPicPr>
            <a:picLocks noChangeAspect="1"/>
          </p:cNvPicPr>
          <p:nvPr/>
        </p:nvPicPr>
        <p:blipFill>
          <a:blip r:embed="rId10"/>
          <a:stretch>
            <a:fillRect/>
          </a:stretch>
        </p:blipFill>
        <p:spPr>
          <a:xfrm>
            <a:off x="7385612" y="5293082"/>
            <a:ext cx="1209035" cy="371090"/>
          </a:xfrm>
          <a:prstGeom prst="rect">
            <a:avLst/>
          </a:prstGeom>
        </p:spPr>
      </p:pic>
      <p:pic>
        <p:nvPicPr>
          <p:cNvPr id="26" name="Picture 2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448143" y="5691798"/>
            <a:ext cx="1096264" cy="301107"/>
          </a:xfrm>
          <a:prstGeom prst="rect">
            <a:avLst/>
          </a:prstGeom>
        </p:spPr>
      </p:pic>
      <p:pic>
        <p:nvPicPr>
          <p:cNvPr id="66" name="Picture 65"/>
          <p:cNvPicPr>
            <a:picLocks noChangeAspect="1"/>
          </p:cNvPicPr>
          <p:nvPr/>
        </p:nvPicPr>
        <p:blipFill>
          <a:blip r:embed="rId14">
            <a:lum bright="70000" contrast="-70000"/>
            <a:extLst>
              <a:ext uri="{28A0092B-C50C-407E-A947-70E740481C1C}">
                <a14:useLocalDpi xmlns:a14="http://schemas.microsoft.com/office/drawing/2010/main" val="0"/>
              </a:ext>
            </a:extLst>
          </a:blip>
          <a:stretch>
            <a:fillRect/>
          </a:stretch>
        </p:blipFill>
        <p:spPr>
          <a:xfrm>
            <a:off x="10598570" y="3567579"/>
            <a:ext cx="1264908" cy="948681"/>
          </a:xfrm>
          <a:prstGeom prst="rect">
            <a:avLst/>
          </a:prstGeom>
        </p:spPr>
      </p:pic>
      <p:pic>
        <p:nvPicPr>
          <p:cNvPr id="67" name="Picture 66"/>
          <p:cNvPicPr>
            <a:picLocks noChangeAspect="1"/>
          </p:cNvPicPr>
          <p:nvPr/>
        </p:nvPicPr>
        <p:blipFill rotWithShape="1">
          <a:blip r:embed="rId15">
            <a:extLst>
              <a:ext uri="{28A0092B-C50C-407E-A947-70E740481C1C}">
                <a14:useLocalDpi xmlns:a14="http://schemas.microsoft.com/office/drawing/2010/main" val="0"/>
              </a:ext>
            </a:extLst>
          </a:blip>
          <a:srcRect b="12758"/>
          <a:stretch/>
        </p:blipFill>
        <p:spPr>
          <a:xfrm>
            <a:off x="10644278" y="3976693"/>
            <a:ext cx="1219200" cy="1063654"/>
          </a:xfrm>
          <a:prstGeom prst="rect">
            <a:avLst/>
          </a:prstGeom>
        </p:spPr>
      </p:pic>
      <p:grpSp>
        <p:nvGrpSpPr>
          <p:cNvPr id="74" name="Group 73"/>
          <p:cNvGrpSpPr/>
          <p:nvPr/>
        </p:nvGrpSpPr>
        <p:grpSpPr>
          <a:xfrm>
            <a:off x="9442686" y="5325945"/>
            <a:ext cx="2993790" cy="1668580"/>
            <a:chOff x="6610350" y="4013200"/>
            <a:chExt cx="3446463" cy="1920876"/>
          </a:xfrm>
        </p:grpSpPr>
        <p:sp>
          <p:nvSpPr>
            <p:cNvPr id="75" name="Freeform 5"/>
            <p:cNvSpPr>
              <a:spLocks/>
            </p:cNvSpPr>
            <p:nvPr/>
          </p:nvSpPr>
          <p:spPr bwMode="auto">
            <a:xfrm>
              <a:off x="7473950" y="4635500"/>
              <a:ext cx="2343150" cy="815975"/>
            </a:xfrm>
            <a:custGeom>
              <a:avLst/>
              <a:gdLst>
                <a:gd name="T0" fmla="*/ 8 w 1476"/>
                <a:gd name="T1" fmla="*/ 514 h 514"/>
                <a:gd name="T2" fmla="*/ 0 w 1476"/>
                <a:gd name="T3" fmla="*/ 479 h 514"/>
                <a:gd name="T4" fmla="*/ 429 w 1476"/>
                <a:gd name="T5" fmla="*/ 374 h 514"/>
                <a:gd name="T6" fmla="*/ 780 w 1476"/>
                <a:gd name="T7" fmla="*/ 156 h 514"/>
                <a:gd name="T8" fmla="*/ 1213 w 1476"/>
                <a:gd name="T9" fmla="*/ 139 h 514"/>
                <a:gd name="T10" fmla="*/ 1476 w 1476"/>
                <a:gd name="T11" fmla="*/ 0 h 514"/>
                <a:gd name="T12" fmla="*/ 1476 w 1476"/>
                <a:gd name="T13" fmla="*/ 0 h 514"/>
                <a:gd name="T14" fmla="*/ 1476 w 1476"/>
                <a:gd name="T15" fmla="*/ 37 h 514"/>
                <a:gd name="T16" fmla="*/ 1476 w 1476"/>
                <a:gd name="T17" fmla="*/ 40 h 514"/>
                <a:gd name="T18" fmla="*/ 1222 w 1476"/>
                <a:gd name="T19" fmla="*/ 175 h 514"/>
                <a:gd name="T20" fmla="*/ 792 w 1476"/>
                <a:gd name="T21" fmla="*/ 191 h 514"/>
                <a:gd name="T22" fmla="*/ 443 w 1476"/>
                <a:gd name="T23" fmla="*/ 408 h 514"/>
                <a:gd name="T24" fmla="*/ 8 w 1476"/>
                <a:gd name="T25" fmla="*/ 51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6" h="514">
                  <a:moveTo>
                    <a:pt x="8" y="514"/>
                  </a:moveTo>
                  <a:lnTo>
                    <a:pt x="0" y="479"/>
                  </a:lnTo>
                  <a:lnTo>
                    <a:pt x="429" y="374"/>
                  </a:lnTo>
                  <a:lnTo>
                    <a:pt x="780" y="156"/>
                  </a:lnTo>
                  <a:lnTo>
                    <a:pt x="1213" y="139"/>
                  </a:lnTo>
                  <a:lnTo>
                    <a:pt x="1476" y="0"/>
                  </a:lnTo>
                  <a:lnTo>
                    <a:pt x="1476" y="0"/>
                  </a:lnTo>
                  <a:lnTo>
                    <a:pt x="1476" y="37"/>
                  </a:lnTo>
                  <a:lnTo>
                    <a:pt x="1476" y="40"/>
                  </a:lnTo>
                  <a:lnTo>
                    <a:pt x="1222" y="175"/>
                  </a:lnTo>
                  <a:lnTo>
                    <a:pt x="792" y="191"/>
                  </a:lnTo>
                  <a:lnTo>
                    <a:pt x="443" y="408"/>
                  </a:lnTo>
                  <a:lnTo>
                    <a:pt x="8" y="51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6"/>
            <p:cNvSpPr>
              <a:spLocks/>
            </p:cNvSpPr>
            <p:nvPr/>
          </p:nvSpPr>
          <p:spPr bwMode="auto">
            <a:xfrm>
              <a:off x="7480300" y="4013200"/>
              <a:ext cx="2366963" cy="1343025"/>
            </a:xfrm>
            <a:custGeom>
              <a:avLst/>
              <a:gdLst>
                <a:gd name="T0" fmla="*/ 14 w 1491"/>
                <a:gd name="T1" fmla="*/ 846 h 846"/>
                <a:gd name="T2" fmla="*/ 0 w 1491"/>
                <a:gd name="T3" fmla="*/ 814 h 846"/>
                <a:gd name="T4" fmla="*/ 348 w 1491"/>
                <a:gd name="T5" fmla="*/ 653 h 846"/>
                <a:gd name="T6" fmla="*/ 562 w 1491"/>
                <a:gd name="T7" fmla="*/ 402 h 846"/>
                <a:gd name="T8" fmla="*/ 915 w 1491"/>
                <a:gd name="T9" fmla="*/ 328 h 846"/>
                <a:gd name="T10" fmla="*/ 1128 w 1491"/>
                <a:gd name="T11" fmla="*/ 77 h 846"/>
                <a:gd name="T12" fmla="*/ 1491 w 1491"/>
                <a:gd name="T13" fmla="*/ 0 h 846"/>
                <a:gd name="T14" fmla="*/ 1491 w 1491"/>
                <a:gd name="T15" fmla="*/ 37 h 846"/>
                <a:gd name="T16" fmla="*/ 1147 w 1491"/>
                <a:gd name="T17" fmla="*/ 111 h 846"/>
                <a:gd name="T18" fmla="*/ 934 w 1491"/>
                <a:gd name="T19" fmla="*/ 360 h 846"/>
                <a:gd name="T20" fmla="*/ 582 w 1491"/>
                <a:gd name="T21" fmla="*/ 434 h 846"/>
                <a:gd name="T22" fmla="*/ 371 w 1491"/>
                <a:gd name="T23" fmla="*/ 682 h 846"/>
                <a:gd name="T24" fmla="*/ 14 w 1491"/>
                <a:gd name="T25" fmla="*/ 846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91" h="846">
                  <a:moveTo>
                    <a:pt x="14" y="846"/>
                  </a:moveTo>
                  <a:lnTo>
                    <a:pt x="0" y="814"/>
                  </a:lnTo>
                  <a:lnTo>
                    <a:pt x="348" y="653"/>
                  </a:lnTo>
                  <a:lnTo>
                    <a:pt x="562" y="402"/>
                  </a:lnTo>
                  <a:lnTo>
                    <a:pt x="915" y="328"/>
                  </a:lnTo>
                  <a:lnTo>
                    <a:pt x="1128" y="77"/>
                  </a:lnTo>
                  <a:lnTo>
                    <a:pt x="1491" y="0"/>
                  </a:lnTo>
                  <a:lnTo>
                    <a:pt x="1491" y="37"/>
                  </a:lnTo>
                  <a:lnTo>
                    <a:pt x="1147" y="111"/>
                  </a:lnTo>
                  <a:lnTo>
                    <a:pt x="934" y="360"/>
                  </a:lnTo>
                  <a:lnTo>
                    <a:pt x="582" y="434"/>
                  </a:lnTo>
                  <a:lnTo>
                    <a:pt x="371" y="682"/>
                  </a:lnTo>
                  <a:lnTo>
                    <a:pt x="14" y="846"/>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
            <p:cNvSpPr>
              <a:spLocks/>
            </p:cNvSpPr>
            <p:nvPr/>
          </p:nvSpPr>
          <p:spPr bwMode="auto">
            <a:xfrm>
              <a:off x="7485063" y="4987925"/>
              <a:ext cx="2332038" cy="633413"/>
            </a:xfrm>
            <a:custGeom>
              <a:avLst/>
              <a:gdLst>
                <a:gd name="T0" fmla="*/ 6 w 1469"/>
                <a:gd name="T1" fmla="*/ 399 h 399"/>
                <a:gd name="T2" fmla="*/ 0 w 1469"/>
                <a:gd name="T3" fmla="*/ 362 h 399"/>
                <a:gd name="T4" fmla="*/ 340 w 1469"/>
                <a:gd name="T5" fmla="*/ 309 h 399"/>
                <a:gd name="T6" fmla="*/ 624 w 1469"/>
                <a:gd name="T7" fmla="*/ 137 h 399"/>
                <a:gd name="T8" fmla="*/ 968 w 1469"/>
                <a:gd name="T9" fmla="*/ 170 h 399"/>
                <a:gd name="T10" fmla="*/ 1249 w 1469"/>
                <a:gd name="T11" fmla="*/ 0 h 399"/>
                <a:gd name="T12" fmla="*/ 1469 w 1469"/>
                <a:gd name="T13" fmla="*/ 25 h 399"/>
                <a:gd name="T14" fmla="*/ 1469 w 1469"/>
                <a:gd name="T15" fmla="*/ 61 h 399"/>
                <a:gd name="T16" fmla="*/ 1257 w 1469"/>
                <a:gd name="T17" fmla="*/ 36 h 399"/>
                <a:gd name="T18" fmla="*/ 976 w 1469"/>
                <a:gd name="T19" fmla="*/ 208 h 399"/>
                <a:gd name="T20" fmla="*/ 632 w 1469"/>
                <a:gd name="T21" fmla="*/ 173 h 399"/>
                <a:gd name="T22" fmla="*/ 352 w 1469"/>
                <a:gd name="T23" fmla="*/ 344 h 399"/>
                <a:gd name="T24" fmla="*/ 6 w 1469"/>
                <a:gd name="T25"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9" h="399">
                  <a:moveTo>
                    <a:pt x="6" y="399"/>
                  </a:moveTo>
                  <a:lnTo>
                    <a:pt x="0" y="362"/>
                  </a:lnTo>
                  <a:lnTo>
                    <a:pt x="340" y="309"/>
                  </a:lnTo>
                  <a:lnTo>
                    <a:pt x="624" y="137"/>
                  </a:lnTo>
                  <a:lnTo>
                    <a:pt x="968" y="170"/>
                  </a:lnTo>
                  <a:lnTo>
                    <a:pt x="1249" y="0"/>
                  </a:lnTo>
                  <a:lnTo>
                    <a:pt x="1469" y="25"/>
                  </a:lnTo>
                  <a:lnTo>
                    <a:pt x="1469" y="61"/>
                  </a:lnTo>
                  <a:lnTo>
                    <a:pt x="1257" y="36"/>
                  </a:lnTo>
                  <a:lnTo>
                    <a:pt x="976" y="208"/>
                  </a:lnTo>
                  <a:lnTo>
                    <a:pt x="632" y="173"/>
                  </a:lnTo>
                  <a:lnTo>
                    <a:pt x="352" y="344"/>
                  </a:lnTo>
                  <a:lnTo>
                    <a:pt x="6" y="399"/>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8"/>
            <p:cNvSpPr>
              <a:spLocks/>
            </p:cNvSpPr>
            <p:nvPr/>
          </p:nvSpPr>
          <p:spPr bwMode="auto">
            <a:xfrm>
              <a:off x="6610350" y="5527675"/>
              <a:ext cx="1739900" cy="406400"/>
            </a:xfrm>
            <a:custGeom>
              <a:avLst/>
              <a:gdLst>
                <a:gd name="T0" fmla="*/ 485 w 784"/>
                <a:gd name="T1" fmla="*/ 29 h 183"/>
                <a:gd name="T2" fmla="*/ 0 w 784"/>
                <a:gd name="T3" fmla="*/ 183 h 183"/>
                <a:gd name="T4" fmla="*/ 277 w 784"/>
                <a:gd name="T5" fmla="*/ 183 h 183"/>
                <a:gd name="T6" fmla="*/ 784 w 784"/>
                <a:gd name="T7" fmla="*/ 183 h 183"/>
                <a:gd name="T8" fmla="*/ 485 w 784"/>
                <a:gd name="T9" fmla="*/ 29 h 183"/>
              </a:gdLst>
              <a:ahLst/>
              <a:cxnLst>
                <a:cxn ang="0">
                  <a:pos x="T0" y="T1"/>
                </a:cxn>
                <a:cxn ang="0">
                  <a:pos x="T2" y="T3"/>
                </a:cxn>
                <a:cxn ang="0">
                  <a:pos x="T4" y="T5"/>
                </a:cxn>
                <a:cxn ang="0">
                  <a:pos x="T6" y="T7"/>
                </a:cxn>
                <a:cxn ang="0">
                  <a:pos x="T8" y="T9"/>
                </a:cxn>
              </a:cxnLst>
              <a:rect l="0" t="0" r="r" b="b"/>
              <a:pathLst>
                <a:path w="784" h="183">
                  <a:moveTo>
                    <a:pt x="485" y="29"/>
                  </a:moveTo>
                  <a:cubicBezTo>
                    <a:pt x="314" y="0"/>
                    <a:pt x="132" y="51"/>
                    <a:pt x="0" y="183"/>
                  </a:cubicBezTo>
                  <a:cubicBezTo>
                    <a:pt x="277" y="183"/>
                    <a:pt x="277" y="183"/>
                    <a:pt x="277" y="183"/>
                  </a:cubicBezTo>
                  <a:cubicBezTo>
                    <a:pt x="784" y="183"/>
                    <a:pt x="784" y="183"/>
                    <a:pt x="784" y="183"/>
                  </a:cubicBezTo>
                  <a:cubicBezTo>
                    <a:pt x="700" y="99"/>
                    <a:pt x="594" y="47"/>
                    <a:pt x="485" y="29"/>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9"/>
            <p:cNvSpPr>
              <a:spLocks/>
            </p:cNvSpPr>
            <p:nvPr/>
          </p:nvSpPr>
          <p:spPr bwMode="auto">
            <a:xfrm>
              <a:off x="7407275" y="5329238"/>
              <a:ext cx="2649538" cy="604838"/>
            </a:xfrm>
            <a:custGeom>
              <a:avLst/>
              <a:gdLst>
                <a:gd name="T0" fmla="*/ 858 w 1193"/>
                <a:gd name="T1" fmla="*/ 37 h 272"/>
                <a:gd name="T2" fmla="*/ 437 w 1193"/>
                <a:gd name="T3" fmla="*/ 31 h 272"/>
                <a:gd name="T4" fmla="*/ 0 w 1193"/>
                <a:gd name="T5" fmla="*/ 272 h 272"/>
                <a:gd name="T6" fmla="*/ 1193 w 1193"/>
                <a:gd name="T7" fmla="*/ 272 h 272"/>
                <a:gd name="T8" fmla="*/ 1193 w 1193"/>
                <a:gd name="T9" fmla="*/ 204 h 272"/>
                <a:gd name="T10" fmla="*/ 858 w 1193"/>
                <a:gd name="T11" fmla="*/ 37 h 272"/>
              </a:gdLst>
              <a:ahLst/>
              <a:cxnLst>
                <a:cxn ang="0">
                  <a:pos x="T0" y="T1"/>
                </a:cxn>
                <a:cxn ang="0">
                  <a:pos x="T2" y="T3"/>
                </a:cxn>
                <a:cxn ang="0">
                  <a:pos x="T4" y="T5"/>
                </a:cxn>
                <a:cxn ang="0">
                  <a:pos x="T6" y="T7"/>
                </a:cxn>
                <a:cxn ang="0">
                  <a:pos x="T8" y="T9"/>
                </a:cxn>
                <a:cxn ang="0">
                  <a:pos x="T10" y="T11"/>
                </a:cxn>
              </a:cxnLst>
              <a:rect l="0" t="0" r="r" b="b"/>
              <a:pathLst>
                <a:path w="1193" h="272">
                  <a:moveTo>
                    <a:pt x="858" y="37"/>
                  </a:moveTo>
                  <a:cubicBezTo>
                    <a:pt x="720" y="2"/>
                    <a:pt x="575" y="0"/>
                    <a:pt x="437" y="31"/>
                  </a:cubicBezTo>
                  <a:cubicBezTo>
                    <a:pt x="277" y="68"/>
                    <a:pt x="125" y="148"/>
                    <a:pt x="0" y="272"/>
                  </a:cubicBezTo>
                  <a:cubicBezTo>
                    <a:pt x="1193" y="272"/>
                    <a:pt x="1193" y="272"/>
                    <a:pt x="1193" y="272"/>
                  </a:cubicBezTo>
                  <a:cubicBezTo>
                    <a:pt x="1193" y="204"/>
                    <a:pt x="1193" y="204"/>
                    <a:pt x="1193" y="204"/>
                  </a:cubicBezTo>
                  <a:cubicBezTo>
                    <a:pt x="1092" y="124"/>
                    <a:pt x="978" y="68"/>
                    <a:pt x="858" y="37"/>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0"/>
            <p:cNvSpPr>
              <a:spLocks/>
            </p:cNvSpPr>
            <p:nvPr/>
          </p:nvSpPr>
          <p:spPr bwMode="auto">
            <a:xfrm>
              <a:off x="8377238" y="5329238"/>
              <a:ext cx="935038" cy="493713"/>
            </a:xfrm>
            <a:custGeom>
              <a:avLst/>
              <a:gdLst>
                <a:gd name="T0" fmla="*/ 114 w 421"/>
                <a:gd name="T1" fmla="*/ 199 h 222"/>
                <a:gd name="T2" fmla="*/ 211 w 421"/>
                <a:gd name="T3" fmla="*/ 222 h 222"/>
                <a:gd name="T4" fmla="*/ 421 w 421"/>
                <a:gd name="T5" fmla="*/ 37 h 222"/>
                <a:gd name="T6" fmla="*/ 0 w 421"/>
                <a:gd name="T7" fmla="*/ 31 h 222"/>
                <a:gd name="T8" fmla="*/ 59 w 421"/>
                <a:gd name="T9" fmla="*/ 158 h 222"/>
                <a:gd name="T10" fmla="*/ 114 w 421"/>
                <a:gd name="T11" fmla="*/ 199 h 222"/>
              </a:gdLst>
              <a:ahLst/>
              <a:cxnLst>
                <a:cxn ang="0">
                  <a:pos x="T0" y="T1"/>
                </a:cxn>
                <a:cxn ang="0">
                  <a:pos x="T2" y="T3"/>
                </a:cxn>
                <a:cxn ang="0">
                  <a:pos x="T4" y="T5"/>
                </a:cxn>
                <a:cxn ang="0">
                  <a:pos x="T6" y="T7"/>
                </a:cxn>
                <a:cxn ang="0">
                  <a:pos x="T8" y="T9"/>
                </a:cxn>
                <a:cxn ang="0">
                  <a:pos x="T10" y="T11"/>
                </a:cxn>
              </a:cxnLst>
              <a:rect l="0" t="0" r="r" b="b"/>
              <a:pathLst>
                <a:path w="421" h="222">
                  <a:moveTo>
                    <a:pt x="114" y="199"/>
                  </a:moveTo>
                  <a:cubicBezTo>
                    <a:pt x="143" y="213"/>
                    <a:pt x="176" y="222"/>
                    <a:pt x="211" y="222"/>
                  </a:cubicBezTo>
                  <a:cubicBezTo>
                    <a:pt x="318" y="222"/>
                    <a:pt x="407" y="141"/>
                    <a:pt x="421" y="37"/>
                  </a:cubicBezTo>
                  <a:cubicBezTo>
                    <a:pt x="283" y="2"/>
                    <a:pt x="138" y="0"/>
                    <a:pt x="0" y="31"/>
                  </a:cubicBezTo>
                  <a:cubicBezTo>
                    <a:pt x="5" y="81"/>
                    <a:pt x="27" y="125"/>
                    <a:pt x="59" y="158"/>
                  </a:cubicBezTo>
                  <a:cubicBezTo>
                    <a:pt x="75" y="174"/>
                    <a:pt x="94" y="188"/>
                    <a:pt x="114" y="199"/>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1"/>
            <p:cNvSpPr>
              <a:spLocks/>
            </p:cNvSpPr>
            <p:nvPr/>
          </p:nvSpPr>
          <p:spPr bwMode="auto">
            <a:xfrm>
              <a:off x="8426450" y="4878388"/>
              <a:ext cx="517525" cy="471488"/>
            </a:xfrm>
            <a:custGeom>
              <a:avLst/>
              <a:gdLst>
                <a:gd name="T0" fmla="*/ 233 w 233"/>
                <a:gd name="T1" fmla="*/ 55 h 212"/>
                <a:gd name="T2" fmla="*/ 90 w 233"/>
                <a:gd name="T3" fmla="*/ 0 h 212"/>
                <a:gd name="T4" fmla="*/ 0 w 233"/>
                <a:gd name="T5" fmla="*/ 20 h 212"/>
                <a:gd name="T6" fmla="*/ 90 w 233"/>
                <a:gd name="T7" fmla="*/ 212 h 212"/>
                <a:gd name="T8" fmla="*/ 233 w 233"/>
                <a:gd name="T9" fmla="*/ 55 h 212"/>
              </a:gdLst>
              <a:ahLst/>
              <a:cxnLst>
                <a:cxn ang="0">
                  <a:pos x="T0" y="T1"/>
                </a:cxn>
                <a:cxn ang="0">
                  <a:pos x="T2" y="T3"/>
                </a:cxn>
                <a:cxn ang="0">
                  <a:pos x="T4" y="T5"/>
                </a:cxn>
                <a:cxn ang="0">
                  <a:pos x="T6" y="T7"/>
                </a:cxn>
                <a:cxn ang="0">
                  <a:pos x="T8" y="T9"/>
                </a:cxn>
              </a:cxnLst>
              <a:rect l="0" t="0" r="r" b="b"/>
              <a:pathLst>
                <a:path w="233" h="212">
                  <a:moveTo>
                    <a:pt x="233" y="55"/>
                  </a:moveTo>
                  <a:cubicBezTo>
                    <a:pt x="195" y="21"/>
                    <a:pt x="145" y="0"/>
                    <a:pt x="90" y="0"/>
                  </a:cubicBezTo>
                  <a:cubicBezTo>
                    <a:pt x="58" y="0"/>
                    <a:pt x="27" y="7"/>
                    <a:pt x="0" y="20"/>
                  </a:cubicBezTo>
                  <a:cubicBezTo>
                    <a:pt x="90" y="212"/>
                    <a:pt x="90" y="212"/>
                    <a:pt x="90" y="212"/>
                  </a:cubicBezTo>
                  <a:lnTo>
                    <a:pt x="233" y="55"/>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
            <p:cNvSpPr>
              <a:spLocks/>
            </p:cNvSpPr>
            <p:nvPr/>
          </p:nvSpPr>
          <p:spPr bwMode="auto">
            <a:xfrm>
              <a:off x="8626475" y="5000625"/>
              <a:ext cx="436563" cy="349250"/>
            </a:xfrm>
            <a:custGeom>
              <a:avLst/>
              <a:gdLst>
                <a:gd name="T0" fmla="*/ 197 w 197"/>
                <a:gd name="T1" fmla="*/ 77 h 157"/>
                <a:gd name="T2" fmla="*/ 143 w 197"/>
                <a:gd name="T3" fmla="*/ 0 h 157"/>
                <a:gd name="T4" fmla="*/ 0 w 197"/>
                <a:gd name="T5" fmla="*/ 157 h 157"/>
                <a:gd name="T6" fmla="*/ 197 w 197"/>
                <a:gd name="T7" fmla="*/ 77 h 157"/>
              </a:gdLst>
              <a:ahLst/>
              <a:cxnLst>
                <a:cxn ang="0">
                  <a:pos x="T0" y="T1"/>
                </a:cxn>
                <a:cxn ang="0">
                  <a:pos x="T2" y="T3"/>
                </a:cxn>
                <a:cxn ang="0">
                  <a:pos x="T4" y="T5"/>
                </a:cxn>
                <a:cxn ang="0">
                  <a:pos x="T6" y="T7"/>
                </a:cxn>
              </a:cxnLst>
              <a:rect l="0" t="0" r="r" b="b"/>
              <a:pathLst>
                <a:path w="197" h="157">
                  <a:moveTo>
                    <a:pt x="197" y="77"/>
                  </a:moveTo>
                  <a:cubicBezTo>
                    <a:pt x="185" y="47"/>
                    <a:pt x="166" y="21"/>
                    <a:pt x="143" y="0"/>
                  </a:cubicBezTo>
                  <a:cubicBezTo>
                    <a:pt x="0" y="157"/>
                    <a:pt x="0" y="157"/>
                    <a:pt x="0" y="157"/>
                  </a:cubicBezTo>
                  <a:lnTo>
                    <a:pt x="197" y="77"/>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3"/>
            <p:cNvSpPr>
              <a:spLocks/>
            </p:cNvSpPr>
            <p:nvPr/>
          </p:nvSpPr>
          <p:spPr bwMode="auto">
            <a:xfrm>
              <a:off x="8154988" y="4922838"/>
              <a:ext cx="471488" cy="757238"/>
            </a:xfrm>
            <a:custGeom>
              <a:avLst/>
              <a:gdLst>
                <a:gd name="T0" fmla="*/ 122 w 212"/>
                <a:gd name="T1" fmla="*/ 0 h 341"/>
                <a:gd name="T2" fmla="*/ 0 w 212"/>
                <a:gd name="T3" fmla="*/ 192 h 341"/>
                <a:gd name="T4" fmla="*/ 61 w 212"/>
                <a:gd name="T5" fmla="*/ 341 h 341"/>
                <a:gd name="T6" fmla="*/ 212 w 212"/>
                <a:gd name="T7" fmla="*/ 192 h 341"/>
                <a:gd name="T8" fmla="*/ 122 w 212"/>
                <a:gd name="T9" fmla="*/ 0 h 341"/>
              </a:gdLst>
              <a:ahLst/>
              <a:cxnLst>
                <a:cxn ang="0">
                  <a:pos x="T0" y="T1"/>
                </a:cxn>
                <a:cxn ang="0">
                  <a:pos x="T2" y="T3"/>
                </a:cxn>
                <a:cxn ang="0">
                  <a:pos x="T4" y="T5"/>
                </a:cxn>
                <a:cxn ang="0">
                  <a:pos x="T6" y="T7"/>
                </a:cxn>
                <a:cxn ang="0">
                  <a:pos x="T8" y="T9"/>
                </a:cxn>
              </a:cxnLst>
              <a:rect l="0" t="0" r="r" b="b"/>
              <a:pathLst>
                <a:path w="212" h="341">
                  <a:moveTo>
                    <a:pt x="122" y="0"/>
                  </a:moveTo>
                  <a:cubicBezTo>
                    <a:pt x="50" y="34"/>
                    <a:pt x="0" y="107"/>
                    <a:pt x="0" y="192"/>
                  </a:cubicBezTo>
                  <a:cubicBezTo>
                    <a:pt x="0" y="250"/>
                    <a:pt x="23" y="303"/>
                    <a:pt x="61" y="341"/>
                  </a:cubicBezTo>
                  <a:cubicBezTo>
                    <a:pt x="212" y="192"/>
                    <a:pt x="212" y="192"/>
                    <a:pt x="212" y="192"/>
                  </a:cubicBezTo>
                  <a:lnTo>
                    <a:pt x="122" y="0"/>
                  </a:lnTo>
                  <a:close/>
                </a:path>
              </a:pathLst>
            </a:cu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14"/>
            <p:cNvSpPr>
              <a:spLocks/>
            </p:cNvSpPr>
            <p:nvPr/>
          </p:nvSpPr>
          <p:spPr bwMode="auto">
            <a:xfrm>
              <a:off x="8626475" y="5172075"/>
              <a:ext cx="473075" cy="177800"/>
            </a:xfrm>
            <a:custGeom>
              <a:avLst/>
              <a:gdLst>
                <a:gd name="T0" fmla="*/ 0 w 213"/>
                <a:gd name="T1" fmla="*/ 80 h 80"/>
                <a:gd name="T2" fmla="*/ 213 w 213"/>
                <a:gd name="T3" fmla="*/ 80 h 80"/>
                <a:gd name="T4" fmla="*/ 197 w 213"/>
                <a:gd name="T5" fmla="*/ 0 h 80"/>
                <a:gd name="T6" fmla="*/ 0 w 213"/>
                <a:gd name="T7" fmla="*/ 80 h 80"/>
              </a:gdLst>
              <a:ahLst/>
              <a:cxnLst>
                <a:cxn ang="0">
                  <a:pos x="T0" y="T1"/>
                </a:cxn>
                <a:cxn ang="0">
                  <a:pos x="T2" y="T3"/>
                </a:cxn>
                <a:cxn ang="0">
                  <a:pos x="T4" y="T5"/>
                </a:cxn>
                <a:cxn ang="0">
                  <a:pos x="T6" y="T7"/>
                </a:cxn>
              </a:cxnLst>
              <a:rect l="0" t="0" r="r" b="b"/>
              <a:pathLst>
                <a:path w="213" h="80">
                  <a:moveTo>
                    <a:pt x="0" y="80"/>
                  </a:moveTo>
                  <a:cubicBezTo>
                    <a:pt x="213" y="80"/>
                    <a:pt x="213" y="80"/>
                    <a:pt x="213" y="80"/>
                  </a:cubicBezTo>
                  <a:cubicBezTo>
                    <a:pt x="213" y="52"/>
                    <a:pt x="207" y="25"/>
                    <a:pt x="197" y="0"/>
                  </a:cubicBezTo>
                  <a:lnTo>
                    <a:pt x="0" y="8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5"/>
            <p:cNvSpPr>
              <a:spLocks/>
            </p:cNvSpPr>
            <p:nvPr/>
          </p:nvSpPr>
          <p:spPr bwMode="auto">
            <a:xfrm>
              <a:off x="8291513" y="5349875"/>
              <a:ext cx="334963" cy="422275"/>
            </a:xfrm>
            <a:custGeom>
              <a:avLst/>
              <a:gdLst>
                <a:gd name="T0" fmla="*/ 0 w 151"/>
                <a:gd name="T1" fmla="*/ 149 h 190"/>
                <a:gd name="T2" fmla="*/ 55 w 151"/>
                <a:gd name="T3" fmla="*/ 190 h 190"/>
                <a:gd name="T4" fmla="*/ 151 w 151"/>
                <a:gd name="T5" fmla="*/ 0 h 190"/>
                <a:gd name="T6" fmla="*/ 0 w 151"/>
                <a:gd name="T7" fmla="*/ 149 h 190"/>
              </a:gdLst>
              <a:ahLst/>
              <a:cxnLst>
                <a:cxn ang="0">
                  <a:pos x="T0" y="T1"/>
                </a:cxn>
                <a:cxn ang="0">
                  <a:pos x="T2" y="T3"/>
                </a:cxn>
                <a:cxn ang="0">
                  <a:pos x="T4" y="T5"/>
                </a:cxn>
                <a:cxn ang="0">
                  <a:pos x="T6" y="T7"/>
                </a:cxn>
              </a:cxnLst>
              <a:rect l="0" t="0" r="r" b="b"/>
              <a:pathLst>
                <a:path w="151" h="190">
                  <a:moveTo>
                    <a:pt x="0" y="149"/>
                  </a:moveTo>
                  <a:cubicBezTo>
                    <a:pt x="16" y="165"/>
                    <a:pt x="35" y="179"/>
                    <a:pt x="55" y="190"/>
                  </a:cubicBezTo>
                  <a:cubicBezTo>
                    <a:pt x="151" y="0"/>
                    <a:pt x="151" y="0"/>
                    <a:pt x="151" y="0"/>
                  </a:cubicBezTo>
                  <a:lnTo>
                    <a:pt x="0" y="149"/>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6"/>
            <p:cNvSpPr>
              <a:spLocks/>
            </p:cNvSpPr>
            <p:nvPr/>
          </p:nvSpPr>
          <p:spPr bwMode="auto">
            <a:xfrm>
              <a:off x="8413750" y="5349875"/>
              <a:ext cx="685800" cy="473075"/>
            </a:xfrm>
            <a:custGeom>
              <a:avLst/>
              <a:gdLst>
                <a:gd name="T0" fmla="*/ 0 w 309"/>
                <a:gd name="T1" fmla="*/ 190 h 213"/>
                <a:gd name="T2" fmla="*/ 96 w 309"/>
                <a:gd name="T3" fmla="*/ 213 h 213"/>
                <a:gd name="T4" fmla="*/ 309 w 309"/>
                <a:gd name="T5" fmla="*/ 0 h 213"/>
                <a:gd name="T6" fmla="*/ 96 w 309"/>
                <a:gd name="T7" fmla="*/ 0 h 213"/>
                <a:gd name="T8" fmla="*/ 0 w 309"/>
                <a:gd name="T9" fmla="*/ 190 h 213"/>
              </a:gdLst>
              <a:ahLst/>
              <a:cxnLst>
                <a:cxn ang="0">
                  <a:pos x="T0" y="T1"/>
                </a:cxn>
                <a:cxn ang="0">
                  <a:pos x="T2" y="T3"/>
                </a:cxn>
                <a:cxn ang="0">
                  <a:pos x="T4" y="T5"/>
                </a:cxn>
                <a:cxn ang="0">
                  <a:pos x="T6" y="T7"/>
                </a:cxn>
                <a:cxn ang="0">
                  <a:pos x="T8" y="T9"/>
                </a:cxn>
              </a:cxnLst>
              <a:rect l="0" t="0" r="r" b="b"/>
              <a:pathLst>
                <a:path w="309" h="213">
                  <a:moveTo>
                    <a:pt x="0" y="190"/>
                  </a:moveTo>
                  <a:cubicBezTo>
                    <a:pt x="29" y="204"/>
                    <a:pt x="62" y="213"/>
                    <a:pt x="96" y="213"/>
                  </a:cubicBezTo>
                  <a:cubicBezTo>
                    <a:pt x="214" y="213"/>
                    <a:pt x="309" y="118"/>
                    <a:pt x="309" y="0"/>
                  </a:cubicBezTo>
                  <a:cubicBezTo>
                    <a:pt x="96" y="0"/>
                    <a:pt x="96" y="0"/>
                    <a:pt x="96" y="0"/>
                  </a:cubicBezTo>
                  <a:lnTo>
                    <a:pt x="0" y="19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7"/>
            <p:cNvSpPr>
              <a:spLocks/>
            </p:cNvSpPr>
            <p:nvPr/>
          </p:nvSpPr>
          <p:spPr bwMode="auto">
            <a:xfrm>
              <a:off x="8416925" y="5621338"/>
              <a:ext cx="1452563" cy="312738"/>
            </a:xfrm>
            <a:custGeom>
              <a:avLst/>
              <a:gdLst>
                <a:gd name="T0" fmla="*/ 511 w 654"/>
                <a:gd name="T1" fmla="*/ 44 h 141"/>
                <a:gd name="T2" fmla="*/ 404 w 654"/>
                <a:gd name="T3" fmla="*/ 12 h 141"/>
                <a:gd name="T4" fmla="*/ 349 w 654"/>
                <a:gd name="T5" fmla="*/ 6 h 141"/>
                <a:gd name="T6" fmla="*/ 0 w 654"/>
                <a:gd name="T7" fmla="*/ 141 h 141"/>
                <a:gd name="T8" fmla="*/ 231 w 654"/>
                <a:gd name="T9" fmla="*/ 141 h 141"/>
                <a:gd name="T10" fmla="*/ 654 w 654"/>
                <a:gd name="T11" fmla="*/ 141 h 141"/>
                <a:gd name="T12" fmla="*/ 511 w 654"/>
                <a:gd name="T13" fmla="*/ 44 h 141"/>
              </a:gdLst>
              <a:ahLst/>
              <a:cxnLst>
                <a:cxn ang="0">
                  <a:pos x="T0" y="T1"/>
                </a:cxn>
                <a:cxn ang="0">
                  <a:pos x="T2" y="T3"/>
                </a:cxn>
                <a:cxn ang="0">
                  <a:pos x="T4" y="T5"/>
                </a:cxn>
                <a:cxn ang="0">
                  <a:pos x="T6" y="T7"/>
                </a:cxn>
                <a:cxn ang="0">
                  <a:pos x="T8" y="T9"/>
                </a:cxn>
                <a:cxn ang="0">
                  <a:pos x="T10" y="T11"/>
                </a:cxn>
                <a:cxn ang="0">
                  <a:pos x="T12" y="T13"/>
                </a:cxn>
              </a:cxnLst>
              <a:rect l="0" t="0" r="r" b="b"/>
              <a:pathLst>
                <a:path w="654" h="141">
                  <a:moveTo>
                    <a:pt x="511" y="44"/>
                  </a:moveTo>
                  <a:cubicBezTo>
                    <a:pt x="477" y="29"/>
                    <a:pt x="441" y="18"/>
                    <a:pt x="404" y="12"/>
                  </a:cubicBezTo>
                  <a:cubicBezTo>
                    <a:pt x="386" y="9"/>
                    <a:pt x="367" y="7"/>
                    <a:pt x="349" y="6"/>
                  </a:cubicBezTo>
                  <a:cubicBezTo>
                    <a:pt x="223" y="0"/>
                    <a:pt x="96" y="45"/>
                    <a:pt x="0" y="141"/>
                  </a:cubicBezTo>
                  <a:cubicBezTo>
                    <a:pt x="231" y="141"/>
                    <a:pt x="231" y="141"/>
                    <a:pt x="231" y="141"/>
                  </a:cubicBezTo>
                  <a:cubicBezTo>
                    <a:pt x="654" y="141"/>
                    <a:pt x="654" y="141"/>
                    <a:pt x="654" y="141"/>
                  </a:cubicBezTo>
                  <a:cubicBezTo>
                    <a:pt x="612" y="99"/>
                    <a:pt x="563" y="67"/>
                    <a:pt x="511" y="44"/>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18"/>
            <p:cNvSpPr>
              <a:spLocks noChangeArrowheads="1"/>
            </p:cNvSpPr>
            <p:nvPr/>
          </p:nvSpPr>
          <p:spPr bwMode="auto">
            <a:xfrm>
              <a:off x="7546975" y="5568950"/>
              <a:ext cx="120650" cy="3651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9"/>
            <p:cNvSpPr>
              <a:spLocks/>
            </p:cNvSpPr>
            <p:nvPr/>
          </p:nvSpPr>
          <p:spPr bwMode="auto">
            <a:xfrm>
              <a:off x="7110413" y="5627688"/>
              <a:ext cx="120650" cy="306388"/>
            </a:xfrm>
            <a:custGeom>
              <a:avLst/>
              <a:gdLst>
                <a:gd name="T0" fmla="*/ 0 w 76"/>
                <a:gd name="T1" fmla="*/ 0 h 193"/>
                <a:gd name="T2" fmla="*/ 0 w 76"/>
                <a:gd name="T3" fmla="*/ 39 h 193"/>
                <a:gd name="T4" fmla="*/ 0 w 76"/>
                <a:gd name="T5" fmla="*/ 193 h 193"/>
                <a:gd name="T6" fmla="*/ 76 w 76"/>
                <a:gd name="T7" fmla="*/ 193 h 193"/>
                <a:gd name="T8" fmla="*/ 76 w 76"/>
                <a:gd name="T9" fmla="*/ 10 h 193"/>
                <a:gd name="T10" fmla="*/ 76 w 76"/>
                <a:gd name="T11" fmla="*/ 0 h 193"/>
                <a:gd name="T12" fmla="*/ 0 w 76"/>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76" h="193">
                  <a:moveTo>
                    <a:pt x="0" y="0"/>
                  </a:moveTo>
                  <a:lnTo>
                    <a:pt x="0" y="39"/>
                  </a:lnTo>
                  <a:lnTo>
                    <a:pt x="0" y="193"/>
                  </a:lnTo>
                  <a:lnTo>
                    <a:pt x="76" y="193"/>
                  </a:lnTo>
                  <a:lnTo>
                    <a:pt x="76" y="10"/>
                  </a:lnTo>
                  <a:lnTo>
                    <a:pt x="76" y="0"/>
                  </a:lnTo>
                  <a:lnTo>
                    <a:pt x="0" y="0"/>
                  </a:lnTo>
                  <a:close/>
                </a:path>
              </a:pathLst>
            </a:custGeom>
            <a:solidFill>
              <a:srgbClr val="28C9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20"/>
            <p:cNvSpPr>
              <a:spLocks/>
            </p:cNvSpPr>
            <p:nvPr/>
          </p:nvSpPr>
          <p:spPr bwMode="auto">
            <a:xfrm>
              <a:off x="7256463" y="5334000"/>
              <a:ext cx="119063" cy="600075"/>
            </a:xfrm>
            <a:custGeom>
              <a:avLst/>
              <a:gdLst>
                <a:gd name="T0" fmla="*/ 0 w 75"/>
                <a:gd name="T1" fmla="*/ 0 h 378"/>
                <a:gd name="T2" fmla="*/ 0 w 75"/>
                <a:gd name="T3" fmla="*/ 188 h 378"/>
                <a:gd name="T4" fmla="*/ 0 w 75"/>
                <a:gd name="T5" fmla="*/ 378 h 378"/>
                <a:gd name="T6" fmla="*/ 75 w 75"/>
                <a:gd name="T7" fmla="*/ 378 h 378"/>
                <a:gd name="T8" fmla="*/ 75 w 75"/>
                <a:gd name="T9" fmla="*/ 158 h 378"/>
                <a:gd name="T10" fmla="*/ 75 w 75"/>
                <a:gd name="T11" fmla="*/ 0 h 378"/>
                <a:gd name="T12" fmla="*/ 0 w 75"/>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75" h="378">
                  <a:moveTo>
                    <a:pt x="0" y="0"/>
                  </a:moveTo>
                  <a:lnTo>
                    <a:pt x="0" y="188"/>
                  </a:lnTo>
                  <a:lnTo>
                    <a:pt x="0" y="378"/>
                  </a:lnTo>
                  <a:lnTo>
                    <a:pt x="75" y="378"/>
                  </a:lnTo>
                  <a:lnTo>
                    <a:pt x="75" y="158"/>
                  </a:lnTo>
                  <a:lnTo>
                    <a:pt x="75" y="0"/>
                  </a:lnTo>
                  <a:lnTo>
                    <a:pt x="0" y="0"/>
                  </a:lnTo>
                  <a:close/>
                </a:path>
              </a:pathLst>
            </a:custGeom>
            <a:solidFill>
              <a:srgbClr val="1F4F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21"/>
            <p:cNvSpPr>
              <a:spLocks/>
            </p:cNvSpPr>
            <p:nvPr/>
          </p:nvSpPr>
          <p:spPr bwMode="auto">
            <a:xfrm>
              <a:off x="7400925" y="5067300"/>
              <a:ext cx="122238" cy="866775"/>
            </a:xfrm>
            <a:custGeom>
              <a:avLst/>
              <a:gdLst>
                <a:gd name="T0" fmla="*/ 0 w 77"/>
                <a:gd name="T1" fmla="*/ 0 h 546"/>
                <a:gd name="T2" fmla="*/ 0 w 77"/>
                <a:gd name="T3" fmla="*/ 319 h 546"/>
                <a:gd name="T4" fmla="*/ 0 w 77"/>
                <a:gd name="T5" fmla="*/ 546 h 546"/>
                <a:gd name="T6" fmla="*/ 77 w 77"/>
                <a:gd name="T7" fmla="*/ 546 h 546"/>
                <a:gd name="T8" fmla="*/ 77 w 77"/>
                <a:gd name="T9" fmla="*/ 290 h 546"/>
                <a:gd name="T10" fmla="*/ 77 w 77"/>
                <a:gd name="T11" fmla="*/ 0 h 546"/>
                <a:gd name="T12" fmla="*/ 0 w 77"/>
                <a:gd name="T13" fmla="*/ 0 h 546"/>
              </a:gdLst>
              <a:ahLst/>
              <a:cxnLst>
                <a:cxn ang="0">
                  <a:pos x="T0" y="T1"/>
                </a:cxn>
                <a:cxn ang="0">
                  <a:pos x="T2" y="T3"/>
                </a:cxn>
                <a:cxn ang="0">
                  <a:pos x="T4" y="T5"/>
                </a:cxn>
                <a:cxn ang="0">
                  <a:pos x="T6" y="T7"/>
                </a:cxn>
                <a:cxn ang="0">
                  <a:pos x="T8" y="T9"/>
                </a:cxn>
                <a:cxn ang="0">
                  <a:pos x="T10" y="T11"/>
                </a:cxn>
                <a:cxn ang="0">
                  <a:pos x="T12" y="T13"/>
                </a:cxn>
              </a:cxnLst>
              <a:rect l="0" t="0" r="r" b="b"/>
              <a:pathLst>
                <a:path w="77" h="546">
                  <a:moveTo>
                    <a:pt x="0" y="0"/>
                  </a:moveTo>
                  <a:lnTo>
                    <a:pt x="0" y="319"/>
                  </a:lnTo>
                  <a:lnTo>
                    <a:pt x="0" y="546"/>
                  </a:lnTo>
                  <a:lnTo>
                    <a:pt x="77" y="546"/>
                  </a:lnTo>
                  <a:lnTo>
                    <a:pt x="77" y="290"/>
                  </a:lnTo>
                  <a:lnTo>
                    <a:pt x="77" y="0"/>
                  </a:lnTo>
                  <a:lnTo>
                    <a:pt x="0" y="0"/>
                  </a:lnTo>
                  <a:close/>
                </a:path>
              </a:pathLst>
            </a:custGeom>
            <a:solidFill>
              <a:srgbClr val="9B4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22"/>
            <p:cNvSpPr>
              <a:spLocks/>
            </p:cNvSpPr>
            <p:nvPr/>
          </p:nvSpPr>
          <p:spPr bwMode="auto">
            <a:xfrm>
              <a:off x="7693025" y="5343525"/>
              <a:ext cx="120650" cy="590550"/>
            </a:xfrm>
            <a:custGeom>
              <a:avLst/>
              <a:gdLst>
                <a:gd name="T0" fmla="*/ 0 w 76"/>
                <a:gd name="T1" fmla="*/ 0 h 372"/>
                <a:gd name="T2" fmla="*/ 0 w 76"/>
                <a:gd name="T3" fmla="*/ 74 h 372"/>
                <a:gd name="T4" fmla="*/ 0 w 76"/>
                <a:gd name="T5" fmla="*/ 372 h 372"/>
                <a:gd name="T6" fmla="*/ 76 w 76"/>
                <a:gd name="T7" fmla="*/ 372 h 372"/>
                <a:gd name="T8" fmla="*/ 76 w 76"/>
                <a:gd name="T9" fmla="*/ 43 h 372"/>
                <a:gd name="T10" fmla="*/ 76 w 76"/>
                <a:gd name="T11" fmla="*/ 0 h 372"/>
                <a:gd name="T12" fmla="*/ 0 w 76"/>
                <a:gd name="T13" fmla="*/ 0 h 372"/>
              </a:gdLst>
              <a:ahLst/>
              <a:cxnLst>
                <a:cxn ang="0">
                  <a:pos x="T0" y="T1"/>
                </a:cxn>
                <a:cxn ang="0">
                  <a:pos x="T2" y="T3"/>
                </a:cxn>
                <a:cxn ang="0">
                  <a:pos x="T4" y="T5"/>
                </a:cxn>
                <a:cxn ang="0">
                  <a:pos x="T6" y="T7"/>
                </a:cxn>
                <a:cxn ang="0">
                  <a:pos x="T8" y="T9"/>
                </a:cxn>
                <a:cxn ang="0">
                  <a:pos x="T10" y="T11"/>
                </a:cxn>
                <a:cxn ang="0">
                  <a:pos x="T12" y="T13"/>
                </a:cxn>
              </a:cxnLst>
              <a:rect l="0" t="0" r="r" b="b"/>
              <a:pathLst>
                <a:path w="76" h="372">
                  <a:moveTo>
                    <a:pt x="0" y="0"/>
                  </a:moveTo>
                  <a:lnTo>
                    <a:pt x="0" y="74"/>
                  </a:lnTo>
                  <a:lnTo>
                    <a:pt x="0" y="372"/>
                  </a:lnTo>
                  <a:lnTo>
                    <a:pt x="76" y="372"/>
                  </a:lnTo>
                  <a:lnTo>
                    <a:pt x="76" y="43"/>
                  </a:lnTo>
                  <a:lnTo>
                    <a:pt x="76" y="0"/>
                  </a:lnTo>
                  <a:lnTo>
                    <a:pt x="0" y="0"/>
                  </a:lnTo>
                  <a:close/>
                </a:path>
              </a:pathLst>
            </a:custGeom>
            <a:solidFill>
              <a:srgbClr val="9B4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23"/>
            <p:cNvSpPr>
              <a:spLocks/>
            </p:cNvSpPr>
            <p:nvPr/>
          </p:nvSpPr>
          <p:spPr bwMode="auto">
            <a:xfrm>
              <a:off x="6818313" y="5640388"/>
              <a:ext cx="122238" cy="293688"/>
            </a:xfrm>
            <a:custGeom>
              <a:avLst/>
              <a:gdLst>
                <a:gd name="T0" fmla="*/ 0 w 77"/>
                <a:gd name="T1" fmla="*/ 0 h 185"/>
                <a:gd name="T2" fmla="*/ 0 w 77"/>
                <a:gd name="T3" fmla="*/ 104 h 185"/>
                <a:gd name="T4" fmla="*/ 0 w 77"/>
                <a:gd name="T5" fmla="*/ 185 h 185"/>
                <a:gd name="T6" fmla="*/ 77 w 77"/>
                <a:gd name="T7" fmla="*/ 185 h 185"/>
                <a:gd name="T8" fmla="*/ 77 w 77"/>
                <a:gd name="T9" fmla="*/ 73 h 185"/>
                <a:gd name="T10" fmla="*/ 77 w 77"/>
                <a:gd name="T11" fmla="*/ 0 h 185"/>
                <a:gd name="T12" fmla="*/ 0 w 77"/>
                <a:gd name="T13" fmla="*/ 0 h 185"/>
              </a:gdLst>
              <a:ahLst/>
              <a:cxnLst>
                <a:cxn ang="0">
                  <a:pos x="T0" y="T1"/>
                </a:cxn>
                <a:cxn ang="0">
                  <a:pos x="T2" y="T3"/>
                </a:cxn>
                <a:cxn ang="0">
                  <a:pos x="T4" y="T5"/>
                </a:cxn>
                <a:cxn ang="0">
                  <a:pos x="T6" y="T7"/>
                </a:cxn>
                <a:cxn ang="0">
                  <a:pos x="T8" y="T9"/>
                </a:cxn>
                <a:cxn ang="0">
                  <a:pos x="T10" y="T11"/>
                </a:cxn>
                <a:cxn ang="0">
                  <a:pos x="T12" y="T13"/>
                </a:cxn>
              </a:cxnLst>
              <a:rect l="0" t="0" r="r" b="b"/>
              <a:pathLst>
                <a:path w="77" h="185">
                  <a:moveTo>
                    <a:pt x="0" y="0"/>
                  </a:moveTo>
                  <a:lnTo>
                    <a:pt x="0" y="104"/>
                  </a:lnTo>
                  <a:lnTo>
                    <a:pt x="0" y="185"/>
                  </a:lnTo>
                  <a:lnTo>
                    <a:pt x="77" y="185"/>
                  </a:lnTo>
                  <a:lnTo>
                    <a:pt x="77" y="73"/>
                  </a:lnTo>
                  <a:lnTo>
                    <a:pt x="77" y="0"/>
                  </a:lnTo>
                  <a:lnTo>
                    <a:pt x="0"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24"/>
            <p:cNvSpPr>
              <a:spLocks/>
            </p:cNvSpPr>
            <p:nvPr/>
          </p:nvSpPr>
          <p:spPr bwMode="auto">
            <a:xfrm>
              <a:off x="6965950" y="5157788"/>
              <a:ext cx="119063" cy="776288"/>
            </a:xfrm>
            <a:custGeom>
              <a:avLst/>
              <a:gdLst>
                <a:gd name="T0" fmla="*/ 0 w 75"/>
                <a:gd name="T1" fmla="*/ 0 h 489"/>
                <a:gd name="T2" fmla="*/ 0 w 75"/>
                <a:gd name="T3" fmla="*/ 371 h 489"/>
                <a:gd name="T4" fmla="*/ 0 w 75"/>
                <a:gd name="T5" fmla="*/ 489 h 489"/>
                <a:gd name="T6" fmla="*/ 75 w 75"/>
                <a:gd name="T7" fmla="*/ 489 h 489"/>
                <a:gd name="T8" fmla="*/ 75 w 75"/>
                <a:gd name="T9" fmla="*/ 341 h 489"/>
                <a:gd name="T10" fmla="*/ 75 w 75"/>
                <a:gd name="T11" fmla="*/ 0 h 489"/>
                <a:gd name="T12" fmla="*/ 0 w 75"/>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75" h="489">
                  <a:moveTo>
                    <a:pt x="0" y="0"/>
                  </a:moveTo>
                  <a:lnTo>
                    <a:pt x="0" y="371"/>
                  </a:lnTo>
                  <a:lnTo>
                    <a:pt x="0" y="489"/>
                  </a:lnTo>
                  <a:lnTo>
                    <a:pt x="75" y="489"/>
                  </a:lnTo>
                  <a:lnTo>
                    <a:pt x="75" y="341"/>
                  </a:lnTo>
                  <a:lnTo>
                    <a:pt x="75" y="0"/>
                  </a:lnTo>
                  <a:lnTo>
                    <a:pt x="0"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1" name="Rectangle 100"/>
          <p:cNvSpPr/>
          <p:nvPr/>
        </p:nvSpPr>
        <p:spPr>
          <a:xfrm rot="18900000">
            <a:off x="8365864" y="215747"/>
            <a:ext cx="1041722" cy="1041722"/>
          </a:xfrm>
          <a:prstGeom prst="rect">
            <a:avLst/>
          </a:prstGeom>
          <a:solidFill>
            <a:srgbClr val="20386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02" name="Rectangle 101"/>
          <p:cNvSpPr/>
          <p:nvPr/>
        </p:nvSpPr>
        <p:spPr>
          <a:xfrm rot="18900000">
            <a:off x="5243332" y="215747"/>
            <a:ext cx="1041722" cy="1041722"/>
          </a:xfrm>
          <a:prstGeom prst="rect">
            <a:avLst/>
          </a:prstGeom>
          <a:solidFill>
            <a:srgbClr val="2F559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03" name="Rounded Rectangle 102"/>
          <p:cNvSpPr/>
          <p:nvPr/>
        </p:nvSpPr>
        <p:spPr bwMode="auto">
          <a:xfrm>
            <a:off x="2652116" y="731205"/>
            <a:ext cx="9283455" cy="746985"/>
          </a:xfrm>
          <a:prstGeom prst="roundRect">
            <a:avLst/>
          </a:prstGeom>
          <a:solidFill>
            <a:schemeClr val="bg1">
              <a:alpha val="20000"/>
            </a:schemeClr>
          </a:solidFill>
          <a:ln w="142875" cap="rnd">
            <a:solidFill>
              <a:schemeClr val="bg1">
                <a:alpha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4" name="Rectangle 103"/>
          <p:cNvSpPr/>
          <p:nvPr/>
        </p:nvSpPr>
        <p:spPr>
          <a:xfrm>
            <a:off x="3200750" y="930795"/>
            <a:ext cx="2320443" cy="338554"/>
          </a:xfrm>
          <a:prstGeom prst="rect">
            <a:avLst/>
          </a:prstGeom>
        </p:spPr>
        <p:txBody>
          <a:bodyPr wrap="none">
            <a:spAutoFit/>
          </a:bodyPr>
          <a:lstStyle/>
          <a:p>
            <a:r>
              <a:rPr lang="en-US" sz="1600" dirty="0" smtClean="0">
                <a:gradFill>
                  <a:gsLst>
                    <a:gs pos="0">
                      <a:srgbClr val="FFFFFF"/>
                    </a:gs>
                    <a:gs pos="100000">
                      <a:srgbClr val="FFFFFF"/>
                    </a:gs>
                  </a:gsLst>
                  <a:lin ang="5400000" scaled="0"/>
                </a:gradFill>
                <a:ea typeface="Segoe UI" pitchFamily="34" charset="0"/>
                <a:cs typeface="Segoe UI" pitchFamily="34" charset="0"/>
              </a:rPr>
              <a:t> People | Process | Tools</a:t>
            </a:r>
            <a:endParaRPr lang="en-US" sz="1600" dirty="0"/>
          </a:p>
        </p:txBody>
      </p:sp>
      <p:sp>
        <p:nvSpPr>
          <p:cNvPr id="105" name="Isosceles Triangle 3"/>
          <p:cNvSpPr/>
          <p:nvPr/>
        </p:nvSpPr>
        <p:spPr bwMode="auto">
          <a:xfrm rot="5400000">
            <a:off x="2872374" y="608477"/>
            <a:ext cx="509067" cy="259444"/>
          </a:xfrm>
          <a:custGeom>
            <a:avLst/>
            <a:gdLst>
              <a:gd name="connsiteX0" fmla="*/ 0 w 315391"/>
              <a:gd name="connsiteY0" fmla="*/ 256269 h 256269"/>
              <a:gd name="connsiteX1" fmla="*/ 157696 w 315391"/>
              <a:gd name="connsiteY1" fmla="*/ 0 h 256269"/>
              <a:gd name="connsiteX2" fmla="*/ 315391 w 315391"/>
              <a:gd name="connsiteY2" fmla="*/ 256269 h 256269"/>
              <a:gd name="connsiteX3" fmla="*/ 0 w 315391"/>
              <a:gd name="connsiteY3" fmla="*/ 256269 h 256269"/>
              <a:gd name="connsiteX0" fmla="*/ 0 w 420166"/>
              <a:gd name="connsiteY0" fmla="*/ 256269 h 256269"/>
              <a:gd name="connsiteX1" fmla="*/ 157696 w 420166"/>
              <a:gd name="connsiteY1" fmla="*/ 0 h 256269"/>
              <a:gd name="connsiteX2" fmla="*/ 420166 w 420166"/>
              <a:gd name="connsiteY2" fmla="*/ 256269 h 256269"/>
              <a:gd name="connsiteX3" fmla="*/ 0 w 420166"/>
              <a:gd name="connsiteY3" fmla="*/ 256269 h 256269"/>
              <a:gd name="connsiteX0" fmla="*/ 0 w 505889"/>
              <a:gd name="connsiteY0" fmla="*/ 256269 h 256269"/>
              <a:gd name="connsiteX1" fmla="*/ 243419 w 505889"/>
              <a:gd name="connsiteY1" fmla="*/ 0 h 256269"/>
              <a:gd name="connsiteX2" fmla="*/ 505889 w 505889"/>
              <a:gd name="connsiteY2" fmla="*/ 256269 h 256269"/>
              <a:gd name="connsiteX3" fmla="*/ 0 w 505889"/>
              <a:gd name="connsiteY3" fmla="*/ 256269 h 256269"/>
              <a:gd name="connsiteX0" fmla="*/ 0 w 505889"/>
              <a:gd name="connsiteY0" fmla="*/ 259444 h 259444"/>
              <a:gd name="connsiteX1" fmla="*/ 246594 w 505889"/>
              <a:gd name="connsiteY1" fmla="*/ 0 h 259444"/>
              <a:gd name="connsiteX2" fmla="*/ 505889 w 505889"/>
              <a:gd name="connsiteY2" fmla="*/ 259444 h 259444"/>
              <a:gd name="connsiteX3" fmla="*/ 0 w 505889"/>
              <a:gd name="connsiteY3" fmla="*/ 259444 h 259444"/>
              <a:gd name="connsiteX0" fmla="*/ 0 w 509067"/>
              <a:gd name="connsiteY0" fmla="*/ 259444 h 259444"/>
              <a:gd name="connsiteX1" fmla="*/ 246594 w 509067"/>
              <a:gd name="connsiteY1" fmla="*/ 0 h 259444"/>
              <a:gd name="connsiteX2" fmla="*/ 509067 w 509067"/>
              <a:gd name="connsiteY2" fmla="*/ 259444 h 259444"/>
              <a:gd name="connsiteX3" fmla="*/ 0 w 509067"/>
              <a:gd name="connsiteY3" fmla="*/ 259444 h 259444"/>
            </a:gdLst>
            <a:ahLst/>
            <a:cxnLst>
              <a:cxn ang="0">
                <a:pos x="connsiteX0" y="connsiteY0"/>
              </a:cxn>
              <a:cxn ang="0">
                <a:pos x="connsiteX1" y="connsiteY1"/>
              </a:cxn>
              <a:cxn ang="0">
                <a:pos x="connsiteX2" y="connsiteY2"/>
              </a:cxn>
              <a:cxn ang="0">
                <a:pos x="connsiteX3" y="connsiteY3"/>
              </a:cxn>
            </a:cxnLst>
            <a:rect l="l" t="t" r="r" b="b"/>
            <a:pathLst>
              <a:path w="509067" h="259444">
                <a:moveTo>
                  <a:pt x="0" y="259444"/>
                </a:moveTo>
                <a:lnTo>
                  <a:pt x="246594" y="0"/>
                </a:lnTo>
                <a:lnTo>
                  <a:pt x="509067" y="259444"/>
                </a:lnTo>
                <a:lnTo>
                  <a:pt x="0" y="259444"/>
                </a:lnTo>
                <a:close/>
              </a:path>
            </a:pathLst>
          </a:custGeom>
          <a:solidFill>
            <a:schemeClr val="bg1">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Isosceles Triangle 3"/>
          <p:cNvSpPr/>
          <p:nvPr/>
        </p:nvSpPr>
        <p:spPr bwMode="auto">
          <a:xfrm rot="5400000">
            <a:off x="6018803" y="608477"/>
            <a:ext cx="509067" cy="259444"/>
          </a:xfrm>
          <a:custGeom>
            <a:avLst/>
            <a:gdLst>
              <a:gd name="connsiteX0" fmla="*/ 0 w 315391"/>
              <a:gd name="connsiteY0" fmla="*/ 256269 h 256269"/>
              <a:gd name="connsiteX1" fmla="*/ 157696 w 315391"/>
              <a:gd name="connsiteY1" fmla="*/ 0 h 256269"/>
              <a:gd name="connsiteX2" fmla="*/ 315391 w 315391"/>
              <a:gd name="connsiteY2" fmla="*/ 256269 h 256269"/>
              <a:gd name="connsiteX3" fmla="*/ 0 w 315391"/>
              <a:gd name="connsiteY3" fmla="*/ 256269 h 256269"/>
              <a:gd name="connsiteX0" fmla="*/ 0 w 420166"/>
              <a:gd name="connsiteY0" fmla="*/ 256269 h 256269"/>
              <a:gd name="connsiteX1" fmla="*/ 157696 w 420166"/>
              <a:gd name="connsiteY1" fmla="*/ 0 h 256269"/>
              <a:gd name="connsiteX2" fmla="*/ 420166 w 420166"/>
              <a:gd name="connsiteY2" fmla="*/ 256269 h 256269"/>
              <a:gd name="connsiteX3" fmla="*/ 0 w 420166"/>
              <a:gd name="connsiteY3" fmla="*/ 256269 h 256269"/>
              <a:gd name="connsiteX0" fmla="*/ 0 w 505889"/>
              <a:gd name="connsiteY0" fmla="*/ 256269 h 256269"/>
              <a:gd name="connsiteX1" fmla="*/ 243419 w 505889"/>
              <a:gd name="connsiteY1" fmla="*/ 0 h 256269"/>
              <a:gd name="connsiteX2" fmla="*/ 505889 w 505889"/>
              <a:gd name="connsiteY2" fmla="*/ 256269 h 256269"/>
              <a:gd name="connsiteX3" fmla="*/ 0 w 505889"/>
              <a:gd name="connsiteY3" fmla="*/ 256269 h 256269"/>
              <a:gd name="connsiteX0" fmla="*/ 0 w 505889"/>
              <a:gd name="connsiteY0" fmla="*/ 259444 h 259444"/>
              <a:gd name="connsiteX1" fmla="*/ 246594 w 505889"/>
              <a:gd name="connsiteY1" fmla="*/ 0 h 259444"/>
              <a:gd name="connsiteX2" fmla="*/ 505889 w 505889"/>
              <a:gd name="connsiteY2" fmla="*/ 259444 h 259444"/>
              <a:gd name="connsiteX3" fmla="*/ 0 w 505889"/>
              <a:gd name="connsiteY3" fmla="*/ 259444 h 259444"/>
              <a:gd name="connsiteX0" fmla="*/ 0 w 509067"/>
              <a:gd name="connsiteY0" fmla="*/ 259444 h 259444"/>
              <a:gd name="connsiteX1" fmla="*/ 246594 w 509067"/>
              <a:gd name="connsiteY1" fmla="*/ 0 h 259444"/>
              <a:gd name="connsiteX2" fmla="*/ 509067 w 509067"/>
              <a:gd name="connsiteY2" fmla="*/ 259444 h 259444"/>
              <a:gd name="connsiteX3" fmla="*/ 0 w 509067"/>
              <a:gd name="connsiteY3" fmla="*/ 259444 h 259444"/>
            </a:gdLst>
            <a:ahLst/>
            <a:cxnLst>
              <a:cxn ang="0">
                <a:pos x="connsiteX0" y="connsiteY0"/>
              </a:cxn>
              <a:cxn ang="0">
                <a:pos x="connsiteX1" y="connsiteY1"/>
              </a:cxn>
              <a:cxn ang="0">
                <a:pos x="connsiteX2" y="connsiteY2"/>
              </a:cxn>
              <a:cxn ang="0">
                <a:pos x="connsiteX3" y="connsiteY3"/>
              </a:cxn>
            </a:cxnLst>
            <a:rect l="l" t="t" r="r" b="b"/>
            <a:pathLst>
              <a:path w="509067" h="259444">
                <a:moveTo>
                  <a:pt x="0" y="259444"/>
                </a:moveTo>
                <a:lnTo>
                  <a:pt x="246594" y="0"/>
                </a:lnTo>
                <a:lnTo>
                  <a:pt x="509067" y="259444"/>
                </a:lnTo>
                <a:lnTo>
                  <a:pt x="0" y="259444"/>
                </a:lnTo>
                <a:close/>
              </a:path>
            </a:pathLst>
          </a:custGeom>
          <a:solidFill>
            <a:schemeClr val="bg1">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7" name="Isosceles Triangle 3"/>
          <p:cNvSpPr/>
          <p:nvPr/>
        </p:nvSpPr>
        <p:spPr bwMode="auto">
          <a:xfrm rot="5400000">
            <a:off x="9134602" y="608478"/>
            <a:ext cx="509067" cy="259444"/>
          </a:xfrm>
          <a:custGeom>
            <a:avLst/>
            <a:gdLst>
              <a:gd name="connsiteX0" fmla="*/ 0 w 315391"/>
              <a:gd name="connsiteY0" fmla="*/ 256269 h 256269"/>
              <a:gd name="connsiteX1" fmla="*/ 157696 w 315391"/>
              <a:gd name="connsiteY1" fmla="*/ 0 h 256269"/>
              <a:gd name="connsiteX2" fmla="*/ 315391 w 315391"/>
              <a:gd name="connsiteY2" fmla="*/ 256269 h 256269"/>
              <a:gd name="connsiteX3" fmla="*/ 0 w 315391"/>
              <a:gd name="connsiteY3" fmla="*/ 256269 h 256269"/>
              <a:gd name="connsiteX0" fmla="*/ 0 w 420166"/>
              <a:gd name="connsiteY0" fmla="*/ 256269 h 256269"/>
              <a:gd name="connsiteX1" fmla="*/ 157696 w 420166"/>
              <a:gd name="connsiteY1" fmla="*/ 0 h 256269"/>
              <a:gd name="connsiteX2" fmla="*/ 420166 w 420166"/>
              <a:gd name="connsiteY2" fmla="*/ 256269 h 256269"/>
              <a:gd name="connsiteX3" fmla="*/ 0 w 420166"/>
              <a:gd name="connsiteY3" fmla="*/ 256269 h 256269"/>
              <a:gd name="connsiteX0" fmla="*/ 0 w 505889"/>
              <a:gd name="connsiteY0" fmla="*/ 256269 h 256269"/>
              <a:gd name="connsiteX1" fmla="*/ 243419 w 505889"/>
              <a:gd name="connsiteY1" fmla="*/ 0 h 256269"/>
              <a:gd name="connsiteX2" fmla="*/ 505889 w 505889"/>
              <a:gd name="connsiteY2" fmla="*/ 256269 h 256269"/>
              <a:gd name="connsiteX3" fmla="*/ 0 w 505889"/>
              <a:gd name="connsiteY3" fmla="*/ 256269 h 256269"/>
              <a:gd name="connsiteX0" fmla="*/ 0 w 505889"/>
              <a:gd name="connsiteY0" fmla="*/ 259444 h 259444"/>
              <a:gd name="connsiteX1" fmla="*/ 246594 w 505889"/>
              <a:gd name="connsiteY1" fmla="*/ 0 h 259444"/>
              <a:gd name="connsiteX2" fmla="*/ 505889 w 505889"/>
              <a:gd name="connsiteY2" fmla="*/ 259444 h 259444"/>
              <a:gd name="connsiteX3" fmla="*/ 0 w 505889"/>
              <a:gd name="connsiteY3" fmla="*/ 259444 h 259444"/>
              <a:gd name="connsiteX0" fmla="*/ 0 w 509067"/>
              <a:gd name="connsiteY0" fmla="*/ 259444 h 259444"/>
              <a:gd name="connsiteX1" fmla="*/ 246594 w 509067"/>
              <a:gd name="connsiteY1" fmla="*/ 0 h 259444"/>
              <a:gd name="connsiteX2" fmla="*/ 509067 w 509067"/>
              <a:gd name="connsiteY2" fmla="*/ 259444 h 259444"/>
              <a:gd name="connsiteX3" fmla="*/ 0 w 509067"/>
              <a:gd name="connsiteY3" fmla="*/ 259444 h 259444"/>
            </a:gdLst>
            <a:ahLst/>
            <a:cxnLst>
              <a:cxn ang="0">
                <a:pos x="connsiteX0" y="connsiteY0"/>
              </a:cxn>
              <a:cxn ang="0">
                <a:pos x="connsiteX1" y="connsiteY1"/>
              </a:cxn>
              <a:cxn ang="0">
                <a:pos x="connsiteX2" y="connsiteY2"/>
              </a:cxn>
              <a:cxn ang="0">
                <a:pos x="connsiteX3" y="connsiteY3"/>
              </a:cxn>
            </a:cxnLst>
            <a:rect l="l" t="t" r="r" b="b"/>
            <a:pathLst>
              <a:path w="509067" h="259444">
                <a:moveTo>
                  <a:pt x="0" y="259444"/>
                </a:moveTo>
                <a:lnTo>
                  <a:pt x="246594" y="0"/>
                </a:lnTo>
                <a:lnTo>
                  <a:pt x="509067" y="259444"/>
                </a:lnTo>
                <a:lnTo>
                  <a:pt x="0" y="259444"/>
                </a:lnTo>
                <a:close/>
              </a:path>
            </a:pathLst>
          </a:custGeom>
          <a:solidFill>
            <a:schemeClr val="bg1">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8" name="Isosceles Triangle 3"/>
          <p:cNvSpPr/>
          <p:nvPr/>
        </p:nvSpPr>
        <p:spPr bwMode="auto">
          <a:xfrm rot="16200000" flipH="1">
            <a:off x="2770204" y="1291318"/>
            <a:ext cx="509067" cy="259444"/>
          </a:xfrm>
          <a:custGeom>
            <a:avLst/>
            <a:gdLst>
              <a:gd name="connsiteX0" fmla="*/ 0 w 315391"/>
              <a:gd name="connsiteY0" fmla="*/ 256269 h 256269"/>
              <a:gd name="connsiteX1" fmla="*/ 157696 w 315391"/>
              <a:gd name="connsiteY1" fmla="*/ 0 h 256269"/>
              <a:gd name="connsiteX2" fmla="*/ 315391 w 315391"/>
              <a:gd name="connsiteY2" fmla="*/ 256269 h 256269"/>
              <a:gd name="connsiteX3" fmla="*/ 0 w 315391"/>
              <a:gd name="connsiteY3" fmla="*/ 256269 h 256269"/>
              <a:gd name="connsiteX0" fmla="*/ 0 w 420166"/>
              <a:gd name="connsiteY0" fmla="*/ 256269 h 256269"/>
              <a:gd name="connsiteX1" fmla="*/ 157696 w 420166"/>
              <a:gd name="connsiteY1" fmla="*/ 0 h 256269"/>
              <a:gd name="connsiteX2" fmla="*/ 420166 w 420166"/>
              <a:gd name="connsiteY2" fmla="*/ 256269 h 256269"/>
              <a:gd name="connsiteX3" fmla="*/ 0 w 420166"/>
              <a:gd name="connsiteY3" fmla="*/ 256269 h 256269"/>
              <a:gd name="connsiteX0" fmla="*/ 0 w 505889"/>
              <a:gd name="connsiteY0" fmla="*/ 256269 h 256269"/>
              <a:gd name="connsiteX1" fmla="*/ 243419 w 505889"/>
              <a:gd name="connsiteY1" fmla="*/ 0 h 256269"/>
              <a:gd name="connsiteX2" fmla="*/ 505889 w 505889"/>
              <a:gd name="connsiteY2" fmla="*/ 256269 h 256269"/>
              <a:gd name="connsiteX3" fmla="*/ 0 w 505889"/>
              <a:gd name="connsiteY3" fmla="*/ 256269 h 256269"/>
              <a:gd name="connsiteX0" fmla="*/ 0 w 505889"/>
              <a:gd name="connsiteY0" fmla="*/ 259444 h 259444"/>
              <a:gd name="connsiteX1" fmla="*/ 246594 w 505889"/>
              <a:gd name="connsiteY1" fmla="*/ 0 h 259444"/>
              <a:gd name="connsiteX2" fmla="*/ 505889 w 505889"/>
              <a:gd name="connsiteY2" fmla="*/ 259444 h 259444"/>
              <a:gd name="connsiteX3" fmla="*/ 0 w 505889"/>
              <a:gd name="connsiteY3" fmla="*/ 259444 h 259444"/>
              <a:gd name="connsiteX0" fmla="*/ 0 w 509067"/>
              <a:gd name="connsiteY0" fmla="*/ 259444 h 259444"/>
              <a:gd name="connsiteX1" fmla="*/ 246594 w 509067"/>
              <a:gd name="connsiteY1" fmla="*/ 0 h 259444"/>
              <a:gd name="connsiteX2" fmla="*/ 509067 w 509067"/>
              <a:gd name="connsiteY2" fmla="*/ 259444 h 259444"/>
              <a:gd name="connsiteX3" fmla="*/ 0 w 509067"/>
              <a:gd name="connsiteY3" fmla="*/ 259444 h 259444"/>
            </a:gdLst>
            <a:ahLst/>
            <a:cxnLst>
              <a:cxn ang="0">
                <a:pos x="connsiteX0" y="connsiteY0"/>
              </a:cxn>
              <a:cxn ang="0">
                <a:pos x="connsiteX1" y="connsiteY1"/>
              </a:cxn>
              <a:cxn ang="0">
                <a:pos x="connsiteX2" y="connsiteY2"/>
              </a:cxn>
              <a:cxn ang="0">
                <a:pos x="connsiteX3" y="connsiteY3"/>
              </a:cxn>
            </a:cxnLst>
            <a:rect l="l" t="t" r="r" b="b"/>
            <a:pathLst>
              <a:path w="509067" h="259444">
                <a:moveTo>
                  <a:pt x="0" y="259444"/>
                </a:moveTo>
                <a:lnTo>
                  <a:pt x="246594" y="0"/>
                </a:lnTo>
                <a:lnTo>
                  <a:pt x="509067" y="259444"/>
                </a:lnTo>
                <a:lnTo>
                  <a:pt x="0" y="259444"/>
                </a:lnTo>
                <a:close/>
              </a:path>
            </a:pathLst>
          </a:custGeom>
          <a:solidFill>
            <a:schemeClr val="bg1">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9" name="Isosceles Triangle 3"/>
          <p:cNvSpPr/>
          <p:nvPr/>
        </p:nvSpPr>
        <p:spPr bwMode="auto">
          <a:xfrm rot="16200000" flipH="1">
            <a:off x="5919842" y="1291319"/>
            <a:ext cx="509067" cy="259444"/>
          </a:xfrm>
          <a:custGeom>
            <a:avLst/>
            <a:gdLst>
              <a:gd name="connsiteX0" fmla="*/ 0 w 315391"/>
              <a:gd name="connsiteY0" fmla="*/ 256269 h 256269"/>
              <a:gd name="connsiteX1" fmla="*/ 157696 w 315391"/>
              <a:gd name="connsiteY1" fmla="*/ 0 h 256269"/>
              <a:gd name="connsiteX2" fmla="*/ 315391 w 315391"/>
              <a:gd name="connsiteY2" fmla="*/ 256269 h 256269"/>
              <a:gd name="connsiteX3" fmla="*/ 0 w 315391"/>
              <a:gd name="connsiteY3" fmla="*/ 256269 h 256269"/>
              <a:gd name="connsiteX0" fmla="*/ 0 w 420166"/>
              <a:gd name="connsiteY0" fmla="*/ 256269 h 256269"/>
              <a:gd name="connsiteX1" fmla="*/ 157696 w 420166"/>
              <a:gd name="connsiteY1" fmla="*/ 0 h 256269"/>
              <a:gd name="connsiteX2" fmla="*/ 420166 w 420166"/>
              <a:gd name="connsiteY2" fmla="*/ 256269 h 256269"/>
              <a:gd name="connsiteX3" fmla="*/ 0 w 420166"/>
              <a:gd name="connsiteY3" fmla="*/ 256269 h 256269"/>
              <a:gd name="connsiteX0" fmla="*/ 0 w 505889"/>
              <a:gd name="connsiteY0" fmla="*/ 256269 h 256269"/>
              <a:gd name="connsiteX1" fmla="*/ 243419 w 505889"/>
              <a:gd name="connsiteY1" fmla="*/ 0 h 256269"/>
              <a:gd name="connsiteX2" fmla="*/ 505889 w 505889"/>
              <a:gd name="connsiteY2" fmla="*/ 256269 h 256269"/>
              <a:gd name="connsiteX3" fmla="*/ 0 w 505889"/>
              <a:gd name="connsiteY3" fmla="*/ 256269 h 256269"/>
              <a:gd name="connsiteX0" fmla="*/ 0 w 505889"/>
              <a:gd name="connsiteY0" fmla="*/ 259444 h 259444"/>
              <a:gd name="connsiteX1" fmla="*/ 246594 w 505889"/>
              <a:gd name="connsiteY1" fmla="*/ 0 h 259444"/>
              <a:gd name="connsiteX2" fmla="*/ 505889 w 505889"/>
              <a:gd name="connsiteY2" fmla="*/ 259444 h 259444"/>
              <a:gd name="connsiteX3" fmla="*/ 0 w 505889"/>
              <a:gd name="connsiteY3" fmla="*/ 259444 h 259444"/>
              <a:gd name="connsiteX0" fmla="*/ 0 w 509067"/>
              <a:gd name="connsiteY0" fmla="*/ 259444 h 259444"/>
              <a:gd name="connsiteX1" fmla="*/ 246594 w 509067"/>
              <a:gd name="connsiteY1" fmla="*/ 0 h 259444"/>
              <a:gd name="connsiteX2" fmla="*/ 509067 w 509067"/>
              <a:gd name="connsiteY2" fmla="*/ 259444 h 259444"/>
              <a:gd name="connsiteX3" fmla="*/ 0 w 509067"/>
              <a:gd name="connsiteY3" fmla="*/ 259444 h 259444"/>
            </a:gdLst>
            <a:ahLst/>
            <a:cxnLst>
              <a:cxn ang="0">
                <a:pos x="connsiteX0" y="connsiteY0"/>
              </a:cxn>
              <a:cxn ang="0">
                <a:pos x="connsiteX1" y="connsiteY1"/>
              </a:cxn>
              <a:cxn ang="0">
                <a:pos x="connsiteX2" y="connsiteY2"/>
              </a:cxn>
              <a:cxn ang="0">
                <a:pos x="connsiteX3" y="connsiteY3"/>
              </a:cxn>
            </a:cxnLst>
            <a:rect l="l" t="t" r="r" b="b"/>
            <a:pathLst>
              <a:path w="509067" h="259444">
                <a:moveTo>
                  <a:pt x="0" y="259444"/>
                </a:moveTo>
                <a:lnTo>
                  <a:pt x="246594" y="0"/>
                </a:lnTo>
                <a:lnTo>
                  <a:pt x="509067" y="259444"/>
                </a:lnTo>
                <a:lnTo>
                  <a:pt x="0" y="259444"/>
                </a:lnTo>
                <a:close/>
              </a:path>
            </a:pathLst>
          </a:custGeom>
          <a:solidFill>
            <a:schemeClr val="bg1">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0" name="Isosceles Triangle 3"/>
          <p:cNvSpPr/>
          <p:nvPr/>
        </p:nvSpPr>
        <p:spPr bwMode="auto">
          <a:xfrm rot="16200000" flipH="1">
            <a:off x="9058431" y="1291320"/>
            <a:ext cx="509067" cy="259444"/>
          </a:xfrm>
          <a:custGeom>
            <a:avLst/>
            <a:gdLst>
              <a:gd name="connsiteX0" fmla="*/ 0 w 315391"/>
              <a:gd name="connsiteY0" fmla="*/ 256269 h 256269"/>
              <a:gd name="connsiteX1" fmla="*/ 157696 w 315391"/>
              <a:gd name="connsiteY1" fmla="*/ 0 h 256269"/>
              <a:gd name="connsiteX2" fmla="*/ 315391 w 315391"/>
              <a:gd name="connsiteY2" fmla="*/ 256269 h 256269"/>
              <a:gd name="connsiteX3" fmla="*/ 0 w 315391"/>
              <a:gd name="connsiteY3" fmla="*/ 256269 h 256269"/>
              <a:gd name="connsiteX0" fmla="*/ 0 w 420166"/>
              <a:gd name="connsiteY0" fmla="*/ 256269 h 256269"/>
              <a:gd name="connsiteX1" fmla="*/ 157696 w 420166"/>
              <a:gd name="connsiteY1" fmla="*/ 0 h 256269"/>
              <a:gd name="connsiteX2" fmla="*/ 420166 w 420166"/>
              <a:gd name="connsiteY2" fmla="*/ 256269 h 256269"/>
              <a:gd name="connsiteX3" fmla="*/ 0 w 420166"/>
              <a:gd name="connsiteY3" fmla="*/ 256269 h 256269"/>
              <a:gd name="connsiteX0" fmla="*/ 0 w 505889"/>
              <a:gd name="connsiteY0" fmla="*/ 256269 h 256269"/>
              <a:gd name="connsiteX1" fmla="*/ 243419 w 505889"/>
              <a:gd name="connsiteY1" fmla="*/ 0 h 256269"/>
              <a:gd name="connsiteX2" fmla="*/ 505889 w 505889"/>
              <a:gd name="connsiteY2" fmla="*/ 256269 h 256269"/>
              <a:gd name="connsiteX3" fmla="*/ 0 w 505889"/>
              <a:gd name="connsiteY3" fmla="*/ 256269 h 256269"/>
              <a:gd name="connsiteX0" fmla="*/ 0 w 505889"/>
              <a:gd name="connsiteY0" fmla="*/ 259444 h 259444"/>
              <a:gd name="connsiteX1" fmla="*/ 246594 w 505889"/>
              <a:gd name="connsiteY1" fmla="*/ 0 h 259444"/>
              <a:gd name="connsiteX2" fmla="*/ 505889 w 505889"/>
              <a:gd name="connsiteY2" fmla="*/ 259444 h 259444"/>
              <a:gd name="connsiteX3" fmla="*/ 0 w 505889"/>
              <a:gd name="connsiteY3" fmla="*/ 259444 h 259444"/>
              <a:gd name="connsiteX0" fmla="*/ 0 w 509067"/>
              <a:gd name="connsiteY0" fmla="*/ 259444 h 259444"/>
              <a:gd name="connsiteX1" fmla="*/ 246594 w 509067"/>
              <a:gd name="connsiteY1" fmla="*/ 0 h 259444"/>
              <a:gd name="connsiteX2" fmla="*/ 509067 w 509067"/>
              <a:gd name="connsiteY2" fmla="*/ 259444 h 259444"/>
              <a:gd name="connsiteX3" fmla="*/ 0 w 509067"/>
              <a:gd name="connsiteY3" fmla="*/ 259444 h 259444"/>
            </a:gdLst>
            <a:ahLst/>
            <a:cxnLst>
              <a:cxn ang="0">
                <a:pos x="connsiteX0" y="connsiteY0"/>
              </a:cxn>
              <a:cxn ang="0">
                <a:pos x="connsiteX1" y="connsiteY1"/>
              </a:cxn>
              <a:cxn ang="0">
                <a:pos x="connsiteX2" y="connsiteY2"/>
              </a:cxn>
              <a:cxn ang="0">
                <a:pos x="connsiteX3" y="connsiteY3"/>
              </a:cxn>
            </a:cxnLst>
            <a:rect l="l" t="t" r="r" b="b"/>
            <a:pathLst>
              <a:path w="509067" h="259444">
                <a:moveTo>
                  <a:pt x="0" y="259444"/>
                </a:moveTo>
                <a:lnTo>
                  <a:pt x="246594" y="0"/>
                </a:lnTo>
                <a:lnTo>
                  <a:pt x="509067" y="259444"/>
                </a:lnTo>
                <a:lnTo>
                  <a:pt x="0" y="259444"/>
                </a:lnTo>
                <a:close/>
              </a:path>
            </a:pathLst>
          </a:custGeom>
          <a:solidFill>
            <a:schemeClr val="bg1">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11" name="Group 110"/>
          <p:cNvGrpSpPr/>
          <p:nvPr/>
        </p:nvGrpSpPr>
        <p:grpSpPr>
          <a:xfrm>
            <a:off x="9601480" y="33426"/>
            <a:ext cx="2229794" cy="1452178"/>
            <a:chOff x="9698195" y="0"/>
            <a:chExt cx="2229794" cy="1452178"/>
          </a:xfrm>
        </p:grpSpPr>
        <p:pic>
          <p:nvPicPr>
            <p:cNvPr id="112" name="Picture 111"/>
            <p:cNvPicPr>
              <a:picLocks noChangeAspect="1"/>
            </p:cNvPicPr>
            <p:nvPr/>
          </p:nvPicPr>
          <p:blipFill>
            <a:blip r:embed="rId16"/>
            <a:stretch>
              <a:fillRect/>
            </a:stretch>
          </p:blipFill>
          <p:spPr>
            <a:xfrm>
              <a:off x="9698195" y="219347"/>
              <a:ext cx="1695143" cy="1232831"/>
            </a:xfrm>
            <a:prstGeom prst="rect">
              <a:avLst/>
            </a:prstGeom>
          </p:spPr>
        </p:pic>
        <p:grpSp>
          <p:nvGrpSpPr>
            <p:cNvPr id="113" name="Group 112"/>
            <p:cNvGrpSpPr/>
            <p:nvPr/>
          </p:nvGrpSpPr>
          <p:grpSpPr>
            <a:xfrm>
              <a:off x="11080289" y="0"/>
              <a:ext cx="847700" cy="1452178"/>
              <a:chOff x="10147300" y="798513"/>
              <a:chExt cx="1128713" cy="1933575"/>
            </a:xfrm>
          </p:grpSpPr>
          <p:sp>
            <p:nvSpPr>
              <p:cNvPr id="115" name="Freeform 5"/>
              <p:cNvSpPr>
                <a:spLocks/>
              </p:cNvSpPr>
              <p:nvPr/>
            </p:nvSpPr>
            <p:spPr bwMode="auto">
              <a:xfrm>
                <a:off x="10566400" y="1195388"/>
                <a:ext cx="609600" cy="1306513"/>
              </a:xfrm>
              <a:custGeom>
                <a:avLst/>
                <a:gdLst>
                  <a:gd name="T0" fmla="*/ 384 w 384"/>
                  <a:gd name="T1" fmla="*/ 823 h 823"/>
                  <a:gd name="T2" fmla="*/ 0 w 384"/>
                  <a:gd name="T3" fmla="*/ 823 h 823"/>
                  <a:gd name="T4" fmla="*/ 55 w 384"/>
                  <a:gd name="T5" fmla="*/ 0 h 823"/>
                  <a:gd name="T6" fmla="*/ 203 w 384"/>
                  <a:gd name="T7" fmla="*/ 46 h 823"/>
                  <a:gd name="T8" fmla="*/ 331 w 384"/>
                  <a:gd name="T9" fmla="*/ 0 h 823"/>
                  <a:gd name="T10" fmla="*/ 384 w 384"/>
                  <a:gd name="T11" fmla="*/ 823 h 823"/>
                </a:gdLst>
                <a:ahLst/>
                <a:cxnLst>
                  <a:cxn ang="0">
                    <a:pos x="T0" y="T1"/>
                  </a:cxn>
                  <a:cxn ang="0">
                    <a:pos x="T2" y="T3"/>
                  </a:cxn>
                  <a:cxn ang="0">
                    <a:pos x="T4" y="T5"/>
                  </a:cxn>
                  <a:cxn ang="0">
                    <a:pos x="T6" y="T7"/>
                  </a:cxn>
                  <a:cxn ang="0">
                    <a:pos x="T8" y="T9"/>
                  </a:cxn>
                  <a:cxn ang="0">
                    <a:pos x="T10" y="T11"/>
                  </a:cxn>
                </a:cxnLst>
                <a:rect l="0" t="0" r="r" b="b"/>
                <a:pathLst>
                  <a:path w="384" h="823">
                    <a:moveTo>
                      <a:pt x="384" y="823"/>
                    </a:moveTo>
                    <a:lnTo>
                      <a:pt x="0" y="823"/>
                    </a:lnTo>
                    <a:lnTo>
                      <a:pt x="55" y="0"/>
                    </a:lnTo>
                    <a:lnTo>
                      <a:pt x="203" y="46"/>
                    </a:lnTo>
                    <a:lnTo>
                      <a:pt x="331" y="0"/>
                    </a:lnTo>
                    <a:lnTo>
                      <a:pt x="384" y="823"/>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6"/>
              <p:cNvSpPr>
                <a:spLocks/>
              </p:cNvSpPr>
              <p:nvPr/>
            </p:nvSpPr>
            <p:spPr bwMode="auto">
              <a:xfrm>
                <a:off x="10721975" y="2654300"/>
                <a:ext cx="158750" cy="77788"/>
              </a:xfrm>
              <a:custGeom>
                <a:avLst/>
                <a:gdLst>
                  <a:gd name="T0" fmla="*/ 36 w 71"/>
                  <a:gd name="T1" fmla="*/ 0 h 35"/>
                  <a:gd name="T2" fmla="*/ 0 w 71"/>
                  <a:gd name="T3" fmla="*/ 35 h 35"/>
                  <a:gd name="T4" fmla="*/ 71 w 71"/>
                  <a:gd name="T5" fmla="*/ 35 h 35"/>
                  <a:gd name="T6" fmla="*/ 36 w 71"/>
                  <a:gd name="T7" fmla="*/ 0 h 35"/>
                </a:gdLst>
                <a:ahLst/>
                <a:cxnLst>
                  <a:cxn ang="0">
                    <a:pos x="T0" y="T1"/>
                  </a:cxn>
                  <a:cxn ang="0">
                    <a:pos x="T2" y="T3"/>
                  </a:cxn>
                  <a:cxn ang="0">
                    <a:pos x="T4" y="T5"/>
                  </a:cxn>
                  <a:cxn ang="0">
                    <a:pos x="T6" y="T7"/>
                  </a:cxn>
                </a:cxnLst>
                <a:rect l="0" t="0" r="r" b="b"/>
                <a:pathLst>
                  <a:path w="71" h="35">
                    <a:moveTo>
                      <a:pt x="36" y="0"/>
                    </a:moveTo>
                    <a:cubicBezTo>
                      <a:pt x="16" y="0"/>
                      <a:pt x="0" y="16"/>
                      <a:pt x="0" y="35"/>
                    </a:cubicBezTo>
                    <a:cubicBezTo>
                      <a:pt x="71" y="35"/>
                      <a:pt x="71" y="35"/>
                      <a:pt x="71" y="35"/>
                    </a:cubicBezTo>
                    <a:cubicBezTo>
                      <a:pt x="71" y="16"/>
                      <a:pt x="55" y="0"/>
                      <a:pt x="36" y="0"/>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7"/>
              <p:cNvSpPr>
                <a:spLocks/>
              </p:cNvSpPr>
              <p:nvPr/>
            </p:nvSpPr>
            <p:spPr bwMode="auto">
              <a:xfrm>
                <a:off x="10147300" y="2632075"/>
                <a:ext cx="200025" cy="100013"/>
              </a:xfrm>
              <a:custGeom>
                <a:avLst/>
                <a:gdLst>
                  <a:gd name="T0" fmla="*/ 45 w 90"/>
                  <a:gd name="T1" fmla="*/ 0 h 45"/>
                  <a:gd name="T2" fmla="*/ 0 w 90"/>
                  <a:gd name="T3" fmla="*/ 45 h 45"/>
                  <a:gd name="T4" fmla="*/ 90 w 90"/>
                  <a:gd name="T5" fmla="*/ 45 h 45"/>
                  <a:gd name="T6" fmla="*/ 45 w 90"/>
                  <a:gd name="T7" fmla="*/ 0 h 45"/>
                </a:gdLst>
                <a:ahLst/>
                <a:cxnLst>
                  <a:cxn ang="0">
                    <a:pos x="T0" y="T1"/>
                  </a:cxn>
                  <a:cxn ang="0">
                    <a:pos x="T2" y="T3"/>
                  </a:cxn>
                  <a:cxn ang="0">
                    <a:pos x="T4" y="T5"/>
                  </a:cxn>
                  <a:cxn ang="0">
                    <a:pos x="T6" y="T7"/>
                  </a:cxn>
                </a:cxnLst>
                <a:rect l="0" t="0" r="r" b="b"/>
                <a:pathLst>
                  <a:path w="90" h="45">
                    <a:moveTo>
                      <a:pt x="45" y="0"/>
                    </a:moveTo>
                    <a:cubicBezTo>
                      <a:pt x="20" y="0"/>
                      <a:pt x="0" y="20"/>
                      <a:pt x="0" y="45"/>
                    </a:cubicBezTo>
                    <a:cubicBezTo>
                      <a:pt x="90" y="45"/>
                      <a:pt x="90" y="45"/>
                      <a:pt x="90" y="45"/>
                    </a:cubicBezTo>
                    <a:cubicBezTo>
                      <a:pt x="90" y="20"/>
                      <a:pt x="70" y="0"/>
                      <a:pt x="4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8"/>
              <p:cNvSpPr>
                <a:spLocks/>
              </p:cNvSpPr>
              <p:nvPr/>
            </p:nvSpPr>
            <p:spPr bwMode="auto">
              <a:xfrm>
                <a:off x="10460038" y="2632075"/>
                <a:ext cx="201613" cy="100013"/>
              </a:xfrm>
              <a:custGeom>
                <a:avLst/>
                <a:gdLst>
                  <a:gd name="T0" fmla="*/ 45 w 91"/>
                  <a:gd name="T1" fmla="*/ 0 h 45"/>
                  <a:gd name="T2" fmla="*/ 0 w 91"/>
                  <a:gd name="T3" fmla="*/ 45 h 45"/>
                  <a:gd name="T4" fmla="*/ 91 w 91"/>
                  <a:gd name="T5" fmla="*/ 45 h 45"/>
                  <a:gd name="T6" fmla="*/ 45 w 91"/>
                  <a:gd name="T7" fmla="*/ 0 h 45"/>
                </a:gdLst>
                <a:ahLst/>
                <a:cxnLst>
                  <a:cxn ang="0">
                    <a:pos x="T0" y="T1"/>
                  </a:cxn>
                  <a:cxn ang="0">
                    <a:pos x="T2" y="T3"/>
                  </a:cxn>
                  <a:cxn ang="0">
                    <a:pos x="T4" y="T5"/>
                  </a:cxn>
                  <a:cxn ang="0">
                    <a:pos x="T6" y="T7"/>
                  </a:cxn>
                </a:cxnLst>
                <a:rect l="0" t="0" r="r" b="b"/>
                <a:pathLst>
                  <a:path w="91" h="45">
                    <a:moveTo>
                      <a:pt x="45" y="0"/>
                    </a:moveTo>
                    <a:cubicBezTo>
                      <a:pt x="20" y="0"/>
                      <a:pt x="0" y="20"/>
                      <a:pt x="0" y="45"/>
                    </a:cubicBezTo>
                    <a:cubicBezTo>
                      <a:pt x="91" y="45"/>
                      <a:pt x="91" y="45"/>
                      <a:pt x="91" y="45"/>
                    </a:cubicBezTo>
                    <a:cubicBezTo>
                      <a:pt x="91" y="20"/>
                      <a:pt x="70" y="0"/>
                      <a:pt x="4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
              <p:cNvSpPr>
                <a:spLocks/>
              </p:cNvSpPr>
              <p:nvPr/>
            </p:nvSpPr>
            <p:spPr bwMode="auto">
              <a:xfrm>
                <a:off x="10898188" y="2654300"/>
                <a:ext cx="155575" cy="77788"/>
              </a:xfrm>
              <a:custGeom>
                <a:avLst/>
                <a:gdLst>
                  <a:gd name="T0" fmla="*/ 35 w 70"/>
                  <a:gd name="T1" fmla="*/ 0 h 35"/>
                  <a:gd name="T2" fmla="*/ 0 w 70"/>
                  <a:gd name="T3" fmla="*/ 35 h 35"/>
                  <a:gd name="T4" fmla="*/ 70 w 70"/>
                  <a:gd name="T5" fmla="*/ 35 h 35"/>
                  <a:gd name="T6" fmla="*/ 35 w 70"/>
                  <a:gd name="T7" fmla="*/ 0 h 35"/>
                </a:gdLst>
                <a:ahLst/>
                <a:cxnLst>
                  <a:cxn ang="0">
                    <a:pos x="T0" y="T1"/>
                  </a:cxn>
                  <a:cxn ang="0">
                    <a:pos x="T2" y="T3"/>
                  </a:cxn>
                  <a:cxn ang="0">
                    <a:pos x="T4" y="T5"/>
                  </a:cxn>
                  <a:cxn ang="0">
                    <a:pos x="T6" y="T7"/>
                  </a:cxn>
                </a:cxnLst>
                <a:rect l="0" t="0" r="r" b="b"/>
                <a:pathLst>
                  <a:path w="70" h="35">
                    <a:moveTo>
                      <a:pt x="35" y="0"/>
                    </a:moveTo>
                    <a:cubicBezTo>
                      <a:pt x="16" y="0"/>
                      <a:pt x="0" y="16"/>
                      <a:pt x="0" y="35"/>
                    </a:cubicBezTo>
                    <a:cubicBezTo>
                      <a:pt x="70" y="35"/>
                      <a:pt x="70" y="35"/>
                      <a:pt x="70" y="35"/>
                    </a:cubicBezTo>
                    <a:cubicBezTo>
                      <a:pt x="70" y="16"/>
                      <a:pt x="54" y="0"/>
                      <a:pt x="35" y="0"/>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0"/>
              <p:cNvSpPr>
                <a:spLocks/>
              </p:cNvSpPr>
              <p:nvPr/>
            </p:nvSpPr>
            <p:spPr bwMode="auto">
              <a:xfrm>
                <a:off x="10780713" y="828675"/>
                <a:ext cx="241300" cy="293688"/>
              </a:xfrm>
              <a:custGeom>
                <a:avLst/>
                <a:gdLst>
                  <a:gd name="T0" fmla="*/ 98 w 109"/>
                  <a:gd name="T1" fmla="*/ 75 h 132"/>
                  <a:gd name="T2" fmla="*/ 38 w 109"/>
                  <a:gd name="T3" fmla="*/ 124 h 132"/>
                  <a:gd name="T4" fmla="*/ 10 w 109"/>
                  <a:gd name="T5" fmla="*/ 50 h 132"/>
                  <a:gd name="T6" fmla="*/ 76 w 109"/>
                  <a:gd name="T7" fmla="*/ 8 h 132"/>
                  <a:gd name="T8" fmla="*/ 98 w 109"/>
                  <a:gd name="T9" fmla="*/ 75 h 132"/>
                </a:gdLst>
                <a:ahLst/>
                <a:cxnLst>
                  <a:cxn ang="0">
                    <a:pos x="T0" y="T1"/>
                  </a:cxn>
                  <a:cxn ang="0">
                    <a:pos x="T2" y="T3"/>
                  </a:cxn>
                  <a:cxn ang="0">
                    <a:pos x="T4" y="T5"/>
                  </a:cxn>
                  <a:cxn ang="0">
                    <a:pos x="T6" y="T7"/>
                  </a:cxn>
                  <a:cxn ang="0">
                    <a:pos x="T8" y="T9"/>
                  </a:cxn>
                </a:cxnLst>
                <a:rect l="0" t="0" r="r" b="b"/>
                <a:pathLst>
                  <a:path w="109" h="132">
                    <a:moveTo>
                      <a:pt x="98" y="75"/>
                    </a:moveTo>
                    <a:cubicBezTo>
                      <a:pt x="88" y="107"/>
                      <a:pt x="64" y="132"/>
                      <a:pt x="38" y="124"/>
                    </a:cubicBezTo>
                    <a:cubicBezTo>
                      <a:pt x="12" y="115"/>
                      <a:pt x="0" y="82"/>
                      <a:pt x="10" y="50"/>
                    </a:cubicBezTo>
                    <a:cubicBezTo>
                      <a:pt x="21" y="19"/>
                      <a:pt x="50" y="0"/>
                      <a:pt x="76" y="8"/>
                    </a:cubicBezTo>
                    <a:cubicBezTo>
                      <a:pt x="102" y="17"/>
                      <a:pt x="109" y="43"/>
                      <a:pt x="98" y="7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1"/>
              <p:cNvSpPr>
                <a:spLocks/>
              </p:cNvSpPr>
              <p:nvPr/>
            </p:nvSpPr>
            <p:spPr bwMode="auto">
              <a:xfrm>
                <a:off x="10747375" y="798513"/>
                <a:ext cx="241300" cy="273050"/>
              </a:xfrm>
              <a:custGeom>
                <a:avLst/>
                <a:gdLst>
                  <a:gd name="T0" fmla="*/ 93 w 109"/>
                  <a:gd name="T1" fmla="*/ 39 h 123"/>
                  <a:gd name="T2" fmla="*/ 83 w 109"/>
                  <a:gd name="T3" fmla="*/ 111 h 123"/>
                  <a:gd name="T4" fmla="*/ 16 w 109"/>
                  <a:gd name="T5" fmla="*/ 84 h 123"/>
                  <a:gd name="T6" fmla="*/ 25 w 109"/>
                  <a:gd name="T7" fmla="*/ 12 h 123"/>
                  <a:gd name="T8" fmla="*/ 93 w 109"/>
                  <a:gd name="T9" fmla="*/ 39 h 123"/>
                </a:gdLst>
                <a:ahLst/>
                <a:cxnLst>
                  <a:cxn ang="0">
                    <a:pos x="T0" y="T1"/>
                  </a:cxn>
                  <a:cxn ang="0">
                    <a:pos x="T2" y="T3"/>
                  </a:cxn>
                  <a:cxn ang="0">
                    <a:pos x="T4" y="T5"/>
                  </a:cxn>
                  <a:cxn ang="0">
                    <a:pos x="T6" y="T7"/>
                  </a:cxn>
                  <a:cxn ang="0">
                    <a:pos x="T8" y="T9"/>
                  </a:cxn>
                </a:cxnLst>
                <a:rect l="0" t="0" r="r" b="b"/>
                <a:pathLst>
                  <a:path w="109" h="123">
                    <a:moveTo>
                      <a:pt x="93" y="39"/>
                    </a:moveTo>
                    <a:cubicBezTo>
                      <a:pt x="109" y="66"/>
                      <a:pt x="104" y="98"/>
                      <a:pt x="83" y="111"/>
                    </a:cubicBezTo>
                    <a:cubicBezTo>
                      <a:pt x="62" y="123"/>
                      <a:pt x="32" y="111"/>
                      <a:pt x="16" y="84"/>
                    </a:cubicBezTo>
                    <a:cubicBezTo>
                      <a:pt x="0" y="57"/>
                      <a:pt x="4" y="25"/>
                      <a:pt x="25" y="12"/>
                    </a:cubicBezTo>
                    <a:cubicBezTo>
                      <a:pt x="47" y="0"/>
                      <a:pt x="77" y="12"/>
                      <a:pt x="93"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
              <p:cNvSpPr>
                <a:spLocks/>
              </p:cNvSpPr>
              <p:nvPr/>
            </p:nvSpPr>
            <p:spPr bwMode="auto">
              <a:xfrm>
                <a:off x="10826750" y="1050925"/>
                <a:ext cx="123825" cy="131763"/>
              </a:xfrm>
              <a:custGeom>
                <a:avLst/>
                <a:gdLst>
                  <a:gd name="T0" fmla="*/ 56 w 56"/>
                  <a:gd name="T1" fmla="*/ 45 h 59"/>
                  <a:gd name="T2" fmla="*/ 28 w 56"/>
                  <a:gd name="T3" fmla="*/ 59 h 59"/>
                  <a:gd name="T4" fmla="*/ 0 w 56"/>
                  <a:gd name="T5" fmla="*/ 45 h 59"/>
                  <a:gd name="T6" fmla="*/ 0 w 56"/>
                  <a:gd name="T7" fmla="*/ 0 h 59"/>
                  <a:gd name="T8" fmla="*/ 56 w 56"/>
                  <a:gd name="T9" fmla="*/ 0 h 59"/>
                  <a:gd name="T10" fmla="*/ 56 w 56"/>
                  <a:gd name="T11" fmla="*/ 45 h 59"/>
                </a:gdLst>
                <a:ahLst/>
                <a:cxnLst>
                  <a:cxn ang="0">
                    <a:pos x="T0" y="T1"/>
                  </a:cxn>
                  <a:cxn ang="0">
                    <a:pos x="T2" y="T3"/>
                  </a:cxn>
                  <a:cxn ang="0">
                    <a:pos x="T4" y="T5"/>
                  </a:cxn>
                  <a:cxn ang="0">
                    <a:pos x="T6" y="T7"/>
                  </a:cxn>
                  <a:cxn ang="0">
                    <a:pos x="T8" y="T9"/>
                  </a:cxn>
                  <a:cxn ang="0">
                    <a:pos x="T10" y="T11"/>
                  </a:cxn>
                </a:cxnLst>
                <a:rect l="0" t="0" r="r" b="b"/>
                <a:pathLst>
                  <a:path w="56" h="59">
                    <a:moveTo>
                      <a:pt x="56" y="45"/>
                    </a:moveTo>
                    <a:cubicBezTo>
                      <a:pt x="56" y="45"/>
                      <a:pt x="48" y="59"/>
                      <a:pt x="28" y="59"/>
                    </a:cubicBezTo>
                    <a:cubicBezTo>
                      <a:pt x="9" y="59"/>
                      <a:pt x="0" y="45"/>
                      <a:pt x="0" y="45"/>
                    </a:cubicBezTo>
                    <a:cubicBezTo>
                      <a:pt x="0" y="0"/>
                      <a:pt x="0" y="0"/>
                      <a:pt x="0" y="0"/>
                    </a:cubicBezTo>
                    <a:cubicBezTo>
                      <a:pt x="56" y="0"/>
                      <a:pt x="56" y="0"/>
                      <a:pt x="56" y="0"/>
                    </a:cubicBezTo>
                    <a:lnTo>
                      <a:pt x="56" y="45"/>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3"/>
              <p:cNvSpPr>
                <a:spLocks/>
              </p:cNvSpPr>
              <p:nvPr/>
            </p:nvSpPr>
            <p:spPr bwMode="auto">
              <a:xfrm>
                <a:off x="10493375" y="1195388"/>
                <a:ext cx="304800" cy="690563"/>
              </a:xfrm>
              <a:custGeom>
                <a:avLst/>
                <a:gdLst>
                  <a:gd name="T0" fmla="*/ 137 w 137"/>
                  <a:gd name="T1" fmla="*/ 10 h 311"/>
                  <a:gd name="T2" fmla="*/ 72 w 137"/>
                  <a:gd name="T3" fmla="*/ 0 h 311"/>
                  <a:gd name="T4" fmla="*/ 0 w 137"/>
                  <a:gd name="T5" fmla="*/ 311 h 311"/>
                  <a:gd name="T6" fmla="*/ 49 w 137"/>
                  <a:gd name="T7" fmla="*/ 311 h 311"/>
                  <a:gd name="T8" fmla="*/ 137 w 137"/>
                  <a:gd name="T9" fmla="*/ 10 h 311"/>
                </a:gdLst>
                <a:ahLst/>
                <a:cxnLst>
                  <a:cxn ang="0">
                    <a:pos x="T0" y="T1"/>
                  </a:cxn>
                  <a:cxn ang="0">
                    <a:pos x="T2" y="T3"/>
                  </a:cxn>
                  <a:cxn ang="0">
                    <a:pos x="T4" y="T5"/>
                  </a:cxn>
                  <a:cxn ang="0">
                    <a:pos x="T6" y="T7"/>
                  </a:cxn>
                  <a:cxn ang="0">
                    <a:pos x="T8" y="T9"/>
                  </a:cxn>
                </a:cxnLst>
                <a:rect l="0" t="0" r="r" b="b"/>
                <a:pathLst>
                  <a:path w="137" h="311">
                    <a:moveTo>
                      <a:pt x="137" y="10"/>
                    </a:moveTo>
                    <a:cubicBezTo>
                      <a:pt x="121" y="6"/>
                      <a:pt x="88" y="5"/>
                      <a:pt x="72" y="0"/>
                    </a:cubicBezTo>
                    <a:cubicBezTo>
                      <a:pt x="26" y="101"/>
                      <a:pt x="10" y="201"/>
                      <a:pt x="0" y="311"/>
                    </a:cubicBezTo>
                    <a:cubicBezTo>
                      <a:pt x="49" y="311"/>
                      <a:pt x="49" y="311"/>
                      <a:pt x="49" y="311"/>
                    </a:cubicBezTo>
                    <a:cubicBezTo>
                      <a:pt x="60" y="206"/>
                      <a:pt x="92" y="106"/>
                      <a:pt x="137" y="10"/>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4"/>
              <p:cNvSpPr>
                <a:spLocks/>
              </p:cNvSpPr>
              <p:nvPr/>
            </p:nvSpPr>
            <p:spPr bwMode="auto">
              <a:xfrm>
                <a:off x="10983913" y="1189038"/>
                <a:ext cx="292100" cy="690563"/>
              </a:xfrm>
              <a:custGeom>
                <a:avLst/>
                <a:gdLst>
                  <a:gd name="T0" fmla="*/ 58 w 131"/>
                  <a:gd name="T1" fmla="*/ 177 h 311"/>
                  <a:gd name="T2" fmla="*/ 0 w 131"/>
                  <a:gd name="T3" fmla="*/ 13 h 311"/>
                  <a:gd name="T4" fmla="*/ 58 w 131"/>
                  <a:gd name="T5" fmla="*/ 0 h 311"/>
                  <a:gd name="T6" fmla="*/ 116 w 131"/>
                  <a:gd name="T7" fmla="*/ 192 h 311"/>
                  <a:gd name="T8" fmla="*/ 131 w 131"/>
                  <a:gd name="T9" fmla="*/ 311 h 311"/>
                  <a:gd name="T10" fmla="*/ 82 w 131"/>
                  <a:gd name="T11" fmla="*/ 311 h 311"/>
                  <a:gd name="T12" fmla="*/ 58 w 131"/>
                  <a:gd name="T13" fmla="*/ 177 h 311"/>
                </a:gdLst>
                <a:ahLst/>
                <a:cxnLst>
                  <a:cxn ang="0">
                    <a:pos x="T0" y="T1"/>
                  </a:cxn>
                  <a:cxn ang="0">
                    <a:pos x="T2" y="T3"/>
                  </a:cxn>
                  <a:cxn ang="0">
                    <a:pos x="T4" y="T5"/>
                  </a:cxn>
                  <a:cxn ang="0">
                    <a:pos x="T6" y="T7"/>
                  </a:cxn>
                  <a:cxn ang="0">
                    <a:pos x="T8" y="T9"/>
                  </a:cxn>
                  <a:cxn ang="0">
                    <a:pos x="T10" y="T11"/>
                  </a:cxn>
                  <a:cxn ang="0">
                    <a:pos x="T12" y="T13"/>
                  </a:cxn>
                </a:cxnLst>
                <a:rect l="0" t="0" r="r" b="b"/>
                <a:pathLst>
                  <a:path w="131" h="311">
                    <a:moveTo>
                      <a:pt x="58" y="177"/>
                    </a:moveTo>
                    <a:cubicBezTo>
                      <a:pt x="45" y="121"/>
                      <a:pt x="26" y="67"/>
                      <a:pt x="0" y="13"/>
                    </a:cubicBezTo>
                    <a:cubicBezTo>
                      <a:pt x="16" y="9"/>
                      <a:pt x="42" y="4"/>
                      <a:pt x="58" y="0"/>
                    </a:cubicBezTo>
                    <a:cubicBezTo>
                      <a:pt x="87" y="63"/>
                      <a:pt x="104" y="126"/>
                      <a:pt x="116" y="192"/>
                    </a:cubicBezTo>
                    <a:cubicBezTo>
                      <a:pt x="122" y="230"/>
                      <a:pt x="127" y="270"/>
                      <a:pt x="131" y="311"/>
                    </a:cubicBezTo>
                    <a:cubicBezTo>
                      <a:pt x="82" y="311"/>
                      <a:pt x="82" y="311"/>
                      <a:pt x="82" y="311"/>
                    </a:cubicBezTo>
                    <a:cubicBezTo>
                      <a:pt x="77" y="265"/>
                      <a:pt x="69" y="220"/>
                      <a:pt x="58" y="177"/>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5"/>
              <p:cNvSpPr>
                <a:spLocks/>
              </p:cNvSpPr>
              <p:nvPr/>
            </p:nvSpPr>
            <p:spPr bwMode="auto">
              <a:xfrm>
                <a:off x="10709275" y="1781175"/>
                <a:ext cx="173038" cy="887413"/>
              </a:xfrm>
              <a:custGeom>
                <a:avLst/>
                <a:gdLst>
                  <a:gd name="T0" fmla="*/ 94 w 109"/>
                  <a:gd name="T1" fmla="*/ 559 h 559"/>
                  <a:gd name="T2" fmla="*/ 22 w 109"/>
                  <a:gd name="T3" fmla="*/ 559 h 559"/>
                  <a:gd name="T4" fmla="*/ 0 w 109"/>
                  <a:gd name="T5" fmla="*/ 0 h 559"/>
                  <a:gd name="T6" fmla="*/ 109 w 109"/>
                  <a:gd name="T7" fmla="*/ 101 h 559"/>
                  <a:gd name="T8" fmla="*/ 94 w 109"/>
                  <a:gd name="T9" fmla="*/ 559 h 559"/>
                </a:gdLst>
                <a:ahLst/>
                <a:cxnLst>
                  <a:cxn ang="0">
                    <a:pos x="T0" y="T1"/>
                  </a:cxn>
                  <a:cxn ang="0">
                    <a:pos x="T2" y="T3"/>
                  </a:cxn>
                  <a:cxn ang="0">
                    <a:pos x="T4" y="T5"/>
                  </a:cxn>
                  <a:cxn ang="0">
                    <a:pos x="T6" y="T7"/>
                  </a:cxn>
                  <a:cxn ang="0">
                    <a:pos x="T8" y="T9"/>
                  </a:cxn>
                </a:cxnLst>
                <a:rect l="0" t="0" r="r" b="b"/>
                <a:pathLst>
                  <a:path w="109" h="559">
                    <a:moveTo>
                      <a:pt x="94" y="559"/>
                    </a:moveTo>
                    <a:lnTo>
                      <a:pt x="22" y="559"/>
                    </a:lnTo>
                    <a:lnTo>
                      <a:pt x="0" y="0"/>
                    </a:lnTo>
                    <a:lnTo>
                      <a:pt x="109" y="101"/>
                    </a:lnTo>
                    <a:lnTo>
                      <a:pt x="94" y="559"/>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6"/>
              <p:cNvSpPr>
                <a:spLocks/>
              </p:cNvSpPr>
              <p:nvPr/>
            </p:nvSpPr>
            <p:spPr bwMode="auto">
              <a:xfrm>
                <a:off x="10888663" y="1781175"/>
                <a:ext cx="161925" cy="887413"/>
              </a:xfrm>
              <a:custGeom>
                <a:avLst/>
                <a:gdLst>
                  <a:gd name="T0" fmla="*/ 88 w 102"/>
                  <a:gd name="T1" fmla="*/ 559 h 559"/>
                  <a:gd name="T2" fmla="*/ 17 w 102"/>
                  <a:gd name="T3" fmla="*/ 559 h 559"/>
                  <a:gd name="T4" fmla="*/ 0 w 102"/>
                  <a:gd name="T5" fmla="*/ 101 h 559"/>
                  <a:gd name="T6" fmla="*/ 102 w 102"/>
                  <a:gd name="T7" fmla="*/ 0 h 559"/>
                  <a:gd name="T8" fmla="*/ 88 w 102"/>
                  <a:gd name="T9" fmla="*/ 559 h 559"/>
                </a:gdLst>
                <a:ahLst/>
                <a:cxnLst>
                  <a:cxn ang="0">
                    <a:pos x="T0" y="T1"/>
                  </a:cxn>
                  <a:cxn ang="0">
                    <a:pos x="T2" y="T3"/>
                  </a:cxn>
                  <a:cxn ang="0">
                    <a:pos x="T4" y="T5"/>
                  </a:cxn>
                  <a:cxn ang="0">
                    <a:pos x="T6" y="T7"/>
                  </a:cxn>
                  <a:cxn ang="0">
                    <a:pos x="T8" y="T9"/>
                  </a:cxn>
                </a:cxnLst>
                <a:rect l="0" t="0" r="r" b="b"/>
                <a:pathLst>
                  <a:path w="102" h="559">
                    <a:moveTo>
                      <a:pt x="88" y="559"/>
                    </a:moveTo>
                    <a:lnTo>
                      <a:pt x="17" y="559"/>
                    </a:lnTo>
                    <a:lnTo>
                      <a:pt x="0" y="101"/>
                    </a:lnTo>
                    <a:lnTo>
                      <a:pt x="102" y="0"/>
                    </a:lnTo>
                    <a:lnTo>
                      <a:pt x="88" y="559"/>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7"/>
              <p:cNvSpPr>
                <a:spLocks/>
              </p:cNvSpPr>
              <p:nvPr/>
            </p:nvSpPr>
            <p:spPr bwMode="auto">
              <a:xfrm>
                <a:off x="10506075" y="1885950"/>
                <a:ext cx="80963" cy="88900"/>
              </a:xfrm>
              <a:custGeom>
                <a:avLst/>
                <a:gdLst>
                  <a:gd name="T0" fmla="*/ 0 w 36"/>
                  <a:gd name="T1" fmla="*/ 0 h 40"/>
                  <a:gd name="T2" fmla="*/ 0 w 36"/>
                  <a:gd name="T3" fmla="*/ 22 h 40"/>
                  <a:gd name="T4" fmla="*/ 18 w 36"/>
                  <a:gd name="T5" fmla="*/ 40 h 40"/>
                  <a:gd name="T6" fmla="*/ 36 w 36"/>
                  <a:gd name="T7" fmla="*/ 22 h 40"/>
                  <a:gd name="T8" fmla="*/ 36 w 36"/>
                  <a:gd name="T9" fmla="*/ 0 h 40"/>
                  <a:gd name="T10" fmla="*/ 0 w 36"/>
                  <a:gd name="T11" fmla="*/ 0 h 40"/>
                </a:gdLst>
                <a:ahLst/>
                <a:cxnLst>
                  <a:cxn ang="0">
                    <a:pos x="T0" y="T1"/>
                  </a:cxn>
                  <a:cxn ang="0">
                    <a:pos x="T2" y="T3"/>
                  </a:cxn>
                  <a:cxn ang="0">
                    <a:pos x="T4" y="T5"/>
                  </a:cxn>
                  <a:cxn ang="0">
                    <a:pos x="T6" y="T7"/>
                  </a:cxn>
                  <a:cxn ang="0">
                    <a:pos x="T8" y="T9"/>
                  </a:cxn>
                  <a:cxn ang="0">
                    <a:pos x="T10" y="T11"/>
                  </a:cxn>
                </a:cxnLst>
                <a:rect l="0" t="0" r="r" b="b"/>
                <a:pathLst>
                  <a:path w="36" h="40">
                    <a:moveTo>
                      <a:pt x="0" y="0"/>
                    </a:moveTo>
                    <a:cubicBezTo>
                      <a:pt x="0" y="22"/>
                      <a:pt x="0" y="22"/>
                      <a:pt x="0" y="22"/>
                    </a:cubicBezTo>
                    <a:cubicBezTo>
                      <a:pt x="0" y="32"/>
                      <a:pt x="8" y="40"/>
                      <a:pt x="18" y="40"/>
                    </a:cubicBezTo>
                    <a:cubicBezTo>
                      <a:pt x="28" y="40"/>
                      <a:pt x="36" y="32"/>
                      <a:pt x="36" y="22"/>
                    </a:cubicBezTo>
                    <a:cubicBezTo>
                      <a:pt x="36" y="0"/>
                      <a:pt x="36" y="0"/>
                      <a:pt x="36" y="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8"/>
              <p:cNvSpPr>
                <a:spLocks/>
              </p:cNvSpPr>
              <p:nvPr/>
            </p:nvSpPr>
            <p:spPr bwMode="auto">
              <a:xfrm>
                <a:off x="11180763" y="1879600"/>
                <a:ext cx="79375" cy="88900"/>
              </a:xfrm>
              <a:custGeom>
                <a:avLst/>
                <a:gdLst>
                  <a:gd name="T0" fmla="*/ 0 w 36"/>
                  <a:gd name="T1" fmla="*/ 0 h 40"/>
                  <a:gd name="T2" fmla="*/ 0 w 36"/>
                  <a:gd name="T3" fmla="*/ 21 h 40"/>
                  <a:gd name="T4" fmla="*/ 18 w 36"/>
                  <a:gd name="T5" fmla="*/ 40 h 40"/>
                  <a:gd name="T6" fmla="*/ 36 w 36"/>
                  <a:gd name="T7" fmla="*/ 21 h 40"/>
                  <a:gd name="T8" fmla="*/ 36 w 36"/>
                  <a:gd name="T9" fmla="*/ 0 h 40"/>
                  <a:gd name="T10" fmla="*/ 0 w 36"/>
                  <a:gd name="T11" fmla="*/ 0 h 40"/>
                </a:gdLst>
                <a:ahLst/>
                <a:cxnLst>
                  <a:cxn ang="0">
                    <a:pos x="T0" y="T1"/>
                  </a:cxn>
                  <a:cxn ang="0">
                    <a:pos x="T2" y="T3"/>
                  </a:cxn>
                  <a:cxn ang="0">
                    <a:pos x="T4" y="T5"/>
                  </a:cxn>
                  <a:cxn ang="0">
                    <a:pos x="T6" y="T7"/>
                  </a:cxn>
                  <a:cxn ang="0">
                    <a:pos x="T8" y="T9"/>
                  </a:cxn>
                  <a:cxn ang="0">
                    <a:pos x="T10" y="T11"/>
                  </a:cxn>
                </a:cxnLst>
                <a:rect l="0" t="0" r="r" b="b"/>
                <a:pathLst>
                  <a:path w="36" h="40">
                    <a:moveTo>
                      <a:pt x="0" y="0"/>
                    </a:moveTo>
                    <a:cubicBezTo>
                      <a:pt x="0" y="21"/>
                      <a:pt x="0" y="21"/>
                      <a:pt x="0" y="21"/>
                    </a:cubicBezTo>
                    <a:cubicBezTo>
                      <a:pt x="0" y="31"/>
                      <a:pt x="8" y="40"/>
                      <a:pt x="18" y="40"/>
                    </a:cubicBezTo>
                    <a:cubicBezTo>
                      <a:pt x="28" y="40"/>
                      <a:pt x="36" y="31"/>
                      <a:pt x="36" y="21"/>
                    </a:cubicBezTo>
                    <a:cubicBezTo>
                      <a:pt x="36" y="0"/>
                      <a:pt x="36" y="0"/>
                      <a:pt x="36" y="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9"/>
              <p:cNvSpPr>
                <a:spLocks/>
              </p:cNvSpPr>
              <p:nvPr/>
            </p:nvSpPr>
            <p:spPr bwMode="auto">
              <a:xfrm>
                <a:off x="10764838" y="901700"/>
                <a:ext cx="246063" cy="220663"/>
              </a:xfrm>
              <a:custGeom>
                <a:avLst/>
                <a:gdLst>
                  <a:gd name="T0" fmla="*/ 106 w 111"/>
                  <a:gd name="T1" fmla="*/ 24 h 99"/>
                  <a:gd name="T2" fmla="*/ 103 w 111"/>
                  <a:gd name="T3" fmla="*/ 23 h 99"/>
                  <a:gd name="T4" fmla="*/ 103 w 111"/>
                  <a:gd name="T5" fmla="*/ 16 h 99"/>
                  <a:gd name="T6" fmla="*/ 103 w 111"/>
                  <a:gd name="T7" fmla="*/ 14 h 99"/>
                  <a:gd name="T8" fmla="*/ 103 w 111"/>
                  <a:gd name="T9" fmla="*/ 13 h 99"/>
                  <a:gd name="T10" fmla="*/ 102 w 111"/>
                  <a:gd name="T11" fmla="*/ 12 h 99"/>
                  <a:gd name="T12" fmla="*/ 102 w 111"/>
                  <a:gd name="T13" fmla="*/ 11 h 99"/>
                  <a:gd name="T14" fmla="*/ 102 w 111"/>
                  <a:gd name="T15" fmla="*/ 10 h 99"/>
                  <a:gd name="T16" fmla="*/ 102 w 111"/>
                  <a:gd name="T17" fmla="*/ 9 h 99"/>
                  <a:gd name="T18" fmla="*/ 102 w 111"/>
                  <a:gd name="T19" fmla="*/ 9 h 99"/>
                  <a:gd name="T20" fmla="*/ 101 w 111"/>
                  <a:gd name="T21" fmla="*/ 6 h 99"/>
                  <a:gd name="T22" fmla="*/ 100 w 111"/>
                  <a:gd name="T23" fmla="*/ 6 h 99"/>
                  <a:gd name="T24" fmla="*/ 100 w 111"/>
                  <a:gd name="T25" fmla="*/ 5 h 99"/>
                  <a:gd name="T26" fmla="*/ 99 w 111"/>
                  <a:gd name="T27" fmla="*/ 4 h 99"/>
                  <a:gd name="T28" fmla="*/ 99 w 111"/>
                  <a:gd name="T29" fmla="*/ 3 h 99"/>
                  <a:gd name="T30" fmla="*/ 99 w 111"/>
                  <a:gd name="T31" fmla="*/ 3 h 99"/>
                  <a:gd name="T32" fmla="*/ 90 w 111"/>
                  <a:gd name="T33" fmla="*/ 4 h 99"/>
                  <a:gd name="T34" fmla="*/ 74 w 111"/>
                  <a:gd name="T35" fmla="*/ 0 h 99"/>
                  <a:gd name="T36" fmla="*/ 45 w 111"/>
                  <a:gd name="T37" fmla="*/ 4 h 99"/>
                  <a:gd name="T38" fmla="*/ 15 w 111"/>
                  <a:gd name="T39" fmla="*/ 0 h 99"/>
                  <a:gd name="T40" fmla="*/ 11 w 111"/>
                  <a:gd name="T41" fmla="*/ 5 h 99"/>
                  <a:gd name="T42" fmla="*/ 11 w 111"/>
                  <a:gd name="T43" fmla="*/ 5 h 99"/>
                  <a:gd name="T44" fmla="*/ 10 w 111"/>
                  <a:gd name="T45" fmla="*/ 7 h 99"/>
                  <a:gd name="T46" fmla="*/ 10 w 111"/>
                  <a:gd name="T47" fmla="*/ 7 h 99"/>
                  <a:gd name="T48" fmla="*/ 9 w 111"/>
                  <a:gd name="T49" fmla="*/ 9 h 99"/>
                  <a:gd name="T50" fmla="*/ 9 w 111"/>
                  <a:gd name="T51" fmla="*/ 9 h 99"/>
                  <a:gd name="T52" fmla="*/ 9 w 111"/>
                  <a:gd name="T53" fmla="*/ 11 h 99"/>
                  <a:gd name="T54" fmla="*/ 9 w 111"/>
                  <a:gd name="T55" fmla="*/ 12 h 99"/>
                  <a:gd name="T56" fmla="*/ 8 w 111"/>
                  <a:gd name="T57" fmla="*/ 13 h 99"/>
                  <a:gd name="T58" fmla="*/ 8 w 111"/>
                  <a:gd name="T59" fmla="*/ 14 h 99"/>
                  <a:gd name="T60" fmla="*/ 8 w 111"/>
                  <a:gd name="T61" fmla="*/ 16 h 99"/>
                  <a:gd name="T62" fmla="*/ 8 w 111"/>
                  <a:gd name="T63" fmla="*/ 23 h 99"/>
                  <a:gd name="T64" fmla="*/ 7 w 111"/>
                  <a:gd name="T65" fmla="*/ 23 h 99"/>
                  <a:gd name="T66" fmla="*/ 0 w 111"/>
                  <a:gd name="T67" fmla="*/ 31 h 99"/>
                  <a:gd name="T68" fmla="*/ 0 w 111"/>
                  <a:gd name="T69" fmla="*/ 49 h 99"/>
                  <a:gd name="T70" fmla="*/ 8 w 111"/>
                  <a:gd name="T71" fmla="*/ 57 h 99"/>
                  <a:gd name="T72" fmla="*/ 34 w 111"/>
                  <a:gd name="T73" fmla="*/ 99 h 99"/>
                  <a:gd name="T74" fmla="*/ 77 w 111"/>
                  <a:gd name="T75" fmla="*/ 99 h 99"/>
                  <a:gd name="T76" fmla="*/ 103 w 111"/>
                  <a:gd name="T77" fmla="*/ 57 h 99"/>
                  <a:gd name="T78" fmla="*/ 111 w 111"/>
                  <a:gd name="T79" fmla="*/ 49 h 99"/>
                  <a:gd name="T80" fmla="*/ 111 w 111"/>
                  <a:gd name="T81" fmla="*/ 31 h 99"/>
                  <a:gd name="T82" fmla="*/ 106 w 111"/>
                  <a:gd name="T83" fmla="*/ 2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99">
                    <a:moveTo>
                      <a:pt x="106" y="24"/>
                    </a:moveTo>
                    <a:cubicBezTo>
                      <a:pt x="105" y="23"/>
                      <a:pt x="104" y="23"/>
                      <a:pt x="103" y="23"/>
                    </a:cubicBezTo>
                    <a:cubicBezTo>
                      <a:pt x="103" y="16"/>
                      <a:pt x="103" y="16"/>
                      <a:pt x="103" y="16"/>
                    </a:cubicBezTo>
                    <a:cubicBezTo>
                      <a:pt x="103" y="16"/>
                      <a:pt x="103" y="15"/>
                      <a:pt x="103" y="14"/>
                    </a:cubicBezTo>
                    <a:cubicBezTo>
                      <a:pt x="103" y="14"/>
                      <a:pt x="103" y="14"/>
                      <a:pt x="103" y="13"/>
                    </a:cubicBezTo>
                    <a:cubicBezTo>
                      <a:pt x="103" y="13"/>
                      <a:pt x="103" y="13"/>
                      <a:pt x="102" y="12"/>
                    </a:cubicBezTo>
                    <a:cubicBezTo>
                      <a:pt x="102" y="12"/>
                      <a:pt x="102" y="12"/>
                      <a:pt x="102" y="11"/>
                    </a:cubicBezTo>
                    <a:cubicBezTo>
                      <a:pt x="102" y="11"/>
                      <a:pt x="102" y="11"/>
                      <a:pt x="102" y="10"/>
                    </a:cubicBezTo>
                    <a:cubicBezTo>
                      <a:pt x="102" y="10"/>
                      <a:pt x="102" y="10"/>
                      <a:pt x="102" y="9"/>
                    </a:cubicBezTo>
                    <a:cubicBezTo>
                      <a:pt x="102" y="9"/>
                      <a:pt x="102" y="9"/>
                      <a:pt x="102" y="9"/>
                    </a:cubicBezTo>
                    <a:cubicBezTo>
                      <a:pt x="101" y="8"/>
                      <a:pt x="101" y="7"/>
                      <a:pt x="101" y="6"/>
                    </a:cubicBezTo>
                    <a:cubicBezTo>
                      <a:pt x="100" y="6"/>
                      <a:pt x="100" y="6"/>
                      <a:pt x="100" y="6"/>
                    </a:cubicBezTo>
                    <a:cubicBezTo>
                      <a:pt x="100" y="5"/>
                      <a:pt x="100" y="5"/>
                      <a:pt x="100" y="5"/>
                    </a:cubicBezTo>
                    <a:cubicBezTo>
                      <a:pt x="100" y="5"/>
                      <a:pt x="100" y="4"/>
                      <a:pt x="99" y="4"/>
                    </a:cubicBezTo>
                    <a:cubicBezTo>
                      <a:pt x="99" y="4"/>
                      <a:pt x="99" y="3"/>
                      <a:pt x="99" y="3"/>
                    </a:cubicBezTo>
                    <a:cubicBezTo>
                      <a:pt x="99" y="3"/>
                      <a:pt x="99" y="3"/>
                      <a:pt x="99" y="3"/>
                    </a:cubicBezTo>
                    <a:cubicBezTo>
                      <a:pt x="96" y="4"/>
                      <a:pt x="93" y="4"/>
                      <a:pt x="90" y="4"/>
                    </a:cubicBezTo>
                    <a:cubicBezTo>
                      <a:pt x="83" y="4"/>
                      <a:pt x="78" y="2"/>
                      <a:pt x="74" y="0"/>
                    </a:cubicBezTo>
                    <a:cubicBezTo>
                      <a:pt x="67" y="2"/>
                      <a:pt x="57" y="4"/>
                      <a:pt x="45" y="4"/>
                    </a:cubicBezTo>
                    <a:cubicBezTo>
                      <a:pt x="33" y="4"/>
                      <a:pt x="22" y="2"/>
                      <a:pt x="15" y="0"/>
                    </a:cubicBezTo>
                    <a:cubicBezTo>
                      <a:pt x="14" y="1"/>
                      <a:pt x="12" y="3"/>
                      <a:pt x="11" y="5"/>
                    </a:cubicBezTo>
                    <a:cubicBezTo>
                      <a:pt x="11" y="5"/>
                      <a:pt x="11" y="5"/>
                      <a:pt x="11" y="5"/>
                    </a:cubicBezTo>
                    <a:cubicBezTo>
                      <a:pt x="11" y="6"/>
                      <a:pt x="10" y="6"/>
                      <a:pt x="10" y="7"/>
                    </a:cubicBezTo>
                    <a:cubicBezTo>
                      <a:pt x="10" y="7"/>
                      <a:pt x="10" y="7"/>
                      <a:pt x="10" y="7"/>
                    </a:cubicBezTo>
                    <a:cubicBezTo>
                      <a:pt x="10" y="8"/>
                      <a:pt x="10" y="8"/>
                      <a:pt x="9" y="9"/>
                    </a:cubicBezTo>
                    <a:cubicBezTo>
                      <a:pt x="9" y="9"/>
                      <a:pt x="9" y="9"/>
                      <a:pt x="9" y="9"/>
                    </a:cubicBezTo>
                    <a:cubicBezTo>
                      <a:pt x="9" y="10"/>
                      <a:pt x="9" y="11"/>
                      <a:pt x="9" y="11"/>
                    </a:cubicBezTo>
                    <a:cubicBezTo>
                      <a:pt x="9" y="11"/>
                      <a:pt x="9" y="11"/>
                      <a:pt x="9" y="12"/>
                    </a:cubicBezTo>
                    <a:cubicBezTo>
                      <a:pt x="8" y="12"/>
                      <a:pt x="8" y="13"/>
                      <a:pt x="8" y="13"/>
                    </a:cubicBezTo>
                    <a:cubicBezTo>
                      <a:pt x="8" y="14"/>
                      <a:pt x="8" y="14"/>
                      <a:pt x="8" y="14"/>
                    </a:cubicBezTo>
                    <a:cubicBezTo>
                      <a:pt x="8" y="15"/>
                      <a:pt x="8" y="16"/>
                      <a:pt x="8" y="16"/>
                    </a:cubicBezTo>
                    <a:cubicBezTo>
                      <a:pt x="8" y="23"/>
                      <a:pt x="8" y="23"/>
                      <a:pt x="8" y="23"/>
                    </a:cubicBezTo>
                    <a:cubicBezTo>
                      <a:pt x="8" y="23"/>
                      <a:pt x="7" y="23"/>
                      <a:pt x="7" y="23"/>
                    </a:cubicBezTo>
                    <a:cubicBezTo>
                      <a:pt x="3" y="24"/>
                      <a:pt x="0" y="27"/>
                      <a:pt x="0" y="31"/>
                    </a:cubicBezTo>
                    <a:cubicBezTo>
                      <a:pt x="0" y="49"/>
                      <a:pt x="0" y="49"/>
                      <a:pt x="0" y="49"/>
                    </a:cubicBezTo>
                    <a:cubicBezTo>
                      <a:pt x="0" y="53"/>
                      <a:pt x="4" y="57"/>
                      <a:pt x="8" y="57"/>
                    </a:cubicBezTo>
                    <a:cubicBezTo>
                      <a:pt x="8" y="57"/>
                      <a:pt x="22" y="99"/>
                      <a:pt x="34" y="99"/>
                    </a:cubicBezTo>
                    <a:cubicBezTo>
                      <a:pt x="77" y="99"/>
                      <a:pt x="77" y="99"/>
                      <a:pt x="77" y="99"/>
                    </a:cubicBezTo>
                    <a:cubicBezTo>
                      <a:pt x="89" y="99"/>
                      <a:pt x="103" y="57"/>
                      <a:pt x="103" y="57"/>
                    </a:cubicBezTo>
                    <a:cubicBezTo>
                      <a:pt x="107" y="57"/>
                      <a:pt x="111" y="53"/>
                      <a:pt x="111" y="49"/>
                    </a:cubicBezTo>
                    <a:cubicBezTo>
                      <a:pt x="111" y="31"/>
                      <a:pt x="111" y="31"/>
                      <a:pt x="111" y="31"/>
                    </a:cubicBezTo>
                    <a:cubicBezTo>
                      <a:pt x="111" y="28"/>
                      <a:pt x="109" y="25"/>
                      <a:pt x="106" y="24"/>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20"/>
              <p:cNvSpPr>
                <a:spLocks noEditPoints="1"/>
              </p:cNvSpPr>
              <p:nvPr/>
            </p:nvSpPr>
            <p:spPr bwMode="auto">
              <a:xfrm>
                <a:off x="10450513" y="2552700"/>
                <a:ext cx="207963" cy="100013"/>
              </a:xfrm>
              <a:custGeom>
                <a:avLst/>
                <a:gdLst>
                  <a:gd name="T0" fmla="*/ 92 w 93"/>
                  <a:gd name="T1" fmla="*/ 21 h 45"/>
                  <a:gd name="T2" fmla="*/ 69 w 93"/>
                  <a:gd name="T3" fmla="*/ 15 h 45"/>
                  <a:gd name="T4" fmla="*/ 46 w 93"/>
                  <a:gd name="T5" fmla="*/ 14 h 45"/>
                  <a:gd name="T6" fmla="*/ 25 w 93"/>
                  <a:gd name="T7" fmla="*/ 4 h 45"/>
                  <a:gd name="T8" fmla="*/ 1 w 93"/>
                  <a:gd name="T9" fmla="*/ 0 h 45"/>
                  <a:gd name="T10" fmla="*/ 0 w 93"/>
                  <a:gd name="T11" fmla="*/ 3 h 45"/>
                  <a:gd name="T12" fmla="*/ 2 w 93"/>
                  <a:gd name="T13" fmla="*/ 7 h 45"/>
                  <a:gd name="T14" fmla="*/ 3 w 93"/>
                  <a:gd name="T15" fmla="*/ 15 h 45"/>
                  <a:gd name="T16" fmla="*/ 22 w 93"/>
                  <a:gd name="T17" fmla="*/ 32 h 45"/>
                  <a:gd name="T18" fmla="*/ 41 w 93"/>
                  <a:gd name="T19" fmla="*/ 20 h 45"/>
                  <a:gd name="T20" fmla="*/ 45 w 93"/>
                  <a:gd name="T21" fmla="*/ 19 h 45"/>
                  <a:gd name="T22" fmla="*/ 48 w 93"/>
                  <a:gd name="T23" fmla="*/ 21 h 45"/>
                  <a:gd name="T24" fmla="*/ 59 w 93"/>
                  <a:gd name="T25" fmla="*/ 41 h 45"/>
                  <a:gd name="T26" fmla="*/ 83 w 93"/>
                  <a:gd name="T27" fmla="*/ 34 h 45"/>
                  <a:gd name="T28" fmla="*/ 88 w 93"/>
                  <a:gd name="T29" fmla="*/ 27 h 45"/>
                  <a:gd name="T30" fmla="*/ 91 w 93"/>
                  <a:gd name="T31" fmla="*/ 24 h 45"/>
                  <a:gd name="T32" fmla="*/ 92 w 93"/>
                  <a:gd name="T33" fmla="*/ 21 h 45"/>
                  <a:gd name="T34" fmla="*/ 31 w 93"/>
                  <a:gd name="T35" fmla="*/ 27 h 45"/>
                  <a:gd name="T36" fmla="*/ 13 w 93"/>
                  <a:gd name="T37" fmla="*/ 28 h 45"/>
                  <a:gd name="T38" fmla="*/ 7 w 93"/>
                  <a:gd name="T39" fmla="*/ 9 h 45"/>
                  <a:gd name="T40" fmla="*/ 25 w 93"/>
                  <a:gd name="T41" fmla="*/ 6 h 45"/>
                  <a:gd name="T42" fmla="*/ 36 w 93"/>
                  <a:gd name="T43" fmla="*/ 12 h 45"/>
                  <a:gd name="T44" fmla="*/ 31 w 93"/>
                  <a:gd name="T45" fmla="*/ 27 h 45"/>
                  <a:gd name="T46" fmla="*/ 68 w 93"/>
                  <a:gd name="T47" fmla="*/ 41 h 45"/>
                  <a:gd name="T48" fmla="*/ 53 w 93"/>
                  <a:gd name="T49" fmla="*/ 33 h 45"/>
                  <a:gd name="T50" fmla="*/ 56 w 93"/>
                  <a:gd name="T51" fmla="*/ 17 h 45"/>
                  <a:gd name="T52" fmla="*/ 68 w 93"/>
                  <a:gd name="T53" fmla="*/ 17 h 45"/>
                  <a:gd name="T54" fmla="*/ 83 w 93"/>
                  <a:gd name="T55" fmla="*/ 27 h 45"/>
                  <a:gd name="T56" fmla="*/ 68 w 93"/>
                  <a:gd name="T57"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3" h="45">
                    <a:moveTo>
                      <a:pt x="92" y="21"/>
                    </a:moveTo>
                    <a:cubicBezTo>
                      <a:pt x="92" y="21"/>
                      <a:pt x="79" y="16"/>
                      <a:pt x="69" y="15"/>
                    </a:cubicBezTo>
                    <a:cubicBezTo>
                      <a:pt x="59" y="14"/>
                      <a:pt x="50" y="15"/>
                      <a:pt x="46" y="14"/>
                    </a:cubicBezTo>
                    <a:cubicBezTo>
                      <a:pt x="41" y="13"/>
                      <a:pt x="34" y="8"/>
                      <a:pt x="25" y="4"/>
                    </a:cubicBezTo>
                    <a:cubicBezTo>
                      <a:pt x="15" y="1"/>
                      <a:pt x="1" y="0"/>
                      <a:pt x="1" y="0"/>
                    </a:cubicBezTo>
                    <a:cubicBezTo>
                      <a:pt x="0" y="0"/>
                      <a:pt x="0" y="1"/>
                      <a:pt x="0" y="3"/>
                    </a:cubicBezTo>
                    <a:cubicBezTo>
                      <a:pt x="0" y="4"/>
                      <a:pt x="0" y="5"/>
                      <a:pt x="2" y="7"/>
                    </a:cubicBezTo>
                    <a:cubicBezTo>
                      <a:pt x="4" y="8"/>
                      <a:pt x="3" y="15"/>
                      <a:pt x="3" y="15"/>
                    </a:cubicBezTo>
                    <a:cubicBezTo>
                      <a:pt x="3" y="26"/>
                      <a:pt x="10" y="31"/>
                      <a:pt x="22" y="32"/>
                    </a:cubicBezTo>
                    <a:cubicBezTo>
                      <a:pt x="34" y="33"/>
                      <a:pt x="39" y="21"/>
                      <a:pt x="41" y="20"/>
                    </a:cubicBezTo>
                    <a:cubicBezTo>
                      <a:pt x="43" y="18"/>
                      <a:pt x="45" y="19"/>
                      <a:pt x="45" y="19"/>
                    </a:cubicBezTo>
                    <a:cubicBezTo>
                      <a:pt x="45" y="19"/>
                      <a:pt x="47" y="19"/>
                      <a:pt x="48" y="21"/>
                    </a:cubicBezTo>
                    <a:cubicBezTo>
                      <a:pt x="49" y="23"/>
                      <a:pt x="48" y="36"/>
                      <a:pt x="59" y="41"/>
                    </a:cubicBezTo>
                    <a:cubicBezTo>
                      <a:pt x="70" y="45"/>
                      <a:pt x="79" y="44"/>
                      <a:pt x="83" y="34"/>
                    </a:cubicBezTo>
                    <a:cubicBezTo>
                      <a:pt x="83" y="34"/>
                      <a:pt x="85" y="28"/>
                      <a:pt x="88" y="27"/>
                    </a:cubicBezTo>
                    <a:cubicBezTo>
                      <a:pt x="90" y="27"/>
                      <a:pt x="90" y="26"/>
                      <a:pt x="91" y="24"/>
                    </a:cubicBezTo>
                    <a:cubicBezTo>
                      <a:pt x="92" y="23"/>
                      <a:pt x="93" y="22"/>
                      <a:pt x="92" y="21"/>
                    </a:cubicBezTo>
                    <a:close/>
                    <a:moveTo>
                      <a:pt x="31" y="27"/>
                    </a:moveTo>
                    <a:cubicBezTo>
                      <a:pt x="27" y="31"/>
                      <a:pt x="21" y="31"/>
                      <a:pt x="13" y="28"/>
                    </a:cubicBezTo>
                    <a:cubicBezTo>
                      <a:pt x="6" y="25"/>
                      <a:pt x="4" y="19"/>
                      <a:pt x="7" y="9"/>
                    </a:cubicBezTo>
                    <a:cubicBezTo>
                      <a:pt x="9" y="0"/>
                      <a:pt x="25" y="6"/>
                      <a:pt x="25" y="6"/>
                    </a:cubicBezTo>
                    <a:cubicBezTo>
                      <a:pt x="31" y="9"/>
                      <a:pt x="31" y="9"/>
                      <a:pt x="36" y="12"/>
                    </a:cubicBezTo>
                    <a:cubicBezTo>
                      <a:pt x="40" y="15"/>
                      <a:pt x="35" y="24"/>
                      <a:pt x="31" y="27"/>
                    </a:cubicBezTo>
                    <a:close/>
                    <a:moveTo>
                      <a:pt x="68" y="41"/>
                    </a:moveTo>
                    <a:cubicBezTo>
                      <a:pt x="61" y="40"/>
                      <a:pt x="55" y="37"/>
                      <a:pt x="53" y="33"/>
                    </a:cubicBezTo>
                    <a:cubicBezTo>
                      <a:pt x="51" y="28"/>
                      <a:pt x="50" y="18"/>
                      <a:pt x="56" y="17"/>
                    </a:cubicBezTo>
                    <a:cubicBezTo>
                      <a:pt x="61" y="16"/>
                      <a:pt x="61" y="16"/>
                      <a:pt x="68" y="17"/>
                    </a:cubicBezTo>
                    <a:cubicBezTo>
                      <a:pt x="68" y="17"/>
                      <a:pt x="85" y="18"/>
                      <a:pt x="83" y="27"/>
                    </a:cubicBezTo>
                    <a:cubicBezTo>
                      <a:pt x="80" y="37"/>
                      <a:pt x="76" y="42"/>
                      <a:pt x="68" y="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21"/>
              <p:cNvSpPr>
                <a:spLocks/>
              </p:cNvSpPr>
              <p:nvPr/>
            </p:nvSpPr>
            <p:spPr bwMode="auto">
              <a:xfrm>
                <a:off x="10455275" y="2554288"/>
                <a:ext cx="6350" cy="7938"/>
              </a:xfrm>
              <a:custGeom>
                <a:avLst/>
                <a:gdLst>
                  <a:gd name="T0" fmla="*/ 3 w 3"/>
                  <a:gd name="T1" fmla="*/ 2 h 3"/>
                  <a:gd name="T2" fmla="*/ 1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3"/>
                      <a:pt x="1" y="3"/>
                    </a:cubicBezTo>
                    <a:cubicBezTo>
                      <a:pt x="0" y="3"/>
                      <a:pt x="0" y="2"/>
                      <a:pt x="0" y="1"/>
                    </a:cubicBezTo>
                    <a:cubicBezTo>
                      <a:pt x="0" y="1"/>
                      <a:pt x="1" y="0"/>
                      <a:pt x="2" y="0"/>
                    </a:cubicBezTo>
                    <a:cubicBezTo>
                      <a:pt x="2" y="1"/>
                      <a:pt x="3"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22"/>
              <p:cNvSpPr>
                <a:spLocks/>
              </p:cNvSpPr>
              <p:nvPr/>
            </p:nvSpPr>
            <p:spPr bwMode="auto">
              <a:xfrm>
                <a:off x="10644188" y="2601913"/>
                <a:ext cx="6350" cy="6350"/>
              </a:xfrm>
              <a:custGeom>
                <a:avLst/>
                <a:gdLst>
                  <a:gd name="T0" fmla="*/ 3 w 3"/>
                  <a:gd name="T1" fmla="*/ 2 h 3"/>
                  <a:gd name="T2" fmla="*/ 1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3" y="2"/>
                      <a:pt x="2" y="3"/>
                      <a:pt x="1" y="3"/>
                    </a:cubicBezTo>
                    <a:cubicBezTo>
                      <a:pt x="0" y="2"/>
                      <a:pt x="0" y="2"/>
                      <a:pt x="0" y="1"/>
                    </a:cubicBezTo>
                    <a:cubicBezTo>
                      <a:pt x="0" y="0"/>
                      <a:pt x="1" y="0"/>
                      <a:pt x="2" y="0"/>
                    </a:cubicBezTo>
                    <a:cubicBezTo>
                      <a:pt x="3" y="0"/>
                      <a:pt x="3"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Rectangle 23"/>
              <p:cNvSpPr>
                <a:spLocks noChangeArrowheads="1"/>
              </p:cNvSpPr>
              <p:nvPr/>
            </p:nvSpPr>
            <p:spPr bwMode="auto">
              <a:xfrm>
                <a:off x="10247313" y="2632075"/>
                <a:ext cx="312738" cy="1000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4"/>
              <p:cNvSpPr>
                <a:spLocks/>
              </p:cNvSpPr>
              <p:nvPr/>
            </p:nvSpPr>
            <p:spPr bwMode="auto">
              <a:xfrm>
                <a:off x="10328275" y="2601913"/>
                <a:ext cx="96838" cy="46038"/>
              </a:xfrm>
              <a:custGeom>
                <a:avLst/>
                <a:gdLst>
                  <a:gd name="T0" fmla="*/ 22 w 43"/>
                  <a:gd name="T1" fmla="*/ 0 h 21"/>
                  <a:gd name="T2" fmla="*/ 0 w 43"/>
                  <a:gd name="T3" fmla="*/ 21 h 21"/>
                  <a:gd name="T4" fmla="*/ 43 w 43"/>
                  <a:gd name="T5" fmla="*/ 21 h 21"/>
                  <a:gd name="T6" fmla="*/ 22 w 43"/>
                  <a:gd name="T7" fmla="*/ 0 h 21"/>
                </a:gdLst>
                <a:ahLst/>
                <a:cxnLst>
                  <a:cxn ang="0">
                    <a:pos x="T0" y="T1"/>
                  </a:cxn>
                  <a:cxn ang="0">
                    <a:pos x="T2" y="T3"/>
                  </a:cxn>
                  <a:cxn ang="0">
                    <a:pos x="T4" y="T5"/>
                  </a:cxn>
                  <a:cxn ang="0">
                    <a:pos x="T6" y="T7"/>
                  </a:cxn>
                </a:cxnLst>
                <a:rect l="0" t="0" r="r" b="b"/>
                <a:pathLst>
                  <a:path w="43" h="21">
                    <a:moveTo>
                      <a:pt x="22" y="0"/>
                    </a:moveTo>
                    <a:cubicBezTo>
                      <a:pt x="10" y="0"/>
                      <a:pt x="0" y="9"/>
                      <a:pt x="0" y="21"/>
                    </a:cubicBezTo>
                    <a:cubicBezTo>
                      <a:pt x="43" y="21"/>
                      <a:pt x="43" y="21"/>
                      <a:pt x="43" y="21"/>
                    </a:cubicBezTo>
                    <a:cubicBezTo>
                      <a:pt x="43" y="9"/>
                      <a:pt x="34" y="0"/>
                      <a:pt x="2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5"/>
              <p:cNvSpPr>
                <a:spLocks/>
              </p:cNvSpPr>
              <p:nvPr/>
            </p:nvSpPr>
            <p:spPr bwMode="auto">
              <a:xfrm>
                <a:off x="10477500" y="2601913"/>
                <a:ext cx="95250" cy="46038"/>
              </a:xfrm>
              <a:custGeom>
                <a:avLst/>
                <a:gdLst>
                  <a:gd name="T0" fmla="*/ 22 w 43"/>
                  <a:gd name="T1" fmla="*/ 0 h 21"/>
                  <a:gd name="T2" fmla="*/ 0 w 43"/>
                  <a:gd name="T3" fmla="*/ 21 h 21"/>
                  <a:gd name="T4" fmla="*/ 43 w 43"/>
                  <a:gd name="T5" fmla="*/ 21 h 21"/>
                  <a:gd name="T6" fmla="*/ 22 w 43"/>
                  <a:gd name="T7" fmla="*/ 0 h 21"/>
                </a:gdLst>
                <a:ahLst/>
                <a:cxnLst>
                  <a:cxn ang="0">
                    <a:pos x="T0" y="T1"/>
                  </a:cxn>
                  <a:cxn ang="0">
                    <a:pos x="T2" y="T3"/>
                  </a:cxn>
                  <a:cxn ang="0">
                    <a:pos x="T4" y="T5"/>
                  </a:cxn>
                  <a:cxn ang="0">
                    <a:pos x="T6" y="T7"/>
                  </a:cxn>
                </a:cxnLst>
                <a:rect l="0" t="0" r="r" b="b"/>
                <a:pathLst>
                  <a:path w="43" h="21">
                    <a:moveTo>
                      <a:pt x="22" y="0"/>
                    </a:moveTo>
                    <a:cubicBezTo>
                      <a:pt x="10" y="0"/>
                      <a:pt x="0" y="9"/>
                      <a:pt x="0" y="21"/>
                    </a:cubicBezTo>
                    <a:cubicBezTo>
                      <a:pt x="43" y="21"/>
                      <a:pt x="43" y="21"/>
                      <a:pt x="43" y="21"/>
                    </a:cubicBezTo>
                    <a:cubicBezTo>
                      <a:pt x="43" y="9"/>
                      <a:pt x="34" y="0"/>
                      <a:pt x="2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Rectangle 26"/>
              <p:cNvSpPr>
                <a:spLocks noChangeArrowheads="1"/>
              </p:cNvSpPr>
              <p:nvPr/>
            </p:nvSpPr>
            <p:spPr bwMode="auto">
              <a:xfrm>
                <a:off x="10377488" y="2601913"/>
                <a:ext cx="149225" cy="46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27"/>
              <p:cNvSpPr>
                <a:spLocks/>
              </p:cNvSpPr>
              <p:nvPr/>
            </p:nvSpPr>
            <p:spPr bwMode="auto">
              <a:xfrm>
                <a:off x="10653713" y="1166813"/>
                <a:ext cx="460375" cy="614363"/>
              </a:xfrm>
              <a:custGeom>
                <a:avLst/>
                <a:gdLst>
                  <a:gd name="T0" fmla="*/ 203 w 290"/>
                  <a:gd name="T1" fmla="*/ 3 h 387"/>
                  <a:gd name="T2" fmla="*/ 148 w 290"/>
                  <a:gd name="T3" fmla="*/ 47 h 387"/>
                  <a:gd name="T4" fmla="*/ 92 w 290"/>
                  <a:gd name="T5" fmla="*/ 0 h 387"/>
                  <a:gd name="T6" fmla="*/ 0 w 290"/>
                  <a:gd name="T7" fmla="*/ 18 h 387"/>
                  <a:gd name="T8" fmla="*/ 35 w 290"/>
                  <a:gd name="T9" fmla="*/ 387 h 387"/>
                  <a:gd name="T10" fmla="*/ 250 w 290"/>
                  <a:gd name="T11" fmla="*/ 387 h 387"/>
                  <a:gd name="T12" fmla="*/ 290 w 290"/>
                  <a:gd name="T13" fmla="*/ 14 h 387"/>
                  <a:gd name="T14" fmla="*/ 203 w 290"/>
                  <a:gd name="T15" fmla="*/ 3 h 3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87">
                    <a:moveTo>
                      <a:pt x="203" y="3"/>
                    </a:moveTo>
                    <a:lnTo>
                      <a:pt x="148" y="47"/>
                    </a:lnTo>
                    <a:lnTo>
                      <a:pt x="92" y="0"/>
                    </a:lnTo>
                    <a:lnTo>
                      <a:pt x="0" y="18"/>
                    </a:lnTo>
                    <a:lnTo>
                      <a:pt x="35" y="387"/>
                    </a:lnTo>
                    <a:lnTo>
                      <a:pt x="250" y="387"/>
                    </a:lnTo>
                    <a:lnTo>
                      <a:pt x="290" y="14"/>
                    </a:lnTo>
                    <a:lnTo>
                      <a:pt x="203" y="3"/>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28"/>
              <p:cNvSpPr>
                <a:spLocks/>
              </p:cNvSpPr>
              <p:nvPr/>
            </p:nvSpPr>
            <p:spPr bwMode="auto">
              <a:xfrm>
                <a:off x="10709275" y="1781175"/>
                <a:ext cx="341313" cy="182563"/>
              </a:xfrm>
              <a:custGeom>
                <a:avLst/>
                <a:gdLst>
                  <a:gd name="T0" fmla="*/ 154 w 154"/>
                  <a:gd name="T1" fmla="*/ 0 h 82"/>
                  <a:gd name="T2" fmla="*/ 0 w 154"/>
                  <a:gd name="T3" fmla="*/ 0 h 82"/>
                  <a:gd name="T4" fmla="*/ 60 w 154"/>
                  <a:gd name="T5" fmla="*/ 70 h 82"/>
                  <a:gd name="T6" fmla="*/ 79 w 154"/>
                  <a:gd name="T7" fmla="*/ 82 h 82"/>
                  <a:gd name="T8" fmla="*/ 98 w 154"/>
                  <a:gd name="T9" fmla="*/ 70 h 82"/>
                  <a:gd name="T10" fmla="*/ 154 w 154"/>
                  <a:gd name="T11" fmla="*/ 0 h 82"/>
                </a:gdLst>
                <a:ahLst/>
                <a:cxnLst>
                  <a:cxn ang="0">
                    <a:pos x="T0" y="T1"/>
                  </a:cxn>
                  <a:cxn ang="0">
                    <a:pos x="T2" y="T3"/>
                  </a:cxn>
                  <a:cxn ang="0">
                    <a:pos x="T4" y="T5"/>
                  </a:cxn>
                  <a:cxn ang="0">
                    <a:pos x="T6" y="T7"/>
                  </a:cxn>
                  <a:cxn ang="0">
                    <a:pos x="T8" y="T9"/>
                  </a:cxn>
                  <a:cxn ang="0">
                    <a:pos x="T10" y="T11"/>
                  </a:cxn>
                </a:cxnLst>
                <a:rect l="0" t="0" r="r" b="b"/>
                <a:pathLst>
                  <a:path w="154" h="82">
                    <a:moveTo>
                      <a:pt x="154" y="0"/>
                    </a:moveTo>
                    <a:cubicBezTo>
                      <a:pt x="0" y="0"/>
                      <a:pt x="0" y="0"/>
                      <a:pt x="0" y="0"/>
                    </a:cubicBezTo>
                    <a:cubicBezTo>
                      <a:pt x="60" y="70"/>
                      <a:pt x="60" y="70"/>
                      <a:pt x="60" y="70"/>
                    </a:cubicBezTo>
                    <a:cubicBezTo>
                      <a:pt x="63" y="77"/>
                      <a:pt x="71" y="82"/>
                      <a:pt x="79" y="82"/>
                    </a:cubicBezTo>
                    <a:cubicBezTo>
                      <a:pt x="87" y="82"/>
                      <a:pt x="94" y="77"/>
                      <a:pt x="98" y="70"/>
                    </a:cubicBezTo>
                    <a:lnTo>
                      <a:pt x="1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Rectangle 29"/>
              <p:cNvSpPr>
                <a:spLocks noChangeArrowheads="1"/>
              </p:cNvSpPr>
              <p:nvPr/>
            </p:nvSpPr>
            <p:spPr bwMode="auto">
              <a:xfrm>
                <a:off x="10836275" y="1411288"/>
                <a:ext cx="22225" cy="106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30"/>
              <p:cNvSpPr>
                <a:spLocks/>
              </p:cNvSpPr>
              <p:nvPr/>
            </p:nvSpPr>
            <p:spPr bwMode="auto">
              <a:xfrm>
                <a:off x="10872788" y="1411288"/>
                <a:ext cx="85725" cy="106363"/>
              </a:xfrm>
              <a:custGeom>
                <a:avLst/>
                <a:gdLst>
                  <a:gd name="T0" fmla="*/ 54 w 54"/>
                  <a:gd name="T1" fmla="*/ 11 h 67"/>
                  <a:gd name="T2" fmla="*/ 34 w 54"/>
                  <a:gd name="T3" fmla="*/ 11 h 67"/>
                  <a:gd name="T4" fmla="*/ 34 w 54"/>
                  <a:gd name="T5" fmla="*/ 67 h 67"/>
                  <a:gd name="T6" fmla="*/ 20 w 54"/>
                  <a:gd name="T7" fmla="*/ 67 h 67"/>
                  <a:gd name="T8" fmla="*/ 20 w 54"/>
                  <a:gd name="T9" fmla="*/ 11 h 67"/>
                  <a:gd name="T10" fmla="*/ 0 w 54"/>
                  <a:gd name="T11" fmla="*/ 11 h 67"/>
                  <a:gd name="T12" fmla="*/ 0 w 54"/>
                  <a:gd name="T13" fmla="*/ 0 h 67"/>
                  <a:gd name="T14" fmla="*/ 54 w 54"/>
                  <a:gd name="T15" fmla="*/ 0 h 67"/>
                  <a:gd name="T16" fmla="*/ 54 w 54"/>
                  <a:gd name="T17" fmla="*/ 1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7">
                    <a:moveTo>
                      <a:pt x="54" y="11"/>
                    </a:moveTo>
                    <a:lnTo>
                      <a:pt x="34" y="11"/>
                    </a:lnTo>
                    <a:lnTo>
                      <a:pt x="34" y="67"/>
                    </a:lnTo>
                    <a:lnTo>
                      <a:pt x="20" y="67"/>
                    </a:lnTo>
                    <a:lnTo>
                      <a:pt x="20" y="11"/>
                    </a:lnTo>
                    <a:lnTo>
                      <a:pt x="0" y="11"/>
                    </a:lnTo>
                    <a:lnTo>
                      <a:pt x="0" y="0"/>
                    </a:lnTo>
                    <a:lnTo>
                      <a:pt x="54" y="0"/>
                    </a:lnTo>
                    <a:lnTo>
                      <a:pt x="5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31"/>
              <p:cNvSpPr>
                <a:spLocks noEditPoints="1"/>
              </p:cNvSpPr>
              <p:nvPr/>
            </p:nvSpPr>
            <p:spPr bwMode="auto">
              <a:xfrm>
                <a:off x="10769600" y="1323975"/>
                <a:ext cx="241300" cy="277813"/>
              </a:xfrm>
              <a:custGeom>
                <a:avLst/>
                <a:gdLst>
                  <a:gd name="T0" fmla="*/ 75 w 152"/>
                  <a:gd name="T1" fmla="*/ 0 h 175"/>
                  <a:gd name="T2" fmla="*/ 0 w 152"/>
                  <a:gd name="T3" fmla="*/ 44 h 175"/>
                  <a:gd name="T4" fmla="*/ 0 w 152"/>
                  <a:gd name="T5" fmla="*/ 132 h 175"/>
                  <a:gd name="T6" fmla="*/ 77 w 152"/>
                  <a:gd name="T7" fmla="*/ 175 h 175"/>
                  <a:gd name="T8" fmla="*/ 152 w 152"/>
                  <a:gd name="T9" fmla="*/ 132 h 175"/>
                  <a:gd name="T10" fmla="*/ 152 w 152"/>
                  <a:gd name="T11" fmla="*/ 44 h 175"/>
                  <a:gd name="T12" fmla="*/ 75 w 152"/>
                  <a:gd name="T13" fmla="*/ 0 h 175"/>
                  <a:gd name="T14" fmla="*/ 141 w 152"/>
                  <a:gd name="T15" fmla="*/ 125 h 175"/>
                  <a:gd name="T16" fmla="*/ 77 w 152"/>
                  <a:gd name="T17" fmla="*/ 163 h 175"/>
                  <a:gd name="T18" fmla="*/ 11 w 152"/>
                  <a:gd name="T19" fmla="*/ 125 h 175"/>
                  <a:gd name="T20" fmla="*/ 11 w 152"/>
                  <a:gd name="T21" fmla="*/ 51 h 175"/>
                  <a:gd name="T22" fmla="*/ 75 w 152"/>
                  <a:gd name="T23" fmla="*/ 13 h 175"/>
                  <a:gd name="T24" fmla="*/ 141 w 152"/>
                  <a:gd name="T25" fmla="*/ 51 h 175"/>
                  <a:gd name="T26" fmla="*/ 141 w 152"/>
                  <a:gd name="T27" fmla="*/ 1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175">
                    <a:moveTo>
                      <a:pt x="75" y="0"/>
                    </a:moveTo>
                    <a:lnTo>
                      <a:pt x="0" y="44"/>
                    </a:lnTo>
                    <a:lnTo>
                      <a:pt x="0" y="132"/>
                    </a:lnTo>
                    <a:lnTo>
                      <a:pt x="77" y="175"/>
                    </a:lnTo>
                    <a:lnTo>
                      <a:pt x="152" y="132"/>
                    </a:lnTo>
                    <a:lnTo>
                      <a:pt x="152" y="44"/>
                    </a:lnTo>
                    <a:lnTo>
                      <a:pt x="75" y="0"/>
                    </a:lnTo>
                    <a:close/>
                    <a:moveTo>
                      <a:pt x="141" y="125"/>
                    </a:moveTo>
                    <a:lnTo>
                      <a:pt x="77" y="163"/>
                    </a:lnTo>
                    <a:lnTo>
                      <a:pt x="11" y="125"/>
                    </a:lnTo>
                    <a:lnTo>
                      <a:pt x="11" y="51"/>
                    </a:lnTo>
                    <a:lnTo>
                      <a:pt x="75" y="13"/>
                    </a:lnTo>
                    <a:lnTo>
                      <a:pt x="141" y="51"/>
                    </a:lnTo>
                    <a:lnTo>
                      <a:pt x="141" y="1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Rectangle 32"/>
              <p:cNvSpPr>
                <a:spLocks noChangeArrowheads="1"/>
              </p:cNvSpPr>
              <p:nvPr/>
            </p:nvSpPr>
            <p:spPr bwMode="auto">
              <a:xfrm>
                <a:off x="10694988" y="1758950"/>
                <a:ext cx="374650" cy="53975"/>
              </a:xfrm>
              <a:prstGeom prst="rect">
                <a:avLst/>
              </a:prstGeom>
              <a:solidFill>
                <a:srgbClr val="FCD11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33"/>
              <p:cNvSpPr>
                <a:spLocks/>
              </p:cNvSpPr>
              <p:nvPr/>
            </p:nvSpPr>
            <p:spPr bwMode="auto">
              <a:xfrm>
                <a:off x="10847388" y="1736725"/>
                <a:ext cx="85725" cy="100013"/>
              </a:xfrm>
              <a:custGeom>
                <a:avLst/>
                <a:gdLst>
                  <a:gd name="T0" fmla="*/ 28 w 54"/>
                  <a:gd name="T1" fmla="*/ 0 h 63"/>
                  <a:gd name="T2" fmla="*/ 0 w 54"/>
                  <a:gd name="T3" fmla="*/ 16 h 63"/>
                  <a:gd name="T4" fmla="*/ 0 w 54"/>
                  <a:gd name="T5" fmla="*/ 48 h 63"/>
                  <a:gd name="T6" fmla="*/ 28 w 54"/>
                  <a:gd name="T7" fmla="*/ 63 h 63"/>
                  <a:gd name="T8" fmla="*/ 54 w 54"/>
                  <a:gd name="T9" fmla="*/ 48 h 63"/>
                  <a:gd name="T10" fmla="*/ 54 w 54"/>
                  <a:gd name="T11" fmla="*/ 16 h 63"/>
                  <a:gd name="T12" fmla="*/ 28 w 54"/>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54" h="63">
                    <a:moveTo>
                      <a:pt x="28" y="0"/>
                    </a:moveTo>
                    <a:lnTo>
                      <a:pt x="0" y="16"/>
                    </a:lnTo>
                    <a:lnTo>
                      <a:pt x="0" y="48"/>
                    </a:lnTo>
                    <a:lnTo>
                      <a:pt x="28" y="63"/>
                    </a:lnTo>
                    <a:lnTo>
                      <a:pt x="54" y="48"/>
                    </a:lnTo>
                    <a:lnTo>
                      <a:pt x="54" y="16"/>
                    </a:lnTo>
                    <a:lnTo>
                      <a:pt x="28"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313580930"/>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75920" y="1854895"/>
            <a:ext cx="7675880" cy="74295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smtClean="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0"/>
          </p:nvPr>
        </p:nvSpPr>
        <p:spPr>
          <a:xfrm>
            <a:off x="274638" y="1212850"/>
            <a:ext cx="11887200" cy="2769989"/>
          </a:xfrm>
        </p:spPr>
        <p:txBody>
          <a:bodyPr/>
          <a:lstStyle/>
          <a:p>
            <a:r>
              <a:rPr lang="en-US" dirty="0"/>
              <a:t>What is Dev-ops ?</a:t>
            </a:r>
          </a:p>
          <a:p>
            <a:r>
              <a:rPr lang="en-US" dirty="0">
                <a:solidFill>
                  <a:schemeClr val="bg1"/>
                </a:solidFill>
              </a:rPr>
              <a:t>Microsoft + Open Source</a:t>
            </a:r>
          </a:p>
          <a:p>
            <a:r>
              <a:rPr lang="en-US" dirty="0"/>
              <a:t>Role of containers</a:t>
            </a:r>
          </a:p>
          <a:p>
            <a:r>
              <a:rPr lang="en-US" dirty="0"/>
              <a:t>DevOps tools in Azure</a:t>
            </a:r>
          </a:p>
        </p:txBody>
      </p:sp>
    </p:spTree>
    <p:extLst>
      <p:ext uri="{BB962C8B-B14F-4D97-AF65-F5344CB8AC3E}">
        <p14:creationId xmlns:p14="http://schemas.microsoft.com/office/powerpoint/2010/main" val="70680048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83" y="1678380"/>
            <a:ext cx="7656179" cy="5321752"/>
          </a:xfrm>
          <a:prstGeom prst="rect">
            <a:avLst/>
          </a:prstGeom>
        </p:spPr>
      </p:pic>
      <p:pic>
        <p:nvPicPr>
          <p:cNvPr id="22" name="Picture 21"/>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7274006" y="4423491"/>
            <a:ext cx="3120034" cy="2576641"/>
          </a:xfrm>
          <a:prstGeom prst="triangle">
            <a:avLst/>
          </a:prstGeom>
        </p:spPr>
      </p:pic>
      <p:sp>
        <p:nvSpPr>
          <p:cNvPr id="129" name="Rectangle 128"/>
          <p:cNvSpPr/>
          <p:nvPr/>
        </p:nvSpPr>
        <p:spPr>
          <a:xfrm>
            <a:off x="7021191" y="3739264"/>
            <a:ext cx="5140621" cy="1646892"/>
          </a:xfrm>
          <a:prstGeom prst="rect">
            <a:avLst/>
          </a:prstGeom>
        </p:spPr>
        <p:txBody>
          <a:bodyPr vert="horz" wrap="square" lIns="146246" tIns="91403" rIns="146246" bIns="91403" rtlCol="0" anchor="t">
            <a:noAutofit/>
          </a:bodyPr>
          <a:lstStyle/>
          <a:p>
            <a:pPr defTabSz="932372">
              <a:lnSpc>
                <a:spcPct val="90000"/>
              </a:lnSpc>
              <a:spcBef>
                <a:spcPct val="0"/>
              </a:spcBef>
            </a:pPr>
            <a:endParaRPr lang="en-US" sz="3598" spc="-102" dirty="0">
              <a:ln w="3175">
                <a:noFill/>
              </a:ln>
              <a:gradFill>
                <a:gsLst>
                  <a:gs pos="1250">
                    <a:prstClr val="white"/>
                  </a:gs>
                  <a:gs pos="100000">
                    <a:prstClr val="white"/>
                  </a:gs>
                </a:gsLst>
                <a:lin ang="5400000" scaled="0"/>
              </a:gradFill>
              <a:latin typeface="Segoe UI Light"/>
              <a:cs typeface="Segoe UI" pitchFamily="34" charset="0"/>
            </a:endParaRPr>
          </a:p>
        </p:txBody>
      </p:sp>
      <p:sp>
        <p:nvSpPr>
          <p:cNvPr id="131" name="Rectangle 130"/>
          <p:cNvSpPr/>
          <p:nvPr/>
        </p:nvSpPr>
        <p:spPr>
          <a:xfrm>
            <a:off x="5678177" y="1506049"/>
            <a:ext cx="6755797" cy="3542734"/>
          </a:xfrm>
          <a:prstGeom prst="rect">
            <a:avLst/>
          </a:prstGeom>
        </p:spPr>
        <p:txBody>
          <a:bodyPr vert="horz" wrap="square" lIns="146246" tIns="91403" rIns="146246" bIns="91403" rtlCol="0" anchor="t">
            <a:noAutofit/>
          </a:bodyPr>
          <a:lstStyle/>
          <a:p>
            <a:pPr defTabSz="932372">
              <a:lnSpc>
                <a:spcPct val="90000"/>
              </a:lnSpc>
              <a:spcBef>
                <a:spcPct val="0"/>
              </a:spcBef>
            </a:pPr>
            <a:endParaRPr lang="en-US" sz="4798" spc="-102" dirty="0">
              <a:ln w="3175">
                <a:noFill/>
              </a:ln>
              <a:solidFill>
                <a:prstClr val="white"/>
              </a:solidFill>
              <a:latin typeface="Segoe UI Light"/>
              <a:cs typeface="Segoe UI" pitchFamily="34" charset="0"/>
            </a:endParaRPr>
          </a:p>
        </p:txBody>
      </p:sp>
      <p:pic>
        <p:nvPicPr>
          <p:cNvPr id="11" name="Picture 10"/>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artisticPhotocopy/>
                    </a14:imgEffect>
                    <a14:imgEffect>
                      <a14:colorTemperature colorTemp="6625"/>
                    </a14:imgEffect>
                    <a14:imgEffect>
                      <a14:saturation sat="25000"/>
                    </a14:imgEffect>
                  </a14:imgLayer>
                </a14:imgProps>
              </a:ext>
              <a:ext uri="{28A0092B-C50C-407E-A947-70E740481C1C}">
                <a14:useLocalDpi xmlns:a14="http://schemas.microsoft.com/office/drawing/2010/main" val="0"/>
              </a:ext>
            </a:extLst>
          </a:blip>
          <a:stretch>
            <a:fillRect/>
          </a:stretch>
        </p:blipFill>
        <p:spPr>
          <a:xfrm>
            <a:off x="11428617" y="2853748"/>
            <a:ext cx="554243" cy="675128"/>
          </a:xfrm>
          <a:prstGeom prst="rect">
            <a:avLst/>
          </a:prstGeom>
          <a:solidFill>
            <a:schemeClr val="accent1"/>
          </a:solidFill>
        </p:spPr>
      </p:pic>
      <p:grpSp>
        <p:nvGrpSpPr>
          <p:cNvPr id="12" name="Group 11"/>
          <p:cNvGrpSpPr/>
          <p:nvPr/>
        </p:nvGrpSpPr>
        <p:grpSpPr>
          <a:xfrm>
            <a:off x="7342320" y="3879923"/>
            <a:ext cx="548157" cy="665265"/>
            <a:chOff x="1502342" y="238442"/>
            <a:chExt cx="1596433" cy="1867608"/>
          </a:xfrm>
          <a:solidFill>
            <a:schemeClr val="bg1"/>
          </a:solidFill>
        </p:grpSpPr>
        <p:sp>
          <p:nvSpPr>
            <p:cNvPr id="13" name="Freeform 25"/>
            <p:cNvSpPr>
              <a:spLocks noEditPoints="1"/>
            </p:cNvSpPr>
            <p:nvPr/>
          </p:nvSpPr>
          <p:spPr bwMode="auto">
            <a:xfrm>
              <a:off x="1502342" y="825623"/>
              <a:ext cx="1596433" cy="681218"/>
            </a:xfrm>
            <a:custGeom>
              <a:avLst/>
              <a:gdLst>
                <a:gd name="T0" fmla="*/ 574 w 618"/>
                <a:gd name="T1" fmla="*/ 0 h 264"/>
                <a:gd name="T2" fmla="*/ 530 w 618"/>
                <a:gd name="T3" fmla="*/ 45 h 264"/>
                <a:gd name="T4" fmla="*/ 530 w 618"/>
                <a:gd name="T5" fmla="*/ 219 h 264"/>
                <a:gd name="T6" fmla="*/ 574 w 618"/>
                <a:gd name="T7" fmla="*/ 264 h 264"/>
                <a:gd name="T8" fmla="*/ 618 w 618"/>
                <a:gd name="T9" fmla="*/ 219 h 264"/>
                <a:gd name="T10" fmla="*/ 618 w 618"/>
                <a:gd name="T11" fmla="*/ 45 h 264"/>
                <a:gd name="T12" fmla="*/ 574 w 618"/>
                <a:gd name="T13" fmla="*/ 0 h 264"/>
                <a:gd name="T14" fmla="*/ 44 w 618"/>
                <a:gd name="T15" fmla="*/ 0 h 264"/>
                <a:gd name="T16" fmla="*/ 0 w 618"/>
                <a:gd name="T17" fmla="*/ 45 h 264"/>
                <a:gd name="T18" fmla="*/ 0 w 618"/>
                <a:gd name="T19" fmla="*/ 219 h 264"/>
                <a:gd name="T20" fmla="*/ 44 w 618"/>
                <a:gd name="T21" fmla="*/ 264 h 264"/>
                <a:gd name="T22" fmla="*/ 88 w 618"/>
                <a:gd name="T23" fmla="*/ 219 h 264"/>
                <a:gd name="T24" fmla="*/ 88 w 618"/>
                <a:gd name="T25" fmla="*/ 45 h 264"/>
                <a:gd name="T26" fmla="*/ 44 w 618"/>
                <a:gd name="T27"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8" h="264">
                  <a:moveTo>
                    <a:pt x="574" y="0"/>
                  </a:moveTo>
                  <a:cubicBezTo>
                    <a:pt x="550" y="0"/>
                    <a:pt x="530" y="20"/>
                    <a:pt x="530" y="45"/>
                  </a:cubicBezTo>
                  <a:cubicBezTo>
                    <a:pt x="530" y="219"/>
                    <a:pt x="530" y="219"/>
                    <a:pt x="530" y="219"/>
                  </a:cubicBezTo>
                  <a:cubicBezTo>
                    <a:pt x="530" y="244"/>
                    <a:pt x="550" y="264"/>
                    <a:pt x="574" y="264"/>
                  </a:cubicBezTo>
                  <a:cubicBezTo>
                    <a:pt x="598" y="264"/>
                    <a:pt x="618" y="244"/>
                    <a:pt x="618" y="219"/>
                  </a:cubicBezTo>
                  <a:cubicBezTo>
                    <a:pt x="618" y="45"/>
                    <a:pt x="618" y="45"/>
                    <a:pt x="618" y="45"/>
                  </a:cubicBezTo>
                  <a:cubicBezTo>
                    <a:pt x="618" y="20"/>
                    <a:pt x="598" y="0"/>
                    <a:pt x="574" y="0"/>
                  </a:cubicBezTo>
                  <a:close/>
                  <a:moveTo>
                    <a:pt x="44" y="0"/>
                  </a:moveTo>
                  <a:cubicBezTo>
                    <a:pt x="20" y="0"/>
                    <a:pt x="0" y="20"/>
                    <a:pt x="0" y="45"/>
                  </a:cubicBezTo>
                  <a:cubicBezTo>
                    <a:pt x="0" y="219"/>
                    <a:pt x="0" y="219"/>
                    <a:pt x="0" y="219"/>
                  </a:cubicBezTo>
                  <a:cubicBezTo>
                    <a:pt x="0" y="244"/>
                    <a:pt x="20" y="264"/>
                    <a:pt x="44" y="264"/>
                  </a:cubicBezTo>
                  <a:cubicBezTo>
                    <a:pt x="68" y="264"/>
                    <a:pt x="88" y="244"/>
                    <a:pt x="88" y="219"/>
                  </a:cubicBezTo>
                  <a:cubicBezTo>
                    <a:pt x="88" y="45"/>
                    <a:pt x="88" y="45"/>
                    <a:pt x="88" y="45"/>
                  </a:cubicBezTo>
                  <a:cubicBezTo>
                    <a:pt x="88" y="20"/>
                    <a:pt x="68" y="0"/>
                    <a:pt x="44" y="0"/>
                  </a:cubicBezTo>
                  <a:close/>
                </a:path>
              </a:pathLst>
            </a:custGeom>
            <a:grpFill/>
            <a:ln>
              <a:noFill/>
            </a:ln>
            <a:effectLst/>
            <a:extLst/>
          </p:spPr>
          <p:txBody>
            <a:bodyPr vert="horz" wrap="square" lIns="91403" tIns="45702" rIns="91403" bIns="45702" numCol="1" anchor="t" anchorCtr="0" compatLnSpc="1">
              <a:prstTxWarp prst="textNoShape">
                <a:avLst/>
              </a:prstTxWarp>
            </a:bodyPr>
            <a:lstStyle/>
            <a:p>
              <a:pPr defTabSz="932372"/>
              <a:endParaRPr lang="en-US" sz="1799" dirty="0">
                <a:solidFill>
                  <a:srgbClr val="505050"/>
                </a:solidFill>
                <a:latin typeface="Segoe UI"/>
              </a:endParaRPr>
            </a:p>
          </p:txBody>
        </p:sp>
        <p:sp>
          <p:nvSpPr>
            <p:cNvPr id="14" name="Freeform 26"/>
            <p:cNvSpPr>
              <a:spLocks/>
            </p:cNvSpPr>
            <p:nvPr/>
          </p:nvSpPr>
          <p:spPr bwMode="auto">
            <a:xfrm>
              <a:off x="1798666" y="827810"/>
              <a:ext cx="1008158" cy="1278240"/>
            </a:xfrm>
            <a:custGeom>
              <a:avLst/>
              <a:gdLst>
                <a:gd name="T0" fmla="*/ 0 w 390"/>
                <a:gd name="T1" fmla="*/ 0 h 495"/>
                <a:gd name="T2" fmla="*/ 0 w 390"/>
                <a:gd name="T3" fmla="*/ 319 h 495"/>
                <a:gd name="T4" fmla="*/ 34 w 390"/>
                <a:gd name="T5" fmla="*/ 353 h 495"/>
                <a:gd name="T6" fmla="*/ 73 w 390"/>
                <a:gd name="T7" fmla="*/ 353 h 495"/>
                <a:gd name="T8" fmla="*/ 73 w 390"/>
                <a:gd name="T9" fmla="*/ 450 h 495"/>
                <a:gd name="T10" fmla="*/ 117 w 390"/>
                <a:gd name="T11" fmla="*/ 495 h 495"/>
                <a:gd name="T12" fmla="*/ 161 w 390"/>
                <a:gd name="T13" fmla="*/ 450 h 495"/>
                <a:gd name="T14" fmla="*/ 161 w 390"/>
                <a:gd name="T15" fmla="*/ 353 h 495"/>
                <a:gd name="T16" fmla="*/ 229 w 390"/>
                <a:gd name="T17" fmla="*/ 353 h 495"/>
                <a:gd name="T18" fmla="*/ 229 w 390"/>
                <a:gd name="T19" fmla="*/ 450 h 495"/>
                <a:gd name="T20" fmla="*/ 273 w 390"/>
                <a:gd name="T21" fmla="*/ 495 h 495"/>
                <a:gd name="T22" fmla="*/ 317 w 390"/>
                <a:gd name="T23" fmla="*/ 450 h 495"/>
                <a:gd name="T24" fmla="*/ 317 w 390"/>
                <a:gd name="T25" fmla="*/ 353 h 495"/>
                <a:gd name="T26" fmla="*/ 356 w 390"/>
                <a:gd name="T27" fmla="*/ 353 h 495"/>
                <a:gd name="T28" fmla="*/ 390 w 390"/>
                <a:gd name="T29" fmla="*/ 319 h 495"/>
                <a:gd name="T30" fmla="*/ 390 w 390"/>
                <a:gd name="T31" fmla="*/ 0 h 495"/>
                <a:gd name="T32" fmla="*/ 0 w 390"/>
                <a:gd name="T33"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0" h="495">
                  <a:moveTo>
                    <a:pt x="0" y="0"/>
                  </a:moveTo>
                  <a:cubicBezTo>
                    <a:pt x="0" y="319"/>
                    <a:pt x="0" y="319"/>
                    <a:pt x="0" y="319"/>
                  </a:cubicBezTo>
                  <a:cubicBezTo>
                    <a:pt x="0" y="338"/>
                    <a:pt x="15" y="353"/>
                    <a:pt x="34" y="353"/>
                  </a:cubicBezTo>
                  <a:cubicBezTo>
                    <a:pt x="73" y="353"/>
                    <a:pt x="73" y="353"/>
                    <a:pt x="73" y="353"/>
                  </a:cubicBezTo>
                  <a:cubicBezTo>
                    <a:pt x="73" y="450"/>
                    <a:pt x="73" y="450"/>
                    <a:pt x="73" y="450"/>
                  </a:cubicBezTo>
                  <a:cubicBezTo>
                    <a:pt x="73" y="475"/>
                    <a:pt x="93" y="495"/>
                    <a:pt x="117" y="495"/>
                  </a:cubicBezTo>
                  <a:cubicBezTo>
                    <a:pt x="141" y="495"/>
                    <a:pt x="161" y="475"/>
                    <a:pt x="161" y="450"/>
                  </a:cubicBezTo>
                  <a:cubicBezTo>
                    <a:pt x="161" y="353"/>
                    <a:pt x="161" y="353"/>
                    <a:pt x="161" y="353"/>
                  </a:cubicBezTo>
                  <a:cubicBezTo>
                    <a:pt x="229" y="353"/>
                    <a:pt x="229" y="353"/>
                    <a:pt x="229" y="353"/>
                  </a:cubicBezTo>
                  <a:cubicBezTo>
                    <a:pt x="229" y="450"/>
                    <a:pt x="229" y="450"/>
                    <a:pt x="229" y="450"/>
                  </a:cubicBezTo>
                  <a:cubicBezTo>
                    <a:pt x="229" y="475"/>
                    <a:pt x="249" y="495"/>
                    <a:pt x="273" y="495"/>
                  </a:cubicBezTo>
                  <a:cubicBezTo>
                    <a:pt x="297" y="495"/>
                    <a:pt x="317" y="475"/>
                    <a:pt x="317" y="450"/>
                  </a:cubicBezTo>
                  <a:cubicBezTo>
                    <a:pt x="317" y="353"/>
                    <a:pt x="317" y="353"/>
                    <a:pt x="317" y="353"/>
                  </a:cubicBezTo>
                  <a:cubicBezTo>
                    <a:pt x="356" y="353"/>
                    <a:pt x="356" y="353"/>
                    <a:pt x="356" y="353"/>
                  </a:cubicBezTo>
                  <a:cubicBezTo>
                    <a:pt x="375" y="353"/>
                    <a:pt x="390" y="338"/>
                    <a:pt x="390" y="319"/>
                  </a:cubicBezTo>
                  <a:cubicBezTo>
                    <a:pt x="390" y="0"/>
                    <a:pt x="390" y="0"/>
                    <a:pt x="390" y="0"/>
                  </a:cubicBezTo>
                  <a:lnTo>
                    <a:pt x="0" y="0"/>
                  </a:lnTo>
                  <a:close/>
                </a:path>
              </a:pathLst>
            </a:custGeom>
            <a:grpFill/>
            <a:ln>
              <a:noFill/>
            </a:ln>
            <a:effectLst/>
            <a:extLst/>
          </p:spPr>
          <p:txBody>
            <a:bodyPr vert="horz" wrap="square" lIns="91403" tIns="45702" rIns="91403" bIns="45702" numCol="1" anchor="t" anchorCtr="0" compatLnSpc="1">
              <a:prstTxWarp prst="textNoShape">
                <a:avLst/>
              </a:prstTxWarp>
            </a:bodyPr>
            <a:lstStyle/>
            <a:p>
              <a:pPr defTabSz="932372"/>
              <a:endParaRPr lang="en-US" sz="1799" dirty="0">
                <a:solidFill>
                  <a:srgbClr val="505050"/>
                </a:solidFill>
                <a:latin typeface="Segoe UI"/>
              </a:endParaRPr>
            </a:p>
          </p:txBody>
        </p:sp>
        <p:sp>
          <p:nvSpPr>
            <p:cNvPr id="15" name="Freeform 27"/>
            <p:cNvSpPr>
              <a:spLocks noEditPoints="1"/>
            </p:cNvSpPr>
            <p:nvPr/>
          </p:nvSpPr>
          <p:spPr bwMode="auto">
            <a:xfrm>
              <a:off x="1796479" y="238442"/>
              <a:ext cx="1007065" cy="517201"/>
            </a:xfrm>
            <a:custGeom>
              <a:avLst/>
              <a:gdLst>
                <a:gd name="T0" fmla="*/ 288 w 390"/>
                <a:gd name="T1" fmla="*/ 63 h 200"/>
                <a:gd name="T2" fmla="*/ 324 w 390"/>
                <a:gd name="T3" fmla="*/ 11 h 200"/>
                <a:gd name="T4" fmla="*/ 323 w 390"/>
                <a:gd name="T5" fmla="*/ 2 h 200"/>
                <a:gd name="T6" fmla="*/ 314 w 390"/>
                <a:gd name="T7" fmla="*/ 4 h 200"/>
                <a:gd name="T8" fmla="*/ 276 w 390"/>
                <a:gd name="T9" fmla="*/ 59 h 200"/>
                <a:gd name="T10" fmla="*/ 195 w 390"/>
                <a:gd name="T11" fmla="*/ 43 h 200"/>
                <a:gd name="T12" fmla="*/ 114 w 390"/>
                <a:gd name="T13" fmla="*/ 59 h 200"/>
                <a:gd name="T14" fmla="*/ 76 w 390"/>
                <a:gd name="T15" fmla="*/ 4 h 200"/>
                <a:gd name="T16" fmla="*/ 67 w 390"/>
                <a:gd name="T17" fmla="*/ 2 h 200"/>
                <a:gd name="T18" fmla="*/ 66 w 390"/>
                <a:gd name="T19" fmla="*/ 11 h 200"/>
                <a:gd name="T20" fmla="*/ 102 w 390"/>
                <a:gd name="T21" fmla="*/ 63 h 200"/>
                <a:gd name="T22" fmla="*/ 0 w 390"/>
                <a:gd name="T23" fmla="*/ 200 h 200"/>
                <a:gd name="T24" fmla="*/ 390 w 390"/>
                <a:gd name="T25" fmla="*/ 200 h 200"/>
                <a:gd name="T26" fmla="*/ 288 w 390"/>
                <a:gd name="T27" fmla="*/ 63 h 200"/>
                <a:gd name="T28" fmla="*/ 113 w 390"/>
                <a:gd name="T29" fmla="*/ 146 h 200"/>
                <a:gd name="T30" fmla="*/ 91 w 390"/>
                <a:gd name="T31" fmla="*/ 124 h 200"/>
                <a:gd name="T32" fmla="*/ 113 w 390"/>
                <a:gd name="T33" fmla="*/ 103 h 200"/>
                <a:gd name="T34" fmla="*/ 134 w 390"/>
                <a:gd name="T35" fmla="*/ 124 h 200"/>
                <a:gd name="T36" fmla="*/ 113 w 390"/>
                <a:gd name="T37" fmla="*/ 146 h 200"/>
                <a:gd name="T38" fmla="*/ 280 w 390"/>
                <a:gd name="T39" fmla="*/ 146 h 200"/>
                <a:gd name="T40" fmla="*/ 259 w 390"/>
                <a:gd name="T41" fmla="*/ 124 h 200"/>
                <a:gd name="T42" fmla="*/ 280 w 390"/>
                <a:gd name="T43" fmla="*/ 103 h 200"/>
                <a:gd name="T44" fmla="*/ 302 w 390"/>
                <a:gd name="T45" fmla="*/ 124 h 200"/>
                <a:gd name="T46" fmla="*/ 280 w 390"/>
                <a:gd name="T47" fmla="*/ 14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0" h="200">
                  <a:moveTo>
                    <a:pt x="288" y="63"/>
                  </a:moveTo>
                  <a:cubicBezTo>
                    <a:pt x="324" y="11"/>
                    <a:pt x="324" y="11"/>
                    <a:pt x="324" y="11"/>
                  </a:cubicBezTo>
                  <a:cubicBezTo>
                    <a:pt x="326" y="8"/>
                    <a:pt x="325" y="4"/>
                    <a:pt x="323" y="2"/>
                  </a:cubicBezTo>
                  <a:cubicBezTo>
                    <a:pt x="320" y="0"/>
                    <a:pt x="316" y="1"/>
                    <a:pt x="314" y="4"/>
                  </a:cubicBezTo>
                  <a:cubicBezTo>
                    <a:pt x="276" y="59"/>
                    <a:pt x="276" y="59"/>
                    <a:pt x="276" y="59"/>
                  </a:cubicBezTo>
                  <a:cubicBezTo>
                    <a:pt x="251" y="49"/>
                    <a:pt x="224" y="43"/>
                    <a:pt x="195" y="43"/>
                  </a:cubicBezTo>
                  <a:cubicBezTo>
                    <a:pt x="166" y="43"/>
                    <a:pt x="139" y="49"/>
                    <a:pt x="114" y="59"/>
                  </a:cubicBezTo>
                  <a:cubicBezTo>
                    <a:pt x="76" y="4"/>
                    <a:pt x="76" y="4"/>
                    <a:pt x="76" y="4"/>
                  </a:cubicBezTo>
                  <a:cubicBezTo>
                    <a:pt x="74" y="1"/>
                    <a:pt x="70" y="0"/>
                    <a:pt x="67" y="2"/>
                  </a:cubicBezTo>
                  <a:cubicBezTo>
                    <a:pt x="65" y="4"/>
                    <a:pt x="64" y="8"/>
                    <a:pt x="66" y="11"/>
                  </a:cubicBezTo>
                  <a:cubicBezTo>
                    <a:pt x="102" y="63"/>
                    <a:pt x="102" y="63"/>
                    <a:pt x="102" y="63"/>
                  </a:cubicBezTo>
                  <a:cubicBezTo>
                    <a:pt x="45" y="90"/>
                    <a:pt x="5" y="141"/>
                    <a:pt x="0" y="200"/>
                  </a:cubicBezTo>
                  <a:cubicBezTo>
                    <a:pt x="390" y="200"/>
                    <a:pt x="390" y="200"/>
                    <a:pt x="390" y="200"/>
                  </a:cubicBezTo>
                  <a:cubicBezTo>
                    <a:pt x="385" y="141"/>
                    <a:pt x="345" y="90"/>
                    <a:pt x="288" y="63"/>
                  </a:cubicBezTo>
                  <a:close/>
                  <a:moveTo>
                    <a:pt x="113" y="146"/>
                  </a:moveTo>
                  <a:cubicBezTo>
                    <a:pt x="101" y="146"/>
                    <a:pt x="91" y="136"/>
                    <a:pt x="91" y="124"/>
                  </a:cubicBezTo>
                  <a:cubicBezTo>
                    <a:pt x="91" y="113"/>
                    <a:pt x="101" y="103"/>
                    <a:pt x="113" y="103"/>
                  </a:cubicBezTo>
                  <a:cubicBezTo>
                    <a:pt x="125" y="103"/>
                    <a:pt x="134" y="113"/>
                    <a:pt x="134" y="124"/>
                  </a:cubicBezTo>
                  <a:cubicBezTo>
                    <a:pt x="134" y="136"/>
                    <a:pt x="125" y="146"/>
                    <a:pt x="113" y="146"/>
                  </a:cubicBezTo>
                  <a:close/>
                  <a:moveTo>
                    <a:pt x="280" y="146"/>
                  </a:moveTo>
                  <a:cubicBezTo>
                    <a:pt x="268" y="146"/>
                    <a:pt x="259" y="136"/>
                    <a:pt x="259" y="124"/>
                  </a:cubicBezTo>
                  <a:cubicBezTo>
                    <a:pt x="259" y="113"/>
                    <a:pt x="268" y="103"/>
                    <a:pt x="280" y="103"/>
                  </a:cubicBezTo>
                  <a:cubicBezTo>
                    <a:pt x="292" y="103"/>
                    <a:pt x="302" y="113"/>
                    <a:pt x="302" y="124"/>
                  </a:cubicBezTo>
                  <a:cubicBezTo>
                    <a:pt x="302" y="136"/>
                    <a:pt x="292" y="146"/>
                    <a:pt x="280" y="146"/>
                  </a:cubicBezTo>
                  <a:close/>
                </a:path>
              </a:pathLst>
            </a:custGeom>
            <a:grpFill/>
            <a:ln>
              <a:noFill/>
            </a:ln>
            <a:effectLst/>
            <a:extLst/>
          </p:spPr>
          <p:txBody>
            <a:bodyPr vert="horz" wrap="square" lIns="91403" tIns="45702" rIns="91403" bIns="45702" numCol="1" anchor="t" anchorCtr="0" compatLnSpc="1">
              <a:prstTxWarp prst="textNoShape">
                <a:avLst/>
              </a:prstTxWarp>
            </a:bodyPr>
            <a:lstStyle/>
            <a:p>
              <a:pPr defTabSz="932372"/>
              <a:endParaRPr lang="en-US" sz="1799" dirty="0">
                <a:solidFill>
                  <a:srgbClr val="505050"/>
                </a:solidFill>
                <a:latin typeface="Segoe UI"/>
              </a:endParaRPr>
            </a:p>
          </p:txBody>
        </p:sp>
      </p:grpSp>
      <p:pic>
        <p:nvPicPr>
          <p:cNvPr id="23" name="Picture 22"/>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flipH="1">
            <a:off x="9461375" y="4224662"/>
            <a:ext cx="3097061" cy="2775471"/>
          </a:xfrm>
          <a:prstGeom prst="triangle">
            <a:avLst/>
          </a:prstGeom>
        </p:spPr>
      </p:pic>
      <p:sp>
        <p:nvSpPr>
          <p:cNvPr id="5" name="Oval 4"/>
          <p:cNvSpPr/>
          <p:nvPr/>
        </p:nvSpPr>
        <p:spPr bwMode="auto">
          <a:xfrm>
            <a:off x="970129" y="3332685"/>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solidFill>
                <a:srgbClr val="FFFFFF"/>
              </a:solidFill>
              <a:latin typeface="Segoe UI"/>
              <a:ea typeface="Segoe UI" pitchFamily="34" charset="0"/>
              <a:cs typeface="Segoe UI" pitchFamily="34" charset="0"/>
            </a:endParaRPr>
          </a:p>
        </p:txBody>
      </p:sp>
      <p:sp>
        <p:nvSpPr>
          <p:cNvPr id="25" name="Oval 24"/>
          <p:cNvSpPr/>
          <p:nvPr/>
        </p:nvSpPr>
        <p:spPr bwMode="auto">
          <a:xfrm>
            <a:off x="2704216" y="3618287"/>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6" name="Oval 25"/>
          <p:cNvSpPr/>
          <p:nvPr/>
        </p:nvSpPr>
        <p:spPr bwMode="auto">
          <a:xfrm>
            <a:off x="5516153" y="3311353"/>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7" name="Oval 26"/>
          <p:cNvSpPr/>
          <p:nvPr/>
        </p:nvSpPr>
        <p:spPr bwMode="auto">
          <a:xfrm>
            <a:off x="6227441" y="4585994"/>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8" name="Oval 27"/>
          <p:cNvSpPr/>
          <p:nvPr/>
        </p:nvSpPr>
        <p:spPr bwMode="auto">
          <a:xfrm>
            <a:off x="10733662" y="4591842"/>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24" name="Straight Connector 23"/>
          <p:cNvCxnSpPr/>
          <p:nvPr/>
        </p:nvCxnSpPr>
        <p:spPr>
          <a:xfrm>
            <a:off x="2091737" y="4253423"/>
            <a:ext cx="0" cy="869446"/>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Oval 32"/>
          <p:cNvSpPr/>
          <p:nvPr/>
        </p:nvSpPr>
        <p:spPr bwMode="auto">
          <a:xfrm>
            <a:off x="2023185" y="4161850"/>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34" name="Straight Connector 33"/>
          <p:cNvCxnSpPr/>
          <p:nvPr/>
        </p:nvCxnSpPr>
        <p:spPr>
          <a:xfrm>
            <a:off x="553458" y="4716699"/>
            <a:ext cx="485224"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35" name="Oval 34"/>
          <p:cNvSpPr/>
          <p:nvPr/>
        </p:nvSpPr>
        <p:spPr bwMode="auto">
          <a:xfrm>
            <a:off x="431904" y="4645585"/>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7" name="Oval 36"/>
          <p:cNvSpPr/>
          <p:nvPr/>
        </p:nvSpPr>
        <p:spPr bwMode="auto">
          <a:xfrm>
            <a:off x="4580203" y="5421714"/>
            <a:ext cx="101770" cy="105579"/>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38" name="Straight Connector 37"/>
          <p:cNvCxnSpPr>
            <a:stCxn id="39" idx="4"/>
          </p:cNvCxnSpPr>
          <p:nvPr/>
        </p:nvCxnSpPr>
        <p:spPr>
          <a:xfrm>
            <a:off x="4629270" y="4103324"/>
            <a:ext cx="0" cy="1333071"/>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39" name="Oval 38"/>
          <p:cNvSpPr/>
          <p:nvPr/>
        </p:nvSpPr>
        <p:spPr bwMode="auto">
          <a:xfrm>
            <a:off x="4560720" y="3961089"/>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49" name="Straight Connector 48"/>
          <p:cNvCxnSpPr/>
          <p:nvPr/>
        </p:nvCxnSpPr>
        <p:spPr>
          <a:xfrm>
            <a:off x="11502631" y="4963272"/>
            <a:ext cx="144237"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52" name="Oval 51"/>
          <p:cNvSpPr/>
          <p:nvPr/>
        </p:nvSpPr>
        <p:spPr bwMode="auto">
          <a:xfrm>
            <a:off x="6217773" y="5248383"/>
            <a:ext cx="137392" cy="137105"/>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3" name="Oval 52"/>
          <p:cNvSpPr/>
          <p:nvPr/>
        </p:nvSpPr>
        <p:spPr bwMode="auto">
          <a:xfrm>
            <a:off x="2042891" y="5035494"/>
            <a:ext cx="101770" cy="105579"/>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4" name="Oval 53"/>
          <p:cNvSpPr/>
          <p:nvPr/>
        </p:nvSpPr>
        <p:spPr bwMode="auto">
          <a:xfrm>
            <a:off x="11412826" y="4912982"/>
            <a:ext cx="101770" cy="105579"/>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55" name="Straight Connector 54"/>
          <p:cNvCxnSpPr/>
          <p:nvPr/>
        </p:nvCxnSpPr>
        <p:spPr>
          <a:xfrm>
            <a:off x="9818828" y="5422661"/>
            <a:ext cx="0" cy="822908"/>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56" name="Oval 55"/>
          <p:cNvSpPr/>
          <p:nvPr/>
        </p:nvSpPr>
        <p:spPr bwMode="auto">
          <a:xfrm>
            <a:off x="9750277" y="5331090"/>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59" name="Straight Connector 58"/>
          <p:cNvCxnSpPr/>
          <p:nvPr/>
        </p:nvCxnSpPr>
        <p:spPr>
          <a:xfrm flipH="1">
            <a:off x="9818830" y="5745883"/>
            <a:ext cx="386014" cy="499686"/>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pic>
        <p:nvPicPr>
          <p:cNvPr id="21" name="Picture 2" descr="C:\Users\claudette\Documents\2011 Jobs\Kelly Young\02-Crystal\graphics\java.png"/>
          <p:cNvPicPr>
            <a:picLocks noChangeAspect="1" noChangeArrowheads="1"/>
          </p:cNvPicPr>
          <p:nvPr/>
        </p:nvPicPr>
        <p:blipFill>
          <a:blip r:embed="rId8" cstate="print">
            <a:biLevel thresh="50000"/>
            <a:extLst>
              <a:ext uri="{28A0092B-C50C-407E-A947-70E740481C1C}">
                <a14:useLocalDpi xmlns:a14="http://schemas.microsoft.com/office/drawing/2010/main" val="0"/>
              </a:ext>
            </a:extLst>
          </a:blip>
          <a:srcRect/>
          <a:stretch>
            <a:fillRect/>
          </a:stretch>
        </p:blipFill>
        <p:spPr bwMode="auto">
          <a:xfrm>
            <a:off x="5342519" y="2300991"/>
            <a:ext cx="478316" cy="912620"/>
          </a:xfrm>
          <a:prstGeom prst="rect">
            <a:avLst/>
          </a:prstGeom>
          <a:solidFill>
            <a:schemeClr val="accent1"/>
          </a:solidFill>
          <a:extLst/>
        </p:spPr>
      </p:pic>
      <p:cxnSp>
        <p:nvCxnSpPr>
          <p:cNvPr id="62" name="Straight Connector 61"/>
          <p:cNvCxnSpPr>
            <a:endCxn id="63" idx="7"/>
          </p:cNvCxnSpPr>
          <p:nvPr/>
        </p:nvCxnSpPr>
        <p:spPr>
          <a:xfrm flipH="1">
            <a:off x="7927604" y="4103324"/>
            <a:ext cx="886896" cy="1297627"/>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63" name="Oval 62"/>
          <p:cNvSpPr/>
          <p:nvPr/>
        </p:nvSpPr>
        <p:spPr bwMode="auto">
          <a:xfrm>
            <a:off x="7833982" y="5385488"/>
            <a:ext cx="109684" cy="105579"/>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nvGrpSpPr>
          <p:cNvPr id="30" name="Group 29"/>
          <p:cNvGrpSpPr/>
          <p:nvPr/>
        </p:nvGrpSpPr>
        <p:grpSpPr>
          <a:xfrm>
            <a:off x="7973563" y="3970333"/>
            <a:ext cx="925948" cy="173656"/>
            <a:chOff x="7839107" y="4432327"/>
            <a:chExt cx="758722" cy="142293"/>
          </a:xfrm>
        </p:grpSpPr>
        <p:sp>
          <p:nvSpPr>
            <p:cNvPr id="64" name="Oval 63"/>
            <p:cNvSpPr/>
            <p:nvPr/>
          </p:nvSpPr>
          <p:spPr bwMode="auto">
            <a:xfrm>
              <a:off x="7839107" y="4456102"/>
              <a:ext cx="101811" cy="105621"/>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65" name="Straight Connector 64"/>
            <p:cNvCxnSpPr/>
            <p:nvPr/>
          </p:nvCxnSpPr>
          <p:spPr>
            <a:xfrm>
              <a:off x="7913509" y="4507279"/>
              <a:ext cx="580802"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66" name="Oval 65"/>
            <p:cNvSpPr/>
            <p:nvPr/>
          </p:nvSpPr>
          <p:spPr bwMode="auto">
            <a:xfrm>
              <a:off x="8460669" y="4432327"/>
              <a:ext cx="137160" cy="142293"/>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18" name="Group 17"/>
          <p:cNvGrpSpPr/>
          <p:nvPr/>
        </p:nvGrpSpPr>
        <p:grpSpPr>
          <a:xfrm>
            <a:off x="6813320" y="5666047"/>
            <a:ext cx="906756" cy="142235"/>
            <a:chOff x="6813557" y="5657391"/>
            <a:chExt cx="907121" cy="142293"/>
          </a:xfrm>
        </p:grpSpPr>
        <p:cxnSp>
          <p:nvCxnSpPr>
            <p:cNvPr id="46" name="Straight Connector 45"/>
            <p:cNvCxnSpPr>
              <a:endCxn id="47" idx="6"/>
            </p:cNvCxnSpPr>
            <p:nvPr/>
          </p:nvCxnSpPr>
          <p:spPr>
            <a:xfrm>
              <a:off x="6950717" y="5728538"/>
              <a:ext cx="769961"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47" name="Oval 46"/>
            <p:cNvSpPr/>
            <p:nvPr/>
          </p:nvSpPr>
          <p:spPr bwMode="auto">
            <a:xfrm>
              <a:off x="7583518" y="5657391"/>
              <a:ext cx="137160" cy="142293"/>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7" name="Oval 66"/>
            <p:cNvSpPr/>
            <p:nvPr/>
          </p:nvSpPr>
          <p:spPr bwMode="auto">
            <a:xfrm>
              <a:off x="6813557" y="5659957"/>
              <a:ext cx="137160" cy="137160"/>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7" name="Group 6"/>
          <p:cNvGrpSpPr/>
          <p:nvPr/>
        </p:nvGrpSpPr>
        <p:grpSpPr>
          <a:xfrm>
            <a:off x="5257201" y="4815381"/>
            <a:ext cx="399255" cy="142235"/>
            <a:chOff x="5247288" y="4796857"/>
            <a:chExt cx="399416" cy="142293"/>
          </a:xfrm>
        </p:grpSpPr>
        <p:cxnSp>
          <p:nvCxnSpPr>
            <p:cNvPr id="41" name="Straight Connector 40"/>
            <p:cNvCxnSpPr/>
            <p:nvPr/>
          </p:nvCxnSpPr>
          <p:spPr>
            <a:xfrm>
              <a:off x="5368890" y="4861152"/>
              <a:ext cx="215559"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5247288" y="4796857"/>
              <a:ext cx="399416" cy="142293"/>
              <a:chOff x="5247288" y="4796857"/>
              <a:chExt cx="399416" cy="142293"/>
            </a:xfrm>
          </p:grpSpPr>
          <p:sp>
            <p:nvSpPr>
              <p:cNvPr id="42" name="Oval 41"/>
              <p:cNvSpPr/>
              <p:nvPr/>
            </p:nvSpPr>
            <p:spPr bwMode="auto">
              <a:xfrm>
                <a:off x="5247288" y="4796857"/>
                <a:ext cx="137160" cy="142293"/>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8" name="Oval 67"/>
              <p:cNvSpPr/>
              <p:nvPr/>
            </p:nvSpPr>
            <p:spPr bwMode="auto">
              <a:xfrm>
                <a:off x="5515869" y="4800138"/>
                <a:ext cx="130835" cy="135731"/>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sp>
        <p:nvSpPr>
          <p:cNvPr id="69" name="Oval 68"/>
          <p:cNvSpPr/>
          <p:nvPr/>
        </p:nvSpPr>
        <p:spPr bwMode="auto">
          <a:xfrm>
            <a:off x="10131362" y="5676911"/>
            <a:ext cx="137105" cy="137105"/>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0" name="Oval 69"/>
          <p:cNvSpPr/>
          <p:nvPr/>
        </p:nvSpPr>
        <p:spPr bwMode="auto">
          <a:xfrm>
            <a:off x="10725215" y="5246041"/>
            <a:ext cx="137105" cy="137105"/>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1" name="Oval 70"/>
          <p:cNvSpPr/>
          <p:nvPr/>
        </p:nvSpPr>
        <p:spPr bwMode="auto">
          <a:xfrm>
            <a:off x="11671143" y="3656083"/>
            <a:ext cx="101770" cy="105579"/>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72" name="Straight Connector 71"/>
          <p:cNvCxnSpPr>
            <a:stCxn id="71" idx="4"/>
          </p:cNvCxnSpPr>
          <p:nvPr/>
        </p:nvCxnSpPr>
        <p:spPr>
          <a:xfrm flipH="1">
            <a:off x="11712904" y="3761662"/>
            <a:ext cx="9125" cy="1148887"/>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11650329" y="4892157"/>
            <a:ext cx="137105" cy="142235"/>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6" name="Rectangle 35"/>
          <p:cNvSpPr/>
          <p:nvPr/>
        </p:nvSpPr>
        <p:spPr bwMode="auto">
          <a:xfrm>
            <a:off x="10799905" y="4181141"/>
            <a:ext cx="331237" cy="274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32" name="Picture 31"/>
          <p:cNvPicPr>
            <a:picLocks noChangeAspect="1"/>
          </p:cNvPicPr>
          <p:nvPr/>
        </p:nvPicPr>
        <p:blipFill>
          <a:blip r:embed="rId9"/>
          <a:stretch>
            <a:fillRect/>
          </a:stretch>
        </p:blipFill>
        <p:spPr>
          <a:xfrm>
            <a:off x="9435614" y="4783923"/>
            <a:ext cx="766431" cy="407560"/>
          </a:xfrm>
          <a:prstGeom prst="rect">
            <a:avLst/>
          </a:prstGeom>
        </p:spPr>
      </p:pic>
      <p:pic>
        <p:nvPicPr>
          <p:cNvPr id="61" name="Picture 60"/>
          <p:cNvPicPr>
            <a:picLocks noChangeAspect="1"/>
          </p:cNvPicPr>
          <p:nvPr/>
        </p:nvPicPr>
        <p:blipFill>
          <a:blip r:embed="rId10">
            <a:duotone>
              <a:schemeClr val="bg2">
                <a:shade val="45000"/>
                <a:satMod val="135000"/>
              </a:schemeClr>
              <a:prstClr val="white"/>
            </a:duotone>
          </a:blip>
          <a:stretch>
            <a:fillRect/>
          </a:stretch>
        </p:blipFill>
        <p:spPr>
          <a:xfrm>
            <a:off x="10457037" y="3953395"/>
            <a:ext cx="827460" cy="611855"/>
          </a:xfrm>
          <a:prstGeom prst="rect">
            <a:avLst/>
          </a:prstGeom>
        </p:spPr>
      </p:pic>
      <p:sp>
        <p:nvSpPr>
          <p:cNvPr id="75" name="Title 5"/>
          <p:cNvSpPr txBox="1">
            <a:spLocks/>
          </p:cNvSpPr>
          <p:nvPr/>
        </p:nvSpPr>
        <p:spPr>
          <a:xfrm>
            <a:off x="276712" y="355313"/>
            <a:ext cx="11884782" cy="917206"/>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a:lstStyle>
          <a:p>
            <a:pPr defTabSz="932372"/>
            <a:r>
              <a:rPr lang="en-US" sz="3998" dirty="0" smtClean="0">
                <a:solidFill>
                  <a:srgbClr val="FFFFFF"/>
                </a:solidFill>
                <a:latin typeface="Segoe UI Light"/>
              </a:rPr>
              <a:t>Azure is an open cloud</a:t>
            </a:r>
            <a:endParaRPr lang="en-US" sz="3998" dirty="0">
              <a:solidFill>
                <a:srgbClr val="FFFFFF"/>
              </a:solidFill>
              <a:latin typeface="Segoe UI Light"/>
            </a:endParaRPr>
          </a:p>
        </p:txBody>
      </p:sp>
      <p:sp>
        <p:nvSpPr>
          <p:cNvPr id="76" name="Title 2"/>
          <p:cNvSpPr txBox="1">
            <a:spLocks/>
          </p:cNvSpPr>
          <p:nvPr/>
        </p:nvSpPr>
        <p:spPr>
          <a:xfrm>
            <a:off x="302382" y="979831"/>
            <a:ext cx="9560766" cy="605073"/>
          </a:xfrm>
          <a:prstGeom prst="rect">
            <a:avLst/>
          </a:prstGeom>
        </p:spPr>
        <p:txBody>
          <a:bodyPr>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a:lstStyle>
          <a:p>
            <a:pPr defTabSz="932372"/>
            <a:r>
              <a:rPr lang="en-US" sz="2499" dirty="0" smtClean="0">
                <a:solidFill>
                  <a:srgbClr val="FFFFFF"/>
                </a:solidFill>
                <a:latin typeface="Segoe UI Light"/>
              </a:rPr>
              <a:t>Any language and any data source in any operating system for any device</a:t>
            </a:r>
            <a:endParaRPr lang="en-US" sz="2499" dirty="0">
              <a:solidFill>
                <a:srgbClr val="FFFFFF"/>
              </a:solidFill>
              <a:latin typeface="Segoe UI Light"/>
            </a:endParaRPr>
          </a:p>
        </p:txBody>
      </p:sp>
      <p:pic>
        <p:nvPicPr>
          <p:cNvPr id="79" name="Picture 10" descr="https://encrypted-tbn3.gstatic.com/images?q=tbn:ANd9GcQgAB8I4GUYPGAuHqEufTpFML_JWZior9mwUJP3P5Tro4I_bcL5"/>
          <p:cNvPicPr>
            <a:picLocks noChangeAspect="1" noChangeArrowheads="1"/>
          </p:cNvPicPr>
          <p:nvPr/>
        </p:nvPicPr>
        <p:blipFill>
          <a:blip r:embed="rId11" cstate="print">
            <a:biLevel thresh="25000"/>
            <a:extLst>
              <a:ext uri="{BEBA8EAE-BF5A-486C-A8C5-ECC9F3942E4B}">
                <a14:imgProps xmlns:a14="http://schemas.microsoft.com/office/drawing/2010/main">
                  <a14:imgLayer r:embed="rId12">
                    <a14:imgEffect>
                      <a14:backgroundRemoval t="0" b="100000" l="0" r="100000">
                        <a14:foregroundMark x1="14222" y1="48889" x2="16000" y2="67556"/>
                        <a14:foregroundMark x1="44889" y1="64444" x2="51556" y2="84444"/>
                        <a14:foregroundMark x1="84444" y1="52000" x2="86667" y2="71556"/>
                        <a14:foregroundMark x1="67556" y1="4444" x2="73333" y2="9333"/>
                      </a14:backgroundRemoval>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9586301" y="3562148"/>
            <a:ext cx="445915" cy="428717"/>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1833826" y="2217954"/>
            <a:ext cx="484264" cy="657515"/>
            <a:chOff x="9826685" y="1504095"/>
            <a:chExt cx="485465" cy="659146"/>
          </a:xfrm>
        </p:grpSpPr>
        <p:pic>
          <p:nvPicPr>
            <p:cNvPr id="2" name="Picture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826685" y="1504095"/>
              <a:ext cx="459336" cy="485697"/>
            </a:xfrm>
            <a:prstGeom prst="rect">
              <a:avLst/>
            </a:prstGeom>
          </p:spPr>
        </p:pic>
        <p:pic>
          <p:nvPicPr>
            <p:cNvPr id="82" name="Picture 81"/>
            <p:cNvPicPr>
              <a:picLocks noChangeAspect="1"/>
            </p:cNvPicPr>
            <p:nvPr/>
          </p:nvPicPr>
          <p:blipFill rotWithShape="1">
            <a:blip r:embed="rId14" cstate="print">
              <a:biLevel thresh="25000"/>
              <a:extLst>
                <a:ext uri="{28A0092B-C50C-407E-A947-70E740481C1C}">
                  <a14:useLocalDpi xmlns:a14="http://schemas.microsoft.com/office/drawing/2010/main" val="0"/>
                </a:ext>
              </a:extLst>
            </a:blip>
            <a:srcRect/>
            <a:stretch/>
          </p:blipFill>
          <p:spPr>
            <a:xfrm>
              <a:off x="9864538" y="2021640"/>
              <a:ext cx="447612" cy="141601"/>
            </a:xfrm>
            <a:prstGeom prst="rect">
              <a:avLst/>
            </a:prstGeom>
          </p:spPr>
        </p:pic>
      </p:grpSp>
      <p:pic>
        <p:nvPicPr>
          <p:cNvPr id="19" name="Picture 18"/>
          <p:cNvPicPr>
            <a:picLocks noChangeAspect="1"/>
          </p:cNvPicPr>
          <p:nvPr/>
        </p:nvPicPr>
        <p:blipFill>
          <a:blip r:embed="rId15" cstate="print">
            <a:biLevel thresh="25000"/>
            <a:extLst>
              <a:ext uri="{28A0092B-C50C-407E-A947-70E740481C1C}">
                <a14:useLocalDpi xmlns:a14="http://schemas.microsoft.com/office/drawing/2010/main" val="0"/>
              </a:ext>
            </a:extLst>
          </a:blip>
          <a:stretch>
            <a:fillRect/>
          </a:stretch>
        </p:blipFill>
        <p:spPr>
          <a:xfrm>
            <a:off x="6893162" y="5164598"/>
            <a:ext cx="844432" cy="243679"/>
          </a:xfrm>
          <a:prstGeom prst="rect">
            <a:avLst/>
          </a:prstGeom>
        </p:spPr>
      </p:pic>
      <p:grpSp>
        <p:nvGrpSpPr>
          <p:cNvPr id="84" name="Group 66"/>
          <p:cNvGrpSpPr>
            <a:grpSpLocks noChangeAspect="1"/>
          </p:cNvGrpSpPr>
          <p:nvPr/>
        </p:nvGrpSpPr>
        <p:grpSpPr bwMode="auto">
          <a:xfrm>
            <a:off x="8501851" y="1958530"/>
            <a:ext cx="664341" cy="525237"/>
            <a:chOff x="5757" y="3429"/>
            <a:chExt cx="277" cy="219"/>
          </a:xfrm>
          <a:solidFill>
            <a:schemeClr val="bg1"/>
          </a:solidFill>
        </p:grpSpPr>
        <p:sp>
          <p:nvSpPr>
            <p:cNvPr id="85" name="Freeform 67"/>
            <p:cNvSpPr>
              <a:spLocks/>
            </p:cNvSpPr>
            <p:nvPr/>
          </p:nvSpPr>
          <p:spPr bwMode="auto">
            <a:xfrm>
              <a:off x="5757" y="3560"/>
              <a:ext cx="82" cy="88"/>
            </a:xfrm>
            <a:custGeom>
              <a:avLst/>
              <a:gdLst>
                <a:gd name="T0" fmla="*/ 103 w 117"/>
                <a:gd name="T1" fmla="*/ 91 h 124"/>
                <a:gd name="T2" fmla="*/ 64 w 117"/>
                <a:gd name="T3" fmla="*/ 110 h 124"/>
                <a:gd name="T4" fmla="*/ 29 w 117"/>
                <a:gd name="T5" fmla="*/ 96 h 124"/>
                <a:gd name="T6" fmla="*/ 16 w 117"/>
                <a:gd name="T7" fmla="*/ 62 h 124"/>
                <a:gd name="T8" fmla="*/ 22 w 117"/>
                <a:gd name="T9" fmla="*/ 38 h 124"/>
                <a:gd name="T10" fmla="*/ 39 w 117"/>
                <a:gd name="T11" fmla="*/ 21 h 124"/>
                <a:gd name="T12" fmla="*/ 64 w 117"/>
                <a:gd name="T13" fmla="*/ 15 h 124"/>
                <a:gd name="T14" fmla="*/ 86 w 117"/>
                <a:gd name="T15" fmla="*/ 20 h 124"/>
                <a:gd name="T16" fmla="*/ 103 w 117"/>
                <a:gd name="T17" fmla="*/ 34 h 124"/>
                <a:gd name="T18" fmla="*/ 104 w 117"/>
                <a:gd name="T19" fmla="*/ 36 h 124"/>
                <a:gd name="T20" fmla="*/ 117 w 117"/>
                <a:gd name="T21" fmla="*/ 26 h 124"/>
                <a:gd name="T22" fmla="*/ 116 w 117"/>
                <a:gd name="T23" fmla="*/ 25 h 124"/>
                <a:gd name="T24" fmla="*/ 94 w 117"/>
                <a:gd name="T25" fmla="*/ 6 h 124"/>
                <a:gd name="T26" fmla="*/ 64 w 117"/>
                <a:gd name="T27" fmla="*/ 0 h 124"/>
                <a:gd name="T28" fmla="*/ 18 w 117"/>
                <a:gd name="T29" fmla="*/ 18 h 124"/>
                <a:gd name="T30" fmla="*/ 0 w 117"/>
                <a:gd name="T31" fmla="*/ 61 h 124"/>
                <a:gd name="T32" fmla="*/ 15 w 117"/>
                <a:gd name="T33" fmla="*/ 104 h 124"/>
                <a:gd name="T34" fmla="*/ 64 w 117"/>
                <a:gd name="T35" fmla="*/ 124 h 124"/>
                <a:gd name="T36" fmla="*/ 93 w 117"/>
                <a:gd name="T37" fmla="*/ 118 h 124"/>
                <a:gd name="T38" fmla="*/ 115 w 117"/>
                <a:gd name="T39" fmla="*/ 101 h 124"/>
                <a:gd name="T40" fmla="*/ 117 w 117"/>
                <a:gd name="T41" fmla="*/ 99 h 124"/>
                <a:gd name="T42" fmla="*/ 105 w 117"/>
                <a:gd name="T43" fmla="*/ 90 h 124"/>
                <a:gd name="T44" fmla="*/ 103 w 117"/>
                <a:gd name="T45" fmla="*/ 9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7" h="124">
                  <a:moveTo>
                    <a:pt x="103" y="91"/>
                  </a:moveTo>
                  <a:cubicBezTo>
                    <a:pt x="93" y="103"/>
                    <a:pt x="80" y="110"/>
                    <a:pt x="64" y="110"/>
                  </a:cubicBezTo>
                  <a:cubicBezTo>
                    <a:pt x="50" y="110"/>
                    <a:pt x="39" y="105"/>
                    <a:pt x="29" y="96"/>
                  </a:cubicBezTo>
                  <a:cubicBezTo>
                    <a:pt x="20" y="87"/>
                    <a:pt x="16" y="76"/>
                    <a:pt x="16" y="62"/>
                  </a:cubicBezTo>
                  <a:cubicBezTo>
                    <a:pt x="16" y="54"/>
                    <a:pt x="18" y="45"/>
                    <a:pt x="22" y="38"/>
                  </a:cubicBezTo>
                  <a:cubicBezTo>
                    <a:pt x="26" y="31"/>
                    <a:pt x="32" y="26"/>
                    <a:pt x="39" y="21"/>
                  </a:cubicBezTo>
                  <a:cubicBezTo>
                    <a:pt x="47" y="17"/>
                    <a:pt x="55" y="15"/>
                    <a:pt x="64" y="15"/>
                  </a:cubicBezTo>
                  <a:cubicBezTo>
                    <a:pt x="72" y="15"/>
                    <a:pt x="79" y="17"/>
                    <a:pt x="86" y="20"/>
                  </a:cubicBezTo>
                  <a:cubicBezTo>
                    <a:pt x="93" y="23"/>
                    <a:pt x="98" y="28"/>
                    <a:pt x="103" y="34"/>
                  </a:cubicBezTo>
                  <a:cubicBezTo>
                    <a:pt x="104" y="36"/>
                    <a:pt x="104" y="36"/>
                    <a:pt x="104" y="36"/>
                  </a:cubicBezTo>
                  <a:cubicBezTo>
                    <a:pt x="117" y="26"/>
                    <a:pt x="117" y="26"/>
                    <a:pt x="117" y="26"/>
                  </a:cubicBezTo>
                  <a:cubicBezTo>
                    <a:pt x="116" y="25"/>
                    <a:pt x="116" y="25"/>
                    <a:pt x="116" y="25"/>
                  </a:cubicBezTo>
                  <a:cubicBezTo>
                    <a:pt x="110" y="17"/>
                    <a:pt x="102" y="11"/>
                    <a:pt x="94" y="6"/>
                  </a:cubicBezTo>
                  <a:cubicBezTo>
                    <a:pt x="85" y="2"/>
                    <a:pt x="75" y="0"/>
                    <a:pt x="64" y="0"/>
                  </a:cubicBezTo>
                  <a:cubicBezTo>
                    <a:pt x="45" y="0"/>
                    <a:pt x="30" y="6"/>
                    <a:pt x="18" y="18"/>
                  </a:cubicBezTo>
                  <a:cubicBezTo>
                    <a:pt x="6" y="29"/>
                    <a:pt x="0" y="44"/>
                    <a:pt x="0" y="61"/>
                  </a:cubicBezTo>
                  <a:cubicBezTo>
                    <a:pt x="0" y="78"/>
                    <a:pt x="5" y="92"/>
                    <a:pt x="15" y="104"/>
                  </a:cubicBezTo>
                  <a:cubicBezTo>
                    <a:pt x="27" y="117"/>
                    <a:pt x="43" y="124"/>
                    <a:pt x="64" y="124"/>
                  </a:cubicBezTo>
                  <a:cubicBezTo>
                    <a:pt x="75" y="124"/>
                    <a:pt x="85" y="122"/>
                    <a:pt x="93" y="118"/>
                  </a:cubicBezTo>
                  <a:cubicBezTo>
                    <a:pt x="102" y="114"/>
                    <a:pt x="110" y="108"/>
                    <a:pt x="115" y="101"/>
                  </a:cubicBezTo>
                  <a:cubicBezTo>
                    <a:pt x="117" y="99"/>
                    <a:pt x="117" y="99"/>
                    <a:pt x="117" y="99"/>
                  </a:cubicBezTo>
                  <a:cubicBezTo>
                    <a:pt x="105" y="90"/>
                    <a:pt x="105" y="90"/>
                    <a:pt x="105" y="90"/>
                  </a:cubicBezTo>
                  <a:lnTo>
                    <a:pt x="103"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a:solidFill>
                  <a:srgbClr val="FFFFFF"/>
                </a:solidFill>
                <a:latin typeface="Segoe UI"/>
              </a:endParaRPr>
            </a:p>
          </p:txBody>
        </p:sp>
        <p:sp>
          <p:nvSpPr>
            <p:cNvPr id="86" name="Freeform 68"/>
            <p:cNvSpPr>
              <a:spLocks/>
            </p:cNvSpPr>
            <p:nvPr/>
          </p:nvSpPr>
          <p:spPr bwMode="auto">
            <a:xfrm>
              <a:off x="5855" y="3560"/>
              <a:ext cx="55" cy="86"/>
            </a:xfrm>
            <a:custGeom>
              <a:avLst/>
              <a:gdLst>
                <a:gd name="T0" fmla="*/ 62 w 78"/>
                <a:gd name="T1" fmla="*/ 36 h 122"/>
                <a:gd name="T2" fmla="*/ 44 w 78"/>
                <a:gd name="T3" fmla="*/ 30 h 122"/>
                <a:gd name="T4" fmla="*/ 26 w 78"/>
                <a:gd name="T5" fmla="*/ 35 h 122"/>
                <a:gd name="T6" fmla="*/ 14 w 78"/>
                <a:gd name="T7" fmla="*/ 44 h 122"/>
                <a:gd name="T8" fmla="*/ 14 w 78"/>
                <a:gd name="T9" fmla="*/ 0 h 122"/>
                <a:gd name="T10" fmla="*/ 0 w 78"/>
                <a:gd name="T11" fmla="*/ 0 h 122"/>
                <a:gd name="T12" fmla="*/ 0 w 78"/>
                <a:gd name="T13" fmla="*/ 122 h 122"/>
                <a:gd name="T14" fmla="*/ 14 w 78"/>
                <a:gd name="T15" fmla="*/ 122 h 122"/>
                <a:gd name="T16" fmla="*/ 14 w 78"/>
                <a:gd name="T17" fmla="*/ 88 h 122"/>
                <a:gd name="T18" fmla="*/ 16 w 78"/>
                <a:gd name="T19" fmla="*/ 66 h 122"/>
                <a:gd name="T20" fmla="*/ 26 w 78"/>
                <a:gd name="T21" fmla="*/ 51 h 122"/>
                <a:gd name="T22" fmla="*/ 42 w 78"/>
                <a:gd name="T23" fmla="*/ 44 h 122"/>
                <a:gd name="T24" fmla="*/ 55 w 78"/>
                <a:gd name="T25" fmla="*/ 48 h 122"/>
                <a:gd name="T26" fmla="*/ 62 w 78"/>
                <a:gd name="T27" fmla="*/ 60 h 122"/>
                <a:gd name="T28" fmla="*/ 63 w 78"/>
                <a:gd name="T29" fmla="*/ 79 h 122"/>
                <a:gd name="T30" fmla="*/ 63 w 78"/>
                <a:gd name="T31" fmla="*/ 122 h 122"/>
                <a:gd name="T32" fmla="*/ 78 w 78"/>
                <a:gd name="T33" fmla="*/ 122 h 122"/>
                <a:gd name="T34" fmla="*/ 78 w 78"/>
                <a:gd name="T35" fmla="*/ 76 h 122"/>
                <a:gd name="T36" fmla="*/ 74 w 78"/>
                <a:gd name="T37" fmla="*/ 49 h 122"/>
                <a:gd name="T38" fmla="*/ 62 w 78"/>
                <a:gd name="T39" fmla="*/ 3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22">
                  <a:moveTo>
                    <a:pt x="62" y="36"/>
                  </a:moveTo>
                  <a:cubicBezTo>
                    <a:pt x="57" y="32"/>
                    <a:pt x="51" y="30"/>
                    <a:pt x="44" y="30"/>
                  </a:cubicBezTo>
                  <a:cubicBezTo>
                    <a:pt x="38" y="30"/>
                    <a:pt x="32" y="32"/>
                    <a:pt x="26" y="35"/>
                  </a:cubicBezTo>
                  <a:cubicBezTo>
                    <a:pt x="22" y="37"/>
                    <a:pt x="18" y="40"/>
                    <a:pt x="14" y="44"/>
                  </a:cubicBezTo>
                  <a:cubicBezTo>
                    <a:pt x="14" y="0"/>
                    <a:pt x="14" y="0"/>
                    <a:pt x="14" y="0"/>
                  </a:cubicBezTo>
                  <a:cubicBezTo>
                    <a:pt x="0" y="0"/>
                    <a:pt x="0" y="0"/>
                    <a:pt x="0" y="0"/>
                  </a:cubicBezTo>
                  <a:cubicBezTo>
                    <a:pt x="0" y="122"/>
                    <a:pt x="0" y="122"/>
                    <a:pt x="0" y="122"/>
                  </a:cubicBezTo>
                  <a:cubicBezTo>
                    <a:pt x="14" y="122"/>
                    <a:pt x="14" y="122"/>
                    <a:pt x="14" y="122"/>
                  </a:cubicBezTo>
                  <a:cubicBezTo>
                    <a:pt x="14" y="88"/>
                    <a:pt x="14" y="88"/>
                    <a:pt x="14" y="88"/>
                  </a:cubicBezTo>
                  <a:cubicBezTo>
                    <a:pt x="14" y="77"/>
                    <a:pt x="15" y="70"/>
                    <a:pt x="16" y="66"/>
                  </a:cubicBezTo>
                  <a:cubicBezTo>
                    <a:pt x="18" y="60"/>
                    <a:pt x="21" y="55"/>
                    <a:pt x="26" y="51"/>
                  </a:cubicBezTo>
                  <a:cubicBezTo>
                    <a:pt x="31" y="46"/>
                    <a:pt x="36" y="44"/>
                    <a:pt x="42" y="44"/>
                  </a:cubicBezTo>
                  <a:cubicBezTo>
                    <a:pt x="47" y="44"/>
                    <a:pt x="52" y="46"/>
                    <a:pt x="55" y="48"/>
                  </a:cubicBezTo>
                  <a:cubicBezTo>
                    <a:pt x="58" y="51"/>
                    <a:pt x="60" y="55"/>
                    <a:pt x="62" y="60"/>
                  </a:cubicBezTo>
                  <a:cubicBezTo>
                    <a:pt x="62" y="63"/>
                    <a:pt x="63" y="69"/>
                    <a:pt x="63" y="79"/>
                  </a:cubicBezTo>
                  <a:cubicBezTo>
                    <a:pt x="63" y="122"/>
                    <a:pt x="63" y="122"/>
                    <a:pt x="63" y="122"/>
                  </a:cubicBezTo>
                  <a:cubicBezTo>
                    <a:pt x="78" y="122"/>
                    <a:pt x="78" y="122"/>
                    <a:pt x="78" y="122"/>
                  </a:cubicBezTo>
                  <a:cubicBezTo>
                    <a:pt x="78" y="76"/>
                    <a:pt x="78" y="76"/>
                    <a:pt x="78" y="76"/>
                  </a:cubicBezTo>
                  <a:cubicBezTo>
                    <a:pt x="78" y="64"/>
                    <a:pt x="76" y="55"/>
                    <a:pt x="74" y="49"/>
                  </a:cubicBezTo>
                  <a:cubicBezTo>
                    <a:pt x="72" y="44"/>
                    <a:pt x="68" y="39"/>
                    <a:pt x="6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a:solidFill>
                  <a:srgbClr val="FFFFFF"/>
                </a:solidFill>
                <a:latin typeface="Segoe UI"/>
              </a:endParaRPr>
            </a:p>
          </p:txBody>
        </p:sp>
        <p:sp>
          <p:nvSpPr>
            <p:cNvPr id="87" name="Freeform 69"/>
            <p:cNvSpPr>
              <a:spLocks noEditPoints="1"/>
            </p:cNvSpPr>
            <p:nvPr/>
          </p:nvSpPr>
          <p:spPr bwMode="auto">
            <a:xfrm>
              <a:off x="5925" y="3581"/>
              <a:ext cx="65" cy="67"/>
            </a:xfrm>
            <a:custGeom>
              <a:avLst/>
              <a:gdLst>
                <a:gd name="T0" fmla="*/ 92 w 92"/>
                <a:gd name="T1" fmla="*/ 48 h 94"/>
                <a:gd name="T2" fmla="*/ 82 w 92"/>
                <a:gd name="T3" fmla="*/ 18 h 94"/>
                <a:gd name="T4" fmla="*/ 46 w 92"/>
                <a:gd name="T5" fmla="*/ 0 h 94"/>
                <a:gd name="T6" fmla="*/ 11 w 92"/>
                <a:gd name="T7" fmla="*/ 17 h 94"/>
                <a:gd name="T8" fmla="*/ 0 w 92"/>
                <a:gd name="T9" fmla="*/ 47 h 94"/>
                <a:gd name="T10" fmla="*/ 13 w 92"/>
                <a:gd name="T11" fmla="*/ 79 h 94"/>
                <a:gd name="T12" fmla="*/ 47 w 92"/>
                <a:gd name="T13" fmla="*/ 94 h 94"/>
                <a:gd name="T14" fmla="*/ 64 w 92"/>
                <a:gd name="T15" fmla="*/ 91 h 94"/>
                <a:gd name="T16" fmla="*/ 78 w 92"/>
                <a:gd name="T17" fmla="*/ 82 h 94"/>
                <a:gd name="T18" fmla="*/ 89 w 92"/>
                <a:gd name="T19" fmla="*/ 67 h 94"/>
                <a:gd name="T20" fmla="*/ 90 w 92"/>
                <a:gd name="T21" fmla="*/ 65 h 94"/>
                <a:gd name="T22" fmla="*/ 77 w 92"/>
                <a:gd name="T23" fmla="*/ 59 h 94"/>
                <a:gd name="T24" fmla="*/ 76 w 92"/>
                <a:gd name="T25" fmla="*/ 60 h 94"/>
                <a:gd name="T26" fmla="*/ 67 w 92"/>
                <a:gd name="T27" fmla="*/ 72 h 94"/>
                <a:gd name="T28" fmla="*/ 58 w 92"/>
                <a:gd name="T29" fmla="*/ 78 h 94"/>
                <a:gd name="T30" fmla="*/ 46 w 92"/>
                <a:gd name="T31" fmla="*/ 80 h 94"/>
                <a:gd name="T32" fmla="*/ 25 w 92"/>
                <a:gd name="T33" fmla="*/ 71 h 94"/>
                <a:gd name="T34" fmla="*/ 16 w 92"/>
                <a:gd name="T35" fmla="*/ 50 h 94"/>
                <a:gd name="T36" fmla="*/ 92 w 92"/>
                <a:gd name="T37" fmla="*/ 50 h 94"/>
                <a:gd name="T38" fmla="*/ 92 w 92"/>
                <a:gd name="T39" fmla="*/ 48 h 94"/>
                <a:gd name="T40" fmla="*/ 17 w 92"/>
                <a:gd name="T41" fmla="*/ 36 h 94"/>
                <a:gd name="T42" fmla="*/ 26 w 92"/>
                <a:gd name="T43" fmla="*/ 22 h 94"/>
                <a:gd name="T44" fmla="*/ 46 w 92"/>
                <a:gd name="T45" fmla="*/ 15 h 94"/>
                <a:gd name="T46" fmla="*/ 60 w 92"/>
                <a:gd name="T47" fmla="*/ 18 h 94"/>
                <a:gd name="T48" fmla="*/ 70 w 92"/>
                <a:gd name="T49" fmla="*/ 26 h 94"/>
                <a:gd name="T50" fmla="*/ 75 w 92"/>
                <a:gd name="T51" fmla="*/ 36 h 94"/>
                <a:gd name="T52" fmla="*/ 17 w 92"/>
                <a:gd name="T53" fmla="*/ 3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94">
                  <a:moveTo>
                    <a:pt x="92" y="48"/>
                  </a:moveTo>
                  <a:cubicBezTo>
                    <a:pt x="92" y="36"/>
                    <a:pt x="89" y="26"/>
                    <a:pt x="82" y="18"/>
                  </a:cubicBezTo>
                  <a:cubicBezTo>
                    <a:pt x="73" y="6"/>
                    <a:pt x="61" y="0"/>
                    <a:pt x="46" y="0"/>
                  </a:cubicBezTo>
                  <a:cubicBezTo>
                    <a:pt x="31" y="0"/>
                    <a:pt x="20" y="6"/>
                    <a:pt x="11" y="17"/>
                  </a:cubicBezTo>
                  <a:cubicBezTo>
                    <a:pt x="4" y="26"/>
                    <a:pt x="0" y="36"/>
                    <a:pt x="0" y="47"/>
                  </a:cubicBezTo>
                  <a:cubicBezTo>
                    <a:pt x="0" y="59"/>
                    <a:pt x="5" y="70"/>
                    <a:pt x="13" y="79"/>
                  </a:cubicBezTo>
                  <a:cubicBezTo>
                    <a:pt x="21" y="89"/>
                    <a:pt x="32" y="94"/>
                    <a:pt x="47" y="94"/>
                  </a:cubicBezTo>
                  <a:cubicBezTo>
                    <a:pt x="53" y="94"/>
                    <a:pt x="59" y="93"/>
                    <a:pt x="64" y="91"/>
                  </a:cubicBezTo>
                  <a:cubicBezTo>
                    <a:pt x="69" y="89"/>
                    <a:pt x="74" y="86"/>
                    <a:pt x="78" y="82"/>
                  </a:cubicBezTo>
                  <a:cubicBezTo>
                    <a:pt x="82" y="78"/>
                    <a:pt x="86" y="73"/>
                    <a:pt x="89" y="67"/>
                  </a:cubicBezTo>
                  <a:cubicBezTo>
                    <a:pt x="90" y="65"/>
                    <a:pt x="90" y="65"/>
                    <a:pt x="90" y="65"/>
                  </a:cubicBezTo>
                  <a:cubicBezTo>
                    <a:pt x="77" y="59"/>
                    <a:pt x="77" y="59"/>
                    <a:pt x="77" y="59"/>
                  </a:cubicBezTo>
                  <a:cubicBezTo>
                    <a:pt x="76" y="60"/>
                    <a:pt x="76" y="60"/>
                    <a:pt x="76" y="60"/>
                  </a:cubicBezTo>
                  <a:cubicBezTo>
                    <a:pt x="73" y="66"/>
                    <a:pt x="70" y="70"/>
                    <a:pt x="67" y="72"/>
                  </a:cubicBezTo>
                  <a:cubicBezTo>
                    <a:pt x="65" y="74"/>
                    <a:pt x="61" y="76"/>
                    <a:pt x="58" y="78"/>
                  </a:cubicBezTo>
                  <a:cubicBezTo>
                    <a:pt x="54" y="79"/>
                    <a:pt x="50" y="80"/>
                    <a:pt x="46" y="80"/>
                  </a:cubicBezTo>
                  <a:cubicBezTo>
                    <a:pt x="37" y="80"/>
                    <a:pt x="30" y="77"/>
                    <a:pt x="25" y="71"/>
                  </a:cubicBezTo>
                  <a:cubicBezTo>
                    <a:pt x="19" y="65"/>
                    <a:pt x="16" y="58"/>
                    <a:pt x="16" y="50"/>
                  </a:cubicBezTo>
                  <a:cubicBezTo>
                    <a:pt x="92" y="50"/>
                    <a:pt x="92" y="50"/>
                    <a:pt x="92" y="50"/>
                  </a:cubicBezTo>
                  <a:lnTo>
                    <a:pt x="92" y="48"/>
                  </a:lnTo>
                  <a:close/>
                  <a:moveTo>
                    <a:pt x="17" y="36"/>
                  </a:moveTo>
                  <a:cubicBezTo>
                    <a:pt x="20" y="30"/>
                    <a:pt x="22" y="26"/>
                    <a:pt x="26" y="22"/>
                  </a:cubicBezTo>
                  <a:cubicBezTo>
                    <a:pt x="32" y="17"/>
                    <a:pt x="38" y="15"/>
                    <a:pt x="46" y="15"/>
                  </a:cubicBezTo>
                  <a:cubicBezTo>
                    <a:pt x="51" y="15"/>
                    <a:pt x="56" y="16"/>
                    <a:pt x="60" y="18"/>
                  </a:cubicBezTo>
                  <a:cubicBezTo>
                    <a:pt x="64" y="20"/>
                    <a:pt x="68" y="22"/>
                    <a:pt x="70" y="26"/>
                  </a:cubicBezTo>
                  <a:cubicBezTo>
                    <a:pt x="72" y="28"/>
                    <a:pt x="74" y="32"/>
                    <a:pt x="75" y="36"/>
                  </a:cubicBezTo>
                  <a:lnTo>
                    <a:pt x="17"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a:solidFill>
                  <a:srgbClr val="FFFFFF"/>
                </a:solidFill>
                <a:latin typeface="Segoe UI"/>
              </a:endParaRPr>
            </a:p>
          </p:txBody>
        </p:sp>
        <p:sp>
          <p:nvSpPr>
            <p:cNvPr id="88" name="Freeform 70"/>
            <p:cNvSpPr>
              <a:spLocks/>
            </p:cNvSpPr>
            <p:nvPr/>
          </p:nvSpPr>
          <p:spPr bwMode="auto">
            <a:xfrm>
              <a:off x="6002" y="3558"/>
              <a:ext cx="32" cy="88"/>
            </a:xfrm>
            <a:custGeom>
              <a:avLst/>
              <a:gdLst>
                <a:gd name="T0" fmla="*/ 27 w 45"/>
                <a:gd name="T1" fmla="*/ 18 h 125"/>
                <a:gd name="T2" fmla="*/ 28 w 45"/>
                <a:gd name="T3" fmla="*/ 16 h 125"/>
                <a:gd name="T4" fmla="*/ 42 w 45"/>
                <a:gd name="T5" fmla="*/ 17 h 125"/>
                <a:gd name="T6" fmla="*/ 45 w 45"/>
                <a:gd name="T7" fmla="*/ 18 h 125"/>
                <a:gd name="T8" fmla="*/ 45 w 45"/>
                <a:gd name="T9" fmla="*/ 3 h 125"/>
                <a:gd name="T10" fmla="*/ 43 w 45"/>
                <a:gd name="T11" fmla="*/ 3 h 125"/>
                <a:gd name="T12" fmla="*/ 19 w 45"/>
                <a:gd name="T13" fmla="*/ 3 h 125"/>
                <a:gd name="T14" fmla="*/ 13 w 45"/>
                <a:gd name="T15" fmla="*/ 10 h 125"/>
                <a:gd name="T16" fmla="*/ 11 w 45"/>
                <a:gd name="T17" fmla="*/ 24 h 125"/>
                <a:gd name="T18" fmla="*/ 11 w 45"/>
                <a:gd name="T19" fmla="*/ 36 h 125"/>
                <a:gd name="T20" fmla="*/ 0 w 45"/>
                <a:gd name="T21" fmla="*/ 36 h 125"/>
                <a:gd name="T22" fmla="*/ 0 w 45"/>
                <a:gd name="T23" fmla="*/ 49 h 125"/>
                <a:gd name="T24" fmla="*/ 11 w 45"/>
                <a:gd name="T25" fmla="*/ 49 h 125"/>
                <a:gd name="T26" fmla="*/ 11 w 45"/>
                <a:gd name="T27" fmla="*/ 125 h 125"/>
                <a:gd name="T28" fmla="*/ 26 w 45"/>
                <a:gd name="T29" fmla="*/ 125 h 125"/>
                <a:gd name="T30" fmla="*/ 26 w 45"/>
                <a:gd name="T31" fmla="*/ 49 h 125"/>
                <a:gd name="T32" fmla="*/ 44 w 45"/>
                <a:gd name="T33" fmla="*/ 49 h 125"/>
                <a:gd name="T34" fmla="*/ 44 w 45"/>
                <a:gd name="T35" fmla="*/ 36 h 125"/>
                <a:gd name="T36" fmla="*/ 26 w 45"/>
                <a:gd name="T37" fmla="*/ 36 h 125"/>
                <a:gd name="T38" fmla="*/ 26 w 45"/>
                <a:gd name="T39" fmla="*/ 26 h 125"/>
                <a:gd name="T40" fmla="*/ 27 w 45"/>
                <a:gd name="T41" fmla="*/ 1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125">
                  <a:moveTo>
                    <a:pt x="27" y="18"/>
                  </a:moveTo>
                  <a:cubicBezTo>
                    <a:pt x="27" y="17"/>
                    <a:pt x="27" y="16"/>
                    <a:pt x="28" y="16"/>
                  </a:cubicBezTo>
                  <a:cubicBezTo>
                    <a:pt x="31" y="14"/>
                    <a:pt x="36" y="15"/>
                    <a:pt x="42" y="17"/>
                  </a:cubicBezTo>
                  <a:cubicBezTo>
                    <a:pt x="45" y="18"/>
                    <a:pt x="45" y="18"/>
                    <a:pt x="45" y="18"/>
                  </a:cubicBezTo>
                  <a:cubicBezTo>
                    <a:pt x="45" y="3"/>
                    <a:pt x="45" y="3"/>
                    <a:pt x="45" y="3"/>
                  </a:cubicBezTo>
                  <a:cubicBezTo>
                    <a:pt x="43" y="3"/>
                    <a:pt x="43" y="3"/>
                    <a:pt x="43" y="3"/>
                  </a:cubicBezTo>
                  <a:cubicBezTo>
                    <a:pt x="33" y="0"/>
                    <a:pt x="25" y="0"/>
                    <a:pt x="19" y="3"/>
                  </a:cubicBezTo>
                  <a:cubicBezTo>
                    <a:pt x="16" y="5"/>
                    <a:pt x="14" y="7"/>
                    <a:pt x="13" y="10"/>
                  </a:cubicBezTo>
                  <a:cubicBezTo>
                    <a:pt x="12" y="13"/>
                    <a:pt x="11" y="18"/>
                    <a:pt x="11" y="24"/>
                  </a:cubicBezTo>
                  <a:cubicBezTo>
                    <a:pt x="11" y="36"/>
                    <a:pt x="11" y="36"/>
                    <a:pt x="11" y="36"/>
                  </a:cubicBezTo>
                  <a:cubicBezTo>
                    <a:pt x="0" y="36"/>
                    <a:pt x="0" y="36"/>
                    <a:pt x="0" y="36"/>
                  </a:cubicBezTo>
                  <a:cubicBezTo>
                    <a:pt x="0" y="49"/>
                    <a:pt x="0" y="49"/>
                    <a:pt x="0" y="49"/>
                  </a:cubicBezTo>
                  <a:cubicBezTo>
                    <a:pt x="11" y="49"/>
                    <a:pt x="11" y="49"/>
                    <a:pt x="11" y="49"/>
                  </a:cubicBezTo>
                  <a:cubicBezTo>
                    <a:pt x="11" y="125"/>
                    <a:pt x="11" y="125"/>
                    <a:pt x="11" y="125"/>
                  </a:cubicBezTo>
                  <a:cubicBezTo>
                    <a:pt x="26" y="125"/>
                    <a:pt x="26" y="125"/>
                    <a:pt x="26" y="125"/>
                  </a:cubicBezTo>
                  <a:cubicBezTo>
                    <a:pt x="26" y="49"/>
                    <a:pt x="26" y="49"/>
                    <a:pt x="26" y="49"/>
                  </a:cubicBezTo>
                  <a:cubicBezTo>
                    <a:pt x="44" y="49"/>
                    <a:pt x="44" y="49"/>
                    <a:pt x="44" y="49"/>
                  </a:cubicBezTo>
                  <a:cubicBezTo>
                    <a:pt x="44" y="36"/>
                    <a:pt x="44" y="36"/>
                    <a:pt x="44" y="36"/>
                  </a:cubicBezTo>
                  <a:cubicBezTo>
                    <a:pt x="26" y="36"/>
                    <a:pt x="26" y="36"/>
                    <a:pt x="26" y="36"/>
                  </a:cubicBezTo>
                  <a:cubicBezTo>
                    <a:pt x="26" y="26"/>
                    <a:pt x="26" y="26"/>
                    <a:pt x="26" y="26"/>
                  </a:cubicBezTo>
                  <a:cubicBezTo>
                    <a:pt x="26" y="20"/>
                    <a:pt x="26" y="18"/>
                    <a:pt x="2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a:solidFill>
                  <a:srgbClr val="FFFFFF"/>
                </a:solidFill>
                <a:latin typeface="Segoe UI"/>
              </a:endParaRPr>
            </a:p>
          </p:txBody>
        </p:sp>
        <p:sp>
          <p:nvSpPr>
            <p:cNvPr id="89" name="Freeform 71"/>
            <p:cNvSpPr>
              <a:spLocks noEditPoints="1"/>
            </p:cNvSpPr>
            <p:nvPr/>
          </p:nvSpPr>
          <p:spPr bwMode="auto">
            <a:xfrm>
              <a:off x="5840" y="3429"/>
              <a:ext cx="123" cy="120"/>
            </a:xfrm>
            <a:custGeom>
              <a:avLst/>
              <a:gdLst>
                <a:gd name="T0" fmla="*/ 50 w 174"/>
                <a:gd name="T1" fmla="*/ 62 h 170"/>
                <a:gd name="T2" fmla="*/ 51 w 174"/>
                <a:gd name="T3" fmla="*/ 63 h 170"/>
                <a:gd name="T4" fmla="*/ 53 w 174"/>
                <a:gd name="T5" fmla="*/ 72 h 170"/>
                <a:gd name="T6" fmla="*/ 53 w 174"/>
                <a:gd name="T7" fmla="*/ 148 h 170"/>
                <a:gd name="T8" fmla="*/ 75 w 174"/>
                <a:gd name="T9" fmla="*/ 170 h 170"/>
                <a:gd name="T10" fmla="*/ 152 w 174"/>
                <a:gd name="T11" fmla="*/ 170 h 170"/>
                <a:gd name="T12" fmla="*/ 174 w 174"/>
                <a:gd name="T13" fmla="*/ 148 h 170"/>
                <a:gd name="T14" fmla="*/ 174 w 174"/>
                <a:gd name="T15" fmla="*/ 70 h 170"/>
                <a:gd name="T16" fmla="*/ 152 w 174"/>
                <a:gd name="T17" fmla="*/ 49 h 170"/>
                <a:gd name="T18" fmla="*/ 75 w 174"/>
                <a:gd name="T19" fmla="*/ 49 h 170"/>
                <a:gd name="T20" fmla="*/ 74 w 174"/>
                <a:gd name="T21" fmla="*/ 49 h 170"/>
                <a:gd name="T22" fmla="*/ 64 w 174"/>
                <a:gd name="T23" fmla="*/ 47 h 170"/>
                <a:gd name="T24" fmla="*/ 63 w 174"/>
                <a:gd name="T25" fmla="*/ 47 h 170"/>
                <a:gd name="T26" fmla="*/ 66 w 174"/>
                <a:gd name="T27" fmla="*/ 33 h 170"/>
                <a:gd name="T28" fmla="*/ 33 w 174"/>
                <a:gd name="T29" fmla="*/ 0 h 170"/>
                <a:gd name="T30" fmla="*/ 0 w 174"/>
                <a:gd name="T31" fmla="*/ 33 h 170"/>
                <a:gd name="T32" fmla="*/ 33 w 174"/>
                <a:gd name="T33" fmla="*/ 66 h 170"/>
                <a:gd name="T34" fmla="*/ 50 w 174"/>
                <a:gd name="T35" fmla="*/ 62 h 170"/>
                <a:gd name="T36" fmla="*/ 77 w 174"/>
                <a:gd name="T37" fmla="*/ 86 h 170"/>
                <a:gd name="T38" fmla="*/ 93 w 174"/>
                <a:gd name="T39" fmla="*/ 70 h 170"/>
                <a:gd name="T40" fmla="*/ 117 w 174"/>
                <a:gd name="T41" fmla="*/ 63 h 170"/>
                <a:gd name="T42" fmla="*/ 138 w 174"/>
                <a:gd name="T43" fmla="*/ 68 h 170"/>
                <a:gd name="T44" fmla="*/ 155 w 174"/>
                <a:gd name="T45" fmla="*/ 81 h 170"/>
                <a:gd name="T46" fmla="*/ 156 w 174"/>
                <a:gd name="T47" fmla="*/ 82 h 170"/>
                <a:gd name="T48" fmla="*/ 142 w 174"/>
                <a:gd name="T49" fmla="*/ 96 h 170"/>
                <a:gd name="T50" fmla="*/ 141 w 174"/>
                <a:gd name="T51" fmla="*/ 94 h 170"/>
                <a:gd name="T52" fmla="*/ 117 w 174"/>
                <a:gd name="T53" fmla="*/ 83 h 170"/>
                <a:gd name="T54" fmla="*/ 98 w 174"/>
                <a:gd name="T55" fmla="*/ 90 h 170"/>
                <a:gd name="T56" fmla="*/ 91 w 174"/>
                <a:gd name="T57" fmla="*/ 109 h 170"/>
                <a:gd name="T58" fmla="*/ 94 w 174"/>
                <a:gd name="T59" fmla="*/ 123 h 170"/>
                <a:gd name="T60" fmla="*/ 103 w 174"/>
                <a:gd name="T61" fmla="*/ 132 h 170"/>
                <a:gd name="T62" fmla="*/ 117 w 174"/>
                <a:gd name="T63" fmla="*/ 136 h 170"/>
                <a:gd name="T64" fmla="*/ 129 w 174"/>
                <a:gd name="T65" fmla="*/ 133 h 170"/>
                <a:gd name="T66" fmla="*/ 141 w 174"/>
                <a:gd name="T67" fmla="*/ 124 h 170"/>
                <a:gd name="T68" fmla="*/ 142 w 174"/>
                <a:gd name="T69" fmla="*/ 123 h 170"/>
                <a:gd name="T70" fmla="*/ 156 w 174"/>
                <a:gd name="T71" fmla="*/ 137 h 170"/>
                <a:gd name="T72" fmla="*/ 154 w 174"/>
                <a:gd name="T73" fmla="*/ 138 h 170"/>
                <a:gd name="T74" fmla="*/ 136 w 174"/>
                <a:gd name="T75" fmla="*/ 151 h 170"/>
                <a:gd name="T76" fmla="*/ 117 w 174"/>
                <a:gd name="T77" fmla="*/ 155 h 170"/>
                <a:gd name="T78" fmla="*/ 84 w 174"/>
                <a:gd name="T79" fmla="*/ 142 h 170"/>
                <a:gd name="T80" fmla="*/ 71 w 174"/>
                <a:gd name="T81" fmla="*/ 109 h 170"/>
                <a:gd name="T82" fmla="*/ 77 w 174"/>
                <a:gd name="T83" fmla="*/ 86 h 170"/>
                <a:gd name="T84" fmla="*/ 20 w 174"/>
                <a:gd name="T85" fmla="*/ 33 h 170"/>
                <a:gd name="T86" fmla="*/ 33 w 174"/>
                <a:gd name="T87" fmla="*/ 20 h 170"/>
                <a:gd name="T88" fmla="*/ 46 w 174"/>
                <a:gd name="T89" fmla="*/ 33 h 170"/>
                <a:gd name="T90" fmla="*/ 33 w 174"/>
                <a:gd name="T91" fmla="*/ 46 h 170"/>
                <a:gd name="T92" fmla="*/ 20 w 174"/>
                <a:gd name="T93" fmla="*/ 3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4" h="170">
                  <a:moveTo>
                    <a:pt x="50" y="62"/>
                  </a:moveTo>
                  <a:cubicBezTo>
                    <a:pt x="50" y="62"/>
                    <a:pt x="51" y="62"/>
                    <a:pt x="51" y="63"/>
                  </a:cubicBezTo>
                  <a:cubicBezTo>
                    <a:pt x="53" y="64"/>
                    <a:pt x="53" y="70"/>
                    <a:pt x="53" y="72"/>
                  </a:cubicBezTo>
                  <a:cubicBezTo>
                    <a:pt x="53" y="148"/>
                    <a:pt x="53" y="148"/>
                    <a:pt x="53" y="148"/>
                  </a:cubicBezTo>
                  <a:cubicBezTo>
                    <a:pt x="53" y="160"/>
                    <a:pt x="63" y="170"/>
                    <a:pt x="75" y="170"/>
                  </a:cubicBezTo>
                  <a:cubicBezTo>
                    <a:pt x="152" y="170"/>
                    <a:pt x="152" y="170"/>
                    <a:pt x="152" y="170"/>
                  </a:cubicBezTo>
                  <a:cubicBezTo>
                    <a:pt x="164" y="170"/>
                    <a:pt x="174" y="160"/>
                    <a:pt x="174" y="148"/>
                  </a:cubicBezTo>
                  <a:cubicBezTo>
                    <a:pt x="174" y="70"/>
                    <a:pt x="174" y="70"/>
                    <a:pt x="174" y="70"/>
                  </a:cubicBezTo>
                  <a:cubicBezTo>
                    <a:pt x="174" y="58"/>
                    <a:pt x="164" y="49"/>
                    <a:pt x="152" y="49"/>
                  </a:cubicBezTo>
                  <a:cubicBezTo>
                    <a:pt x="75" y="49"/>
                    <a:pt x="75" y="49"/>
                    <a:pt x="75" y="49"/>
                  </a:cubicBezTo>
                  <a:cubicBezTo>
                    <a:pt x="74" y="49"/>
                    <a:pt x="74" y="49"/>
                    <a:pt x="74" y="49"/>
                  </a:cubicBezTo>
                  <a:cubicBezTo>
                    <a:pt x="71" y="49"/>
                    <a:pt x="67" y="48"/>
                    <a:pt x="64" y="47"/>
                  </a:cubicBezTo>
                  <a:cubicBezTo>
                    <a:pt x="63" y="47"/>
                    <a:pt x="63" y="47"/>
                    <a:pt x="63" y="47"/>
                  </a:cubicBezTo>
                  <a:cubicBezTo>
                    <a:pt x="65" y="42"/>
                    <a:pt x="66" y="38"/>
                    <a:pt x="66" y="33"/>
                  </a:cubicBezTo>
                  <a:cubicBezTo>
                    <a:pt x="66" y="15"/>
                    <a:pt x="51" y="0"/>
                    <a:pt x="33" y="0"/>
                  </a:cubicBezTo>
                  <a:cubicBezTo>
                    <a:pt x="15" y="0"/>
                    <a:pt x="0" y="15"/>
                    <a:pt x="0" y="33"/>
                  </a:cubicBezTo>
                  <a:cubicBezTo>
                    <a:pt x="0" y="51"/>
                    <a:pt x="15" y="66"/>
                    <a:pt x="33" y="66"/>
                  </a:cubicBezTo>
                  <a:cubicBezTo>
                    <a:pt x="39" y="66"/>
                    <a:pt x="45" y="64"/>
                    <a:pt x="50" y="62"/>
                  </a:cubicBezTo>
                  <a:close/>
                  <a:moveTo>
                    <a:pt x="77" y="86"/>
                  </a:moveTo>
                  <a:cubicBezTo>
                    <a:pt x="80" y="79"/>
                    <a:pt x="86" y="74"/>
                    <a:pt x="93" y="70"/>
                  </a:cubicBezTo>
                  <a:cubicBezTo>
                    <a:pt x="101" y="65"/>
                    <a:pt x="109" y="63"/>
                    <a:pt x="117" y="63"/>
                  </a:cubicBezTo>
                  <a:cubicBezTo>
                    <a:pt x="124" y="63"/>
                    <a:pt x="131" y="65"/>
                    <a:pt x="138" y="68"/>
                  </a:cubicBezTo>
                  <a:cubicBezTo>
                    <a:pt x="144" y="71"/>
                    <a:pt x="150" y="75"/>
                    <a:pt x="155" y="81"/>
                  </a:cubicBezTo>
                  <a:cubicBezTo>
                    <a:pt x="156" y="82"/>
                    <a:pt x="156" y="82"/>
                    <a:pt x="156" y="82"/>
                  </a:cubicBezTo>
                  <a:cubicBezTo>
                    <a:pt x="142" y="96"/>
                    <a:pt x="142" y="96"/>
                    <a:pt x="142" y="96"/>
                  </a:cubicBezTo>
                  <a:cubicBezTo>
                    <a:pt x="141" y="94"/>
                    <a:pt x="141" y="94"/>
                    <a:pt x="141" y="94"/>
                  </a:cubicBezTo>
                  <a:cubicBezTo>
                    <a:pt x="134" y="87"/>
                    <a:pt x="126" y="83"/>
                    <a:pt x="117" y="83"/>
                  </a:cubicBezTo>
                  <a:cubicBezTo>
                    <a:pt x="109" y="83"/>
                    <a:pt x="103" y="85"/>
                    <a:pt x="98" y="90"/>
                  </a:cubicBezTo>
                  <a:cubicBezTo>
                    <a:pt x="93" y="95"/>
                    <a:pt x="91" y="102"/>
                    <a:pt x="91" y="109"/>
                  </a:cubicBezTo>
                  <a:cubicBezTo>
                    <a:pt x="91" y="114"/>
                    <a:pt x="92" y="119"/>
                    <a:pt x="94" y="123"/>
                  </a:cubicBezTo>
                  <a:cubicBezTo>
                    <a:pt x="96" y="127"/>
                    <a:pt x="99" y="130"/>
                    <a:pt x="103" y="132"/>
                  </a:cubicBezTo>
                  <a:cubicBezTo>
                    <a:pt x="107" y="135"/>
                    <a:pt x="112" y="136"/>
                    <a:pt x="117" y="136"/>
                  </a:cubicBezTo>
                  <a:cubicBezTo>
                    <a:pt x="121" y="136"/>
                    <a:pt x="125" y="135"/>
                    <a:pt x="129" y="133"/>
                  </a:cubicBezTo>
                  <a:cubicBezTo>
                    <a:pt x="132" y="132"/>
                    <a:pt x="137" y="129"/>
                    <a:pt x="141" y="124"/>
                  </a:cubicBezTo>
                  <a:cubicBezTo>
                    <a:pt x="142" y="123"/>
                    <a:pt x="142" y="123"/>
                    <a:pt x="142" y="123"/>
                  </a:cubicBezTo>
                  <a:cubicBezTo>
                    <a:pt x="156" y="137"/>
                    <a:pt x="156" y="137"/>
                    <a:pt x="156" y="137"/>
                  </a:cubicBezTo>
                  <a:cubicBezTo>
                    <a:pt x="154" y="138"/>
                    <a:pt x="154" y="138"/>
                    <a:pt x="154" y="138"/>
                  </a:cubicBezTo>
                  <a:cubicBezTo>
                    <a:pt x="148" y="145"/>
                    <a:pt x="142" y="149"/>
                    <a:pt x="136" y="151"/>
                  </a:cubicBezTo>
                  <a:cubicBezTo>
                    <a:pt x="131" y="154"/>
                    <a:pt x="124" y="155"/>
                    <a:pt x="117" y="155"/>
                  </a:cubicBezTo>
                  <a:cubicBezTo>
                    <a:pt x="103" y="155"/>
                    <a:pt x="92" y="151"/>
                    <a:pt x="84" y="142"/>
                  </a:cubicBezTo>
                  <a:cubicBezTo>
                    <a:pt x="75" y="133"/>
                    <a:pt x="71" y="122"/>
                    <a:pt x="71" y="109"/>
                  </a:cubicBezTo>
                  <a:cubicBezTo>
                    <a:pt x="71" y="100"/>
                    <a:pt x="73" y="93"/>
                    <a:pt x="77" y="86"/>
                  </a:cubicBezTo>
                  <a:close/>
                  <a:moveTo>
                    <a:pt x="20" y="33"/>
                  </a:moveTo>
                  <a:cubicBezTo>
                    <a:pt x="20" y="26"/>
                    <a:pt x="26" y="20"/>
                    <a:pt x="33" y="20"/>
                  </a:cubicBezTo>
                  <a:cubicBezTo>
                    <a:pt x="40" y="20"/>
                    <a:pt x="46" y="26"/>
                    <a:pt x="46" y="33"/>
                  </a:cubicBezTo>
                  <a:cubicBezTo>
                    <a:pt x="46" y="40"/>
                    <a:pt x="40" y="46"/>
                    <a:pt x="33" y="46"/>
                  </a:cubicBezTo>
                  <a:cubicBezTo>
                    <a:pt x="26" y="46"/>
                    <a:pt x="20" y="40"/>
                    <a:pt x="2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pPr defTabSz="932372"/>
              <a:endParaRPr lang="en-US" sz="1799">
                <a:solidFill>
                  <a:srgbClr val="FFFFFF"/>
                </a:solidFill>
                <a:latin typeface="Segoe UI"/>
              </a:endParaRPr>
            </a:p>
          </p:txBody>
        </p:sp>
      </p:grpSp>
      <p:pic>
        <p:nvPicPr>
          <p:cNvPr id="44" name="Picture 4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45443" y="1812300"/>
            <a:ext cx="884359" cy="230370"/>
          </a:xfrm>
          <a:prstGeom prst="rect">
            <a:avLst/>
          </a:prstGeom>
        </p:spPr>
      </p:pic>
      <p:pic>
        <p:nvPicPr>
          <p:cNvPr id="45" name="Picture 4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98487" y="2372306"/>
            <a:ext cx="915321" cy="473571"/>
          </a:xfrm>
          <a:prstGeom prst="rect">
            <a:avLst/>
          </a:prstGeom>
        </p:spPr>
      </p:pic>
      <p:grpSp>
        <p:nvGrpSpPr>
          <p:cNvPr id="93" name="Group 92"/>
          <p:cNvGrpSpPr/>
          <p:nvPr/>
        </p:nvGrpSpPr>
        <p:grpSpPr>
          <a:xfrm rot="5400000">
            <a:off x="1676152" y="3345417"/>
            <a:ext cx="799615" cy="128900"/>
            <a:chOff x="7839107" y="4456102"/>
            <a:chExt cx="655204" cy="105621"/>
          </a:xfrm>
        </p:grpSpPr>
        <p:sp>
          <p:nvSpPr>
            <p:cNvPr id="94" name="Oval 93"/>
            <p:cNvSpPr/>
            <p:nvPr/>
          </p:nvSpPr>
          <p:spPr bwMode="auto">
            <a:xfrm>
              <a:off x="7839107" y="4456102"/>
              <a:ext cx="101811" cy="105621"/>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95" name="Straight Connector 94"/>
            <p:cNvCxnSpPr/>
            <p:nvPr/>
          </p:nvCxnSpPr>
          <p:spPr>
            <a:xfrm>
              <a:off x="7913509" y="4507279"/>
              <a:ext cx="580802"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a:off x="9742206" y="4118621"/>
            <a:ext cx="120942" cy="523591"/>
            <a:chOff x="905765" y="1990099"/>
            <a:chExt cx="120990" cy="523802"/>
          </a:xfrm>
        </p:grpSpPr>
        <p:sp>
          <p:nvSpPr>
            <p:cNvPr id="98" name="Oval 97"/>
            <p:cNvSpPr/>
            <p:nvPr/>
          </p:nvSpPr>
          <p:spPr bwMode="auto">
            <a:xfrm rot="5400000">
              <a:off x="907947" y="1987917"/>
              <a:ext cx="116626" cy="120990"/>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99" name="Straight Connector 98"/>
            <p:cNvCxnSpPr/>
            <p:nvPr/>
          </p:nvCxnSpPr>
          <p:spPr>
            <a:xfrm rot="5400000">
              <a:off x="733674" y="2281740"/>
              <a:ext cx="464323"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00" name="Group 99"/>
          <p:cNvGrpSpPr/>
          <p:nvPr/>
        </p:nvGrpSpPr>
        <p:grpSpPr>
          <a:xfrm rot="5400000">
            <a:off x="836485" y="2279552"/>
            <a:ext cx="399255" cy="142235"/>
            <a:chOff x="5247288" y="4796857"/>
            <a:chExt cx="399416" cy="142293"/>
          </a:xfrm>
        </p:grpSpPr>
        <p:cxnSp>
          <p:nvCxnSpPr>
            <p:cNvPr id="101" name="Straight Connector 100"/>
            <p:cNvCxnSpPr/>
            <p:nvPr/>
          </p:nvCxnSpPr>
          <p:spPr>
            <a:xfrm>
              <a:off x="5368890" y="4861152"/>
              <a:ext cx="215559"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grpSp>
          <p:nvGrpSpPr>
            <p:cNvPr id="102" name="Group 101"/>
            <p:cNvGrpSpPr/>
            <p:nvPr/>
          </p:nvGrpSpPr>
          <p:grpSpPr>
            <a:xfrm>
              <a:off x="5247288" y="4796857"/>
              <a:ext cx="399416" cy="142293"/>
              <a:chOff x="5247288" y="4796857"/>
              <a:chExt cx="399416" cy="142293"/>
            </a:xfrm>
          </p:grpSpPr>
          <p:sp>
            <p:nvSpPr>
              <p:cNvPr id="103" name="Oval 102"/>
              <p:cNvSpPr/>
              <p:nvPr/>
            </p:nvSpPr>
            <p:spPr bwMode="auto">
              <a:xfrm>
                <a:off x="5247288" y="4796857"/>
                <a:ext cx="137160" cy="142293"/>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4" name="Oval 103"/>
              <p:cNvSpPr/>
              <p:nvPr/>
            </p:nvSpPr>
            <p:spPr bwMode="auto">
              <a:xfrm>
                <a:off x="5515869" y="4800138"/>
                <a:ext cx="130835" cy="135731"/>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grpSp>
        <p:nvGrpSpPr>
          <p:cNvPr id="105" name="Group 104"/>
          <p:cNvGrpSpPr/>
          <p:nvPr/>
        </p:nvGrpSpPr>
        <p:grpSpPr>
          <a:xfrm rot="16200000">
            <a:off x="7352631" y="3415816"/>
            <a:ext cx="505543" cy="142235"/>
            <a:chOff x="5247288" y="4796857"/>
            <a:chExt cx="505746" cy="142293"/>
          </a:xfrm>
        </p:grpSpPr>
        <p:cxnSp>
          <p:nvCxnSpPr>
            <p:cNvPr id="106" name="Straight Connector 105"/>
            <p:cNvCxnSpPr/>
            <p:nvPr/>
          </p:nvCxnSpPr>
          <p:spPr>
            <a:xfrm>
              <a:off x="5400789" y="4861152"/>
              <a:ext cx="215559"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grpSp>
          <p:nvGrpSpPr>
            <p:cNvPr id="107" name="Group 106"/>
            <p:cNvGrpSpPr/>
            <p:nvPr/>
          </p:nvGrpSpPr>
          <p:grpSpPr>
            <a:xfrm>
              <a:off x="5247288" y="4796857"/>
              <a:ext cx="505746" cy="142293"/>
              <a:chOff x="5247288" y="4796857"/>
              <a:chExt cx="505746" cy="142293"/>
            </a:xfrm>
          </p:grpSpPr>
          <p:sp>
            <p:nvSpPr>
              <p:cNvPr id="108" name="Oval 107"/>
              <p:cNvSpPr/>
              <p:nvPr/>
            </p:nvSpPr>
            <p:spPr bwMode="auto">
              <a:xfrm>
                <a:off x="5247288" y="4796857"/>
                <a:ext cx="137160" cy="142293"/>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9" name="Oval 108"/>
              <p:cNvSpPr/>
              <p:nvPr/>
            </p:nvSpPr>
            <p:spPr bwMode="auto">
              <a:xfrm>
                <a:off x="5622199" y="4800143"/>
                <a:ext cx="130835" cy="135731"/>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grpSp>
        <p:nvGrpSpPr>
          <p:cNvPr id="110" name="Group 109"/>
          <p:cNvGrpSpPr/>
          <p:nvPr/>
        </p:nvGrpSpPr>
        <p:grpSpPr>
          <a:xfrm>
            <a:off x="8778568" y="2606788"/>
            <a:ext cx="154019" cy="751836"/>
            <a:chOff x="905765" y="1923297"/>
            <a:chExt cx="120990" cy="590604"/>
          </a:xfrm>
        </p:grpSpPr>
        <p:sp>
          <p:nvSpPr>
            <p:cNvPr id="111" name="Oval 110"/>
            <p:cNvSpPr/>
            <p:nvPr/>
          </p:nvSpPr>
          <p:spPr bwMode="auto">
            <a:xfrm rot="5400000">
              <a:off x="907947" y="1921115"/>
              <a:ext cx="116626" cy="120990"/>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112" name="Straight Connector 111"/>
            <p:cNvCxnSpPr/>
            <p:nvPr/>
          </p:nvCxnSpPr>
          <p:spPr>
            <a:xfrm rot="5400000">
              <a:off x="733674" y="2281740"/>
              <a:ext cx="464323"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5" name="Group 114"/>
          <p:cNvGrpSpPr/>
          <p:nvPr/>
        </p:nvGrpSpPr>
        <p:grpSpPr>
          <a:xfrm rot="5400000">
            <a:off x="9608110" y="3133826"/>
            <a:ext cx="399255" cy="142235"/>
            <a:chOff x="5247288" y="4796857"/>
            <a:chExt cx="399416" cy="142293"/>
          </a:xfrm>
        </p:grpSpPr>
        <p:cxnSp>
          <p:nvCxnSpPr>
            <p:cNvPr id="116" name="Straight Connector 115"/>
            <p:cNvCxnSpPr/>
            <p:nvPr/>
          </p:nvCxnSpPr>
          <p:spPr>
            <a:xfrm>
              <a:off x="5368890" y="4861152"/>
              <a:ext cx="215559" cy="0"/>
            </a:xfrm>
            <a:prstGeom prst="line">
              <a:avLst/>
            </a:prstGeom>
            <a:ln w="15875">
              <a:solidFill>
                <a:srgbClr val="FFC63E"/>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grpSp>
          <p:nvGrpSpPr>
            <p:cNvPr id="117" name="Group 116"/>
            <p:cNvGrpSpPr/>
            <p:nvPr/>
          </p:nvGrpSpPr>
          <p:grpSpPr>
            <a:xfrm>
              <a:off x="5247288" y="4796857"/>
              <a:ext cx="399416" cy="142293"/>
              <a:chOff x="5247288" y="4796857"/>
              <a:chExt cx="399416" cy="142293"/>
            </a:xfrm>
          </p:grpSpPr>
          <p:sp>
            <p:nvSpPr>
              <p:cNvPr id="118" name="Oval 117"/>
              <p:cNvSpPr/>
              <p:nvPr/>
            </p:nvSpPr>
            <p:spPr bwMode="auto">
              <a:xfrm>
                <a:off x="5247288" y="4796857"/>
                <a:ext cx="137160" cy="142293"/>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19" name="Oval 118"/>
              <p:cNvSpPr/>
              <p:nvPr/>
            </p:nvSpPr>
            <p:spPr bwMode="auto">
              <a:xfrm>
                <a:off x="5515869" y="4800138"/>
                <a:ext cx="130835" cy="135731"/>
              </a:xfrm>
              <a:prstGeom prst="ellipse">
                <a:avLst/>
              </a:prstGeom>
              <a:solidFill>
                <a:srgbClr val="FFC6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pic>
        <p:nvPicPr>
          <p:cNvPr id="113" name="Picture 112"/>
          <p:cNvPicPr>
            <a:picLocks noChangeAspect="1"/>
          </p:cNvPicPr>
          <p:nvPr/>
        </p:nvPicPr>
        <p:blipFill>
          <a:blip r:embed="rId18" cstate="print">
            <a:biLevel thresh="25000"/>
            <a:extLst>
              <a:ext uri="{28A0092B-C50C-407E-A947-70E740481C1C}">
                <a14:useLocalDpi xmlns:a14="http://schemas.microsoft.com/office/drawing/2010/main" val="0"/>
              </a:ext>
            </a:extLst>
          </a:blip>
          <a:stretch>
            <a:fillRect/>
          </a:stretch>
        </p:blipFill>
        <p:spPr>
          <a:xfrm>
            <a:off x="8263763" y="3526528"/>
            <a:ext cx="1093445" cy="364687"/>
          </a:xfrm>
          <a:prstGeom prst="rect">
            <a:avLst/>
          </a:prstGeom>
        </p:spPr>
      </p:pic>
      <p:pic>
        <p:nvPicPr>
          <p:cNvPr id="120" name="Picture 119"/>
          <p:cNvPicPr>
            <a:picLocks noChangeAspect="1"/>
          </p:cNvPicPr>
          <p:nvPr/>
        </p:nvPicPr>
        <p:blipFill>
          <a:blip r:embed="rId19" cstate="print">
            <a:biLevel thresh="25000"/>
            <a:extLst>
              <a:ext uri="{28A0092B-C50C-407E-A947-70E740481C1C}">
                <a14:useLocalDpi xmlns:a14="http://schemas.microsoft.com/office/drawing/2010/main" val="0"/>
              </a:ext>
            </a:extLst>
          </a:blip>
          <a:stretch>
            <a:fillRect/>
          </a:stretch>
        </p:blipFill>
        <p:spPr>
          <a:xfrm>
            <a:off x="6920095" y="2665509"/>
            <a:ext cx="1349398" cy="458318"/>
          </a:xfrm>
          <a:prstGeom prst="rect">
            <a:avLst/>
          </a:prstGeom>
        </p:spPr>
      </p:pic>
      <p:pic>
        <p:nvPicPr>
          <p:cNvPr id="73" name="Picture 72"/>
          <p:cNvPicPr>
            <a:picLocks noChangeAspect="1"/>
          </p:cNvPicPr>
          <p:nvPr/>
        </p:nvPicPr>
        <p:blipFill>
          <a:blip r:embed="rId20">
            <a:lum bright="70000" contrast="-70000"/>
            <a:extLst>
              <a:ext uri="{28A0092B-C50C-407E-A947-70E740481C1C}">
                <a14:useLocalDpi xmlns:a14="http://schemas.microsoft.com/office/drawing/2010/main" val="0"/>
              </a:ext>
            </a:extLst>
          </a:blip>
          <a:stretch>
            <a:fillRect/>
          </a:stretch>
        </p:blipFill>
        <p:spPr>
          <a:xfrm>
            <a:off x="1392719" y="3425714"/>
            <a:ext cx="1259632" cy="780971"/>
          </a:xfrm>
          <a:prstGeom prst="rect">
            <a:avLst/>
          </a:prstGeom>
        </p:spPr>
      </p:pic>
      <p:sp>
        <p:nvSpPr>
          <p:cNvPr id="40" name="Rectangle 39"/>
          <p:cNvSpPr/>
          <p:nvPr/>
        </p:nvSpPr>
        <p:spPr bwMode="auto">
          <a:xfrm>
            <a:off x="3163865" y="1646147"/>
            <a:ext cx="1560546" cy="203424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2">
            <a:hlinkClick r:id=""/>
          </p:cNvPr>
          <p:cNvPicPr>
            <a:picLocks noChangeAspect="1" noChangeArrowheads="1"/>
          </p:cNvPicPr>
          <p:nvPr/>
        </p:nvPicPr>
        <p:blipFill>
          <a:blip r:embed="rId21" cstate="print">
            <a:biLevel thresh="25000"/>
            <a:extLst>
              <a:ext uri="{28A0092B-C50C-407E-A947-70E740481C1C}">
                <a14:useLocalDpi xmlns:a14="http://schemas.microsoft.com/office/drawing/2010/main" val="0"/>
              </a:ext>
            </a:extLst>
          </a:blip>
          <a:stretch>
            <a:fillRect/>
          </a:stretch>
        </p:blipFill>
        <p:spPr bwMode="auto">
          <a:xfrm>
            <a:off x="3890523" y="3439305"/>
            <a:ext cx="1469918" cy="521784"/>
          </a:xfrm>
          <a:prstGeom prst="rect">
            <a:avLst/>
          </a:prstGeom>
          <a:noFill/>
          <a:extLst/>
        </p:spPr>
      </p:pic>
      <p:sp>
        <p:nvSpPr>
          <p:cNvPr id="114" name="Rectangle 113"/>
          <p:cNvSpPr/>
          <p:nvPr/>
        </p:nvSpPr>
        <p:spPr>
          <a:xfrm>
            <a:off x="-9580" y="6101516"/>
            <a:ext cx="3118814" cy="896857"/>
          </a:xfrm>
          <a:prstGeom prst="rect">
            <a:avLst/>
          </a:prstGeom>
          <a:solidFill>
            <a:srgbClr val="00188F"/>
          </a:solidFill>
          <a:ln w="10795" cap="flat" cmpd="sng" algn="ctr">
            <a:noFill/>
            <a:prstDash val="solid"/>
          </a:ln>
          <a:effectLst/>
        </p:spPr>
        <p:txBody>
          <a:bodyPr lIns="186458" tIns="149166" rIns="186458" bIns="149166" rtlCol="0" anchor="t" anchorCtr="0"/>
          <a:lstStyle/>
          <a:p>
            <a:pPr algn="ctr" defTabSz="932151">
              <a:lnSpc>
                <a:spcPct val="90000"/>
              </a:lnSpc>
            </a:pPr>
            <a:r>
              <a:rPr lang="en-US" sz="2400" dirty="0" smtClean="0">
                <a:solidFill>
                  <a:schemeClr val="bg1"/>
                </a:solidFill>
                <a:latin typeface="+mj-lt"/>
              </a:rPr>
              <a:t>Add value to your Linux investments</a:t>
            </a:r>
            <a:endParaRPr lang="en-US" sz="2400" dirty="0">
              <a:solidFill>
                <a:schemeClr val="bg1"/>
              </a:solidFill>
              <a:latin typeface="+mj-lt"/>
            </a:endParaRPr>
          </a:p>
        </p:txBody>
      </p:sp>
      <p:sp>
        <p:nvSpPr>
          <p:cNvPr id="121" name="Rectangle 120"/>
          <p:cNvSpPr/>
          <p:nvPr/>
        </p:nvSpPr>
        <p:spPr>
          <a:xfrm>
            <a:off x="3038475" y="6101516"/>
            <a:ext cx="3215524" cy="896857"/>
          </a:xfrm>
          <a:prstGeom prst="rect">
            <a:avLst/>
          </a:prstGeom>
          <a:solidFill>
            <a:schemeClr val="accent2"/>
          </a:solidFill>
          <a:ln w="10795" cap="flat" cmpd="sng" algn="ctr">
            <a:noFill/>
            <a:prstDash val="solid"/>
          </a:ln>
          <a:effectLst/>
        </p:spPr>
        <p:txBody>
          <a:bodyPr lIns="186458" tIns="149166" rIns="186458" bIns="149166" rtlCol="0" anchor="t" anchorCtr="0"/>
          <a:lstStyle/>
          <a:p>
            <a:pPr algn="ctr" defTabSz="932151">
              <a:lnSpc>
                <a:spcPct val="90000"/>
              </a:lnSpc>
            </a:pPr>
            <a:r>
              <a:rPr lang="en-US" sz="2400" dirty="0" smtClean="0">
                <a:solidFill>
                  <a:schemeClr val="bg1"/>
                </a:solidFill>
                <a:latin typeface="+mj-lt"/>
              </a:rPr>
              <a:t>Embrace open source DevOps</a:t>
            </a:r>
            <a:endParaRPr lang="en-US" sz="2400" dirty="0">
              <a:solidFill>
                <a:schemeClr val="bg1"/>
              </a:solidFill>
              <a:latin typeface="+mj-lt"/>
            </a:endParaRPr>
          </a:p>
        </p:txBody>
      </p:sp>
      <p:sp>
        <p:nvSpPr>
          <p:cNvPr id="122" name="Rectangle 121"/>
          <p:cNvSpPr/>
          <p:nvPr/>
        </p:nvSpPr>
        <p:spPr>
          <a:xfrm>
            <a:off x="6255220" y="6101516"/>
            <a:ext cx="3127675" cy="896857"/>
          </a:xfrm>
          <a:prstGeom prst="rect">
            <a:avLst/>
          </a:prstGeom>
          <a:solidFill>
            <a:schemeClr val="accent3">
              <a:lumMod val="75000"/>
            </a:schemeClr>
          </a:solidFill>
          <a:ln w="10795" cap="flat" cmpd="sng" algn="ctr">
            <a:noFill/>
            <a:prstDash val="solid"/>
          </a:ln>
          <a:effectLst/>
        </p:spPr>
        <p:txBody>
          <a:bodyPr lIns="186458" tIns="149166" rIns="186458" bIns="149166" rtlCol="0" anchor="t" anchorCtr="0"/>
          <a:lstStyle/>
          <a:p>
            <a:pPr algn="ctr" defTabSz="932151">
              <a:lnSpc>
                <a:spcPct val="90000"/>
              </a:lnSpc>
            </a:pPr>
            <a:r>
              <a:rPr lang="en-US" sz="2400" dirty="0" smtClean="0">
                <a:solidFill>
                  <a:schemeClr val="bg1"/>
                </a:solidFill>
                <a:latin typeface="+mj-lt"/>
              </a:rPr>
              <a:t>Bring the tools you use and love</a:t>
            </a:r>
            <a:endParaRPr lang="en-US" sz="2400" dirty="0">
              <a:solidFill>
                <a:schemeClr val="bg1"/>
              </a:solidFill>
              <a:latin typeface="+mj-lt"/>
            </a:endParaRPr>
          </a:p>
        </p:txBody>
      </p:sp>
      <p:sp>
        <p:nvSpPr>
          <p:cNvPr id="123" name="Rectangle 122"/>
          <p:cNvSpPr/>
          <p:nvPr/>
        </p:nvSpPr>
        <p:spPr>
          <a:xfrm>
            <a:off x="9357208" y="6101516"/>
            <a:ext cx="3079267" cy="896857"/>
          </a:xfrm>
          <a:prstGeom prst="rect">
            <a:avLst/>
          </a:prstGeom>
          <a:solidFill>
            <a:schemeClr val="accent5">
              <a:lumMod val="75000"/>
            </a:schemeClr>
          </a:solidFill>
          <a:ln w="10795" cap="flat" cmpd="sng" algn="ctr">
            <a:noFill/>
            <a:prstDash val="solid"/>
          </a:ln>
          <a:effectLst/>
        </p:spPr>
        <p:txBody>
          <a:bodyPr lIns="186458" tIns="149166" rIns="186458" bIns="149166" rtlCol="0" anchor="t" anchorCtr="0"/>
          <a:lstStyle/>
          <a:p>
            <a:pPr algn="ctr" defTabSz="932151">
              <a:lnSpc>
                <a:spcPct val="90000"/>
              </a:lnSpc>
            </a:pPr>
            <a:r>
              <a:rPr lang="en-US" sz="2400" dirty="0" smtClean="0">
                <a:solidFill>
                  <a:schemeClr val="bg1"/>
                </a:solidFill>
                <a:latin typeface="+mj-lt"/>
              </a:rPr>
              <a:t>Build </a:t>
            </a:r>
            <a:r>
              <a:rPr lang="en-US" sz="2400" dirty="0" err="1" smtClean="0">
                <a:solidFill>
                  <a:schemeClr val="bg1"/>
                </a:solidFill>
                <a:latin typeface="+mj-lt"/>
              </a:rPr>
              <a:t>hyperscale</a:t>
            </a:r>
            <a:r>
              <a:rPr lang="en-US" sz="2400" dirty="0" smtClean="0">
                <a:solidFill>
                  <a:schemeClr val="bg1"/>
                </a:solidFill>
                <a:latin typeface="+mj-lt"/>
              </a:rPr>
              <a:t> at </a:t>
            </a:r>
            <a:r>
              <a:rPr lang="en-US" sz="2400" dirty="0" err="1" smtClean="0">
                <a:solidFill>
                  <a:schemeClr val="bg1"/>
                </a:solidFill>
                <a:latin typeface="+mj-lt"/>
              </a:rPr>
              <a:t>hyperspeed</a:t>
            </a:r>
            <a:endParaRPr lang="en-US" sz="2400" dirty="0">
              <a:solidFill>
                <a:schemeClr val="bg1"/>
              </a:solidFill>
              <a:latin typeface="+mj-lt"/>
            </a:endParaRPr>
          </a:p>
        </p:txBody>
      </p:sp>
    </p:spTree>
    <p:extLst>
      <p:ext uri="{BB962C8B-B14F-4D97-AF65-F5344CB8AC3E}">
        <p14:creationId xmlns:p14="http://schemas.microsoft.com/office/powerpoint/2010/main" val="1183808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750"/>
                                        <p:tgtEl>
                                          <p:spTgt spid="114"/>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21"/>
                                        </p:tgtEl>
                                        <p:attrNameLst>
                                          <p:attrName>style.visibility</p:attrName>
                                        </p:attrNameLst>
                                      </p:cBhvr>
                                      <p:to>
                                        <p:strVal val="visible"/>
                                      </p:to>
                                    </p:set>
                                    <p:animEffect transition="in" filter="fade">
                                      <p:cBhvr>
                                        <p:cTn id="11" dur="750"/>
                                        <p:tgtEl>
                                          <p:spTgt spid="121"/>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22"/>
                                        </p:tgtEl>
                                        <p:attrNameLst>
                                          <p:attrName>style.visibility</p:attrName>
                                        </p:attrNameLst>
                                      </p:cBhvr>
                                      <p:to>
                                        <p:strVal val="visible"/>
                                      </p:to>
                                    </p:set>
                                    <p:animEffect transition="in" filter="fade">
                                      <p:cBhvr>
                                        <p:cTn id="15" dur="750"/>
                                        <p:tgtEl>
                                          <p:spTgt spid="122"/>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23"/>
                                        </p:tgtEl>
                                        <p:attrNameLst>
                                          <p:attrName>style.visibility</p:attrName>
                                        </p:attrNameLst>
                                      </p:cBhvr>
                                      <p:to>
                                        <p:strVal val="visible"/>
                                      </p:to>
                                    </p:set>
                                    <p:animEffect transition="in" filter="fade">
                                      <p:cBhvr>
                                        <p:cTn id="19" dur="75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21" grpId="0" animBg="1"/>
      <p:bldP spid="122" grpId="0" animBg="1"/>
      <p:bldP spid="123" grpId="0" animBg="1"/>
    </p:bldLst>
  </p:timing>
</p:sld>
</file>

<file path=ppt/theme/theme1.xml><?xml version="1.0" encoding="utf-8"?>
<a:theme xmlns:a="http://schemas.openxmlformats.org/drawingml/2006/main" name="5-30438_S4_Breakout_Template_WHT">
  <a:themeElements>
    <a:clrScheme name="S4 White">
      <a:dk1>
        <a:srgbClr val="505050"/>
      </a:dk1>
      <a:lt1>
        <a:srgbClr val="FFFFFF"/>
      </a:lt1>
      <a:dk2>
        <a:srgbClr val="0072C6"/>
      </a:dk2>
      <a:lt2>
        <a:srgbClr val="D2D2D2"/>
      </a:lt2>
      <a:accent1>
        <a:srgbClr val="0072C6"/>
      </a:accent1>
      <a:accent2>
        <a:srgbClr val="00188F"/>
      </a:accent2>
      <a:accent3>
        <a:srgbClr val="442359"/>
      </a:accent3>
      <a:accent4>
        <a:srgbClr val="008A00"/>
      </a:accent4>
      <a:accent5>
        <a:srgbClr val="00BCF2"/>
      </a:accent5>
      <a:accent6>
        <a:srgbClr val="FFB9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smtClean="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4_Template" id="{7166F829-4797-451F-9590-40C2C71999D2}" vid="{3023FC4D-4075-4E1F-9FEB-B90F852D6202}"/>
    </a:ext>
  </a:extLst>
</a:theme>
</file>

<file path=ppt/theme/theme10.xml><?xml version="1.0" encoding="utf-8"?>
<a:theme xmlns:a="http://schemas.openxmlformats.org/drawingml/2006/main" name="Openess">
  <a:themeElements>
    <a:clrScheme name="Custom 175">
      <a:dk1>
        <a:srgbClr val="505050"/>
      </a:dk1>
      <a:lt1>
        <a:sysClr val="window" lastClr="FFFFFF"/>
      </a:lt1>
      <a:dk2>
        <a:srgbClr val="000000"/>
      </a:dk2>
      <a:lt2>
        <a:srgbClr val="E7E6E6"/>
      </a:lt2>
      <a:accent1>
        <a:srgbClr val="B4009E"/>
      </a:accent1>
      <a:accent2>
        <a:srgbClr val="BA141A"/>
      </a:accent2>
      <a:accent3>
        <a:srgbClr val="008272"/>
      </a:accent3>
      <a:accent4>
        <a:srgbClr val="4668C5"/>
      </a:accent4>
      <a:accent5>
        <a:srgbClr val="00188F"/>
      </a:accent5>
      <a:accent6>
        <a:srgbClr val="68217A"/>
      </a:accent6>
      <a:hlink>
        <a:srgbClr val="68217A"/>
      </a:hlink>
      <a:folHlink>
        <a:srgbClr val="505050"/>
      </a:folHlink>
    </a:clrScheme>
    <a:fontScheme name="MSA">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182880" tIns="146304" rIns="182880" bIns="146304" rtlCol="0" anchor="t" anchorCtr="0"/>
      <a:lstStyle>
        <a:defPPr algn="ctr">
          <a:lnSpc>
            <a:spcPct val="90000"/>
          </a:lnSpc>
          <a:spcBef>
            <a:spcPts val="600"/>
          </a:spcBef>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SVID_White_16x9_2012-08-18">
  <a:themeElements>
    <a:clrScheme name="Product Brand- white with magenta accents">
      <a:dk1>
        <a:srgbClr val="505050"/>
      </a:dk1>
      <a:lt1>
        <a:srgbClr val="FFFFFF"/>
      </a:lt1>
      <a:dk2>
        <a:srgbClr val="0072C6"/>
      </a:dk2>
      <a:lt2>
        <a:srgbClr val="D2D2D2"/>
      </a:lt2>
      <a:accent1>
        <a:srgbClr val="0072C6"/>
      </a:accent1>
      <a:accent2>
        <a:srgbClr val="68217A"/>
      </a:accent2>
      <a:accent3>
        <a:srgbClr val="008272"/>
      </a:accent3>
      <a:accent4>
        <a:srgbClr val="B4009E"/>
      </a:accent4>
      <a:accent5>
        <a:srgbClr val="442359"/>
      </a:accent5>
      <a:accent6>
        <a:srgbClr val="4668C5"/>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4.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5.xml><?xml version="1.0" encoding="utf-8"?>
<a:theme xmlns:a="http://schemas.openxmlformats.org/drawingml/2006/main" name="MSVID_TT_White-Teal_16x9_Aug2013">
  <a:themeElements>
    <a:clrScheme name="MS Narrative">
      <a:dk1>
        <a:srgbClr val="505050"/>
      </a:dk1>
      <a:lt1>
        <a:srgbClr val="FFFFFF"/>
      </a:lt1>
      <a:dk2>
        <a:srgbClr val="00BCF2"/>
      </a:dk2>
      <a:lt2>
        <a:srgbClr val="D2D2D2"/>
      </a:lt2>
      <a:accent1>
        <a:srgbClr val="00BCF2"/>
      </a:accent1>
      <a:accent2>
        <a:srgbClr val="7FBA00"/>
      </a:accent2>
      <a:accent3>
        <a:srgbClr val="FF8C00"/>
      </a:accent3>
      <a:accent4>
        <a:srgbClr val="B4009E"/>
      </a:accent4>
      <a:accent5>
        <a:srgbClr val="0072C6"/>
      </a:accent5>
      <a:accent6>
        <a:srgbClr val="FFB900"/>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SVID_TT_BRAND_16-9_WHITE_Nov2013.potx" id="{36A86AC3-D88A-44D7-A0A2-D821E5751884}" vid="{D050F9CB-58A1-4F0A-B5C2-C8E84885E060}"/>
    </a:ext>
  </a:extLst>
</a:theme>
</file>

<file path=ppt/theme/theme6.xml><?xml version="1.0" encoding="utf-8"?>
<a:theme xmlns:a="http://schemas.openxmlformats.org/drawingml/2006/main" name="1_MS Brand White 16-9_Dec-2013">
  <a:themeElements>
    <a:clrScheme name="Custom 11">
      <a:dk1>
        <a:srgbClr val="505050"/>
      </a:dk1>
      <a:lt1>
        <a:srgbClr val="FFFFFF"/>
      </a:lt1>
      <a:dk2>
        <a:srgbClr val="68217A"/>
      </a:dk2>
      <a:lt2>
        <a:srgbClr val="D2D2D2"/>
      </a:lt2>
      <a:accent1>
        <a:srgbClr val="68217A"/>
      </a:accent1>
      <a:accent2>
        <a:srgbClr val="00BCF2"/>
      </a:accent2>
      <a:accent3>
        <a:srgbClr val="FF8C00"/>
      </a:accent3>
      <a:accent4>
        <a:srgbClr val="0072C6"/>
      </a:accent4>
      <a:accent5>
        <a:srgbClr val="442359"/>
      </a:accent5>
      <a:accent6>
        <a:srgbClr val="00205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SVID_TT_BRAND_16-9_WHITE_Dec2013_PRELIM.potx" id="{3C825910-E241-4A9F-A328-6AC2DE27D4BB}" vid="{D9F5F194-A5AE-4351-8DA4-8121ACE344F9}"/>
    </a:ext>
  </a:extLst>
</a:theme>
</file>

<file path=ppt/theme/theme7.xml><?xml version="1.0" encoding="utf-8"?>
<a:theme xmlns:a="http://schemas.openxmlformats.org/drawingml/2006/main" name="5-30545_S4_Template_16x9">
  <a:themeElements>
    <a:clrScheme name="S4 2014">
      <a:dk1>
        <a:srgbClr val="505050"/>
      </a:dk1>
      <a:lt1>
        <a:srgbClr val="FFFFFF"/>
      </a:lt1>
      <a:dk2>
        <a:srgbClr val="0072C6"/>
      </a:dk2>
      <a:lt2>
        <a:srgbClr val="D2D2D2"/>
      </a:lt2>
      <a:accent1>
        <a:srgbClr val="0072C6"/>
      </a:accent1>
      <a:accent2>
        <a:srgbClr val="008A00"/>
      </a:accent2>
      <a:accent3>
        <a:srgbClr val="442359"/>
      </a:accent3>
      <a:accent4>
        <a:srgbClr val="00188F"/>
      </a:accent4>
      <a:accent5>
        <a:srgbClr val="08BCF2"/>
      </a:accent5>
      <a:accent6>
        <a:srgbClr val="FCD116"/>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4_2014_Template_16x9.potx" id="{B80DCA74-A8BE-407B-8EBA-63E6316C6DA6}" vid="{AAF01369-DD49-486D-9CB1-DF32F472DBF2}"/>
    </a:ext>
  </a:extLst>
</a:theme>
</file>

<file path=ppt/theme/theme8.xml><?xml version="1.0" encoding="utf-8"?>
<a:theme xmlns:a="http://schemas.openxmlformats.org/drawingml/2006/main" name="5-30639_MGXFY16_Light_Template">
  <a:themeElements>
    <a:clrScheme name="MGX FY16 Light">
      <a:dk1>
        <a:srgbClr val="505050"/>
      </a:dk1>
      <a:lt1>
        <a:srgbClr val="FFFFFF"/>
      </a:lt1>
      <a:dk2>
        <a:srgbClr val="0078D7"/>
      </a:dk2>
      <a:lt2>
        <a:srgbClr val="FAFAFA"/>
      </a:lt2>
      <a:accent1>
        <a:srgbClr val="002050"/>
      </a:accent1>
      <a:accent2>
        <a:srgbClr val="0078D7"/>
      </a:accent2>
      <a:accent3>
        <a:srgbClr val="D83B01"/>
      </a:accent3>
      <a:accent4>
        <a:srgbClr val="FFB900"/>
      </a:accent4>
      <a:accent5>
        <a:srgbClr val="00188F"/>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GXFY16_Putting the $ in Open Source v2" id="{D43A0DB1-D17D-483F-A4E3-877EE6F3B9FE}" vid="{702C1859-4610-4FDD-A5F3-1C564666EC49}"/>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B72D74744C7D540871102394C2F0F5E" ma:contentTypeVersion="2" ma:contentTypeDescription="Create a new document." ma:contentTypeScope="" ma:versionID="0135780b703cfad295efb06bda563baa">
  <xsd:schema xmlns:xsd="http://www.w3.org/2001/XMLSchema" xmlns:xs="http://www.w3.org/2001/XMLSchema" xmlns:p="http://schemas.microsoft.com/office/2006/metadata/properties" xmlns:ns2="cdb0bdc2-6baa-483a-84de-d1434f216ba7" targetNamespace="http://schemas.microsoft.com/office/2006/metadata/properties" ma:root="true" ma:fieldsID="8f4b346d1f73fd44e05bf1a8153d750f" ns2:_="">
    <xsd:import namespace="cdb0bdc2-6baa-483a-84de-d1434f216ba7"/>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b0bdc2-6baa-483a-84de-d1434f216ba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ct:contentTypeSchema xmlns:ct="http://schemas.microsoft.com/office/2006/metadata/contentType" xmlns:ma="http://schemas.microsoft.com/office/2006/metadata/properties/metaAttributes" ct:_="" ma:_="" ma:contentTypeName="KCDoc" ma:contentTypeID="0x0101000E4CB7077FEE4FF7AE86D4A500EEC7800300C6CD36C6B4DAA64EAACFCCF5D9298AA000B09CC05C6355444CB49B4B62F83D23B8" ma:contentTypeVersion="43" ma:contentTypeDescription="" ma:contentTypeScope="" ma:versionID="529c3d1a1ff7547e8cab9af9dc74631e">
  <xsd:schema xmlns:xsd="http://www.w3.org/2001/XMLSchema" xmlns:xs="http://www.w3.org/2001/XMLSchema" xmlns:p="http://schemas.microsoft.com/office/2006/metadata/properties" xmlns:ns1="http://schemas.microsoft.com/sharepoint/v3" xmlns:ns2="230e9df3-be65-4c73-a93b-d1236ebd677e" xmlns:ns3="ad820760-4664-4be3-bee2-f8b9a6708b4c" xmlns:ns4="http://schemas.microsoft.com/sharepoint/v4" targetNamespace="http://schemas.microsoft.com/office/2006/metadata/properties" ma:root="true" ma:fieldsID="d263f6792e3b868d0f42c9b986651ab9" ns1:_="" ns2:_="" ns3:_="" ns4:_="">
    <xsd:import namespace="http://schemas.microsoft.com/sharepoint/v3"/>
    <xsd:import namespace="230e9df3-be65-4c73-a93b-d1236ebd677e"/>
    <xsd:import namespace="ad820760-4664-4be3-bee2-f8b9a6708b4c"/>
    <xsd:import namespace="http://schemas.microsoft.com/sharepoint/v4"/>
    <xsd:element name="properties">
      <xsd:complexType>
        <xsd:sequence>
          <xsd:element name="documentManagement">
            <xsd:complexType>
              <xsd:all>
                <xsd:element ref="ns2:DocumentDescription" minOccurs="0"/>
                <xsd:element ref="ns3:PublishDate" minOccurs="0"/>
                <xsd:element ref="ns1:PublishingExpirationDate" minOccurs="0"/>
                <xsd:element ref="ns1:AverageRating" minOccurs="0"/>
                <xsd:element ref="ns2:Thumbnail1" minOccurs="0"/>
                <xsd:element ref="ns1:PublishingPageContent" minOccurs="0"/>
                <xsd:element ref="ns1:RatingCount" minOccurs="0"/>
                <xsd:element ref="ns2:Owner" minOccurs="0"/>
                <xsd:element ref="ns2:LCA_x0020_Approved" minOccurs="0"/>
                <xsd:element ref="ns2:Expire_x0020_Review" minOccurs="0"/>
                <xsd:element ref="ns3:DocumentSetKcId" minOccurs="0"/>
                <xsd:element ref="ns3:CoOwner" minOccurs="0"/>
                <xsd:element ref="ns3:MediaTitle" minOccurs="0"/>
                <xsd:element ref="ns2:hd9637eefc984b85b6097c6374e15725" minOccurs="0"/>
                <xsd:element ref="ns2:l3c3ea61849e4288a8acc49bb5388e8c" minOccurs="0"/>
                <xsd:element ref="ns1:RoutingRuleDescription" minOccurs="0"/>
                <xsd:element ref="ns2:i0d941ee1e744ffea7aeee9924c91cbb" minOccurs="0"/>
                <xsd:element ref="ns2:TaxCatchAllLabel" minOccurs="0"/>
                <xsd:element ref="ns2:k21a64daf20d4502b2796a1c6b8ce6c8" minOccurs="0"/>
                <xsd:element ref="ns2:TaxCatchAll" minOccurs="0"/>
                <xsd:element ref="ns2:ef109fd36bcf4bcd9dd945731030600b" minOccurs="0"/>
                <xsd:element ref="ns2:mb88723863e1404388ba3733387d48df" minOccurs="0"/>
                <xsd:element ref="ns2:kf34bcdc8fc34e479d3f94c6210e8e27" minOccurs="0"/>
                <xsd:element ref="ns2:_dlc_DocIdUrl" minOccurs="0"/>
                <xsd:element ref="ns2:ec5b2ad5c27b45fb8a00a1f27c7ce1ae" minOccurs="0"/>
                <xsd:element ref="ns2:_dlc_DocIdPersistId" minOccurs="0"/>
                <xsd:element ref="ns2:b60f8d2dbb984f349d80d8196897f4d3" minOccurs="0"/>
                <xsd:element ref="ns2:ConfidentialityTaxHTField0" minOccurs="0"/>
                <xsd:element ref="ns3:ApplyWorkflowRules" minOccurs="0"/>
                <xsd:element ref="ns2:k20e0dfa74bf4e44818db03027b0ccd8" minOccurs="0"/>
                <xsd:element ref="ns2:eb54ac91059940029a3cc8a4ff5af673" minOccurs="0"/>
                <xsd:element ref="ns2:i1b478372f814787abd313030b81fcb2" minOccurs="0"/>
                <xsd:element ref="ns4:IconOverlay" minOccurs="0"/>
                <xsd:element ref="ns2:TaxKeywordTaxHTField" minOccurs="0"/>
                <xsd:element ref="ns2:od9986d31974458fb3007746ec0bce5f" minOccurs="0"/>
                <xsd:element ref="ns2:m6c7b4717b6346e6a075a59dd47eac69" minOccurs="0"/>
                <xsd:element ref="ns2:_dlc_DocId" minOccurs="0"/>
                <xsd:element ref="ns3:b1337ea954344dcfb0425a10eee4daa8" minOccurs="0"/>
                <xsd:element ref="ns2:bf80e81150e248c48aa8cffdf0021a1f" minOccurs="0"/>
                <xsd:element ref="ns2:m6d26e40ac264097a006193f92232ec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ExpirationDate" ma:index="4" nillable="true" ma:displayName="Scheduling End Date" ma:internalName="PublishingExpirationDate">
      <xsd:simpleType>
        <xsd:restriction base="dms:Unknown"/>
      </xsd:simpleType>
    </xsd:element>
    <xsd:element name="AverageRating" ma:index="5" nillable="true" ma:displayName="Rating (0-5)" ma:decimals="2" ma:description="Average value of all the ratings that have been submitted" ma:internalName="AverageRating" ma:readOnly="true">
      <xsd:simpleType>
        <xsd:restriction base="dms:Number"/>
      </xsd:simpleType>
    </xsd:element>
    <xsd:element name="PublishingPageContent" ma:index="13" nillable="true" ma:displayName="Page Content" ma:internalName="PublishingPageContent">
      <xsd:simpleType>
        <xsd:restriction base="dms:Unknown"/>
      </xsd:simpleType>
    </xsd:element>
    <xsd:element name="RatingCount" ma:index="15" nillable="true" ma:displayName="Number of Ratings" ma:decimals="0" ma:description="Number of ratings submitted" ma:internalName="RatingCount" ma:readOnly="true">
      <xsd:simpleType>
        <xsd:restriction base="dms:Number"/>
      </xsd:simpleType>
    </xsd:element>
    <xsd:element name="RoutingRuleDescription" ma:index="36" nillable="true" ma:displayName="Description" ma:hidden="true"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DocumentDescription" ma:index="2" nillable="true" ma:displayName="DocumentDescription" ma:description="Alternate description for documents that can be used for display." ma:internalName="DocumentDescription">
      <xsd:simpleType>
        <xsd:restriction base="dms:Note"/>
      </xsd:simpleType>
    </xsd:element>
    <xsd:element name="Thumbnail1" ma:index="12" nillable="true" ma:displayName="Thumbnail" ma:format="Hyperlink" ma:internalName="Thumbnail1"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Owner" ma:index="17" nillable="true" ma:displayName="Owner" ma:description="Must be an FTE" ma:indexed="true" ma:list="UserInfo" ma:SharePointGroup="0" ma:internalName="Owner" ma:readOnly="false" ma:showField="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LCA_x0020_Approved" ma:index="23" nillable="true" ma:displayName="LCA Approved" ma:description="This field is for the name of the person from LCA that reviewed and approved the content." ma:list="UserInfo" ma:SharePointGroup="0" ma:internalName="LCA_x0020_Approved"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pire_x0020_Review" ma:index="28" nillable="true" ma:displayName="Expiration" ma:format="DateOnly" ma:indexed="true" ma:internalName="Expire_x0020_Review" ma:readOnly="false">
      <xsd:simpleType>
        <xsd:restriction base="dms:DateTime"/>
      </xsd:simpleType>
    </xsd:element>
    <xsd:element name="hd9637eefc984b85b6097c6374e15725" ma:index="34" nillable="true" ma:taxonomy="true" ma:internalName="hd9637eefc984b85b6097c6374e15725" ma:taxonomyFieldName="ItemType" ma:displayName="SMSG Item Type" ma:readOnly="false" ma:default="" ma:fieldId="{1d9637ee-fc98-4b85-b609-7c6374e15725}"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l3c3ea61849e4288a8acc49bb5388e8c" ma:index="35" nillable="true" ma:taxonomy="true" ma:internalName="l3c3ea61849e4288a8acc49bb5388e8c" ma:taxonomyFieldName="Groups" ma:displayName="SMSG Groups" ma:readOnly="false" ma:default="" ma:fieldId="{53c3ea61-849e-4288-a8ac-c49bb5388e8c}"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i0d941ee1e744ffea7aeee9924c91cbb" ma:index="37" nillable="true" ma:taxonomy="true" ma:internalName="i0d941ee1e744ffea7aeee9924c91cbb" ma:taxonomyFieldName="BusinessArchitecture" ma:displayName="SMSG Business Architecture" ma:readOnly="false" ma:default="" ma:fieldId="{20d941ee-1e74-4ffe-a7ae-ee9924c91cbb}"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TaxCatchAllLabel" ma:index="38" nillable="true" ma:displayName="Taxonomy Catch All Column1" ma:hidden="true" ma:list="{341bdb36-d19b-4bce-9fa6-6145346cf024}" ma:internalName="TaxCatchAllLabel" ma:readOnly="true" ma:showField="CatchAllDataLabel" ma:web="ad820760-4664-4be3-bee2-f8b9a6708b4c">
      <xsd:complexType>
        <xsd:complexContent>
          <xsd:extension base="dms:MultiChoiceLookup">
            <xsd:sequence>
              <xsd:element name="Value" type="dms:Lookup" maxOccurs="unbounded" minOccurs="0" nillable="true"/>
            </xsd:sequence>
          </xsd:extension>
        </xsd:complexContent>
      </xsd:complexType>
    </xsd:element>
    <xsd:element name="k21a64daf20d4502b2796a1c6b8ce6c8" ma:index="40" nillable="true" ma:taxonomy="true" ma:internalName="k21a64daf20d4502b2796a1c6b8ce6c8" ma:taxonomyFieldName="Industries" ma:displayName="SMSG Industries" ma:readOnly="false" ma:default="" ma:fieldId="{421a64da-f20d-4502-b279-6a1c6b8ce6c8}"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TaxCatchAll" ma:index="41" nillable="true" ma:displayName="Taxonomy Catch All Column" ma:hidden="true" ma:list="{341bdb36-d19b-4bce-9fa6-6145346cf024}" ma:internalName="TaxCatchAll" ma:showField="CatchAllData" ma:web="ad820760-4664-4be3-bee2-f8b9a6708b4c">
      <xsd:complexType>
        <xsd:complexContent>
          <xsd:extension base="dms:MultiChoiceLookup">
            <xsd:sequence>
              <xsd:element name="Value" type="dms:Lookup" maxOccurs="unbounded" minOccurs="0" nillable="true"/>
            </xsd:sequence>
          </xsd:extension>
        </xsd:complexContent>
      </xsd:complexType>
    </xsd:element>
    <xsd:element name="ef109fd36bcf4bcd9dd945731030600b" ma:index="42" nillable="true" ma:taxonomy="true" ma:internalName="ef109fd36bcf4bcd9dd945731030600b" ma:taxonomyFieldName="Region" ma:displayName="SMSG Region" ma:readOnly="false" ma:default="" ma:fieldId="{ef109fd3-6bcf-4bcd-9dd9-45731030600b}"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mb88723863e1404388ba3733387d48df" ma:index="43" nillable="true" ma:taxonomy="true" ma:internalName="mb88723863e1404388ba3733387d48df" ma:taxonomyFieldName="Audiences" ma:displayName="SMSG Customer Audiences" ma:readOnly="false" ma:default="" ma:fieldId="{6b887238-63e1-4043-88ba-3733387d48df}"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kf34bcdc8fc34e479d3f94c6210e8e27" ma:index="44" nillable="true" ma:taxonomy="true" ma:internalName="kf34bcdc8fc34e479d3f94c6210e8e27" ma:taxonomyFieldName="Competitors" ma:displayName="SMSG Competition" ma:readOnly="false" ma:default="" ma:fieldId="{4f34bcdc-8fc3-4e47-9d3f-94c6210e8e27}"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_dlc_DocIdUrl" ma:index="4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ec5b2ad5c27b45fb8a00a1f27c7ce1ae" ma:index="46" nillable="true" ma:taxonomy="true" ma:internalName="ec5b2ad5c27b45fb8a00a1f27c7ce1ae" ma:taxonomyFieldName="Partners" ma:displayName="SMSG Partners" ma:readOnly="false" ma:default="" ma:fieldId="{ec5b2ad5-c27b-45fb-8a00-a1f27c7ce1ae}"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_dlc_DocIdPersistId" ma:index="47" nillable="true" ma:displayName="Persist ID" ma:description="Keep ID on add." ma:hidden="true" ma:internalName="_dlc_DocIdPersistId" ma:readOnly="true">
      <xsd:simpleType>
        <xsd:restriction base="dms:Boolean"/>
      </xsd:simpleType>
    </xsd:element>
    <xsd:element name="b60f8d2dbb984f349d80d8196897f4d3" ma:index="48" nillable="true" ma:taxonomy="true" ma:internalName="b60f8d2dbb984f349d80d8196897f4d3" ma:taxonomyFieldName="Roles" ma:displayName="SMSG Roles" ma:readOnly="false" ma:default="" ma:fieldId="{b60f8d2d-bb98-4f34-9d80-d8196897f4d3}"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ConfidentialityTaxHTField0" ma:index="49" nillable="true" ma:taxonomy="true" ma:internalName="ConfidentialityTaxHTField0" ma:taxonomyFieldName="Confidentiality" ma:displayName="Confidentiality" ma:indexed="true" ma:readOnly="false" ma:default="1;#Microsoft confidential|461efa83-0283-486a-a8d5-943328f3693f" ma:fieldId="{840a9f3c-1e14-4c21-9dbf-5637765665db}"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k20e0dfa74bf4e44818db03027b0ccd8" ma:index="51" nillable="true" ma:taxonomy="true" ma:internalName="k20e0dfa74bf4e44818db03027b0ccd8" ma:taxonomyFieldName="Segments" ma:displayName="SMSG Customer Segments" ma:readOnly="false" ma:default="" ma:fieldId="{420e0dfa-74bf-4e44-818d-b03027b0ccd8}"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eb54ac91059940029a3cc8a4ff5af673" ma:index="53" nillable="true" ma:taxonomy="true" ma:internalName="eb54ac91059940029a3cc8a4ff5af673" ma:taxonomyFieldName="SMSGDomain" ma:displayName="SMSG Domain" ma:readOnly="false" ma:default="" ma:fieldId="{eb54ac91-0599-4002-9a3c-c8a4ff5af673}"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i1b478372f814787abd313030b81fcb2" ma:index="54" nillable="true" ma:taxonomy="true" ma:internalName="i1b478372f814787abd313030b81fcb2" ma:taxonomyFieldName="ActivitiesAndPrograms" ma:displayName="SMSG Activities &amp; Programs" ma:readOnly="false" ma:default="" ma:fieldId="{21b47837-2f81-4787-abd3-13030b81fcb2}"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TaxKeywordTaxHTField" ma:index="58" nillable="true" ma:taxonomy="true" ma:internalName="TaxKeywordTaxHTField" ma:taxonomyFieldName="TaxKeyword" ma:displayName="Enterprise Keywords" ma:readOnly="false"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od9986d31974458fb3007746ec0bce5f" ma:index="59" nillable="true" ma:taxonomy="true" ma:internalName="od9986d31974458fb3007746ec0bce5f" ma:taxonomyFieldName="Languages" ma:displayName="SMSG Languages" ma:default="" ma:fieldId="{8d9986d3-1974-458f-b300-7746ec0bce5f}"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m6c7b4717b6346e6a075a59dd47eac69" ma:index="60" nillable="true" ma:taxonomy="true" ma:internalName="m6c7b4717b6346e6a075a59dd47eac69" ma:taxonomyFieldName="Topics" ma:displayName="SMSG Topics" ma:readOnly="false" ma:default="" ma:fieldId="{66c7b471-7b63-46e6-a075-a59dd47eac69}"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_dlc_DocId" ma:index="61" nillable="true" ma:displayName="Document ID Value" ma:description="The value of the document ID assigned to this item." ma:indexed="true" ma:internalName="_dlc_DocId" ma:readOnly="true">
      <xsd:simpleType>
        <xsd:restriction base="dms:Text"/>
      </xsd:simpleType>
    </xsd:element>
    <xsd:element name="bf80e81150e248c48aa8cffdf0021a1f" ma:index="65" nillable="true" ma:taxonomy="true" ma:internalName="bf80e81150e248c48aa8cffdf0021a1f" ma:taxonomyFieldName="Products" ma:displayName="SMSG Products &amp; Technologies" ma:readOnly="false" ma:default="" ma:fieldId="{bf80e811-50e2-48c4-8aa8-cffdf0021a1f}"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element name="m6d26e40ac264097a006193f92232ece" ma:index="66" nillable="true" ma:taxonomy="true" ma:internalName="m6d26e40ac264097a006193f92232ece" ma:taxonomyFieldName="TechnicalLevel" ma:displayName="Technical Level" ma:readOnly="false" ma:default="" ma:fieldId="{66d26e40-ac26-4097-a006-193f92232ece}" ma:sspId="e385fb40-52d4-4fae-9c5b-3e8ff8a5878e" ma:termSetId="7123edbd-7265-47b9-9049-04e46d245d8e" ma:anchorId="3c636e1e-6390-429f-a144-68438d32bffe"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820760-4664-4be3-bee2-f8b9a6708b4c" elementFormDefault="qualified">
    <xsd:import namespace="http://schemas.microsoft.com/office/2006/documentManagement/types"/>
    <xsd:import namespace="http://schemas.microsoft.com/office/infopath/2007/PartnerControls"/>
    <xsd:element name="PublishDate" ma:index="3" nillable="true" ma:displayName="PublishDate" ma:description="Used in Blog Posts and documents." ma:format="DateOnly" ma:indexed="true" ma:internalName="PublishDate">
      <xsd:simpleType>
        <xsd:restriction base="dms:DateTime"/>
      </xsd:simpleType>
    </xsd:element>
    <xsd:element name="DocumentSetKcId" ma:index="31" nillable="true" ma:displayName="DocumentSetKcId" ma:description="Custom Column used to capture Document ID to share with DocumentSet Contents" ma:indexed="true" ma:internalName="DocumentSetKcId" ma:readOnly="false">
      <xsd:simpleType>
        <xsd:restriction base="dms:Text">
          <xsd:maxLength value="255"/>
        </xsd:restriction>
      </xsd:simpleType>
    </xsd:element>
    <xsd:element name="CoOwner" ma:index="32" nillable="true" ma:displayName="Co-Owner" ma:description="Co-Owner" ma:list="UserInfo" ma:SharePointGroup="0" ma:internalName="CoOwner" ma:readOnly="false"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Title" ma:index="33" nillable="true" ma:displayName="BlogPostID" ma:description="Blog Post ID to link documents on the blog post." ma:internalName="MediaTitle" ma:readOnly="false">
      <xsd:simpleType>
        <xsd:restriction base="dms:Text">
          <xsd:maxLength value="255"/>
        </xsd:restriction>
      </xsd:simpleType>
    </xsd:element>
    <xsd:element name="ApplyWorkflowRules" ma:index="50" nillable="true" ma:displayName="ApplyWorkflowRules" ma:default="Yes" ma:description="This columns is used to help to apply the workflow rules on Document Sets / Documents. by Default the Value is Yes" ma:format="Dropdown" ma:hidden="true" ma:internalName="ApplyWorkflowRules" ma:readOnly="false">
      <xsd:simpleType>
        <xsd:restriction base="dms:Choice">
          <xsd:enumeration value="Yes"/>
          <xsd:enumeration value="No"/>
        </xsd:restriction>
      </xsd:simpleType>
    </xsd:element>
    <xsd:element name="b1337ea954344dcfb0425a10eee4daa8" ma:index="63" nillable="true" ma:taxonomy="true" ma:internalName="b1337ea954344dcfb0425a10eee4daa8" ma:taxonomyFieldName="EnterpriseDomainTags" ma:displayName="EnterpriseDomainTags" ma:default="" ma:fieldId="{b1337ea9-5434-4dcf-b042-5a10eee4daa8}" ma:taxonomyMulti="true" ma:sspId="e385fb40-52d4-4fae-9c5b-3e8ff8a5878e" ma:termSetId="d039009f-2da8-468b-bf5e-ff4693a9f72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55"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3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Receiver>
    <Name>DocumentSet ItemUpdated</Name>
    <Synchronization>Synchronous</Synchronization>
    <Type>10002</Type>
    <SequenceNumber>100</SequenceNumber>
    <Url/>
    <Assembly>Microsoft.Office.DocumentManagement, Version=15.0.0.0, Culture=neutral, PublicKeyToken=71e9bce111e9429c</Assembly>
    <Class>Microsoft.Office.DocumentManagement.DocumentSets.DocumentSetEventReceiver</Class>
    <Data/>
    <Filter/>
  </Receiver>
  <Receiver>
    <Name>DocumentSet ItemAdded</Name>
    <Synchronization>Synchronous</Synchronization>
    <Type>10001</Type>
    <SequenceNumber>100</SequenceNumber>
    <Url/>
    <Assembly>Microsoft.Office.DocumentManagement, Version=15.0.0.0, Culture=neutral, PublicKeyToken=71e9bce111e9429c</Assembly>
    <Class>Microsoft.Office.DocumentManagement.DocumentSets.DocumentSetItemsEventReceiver</Class>
    <Data/>
    <Filter/>
  </Receiver>
</spe:Receiver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 ds:uri="230e9df3-be65-4c73-a93b-d1236ebd677e"/>
    <ds:schemaRef ds:uri="ad820760-4664-4be3-bee2-f8b9a6708b4c"/>
    <ds:schemaRef ds:uri="http://schemas.microsoft.com/sharepoint/v3"/>
    <ds:schemaRef ds:uri="http://schemas.microsoft.com/sharepoint/v4"/>
  </ds:schemaRefs>
</ds:datastoreItem>
</file>

<file path=customXml/itemProps2.xml><?xml version="1.0" encoding="utf-8"?>
<ds:datastoreItem xmlns:ds="http://schemas.openxmlformats.org/officeDocument/2006/customXml" ds:itemID="{01E45A92-500A-4CCB-9D16-B0154680C887}"/>
</file>

<file path=customXml/itemProps3.xml><?xml version="1.0" encoding="utf-8"?>
<ds:datastoreItem xmlns:ds="http://schemas.openxmlformats.org/officeDocument/2006/customXml" ds:itemID="{005436B2-429B-44A5-A405-BD251C8E45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30e9df3-be65-4c73-a93b-d1236ebd677e"/>
    <ds:schemaRef ds:uri="ad820760-4664-4be3-bee2-f8b9a6708b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E2F743B8-3255-4035-9497-D526C4931E15}">
  <ds:schemaRefs>
    <ds:schemaRef ds:uri="http://schemas.microsoft.com/sharepoint/events"/>
  </ds:schemaRefs>
</ds:datastoreItem>
</file>

<file path=customXml/itemProps5.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S4_Template</Template>
  <TotalTime>817</TotalTime>
  <Words>4645</Words>
  <Application>Microsoft Office PowerPoint</Application>
  <PresentationFormat>Custom</PresentationFormat>
  <Paragraphs>649</Paragraphs>
  <Slides>39</Slides>
  <Notes>21</Notes>
  <HiddenSlides>4</HiddenSlides>
  <MMClips>0</MMClips>
  <ScaleCrop>false</ScaleCrop>
  <HeadingPairs>
    <vt:vector size="6" baseType="variant">
      <vt:variant>
        <vt:lpstr>Fonts Used</vt:lpstr>
      </vt:variant>
      <vt:variant>
        <vt:i4>19</vt:i4>
      </vt:variant>
      <vt:variant>
        <vt:lpstr>Theme</vt:lpstr>
      </vt:variant>
      <vt:variant>
        <vt:i4>10</vt:i4>
      </vt:variant>
      <vt:variant>
        <vt:lpstr>Slide Titles</vt:lpstr>
      </vt:variant>
      <vt:variant>
        <vt:i4>39</vt:i4>
      </vt:variant>
    </vt:vector>
  </HeadingPairs>
  <TitlesOfParts>
    <vt:vector size="68" baseType="lpstr">
      <vt:lpstr>Arial Unicode MS</vt:lpstr>
      <vt:lpstr>Arial</vt:lpstr>
      <vt:lpstr>Avenir LT Pro 45 Book</vt:lpstr>
      <vt:lpstr>Calibri</vt:lpstr>
      <vt:lpstr>Calibri Light</vt:lpstr>
      <vt:lpstr>Consolas</vt:lpstr>
      <vt:lpstr>Courier New</vt:lpstr>
      <vt:lpstr>MinionPro-Regular</vt:lpstr>
      <vt:lpstr>MS PGothic</vt:lpstr>
      <vt:lpstr>MS PGothic</vt:lpstr>
      <vt:lpstr>Segoe Pro Display Light</vt:lpstr>
      <vt:lpstr>Segoe Pro Display Semibold</vt:lpstr>
      <vt:lpstr>Segoe UI</vt:lpstr>
      <vt:lpstr>Segoe UI Black</vt:lpstr>
      <vt:lpstr>Segoe UI Light</vt:lpstr>
      <vt:lpstr>Segoe UI Semibold</vt:lpstr>
      <vt:lpstr>Segoe UI Semilight</vt:lpstr>
      <vt:lpstr>Times New Roman</vt:lpstr>
      <vt:lpstr>Wingdings</vt:lpstr>
      <vt:lpstr>5-30438_S4_Breakout_Template_WHT</vt:lpstr>
      <vt:lpstr>MSVID_White_16x9_2012-08-18</vt:lpstr>
      <vt:lpstr>1_5-30629_Build_Template_WHITE</vt:lpstr>
      <vt:lpstr>5-30536_Build_2014_Breakout_Template_White_16x9</vt:lpstr>
      <vt:lpstr>MSVID_TT_White-Teal_16x9_Aug2013</vt:lpstr>
      <vt:lpstr>1_MS Brand White 16-9_Dec-2013</vt:lpstr>
      <vt:lpstr>5-30545_S4_Template_16x9</vt:lpstr>
      <vt:lpstr>5-30639_MGXFY16_Light_Template</vt:lpstr>
      <vt:lpstr>Office Theme</vt:lpstr>
      <vt:lpstr>Openess</vt:lpstr>
      <vt:lpstr> Dev Ops with Open Source &amp; Azure </vt:lpstr>
      <vt:lpstr>Agenda</vt:lpstr>
      <vt:lpstr>Agenda</vt:lpstr>
      <vt:lpstr>Microsoft’s Open Source Journey</vt:lpstr>
      <vt:lpstr>What is DevOps?</vt:lpstr>
      <vt:lpstr>The DevOps conversation</vt:lpstr>
      <vt:lpstr>Mixed Ecosystem</vt:lpstr>
      <vt:lpstr>Agenda</vt:lpstr>
      <vt:lpstr>PowerPoint Presentation</vt:lpstr>
      <vt:lpstr>PowerPoint Presentation</vt:lpstr>
      <vt:lpstr>Architecture Decisions</vt:lpstr>
      <vt:lpstr>PowerPoint Presentation</vt:lpstr>
      <vt:lpstr>A large and growing marketplace…</vt:lpstr>
      <vt:lpstr>…that goes deep into open source</vt:lpstr>
      <vt:lpstr>PowerPoint Presentation</vt:lpstr>
      <vt:lpstr>PowerPoint Presentation</vt:lpstr>
      <vt:lpstr>Linux Infra as Code in Azure</vt:lpstr>
      <vt:lpstr>Azure inside</vt:lpstr>
      <vt:lpstr>Azure Command Line Interface </vt:lpstr>
      <vt:lpstr>Microsoft VM Extensions for Linux</vt:lpstr>
      <vt:lpstr>Chef Extension for Linux</vt:lpstr>
      <vt:lpstr>Custom Script Extension for Linux</vt:lpstr>
      <vt:lpstr>Bringing your own Linux image</vt:lpstr>
      <vt:lpstr>Start from an image in Azure Marketplace</vt:lpstr>
      <vt:lpstr>Azure Resource Manager</vt:lpstr>
      <vt:lpstr>Azure Resource Manager</vt:lpstr>
      <vt:lpstr>PowerPoint Presentation</vt:lpstr>
      <vt:lpstr>Containers &amp; DevOps Tools</vt:lpstr>
      <vt:lpstr>Agenda</vt:lpstr>
      <vt:lpstr>Why Containers? </vt:lpstr>
      <vt:lpstr>Docker on Azure</vt:lpstr>
      <vt:lpstr>Agenda</vt:lpstr>
      <vt:lpstr>Bring your own tools</vt:lpstr>
      <vt:lpstr>Jenkins Storage and Slave Plugins</vt:lpstr>
      <vt:lpstr>3rd party Cloud Services on Azure</vt:lpstr>
      <vt:lpstr>3rd party Cloud Services on Azure</vt:lpstr>
      <vt:lpstr>Open Source on Azure Customers More customer stories at customers.microsoft.com! </vt:lpstr>
      <vt:lpstr>Learn more</vt:lpstr>
      <vt:lpstr>PowerPoint Presentation</vt:lpstr>
    </vt:vector>
  </TitlesOfParts>
  <Manager>&lt;Comms manager/speech writer&gt;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DevModernization_DevOpsOSS_Technical Data Deck</dc:title>
  <dc:subject>DevModernization_DevOpsOSS_Technical Data Deck</dc:subject>
  <dc:creator>pablosp@microsoft.com</dc:creator>
  <cp:keywords/>
  <dc:description>Template by: Mitchell Derrey, Silver Fox Productions
Formatting by: 
Event Location: Bellevue, WA
Event Dates: July 22nd - 24th, 2013
Audience Type: Internal SSPs</dc:description>
  <cp:lastModifiedBy>Sahil Sethi</cp:lastModifiedBy>
  <cp:revision>158</cp:revision>
  <dcterms:created xsi:type="dcterms:W3CDTF">2013-06-20T17:11:06Z</dcterms:created>
  <dcterms:modified xsi:type="dcterms:W3CDTF">2016-01-24T08:12:55Z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0x010100FB72D74744C7D540871102394C2F0F5E</vt:lpwstr>
  </property>
  <property fmtid="{D5CDD505-2E9C-101B-9397-08002B2CF9AE}" pid="3" name="Product">
    <vt:lpwstr/>
  </property>
  <property fmtid="{D5CDD505-2E9C-101B-9397-08002B2CF9AE}" pid="4" name="Event1">
    <vt:lpwstr>645;#S4|db1e230b-d58f-4424-bd38-ac94f2cecef0</vt:lpwstr>
  </property>
  <property fmtid="{D5CDD505-2E9C-101B-9397-08002B2CF9AE}" pid="5" name="Audience">
    <vt:lpwstr>352;#employees|56f02798-ac9e-42de-92e6-b37395b5f857</vt:lpwstr>
  </property>
  <property fmtid="{D5CDD505-2E9C-101B-9397-08002B2CF9AE}" pid="6" name="Campaign">
    <vt:lpwstr/>
  </property>
  <property fmtid="{D5CDD505-2E9C-101B-9397-08002B2CF9AE}" pid="7" name="Event Venue">
    <vt:lpwstr>519;#Hyatt Regency Bellevue|2e1bad98-48c3-407f-8203-258b1eb26eb9</vt:lpwstr>
  </property>
  <property fmtid="{D5CDD505-2E9C-101B-9397-08002B2CF9AE}" pid="8" name="Track">
    <vt:lpwstr/>
  </property>
  <property fmtid="{D5CDD505-2E9C-101B-9397-08002B2CF9AE}" pid="9" name="Event Location">
    <vt:lpwstr>285;#Bellevue|123dcbfb-36f6-4493-90d9-6b60fd95daf2</vt:lpwstr>
  </property>
  <property fmtid="{D5CDD505-2E9C-101B-9397-08002B2CF9AE}" pid="10" name="p1cd454bacc149bfbcfd764edd279de7">
    <vt:lpwstr/>
  </property>
  <property fmtid="{D5CDD505-2E9C-101B-9397-08002B2CF9AE}" pid="11" name="TaxKeyword">
    <vt:lpwstr/>
  </property>
  <property fmtid="{D5CDD505-2E9C-101B-9397-08002B2CF9AE}" pid="12" name="_dlc_policyId">
    <vt:lpwstr/>
  </property>
  <property fmtid="{D5CDD505-2E9C-101B-9397-08002B2CF9AE}" pid="13" name="Region">
    <vt:lpwstr/>
  </property>
  <property fmtid="{D5CDD505-2E9C-101B-9397-08002B2CF9AE}" pid="14" name="Confidentiality">
    <vt:lpwstr>1;#Microsoft confidential|461efa83-0283-486a-a8d5-943328f3693f</vt:lpwstr>
  </property>
  <property fmtid="{D5CDD505-2E9C-101B-9397-08002B2CF9AE}" pid="15" name="ItemType">
    <vt:lpwstr/>
  </property>
  <property fmtid="{D5CDD505-2E9C-101B-9397-08002B2CF9AE}" pid="16" name="bc28b5f076654a3b96073bbbebfeb8c9">
    <vt:lpwstr/>
  </property>
  <property fmtid="{D5CDD505-2E9C-101B-9397-08002B2CF9AE}" pid="17" name="Industries">
    <vt:lpwstr/>
  </property>
  <property fmtid="{D5CDD505-2E9C-101B-9397-08002B2CF9AE}" pid="18" name="MSProducts">
    <vt:lpwstr/>
  </property>
  <property fmtid="{D5CDD505-2E9C-101B-9397-08002B2CF9AE}" pid="19" name="j4d667fb28274e85b2214f6e751c8d1f">
    <vt:lpwstr/>
  </property>
  <property fmtid="{D5CDD505-2E9C-101B-9397-08002B2CF9AE}" pid="20" name="Competitors">
    <vt:lpwstr/>
  </property>
  <property fmtid="{D5CDD505-2E9C-101B-9397-08002B2CF9AE}" pid="21" name="SMSGDomain">
    <vt:lpwstr>2654;#Cloud and Enterprise|adc2fe87-c79a-4ded-a449-3f86b954069d</vt:lpwstr>
  </property>
  <property fmtid="{D5CDD505-2E9C-101B-9397-08002B2CF9AE}" pid="22" name="BusinessArchitecture">
    <vt:lpwstr/>
  </property>
  <property fmtid="{D5CDD505-2E9C-101B-9397-08002B2CF9AE}" pid="23" name="SMSGTags">
    <vt:lpwstr/>
  </property>
  <property fmtid="{D5CDD505-2E9C-101B-9397-08002B2CF9AE}" pid="24" name="j031aa32f4154c8c9a646efae715ebde">
    <vt:lpwstr/>
  </property>
  <property fmtid="{D5CDD505-2E9C-101B-9397-08002B2CF9AE}" pid="25" name="Products">
    <vt:lpwstr/>
  </property>
  <property fmtid="{D5CDD505-2E9C-101B-9397-08002B2CF9AE}" pid="26" name="_dlc_DocIdItemGuid">
    <vt:lpwstr>47aa93d5-e1a4-431f-8c7d-3a6a0bfde727</vt:lpwstr>
  </property>
  <property fmtid="{D5CDD505-2E9C-101B-9397-08002B2CF9AE}" pid="27" name="EnterpriseDomainTags">
    <vt:lpwstr/>
  </property>
  <property fmtid="{D5CDD505-2E9C-101B-9397-08002B2CF9AE}" pid="28" name="l311460e3fdf46688abc31ddb7bdc05a">
    <vt:lpwstr/>
  </property>
  <property fmtid="{D5CDD505-2E9C-101B-9397-08002B2CF9AE}" pid="29" name="ActivitiesAndPrograms">
    <vt:lpwstr/>
  </property>
  <property fmtid="{D5CDD505-2E9C-101B-9397-08002B2CF9AE}" pid="30" name="Segments">
    <vt:lpwstr/>
  </property>
  <property fmtid="{D5CDD505-2E9C-101B-9397-08002B2CF9AE}" pid="31" name="Partners">
    <vt:lpwstr/>
  </property>
  <property fmtid="{D5CDD505-2E9C-101B-9397-08002B2CF9AE}" pid="32" name="WorkflowChangePath">
    <vt:lpwstr>4c942473-d120-4286-a51a-b65ad3d92ffb,2;4c942473-d120-4286-a51a-b65ad3d92ffb,2;4c942473-d120-4286-a51a-b65ad3d92ffb,2;4c942473-d120-4286-a51a-b65ad3d92ffb,17;4c942473-d120-4286-a51a-b65ad3d92ffb,15;4c942473-d120-4286-a51a-b65ad3d92ffb,15;4c942473-d120-4286</vt:lpwstr>
  </property>
  <property fmtid="{D5CDD505-2E9C-101B-9397-08002B2CF9AE}" pid="33" name="la4444b61d19467597d63190b69ac227">
    <vt:lpwstr/>
  </property>
  <property fmtid="{D5CDD505-2E9C-101B-9397-08002B2CF9AE}" pid="34" name="Topics">
    <vt:lpwstr/>
  </property>
  <property fmtid="{D5CDD505-2E9C-101B-9397-08002B2CF9AE}" pid="35" name="Groups">
    <vt:lpwstr/>
  </property>
  <property fmtid="{D5CDD505-2E9C-101B-9397-08002B2CF9AE}" pid="36" name="MSProductsTaxHTField0">
    <vt:lpwstr/>
  </property>
  <property fmtid="{D5CDD505-2E9C-101B-9397-08002B2CF9AE}" pid="37" name="Languages">
    <vt:lpwstr/>
  </property>
  <property fmtid="{D5CDD505-2E9C-101B-9397-08002B2CF9AE}" pid="38" name="_docset_NoMedatataSyncRequired">
    <vt:lpwstr>False</vt:lpwstr>
  </property>
  <property fmtid="{D5CDD505-2E9C-101B-9397-08002B2CF9AE}" pid="39" name="messageframeworktype">
    <vt:lpwstr/>
  </property>
  <property fmtid="{D5CDD505-2E9C-101B-9397-08002B2CF9AE}" pid="40" name="MSLanguage">
    <vt:lpwstr/>
  </property>
  <property fmtid="{D5CDD505-2E9C-101B-9397-08002B2CF9AE}" pid="41" name="cb7870d3641f4a52807a63577a9c1b08">
    <vt:lpwstr/>
  </property>
  <property fmtid="{D5CDD505-2E9C-101B-9397-08002B2CF9AE}" pid="42" name="TechnicalLevel">
    <vt:lpwstr/>
  </property>
  <property fmtid="{D5CDD505-2E9C-101B-9397-08002B2CF9AE}" pid="43" name="Audiences">
    <vt:lpwstr/>
  </property>
  <property fmtid="{D5CDD505-2E9C-101B-9397-08002B2CF9AE}" pid="44" name="LearningOrganization">
    <vt:lpwstr/>
  </property>
  <property fmtid="{D5CDD505-2E9C-101B-9397-08002B2CF9AE}" pid="45" name="EmployeeRole">
    <vt:lpwstr/>
  </property>
  <property fmtid="{D5CDD505-2E9C-101B-9397-08002B2CF9AE}" pid="46" name="LearningDeliveryMethod">
    <vt:lpwstr/>
  </property>
  <property fmtid="{D5CDD505-2E9C-101B-9397-08002B2CF9AE}" pid="47" name="SalesGeography">
    <vt:lpwstr/>
  </property>
  <property fmtid="{D5CDD505-2E9C-101B-9397-08002B2CF9AE}" pid="48" name="Roles">
    <vt:lpwstr/>
  </property>
  <property fmtid="{D5CDD505-2E9C-101B-9397-08002B2CF9AE}" pid="49" name="ItemRetentionFormula">
    <vt:lpwstr/>
  </property>
</Properties>
</file>